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2" r:id="rId1"/>
  </p:sldMasterIdLst>
  <p:notesMasterIdLst>
    <p:notesMasterId r:id="rId54"/>
  </p:notesMasterIdLst>
  <p:handoutMasterIdLst>
    <p:handoutMasterId r:id="rId55"/>
  </p:handoutMasterIdLst>
  <p:sldIdLst>
    <p:sldId id="364" r:id="rId2"/>
    <p:sldId id="415" r:id="rId3"/>
    <p:sldId id="416" r:id="rId4"/>
    <p:sldId id="417" r:id="rId5"/>
    <p:sldId id="418" r:id="rId6"/>
    <p:sldId id="419" r:id="rId7"/>
    <p:sldId id="420" r:id="rId8"/>
    <p:sldId id="423" r:id="rId9"/>
    <p:sldId id="424" r:id="rId10"/>
    <p:sldId id="427" r:id="rId11"/>
    <p:sldId id="425" r:id="rId12"/>
    <p:sldId id="426" r:id="rId13"/>
    <p:sldId id="428" r:id="rId14"/>
    <p:sldId id="429" r:id="rId15"/>
    <p:sldId id="430" r:id="rId16"/>
    <p:sldId id="431" r:id="rId17"/>
    <p:sldId id="432" r:id="rId18"/>
    <p:sldId id="433" r:id="rId19"/>
    <p:sldId id="437" r:id="rId20"/>
    <p:sldId id="467" r:id="rId21"/>
    <p:sldId id="438" r:id="rId22"/>
    <p:sldId id="434" r:id="rId23"/>
    <p:sldId id="439" r:id="rId24"/>
    <p:sldId id="440" r:id="rId25"/>
    <p:sldId id="441" r:id="rId26"/>
    <p:sldId id="435" r:id="rId27"/>
    <p:sldId id="442" r:id="rId28"/>
    <p:sldId id="443" r:id="rId29"/>
    <p:sldId id="444" r:id="rId30"/>
    <p:sldId id="446" r:id="rId31"/>
    <p:sldId id="447" r:id="rId32"/>
    <p:sldId id="449" r:id="rId33"/>
    <p:sldId id="450" r:id="rId34"/>
    <p:sldId id="451" r:id="rId35"/>
    <p:sldId id="452" r:id="rId36"/>
    <p:sldId id="453" r:id="rId37"/>
    <p:sldId id="454" r:id="rId38"/>
    <p:sldId id="455" r:id="rId39"/>
    <p:sldId id="456" r:id="rId40"/>
    <p:sldId id="457" r:id="rId41"/>
    <p:sldId id="458" r:id="rId42"/>
    <p:sldId id="459" r:id="rId43"/>
    <p:sldId id="460" r:id="rId44"/>
    <p:sldId id="461" r:id="rId45"/>
    <p:sldId id="462" r:id="rId46"/>
    <p:sldId id="448" r:id="rId47"/>
    <p:sldId id="463" r:id="rId48"/>
    <p:sldId id="466" r:id="rId49"/>
    <p:sldId id="464" r:id="rId50"/>
    <p:sldId id="465" r:id="rId51"/>
    <p:sldId id="412" r:id="rId52"/>
    <p:sldId id="414" r:id="rId53"/>
  </p:sldIdLst>
  <p:sldSz cx="9144000" cy="6858000" type="screen4x3"/>
  <p:notesSz cx="6858000" cy="9144000"/>
  <p:defaultTextStyle>
    <a:defPPr>
      <a:defRPr lang="en-US"/>
    </a:defPPr>
    <a:lvl1pPr algn="l" rtl="0" fontAlgn="base">
      <a:spcBef>
        <a:spcPct val="0"/>
      </a:spcBef>
      <a:spcAft>
        <a:spcPct val="0"/>
      </a:spcAft>
      <a:defRPr sz="2800" b="1" kern="1200">
        <a:solidFill>
          <a:srgbClr val="CC3300"/>
        </a:solidFill>
        <a:latin typeface="Tahoma" pitchFamily="34" charset="0"/>
        <a:ea typeface="+mn-ea"/>
        <a:cs typeface="Arial" charset="0"/>
      </a:defRPr>
    </a:lvl1pPr>
    <a:lvl2pPr marL="457200" algn="l" rtl="0" fontAlgn="base">
      <a:spcBef>
        <a:spcPct val="0"/>
      </a:spcBef>
      <a:spcAft>
        <a:spcPct val="0"/>
      </a:spcAft>
      <a:defRPr sz="2800" b="1" kern="1200">
        <a:solidFill>
          <a:srgbClr val="CC3300"/>
        </a:solidFill>
        <a:latin typeface="Tahoma" pitchFamily="34" charset="0"/>
        <a:ea typeface="+mn-ea"/>
        <a:cs typeface="Arial" charset="0"/>
      </a:defRPr>
    </a:lvl2pPr>
    <a:lvl3pPr marL="914400" algn="l" rtl="0" fontAlgn="base">
      <a:spcBef>
        <a:spcPct val="0"/>
      </a:spcBef>
      <a:spcAft>
        <a:spcPct val="0"/>
      </a:spcAft>
      <a:defRPr sz="2800" b="1" kern="1200">
        <a:solidFill>
          <a:srgbClr val="CC3300"/>
        </a:solidFill>
        <a:latin typeface="Tahoma" pitchFamily="34" charset="0"/>
        <a:ea typeface="+mn-ea"/>
        <a:cs typeface="Arial" charset="0"/>
      </a:defRPr>
    </a:lvl3pPr>
    <a:lvl4pPr marL="1371600" algn="l" rtl="0" fontAlgn="base">
      <a:spcBef>
        <a:spcPct val="0"/>
      </a:spcBef>
      <a:spcAft>
        <a:spcPct val="0"/>
      </a:spcAft>
      <a:defRPr sz="2800" b="1" kern="1200">
        <a:solidFill>
          <a:srgbClr val="CC3300"/>
        </a:solidFill>
        <a:latin typeface="Tahoma" pitchFamily="34" charset="0"/>
        <a:ea typeface="+mn-ea"/>
        <a:cs typeface="Arial" charset="0"/>
      </a:defRPr>
    </a:lvl4pPr>
    <a:lvl5pPr marL="1828800" algn="l" rtl="0" fontAlgn="base">
      <a:spcBef>
        <a:spcPct val="0"/>
      </a:spcBef>
      <a:spcAft>
        <a:spcPct val="0"/>
      </a:spcAft>
      <a:defRPr sz="2800" b="1" kern="1200">
        <a:solidFill>
          <a:srgbClr val="CC3300"/>
        </a:solidFill>
        <a:latin typeface="Tahoma" pitchFamily="34" charset="0"/>
        <a:ea typeface="+mn-ea"/>
        <a:cs typeface="Arial" charset="0"/>
      </a:defRPr>
    </a:lvl5pPr>
    <a:lvl6pPr marL="2286000" algn="l" defTabSz="914400" rtl="0" eaLnBrk="1" latinLnBrk="0" hangingPunct="1">
      <a:defRPr sz="2800" b="1" kern="1200">
        <a:solidFill>
          <a:srgbClr val="CC3300"/>
        </a:solidFill>
        <a:latin typeface="Tahoma" pitchFamily="34" charset="0"/>
        <a:ea typeface="+mn-ea"/>
        <a:cs typeface="Arial" charset="0"/>
      </a:defRPr>
    </a:lvl6pPr>
    <a:lvl7pPr marL="2743200" algn="l" defTabSz="914400" rtl="0" eaLnBrk="1" latinLnBrk="0" hangingPunct="1">
      <a:defRPr sz="2800" b="1" kern="1200">
        <a:solidFill>
          <a:srgbClr val="CC3300"/>
        </a:solidFill>
        <a:latin typeface="Tahoma" pitchFamily="34" charset="0"/>
        <a:ea typeface="+mn-ea"/>
        <a:cs typeface="Arial" charset="0"/>
      </a:defRPr>
    </a:lvl7pPr>
    <a:lvl8pPr marL="3200400" algn="l" defTabSz="914400" rtl="0" eaLnBrk="1" latinLnBrk="0" hangingPunct="1">
      <a:defRPr sz="2800" b="1" kern="1200">
        <a:solidFill>
          <a:srgbClr val="CC3300"/>
        </a:solidFill>
        <a:latin typeface="Tahoma" pitchFamily="34" charset="0"/>
        <a:ea typeface="+mn-ea"/>
        <a:cs typeface="Arial" charset="0"/>
      </a:defRPr>
    </a:lvl8pPr>
    <a:lvl9pPr marL="3657600" algn="l" defTabSz="914400" rtl="0" eaLnBrk="1" latinLnBrk="0" hangingPunct="1">
      <a:defRPr sz="2800" b="1" kern="1200">
        <a:solidFill>
          <a:srgbClr val="CC3300"/>
        </a:solidFill>
        <a:latin typeface="Tahoma" pitchFamily="34"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F85E08"/>
    <a:srgbClr val="FF3300"/>
    <a:srgbClr val="CC3300"/>
    <a:srgbClr val="FFA827"/>
    <a:srgbClr val="BE6A0E"/>
    <a:srgbClr val="EE8512"/>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722" autoAdjust="0"/>
    <p:restoredTop sz="94479" autoAdjust="0"/>
  </p:normalViewPr>
  <p:slideViewPr>
    <p:cSldViewPr>
      <p:cViewPr>
        <p:scale>
          <a:sx n="95" d="100"/>
          <a:sy n="95" d="100"/>
        </p:scale>
        <p:origin x="-294" y="-630"/>
      </p:cViewPr>
      <p:guideLst>
        <p:guide orient="horz" pos="2160"/>
        <p:guide pos="2880"/>
      </p:guideLst>
    </p:cSldViewPr>
  </p:slideViewPr>
  <p:outlineViewPr>
    <p:cViewPr>
      <p:scale>
        <a:sx n="33" d="100"/>
        <a:sy n="33" d="100"/>
      </p:scale>
      <p:origin x="0" y="0"/>
    </p:cViewPr>
    <p:sldLst>
      <p:sld r:id="rId1" collapse="1"/>
      <p:sld r:id="rId2" collapse="1"/>
      <p:sld r:id="rId3" collapse="1"/>
      <p:sld r:id="rId4" collapse="1"/>
      <p:sld r:id="rId5" collapse="1"/>
      <p:sld r:id="rId6" collapse="1"/>
      <p:sld r:id="rId7" collapse="1"/>
      <p:sld r:id="rId8" collapse="1"/>
      <p:sld r:id="rId9" collapse="1"/>
      <p:sld r:id="rId10" collapse="1"/>
      <p:sld r:id="rId11" collapse="1"/>
      <p:sld r:id="rId12" collapse="1"/>
    </p:sldLst>
  </p:outlineViewPr>
  <p:notesTextViewPr>
    <p:cViewPr>
      <p:scale>
        <a:sx n="100" d="100"/>
        <a:sy n="100" d="100"/>
      </p:scale>
      <p:origin x="0" y="0"/>
    </p:cViewPr>
  </p:notesTextViewPr>
  <p:sorterViewPr>
    <p:cViewPr>
      <p:scale>
        <a:sx n="75" d="100"/>
        <a:sy n="75"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_rels/viewProps.xml.rels><?xml version="1.0" encoding="UTF-8" standalone="yes"?>
<Relationships xmlns="http://schemas.openxmlformats.org/package/2006/relationships"><Relationship Id="rId8" Type="http://schemas.openxmlformats.org/officeDocument/2006/relationships/slide" Target="slides/slide17.xml"/><Relationship Id="rId3" Type="http://schemas.openxmlformats.org/officeDocument/2006/relationships/slide" Target="slides/slide11.xml"/><Relationship Id="rId7" Type="http://schemas.openxmlformats.org/officeDocument/2006/relationships/slide" Target="slides/slide15.xml"/><Relationship Id="rId12" Type="http://schemas.openxmlformats.org/officeDocument/2006/relationships/slide" Target="slides/slide50.xml"/><Relationship Id="rId2" Type="http://schemas.openxmlformats.org/officeDocument/2006/relationships/slide" Target="slides/slide10.xml"/><Relationship Id="rId1" Type="http://schemas.openxmlformats.org/officeDocument/2006/relationships/slide" Target="slides/slide1.xml"/><Relationship Id="rId6" Type="http://schemas.openxmlformats.org/officeDocument/2006/relationships/slide" Target="slides/slide14.xml"/><Relationship Id="rId11" Type="http://schemas.openxmlformats.org/officeDocument/2006/relationships/slide" Target="slides/slide37.xml"/><Relationship Id="rId5" Type="http://schemas.openxmlformats.org/officeDocument/2006/relationships/slide" Target="slides/slide13.xml"/><Relationship Id="rId10" Type="http://schemas.openxmlformats.org/officeDocument/2006/relationships/slide" Target="slides/slide26.xml"/><Relationship Id="rId4" Type="http://schemas.openxmlformats.org/officeDocument/2006/relationships/slide" Target="slides/slide12.xml"/><Relationship Id="rId9" Type="http://schemas.openxmlformats.org/officeDocument/2006/relationships/slide" Target="slides/slide1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1.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l" eaLnBrk="0" hangingPunct="0">
              <a:defRPr sz="1200" b="0">
                <a:solidFill>
                  <a:schemeClr val="tx1"/>
                </a:solidFill>
                <a:effectLst/>
                <a:latin typeface="Times New Roman" pitchFamily="18" charset="0"/>
                <a:cs typeface="+mn-cs"/>
              </a:defRPr>
            </a:lvl1pPr>
          </a:lstStyle>
          <a:p>
            <a:pPr>
              <a:defRPr/>
            </a:pPr>
            <a:endParaRPr lang="en-US"/>
          </a:p>
        </p:txBody>
      </p:sp>
      <p:sp>
        <p:nvSpPr>
          <p:cNvPr id="4099"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eaLnBrk="0" hangingPunct="0">
              <a:defRPr sz="1200" b="0">
                <a:solidFill>
                  <a:schemeClr val="tx1"/>
                </a:solidFill>
                <a:effectLst/>
                <a:latin typeface="Times New Roman" pitchFamily="18" charset="0"/>
                <a:cs typeface="+mn-cs"/>
              </a:defRPr>
            </a:lvl1pPr>
          </a:lstStyle>
          <a:p>
            <a:pPr>
              <a:defRPr/>
            </a:pPr>
            <a:endParaRPr lang="en-US"/>
          </a:p>
        </p:txBody>
      </p:sp>
      <p:sp>
        <p:nvSpPr>
          <p:cNvPr id="4100"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none" lIns="92075" tIns="46038" rIns="92075" bIns="46038" numCol="1" anchor="b" anchorCtr="0" compatLnSpc="1">
            <a:prstTxWarp prst="textNoShape">
              <a:avLst/>
            </a:prstTxWarp>
          </a:bodyPr>
          <a:lstStyle>
            <a:lvl1pPr algn="l" eaLnBrk="0" hangingPunct="0">
              <a:defRPr sz="1200" b="0">
                <a:solidFill>
                  <a:schemeClr val="tx1"/>
                </a:solidFill>
                <a:effectLst/>
                <a:latin typeface="Times New Roman" pitchFamily="18" charset="0"/>
                <a:cs typeface="+mn-cs"/>
              </a:defRPr>
            </a:lvl1pPr>
          </a:lstStyle>
          <a:p>
            <a:pPr>
              <a:defRPr/>
            </a:pPr>
            <a:endParaRPr lang="en-US"/>
          </a:p>
        </p:txBody>
      </p:sp>
      <p:sp>
        <p:nvSpPr>
          <p:cNvPr id="4101"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none" lIns="92075" tIns="46038" rIns="92075" bIns="46038" numCol="1" anchor="b" anchorCtr="0" compatLnSpc="1">
            <a:prstTxWarp prst="textNoShape">
              <a:avLst/>
            </a:prstTxWarp>
          </a:bodyPr>
          <a:lstStyle>
            <a:lvl1pPr algn="r" eaLnBrk="0" hangingPunct="0">
              <a:defRPr sz="1200" b="0">
                <a:solidFill>
                  <a:schemeClr val="tx1"/>
                </a:solidFill>
                <a:effectLst/>
                <a:latin typeface="Times New Roman" pitchFamily="18" charset="0"/>
                <a:cs typeface="+mn-cs"/>
              </a:defRPr>
            </a:lvl1pPr>
          </a:lstStyle>
          <a:p>
            <a:pPr>
              <a:defRPr/>
            </a:pPr>
            <a:fld id="{2F6D3E4A-37A3-4652-979D-D59837553EFA}" type="slidenum">
              <a:rPr lang="en-US"/>
              <a:pPr>
                <a:defRPr/>
              </a:pPr>
              <a:t>‹#›</a:t>
            </a:fld>
            <a:endParaRPr lang="en-US"/>
          </a:p>
        </p:txBody>
      </p:sp>
    </p:spTree>
    <p:extLst>
      <p:ext uri="{BB962C8B-B14F-4D97-AF65-F5344CB8AC3E}">
        <p14:creationId xmlns:p14="http://schemas.microsoft.com/office/powerpoint/2010/main" val="20055398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lvl1pPr algn="l" eaLnBrk="0" hangingPunct="0">
              <a:defRPr sz="1200" b="0">
                <a:solidFill>
                  <a:schemeClr val="tx1"/>
                </a:solidFill>
                <a:effectLst/>
                <a:latin typeface="Times New Roman" pitchFamily="18" charset="0"/>
                <a:cs typeface="+mn-cs"/>
              </a:defRPr>
            </a:lvl1pPr>
          </a:lstStyle>
          <a:p>
            <a:pPr>
              <a:defRPr/>
            </a:pPr>
            <a:endParaRPr lang="en-US"/>
          </a:p>
        </p:txBody>
      </p:sp>
      <p:sp>
        <p:nvSpPr>
          <p:cNvPr id="2051"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lvl1pPr algn="r" eaLnBrk="0" hangingPunct="0">
              <a:defRPr sz="1200" b="0">
                <a:solidFill>
                  <a:schemeClr val="tx1"/>
                </a:solidFill>
                <a:effectLst/>
                <a:latin typeface="Times New Roman" pitchFamily="18" charset="0"/>
                <a:cs typeface="+mn-cs"/>
              </a:defRPr>
            </a:lvl1pPr>
          </a:lstStyle>
          <a:p>
            <a:pPr>
              <a:defRPr/>
            </a:pPr>
            <a:endParaRPr lang="en-US"/>
          </a:p>
        </p:txBody>
      </p:sp>
      <p:sp>
        <p:nvSpPr>
          <p:cNvPr id="13316" name="Rectangle 4"/>
          <p:cNvSpPr>
            <a:spLocks noGrp="1" noRot="1" noChangeAspect="1" noChangeArrowheads="1" noTextEdit="1"/>
          </p:cNvSpPr>
          <p:nvPr>
            <p:ph type="sldImg" idx="2"/>
          </p:nvPr>
        </p:nvSpPr>
        <p:spPr bwMode="auto">
          <a:xfrm>
            <a:off x="1144588" y="687388"/>
            <a:ext cx="4568825" cy="3425825"/>
          </a:xfrm>
          <a:prstGeom prst="rect">
            <a:avLst/>
          </a:prstGeom>
          <a:noFill/>
          <a:ln w="12700">
            <a:solidFill>
              <a:srgbClr val="000000"/>
            </a:solidFill>
            <a:miter lim="800000"/>
            <a:headEnd/>
            <a:tailEnd/>
          </a:ln>
        </p:spPr>
      </p:sp>
      <p:sp>
        <p:nvSpPr>
          <p:cNvPr id="2053"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054"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2075" tIns="46038" rIns="92075" bIns="46038" numCol="1" anchor="b" anchorCtr="0" compatLnSpc="1">
            <a:prstTxWarp prst="textNoShape">
              <a:avLst/>
            </a:prstTxWarp>
          </a:bodyPr>
          <a:lstStyle>
            <a:lvl1pPr algn="l" eaLnBrk="0" hangingPunct="0">
              <a:defRPr sz="1200" b="0">
                <a:solidFill>
                  <a:schemeClr val="tx1"/>
                </a:solidFill>
                <a:effectLst/>
                <a:latin typeface="Times New Roman" pitchFamily="18" charset="0"/>
                <a:cs typeface="+mn-cs"/>
              </a:defRPr>
            </a:lvl1pPr>
          </a:lstStyle>
          <a:p>
            <a:pPr>
              <a:defRPr/>
            </a:pPr>
            <a:endParaRPr lang="en-US"/>
          </a:p>
        </p:txBody>
      </p:sp>
      <p:sp>
        <p:nvSpPr>
          <p:cNvPr id="2055"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2075" tIns="46038" rIns="92075" bIns="46038" numCol="1" anchor="b" anchorCtr="0" compatLnSpc="1">
            <a:prstTxWarp prst="textNoShape">
              <a:avLst/>
            </a:prstTxWarp>
          </a:bodyPr>
          <a:lstStyle>
            <a:lvl1pPr algn="r" eaLnBrk="0" hangingPunct="0">
              <a:defRPr sz="1200" b="0">
                <a:solidFill>
                  <a:schemeClr val="tx1"/>
                </a:solidFill>
                <a:effectLst/>
                <a:latin typeface="Times New Roman" pitchFamily="18" charset="0"/>
                <a:cs typeface="+mn-cs"/>
              </a:defRPr>
            </a:lvl1pPr>
          </a:lstStyle>
          <a:p>
            <a:pPr>
              <a:defRPr/>
            </a:pPr>
            <a:fld id="{F9535BD6-FAB7-4BE8-B3CD-462CB56F63AE}" type="slidenum">
              <a:rPr lang="en-US"/>
              <a:pPr>
                <a:defRPr/>
              </a:pPr>
              <a:t>‹#›</a:t>
            </a:fld>
            <a:endParaRPr lang="en-US"/>
          </a:p>
        </p:txBody>
      </p:sp>
    </p:spTree>
    <p:extLst>
      <p:ext uri="{BB962C8B-B14F-4D97-AF65-F5344CB8AC3E}">
        <p14:creationId xmlns:p14="http://schemas.microsoft.com/office/powerpoint/2010/main" val="226802974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7"/>
          <p:cNvSpPr>
            <a:spLocks noGrp="1" noChangeArrowheads="1"/>
          </p:cNvSpPr>
          <p:nvPr>
            <p:ph type="sldNum" sz="quarter" idx="5"/>
          </p:nvPr>
        </p:nvSpPr>
        <p:spPr>
          <a:noFill/>
        </p:spPr>
        <p:txBody>
          <a:bodyPr/>
          <a:lstStyle/>
          <a:p>
            <a:fld id="{FE8D7486-BFD9-4FC1-89F5-286F5C3C7A80}" type="slidenum">
              <a:rPr lang="en-US" smtClean="0">
                <a:cs typeface="Arial" charset="0"/>
              </a:rPr>
              <a:pPr/>
              <a:t>1</a:t>
            </a:fld>
            <a:endParaRPr lang="en-US" smtClean="0">
              <a:cs typeface="Arial" charset="0"/>
            </a:endParaRPr>
          </a:p>
        </p:txBody>
      </p:sp>
      <p:sp>
        <p:nvSpPr>
          <p:cNvPr id="16386" name="Rectangle 2"/>
          <p:cNvSpPr>
            <a:spLocks noGrp="1" noRot="1" noChangeAspect="1" noChangeArrowheads="1" noTextEdit="1"/>
          </p:cNvSpPr>
          <p:nvPr>
            <p:ph type="sldImg"/>
          </p:nvPr>
        </p:nvSpPr>
        <p:spPr>
          <a:ln cap="flat"/>
        </p:spPr>
      </p:sp>
      <p:sp>
        <p:nvSpPr>
          <p:cNvPr id="16387"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p>
            <a:fld id="{8D12787B-A04C-42D4-A810-FE1A5BBE8DD5}" type="slidenum">
              <a:rPr lang="en-US" smtClean="0"/>
              <a:pPr/>
              <a:t>16</a:t>
            </a:fld>
            <a:endParaRPr lang="en-US" smtClean="0"/>
          </a:p>
        </p:txBody>
      </p:sp>
      <p:sp>
        <p:nvSpPr>
          <p:cNvPr id="63491" name="Rectangle 2"/>
          <p:cNvSpPr>
            <a:spLocks noGrp="1" noRot="1" noChangeAspect="1" noChangeArrowheads="1" noTextEdit="1"/>
          </p:cNvSpPr>
          <p:nvPr>
            <p:ph type="sldImg"/>
          </p:nvPr>
        </p:nvSpPr>
        <p:spPr>
          <a:ln cap="flat"/>
        </p:spPr>
      </p:sp>
      <p:sp>
        <p:nvSpPr>
          <p:cNvPr id="6349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p>
            <a:fld id="{548CB3C2-6D9E-456C-A516-7A578A495E75}" type="slidenum">
              <a:rPr lang="en-US" smtClean="0"/>
              <a:pPr/>
              <a:t>17</a:t>
            </a:fld>
            <a:endParaRPr lang="en-US" smtClean="0"/>
          </a:p>
        </p:txBody>
      </p:sp>
      <p:sp>
        <p:nvSpPr>
          <p:cNvPr id="64515" name="Rectangle 2"/>
          <p:cNvSpPr>
            <a:spLocks noGrp="1" noRot="1" noChangeAspect="1" noChangeArrowheads="1" noTextEdit="1"/>
          </p:cNvSpPr>
          <p:nvPr>
            <p:ph type="sldImg"/>
          </p:nvPr>
        </p:nvSpPr>
        <p:spPr>
          <a:ln cap="flat"/>
        </p:spPr>
      </p:sp>
      <p:sp>
        <p:nvSpPr>
          <p:cNvPr id="6451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p>
            <a:fld id="{D47805E7-4559-44E8-9124-CF5D4D5838B3}" type="slidenum">
              <a:rPr lang="en-US" smtClean="0"/>
              <a:pPr/>
              <a:t>18</a:t>
            </a:fld>
            <a:endParaRPr lang="en-US" smtClean="0"/>
          </a:p>
        </p:txBody>
      </p:sp>
      <p:sp>
        <p:nvSpPr>
          <p:cNvPr id="65539" name="Rectangle 2"/>
          <p:cNvSpPr>
            <a:spLocks noGrp="1" noRot="1" noChangeAspect="1" noChangeArrowheads="1" noTextEdit="1"/>
          </p:cNvSpPr>
          <p:nvPr>
            <p:ph type="sldImg"/>
          </p:nvPr>
        </p:nvSpPr>
        <p:spPr>
          <a:solidFill>
            <a:srgbClr val="FFFFFF"/>
          </a:solidFill>
          <a:ln cap="flat"/>
        </p:spPr>
      </p:sp>
      <p:sp>
        <p:nvSpPr>
          <p:cNvPr id="6554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p>
            <a:fld id="{B0064033-83DF-4AB4-87E8-869202DBB752}" type="slidenum">
              <a:rPr lang="en-US" smtClean="0"/>
              <a:pPr/>
              <a:t>22</a:t>
            </a:fld>
            <a:endParaRPr lang="en-US" smtClean="0"/>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p>
            <a:fld id="{6A85A58A-DD42-4349-AB25-B49007B3BAD8}" type="slidenum">
              <a:rPr lang="en-US" smtClean="0"/>
              <a:pPr/>
              <a:t>26</a:t>
            </a:fld>
            <a:endParaRPr lang="en-US" smtClean="0"/>
          </a:p>
        </p:txBody>
      </p:sp>
      <p:sp>
        <p:nvSpPr>
          <p:cNvPr id="67587" name="Rectangle 2"/>
          <p:cNvSpPr>
            <a:spLocks noGrp="1" noRot="1" noChangeAspect="1" noChangeArrowheads="1" noTextEdit="1"/>
          </p:cNvSpPr>
          <p:nvPr>
            <p:ph type="sldImg"/>
          </p:nvPr>
        </p:nvSpPr>
        <p:spPr>
          <a:ln cap="flat"/>
        </p:spPr>
      </p:sp>
      <p:sp>
        <p:nvSpPr>
          <p:cNvPr id="6758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9959E96-1061-4E2E-B998-2EDD65CD9656}" type="slidenum">
              <a:rPr lang="en-US" smtClean="0"/>
              <a:pPr/>
              <a:t>28</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p>
            <a:fld id="{6814992E-3D73-463B-89A9-784F8970F4DB}" type="slidenum">
              <a:rPr lang="en-US" smtClean="0"/>
              <a:pPr/>
              <a:t>29</a:t>
            </a:fld>
            <a:endParaRPr lang="en-US" smtClean="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1A4334C0-5C28-4A07-8BC7-1139965902A4}" type="slidenum">
              <a:rPr lang="en-US" smtClean="0"/>
              <a:pPr>
                <a:defRPr/>
              </a:pPr>
              <a:t>32</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p>
            <a:fld id="{9F42B53D-7639-4029-9CCC-2FD546FEAF5D}" type="slidenum">
              <a:rPr lang="en-US" smtClean="0"/>
              <a:pPr/>
              <a:t>33</a:t>
            </a:fld>
            <a:endParaRPr lang="en-US" smtClean="0"/>
          </a:p>
        </p:txBody>
      </p:sp>
      <p:sp>
        <p:nvSpPr>
          <p:cNvPr id="72707" name="Rectangle 2"/>
          <p:cNvSpPr>
            <a:spLocks noGrp="1" noRot="1" noChangeAspect="1" noChangeArrowheads="1" noTextEdit="1"/>
          </p:cNvSpPr>
          <p:nvPr>
            <p:ph type="sldImg"/>
          </p:nvPr>
        </p:nvSpPr>
        <p:spPr>
          <a:ln cap="flat"/>
        </p:spPr>
      </p:sp>
      <p:sp>
        <p:nvSpPr>
          <p:cNvPr id="7270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p>
            <a:fld id="{73BE74C0-CA22-42D8-A048-9E6711B6EAAD}" type="slidenum">
              <a:rPr lang="en-US" smtClean="0"/>
              <a:pPr/>
              <a:t>34</a:t>
            </a:fld>
            <a:endParaRPr lang="en-US" smtClean="0"/>
          </a:p>
        </p:txBody>
      </p:sp>
      <p:sp>
        <p:nvSpPr>
          <p:cNvPr id="73731" name="Rectangle 2"/>
          <p:cNvSpPr>
            <a:spLocks noGrp="1" noRot="1" noChangeAspect="1" noChangeArrowheads="1" noTextEdit="1"/>
          </p:cNvSpPr>
          <p:nvPr>
            <p:ph type="sldImg"/>
          </p:nvPr>
        </p:nvSpPr>
        <p:spPr>
          <a:ln cap="flat"/>
        </p:spPr>
      </p:sp>
      <p:sp>
        <p:nvSpPr>
          <p:cNvPr id="7373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9959E96-1061-4E2E-B998-2EDD65CD9656}" type="slidenum">
              <a:rPr lang="en-US" smtClean="0"/>
              <a:pPr/>
              <a:t>4</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1A4334C0-5C28-4A07-8BC7-1139965902A4}" type="slidenum">
              <a:rPr lang="en-US" smtClean="0"/>
              <a:pPr>
                <a:defRPr/>
              </a:pPr>
              <a:t>35</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p:spPr>
        <p:txBody>
          <a:bodyPr/>
          <a:lstStyle/>
          <a:p>
            <a:fld id="{D89D2B35-F59E-460B-B54E-3308DEE3F7A8}" type="slidenum">
              <a:rPr lang="en-US" smtClean="0"/>
              <a:pPr/>
              <a:t>36</a:t>
            </a:fld>
            <a:endParaRPr lang="en-US" smtClean="0"/>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p:spPr>
        <p:txBody>
          <a:bodyPr/>
          <a:lstStyle/>
          <a:p>
            <a:fld id="{61710F23-58BE-453D-9459-36D0E9D58A6A}" type="slidenum">
              <a:rPr lang="en-US" smtClean="0"/>
              <a:pPr/>
              <a:t>37</a:t>
            </a:fld>
            <a:endParaRPr lang="en-US" smtClean="0"/>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p:spPr>
        <p:txBody>
          <a:bodyPr/>
          <a:lstStyle/>
          <a:p>
            <a:fld id="{142411A0-05EA-42AA-9BDE-DC2CD03143BA}" type="slidenum">
              <a:rPr lang="en-US" smtClean="0"/>
              <a:pPr/>
              <a:t>38</a:t>
            </a:fld>
            <a:endParaRPr lang="en-US" smtClean="0"/>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p:spPr>
        <p:txBody>
          <a:bodyPr/>
          <a:lstStyle/>
          <a:p>
            <a:fld id="{AC54879D-03ED-48F4-AF93-48DF9E35DAF0}" type="slidenum">
              <a:rPr lang="en-US" smtClean="0"/>
              <a:pPr/>
              <a:t>39</a:t>
            </a:fld>
            <a:endParaRPr lang="en-US" smtClean="0"/>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5DE0AAE-B9FE-4825-B0AC-3574A1DA3E92}" type="slidenum">
              <a:rPr lang="en-US"/>
              <a:pPr/>
              <a:t>40</a:t>
            </a:fld>
            <a:endParaRPr lang="en-US"/>
          </a:p>
        </p:txBody>
      </p:sp>
      <p:sp>
        <p:nvSpPr>
          <p:cNvPr id="195586" name="Rectangle 2"/>
          <p:cNvSpPr>
            <a:spLocks noGrp="1" noRot="1" noChangeAspect="1" noChangeArrowheads="1" noTextEdit="1"/>
          </p:cNvSpPr>
          <p:nvPr>
            <p:ph type="sldImg"/>
          </p:nvPr>
        </p:nvSpPr>
        <p:spPr>
          <a:ln/>
        </p:spPr>
      </p:sp>
      <p:sp>
        <p:nvSpPr>
          <p:cNvPr id="1955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D6734D4-4939-47CE-BCF3-ED7AC2AAAC81}" type="slidenum">
              <a:rPr lang="en-US"/>
              <a:pPr/>
              <a:t>41</a:t>
            </a:fld>
            <a:endParaRPr lang="en-US"/>
          </a:p>
        </p:txBody>
      </p:sp>
      <p:sp>
        <p:nvSpPr>
          <p:cNvPr id="196610" name="Rectangle 2"/>
          <p:cNvSpPr>
            <a:spLocks noGrp="1" noRot="1" noChangeAspect="1" noChangeArrowheads="1" noTextEdit="1"/>
          </p:cNvSpPr>
          <p:nvPr>
            <p:ph type="sldImg"/>
          </p:nvPr>
        </p:nvSpPr>
        <p:spPr>
          <a:ln/>
        </p:spPr>
      </p:sp>
      <p:sp>
        <p:nvSpPr>
          <p:cNvPr id="1966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529C12A-AB6C-4D0A-AA5B-0F71A588FD03}" type="slidenum">
              <a:rPr lang="en-US"/>
              <a:pPr/>
              <a:t>42</a:t>
            </a:fld>
            <a:endParaRPr lang="en-US"/>
          </a:p>
        </p:txBody>
      </p:sp>
      <p:sp>
        <p:nvSpPr>
          <p:cNvPr id="197634" name="Rectangle 2"/>
          <p:cNvSpPr>
            <a:spLocks noGrp="1" noRot="1" noChangeAspect="1" noChangeArrowheads="1" noTextEdit="1"/>
          </p:cNvSpPr>
          <p:nvPr>
            <p:ph type="sldImg"/>
          </p:nvPr>
        </p:nvSpPr>
        <p:spPr>
          <a:ln/>
        </p:spPr>
      </p:sp>
      <p:sp>
        <p:nvSpPr>
          <p:cNvPr id="1976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DCE59B6-FE64-4DAF-BD43-2B2C1DAD2E47}" type="slidenum">
              <a:rPr lang="en-US"/>
              <a:pPr/>
              <a:t>43</a:t>
            </a:fld>
            <a:endParaRPr lang="en-US"/>
          </a:p>
        </p:txBody>
      </p:sp>
      <p:sp>
        <p:nvSpPr>
          <p:cNvPr id="198658" name="Rectangle 2"/>
          <p:cNvSpPr>
            <a:spLocks noGrp="1" noRot="1" noChangeAspect="1" noChangeArrowheads="1" noTextEdit="1"/>
          </p:cNvSpPr>
          <p:nvPr>
            <p:ph type="sldImg"/>
          </p:nvPr>
        </p:nvSpPr>
        <p:spPr>
          <a:ln/>
        </p:spPr>
      </p:sp>
      <p:sp>
        <p:nvSpPr>
          <p:cNvPr id="1986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p:spPr>
        <p:txBody>
          <a:bodyPr/>
          <a:lstStyle/>
          <a:p>
            <a:fld id="{7EC779E8-6569-4AE0-9BDF-6E3F0EB45197}" type="slidenum">
              <a:rPr lang="en-US" smtClean="0"/>
              <a:pPr/>
              <a:t>44</a:t>
            </a:fld>
            <a:endParaRPr lang="en-US" smtClean="0"/>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9959E96-1061-4E2E-B998-2EDD65CD9656}" type="slidenum">
              <a:rPr lang="en-US" smtClean="0"/>
              <a:pPr/>
              <a:t>8</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p:spPr>
        <p:txBody>
          <a:bodyPr/>
          <a:lstStyle/>
          <a:p>
            <a:fld id="{F4A67957-32CB-408D-831F-1612754B8472}" type="slidenum">
              <a:rPr lang="en-US" smtClean="0"/>
              <a:pPr/>
              <a:t>45</a:t>
            </a:fld>
            <a:endParaRPr lang="en-US" smtClean="0"/>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1A4334C0-5C28-4A07-8BC7-1139965902A4}" type="slidenum">
              <a:rPr lang="en-US" smtClean="0"/>
              <a:pPr>
                <a:defRPr/>
              </a:pPr>
              <a:t>47</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9959E96-1061-4E2E-B998-2EDD65CD9656}" type="slidenum">
              <a:rPr lang="en-US" smtClean="0"/>
              <a:pPr/>
              <a:t>48</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p:spPr>
        <p:txBody>
          <a:bodyPr/>
          <a:lstStyle/>
          <a:p>
            <a:fld id="{E258F519-1A6B-4580-A160-3CBD4DE588BE}" type="slidenum">
              <a:rPr lang="en-US" smtClean="0"/>
              <a:pPr/>
              <a:t>50</a:t>
            </a:fld>
            <a:endParaRPr lang="en-US" smtClean="0"/>
          </a:p>
        </p:txBody>
      </p:sp>
      <p:sp>
        <p:nvSpPr>
          <p:cNvPr id="83971" name="Rectangle 2"/>
          <p:cNvSpPr>
            <a:spLocks noGrp="1" noRot="1" noChangeAspect="1" noChangeArrowheads="1" noTextEdit="1"/>
          </p:cNvSpPr>
          <p:nvPr>
            <p:ph type="sldImg"/>
          </p:nvPr>
        </p:nvSpPr>
        <p:spPr>
          <a:ln cap="flat"/>
        </p:spPr>
      </p:sp>
      <p:sp>
        <p:nvSpPr>
          <p:cNvPr id="8397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9959E96-1061-4E2E-B998-2EDD65CD9656}" type="slidenum">
              <a:rPr lang="en-US" smtClean="0"/>
              <a:pPr/>
              <a:t>51</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B41521A-2C4A-4B2C-B7BD-3889C73180C4}" type="slidenum">
              <a:rPr lang="en-US" altLang="en-US" smtClean="0"/>
              <a:pPr eaLnBrk="1" hangingPunct="1"/>
              <a:t>52</a:t>
            </a:fld>
            <a:endParaRPr lang="en-US" altLang="en-US" smtClean="0"/>
          </a:p>
        </p:txBody>
      </p:sp>
      <p:sp>
        <p:nvSpPr>
          <p:cNvPr id="4099" name="Rectangle 2"/>
          <p:cNvSpPr>
            <a:spLocks noGrp="1" noRot="1" noChangeAspect="1" noChangeArrowheads="1" noTextEdit="1"/>
          </p:cNvSpPr>
          <p:nvPr>
            <p:ph type="sldImg"/>
          </p:nvPr>
        </p:nvSpPr>
        <p:spPr>
          <a:ln/>
        </p:spPr>
      </p:sp>
      <p:sp>
        <p:nvSpPr>
          <p:cNvPr id="4100"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fld id="{01DD6A9B-10B2-43F1-9157-065846D2B87E}" type="slidenum">
              <a:rPr lang="en-US" smtClean="0"/>
              <a:pPr/>
              <a:t>10</a:t>
            </a:fld>
            <a:endParaRPr lang="en-US" smtClean="0"/>
          </a:p>
        </p:txBody>
      </p:sp>
      <p:sp>
        <p:nvSpPr>
          <p:cNvPr id="53251" name="Rectangle 2"/>
          <p:cNvSpPr>
            <a:spLocks noGrp="1" noRot="1" noChangeAspect="1" noChangeArrowheads="1" noTextEdit="1"/>
          </p:cNvSpPr>
          <p:nvPr>
            <p:ph type="sldImg"/>
          </p:nvPr>
        </p:nvSpPr>
        <p:spPr>
          <a:ln cap="flat"/>
        </p:spPr>
      </p:sp>
      <p:sp>
        <p:nvSpPr>
          <p:cNvPr id="5325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fld id="{58A6278F-C3E1-4193-AD2B-F89CD58567F8}" type="slidenum">
              <a:rPr lang="en-US" smtClean="0"/>
              <a:pPr/>
              <a:t>11</a:t>
            </a:fld>
            <a:endParaRPr lang="en-US" smtClean="0"/>
          </a:p>
        </p:txBody>
      </p:sp>
      <p:sp>
        <p:nvSpPr>
          <p:cNvPr id="54275" name="Rectangle 2"/>
          <p:cNvSpPr>
            <a:spLocks noGrp="1" noRot="1" noChangeAspect="1" noChangeArrowheads="1" noTextEdit="1"/>
          </p:cNvSpPr>
          <p:nvPr>
            <p:ph type="sldImg"/>
          </p:nvPr>
        </p:nvSpPr>
        <p:spPr>
          <a:ln cap="flat"/>
        </p:spPr>
      </p:sp>
      <p:sp>
        <p:nvSpPr>
          <p:cNvPr id="5427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fld id="{7C5BC036-933B-4515-976D-EB8F47447045}" type="slidenum">
              <a:rPr lang="en-US" smtClean="0"/>
              <a:pPr/>
              <a:t>12</a:t>
            </a:fld>
            <a:endParaRPr lang="en-US" smtClean="0"/>
          </a:p>
        </p:txBody>
      </p:sp>
      <p:sp>
        <p:nvSpPr>
          <p:cNvPr id="55299" name="Rectangle 2"/>
          <p:cNvSpPr>
            <a:spLocks noGrp="1" noRot="1" noChangeAspect="1" noChangeArrowheads="1" noTextEdit="1"/>
          </p:cNvSpPr>
          <p:nvPr>
            <p:ph type="sldImg"/>
          </p:nvPr>
        </p:nvSpPr>
        <p:spPr>
          <a:ln cap="flat"/>
        </p:spPr>
      </p:sp>
      <p:sp>
        <p:nvSpPr>
          <p:cNvPr id="5530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p>
            <a:fld id="{AEE912FA-790B-4077-9DE2-F83261FE1F93}" type="slidenum">
              <a:rPr lang="en-US" smtClean="0"/>
              <a:pPr/>
              <a:t>13</a:t>
            </a:fld>
            <a:endParaRPr lang="en-US" smtClean="0"/>
          </a:p>
        </p:txBody>
      </p:sp>
      <p:sp>
        <p:nvSpPr>
          <p:cNvPr id="60419" name="Rectangle 2"/>
          <p:cNvSpPr>
            <a:spLocks noGrp="1" noRot="1" noChangeAspect="1" noChangeArrowheads="1" noTextEdit="1"/>
          </p:cNvSpPr>
          <p:nvPr>
            <p:ph type="sldImg"/>
          </p:nvPr>
        </p:nvSpPr>
        <p:spPr>
          <a:ln cap="flat"/>
        </p:spPr>
      </p:sp>
      <p:sp>
        <p:nvSpPr>
          <p:cNvPr id="6042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p>
            <a:fld id="{F6373F3E-BC46-401C-8A04-3B87190D0D01}" type="slidenum">
              <a:rPr lang="en-US" smtClean="0"/>
              <a:pPr/>
              <a:t>14</a:t>
            </a:fld>
            <a:endParaRPr lang="en-US" smtClean="0"/>
          </a:p>
        </p:txBody>
      </p:sp>
      <p:sp>
        <p:nvSpPr>
          <p:cNvPr id="61443" name="Rectangle 2"/>
          <p:cNvSpPr>
            <a:spLocks noGrp="1" noRot="1" noChangeAspect="1" noChangeArrowheads="1" noTextEdit="1"/>
          </p:cNvSpPr>
          <p:nvPr>
            <p:ph type="sldImg"/>
          </p:nvPr>
        </p:nvSpPr>
        <p:spPr>
          <a:ln cap="flat"/>
        </p:spPr>
      </p:sp>
      <p:sp>
        <p:nvSpPr>
          <p:cNvPr id="6144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p>
            <a:fld id="{B75E5CE2-6B45-463B-916D-C89FEAEFD3B7}" type="slidenum">
              <a:rPr lang="en-US" smtClean="0"/>
              <a:pPr/>
              <a:t>15</a:t>
            </a:fld>
            <a:endParaRPr lang="en-US" smtClean="0"/>
          </a:p>
        </p:txBody>
      </p:sp>
      <p:sp>
        <p:nvSpPr>
          <p:cNvPr id="62467" name="Rectangle 2"/>
          <p:cNvSpPr>
            <a:spLocks noGrp="1" noRot="1" noChangeAspect="1" noChangeArrowheads="1" noTextEdit="1"/>
          </p:cNvSpPr>
          <p:nvPr>
            <p:ph type="sldImg"/>
          </p:nvPr>
        </p:nvSpPr>
        <p:spPr>
          <a:ln cap="flat"/>
        </p:spPr>
      </p:sp>
      <p:sp>
        <p:nvSpPr>
          <p:cNvPr id="6246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pSp>
        <p:nvGrpSpPr>
          <p:cNvPr id="4" name="Group 1026"/>
          <p:cNvGrpSpPr>
            <a:grpSpLocks/>
          </p:cNvGrpSpPr>
          <p:nvPr/>
        </p:nvGrpSpPr>
        <p:grpSpPr bwMode="auto">
          <a:xfrm>
            <a:off x="0" y="2438400"/>
            <a:ext cx="9009063" cy="1052513"/>
            <a:chOff x="0" y="1536"/>
            <a:chExt cx="5675" cy="663"/>
          </a:xfrm>
        </p:grpSpPr>
        <p:grpSp>
          <p:nvGrpSpPr>
            <p:cNvPr id="5" name="Group 1027"/>
            <p:cNvGrpSpPr>
              <a:grpSpLocks/>
            </p:cNvGrpSpPr>
            <p:nvPr/>
          </p:nvGrpSpPr>
          <p:grpSpPr bwMode="auto">
            <a:xfrm>
              <a:off x="185" y="1604"/>
              <a:ext cx="449" cy="299"/>
              <a:chOff x="720" y="336"/>
              <a:chExt cx="624" cy="432"/>
            </a:xfrm>
          </p:grpSpPr>
          <p:sp>
            <p:nvSpPr>
              <p:cNvPr id="12" name="Rectangle 1028"/>
              <p:cNvSpPr>
                <a:spLocks noChangeArrowheads="1"/>
              </p:cNvSpPr>
              <p:nvPr/>
            </p:nvSpPr>
            <p:spPr bwMode="auto">
              <a:xfrm>
                <a:off x="720" y="336"/>
                <a:ext cx="384" cy="432"/>
              </a:xfrm>
              <a:prstGeom prst="rect">
                <a:avLst/>
              </a:prstGeom>
              <a:solidFill>
                <a:schemeClr val="folHlink"/>
              </a:solidFill>
              <a:ln w="9525">
                <a:noFill/>
                <a:miter lim="800000"/>
                <a:headEnd/>
                <a:tailEnd/>
              </a:ln>
              <a:effectLst/>
            </p:spPr>
            <p:txBody>
              <a:bodyPr wrap="none" anchor="ctr"/>
              <a:lstStyle/>
              <a:p>
                <a:pPr algn="ctr">
                  <a:defRPr/>
                </a:pPr>
                <a:endParaRPr lang="en-US">
                  <a:effectLst>
                    <a:outerShdw blurRad="38100" dist="38100" dir="2700000" algn="tl">
                      <a:srgbClr val="000000">
                        <a:alpha val="43137"/>
                      </a:srgbClr>
                    </a:outerShdw>
                  </a:effectLst>
                  <a:cs typeface="+mn-cs"/>
                </a:endParaRPr>
              </a:p>
            </p:txBody>
          </p:sp>
          <p:sp>
            <p:nvSpPr>
              <p:cNvPr id="13" name="Rectangle 1029"/>
              <p:cNvSpPr>
                <a:spLocks noChangeArrowheads="1"/>
              </p:cNvSpPr>
              <p:nvPr/>
            </p:nvSpPr>
            <p:spPr bwMode="auto">
              <a:xfrm>
                <a:off x="1056" y="336"/>
                <a:ext cx="288" cy="432"/>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lgn="ctr">
                  <a:defRPr/>
                </a:pPr>
                <a:endParaRPr lang="en-US">
                  <a:effectLst>
                    <a:outerShdw blurRad="38100" dist="38100" dir="2700000" algn="tl">
                      <a:srgbClr val="000000">
                        <a:alpha val="43137"/>
                      </a:srgbClr>
                    </a:outerShdw>
                  </a:effectLst>
                  <a:cs typeface="+mn-cs"/>
                </a:endParaRPr>
              </a:p>
            </p:txBody>
          </p:sp>
        </p:grpSp>
        <p:grpSp>
          <p:nvGrpSpPr>
            <p:cNvPr id="6" name="Group 1030"/>
            <p:cNvGrpSpPr>
              <a:grpSpLocks/>
            </p:cNvGrpSpPr>
            <p:nvPr/>
          </p:nvGrpSpPr>
          <p:grpSpPr bwMode="auto">
            <a:xfrm>
              <a:off x="263" y="1870"/>
              <a:ext cx="466" cy="299"/>
              <a:chOff x="912" y="2640"/>
              <a:chExt cx="672" cy="432"/>
            </a:xfrm>
          </p:grpSpPr>
          <p:sp>
            <p:nvSpPr>
              <p:cNvPr id="10" name="Rectangle 1031"/>
              <p:cNvSpPr>
                <a:spLocks noChangeArrowheads="1"/>
              </p:cNvSpPr>
              <p:nvPr/>
            </p:nvSpPr>
            <p:spPr bwMode="auto">
              <a:xfrm>
                <a:off x="912" y="2640"/>
                <a:ext cx="384" cy="432"/>
              </a:xfrm>
              <a:prstGeom prst="rect">
                <a:avLst/>
              </a:prstGeom>
              <a:solidFill>
                <a:schemeClr val="accent2"/>
              </a:solidFill>
              <a:ln w="9525">
                <a:noFill/>
                <a:miter lim="800000"/>
                <a:headEnd/>
                <a:tailEnd/>
              </a:ln>
              <a:effectLst/>
            </p:spPr>
            <p:txBody>
              <a:bodyPr wrap="none" anchor="ctr"/>
              <a:lstStyle/>
              <a:p>
                <a:pPr algn="ctr">
                  <a:defRPr/>
                </a:pPr>
                <a:endParaRPr lang="en-US">
                  <a:effectLst>
                    <a:outerShdw blurRad="38100" dist="38100" dir="2700000" algn="tl">
                      <a:srgbClr val="000000">
                        <a:alpha val="43137"/>
                      </a:srgbClr>
                    </a:outerShdw>
                  </a:effectLst>
                  <a:cs typeface="+mn-cs"/>
                </a:endParaRPr>
              </a:p>
            </p:txBody>
          </p:sp>
          <p:sp>
            <p:nvSpPr>
              <p:cNvPr id="11" name="Rectangle 1032"/>
              <p:cNvSpPr>
                <a:spLocks noChangeArrowheads="1"/>
              </p:cNvSpPr>
              <p:nvPr/>
            </p:nvSpPr>
            <p:spPr bwMode="auto">
              <a:xfrm>
                <a:off x="1248" y="2640"/>
                <a:ext cx="336" cy="432"/>
              </a:xfrm>
              <a:prstGeom prst="rect">
                <a:avLst/>
              </a:prstGeom>
              <a:gradFill rotWithShape="0">
                <a:gsLst>
                  <a:gs pos="0">
                    <a:schemeClr val="accent2"/>
                  </a:gs>
                  <a:gs pos="100000">
                    <a:schemeClr val="bg1"/>
                  </a:gs>
                </a:gsLst>
                <a:lin ang="0" scaled="1"/>
              </a:gradFill>
              <a:ln w="9525">
                <a:noFill/>
                <a:miter lim="800000"/>
                <a:headEnd/>
                <a:tailEnd/>
              </a:ln>
              <a:effectLst/>
            </p:spPr>
            <p:txBody>
              <a:bodyPr wrap="none" anchor="ctr"/>
              <a:lstStyle/>
              <a:p>
                <a:pPr algn="ctr">
                  <a:defRPr/>
                </a:pPr>
                <a:endParaRPr lang="en-US">
                  <a:effectLst>
                    <a:outerShdw blurRad="38100" dist="38100" dir="2700000" algn="tl">
                      <a:srgbClr val="000000">
                        <a:alpha val="43137"/>
                      </a:srgbClr>
                    </a:outerShdw>
                  </a:effectLst>
                  <a:cs typeface="+mn-cs"/>
                </a:endParaRPr>
              </a:p>
            </p:txBody>
          </p:sp>
        </p:grpSp>
        <p:sp>
          <p:nvSpPr>
            <p:cNvPr id="7" name="Rectangle 1033"/>
            <p:cNvSpPr>
              <a:spLocks noChangeArrowheads="1"/>
            </p:cNvSpPr>
            <p:nvPr/>
          </p:nvSpPr>
          <p:spPr bwMode="auto">
            <a:xfrm>
              <a:off x="0" y="1824"/>
              <a:ext cx="353" cy="266"/>
            </a:xfrm>
            <a:prstGeom prst="rect">
              <a:avLst/>
            </a:prstGeom>
            <a:gradFill rotWithShape="0">
              <a:gsLst>
                <a:gs pos="0">
                  <a:schemeClr val="bg1"/>
                </a:gs>
                <a:gs pos="100000">
                  <a:schemeClr val="hlink"/>
                </a:gs>
              </a:gsLst>
              <a:lin ang="18900000" scaled="1"/>
            </a:gradFill>
            <a:ln w="9525">
              <a:noFill/>
              <a:miter lim="800000"/>
              <a:headEnd/>
              <a:tailEnd/>
            </a:ln>
            <a:effectLst/>
          </p:spPr>
          <p:txBody>
            <a:bodyPr wrap="none" anchor="ctr"/>
            <a:lstStyle/>
            <a:p>
              <a:pPr algn="ctr">
                <a:defRPr/>
              </a:pPr>
              <a:endParaRPr lang="en-US">
                <a:effectLst>
                  <a:outerShdw blurRad="38100" dist="38100" dir="2700000" algn="tl">
                    <a:srgbClr val="000000">
                      <a:alpha val="43137"/>
                    </a:srgbClr>
                  </a:outerShdw>
                </a:effectLst>
                <a:cs typeface="+mn-cs"/>
              </a:endParaRPr>
            </a:p>
          </p:txBody>
        </p:sp>
        <p:sp>
          <p:nvSpPr>
            <p:cNvPr id="8" name="Rectangle 1034"/>
            <p:cNvSpPr>
              <a:spLocks noChangeArrowheads="1"/>
            </p:cNvSpPr>
            <p:nvPr/>
          </p:nvSpPr>
          <p:spPr bwMode="auto">
            <a:xfrm>
              <a:off x="400" y="1536"/>
              <a:ext cx="20" cy="663"/>
            </a:xfrm>
            <a:prstGeom prst="rect">
              <a:avLst/>
            </a:prstGeom>
            <a:solidFill>
              <a:srgbClr val="F85E08"/>
            </a:solidFill>
            <a:ln w="9525">
              <a:noFill/>
              <a:miter lim="800000"/>
              <a:headEnd/>
              <a:tailEnd/>
            </a:ln>
            <a:effectLst/>
          </p:spPr>
          <p:txBody>
            <a:bodyPr wrap="none" anchor="ctr"/>
            <a:lstStyle/>
            <a:p>
              <a:pPr algn="ctr">
                <a:defRPr/>
              </a:pPr>
              <a:endParaRPr lang="en-US">
                <a:effectLst>
                  <a:outerShdw blurRad="38100" dist="38100" dir="2700000" algn="tl">
                    <a:srgbClr val="000000">
                      <a:alpha val="43137"/>
                    </a:srgbClr>
                  </a:outerShdw>
                </a:effectLst>
                <a:cs typeface="+mn-cs"/>
              </a:endParaRPr>
            </a:p>
          </p:txBody>
        </p:sp>
        <p:sp>
          <p:nvSpPr>
            <p:cNvPr id="9" name="Rectangle 1035"/>
            <p:cNvSpPr>
              <a:spLocks noChangeArrowheads="1"/>
            </p:cNvSpPr>
            <p:nvPr/>
          </p:nvSpPr>
          <p:spPr bwMode="auto">
            <a:xfrm flipV="1">
              <a:off x="199" y="2060"/>
              <a:ext cx="5476" cy="29"/>
            </a:xfrm>
            <a:prstGeom prst="rect">
              <a:avLst/>
            </a:prstGeom>
            <a:solidFill>
              <a:srgbClr val="F85E08"/>
            </a:solidFill>
            <a:ln w="9525">
              <a:noFill/>
              <a:miter lim="800000"/>
              <a:headEnd/>
              <a:tailEnd/>
            </a:ln>
            <a:effectLst/>
          </p:spPr>
          <p:txBody>
            <a:bodyPr wrap="none" anchor="ctr"/>
            <a:lstStyle/>
            <a:p>
              <a:pPr algn="ctr">
                <a:defRPr/>
              </a:pPr>
              <a:endParaRPr lang="en-US">
                <a:effectLst>
                  <a:outerShdw blurRad="38100" dist="38100" dir="2700000" algn="tl">
                    <a:srgbClr val="000000">
                      <a:alpha val="43137"/>
                    </a:srgbClr>
                  </a:outerShdw>
                </a:effectLst>
                <a:cs typeface="+mn-cs"/>
              </a:endParaRPr>
            </a:p>
          </p:txBody>
        </p:sp>
      </p:grpSp>
      <p:sp>
        <p:nvSpPr>
          <p:cNvPr id="93197" name="Rectangle 1037"/>
          <p:cNvSpPr>
            <a:spLocks noGrp="1" noChangeArrowheads="1"/>
          </p:cNvSpPr>
          <p:nvPr>
            <p:ph type="subTitle" idx="1" hasCustomPrompt="1"/>
          </p:nvPr>
        </p:nvSpPr>
        <p:spPr>
          <a:xfrm>
            <a:off x="677497" y="3886200"/>
            <a:ext cx="7780703" cy="2286000"/>
          </a:xfrm>
        </p:spPr>
        <p:txBody>
          <a:bodyPr/>
          <a:lstStyle>
            <a:lvl1pPr marL="0" indent="0" algn="ctr">
              <a:buFont typeface="Wingdings" pitchFamily="2" charset="2"/>
              <a:buNone/>
              <a:defRPr sz="4000" b="0">
                <a:solidFill>
                  <a:srgbClr val="0000CC"/>
                </a:solidFill>
                <a:effectLst>
                  <a:outerShdw blurRad="38100" dist="38100" dir="2700000" algn="tl">
                    <a:srgbClr val="C0C0C0"/>
                  </a:outerShdw>
                </a:effectLst>
              </a:defRPr>
            </a:lvl1pPr>
          </a:lstStyle>
          <a:p>
            <a:r>
              <a:rPr lang="en-US" dirty="0" smtClean="0"/>
              <a:t>Chapter 1</a:t>
            </a:r>
          </a:p>
          <a:p>
            <a:r>
              <a:rPr lang="en-US" dirty="0" smtClean="0"/>
              <a:t>Some Title ….</a:t>
            </a:r>
            <a:endParaRPr lang="en-US" dirty="0"/>
          </a:p>
        </p:txBody>
      </p:sp>
      <p:sp>
        <p:nvSpPr>
          <p:cNvPr id="14" name="Rectangle 13"/>
          <p:cNvSpPr>
            <a:spLocks noGrp="1" noChangeArrowheads="1"/>
          </p:cNvSpPr>
          <p:nvPr userDrawn="1"/>
        </p:nvSpPr>
        <p:spPr bwMode="auto">
          <a:xfrm>
            <a:off x="0" y="304800"/>
            <a:ext cx="9144000" cy="2286000"/>
          </a:xfrm>
          <a:prstGeom prst="rect">
            <a:avLst/>
          </a:prstGeom>
          <a:noFill/>
          <a:ln w="9525">
            <a:noFill/>
            <a:miter lim="800000"/>
            <a:headEnd/>
            <a:tailEnd/>
          </a:ln>
          <a:effectLst/>
        </p:spPr>
        <p:txBody>
          <a:bodyPr anchor="b"/>
          <a:lstStyle>
            <a:lvl1pPr algn="ctr" rtl="0" fontAlgn="base">
              <a:spcBef>
                <a:spcPct val="0"/>
              </a:spcBef>
              <a:spcAft>
                <a:spcPct val="0"/>
              </a:spcAft>
              <a:defRPr sz="3600">
                <a:solidFill>
                  <a:srgbClr val="CC3300"/>
                </a:solidFill>
                <a:effectLst>
                  <a:outerShdw blurRad="38100" dist="38100" dir="2700000" algn="tl">
                    <a:srgbClr val="C0C0C0"/>
                  </a:outerShdw>
                </a:effectLst>
                <a:latin typeface="+mj-lt"/>
                <a:ea typeface="+mj-ea"/>
                <a:cs typeface="+mj-cs"/>
              </a:defRPr>
            </a:lvl1pPr>
            <a:lvl2pPr algn="l" rtl="0" fontAlgn="base">
              <a:spcBef>
                <a:spcPct val="0"/>
              </a:spcBef>
              <a:spcAft>
                <a:spcPct val="0"/>
              </a:spcAft>
              <a:defRPr sz="3600">
                <a:solidFill>
                  <a:srgbClr val="CC3300"/>
                </a:solidFill>
                <a:effectLst>
                  <a:outerShdw blurRad="38100" dist="38100" dir="2700000" algn="tl">
                    <a:srgbClr val="C0C0C0"/>
                  </a:outerShdw>
                </a:effectLst>
                <a:latin typeface="Tahoma" pitchFamily="34" charset="0"/>
              </a:defRPr>
            </a:lvl2pPr>
            <a:lvl3pPr algn="l" rtl="0" fontAlgn="base">
              <a:spcBef>
                <a:spcPct val="0"/>
              </a:spcBef>
              <a:spcAft>
                <a:spcPct val="0"/>
              </a:spcAft>
              <a:defRPr sz="3600">
                <a:solidFill>
                  <a:srgbClr val="CC3300"/>
                </a:solidFill>
                <a:effectLst>
                  <a:outerShdw blurRad="38100" dist="38100" dir="2700000" algn="tl">
                    <a:srgbClr val="C0C0C0"/>
                  </a:outerShdw>
                </a:effectLst>
                <a:latin typeface="Tahoma" pitchFamily="34" charset="0"/>
              </a:defRPr>
            </a:lvl3pPr>
            <a:lvl4pPr algn="l" rtl="0" fontAlgn="base">
              <a:spcBef>
                <a:spcPct val="0"/>
              </a:spcBef>
              <a:spcAft>
                <a:spcPct val="0"/>
              </a:spcAft>
              <a:defRPr sz="3600">
                <a:solidFill>
                  <a:srgbClr val="CC3300"/>
                </a:solidFill>
                <a:effectLst>
                  <a:outerShdw blurRad="38100" dist="38100" dir="2700000" algn="tl">
                    <a:srgbClr val="C0C0C0"/>
                  </a:outerShdw>
                </a:effectLst>
                <a:latin typeface="Tahoma" pitchFamily="34" charset="0"/>
              </a:defRPr>
            </a:lvl4pPr>
            <a:lvl5pPr algn="l" rtl="0" fontAlgn="base">
              <a:spcBef>
                <a:spcPct val="0"/>
              </a:spcBef>
              <a:spcAft>
                <a:spcPct val="0"/>
              </a:spcAft>
              <a:defRPr sz="3600">
                <a:solidFill>
                  <a:srgbClr val="CC3300"/>
                </a:solidFill>
                <a:effectLst>
                  <a:outerShdw blurRad="38100" dist="38100" dir="2700000" algn="tl">
                    <a:srgbClr val="C0C0C0"/>
                  </a:outerShdw>
                </a:effectLst>
                <a:latin typeface="Tahoma" pitchFamily="34" charset="0"/>
              </a:defRPr>
            </a:lvl5pPr>
            <a:lvl6pPr marL="457200" algn="l" rtl="0" fontAlgn="base">
              <a:spcBef>
                <a:spcPct val="0"/>
              </a:spcBef>
              <a:spcAft>
                <a:spcPct val="0"/>
              </a:spcAft>
              <a:defRPr sz="3600">
                <a:solidFill>
                  <a:srgbClr val="CC3300"/>
                </a:solidFill>
                <a:effectLst>
                  <a:outerShdw blurRad="38100" dist="38100" dir="2700000" algn="tl">
                    <a:srgbClr val="C0C0C0"/>
                  </a:outerShdw>
                </a:effectLst>
                <a:latin typeface="Tahoma" pitchFamily="34" charset="0"/>
              </a:defRPr>
            </a:lvl6pPr>
            <a:lvl7pPr marL="914400" algn="l" rtl="0" fontAlgn="base">
              <a:spcBef>
                <a:spcPct val="0"/>
              </a:spcBef>
              <a:spcAft>
                <a:spcPct val="0"/>
              </a:spcAft>
              <a:defRPr sz="3600">
                <a:solidFill>
                  <a:srgbClr val="CC3300"/>
                </a:solidFill>
                <a:effectLst>
                  <a:outerShdw blurRad="38100" dist="38100" dir="2700000" algn="tl">
                    <a:srgbClr val="C0C0C0"/>
                  </a:outerShdw>
                </a:effectLst>
                <a:latin typeface="Tahoma" pitchFamily="34" charset="0"/>
              </a:defRPr>
            </a:lvl7pPr>
            <a:lvl8pPr marL="1371600" algn="l" rtl="0" fontAlgn="base">
              <a:spcBef>
                <a:spcPct val="0"/>
              </a:spcBef>
              <a:spcAft>
                <a:spcPct val="0"/>
              </a:spcAft>
              <a:defRPr sz="3600">
                <a:solidFill>
                  <a:srgbClr val="CC3300"/>
                </a:solidFill>
                <a:effectLst>
                  <a:outerShdw blurRad="38100" dist="38100" dir="2700000" algn="tl">
                    <a:srgbClr val="C0C0C0"/>
                  </a:outerShdw>
                </a:effectLst>
                <a:latin typeface="Tahoma" pitchFamily="34" charset="0"/>
              </a:defRPr>
            </a:lvl8pPr>
            <a:lvl9pPr marL="1828800" algn="l" rtl="0" fontAlgn="base">
              <a:spcBef>
                <a:spcPct val="0"/>
              </a:spcBef>
              <a:spcAft>
                <a:spcPct val="0"/>
              </a:spcAft>
              <a:defRPr sz="3600">
                <a:solidFill>
                  <a:srgbClr val="CC3300"/>
                </a:solidFill>
                <a:effectLst>
                  <a:outerShdw blurRad="38100" dist="38100" dir="2700000" algn="tl">
                    <a:srgbClr val="C0C0C0"/>
                  </a:outerShdw>
                </a:effectLst>
                <a:latin typeface="Tahoma" pitchFamily="34" charset="0"/>
              </a:defRPr>
            </a:lvl9pPr>
          </a:lstStyle>
          <a:p>
            <a:pPr>
              <a:spcBef>
                <a:spcPts val="1200"/>
              </a:spcBef>
              <a:defRPr/>
            </a:pPr>
            <a:r>
              <a:rPr lang="en-US" dirty="0" smtClean="0">
                <a:solidFill>
                  <a:srgbClr val="F85E08"/>
                </a:solidFill>
              </a:rPr>
              <a:t/>
            </a:r>
            <a:br>
              <a:rPr lang="en-US" dirty="0" smtClean="0">
                <a:solidFill>
                  <a:srgbClr val="F85E08"/>
                </a:solidFill>
              </a:rPr>
            </a:br>
            <a:r>
              <a:rPr lang="en-US" dirty="0">
                <a:solidFill>
                  <a:srgbClr val="F85E08"/>
                </a:solidFill>
              </a:rPr>
              <a:t/>
            </a:r>
            <a:br>
              <a:rPr lang="en-US" dirty="0">
                <a:solidFill>
                  <a:srgbClr val="F85E08"/>
                </a:solidFill>
              </a:rPr>
            </a:br>
            <a:r>
              <a:rPr lang="en-US" dirty="0" smtClean="0">
                <a:solidFill>
                  <a:srgbClr val="F85E08"/>
                </a:solidFill>
              </a:rPr>
              <a:t/>
            </a:r>
            <a:br>
              <a:rPr lang="en-US" dirty="0" smtClean="0">
                <a:solidFill>
                  <a:srgbClr val="F85E08"/>
                </a:solidFill>
              </a:rPr>
            </a:br>
            <a:r>
              <a:rPr lang="en-US" sz="4000" b="0" dirty="0" smtClean="0">
                <a:solidFill>
                  <a:srgbClr val="F85E08"/>
                </a:solidFill>
              </a:rPr>
              <a:t>Business </a:t>
            </a:r>
            <a:r>
              <a:rPr lang="en-US" sz="4000" b="0" dirty="0">
                <a:solidFill>
                  <a:srgbClr val="F85E08"/>
                </a:solidFill>
              </a:rPr>
              <a:t>Intelligence and Analytics: Systems for Decision </a:t>
            </a:r>
            <a:r>
              <a:rPr lang="en-US" sz="4000" b="0" dirty="0" smtClean="0">
                <a:solidFill>
                  <a:srgbClr val="F85E08"/>
                </a:solidFill>
              </a:rPr>
              <a:t>Support </a:t>
            </a:r>
          </a:p>
          <a:p>
            <a:pPr>
              <a:spcBef>
                <a:spcPts val="1200"/>
              </a:spcBef>
              <a:defRPr/>
            </a:pPr>
            <a:r>
              <a:rPr lang="en-US" sz="4000" b="0" dirty="0" smtClean="0">
                <a:solidFill>
                  <a:srgbClr val="F85E08"/>
                </a:solidFill>
              </a:rPr>
              <a:t>(10</a:t>
            </a:r>
            <a:r>
              <a:rPr lang="en-US" sz="4000" b="0" baseline="30000" dirty="0" smtClean="0">
                <a:solidFill>
                  <a:srgbClr val="F85E08"/>
                </a:solidFill>
              </a:rPr>
              <a:t>th</a:t>
            </a:r>
            <a:r>
              <a:rPr lang="en-US" sz="4000" b="0" dirty="0" smtClean="0">
                <a:solidFill>
                  <a:srgbClr val="F85E08"/>
                </a:solidFill>
              </a:rPr>
              <a:t> Edition)</a:t>
            </a:r>
            <a:endParaRPr lang="en-US" sz="4000" b="0" dirty="0">
              <a:solidFill>
                <a:srgbClr val="F85E08"/>
              </a:solidFill>
            </a:endParaRPr>
          </a:p>
        </p:txBody>
      </p:sp>
      <p:pic>
        <p:nvPicPr>
          <p:cNvPr id="15" name="Picture 2" descr="http://ecx.images-amazon.com/images/I/51L11n8dpnL._SX258_BO1,204,203,200_.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890857" y="2141538"/>
            <a:ext cx="1889222" cy="235426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04050" y="250825"/>
            <a:ext cx="1951038" cy="58816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150938" y="250825"/>
            <a:ext cx="5700712" cy="58816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US"/>
          </a:p>
        </p:txBody>
      </p:sp>
      <p:sp>
        <p:nvSpPr>
          <p:cNvPr id="5"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C9402A8D-DDAC-497C-93D6-0F6E7DA747E5}" type="slidenum">
              <a:rPr lang="en-US"/>
              <a:pPr>
                <a:defRPr/>
              </a:pPr>
              <a:t>‹#›</a:t>
            </a:fld>
            <a:endParaRPr lang="en-US"/>
          </a:p>
        </p:txBody>
      </p:sp>
    </p:spTree>
    <p:extLst>
      <p:ext uri="{BB962C8B-B14F-4D97-AF65-F5344CB8AC3E}">
        <p14:creationId xmlns:p14="http://schemas.microsoft.com/office/powerpoint/2010/main" val="29381597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762000" y="1524000"/>
            <a:ext cx="8193088" cy="4800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182688" y="1524000"/>
            <a:ext cx="3810000" cy="46085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45088" y="1524000"/>
            <a:ext cx="3810000" cy="46085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79" name="Text Box 19"/>
          <p:cNvSpPr txBox="1">
            <a:spLocks noChangeArrowheads="1"/>
          </p:cNvSpPr>
          <p:nvPr/>
        </p:nvSpPr>
        <p:spPr bwMode="auto">
          <a:xfrm>
            <a:off x="990600" y="6431578"/>
            <a:ext cx="7315200" cy="276999"/>
          </a:xfrm>
          <a:prstGeom prst="rect">
            <a:avLst/>
          </a:prstGeom>
          <a:noFill/>
          <a:ln w="9525">
            <a:noFill/>
            <a:miter lim="800000"/>
            <a:headEnd/>
            <a:tailEnd/>
          </a:ln>
          <a:effectLst/>
        </p:spPr>
        <p:txBody>
          <a:bodyPr wrap="square" anchor="b">
            <a:spAutoFit/>
          </a:bodyPr>
          <a:lstStyle/>
          <a:p>
            <a:pPr algn="ctr">
              <a:spcBef>
                <a:spcPts val="600"/>
              </a:spcBef>
              <a:buClr>
                <a:schemeClr val="hlink"/>
              </a:buClr>
              <a:buSzPct val="110000"/>
              <a:buFont typeface="Wingdings" pitchFamily="2" charset="2"/>
              <a:buNone/>
              <a:defRPr/>
            </a:pPr>
            <a:r>
              <a:rPr lang="en-US" sz="1200" b="0" i="1" dirty="0">
                <a:solidFill>
                  <a:schemeClr val="tx1"/>
                </a:solidFill>
                <a:latin typeface="Arial" charset="0"/>
                <a:cs typeface="+mn-cs"/>
              </a:rPr>
              <a:t>     </a:t>
            </a:r>
            <a:r>
              <a:rPr lang="en-US" sz="1200" b="0" i="1" dirty="0">
                <a:solidFill>
                  <a:srgbClr val="0000CC"/>
                </a:solidFill>
                <a:latin typeface="Arial" charset="0"/>
                <a:cs typeface="+mn-cs"/>
              </a:rPr>
              <a:t>Copyright © </a:t>
            </a:r>
            <a:r>
              <a:rPr lang="en-US" sz="1200" b="0" i="1" dirty="0" smtClean="0">
                <a:solidFill>
                  <a:srgbClr val="0000CC"/>
                </a:solidFill>
                <a:latin typeface="Arial" charset="0"/>
                <a:cs typeface="+mn-cs"/>
              </a:rPr>
              <a:t>2014 </a:t>
            </a:r>
            <a:r>
              <a:rPr lang="en-US" sz="1200" b="0" i="1" dirty="0">
                <a:solidFill>
                  <a:srgbClr val="0000CC"/>
                </a:solidFill>
                <a:latin typeface="Arial" charset="0"/>
                <a:cs typeface="+mn-cs"/>
              </a:rPr>
              <a:t>Pearson Education, Inc. </a:t>
            </a:r>
            <a:endParaRPr lang="en-US" sz="1200" b="0" dirty="0">
              <a:solidFill>
                <a:srgbClr val="0000CC"/>
              </a:solidFill>
              <a:latin typeface="Arial" charset="0"/>
              <a:cs typeface="+mn-cs"/>
            </a:endParaRPr>
          </a:p>
        </p:txBody>
      </p:sp>
      <p:sp>
        <p:nvSpPr>
          <p:cNvPr id="92162" name="Rectangle 2"/>
          <p:cNvSpPr>
            <a:spLocks noChangeArrowheads="1"/>
          </p:cNvSpPr>
          <p:nvPr/>
        </p:nvSpPr>
        <p:spPr bwMode="ltGray">
          <a:xfrm>
            <a:off x="417513" y="731838"/>
            <a:ext cx="438150" cy="474662"/>
          </a:xfrm>
          <a:prstGeom prst="rect">
            <a:avLst/>
          </a:prstGeom>
          <a:solidFill>
            <a:schemeClr val="accent2"/>
          </a:solidFill>
          <a:ln w="9525">
            <a:noFill/>
            <a:miter lim="800000"/>
            <a:headEnd/>
            <a:tailEnd/>
          </a:ln>
          <a:effectLst/>
        </p:spPr>
        <p:txBody>
          <a:bodyPr wrap="none" anchor="ctr"/>
          <a:lstStyle/>
          <a:p>
            <a:pPr algn="ctr">
              <a:defRPr/>
            </a:pPr>
            <a:endParaRPr kumimoji="1" lang="en-US" sz="2400" b="0">
              <a:solidFill>
                <a:schemeClr val="tx1"/>
              </a:solidFill>
              <a:cs typeface="+mn-cs"/>
            </a:endParaRPr>
          </a:p>
        </p:txBody>
      </p:sp>
      <p:sp>
        <p:nvSpPr>
          <p:cNvPr id="92163" name="Rectangle 3"/>
          <p:cNvSpPr>
            <a:spLocks noChangeArrowheads="1"/>
          </p:cNvSpPr>
          <p:nvPr/>
        </p:nvSpPr>
        <p:spPr bwMode="ltGray">
          <a:xfrm>
            <a:off x="800100" y="731838"/>
            <a:ext cx="328613" cy="474662"/>
          </a:xfrm>
          <a:prstGeom prst="rect">
            <a:avLst/>
          </a:prstGeom>
          <a:gradFill rotWithShape="0">
            <a:gsLst>
              <a:gs pos="0">
                <a:schemeClr val="accent2"/>
              </a:gs>
              <a:gs pos="100000">
                <a:schemeClr val="bg1"/>
              </a:gs>
            </a:gsLst>
            <a:lin ang="0" scaled="1"/>
          </a:gradFill>
          <a:ln w="9525">
            <a:noFill/>
            <a:miter lim="800000"/>
            <a:headEnd/>
            <a:tailEnd/>
          </a:ln>
          <a:effectLst/>
        </p:spPr>
        <p:txBody>
          <a:bodyPr wrap="none" anchor="ctr"/>
          <a:lstStyle/>
          <a:p>
            <a:pPr algn="ctr">
              <a:defRPr/>
            </a:pPr>
            <a:endParaRPr kumimoji="1" lang="en-US" sz="2400" b="0">
              <a:solidFill>
                <a:schemeClr val="tx1"/>
              </a:solidFill>
              <a:cs typeface="+mn-cs"/>
            </a:endParaRPr>
          </a:p>
        </p:txBody>
      </p:sp>
      <p:sp>
        <p:nvSpPr>
          <p:cNvPr id="92164" name="Rectangle 4"/>
          <p:cNvSpPr>
            <a:spLocks noChangeArrowheads="1"/>
          </p:cNvSpPr>
          <p:nvPr/>
        </p:nvSpPr>
        <p:spPr bwMode="ltGray">
          <a:xfrm>
            <a:off x="541338" y="1154113"/>
            <a:ext cx="422275" cy="474662"/>
          </a:xfrm>
          <a:prstGeom prst="rect">
            <a:avLst/>
          </a:prstGeom>
          <a:solidFill>
            <a:schemeClr val="folHlink"/>
          </a:solidFill>
          <a:ln w="9525">
            <a:noFill/>
            <a:miter lim="800000"/>
            <a:headEnd/>
            <a:tailEnd/>
          </a:ln>
          <a:effectLst/>
        </p:spPr>
        <p:txBody>
          <a:bodyPr wrap="none" anchor="ctr"/>
          <a:lstStyle/>
          <a:p>
            <a:pPr algn="ctr">
              <a:defRPr/>
            </a:pPr>
            <a:endParaRPr kumimoji="1" lang="en-US" sz="2400" b="0">
              <a:solidFill>
                <a:schemeClr val="tx1"/>
              </a:solidFill>
              <a:cs typeface="+mn-cs"/>
            </a:endParaRPr>
          </a:p>
        </p:txBody>
      </p:sp>
      <p:sp>
        <p:nvSpPr>
          <p:cNvPr id="92165" name="Rectangle 5"/>
          <p:cNvSpPr>
            <a:spLocks noChangeArrowheads="1"/>
          </p:cNvSpPr>
          <p:nvPr/>
        </p:nvSpPr>
        <p:spPr bwMode="ltGray">
          <a:xfrm>
            <a:off x="911225" y="1154113"/>
            <a:ext cx="368300" cy="474662"/>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lgn="ctr">
              <a:defRPr/>
            </a:pPr>
            <a:endParaRPr kumimoji="1" lang="en-US" sz="2400" b="0">
              <a:solidFill>
                <a:schemeClr val="tx1"/>
              </a:solidFill>
              <a:cs typeface="+mn-cs"/>
            </a:endParaRPr>
          </a:p>
        </p:txBody>
      </p:sp>
      <p:sp>
        <p:nvSpPr>
          <p:cNvPr id="92166" name="Rectangle 6"/>
          <p:cNvSpPr>
            <a:spLocks noChangeArrowheads="1"/>
          </p:cNvSpPr>
          <p:nvPr/>
        </p:nvSpPr>
        <p:spPr bwMode="ltGray">
          <a:xfrm>
            <a:off x="127000" y="1081088"/>
            <a:ext cx="560388" cy="422275"/>
          </a:xfrm>
          <a:prstGeom prst="rect">
            <a:avLst/>
          </a:prstGeom>
          <a:gradFill rotWithShape="0">
            <a:gsLst>
              <a:gs pos="0">
                <a:schemeClr val="bg1"/>
              </a:gs>
              <a:gs pos="100000">
                <a:schemeClr val="hlink"/>
              </a:gs>
            </a:gsLst>
            <a:lin ang="18900000" scaled="1"/>
          </a:gradFill>
          <a:ln w="9525">
            <a:noFill/>
            <a:miter lim="800000"/>
            <a:headEnd/>
            <a:tailEnd/>
          </a:ln>
          <a:effectLst/>
        </p:spPr>
        <p:txBody>
          <a:bodyPr wrap="none" anchor="ctr"/>
          <a:lstStyle/>
          <a:p>
            <a:pPr algn="ctr">
              <a:defRPr/>
            </a:pPr>
            <a:endParaRPr kumimoji="1" lang="en-US" sz="2400" b="0">
              <a:solidFill>
                <a:schemeClr val="tx1"/>
              </a:solidFill>
              <a:cs typeface="+mn-cs"/>
            </a:endParaRPr>
          </a:p>
        </p:txBody>
      </p:sp>
      <p:sp>
        <p:nvSpPr>
          <p:cNvPr id="92167" name="Rectangle 7"/>
          <p:cNvSpPr>
            <a:spLocks noChangeArrowheads="1"/>
          </p:cNvSpPr>
          <p:nvPr/>
        </p:nvSpPr>
        <p:spPr bwMode="gray">
          <a:xfrm>
            <a:off x="762000" y="623888"/>
            <a:ext cx="31750" cy="1052512"/>
          </a:xfrm>
          <a:prstGeom prst="rect">
            <a:avLst/>
          </a:prstGeom>
          <a:solidFill>
            <a:srgbClr val="EE8411"/>
          </a:solidFill>
          <a:ln w="9525">
            <a:noFill/>
            <a:miter lim="800000"/>
            <a:headEnd/>
            <a:tailEnd/>
          </a:ln>
          <a:effectLst/>
        </p:spPr>
        <p:txBody>
          <a:bodyPr wrap="none" anchor="ctr"/>
          <a:lstStyle/>
          <a:p>
            <a:pPr algn="ctr">
              <a:defRPr/>
            </a:pPr>
            <a:endParaRPr kumimoji="1" lang="en-US" sz="2400" b="0">
              <a:solidFill>
                <a:schemeClr val="tx1"/>
              </a:solidFill>
              <a:cs typeface="+mn-cs"/>
            </a:endParaRPr>
          </a:p>
        </p:txBody>
      </p:sp>
      <p:sp>
        <p:nvSpPr>
          <p:cNvPr id="92168" name="Rectangle 8"/>
          <p:cNvSpPr>
            <a:spLocks noChangeArrowheads="1"/>
          </p:cNvSpPr>
          <p:nvPr/>
        </p:nvSpPr>
        <p:spPr bwMode="gray">
          <a:xfrm>
            <a:off x="442913" y="1414463"/>
            <a:ext cx="8226425" cy="31750"/>
          </a:xfrm>
          <a:prstGeom prst="rect">
            <a:avLst/>
          </a:prstGeom>
          <a:solidFill>
            <a:srgbClr val="EE8411"/>
          </a:solidFill>
          <a:ln w="9525">
            <a:noFill/>
            <a:miter lim="800000"/>
            <a:headEnd/>
            <a:tailEnd/>
          </a:ln>
          <a:effectLst/>
        </p:spPr>
        <p:txBody>
          <a:bodyPr wrap="none" anchor="ctr"/>
          <a:lstStyle/>
          <a:p>
            <a:pPr algn="ctr">
              <a:defRPr/>
            </a:pPr>
            <a:endParaRPr kumimoji="1" lang="en-US" sz="2400" b="0">
              <a:solidFill>
                <a:schemeClr val="tx1"/>
              </a:solidFill>
              <a:cs typeface="+mn-cs"/>
            </a:endParaRPr>
          </a:p>
        </p:txBody>
      </p:sp>
      <p:sp>
        <p:nvSpPr>
          <p:cNvPr id="92169" name="Rectangle 9"/>
          <p:cNvSpPr>
            <a:spLocks noGrp="1" noChangeArrowheads="1"/>
          </p:cNvSpPr>
          <p:nvPr>
            <p:ph type="title"/>
          </p:nvPr>
        </p:nvSpPr>
        <p:spPr bwMode="auto">
          <a:xfrm>
            <a:off x="1150938" y="231776"/>
            <a:ext cx="7793037" cy="1139824"/>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lvl="0"/>
            <a:r>
              <a:rPr lang="en-US" dirty="0" smtClean="0"/>
              <a:t>Click to edit Master title style</a:t>
            </a:r>
          </a:p>
        </p:txBody>
      </p:sp>
      <p:sp>
        <p:nvSpPr>
          <p:cNvPr id="1034" name="Rectangle 10"/>
          <p:cNvSpPr>
            <a:spLocks noGrp="1" noChangeArrowheads="1"/>
          </p:cNvSpPr>
          <p:nvPr>
            <p:ph type="body" idx="1"/>
          </p:nvPr>
        </p:nvSpPr>
        <p:spPr bwMode="auto">
          <a:xfrm>
            <a:off x="777875" y="1524000"/>
            <a:ext cx="8177213" cy="4800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92180" name="Text Box 20"/>
          <p:cNvSpPr txBox="1">
            <a:spLocks noChangeArrowheads="1"/>
          </p:cNvSpPr>
          <p:nvPr/>
        </p:nvSpPr>
        <p:spPr bwMode="auto">
          <a:xfrm>
            <a:off x="76200" y="6430962"/>
            <a:ext cx="704039" cy="276999"/>
          </a:xfrm>
          <a:prstGeom prst="rect">
            <a:avLst/>
          </a:prstGeom>
          <a:noFill/>
          <a:ln w="9525">
            <a:noFill/>
            <a:miter lim="800000"/>
            <a:headEnd/>
            <a:tailEnd/>
          </a:ln>
          <a:effectLst/>
        </p:spPr>
        <p:txBody>
          <a:bodyPr wrap="none">
            <a:spAutoFit/>
          </a:bodyPr>
          <a:lstStyle/>
          <a:p>
            <a:pPr>
              <a:defRPr/>
            </a:pPr>
            <a:r>
              <a:rPr lang="en-US" sz="1200" dirty="0" smtClean="0">
                <a:solidFill>
                  <a:srgbClr val="EE8411"/>
                </a:solidFill>
                <a:cs typeface="+mn-cs"/>
              </a:rPr>
              <a:t>11-</a:t>
            </a:r>
            <a:fld id="{930D3EF6-C8D8-4409-A7BA-DC47BF803ED5}" type="slidenum">
              <a:rPr lang="en-US" sz="1200" smtClean="0">
                <a:solidFill>
                  <a:srgbClr val="EE8411"/>
                </a:solidFill>
                <a:cs typeface="+mn-cs"/>
              </a:rPr>
              <a:pPr>
                <a:defRPr/>
              </a:pPr>
              <a:t>‹#›</a:t>
            </a:fld>
            <a:endParaRPr lang="en-US" sz="1200" dirty="0">
              <a:solidFill>
                <a:srgbClr val="EE8411"/>
              </a:solidFill>
              <a:cs typeface="+mn-cs"/>
            </a:endParaRPr>
          </a:p>
        </p:txBody>
      </p:sp>
      <p:sp>
        <p:nvSpPr>
          <p:cNvPr id="20" name="Rectangle 8"/>
          <p:cNvSpPr>
            <a:spLocks noChangeArrowheads="1"/>
          </p:cNvSpPr>
          <p:nvPr/>
        </p:nvSpPr>
        <p:spPr bwMode="gray">
          <a:xfrm>
            <a:off x="548265" y="6445250"/>
            <a:ext cx="8226425" cy="31750"/>
          </a:xfrm>
          <a:prstGeom prst="rect">
            <a:avLst/>
          </a:prstGeom>
          <a:solidFill>
            <a:srgbClr val="EE8411"/>
          </a:solidFill>
          <a:ln w="9525">
            <a:noFill/>
            <a:miter lim="800000"/>
            <a:headEnd/>
            <a:tailEnd/>
          </a:ln>
          <a:effectLst/>
        </p:spPr>
        <p:txBody>
          <a:bodyPr wrap="none" anchor="ctr"/>
          <a:lstStyle/>
          <a:p>
            <a:pPr algn="ctr">
              <a:defRPr/>
            </a:pPr>
            <a:endParaRPr kumimoji="1" lang="en-US" sz="2400" b="0">
              <a:solidFill>
                <a:schemeClr val="tx1"/>
              </a:solidFill>
              <a:cs typeface="+mn-cs"/>
            </a:endParaRPr>
          </a:p>
        </p:txBody>
      </p:sp>
      <p:sp>
        <p:nvSpPr>
          <p:cNvPr id="21" name="Rectangle 8"/>
          <p:cNvSpPr>
            <a:spLocks noChangeArrowheads="1"/>
          </p:cNvSpPr>
          <p:nvPr/>
        </p:nvSpPr>
        <p:spPr bwMode="gray">
          <a:xfrm>
            <a:off x="541337" y="6705600"/>
            <a:ext cx="8226425" cy="31750"/>
          </a:xfrm>
          <a:prstGeom prst="rect">
            <a:avLst/>
          </a:prstGeom>
          <a:solidFill>
            <a:srgbClr val="EE8411"/>
          </a:solidFill>
          <a:ln w="9525">
            <a:noFill/>
            <a:miter lim="800000"/>
            <a:headEnd/>
            <a:tailEnd/>
          </a:ln>
          <a:effectLst/>
        </p:spPr>
        <p:txBody>
          <a:bodyPr wrap="none" anchor="ctr"/>
          <a:lstStyle/>
          <a:p>
            <a:pPr algn="ctr">
              <a:defRPr/>
            </a:pPr>
            <a:endParaRPr kumimoji="1" lang="en-US" sz="2400" b="0">
              <a:solidFill>
                <a:schemeClr val="tx1"/>
              </a:solidFill>
              <a:cs typeface="+mn-cs"/>
            </a:endParaRPr>
          </a:p>
        </p:txBody>
      </p:sp>
      <p:sp>
        <p:nvSpPr>
          <p:cNvPr id="22" name="Rectangle 8"/>
          <p:cNvSpPr>
            <a:spLocks noChangeArrowheads="1"/>
          </p:cNvSpPr>
          <p:nvPr/>
        </p:nvSpPr>
        <p:spPr bwMode="gray">
          <a:xfrm>
            <a:off x="685800" y="6477000"/>
            <a:ext cx="428048" cy="228600"/>
          </a:xfrm>
          <a:prstGeom prst="rect">
            <a:avLst/>
          </a:prstGeom>
          <a:solidFill>
            <a:srgbClr val="EE8411"/>
          </a:solidFill>
          <a:ln w="9525">
            <a:noFill/>
            <a:miter lim="800000"/>
            <a:headEnd/>
            <a:tailEnd/>
          </a:ln>
          <a:effectLst/>
        </p:spPr>
        <p:txBody>
          <a:bodyPr wrap="none" anchor="ctr"/>
          <a:lstStyle/>
          <a:p>
            <a:pPr algn="ctr">
              <a:defRPr/>
            </a:pPr>
            <a:endParaRPr kumimoji="1" lang="en-US" sz="2400" b="0">
              <a:solidFill>
                <a:schemeClr val="tx1"/>
              </a:solidFill>
              <a:cs typeface="+mn-cs"/>
            </a:endParaRPr>
          </a:p>
        </p:txBody>
      </p:sp>
      <p:sp>
        <p:nvSpPr>
          <p:cNvPr id="24" name="Rectangle 8"/>
          <p:cNvSpPr>
            <a:spLocks noChangeArrowheads="1"/>
          </p:cNvSpPr>
          <p:nvPr/>
        </p:nvSpPr>
        <p:spPr bwMode="gray">
          <a:xfrm>
            <a:off x="8182552" y="6477000"/>
            <a:ext cx="428048" cy="228600"/>
          </a:xfrm>
          <a:prstGeom prst="rect">
            <a:avLst/>
          </a:prstGeom>
          <a:solidFill>
            <a:srgbClr val="EE8411"/>
          </a:solidFill>
          <a:ln w="9525">
            <a:noFill/>
            <a:miter lim="800000"/>
            <a:headEnd/>
            <a:tailEnd/>
          </a:ln>
          <a:effectLst/>
        </p:spPr>
        <p:txBody>
          <a:bodyPr wrap="none" anchor="ctr"/>
          <a:lstStyle/>
          <a:p>
            <a:pPr algn="ctr">
              <a:defRPr/>
            </a:pPr>
            <a:endParaRPr kumimoji="1" lang="en-US" sz="2400" b="0">
              <a:solidFill>
                <a:schemeClr val="tx1"/>
              </a:solidFill>
              <a:cs typeface="+mn-cs"/>
            </a:endParaRPr>
          </a:p>
        </p:txBody>
      </p:sp>
    </p:spTree>
  </p:cSld>
  <p:clrMap bg1="lt1" tx1="dk1" bg2="lt2" tx2="dk2" accent1="accent1" accent2="accent2" accent3="accent3" accent4="accent4" accent5="accent5" accent6="accent6" hlink="hlink" folHlink="folHlink"/>
  <p:sldLayoutIdLst>
    <p:sldLayoutId id="2147483664" r:id="rId1"/>
    <p:sldLayoutId id="2147483663" r:id="rId2"/>
    <p:sldLayoutId id="2147483662" r:id="rId3"/>
    <p:sldLayoutId id="2147483661" r:id="rId4"/>
    <p:sldLayoutId id="2147483660" r:id="rId5"/>
    <p:sldLayoutId id="2147483659" r:id="rId6"/>
    <p:sldLayoutId id="2147483658" r:id="rId7"/>
    <p:sldLayoutId id="2147483657" r:id="rId8"/>
    <p:sldLayoutId id="2147483656" r:id="rId9"/>
    <p:sldLayoutId id="2147483655" r:id="rId10"/>
    <p:sldLayoutId id="2147483654" r:id="rId11"/>
    <p:sldLayoutId id="2147483665" r:id="rId12"/>
  </p:sldLayoutIdLst>
  <p:timing>
    <p:tnLst>
      <p:par>
        <p:cTn id="1" dur="indefinite" restart="never" nodeType="tmRoot"/>
      </p:par>
    </p:tnLst>
  </p:timing>
  <p:txStyles>
    <p:titleStyle>
      <a:lvl1pPr algn="l" rtl="0" eaLnBrk="0" fontAlgn="base" hangingPunct="0">
        <a:lnSpc>
          <a:spcPts val="4000"/>
        </a:lnSpc>
        <a:spcBef>
          <a:spcPct val="0"/>
        </a:spcBef>
        <a:spcAft>
          <a:spcPct val="0"/>
        </a:spcAft>
        <a:defRPr sz="4000">
          <a:solidFill>
            <a:srgbClr val="F85E08"/>
          </a:solidFill>
          <a:effectLst>
            <a:outerShdw blurRad="38100" dist="38100" dir="2700000" algn="tl">
              <a:srgbClr val="C0C0C0"/>
            </a:outerShdw>
          </a:effectLst>
          <a:latin typeface="+mj-lt"/>
          <a:ea typeface="+mj-ea"/>
          <a:cs typeface="+mj-cs"/>
        </a:defRPr>
      </a:lvl1pPr>
      <a:lvl2pPr algn="l" rtl="0" eaLnBrk="0" fontAlgn="base" hangingPunct="0">
        <a:spcBef>
          <a:spcPct val="0"/>
        </a:spcBef>
        <a:spcAft>
          <a:spcPct val="0"/>
        </a:spcAft>
        <a:defRPr sz="3600">
          <a:solidFill>
            <a:srgbClr val="CC3300"/>
          </a:solidFill>
          <a:effectLst>
            <a:outerShdw blurRad="38100" dist="38100" dir="2700000" algn="tl">
              <a:srgbClr val="C0C0C0"/>
            </a:outerShdw>
          </a:effectLst>
          <a:latin typeface="Tahoma" pitchFamily="34" charset="0"/>
        </a:defRPr>
      </a:lvl2pPr>
      <a:lvl3pPr algn="l" rtl="0" eaLnBrk="0" fontAlgn="base" hangingPunct="0">
        <a:spcBef>
          <a:spcPct val="0"/>
        </a:spcBef>
        <a:spcAft>
          <a:spcPct val="0"/>
        </a:spcAft>
        <a:defRPr sz="3600">
          <a:solidFill>
            <a:srgbClr val="CC3300"/>
          </a:solidFill>
          <a:effectLst>
            <a:outerShdw blurRad="38100" dist="38100" dir="2700000" algn="tl">
              <a:srgbClr val="C0C0C0"/>
            </a:outerShdw>
          </a:effectLst>
          <a:latin typeface="Tahoma" pitchFamily="34" charset="0"/>
        </a:defRPr>
      </a:lvl3pPr>
      <a:lvl4pPr algn="l" rtl="0" eaLnBrk="0" fontAlgn="base" hangingPunct="0">
        <a:spcBef>
          <a:spcPct val="0"/>
        </a:spcBef>
        <a:spcAft>
          <a:spcPct val="0"/>
        </a:spcAft>
        <a:defRPr sz="3600">
          <a:solidFill>
            <a:srgbClr val="CC3300"/>
          </a:solidFill>
          <a:effectLst>
            <a:outerShdw blurRad="38100" dist="38100" dir="2700000" algn="tl">
              <a:srgbClr val="C0C0C0"/>
            </a:outerShdw>
          </a:effectLst>
          <a:latin typeface="Tahoma" pitchFamily="34" charset="0"/>
        </a:defRPr>
      </a:lvl4pPr>
      <a:lvl5pPr algn="l" rtl="0" eaLnBrk="0" fontAlgn="base" hangingPunct="0">
        <a:spcBef>
          <a:spcPct val="0"/>
        </a:spcBef>
        <a:spcAft>
          <a:spcPct val="0"/>
        </a:spcAft>
        <a:defRPr sz="3600">
          <a:solidFill>
            <a:srgbClr val="CC3300"/>
          </a:solidFill>
          <a:effectLst>
            <a:outerShdw blurRad="38100" dist="38100" dir="2700000" algn="tl">
              <a:srgbClr val="C0C0C0"/>
            </a:outerShdw>
          </a:effectLst>
          <a:latin typeface="Tahoma" pitchFamily="34" charset="0"/>
        </a:defRPr>
      </a:lvl5pPr>
      <a:lvl6pPr marL="457200" algn="l" rtl="0" fontAlgn="base">
        <a:spcBef>
          <a:spcPct val="0"/>
        </a:spcBef>
        <a:spcAft>
          <a:spcPct val="0"/>
        </a:spcAft>
        <a:defRPr sz="3600">
          <a:solidFill>
            <a:srgbClr val="CC3300"/>
          </a:solidFill>
          <a:effectLst>
            <a:outerShdw blurRad="38100" dist="38100" dir="2700000" algn="tl">
              <a:srgbClr val="C0C0C0"/>
            </a:outerShdw>
          </a:effectLst>
          <a:latin typeface="Tahoma" pitchFamily="34" charset="0"/>
        </a:defRPr>
      </a:lvl6pPr>
      <a:lvl7pPr marL="914400" algn="l" rtl="0" fontAlgn="base">
        <a:spcBef>
          <a:spcPct val="0"/>
        </a:spcBef>
        <a:spcAft>
          <a:spcPct val="0"/>
        </a:spcAft>
        <a:defRPr sz="3600">
          <a:solidFill>
            <a:srgbClr val="CC3300"/>
          </a:solidFill>
          <a:effectLst>
            <a:outerShdw blurRad="38100" dist="38100" dir="2700000" algn="tl">
              <a:srgbClr val="C0C0C0"/>
            </a:outerShdw>
          </a:effectLst>
          <a:latin typeface="Tahoma" pitchFamily="34" charset="0"/>
        </a:defRPr>
      </a:lvl7pPr>
      <a:lvl8pPr marL="1371600" algn="l" rtl="0" fontAlgn="base">
        <a:spcBef>
          <a:spcPct val="0"/>
        </a:spcBef>
        <a:spcAft>
          <a:spcPct val="0"/>
        </a:spcAft>
        <a:defRPr sz="3600">
          <a:solidFill>
            <a:srgbClr val="CC3300"/>
          </a:solidFill>
          <a:effectLst>
            <a:outerShdw blurRad="38100" dist="38100" dir="2700000" algn="tl">
              <a:srgbClr val="C0C0C0"/>
            </a:outerShdw>
          </a:effectLst>
          <a:latin typeface="Tahoma" pitchFamily="34" charset="0"/>
        </a:defRPr>
      </a:lvl8pPr>
      <a:lvl9pPr marL="1828800" algn="l" rtl="0" fontAlgn="base">
        <a:spcBef>
          <a:spcPct val="0"/>
        </a:spcBef>
        <a:spcAft>
          <a:spcPct val="0"/>
        </a:spcAft>
        <a:defRPr sz="3600">
          <a:solidFill>
            <a:srgbClr val="CC3300"/>
          </a:solidFill>
          <a:effectLst>
            <a:outerShdw blurRad="38100" dist="38100" dir="2700000" algn="tl">
              <a:srgbClr val="C0C0C0"/>
            </a:outerShdw>
          </a:effectLst>
          <a:latin typeface="Tahoma" pitchFamily="34" charset="0"/>
        </a:defRPr>
      </a:lvl9pPr>
    </p:titleStyle>
    <p:bodyStyle>
      <a:lvl1pPr marL="342900" indent="-342900" algn="l" rtl="0" eaLnBrk="0" fontAlgn="base" hangingPunct="0">
        <a:spcBef>
          <a:spcPct val="20000"/>
        </a:spcBef>
        <a:spcAft>
          <a:spcPct val="0"/>
        </a:spcAft>
        <a:buClr>
          <a:schemeClr val="folHlink"/>
        </a:buClr>
        <a:buSzPct val="60000"/>
        <a:buFont typeface="Wingdings" pitchFamily="2" charset="2"/>
        <a:buChar char="n"/>
        <a:defRPr sz="3200">
          <a:solidFill>
            <a:schemeClr val="folHlink"/>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itchFamily="2" charset="2"/>
        <a:buChar char="n"/>
        <a:defRPr sz="2800">
          <a:solidFill>
            <a:schemeClr val="folHlink"/>
          </a:solidFill>
          <a:latin typeface="+mn-lt"/>
        </a:defRPr>
      </a:lvl2pPr>
      <a:lvl3pPr marL="1143000" indent="-228600" algn="l" rtl="0" eaLnBrk="0" fontAlgn="base" hangingPunct="0">
        <a:spcBef>
          <a:spcPct val="20000"/>
        </a:spcBef>
        <a:spcAft>
          <a:spcPct val="0"/>
        </a:spcAft>
        <a:buClr>
          <a:schemeClr val="folHlink"/>
        </a:buClr>
        <a:buSzPct val="50000"/>
        <a:buFont typeface="Wingdings" pitchFamily="2" charset="2"/>
        <a:buChar char="n"/>
        <a:defRPr sz="2400">
          <a:solidFill>
            <a:schemeClr val="folHlink"/>
          </a:solidFill>
          <a:latin typeface="+mn-lt"/>
        </a:defRPr>
      </a:lvl3pPr>
      <a:lvl4pPr marL="1600200" indent="-228600" algn="l" rtl="0" eaLnBrk="0" fontAlgn="base" hangingPunct="0">
        <a:spcBef>
          <a:spcPct val="20000"/>
        </a:spcBef>
        <a:spcAft>
          <a:spcPct val="0"/>
        </a:spcAft>
        <a:buClr>
          <a:schemeClr val="accent2"/>
        </a:buClr>
        <a:buSzPct val="55000"/>
        <a:buFont typeface="Wingdings" pitchFamily="2" charset="2"/>
        <a:buChar char="n"/>
        <a:defRPr sz="2000">
          <a:solidFill>
            <a:schemeClr val="folHlink"/>
          </a:solidFill>
          <a:latin typeface="+mn-lt"/>
        </a:defRPr>
      </a:lvl4pPr>
      <a:lvl5pPr marL="2057400" indent="-228600" algn="l" rtl="0" eaLnBrk="0" fontAlgn="base" hangingPunct="0">
        <a:spcBef>
          <a:spcPct val="20000"/>
        </a:spcBef>
        <a:spcAft>
          <a:spcPct val="0"/>
        </a:spcAft>
        <a:buClr>
          <a:schemeClr val="accent1"/>
        </a:buClr>
        <a:buSzPct val="50000"/>
        <a:buFont typeface="Wingdings" pitchFamily="2" charset="2"/>
        <a:buChar char="n"/>
        <a:defRPr sz="2000">
          <a:solidFill>
            <a:schemeClr val="folHlink"/>
          </a:solidFill>
          <a:latin typeface="+mn-lt"/>
        </a:defRPr>
      </a:lvl5pPr>
      <a:lvl6pPr marL="2514600" indent="-228600" algn="l" rtl="0" fontAlgn="base">
        <a:spcBef>
          <a:spcPct val="20000"/>
        </a:spcBef>
        <a:spcAft>
          <a:spcPct val="0"/>
        </a:spcAft>
        <a:buClr>
          <a:schemeClr val="accent1"/>
        </a:buClr>
        <a:buSzPct val="50000"/>
        <a:buFont typeface="Wingdings" pitchFamily="2" charset="2"/>
        <a:buChar char="n"/>
        <a:defRPr sz="2000">
          <a:solidFill>
            <a:schemeClr val="folHlink"/>
          </a:solidFill>
          <a:latin typeface="+mn-lt"/>
        </a:defRPr>
      </a:lvl6pPr>
      <a:lvl7pPr marL="2971800" indent="-228600" algn="l" rtl="0" fontAlgn="base">
        <a:spcBef>
          <a:spcPct val="20000"/>
        </a:spcBef>
        <a:spcAft>
          <a:spcPct val="0"/>
        </a:spcAft>
        <a:buClr>
          <a:schemeClr val="accent1"/>
        </a:buClr>
        <a:buSzPct val="50000"/>
        <a:buFont typeface="Wingdings" pitchFamily="2" charset="2"/>
        <a:buChar char="n"/>
        <a:defRPr sz="2000">
          <a:solidFill>
            <a:schemeClr val="folHlink"/>
          </a:solidFill>
          <a:latin typeface="+mn-lt"/>
        </a:defRPr>
      </a:lvl7pPr>
      <a:lvl8pPr marL="3429000" indent="-228600" algn="l" rtl="0" fontAlgn="base">
        <a:spcBef>
          <a:spcPct val="20000"/>
        </a:spcBef>
        <a:spcAft>
          <a:spcPct val="0"/>
        </a:spcAft>
        <a:buClr>
          <a:schemeClr val="accent1"/>
        </a:buClr>
        <a:buSzPct val="50000"/>
        <a:buFont typeface="Wingdings" pitchFamily="2" charset="2"/>
        <a:buChar char="n"/>
        <a:defRPr sz="2000">
          <a:solidFill>
            <a:schemeClr val="folHlink"/>
          </a:solidFill>
          <a:latin typeface="+mn-lt"/>
        </a:defRPr>
      </a:lvl8pPr>
      <a:lvl9pPr marL="3886200" indent="-228600" algn="l" rtl="0" fontAlgn="base">
        <a:spcBef>
          <a:spcPct val="20000"/>
        </a:spcBef>
        <a:spcAft>
          <a:spcPct val="0"/>
        </a:spcAft>
        <a:buClr>
          <a:schemeClr val="accent1"/>
        </a:buClr>
        <a:buSzPct val="50000"/>
        <a:buFont typeface="Wingdings" pitchFamily="2" charset="2"/>
        <a:buChar char="n"/>
        <a:defRPr sz="2000">
          <a:solidFill>
            <a:schemeClr val="folHlink"/>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9.wmf"/><Relationship Id="rId5" Type="http://schemas.openxmlformats.org/officeDocument/2006/relationships/oleObject" Target="../embeddings/oleObject1.bin"/><Relationship Id="rId4" Type="http://schemas.openxmlformats.org/officeDocument/2006/relationships/image" Target="../media/image10.wmf"/></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11.wmf"/><Relationship Id="rId4" Type="http://schemas.openxmlformats.org/officeDocument/2006/relationships/oleObject" Target="../embeddings/oleObject2.bin"/></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3.xml"/><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5.png"/></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6" name="Rectangle 8"/>
          <p:cNvSpPr>
            <a:spLocks noGrp="1" noChangeArrowheads="1"/>
          </p:cNvSpPr>
          <p:nvPr>
            <p:ph type="subTitle" idx="1"/>
          </p:nvPr>
        </p:nvSpPr>
        <p:spPr>
          <a:xfrm>
            <a:off x="685800" y="3886200"/>
            <a:ext cx="7848600" cy="2286000"/>
          </a:xfrm>
        </p:spPr>
        <p:txBody>
          <a:bodyPr/>
          <a:lstStyle/>
          <a:p>
            <a:pPr eaLnBrk="1" hangingPunct="1">
              <a:defRPr/>
            </a:pPr>
            <a:r>
              <a:rPr lang="en-US" sz="4000" b="1" dirty="0" smtClean="0">
                <a:solidFill>
                  <a:srgbClr val="F85E08"/>
                </a:solidFill>
              </a:rPr>
              <a:t>Chapter 11:</a:t>
            </a:r>
          </a:p>
          <a:p>
            <a:pPr eaLnBrk="1" hangingPunct="1">
              <a:defRPr/>
            </a:pPr>
            <a:r>
              <a:rPr lang="en-US" dirty="0">
                <a:effectLst>
                  <a:outerShdw blurRad="38100" dist="38100" dir="2700000" algn="tl">
                    <a:srgbClr val="000000">
                      <a:alpha val="43137"/>
                    </a:srgbClr>
                  </a:outerShdw>
                </a:effectLst>
              </a:rPr>
              <a:t>Automated Decision Systems </a:t>
            </a:r>
            <a:r>
              <a:rPr lang="en-US" dirty="0" smtClean="0">
                <a:effectLst>
                  <a:outerShdw blurRad="38100" dist="38100" dir="2700000" algn="tl">
                    <a:srgbClr val="000000">
                      <a:alpha val="43137"/>
                    </a:srgbClr>
                  </a:outerShdw>
                </a:effectLst>
              </a:rPr>
              <a:t>  and </a:t>
            </a:r>
            <a:r>
              <a:rPr lang="en-US" dirty="0">
                <a:effectLst>
                  <a:outerShdw blurRad="38100" dist="38100" dir="2700000" algn="tl">
                    <a:srgbClr val="000000">
                      <a:alpha val="43137"/>
                    </a:srgbClr>
                  </a:outerShdw>
                </a:effectLst>
              </a:rPr>
              <a:t>Expert Systems</a:t>
            </a:r>
          </a:p>
          <a:p>
            <a:pPr eaLnBrk="1" hangingPunct="1">
              <a:defRPr/>
            </a:pPr>
            <a:endParaRPr lang="en-US" dirty="0"/>
          </a:p>
        </p:txBody>
      </p:sp>
      <p:sp>
        <p:nvSpPr>
          <p:cNvPr id="5" name="Rectangle 4"/>
          <p:cNvSpPr>
            <a:spLocks noGrp="1" noChangeArrowheads="1"/>
          </p:cNvSpPr>
          <p:nvPr/>
        </p:nvSpPr>
        <p:spPr bwMode="auto">
          <a:xfrm>
            <a:off x="0" y="304800"/>
            <a:ext cx="9144000" cy="2286000"/>
          </a:xfrm>
          <a:prstGeom prst="rect">
            <a:avLst/>
          </a:prstGeom>
          <a:noFill/>
          <a:ln w="9525">
            <a:noFill/>
            <a:miter lim="800000"/>
            <a:headEnd/>
            <a:tailEnd/>
          </a:ln>
          <a:effectLst/>
        </p:spPr>
        <p:txBody>
          <a:bodyPr anchor="b"/>
          <a:lstStyle>
            <a:lvl1pPr algn="ctr" rtl="0" fontAlgn="base">
              <a:spcBef>
                <a:spcPct val="0"/>
              </a:spcBef>
              <a:spcAft>
                <a:spcPct val="0"/>
              </a:spcAft>
              <a:defRPr sz="3600">
                <a:solidFill>
                  <a:srgbClr val="CC3300"/>
                </a:solidFill>
                <a:effectLst>
                  <a:outerShdw blurRad="38100" dist="38100" dir="2700000" algn="tl">
                    <a:srgbClr val="C0C0C0"/>
                  </a:outerShdw>
                </a:effectLst>
                <a:latin typeface="+mj-lt"/>
                <a:ea typeface="+mj-ea"/>
                <a:cs typeface="+mj-cs"/>
              </a:defRPr>
            </a:lvl1pPr>
            <a:lvl2pPr algn="l" rtl="0" fontAlgn="base">
              <a:spcBef>
                <a:spcPct val="0"/>
              </a:spcBef>
              <a:spcAft>
                <a:spcPct val="0"/>
              </a:spcAft>
              <a:defRPr sz="3600">
                <a:solidFill>
                  <a:srgbClr val="CC3300"/>
                </a:solidFill>
                <a:effectLst>
                  <a:outerShdw blurRad="38100" dist="38100" dir="2700000" algn="tl">
                    <a:srgbClr val="C0C0C0"/>
                  </a:outerShdw>
                </a:effectLst>
                <a:latin typeface="Tahoma" pitchFamily="34" charset="0"/>
              </a:defRPr>
            </a:lvl2pPr>
            <a:lvl3pPr algn="l" rtl="0" fontAlgn="base">
              <a:spcBef>
                <a:spcPct val="0"/>
              </a:spcBef>
              <a:spcAft>
                <a:spcPct val="0"/>
              </a:spcAft>
              <a:defRPr sz="3600">
                <a:solidFill>
                  <a:srgbClr val="CC3300"/>
                </a:solidFill>
                <a:effectLst>
                  <a:outerShdw blurRad="38100" dist="38100" dir="2700000" algn="tl">
                    <a:srgbClr val="C0C0C0"/>
                  </a:outerShdw>
                </a:effectLst>
                <a:latin typeface="Tahoma" pitchFamily="34" charset="0"/>
              </a:defRPr>
            </a:lvl3pPr>
            <a:lvl4pPr algn="l" rtl="0" fontAlgn="base">
              <a:spcBef>
                <a:spcPct val="0"/>
              </a:spcBef>
              <a:spcAft>
                <a:spcPct val="0"/>
              </a:spcAft>
              <a:defRPr sz="3600">
                <a:solidFill>
                  <a:srgbClr val="CC3300"/>
                </a:solidFill>
                <a:effectLst>
                  <a:outerShdw blurRad="38100" dist="38100" dir="2700000" algn="tl">
                    <a:srgbClr val="C0C0C0"/>
                  </a:outerShdw>
                </a:effectLst>
                <a:latin typeface="Tahoma" pitchFamily="34" charset="0"/>
              </a:defRPr>
            </a:lvl4pPr>
            <a:lvl5pPr algn="l" rtl="0" fontAlgn="base">
              <a:spcBef>
                <a:spcPct val="0"/>
              </a:spcBef>
              <a:spcAft>
                <a:spcPct val="0"/>
              </a:spcAft>
              <a:defRPr sz="3600">
                <a:solidFill>
                  <a:srgbClr val="CC3300"/>
                </a:solidFill>
                <a:effectLst>
                  <a:outerShdw blurRad="38100" dist="38100" dir="2700000" algn="tl">
                    <a:srgbClr val="C0C0C0"/>
                  </a:outerShdw>
                </a:effectLst>
                <a:latin typeface="Tahoma" pitchFamily="34" charset="0"/>
              </a:defRPr>
            </a:lvl5pPr>
            <a:lvl6pPr marL="457200" algn="l" rtl="0" fontAlgn="base">
              <a:spcBef>
                <a:spcPct val="0"/>
              </a:spcBef>
              <a:spcAft>
                <a:spcPct val="0"/>
              </a:spcAft>
              <a:defRPr sz="3600">
                <a:solidFill>
                  <a:srgbClr val="CC3300"/>
                </a:solidFill>
                <a:effectLst>
                  <a:outerShdw blurRad="38100" dist="38100" dir="2700000" algn="tl">
                    <a:srgbClr val="C0C0C0"/>
                  </a:outerShdw>
                </a:effectLst>
                <a:latin typeface="Tahoma" pitchFamily="34" charset="0"/>
              </a:defRPr>
            </a:lvl6pPr>
            <a:lvl7pPr marL="914400" algn="l" rtl="0" fontAlgn="base">
              <a:spcBef>
                <a:spcPct val="0"/>
              </a:spcBef>
              <a:spcAft>
                <a:spcPct val="0"/>
              </a:spcAft>
              <a:defRPr sz="3600">
                <a:solidFill>
                  <a:srgbClr val="CC3300"/>
                </a:solidFill>
                <a:effectLst>
                  <a:outerShdw blurRad="38100" dist="38100" dir="2700000" algn="tl">
                    <a:srgbClr val="C0C0C0"/>
                  </a:outerShdw>
                </a:effectLst>
                <a:latin typeface="Tahoma" pitchFamily="34" charset="0"/>
              </a:defRPr>
            </a:lvl7pPr>
            <a:lvl8pPr marL="1371600" algn="l" rtl="0" fontAlgn="base">
              <a:spcBef>
                <a:spcPct val="0"/>
              </a:spcBef>
              <a:spcAft>
                <a:spcPct val="0"/>
              </a:spcAft>
              <a:defRPr sz="3600">
                <a:solidFill>
                  <a:srgbClr val="CC3300"/>
                </a:solidFill>
                <a:effectLst>
                  <a:outerShdw blurRad="38100" dist="38100" dir="2700000" algn="tl">
                    <a:srgbClr val="C0C0C0"/>
                  </a:outerShdw>
                </a:effectLst>
                <a:latin typeface="Tahoma" pitchFamily="34" charset="0"/>
              </a:defRPr>
            </a:lvl8pPr>
            <a:lvl9pPr marL="1828800" algn="l" rtl="0" fontAlgn="base">
              <a:spcBef>
                <a:spcPct val="0"/>
              </a:spcBef>
              <a:spcAft>
                <a:spcPct val="0"/>
              </a:spcAft>
              <a:defRPr sz="3600">
                <a:solidFill>
                  <a:srgbClr val="CC3300"/>
                </a:solidFill>
                <a:effectLst>
                  <a:outerShdw blurRad="38100" dist="38100" dir="2700000" algn="tl">
                    <a:srgbClr val="C0C0C0"/>
                  </a:outerShdw>
                </a:effectLst>
                <a:latin typeface="Tahoma" pitchFamily="34" charset="0"/>
              </a:defRPr>
            </a:lvl9pPr>
          </a:lstStyle>
          <a:p>
            <a:pPr>
              <a:spcBef>
                <a:spcPts val="1200"/>
              </a:spcBef>
              <a:defRPr/>
            </a:pPr>
            <a:r>
              <a:rPr lang="en-US" dirty="0" smtClean="0">
                <a:solidFill>
                  <a:srgbClr val="F85E08"/>
                </a:solidFill>
              </a:rPr>
              <a:t/>
            </a:r>
            <a:br>
              <a:rPr lang="en-US" dirty="0" smtClean="0">
                <a:solidFill>
                  <a:srgbClr val="F85E08"/>
                </a:solidFill>
              </a:rPr>
            </a:br>
            <a:r>
              <a:rPr lang="en-US" dirty="0">
                <a:solidFill>
                  <a:srgbClr val="F85E08"/>
                </a:solidFill>
              </a:rPr>
              <a:t/>
            </a:r>
            <a:br>
              <a:rPr lang="en-US" dirty="0">
                <a:solidFill>
                  <a:srgbClr val="F85E08"/>
                </a:solidFill>
              </a:rPr>
            </a:br>
            <a:r>
              <a:rPr lang="en-US" dirty="0" smtClean="0">
                <a:solidFill>
                  <a:srgbClr val="F85E08"/>
                </a:solidFill>
              </a:rPr>
              <a:t/>
            </a:r>
            <a:br>
              <a:rPr lang="en-US" dirty="0" smtClean="0">
                <a:solidFill>
                  <a:srgbClr val="F85E08"/>
                </a:solidFill>
              </a:rPr>
            </a:br>
            <a:r>
              <a:rPr lang="en-US" sz="4000" b="0" dirty="0" smtClean="0">
                <a:solidFill>
                  <a:srgbClr val="F85E08"/>
                </a:solidFill>
              </a:rPr>
              <a:t>Business </a:t>
            </a:r>
            <a:r>
              <a:rPr lang="en-US" sz="4000" b="0" dirty="0">
                <a:solidFill>
                  <a:srgbClr val="F85E08"/>
                </a:solidFill>
              </a:rPr>
              <a:t>Intelligence and Analytics: Systems for Decision </a:t>
            </a:r>
            <a:r>
              <a:rPr lang="en-US" sz="4000" b="0" dirty="0" smtClean="0">
                <a:solidFill>
                  <a:srgbClr val="F85E08"/>
                </a:solidFill>
              </a:rPr>
              <a:t>Support </a:t>
            </a:r>
          </a:p>
          <a:p>
            <a:pPr>
              <a:spcBef>
                <a:spcPts val="1200"/>
              </a:spcBef>
              <a:defRPr/>
            </a:pPr>
            <a:r>
              <a:rPr lang="en-US" sz="4000" b="0" dirty="0" smtClean="0">
                <a:solidFill>
                  <a:srgbClr val="F85E08"/>
                </a:solidFill>
              </a:rPr>
              <a:t>(10</a:t>
            </a:r>
            <a:r>
              <a:rPr lang="en-US" sz="4000" b="0" baseline="30000" dirty="0" smtClean="0">
                <a:solidFill>
                  <a:srgbClr val="F85E08"/>
                </a:solidFill>
              </a:rPr>
              <a:t>th</a:t>
            </a:r>
            <a:r>
              <a:rPr lang="en-US" sz="4000" b="0" dirty="0" smtClean="0">
                <a:solidFill>
                  <a:srgbClr val="F85E08"/>
                </a:solidFill>
              </a:rPr>
              <a:t> Edition)</a:t>
            </a:r>
            <a:endParaRPr lang="en-US" sz="4000" b="0" dirty="0">
              <a:solidFill>
                <a:srgbClr val="F85E08"/>
              </a:solidFill>
            </a:endParaRPr>
          </a:p>
        </p:txBody>
      </p:sp>
      <p:pic>
        <p:nvPicPr>
          <p:cNvPr id="1026" name="Picture 2" descr="http://ecx.images-amazon.com/images/I/51L11n8dpnL._SX258_BO1,204,203,200_.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90857" y="2141538"/>
            <a:ext cx="1889222" cy="235426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3"/>
          <p:cNvSpPr>
            <a:spLocks noGrp="1" noChangeArrowheads="1"/>
          </p:cNvSpPr>
          <p:nvPr>
            <p:ph type="body" idx="1"/>
          </p:nvPr>
        </p:nvSpPr>
        <p:spPr>
          <a:xfrm>
            <a:off x="762000" y="1524000"/>
            <a:ext cx="8229600" cy="4953000"/>
          </a:xfrm>
          <a:noFill/>
        </p:spPr>
        <p:txBody>
          <a:bodyPr lIns="92075" tIns="46038" rIns="92075" bIns="46038"/>
          <a:lstStyle/>
          <a:p>
            <a:pPr eaLnBrk="1" hangingPunct="1"/>
            <a:r>
              <a:rPr lang="en-US" b="1" dirty="0" smtClean="0"/>
              <a:t>A</a:t>
            </a:r>
            <a:r>
              <a:rPr lang="en-US" altLang="ja-JP" b="1" dirty="0" smtClean="0">
                <a:ea typeface="ＭＳ Ｐゴシック" charset="-128"/>
              </a:rPr>
              <a:t>rtificial intelligence (AI)</a:t>
            </a:r>
          </a:p>
          <a:p>
            <a:pPr lvl="1" eaLnBrk="1" hangingPunct="1"/>
            <a:r>
              <a:rPr lang="en-US" altLang="ja-JP" dirty="0" smtClean="0">
                <a:ea typeface="ＭＳ Ｐゴシック" charset="-128"/>
              </a:rPr>
              <a:t>A subfield of computer science, concerned with symbolic reasoning and problem solving</a:t>
            </a:r>
          </a:p>
          <a:p>
            <a:pPr lvl="4" eaLnBrk="1" hangingPunct="1">
              <a:buSzPct val="70000"/>
            </a:pPr>
            <a:endParaRPr lang="en-US" sz="1800" dirty="0" smtClean="0"/>
          </a:p>
          <a:p>
            <a:pPr eaLnBrk="1" hangingPunct="1">
              <a:buSzPct val="70000"/>
            </a:pPr>
            <a:r>
              <a:rPr lang="en-US" dirty="0" smtClean="0"/>
              <a:t>AI has many definitions…</a:t>
            </a:r>
          </a:p>
          <a:p>
            <a:pPr lvl="1" eaLnBrk="1" hangingPunct="1">
              <a:buSzPct val="70000"/>
            </a:pPr>
            <a:r>
              <a:rPr lang="en-US" dirty="0" smtClean="0"/>
              <a:t>Behavior by a machine that, if performed by a human being, would be considered </a:t>
            </a:r>
            <a:r>
              <a:rPr lang="en-US" dirty="0" smtClean="0">
                <a:solidFill>
                  <a:srgbClr val="CC0000"/>
                </a:solidFill>
              </a:rPr>
              <a:t>intelligent</a:t>
            </a:r>
          </a:p>
          <a:p>
            <a:pPr lvl="1" eaLnBrk="1" hangingPunct="1">
              <a:buSzPct val="70000"/>
            </a:pPr>
            <a:r>
              <a:rPr lang="en-US" dirty="0" smtClean="0"/>
              <a:t>“…study of how to make computers do things at which, at the moment, people are better</a:t>
            </a:r>
          </a:p>
          <a:p>
            <a:pPr lvl="1" eaLnBrk="1" hangingPunct="1">
              <a:buSzPct val="70000"/>
            </a:pPr>
            <a:r>
              <a:rPr lang="en-US" dirty="0" smtClean="0"/>
              <a:t>Theory of how the </a:t>
            </a:r>
            <a:r>
              <a:rPr lang="en-US" dirty="0" smtClean="0">
                <a:solidFill>
                  <a:srgbClr val="CC0000"/>
                </a:solidFill>
              </a:rPr>
              <a:t>human mind</a:t>
            </a:r>
            <a:r>
              <a:rPr lang="en-US" dirty="0" smtClean="0"/>
              <a:t> works</a:t>
            </a:r>
          </a:p>
        </p:txBody>
      </p:sp>
      <p:sp>
        <p:nvSpPr>
          <p:cNvPr id="11269" name="Rectangle 5"/>
          <p:cNvSpPr>
            <a:spLocks noGrp="1" noChangeArrowheads="1"/>
          </p:cNvSpPr>
          <p:nvPr>
            <p:ph type="title"/>
          </p:nvPr>
        </p:nvSpPr>
        <p:spPr/>
        <p:txBody>
          <a:bodyPr/>
          <a:lstStyle/>
          <a:p>
            <a:pPr eaLnBrk="1" hangingPunct="1">
              <a:defRPr/>
            </a:pPr>
            <a:r>
              <a:rPr lang="en-US" smtClean="0"/>
              <a:t>Artificial Intelligence (AI)</a:t>
            </a:r>
          </a:p>
        </p:txBody>
      </p:sp>
    </p:spTree>
    <p:extLst>
      <p:ext uri="{BB962C8B-B14F-4D97-AF65-F5344CB8AC3E}">
        <p14:creationId xmlns:p14="http://schemas.microsoft.com/office/powerpoint/2010/main" val="17264663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3"/>
          <p:cNvSpPr>
            <a:spLocks noGrp="1" noChangeArrowheads="1"/>
          </p:cNvSpPr>
          <p:nvPr>
            <p:ph type="body" idx="1"/>
          </p:nvPr>
        </p:nvSpPr>
        <p:spPr>
          <a:noFill/>
        </p:spPr>
        <p:txBody>
          <a:bodyPr lIns="92075" tIns="46038" rIns="92075" bIns="46038"/>
          <a:lstStyle/>
          <a:p>
            <a:pPr eaLnBrk="1" hangingPunct="1">
              <a:buSzPct val="70000"/>
            </a:pPr>
            <a:r>
              <a:rPr lang="en-US" sz="2800" dirty="0" smtClean="0"/>
              <a:t>Make machines </a:t>
            </a:r>
            <a:r>
              <a:rPr lang="en-US" sz="2800" dirty="0" smtClean="0">
                <a:solidFill>
                  <a:srgbClr val="CC0000"/>
                </a:solidFill>
              </a:rPr>
              <a:t>smarter</a:t>
            </a:r>
            <a:r>
              <a:rPr lang="en-US" sz="2800" dirty="0" smtClean="0"/>
              <a:t> (primary goal)</a:t>
            </a:r>
          </a:p>
          <a:p>
            <a:pPr eaLnBrk="1" hangingPunct="1">
              <a:buSzPct val="70000"/>
            </a:pPr>
            <a:r>
              <a:rPr lang="en-US" sz="2800" dirty="0" smtClean="0"/>
              <a:t>Understand what </a:t>
            </a:r>
            <a:r>
              <a:rPr lang="en-US" sz="2800" dirty="0" smtClean="0">
                <a:solidFill>
                  <a:srgbClr val="CC0000"/>
                </a:solidFill>
              </a:rPr>
              <a:t>intelligence</a:t>
            </a:r>
            <a:r>
              <a:rPr lang="en-US" sz="2800" dirty="0" smtClean="0"/>
              <a:t> is</a:t>
            </a:r>
          </a:p>
          <a:p>
            <a:pPr eaLnBrk="1" hangingPunct="1">
              <a:buSzPct val="70000"/>
            </a:pPr>
            <a:r>
              <a:rPr lang="en-US" sz="2800" dirty="0" smtClean="0"/>
              <a:t>Make machines more </a:t>
            </a:r>
            <a:r>
              <a:rPr lang="en-US" sz="2800" dirty="0" smtClean="0">
                <a:solidFill>
                  <a:srgbClr val="CC0000"/>
                </a:solidFill>
              </a:rPr>
              <a:t>intelligent &amp; useful</a:t>
            </a:r>
            <a:endParaRPr lang="en-US" sz="2800" dirty="0" smtClean="0"/>
          </a:p>
          <a:p>
            <a:pPr algn="r" eaLnBrk="1" hangingPunct="1">
              <a:buSzPct val="70000"/>
              <a:buFont typeface="Wingdings" pitchFamily="2" charset="2"/>
              <a:buNone/>
            </a:pPr>
            <a:endParaRPr lang="en-US" sz="1800" i="1" dirty="0" smtClean="0"/>
          </a:p>
          <a:p>
            <a:pPr eaLnBrk="1" hangingPunct="1">
              <a:buSzPct val="70000"/>
            </a:pPr>
            <a:r>
              <a:rPr lang="en-US" sz="2800" dirty="0" smtClean="0"/>
              <a:t>Signs of intelligence…</a:t>
            </a:r>
          </a:p>
          <a:p>
            <a:pPr lvl="1" eaLnBrk="1" hangingPunct="1">
              <a:buSzPct val="70000"/>
            </a:pPr>
            <a:r>
              <a:rPr lang="en-US" sz="2400" dirty="0" smtClean="0"/>
              <a:t>Learn or understand from experience</a:t>
            </a:r>
          </a:p>
          <a:p>
            <a:pPr lvl="1" eaLnBrk="1" hangingPunct="1">
              <a:buSzPct val="70000"/>
            </a:pPr>
            <a:r>
              <a:rPr lang="en-US" sz="2400" dirty="0" smtClean="0"/>
              <a:t>Make sense out of ambiguous situations</a:t>
            </a:r>
          </a:p>
          <a:p>
            <a:pPr lvl="1" eaLnBrk="1" hangingPunct="1">
              <a:buSzPct val="70000"/>
            </a:pPr>
            <a:r>
              <a:rPr lang="en-US" sz="2400" dirty="0" smtClean="0"/>
              <a:t>Respond quickly to new situations</a:t>
            </a:r>
          </a:p>
          <a:p>
            <a:pPr lvl="1" eaLnBrk="1" hangingPunct="1">
              <a:buSzPct val="70000"/>
            </a:pPr>
            <a:r>
              <a:rPr lang="en-US" sz="2400" dirty="0" smtClean="0"/>
              <a:t>Use reasoning to solve problems</a:t>
            </a:r>
          </a:p>
          <a:p>
            <a:pPr lvl="1" eaLnBrk="1" hangingPunct="1">
              <a:buSzPct val="70000"/>
            </a:pPr>
            <a:r>
              <a:rPr lang="en-US" sz="2400" dirty="0" smtClean="0"/>
              <a:t>Apply knowledge to manipulate the environment</a:t>
            </a:r>
          </a:p>
        </p:txBody>
      </p:sp>
      <p:sp>
        <p:nvSpPr>
          <p:cNvPr id="13317" name="Rectangle 5"/>
          <p:cNvSpPr>
            <a:spLocks noGrp="1" noChangeArrowheads="1"/>
          </p:cNvSpPr>
          <p:nvPr>
            <p:ph type="title"/>
          </p:nvPr>
        </p:nvSpPr>
        <p:spPr/>
        <p:txBody>
          <a:bodyPr/>
          <a:lstStyle/>
          <a:p>
            <a:pPr eaLnBrk="1" hangingPunct="1">
              <a:defRPr/>
            </a:pPr>
            <a:r>
              <a:rPr lang="en-US" smtClean="0"/>
              <a:t>AI Objectives</a:t>
            </a:r>
          </a:p>
        </p:txBody>
      </p:sp>
    </p:spTree>
    <p:extLst>
      <p:ext uri="{BB962C8B-B14F-4D97-AF65-F5344CB8AC3E}">
        <p14:creationId xmlns:p14="http://schemas.microsoft.com/office/powerpoint/2010/main" val="25230659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3"/>
          <p:cNvSpPr>
            <a:spLocks noGrp="1" noChangeArrowheads="1"/>
          </p:cNvSpPr>
          <p:nvPr>
            <p:ph type="body" idx="1"/>
          </p:nvPr>
        </p:nvSpPr>
        <p:spPr>
          <a:xfrm>
            <a:off x="1182688" y="1524000"/>
            <a:ext cx="3922712" cy="4724400"/>
          </a:xfrm>
          <a:noFill/>
        </p:spPr>
        <p:txBody>
          <a:bodyPr lIns="92075" tIns="46038" rIns="92075" bIns="46038"/>
          <a:lstStyle/>
          <a:p>
            <a:pPr eaLnBrk="1" hangingPunct="1">
              <a:buFont typeface="Wingdings" pitchFamily="2" charset="2"/>
              <a:buNone/>
            </a:pPr>
            <a:r>
              <a:rPr lang="en-US" sz="2400" u="sng" dirty="0" smtClean="0">
                <a:solidFill>
                  <a:srgbClr val="CC0000"/>
                </a:solidFill>
              </a:rPr>
              <a:t>Turing Test for Intelligence</a:t>
            </a:r>
            <a:r>
              <a:rPr lang="en-US" sz="2400" dirty="0" smtClean="0"/>
              <a:t> </a:t>
            </a:r>
          </a:p>
          <a:p>
            <a:pPr eaLnBrk="1" hangingPunct="1"/>
            <a:r>
              <a:rPr lang="en-US" sz="2400" dirty="0" smtClean="0"/>
              <a:t>A computer can be considered to be </a:t>
            </a:r>
            <a:r>
              <a:rPr lang="en-US" sz="2400" dirty="0" smtClean="0">
                <a:solidFill>
                  <a:srgbClr val="CC0000"/>
                </a:solidFill>
              </a:rPr>
              <a:t>smart</a:t>
            </a:r>
            <a:r>
              <a:rPr lang="en-US" sz="2400" dirty="0" smtClean="0"/>
              <a:t> only when a human interviewer, “conversing” with both an unseen human being and an unseen computer, can not determine which is which.</a:t>
            </a:r>
          </a:p>
          <a:p>
            <a:pPr eaLnBrk="1" hangingPunct="1">
              <a:buNone/>
            </a:pPr>
            <a:r>
              <a:rPr lang="en-US" sz="2400" i="1" dirty="0" smtClean="0"/>
              <a:t>	                 </a:t>
            </a:r>
            <a:r>
              <a:rPr lang="en-US" sz="2000" i="1" dirty="0" smtClean="0"/>
              <a:t>- Alan Turing  </a:t>
            </a:r>
          </a:p>
        </p:txBody>
      </p:sp>
      <p:sp>
        <p:nvSpPr>
          <p:cNvPr id="19461" name="Rectangle 5"/>
          <p:cNvSpPr>
            <a:spLocks noGrp="1" noChangeArrowheads="1"/>
          </p:cNvSpPr>
          <p:nvPr>
            <p:ph type="title"/>
          </p:nvPr>
        </p:nvSpPr>
        <p:spPr/>
        <p:txBody>
          <a:bodyPr/>
          <a:lstStyle/>
          <a:p>
            <a:pPr eaLnBrk="1" hangingPunct="1">
              <a:defRPr/>
            </a:pPr>
            <a:r>
              <a:rPr lang="en-US" smtClean="0"/>
              <a:t>Test for Intelligence</a:t>
            </a:r>
          </a:p>
        </p:txBody>
      </p:sp>
      <p:pic>
        <p:nvPicPr>
          <p:cNvPr id="5" name="Picture 4"/>
          <p:cNvPicPr>
            <a:picLocks noChangeAspect="1"/>
          </p:cNvPicPr>
          <p:nvPr/>
        </p:nvPicPr>
        <p:blipFill>
          <a:blip r:embed="rId3" cstate="print"/>
          <a:srcRect/>
          <a:stretch>
            <a:fillRect/>
          </a:stretch>
        </p:blipFill>
        <p:spPr bwMode="auto">
          <a:xfrm>
            <a:off x="4907915" y="1707515"/>
            <a:ext cx="4083685" cy="4083685"/>
          </a:xfrm>
          <a:prstGeom prst="rect">
            <a:avLst/>
          </a:prstGeom>
          <a:noFill/>
          <a:ln w="9525">
            <a:noFill/>
            <a:miter lim="800000"/>
            <a:headEnd/>
            <a:tailEnd/>
          </a:ln>
        </p:spPr>
      </p:pic>
    </p:spTree>
    <p:extLst>
      <p:ext uri="{BB962C8B-B14F-4D97-AF65-F5344CB8AC3E}">
        <p14:creationId xmlns:p14="http://schemas.microsoft.com/office/powerpoint/2010/main" val="13406355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srcRect/>
          <a:stretch>
            <a:fillRect/>
          </a:stretch>
        </p:blipFill>
        <p:spPr bwMode="auto">
          <a:xfrm>
            <a:off x="2466455" y="76200"/>
            <a:ext cx="6677545" cy="6441047"/>
          </a:xfrm>
          <a:prstGeom prst="rect">
            <a:avLst/>
          </a:prstGeom>
          <a:noFill/>
          <a:ln w="9525">
            <a:noFill/>
            <a:miter lim="800000"/>
            <a:headEnd/>
            <a:tailEnd/>
          </a:ln>
        </p:spPr>
      </p:pic>
      <p:sp>
        <p:nvSpPr>
          <p:cNvPr id="60422" name="Rectangle 6"/>
          <p:cNvSpPr>
            <a:spLocks noGrp="1" noChangeArrowheads="1"/>
          </p:cNvSpPr>
          <p:nvPr>
            <p:ph type="title"/>
          </p:nvPr>
        </p:nvSpPr>
        <p:spPr>
          <a:xfrm>
            <a:off x="0" y="457200"/>
            <a:ext cx="3352800" cy="758824"/>
          </a:xfrm>
          <a:solidFill>
            <a:schemeClr val="bg1"/>
          </a:solidFill>
        </p:spPr>
        <p:txBody>
          <a:bodyPr/>
          <a:lstStyle/>
          <a:p>
            <a:pPr eaLnBrk="1" hangingPunct="1">
              <a:defRPr/>
            </a:pPr>
            <a:r>
              <a:rPr lang="en-US" dirty="0" smtClean="0"/>
              <a:t>The AI Field…</a:t>
            </a:r>
          </a:p>
        </p:txBody>
      </p:sp>
      <p:sp>
        <p:nvSpPr>
          <p:cNvPr id="17411" name="Rectangle 7"/>
          <p:cNvSpPr>
            <a:spLocks noGrp="1" noChangeArrowheads="1"/>
          </p:cNvSpPr>
          <p:nvPr>
            <p:ph type="body" idx="1"/>
          </p:nvPr>
        </p:nvSpPr>
        <p:spPr>
          <a:xfrm>
            <a:off x="124345" y="3563898"/>
            <a:ext cx="2390255" cy="2608302"/>
          </a:xfrm>
        </p:spPr>
        <p:txBody>
          <a:bodyPr/>
          <a:lstStyle/>
          <a:p>
            <a:pPr eaLnBrk="1" hangingPunct="1"/>
            <a:r>
              <a:rPr lang="en-US" sz="2600" dirty="0" smtClean="0"/>
              <a:t>AI provides the scientific foundation for many commercial technologies</a:t>
            </a:r>
          </a:p>
        </p:txBody>
      </p:sp>
      <p:sp>
        <p:nvSpPr>
          <p:cNvPr id="2" name="Rectangle 1"/>
          <p:cNvSpPr/>
          <p:nvPr/>
        </p:nvSpPr>
        <p:spPr>
          <a:xfrm>
            <a:off x="76200" y="1295400"/>
            <a:ext cx="2270760" cy="2246769"/>
          </a:xfrm>
          <a:prstGeom prst="rect">
            <a:avLst/>
          </a:prstGeom>
          <a:solidFill>
            <a:schemeClr val="accent1">
              <a:lumMod val="20000"/>
              <a:lumOff val="80000"/>
            </a:schemeClr>
          </a:solidFill>
        </p:spPr>
        <p:txBody>
          <a:bodyPr wrap="square">
            <a:spAutoFit/>
          </a:bodyPr>
          <a:lstStyle/>
          <a:p>
            <a:r>
              <a:rPr lang="en-US" b="0" dirty="0">
                <a:solidFill>
                  <a:srgbClr val="F85E08"/>
                </a:solidFill>
                <a:effectLst>
                  <a:outerShdw blurRad="38100" dist="38100" dir="2700000" algn="tl">
                    <a:srgbClr val="000000">
                      <a:alpha val="43137"/>
                    </a:srgbClr>
                  </a:outerShdw>
                </a:effectLst>
              </a:rPr>
              <a:t>The Disciplines and Applications of AI.</a:t>
            </a:r>
          </a:p>
        </p:txBody>
      </p:sp>
    </p:spTree>
    <p:extLst>
      <p:ext uri="{BB962C8B-B14F-4D97-AF65-F5344CB8AC3E}">
        <p14:creationId xmlns:p14="http://schemas.microsoft.com/office/powerpoint/2010/main" val="17177938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3"/>
          <p:cNvSpPr>
            <a:spLocks noGrp="1" noChangeArrowheads="1"/>
          </p:cNvSpPr>
          <p:nvPr>
            <p:ph type="body" idx="1"/>
          </p:nvPr>
        </p:nvSpPr>
        <p:spPr>
          <a:xfrm>
            <a:off x="762000" y="1524000"/>
            <a:ext cx="8153400" cy="4953000"/>
          </a:xfrm>
          <a:noFill/>
        </p:spPr>
        <p:txBody>
          <a:bodyPr lIns="92075" tIns="46038" rIns="92075" bIns="46038"/>
          <a:lstStyle/>
          <a:p>
            <a:pPr eaLnBrk="1" hangingPunct="1">
              <a:lnSpc>
                <a:spcPct val="90000"/>
              </a:lnSpc>
              <a:buSzPct val="70000"/>
            </a:pPr>
            <a:r>
              <a:rPr lang="en-US" dirty="0" smtClean="0"/>
              <a:t>Major…</a:t>
            </a:r>
          </a:p>
          <a:p>
            <a:pPr lvl="1" eaLnBrk="1" hangingPunct="1">
              <a:lnSpc>
                <a:spcPct val="90000"/>
              </a:lnSpc>
              <a:buSzPct val="70000"/>
            </a:pPr>
            <a:r>
              <a:rPr lang="en-US" dirty="0" smtClean="0"/>
              <a:t>Expert Systems</a:t>
            </a:r>
          </a:p>
          <a:p>
            <a:pPr lvl="1" eaLnBrk="1" hangingPunct="1">
              <a:lnSpc>
                <a:spcPct val="90000"/>
              </a:lnSpc>
              <a:buSzPct val="70000"/>
            </a:pPr>
            <a:r>
              <a:rPr lang="en-US" dirty="0" smtClean="0"/>
              <a:t>Natural Language Processing</a:t>
            </a:r>
          </a:p>
          <a:p>
            <a:pPr lvl="1" eaLnBrk="1" hangingPunct="1">
              <a:lnSpc>
                <a:spcPct val="90000"/>
              </a:lnSpc>
              <a:buSzPct val="70000"/>
            </a:pPr>
            <a:r>
              <a:rPr lang="en-US" dirty="0" smtClean="0"/>
              <a:t>Robotics and Sensory Systems</a:t>
            </a:r>
          </a:p>
          <a:p>
            <a:pPr lvl="1" eaLnBrk="1" hangingPunct="1">
              <a:lnSpc>
                <a:spcPct val="90000"/>
              </a:lnSpc>
              <a:buSzPct val="70000"/>
            </a:pPr>
            <a:r>
              <a:rPr lang="en-US" dirty="0" smtClean="0"/>
              <a:t>Computer Vision and Scene Recognition</a:t>
            </a:r>
          </a:p>
          <a:p>
            <a:pPr lvl="1" eaLnBrk="1" hangingPunct="1">
              <a:lnSpc>
                <a:spcPct val="90000"/>
              </a:lnSpc>
              <a:buSzPct val="70000"/>
            </a:pPr>
            <a:r>
              <a:rPr lang="en-US" dirty="0" smtClean="0"/>
              <a:t>Intelligent Computer-Aided Instruction</a:t>
            </a:r>
          </a:p>
          <a:p>
            <a:pPr lvl="1" eaLnBrk="1" hangingPunct="1">
              <a:lnSpc>
                <a:spcPct val="90000"/>
              </a:lnSpc>
              <a:buSzPct val="70000"/>
            </a:pPr>
            <a:r>
              <a:rPr lang="en-US" dirty="0" smtClean="0"/>
              <a:t>Automated Programming, Neural Computing</a:t>
            </a:r>
          </a:p>
          <a:p>
            <a:pPr eaLnBrk="1" hangingPunct="1">
              <a:lnSpc>
                <a:spcPct val="90000"/>
              </a:lnSpc>
              <a:buSzPct val="70000"/>
            </a:pPr>
            <a:r>
              <a:rPr lang="en-US" dirty="0" smtClean="0"/>
              <a:t>Additional…</a:t>
            </a:r>
          </a:p>
          <a:p>
            <a:pPr lvl="1" eaLnBrk="1" hangingPunct="1">
              <a:lnSpc>
                <a:spcPct val="90000"/>
              </a:lnSpc>
              <a:buSzPct val="70000"/>
            </a:pPr>
            <a:r>
              <a:rPr lang="en-US" dirty="0" smtClean="0"/>
              <a:t>Fuzzy Logic, Genetic Algorithms</a:t>
            </a:r>
          </a:p>
          <a:p>
            <a:pPr lvl="1" eaLnBrk="1" hangingPunct="1">
              <a:lnSpc>
                <a:spcPct val="90000"/>
              </a:lnSpc>
              <a:buSzPct val="70000"/>
            </a:pPr>
            <a:r>
              <a:rPr lang="en-US" dirty="0"/>
              <a:t>Game Playing, Intelligent </a:t>
            </a:r>
            <a:r>
              <a:rPr lang="en-US" dirty="0" smtClean="0"/>
              <a:t>Software Agents …</a:t>
            </a:r>
          </a:p>
        </p:txBody>
      </p:sp>
      <p:sp>
        <p:nvSpPr>
          <p:cNvPr id="66565" name="Rectangle 5"/>
          <p:cNvSpPr>
            <a:spLocks noGrp="1" noChangeArrowheads="1"/>
          </p:cNvSpPr>
          <p:nvPr>
            <p:ph type="title"/>
          </p:nvPr>
        </p:nvSpPr>
        <p:spPr/>
        <p:txBody>
          <a:bodyPr/>
          <a:lstStyle/>
          <a:p>
            <a:pPr eaLnBrk="1" hangingPunct="1">
              <a:defRPr/>
            </a:pPr>
            <a:r>
              <a:rPr lang="en-US" smtClean="0"/>
              <a:t>AI Areas</a:t>
            </a:r>
          </a:p>
        </p:txBody>
      </p:sp>
    </p:spTree>
    <p:extLst>
      <p:ext uri="{BB962C8B-B14F-4D97-AF65-F5344CB8AC3E}">
        <p14:creationId xmlns:p14="http://schemas.microsoft.com/office/powerpoint/2010/main" val="20075396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1029"/>
          <p:cNvSpPr>
            <a:spLocks noGrp="1" noChangeArrowheads="1"/>
          </p:cNvSpPr>
          <p:nvPr>
            <p:ph type="body" idx="1"/>
          </p:nvPr>
        </p:nvSpPr>
        <p:spPr>
          <a:xfrm>
            <a:off x="762000" y="1600200"/>
            <a:ext cx="8193088" cy="4800600"/>
          </a:xfrm>
        </p:spPr>
        <p:txBody>
          <a:bodyPr/>
          <a:lstStyle/>
          <a:p>
            <a:pPr eaLnBrk="1" hangingPunct="1">
              <a:buSzPct val="70000"/>
            </a:pPr>
            <a:r>
              <a:rPr lang="en-US" dirty="0" smtClean="0"/>
              <a:t>Anti-lock Braking Systems (ABS)</a:t>
            </a:r>
          </a:p>
          <a:p>
            <a:pPr eaLnBrk="1" hangingPunct="1">
              <a:buSzPct val="70000"/>
            </a:pPr>
            <a:r>
              <a:rPr lang="en-US" dirty="0" smtClean="0"/>
              <a:t>Automatic Transmissions</a:t>
            </a:r>
          </a:p>
          <a:p>
            <a:pPr eaLnBrk="1" hangingPunct="1">
              <a:buSzPct val="70000"/>
            </a:pPr>
            <a:r>
              <a:rPr lang="en-US" dirty="0" smtClean="0"/>
              <a:t>Video Camcorders</a:t>
            </a:r>
          </a:p>
          <a:p>
            <a:pPr eaLnBrk="1" hangingPunct="1">
              <a:buSzPct val="70000"/>
            </a:pPr>
            <a:r>
              <a:rPr lang="en-US" dirty="0" smtClean="0"/>
              <a:t>Appliances</a:t>
            </a:r>
          </a:p>
          <a:p>
            <a:pPr lvl="1" eaLnBrk="1" hangingPunct="1"/>
            <a:r>
              <a:rPr lang="en-US" dirty="0" smtClean="0"/>
              <a:t>Washers, Toasters, Stoves, …</a:t>
            </a:r>
          </a:p>
          <a:p>
            <a:pPr eaLnBrk="1" hangingPunct="1">
              <a:buSzPct val="70000"/>
            </a:pPr>
            <a:r>
              <a:rPr lang="en-US" dirty="0" smtClean="0"/>
              <a:t>Help Desk Software</a:t>
            </a:r>
          </a:p>
          <a:p>
            <a:pPr eaLnBrk="1" hangingPunct="1">
              <a:buSzPct val="70000"/>
            </a:pPr>
            <a:r>
              <a:rPr lang="en-US" dirty="0" smtClean="0"/>
              <a:t>Subway Control</a:t>
            </a:r>
          </a:p>
          <a:p>
            <a:pPr eaLnBrk="1" hangingPunct="1">
              <a:buSzPct val="70000"/>
            </a:pPr>
            <a:r>
              <a:rPr lang="en-US" dirty="0" smtClean="0"/>
              <a:t>…</a:t>
            </a:r>
          </a:p>
        </p:txBody>
      </p:sp>
      <p:sp>
        <p:nvSpPr>
          <p:cNvPr id="70662" name="Rectangle 1030"/>
          <p:cNvSpPr>
            <a:spLocks noGrp="1" noChangeArrowheads="1"/>
          </p:cNvSpPr>
          <p:nvPr>
            <p:ph type="title"/>
          </p:nvPr>
        </p:nvSpPr>
        <p:spPr>
          <a:xfrm>
            <a:off x="1150938" y="250825"/>
            <a:ext cx="7993062" cy="1143000"/>
          </a:xfrm>
        </p:spPr>
        <p:txBody>
          <a:bodyPr/>
          <a:lstStyle/>
          <a:p>
            <a:pPr eaLnBrk="1" hangingPunct="1">
              <a:defRPr/>
            </a:pPr>
            <a:r>
              <a:rPr lang="en-US" dirty="0" smtClean="0"/>
              <a:t>AI is Often Transparent in Many Commercial Products</a:t>
            </a:r>
          </a:p>
        </p:txBody>
      </p:sp>
    </p:spTree>
    <p:extLst>
      <p:ext uri="{BB962C8B-B14F-4D97-AF65-F5344CB8AC3E}">
        <p14:creationId xmlns:p14="http://schemas.microsoft.com/office/powerpoint/2010/main" val="34836518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3"/>
          <p:cNvSpPr>
            <a:spLocks noGrp="1" noChangeArrowheads="1"/>
          </p:cNvSpPr>
          <p:nvPr>
            <p:ph type="body" idx="1"/>
          </p:nvPr>
        </p:nvSpPr>
        <p:spPr>
          <a:xfrm>
            <a:off x="762000" y="1524000"/>
            <a:ext cx="8229600" cy="4876800"/>
          </a:xfrm>
          <a:noFill/>
        </p:spPr>
        <p:txBody>
          <a:bodyPr lIns="92075" tIns="46038" rIns="92075" bIns="46038"/>
          <a:lstStyle/>
          <a:p>
            <a:pPr eaLnBrk="1" hangingPunct="1">
              <a:lnSpc>
                <a:spcPct val="90000"/>
              </a:lnSpc>
              <a:buSzPct val="70000"/>
            </a:pPr>
            <a:r>
              <a:rPr lang="en-US" sz="2800" dirty="0" smtClean="0"/>
              <a:t>Is a computer program that attempts to imitate expert’s reasoning processes and knowledge in solving specific problems</a:t>
            </a:r>
          </a:p>
          <a:p>
            <a:pPr eaLnBrk="1" hangingPunct="1">
              <a:lnSpc>
                <a:spcPct val="90000"/>
              </a:lnSpc>
              <a:buSzPct val="70000"/>
            </a:pPr>
            <a:r>
              <a:rPr lang="en-US" sz="2800" dirty="0" smtClean="0">
                <a:solidFill>
                  <a:srgbClr val="CC0000"/>
                </a:solidFill>
              </a:rPr>
              <a:t>Most Popular Applied AI Technology</a:t>
            </a:r>
            <a:endParaRPr lang="en-US" sz="2800" dirty="0" smtClean="0"/>
          </a:p>
          <a:p>
            <a:pPr lvl="1" eaLnBrk="1" hangingPunct="1">
              <a:lnSpc>
                <a:spcPct val="90000"/>
              </a:lnSpc>
            </a:pPr>
            <a:r>
              <a:rPr lang="en-US" sz="2400" dirty="0" smtClean="0"/>
              <a:t>Enhance Productivity</a:t>
            </a:r>
          </a:p>
          <a:p>
            <a:pPr lvl="1" eaLnBrk="1" hangingPunct="1">
              <a:lnSpc>
                <a:spcPct val="90000"/>
              </a:lnSpc>
            </a:pPr>
            <a:r>
              <a:rPr lang="en-US" sz="2400" dirty="0" smtClean="0"/>
              <a:t>Augment Work Forces</a:t>
            </a:r>
          </a:p>
          <a:p>
            <a:pPr eaLnBrk="1" hangingPunct="1">
              <a:lnSpc>
                <a:spcPct val="90000"/>
              </a:lnSpc>
              <a:buSzPct val="70000"/>
            </a:pPr>
            <a:r>
              <a:rPr lang="en-US" sz="2800" dirty="0" smtClean="0"/>
              <a:t>Works best with narrow problem areas/tasks</a:t>
            </a:r>
          </a:p>
          <a:p>
            <a:pPr eaLnBrk="1" hangingPunct="1">
              <a:lnSpc>
                <a:spcPct val="90000"/>
              </a:lnSpc>
              <a:buSzPct val="70000"/>
            </a:pPr>
            <a:r>
              <a:rPr lang="en-US" sz="2800" dirty="0" smtClean="0"/>
              <a:t>Expert systems do not replace experts, but</a:t>
            </a:r>
          </a:p>
          <a:p>
            <a:pPr lvl="1" eaLnBrk="1" hangingPunct="1">
              <a:lnSpc>
                <a:spcPct val="90000"/>
              </a:lnSpc>
            </a:pPr>
            <a:r>
              <a:rPr lang="en-US" sz="2400" dirty="0" smtClean="0"/>
              <a:t>Make their knowledge and experience more widely available, and thus</a:t>
            </a:r>
          </a:p>
          <a:p>
            <a:pPr lvl="1" eaLnBrk="1" hangingPunct="1">
              <a:lnSpc>
                <a:spcPct val="90000"/>
              </a:lnSpc>
            </a:pPr>
            <a:r>
              <a:rPr lang="en-US" sz="2400" dirty="0" smtClean="0"/>
              <a:t>Permit non-experts to work better</a:t>
            </a:r>
          </a:p>
        </p:txBody>
      </p:sp>
      <p:pic>
        <p:nvPicPr>
          <p:cNvPr id="20483" name="Picture 5"/>
          <p:cNvPicPr>
            <a:picLocks noChangeAspect="1" noChangeArrowheads="1"/>
          </p:cNvPicPr>
          <p:nvPr/>
        </p:nvPicPr>
        <p:blipFill>
          <a:blip r:embed="rId3" cstate="print"/>
          <a:srcRect/>
          <a:stretch>
            <a:fillRect/>
          </a:stretch>
        </p:blipFill>
        <p:spPr bwMode="auto">
          <a:xfrm>
            <a:off x="6629400" y="203200"/>
            <a:ext cx="1676400" cy="1112838"/>
          </a:xfrm>
          <a:prstGeom prst="rect">
            <a:avLst/>
          </a:prstGeom>
          <a:noFill/>
          <a:ln w="9525">
            <a:noFill/>
            <a:miter lim="800000"/>
            <a:headEnd/>
            <a:tailEnd/>
          </a:ln>
        </p:spPr>
      </p:pic>
      <p:sp>
        <p:nvSpPr>
          <p:cNvPr id="5" name="Title 4"/>
          <p:cNvSpPr>
            <a:spLocks noGrp="1"/>
          </p:cNvSpPr>
          <p:nvPr>
            <p:ph type="title"/>
          </p:nvPr>
        </p:nvSpPr>
        <p:spPr/>
        <p:txBody>
          <a:bodyPr/>
          <a:lstStyle/>
          <a:p>
            <a:pPr eaLnBrk="1" hangingPunct="1">
              <a:defRPr/>
            </a:pPr>
            <a:r>
              <a:rPr lang="en-US" dirty="0" smtClean="0"/>
              <a:t>Expert Systems (ES)</a:t>
            </a:r>
          </a:p>
        </p:txBody>
      </p:sp>
    </p:spTree>
    <p:extLst>
      <p:ext uri="{BB962C8B-B14F-4D97-AF65-F5344CB8AC3E}">
        <p14:creationId xmlns:p14="http://schemas.microsoft.com/office/powerpoint/2010/main" val="37877643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p:cNvSpPr>
            <a:spLocks noGrp="1" noChangeArrowheads="1"/>
          </p:cNvSpPr>
          <p:nvPr>
            <p:ph type="body" idx="1"/>
          </p:nvPr>
        </p:nvSpPr>
        <p:spPr>
          <a:xfrm>
            <a:off x="1371600" y="1524000"/>
            <a:ext cx="7696200" cy="4800600"/>
          </a:xfrm>
          <a:noFill/>
        </p:spPr>
        <p:txBody>
          <a:bodyPr lIns="92075" tIns="46038" rIns="92075" bIns="46038"/>
          <a:lstStyle/>
          <a:p>
            <a:pPr eaLnBrk="1" hangingPunct="1"/>
            <a:r>
              <a:rPr lang="en-US" sz="2800" b="1" dirty="0" smtClean="0"/>
              <a:t>E</a:t>
            </a:r>
            <a:r>
              <a:rPr lang="en-US" altLang="ja-JP" sz="2800" b="1" dirty="0" smtClean="0">
                <a:ea typeface="ＭＳ Ｐゴシック" charset="-128"/>
              </a:rPr>
              <a:t>xpert </a:t>
            </a:r>
          </a:p>
          <a:p>
            <a:pPr eaLnBrk="1" hangingPunct="1">
              <a:buFontTx/>
              <a:buNone/>
            </a:pPr>
            <a:r>
              <a:rPr lang="en-US" altLang="ja-JP" sz="2400" dirty="0" smtClean="0">
                <a:ea typeface="ＭＳ Ｐゴシック" charset="-128"/>
              </a:rPr>
              <a:t>	A human being who has developed a high level of proficiency in making judgments in a specific domain</a:t>
            </a:r>
            <a:endParaRPr lang="en-US" sz="2400" dirty="0" smtClean="0"/>
          </a:p>
          <a:p>
            <a:pPr eaLnBrk="1" hangingPunct="1">
              <a:buSzPct val="70000"/>
            </a:pPr>
            <a:r>
              <a:rPr lang="en-US" sz="2800" b="1" dirty="0" smtClean="0"/>
              <a:t>Expertise</a:t>
            </a:r>
          </a:p>
          <a:p>
            <a:pPr marL="457200" lvl="1" indent="0" eaLnBrk="1" hangingPunct="1">
              <a:buSzPct val="70000"/>
              <a:buFont typeface="Wingdings" pitchFamily="2" charset="2"/>
              <a:buNone/>
            </a:pPr>
            <a:r>
              <a:rPr lang="en-US" altLang="ja-JP" sz="2400" dirty="0" smtClean="0">
                <a:ea typeface="ＭＳ Ｐゴシック" charset="-128"/>
              </a:rPr>
              <a:t>The set of capabilities that underlines the performance of human experts, including </a:t>
            </a:r>
          </a:p>
          <a:p>
            <a:pPr marL="1257300" lvl="2" eaLnBrk="1" hangingPunct="1">
              <a:buSzPct val="70000"/>
              <a:buFont typeface="Wingdings" pitchFamily="2" charset="2"/>
              <a:buChar char="ü"/>
            </a:pPr>
            <a:r>
              <a:rPr lang="en-US" altLang="ja-JP" sz="2000" dirty="0" smtClean="0">
                <a:ea typeface="ＭＳ Ｐゴシック" charset="-128"/>
              </a:rPr>
              <a:t>extensive domain knowledge, </a:t>
            </a:r>
          </a:p>
          <a:p>
            <a:pPr marL="1257300" lvl="2" eaLnBrk="1" hangingPunct="1">
              <a:buSzPct val="70000"/>
              <a:buFont typeface="Wingdings" pitchFamily="2" charset="2"/>
              <a:buChar char="ü"/>
            </a:pPr>
            <a:r>
              <a:rPr lang="en-US" altLang="ja-JP" sz="2000" dirty="0" smtClean="0">
                <a:ea typeface="ＭＳ Ｐゴシック" charset="-128"/>
              </a:rPr>
              <a:t>heuristic rules that simplify and improve approaches to problem solving, </a:t>
            </a:r>
          </a:p>
          <a:p>
            <a:pPr marL="1257300" lvl="2" eaLnBrk="1" hangingPunct="1">
              <a:buSzPct val="70000"/>
              <a:buFont typeface="Wingdings" pitchFamily="2" charset="2"/>
              <a:buChar char="ü"/>
            </a:pPr>
            <a:r>
              <a:rPr lang="en-US" altLang="ja-JP" sz="2000" dirty="0" smtClean="0">
                <a:ea typeface="ＭＳ Ｐゴシック" charset="-128"/>
              </a:rPr>
              <a:t>meta-knowledge and meta-cognition, and </a:t>
            </a:r>
          </a:p>
          <a:p>
            <a:pPr marL="1257300" lvl="2" eaLnBrk="1" hangingPunct="1">
              <a:buSzPct val="70000"/>
              <a:buFont typeface="Wingdings" pitchFamily="2" charset="2"/>
              <a:buChar char="ü"/>
            </a:pPr>
            <a:r>
              <a:rPr lang="en-US" altLang="ja-JP" sz="2000" dirty="0" smtClean="0">
                <a:ea typeface="ＭＳ Ｐゴシック" charset="-128"/>
              </a:rPr>
              <a:t>compiled forms of behavior that afford great economy in a skilled performance</a:t>
            </a:r>
            <a:endParaRPr lang="en-US" sz="1600" dirty="0" smtClean="0"/>
          </a:p>
        </p:txBody>
      </p:sp>
      <p:sp>
        <p:nvSpPr>
          <p:cNvPr id="76805" name="Rectangle 5"/>
          <p:cNvSpPr>
            <a:spLocks noGrp="1" noChangeArrowheads="1"/>
          </p:cNvSpPr>
          <p:nvPr>
            <p:ph type="title"/>
          </p:nvPr>
        </p:nvSpPr>
        <p:spPr/>
        <p:txBody>
          <a:bodyPr/>
          <a:lstStyle/>
          <a:p>
            <a:pPr eaLnBrk="1" hangingPunct="1">
              <a:defRPr/>
            </a:pPr>
            <a:r>
              <a:rPr lang="en-US" dirty="0" smtClean="0"/>
              <a:t>Important Concepts in ES</a:t>
            </a:r>
          </a:p>
        </p:txBody>
      </p:sp>
      <p:pic>
        <p:nvPicPr>
          <p:cNvPr id="3077" name="Picture 6"/>
          <p:cNvPicPr>
            <a:picLocks noChangeAspect="1" noChangeArrowheads="1"/>
          </p:cNvPicPr>
          <p:nvPr/>
        </p:nvPicPr>
        <p:blipFill>
          <a:blip r:embed="rId4" cstate="print"/>
          <a:srcRect/>
          <a:stretch>
            <a:fillRect/>
          </a:stretch>
        </p:blipFill>
        <p:spPr bwMode="auto">
          <a:xfrm>
            <a:off x="7708900" y="76200"/>
            <a:ext cx="901700" cy="1219200"/>
          </a:xfrm>
          <a:prstGeom prst="rect">
            <a:avLst/>
          </a:prstGeom>
          <a:noFill/>
          <a:ln w="9525">
            <a:noFill/>
            <a:miter lim="800000"/>
            <a:headEnd/>
            <a:tailEnd/>
          </a:ln>
        </p:spPr>
      </p:pic>
      <p:graphicFrame>
        <p:nvGraphicFramePr>
          <p:cNvPr id="3074" name="Object 0"/>
          <p:cNvGraphicFramePr>
            <a:graphicFrameLocks noChangeAspect="1"/>
          </p:cNvGraphicFramePr>
          <p:nvPr/>
        </p:nvGraphicFramePr>
        <p:xfrm>
          <a:off x="152400" y="1981200"/>
          <a:ext cx="1090613" cy="1600200"/>
        </p:xfrm>
        <a:graphic>
          <a:graphicData uri="http://schemas.openxmlformats.org/presentationml/2006/ole">
            <mc:AlternateContent xmlns:mc="http://schemas.openxmlformats.org/markup-compatibility/2006">
              <mc:Choice xmlns:v="urn:schemas-microsoft-com:vml" Requires="v">
                <p:oleObj spid="_x0000_s4109" name="Visio" r:id="rId5" imgW="718920" imgH="1055520" progId="Visio.Drawing.11">
                  <p:embed/>
                </p:oleObj>
              </mc:Choice>
              <mc:Fallback>
                <p:oleObj name="Visio" r:id="rId5" imgW="718920" imgH="1055520" progId="Visio.Drawing.11">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2400" y="1981200"/>
                        <a:ext cx="1090613" cy="16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32731154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p:cNvSpPr>
            <a:spLocks noGrp="1" noChangeArrowheads="1"/>
          </p:cNvSpPr>
          <p:nvPr>
            <p:ph type="body" idx="1"/>
          </p:nvPr>
        </p:nvSpPr>
        <p:spPr>
          <a:xfrm>
            <a:off x="762000" y="1600200"/>
            <a:ext cx="8229600" cy="4800600"/>
          </a:xfrm>
          <a:noFill/>
        </p:spPr>
        <p:txBody>
          <a:bodyPr lIns="92075" tIns="46038" rIns="92075" bIns="46038"/>
          <a:lstStyle/>
          <a:p>
            <a:pPr eaLnBrk="1" hangingPunct="1">
              <a:lnSpc>
                <a:spcPct val="90000"/>
              </a:lnSpc>
              <a:buSzPct val="70000"/>
            </a:pPr>
            <a:r>
              <a:rPr lang="en-US" dirty="0" smtClean="0"/>
              <a:t>Experts / Expertise</a:t>
            </a:r>
          </a:p>
          <a:p>
            <a:pPr lvl="1" eaLnBrk="1" hangingPunct="1">
              <a:lnSpc>
                <a:spcPct val="90000"/>
              </a:lnSpc>
              <a:buSzPct val="70000"/>
            </a:pPr>
            <a:r>
              <a:rPr lang="en-US" dirty="0" smtClean="0"/>
              <a:t>Degrees or levels of expertise</a:t>
            </a:r>
          </a:p>
          <a:p>
            <a:pPr lvl="1" eaLnBrk="1" hangingPunct="1">
              <a:lnSpc>
                <a:spcPct val="90000"/>
              </a:lnSpc>
              <a:buSzPct val="70000"/>
            </a:pPr>
            <a:r>
              <a:rPr lang="en-US" dirty="0" smtClean="0"/>
              <a:t>Ratio of non-experts to experts </a:t>
            </a:r>
            <a:r>
              <a:rPr lang="en-US" dirty="0" smtClean="0">
                <a:sym typeface="Wingdings" panose="05000000000000000000" pitchFamily="2" charset="2"/>
              </a:rPr>
              <a:t> </a:t>
            </a:r>
            <a:r>
              <a:rPr lang="en-US" dirty="0" smtClean="0"/>
              <a:t>100 to 1</a:t>
            </a:r>
          </a:p>
          <a:p>
            <a:pPr eaLnBrk="1" hangingPunct="1">
              <a:lnSpc>
                <a:spcPct val="90000"/>
              </a:lnSpc>
              <a:buSzPct val="70000"/>
            </a:pPr>
            <a:r>
              <a:rPr lang="en-US" dirty="0" smtClean="0"/>
              <a:t>Transferring Expertise</a:t>
            </a:r>
          </a:p>
          <a:p>
            <a:pPr lvl="1" eaLnBrk="1" hangingPunct="1">
              <a:lnSpc>
                <a:spcPct val="90000"/>
              </a:lnSpc>
              <a:buSzPct val="70000"/>
            </a:pPr>
            <a:r>
              <a:rPr lang="en-US" dirty="0" smtClean="0"/>
              <a:t>From expert to computer to </a:t>
            </a:r>
            <a:r>
              <a:rPr lang="en-US" dirty="0" err="1" smtClean="0"/>
              <a:t>nonexperts</a:t>
            </a:r>
            <a:r>
              <a:rPr lang="en-US" dirty="0" smtClean="0"/>
              <a:t> via acquisition, representation, </a:t>
            </a:r>
            <a:r>
              <a:rPr lang="en-US" dirty="0" err="1" smtClean="0"/>
              <a:t>inferencing</a:t>
            </a:r>
            <a:r>
              <a:rPr lang="en-US" dirty="0" smtClean="0"/>
              <a:t>, transfer </a:t>
            </a:r>
          </a:p>
          <a:p>
            <a:pPr eaLnBrk="1" hangingPunct="1">
              <a:lnSpc>
                <a:spcPct val="90000"/>
              </a:lnSpc>
              <a:buSzPct val="70000"/>
            </a:pPr>
            <a:r>
              <a:rPr lang="en-US" dirty="0" smtClean="0"/>
              <a:t>Symbolic Reasoning / </a:t>
            </a:r>
            <a:r>
              <a:rPr lang="en-US" dirty="0" err="1" smtClean="0"/>
              <a:t>Inferencing</a:t>
            </a:r>
            <a:r>
              <a:rPr lang="en-US" dirty="0" smtClean="0"/>
              <a:t> </a:t>
            </a:r>
          </a:p>
          <a:p>
            <a:pPr eaLnBrk="1" hangingPunct="1">
              <a:lnSpc>
                <a:spcPct val="90000"/>
              </a:lnSpc>
              <a:buSzPct val="70000"/>
            </a:pPr>
            <a:r>
              <a:rPr lang="en-US" dirty="0" smtClean="0"/>
              <a:t>Deep Knowledge / Self Knowledge</a:t>
            </a:r>
          </a:p>
        </p:txBody>
      </p:sp>
      <p:sp>
        <p:nvSpPr>
          <p:cNvPr id="1027" name="Rectangle 3"/>
          <p:cNvSpPr>
            <a:spLocks noGrp="1" noChangeArrowheads="1"/>
          </p:cNvSpPr>
          <p:nvPr>
            <p:ph type="title"/>
          </p:nvPr>
        </p:nvSpPr>
        <p:spPr/>
        <p:txBody>
          <a:bodyPr/>
          <a:lstStyle/>
          <a:p>
            <a:pPr eaLnBrk="1" hangingPunct="1">
              <a:defRPr/>
            </a:pPr>
            <a:r>
              <a:rPr lang="en-US" dirty="0"/>
              <a:t>Features </a:t>
            </a:r>
            <a:r>
              <a:rPr lang="en-US" dirty="0" smtClean="0"/>
              <a:t>and Concepts in ES</a:t>
            </a:r>
          </a:p>
        </p:txBody>
      </p:sp>
      <p:graphicFrame>
        <p:nvGraphicFramePr>
          <p:cNvPr id="4098" name="Object 1024"/>
          <p:cNvGraphicFramePr>
            <a:graphicFrameLocks/>
          </p:cNvGraphicFramePr>
          <p:nvPr>
            <p:extLst>
              <p:ext uri="{D42A27DB-BD31-4B8C-83A1-F6EECF244321}">
                <p14:modId xmlns:p14="http://schemas.microsoft.com/office/powerpoint/2010/main" val="2369179101"/>
              </p:ext>
            </p:extLst>
          </p:nvPr>
        </p:nvGraphicFramePr>
        <p:xfrm>
          <a:off x="152400" y="3962400"/>
          <a:ext cx="1219200" cy="838200"/>
        </p:xfrm>
        <a:graphic>
          <a:graphicData uri="http://schemas.openxmlformats.org/presentationml/2006/ole">
            <mc:AlternateContent xmlns:mc="http://schemas.openxmlformats.org/markup-compatibility/2006">
              <mc:Choice xmlns:v="urn:schemas-microsoft-com:vml" Requires="v">
                <p:oleObj spid="_x0000_s5133" name="Clip" r:id="rId4" imgW="2180880" imgH="1563480" progId="">
                  <p:embed/>
                </p:oleObj>
              </mc:Choice>
              <mc:Fallback>
                <p:oleObj name="Clip" r:id="rId4" imgW="2180880" imgH="1563480" progId="">
                  <p:embed/>
                  <p:pic>
                    <p:nvPicPr>
                      <p:cNvPr id="0" nam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 y="3962400"/>
                        <a:ext cx="12192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10819363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Conventional vs. Expert Systems</a:t>
            </a:r>
            <a:endParaRPr lang="en-US"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1524000"/>
            <a:ext cx="7475689" cy="4876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7666454" y="6076890"/>
            <a:ext cx="1401346" cy="369332"/>
          </a:xfrm>
          <a:prstGeom prst="rect">
            <a:avLst/>
          </a:prstGeom>
          <a:noFill/>
        </p:spPr>
        <p:txBody>
          <a:bodyPr wrap="none" rtlCol="0">
            <a:spAutoFit/>
          </a:bodyPr>
          <a:lstStyle/>
          <a:p>
            <a:r>
              <a:rPr lang="en-US" sz="1800" b="0" i="1" dirty="0" smtClean="0">
                <a:solidFill>
                  <a:srgbClr val="F85E08"/>
                </a:solidFill>
                <a:effectLst>
                  <a:outerShdw blurRad="38100" dist="38100" dir="2700000" algn="tl">
                    <a:srgbClr val="000000">
                      <a:alpha val="43137"/>
                    </a:srgbClr>
                  </a:outerShdw>
                </a:effectLst>
              </a:rPr>
              <a:t>Continued…</a:t>
            </a:r>
            <a:endParaRPr lang="en-US" sz="1800" b="0" i="1" dirty="0">
              <a:solidFill>
                <a:srgbClr val="F85E08"/>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6493629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Learning Objectives</a:t>
            </a:r>
          </a:p>
        </p:txBody>
      </p:sp>
      <p:sp>
        <p:nvSpPr>
          <p:cNvPr id="3" name="Content Placeholder 2"/>
          <p:cNvSpPr>
            <a:spLocks noGrp="1"/>
          </p:cNvSpPr>
          <p:nvPr>
            <p:ph idx="1"/>
          </p:nvPr>
        </p:nvSpPr>
        <p:spPr>
          <a:xfrm>
            <a:off x="762000" y="1524000"/>
            <a:ext cx="8153400" cy="4876800"/>
          </a:xfrm>
        </p:spPr>
        <p:txBody>
          <a:bodyPr>
            <a:noAutofit/>
          </a:bodyPr>
          <a:lstStyle/>
          <a:p>
            <a:r>
              <a:rPr lang="en-US" sz="2900" dirty="0"/>
              <a:t>Understand the concept and </a:t>
            </a:r>
            <a:r>
              <a:rPr lang="en-US" sz="2900" dirty="0" smtClean="0"/>
              <a:t>applications of </a:t>
            </a:r>
            <a:r>
              <a:rPr lang="en-US" sz="2900" dirty="0"/>
              <a:t>automated rule-based </a:t>
            </a:r>
            <a:r>
              <a:rPr lang="en-US" sz="2900" dirty="0" smtClean="0"/>
              <a:t>decision systems</a:t>
            </a:r>
            <a:endParaRPr lang="en-US" sz="2900" dirty="0"/>
          </a:p>
          <a:p>
            <a:r>
              <a:rPr lang="en-US" sz="2900" dirty="0" smtClean="0"/>
              <a:t>Understand </a:t>
            </a:r>
            <a:r>
              <a:rPr lang="en-US" sz="2900" dirty="0"/>
              <a:t>the importance </a:t>
            </a:r>
            <a:r>
              <a:rPr lang="en-US" sz="2900" dirty="0" smtClean="0"/>
              <a:t>of knowledge </a:t>
            </a:r>
            <a:r>
              <a:rPr lang="en-US" sz="2900" dirty="0"/>
              <a:t>in decision support</a:t>
            </a:r>
          </a:p>
          <a:p>
            <a:r>
              <a:rPr lang="en-US" sz="2900" dirty="0" smtClean="0"/>
              <a:t>Describe </a:t>
            </a:r>
            <a:r>
              <a:rPr lang="en-US" sz="2900" dirty="0"/>
              <a:t>the concept and evolution </a:t>
            </a:r>
            <a:r>
              <a:rPr lang="en-US" sz="2900" dirty="0" smtClean="0"/>
              <a:t>of rule-based </a:t>
            </a:r>
            <a:r>
              <a:rPr lang="en-US" sz="2900" dirty="0"/>
              <a:t>expert systems (ES)</a:t>
            </a:r>
          </a:p>
          <a:p>
            <a:r>
              <a:rPr lang="en-US" sz="2900" dirty="0" smtClean="0"/>
              <a:t>Understand </a:t>
            </a:r>
            <a:r>
              <a:rPr lang="en-US" sz="2900" dirty="0"/>
              <a:t>the architecture </a:t>
            </a:r>
            <a:r>
              <a:rPr lang="en-US" sz="2900" dirty="0" smtClean="0"/>
              <a:t>of rule-based ES</a:t>
            </a:r>
          </a:p>
          <a:p>
            <a:r>
              <a:rPr lang="en-US" sz="2900" dirty="0" smtClean="0"/>
              <a:t>Learn </a:t>
            </a:r>
            <a:r>
              <a:rPr lang="en-US" sz="2900" dirty="0"/>
              <a:t>the knowledge </a:t>
            </a:r>
            <a:r>
              <a:rPr lang="en-US" sz="2900" dirty="0" smtClean="0"/>
              <a:t>engineering process </a:t>
            </a:r>
            <a:r>
              <a:rPr lang="en-US" sz="2900" dirty="0"/>
              <a:t>used to build ES</a:t>
            </a:r>
          </a:p>
        </p:txBody>
      </p:sp>
      <p:sp>
        <p:nvSpPr>
          <p:cNvPr id="5" name="TextBox 4"/>
          <p:cNvSpPr txBox="1"/>
          <p:nvPr/>
        </p:nvSpPr>
        <p:spPr>
          <a:xfrm>
            <a:off x="6676603" y="6019800"/>
            <a:ext cx="2056397" cy="461665"/>
          </a:xfrm>
          <a:prstGeom prst="rect">
            <a:avLst/>
          </a:prstGeom>
          <a:noFill/>
        </p:spPr>
        <p:txBody>
          <a:bodyPr wrap="none" rtlCol="0">
            <a:spAutoFit/>
          </a:bodyPr>
          <a:lstStyle/>
          <a:p>
            <a:r>
              <a:rPr lang="en-US" sz="2400" b="0" i="1" dirty="0" smtClean="0">
                <a:solidFill>
                  <a:srgbClr val="F85E08"/>
                </a:solidFill>
              </a:rPr>
              <a:t>(Continued…)</a:t>
            </a:r>
            <a:endParaRPr lang="en-US" sz="2400" b="0" i="1" dirty="0">
              <a:solidFill>
                <a:srgbClr val="F85E08"/>
              </a:solidFill>
            </a:endParaRPr>
          </a:p>
        </p:txBody>
      </p:sp>
    </p:spTree>
    <p:extLst>
      <p:ext uri="{BB962C8B-B14F-4D97-AF65-F5344CB8AC3E}">
        <p14:creationId xmlns:p14="http://schemas.microsoft.com/office/powerpoint/2010/main" val="290209841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Conventional vs. Expert Systems</a:t>
            </a:r>
            <a:endParaRPr lang="en-US" dirty="0"/>
          </a:p>
        </p:txBody>
      </p:sp>
      <p:sp>
        <p:nvSpPr>
          <p:cNvPr id="5" name="TextBox 4"/>
          <p:cNvSpPr txBox="1"/>
          <p:nvPr/>
        </p:nvSpPr>
        <p:spPr>
          <a:xfrm>
            <a:off x="1143000" y="1398117"/>
            <a:ext cx="1143000" cy="461665"/>
          </a:xfrm>
          <a:prstGeom prst="rect">
            <a:avLst/>
          </a:prstGeom>
          <a:noFill/>
        </p:spPr>
        <p:txBody>
          <a:bodyPr wrap="square" rtlCol="0">
            <a:spAutoFit/>
          </a:bodyPr>
          <a:lstStyle/>
          <a:p>
            <a:r>
              <a:rPr lang="en-US" sz="2400" b="0" i="1" dirty="0" smtClean="0">
                <a:solidFill>
                  <a:srgbClr val="F85E08"/>
                </a:solidFill>
              </a:rPr>
              <a:t>…</a:t>
            </a:r>
            <a:endParaRPr lang="en-US" sz="2400" b="0" i="1" dirty="0">
              <a:solidFill>
                <a:srgbClr val="F85E08"/>
              </a:solidFill>
            </a:endParaRPr>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2999" y="1828800"/>
            <a:ext cx="7426343" cy="457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629173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Application Case </a:t>
            </a:r>
            <a:r>
              <a:rPr lang="en-US" dirty="0" smtClean="0"/>
              <a:t>11.2</a:t>
            </a:r>
            <a:endParaRPr lang="en-US" dirty="0"/>
          </a:p>
        </p:txBody>
      </p:sp>
      <p:sp>
        <p:nvSpPr>
          <p:cNvPr id="3" name="Content Placeholder 2"/>
          <p:cNvSpPr>
            <a:spLocks noGrp="1"/>
          </p:cNvSpPr>
          <p:nvPr>
            <p:ph idx="1"/>
          </p:nvPr>
        </p:nvSpPr>
        <p:spPr>
          <a:xfrm>
            <a:off x="762000" y="1600200"/>
            <a:ext cx="7924800" cy="4876800"/>
          </a:xfrm>
        </p:spPr>
        <p:txBody>
          <a:bodyPr>
            <a:normAutofit/>
          </a:bodyPr>
          <a:lstStyle/>
          <a:p>
            <a:pPr marL="0" indent="0">
              <a:buNone/>
            </a:pPr>
            <a:r>
              <a:rPr lang="en-US" sz="4000" dirty="0">
                <a:solidFill>
                  <a:srgbClr val="F85E08"/>
                </a:solidFill>
                <a:effectLst>
                  <a:outerShdw blurRad="38100" dist="38100" dir="2700000" algn="tl">
                    <a:srgbClr val="000000">
                      <a:alpha val="43137"/>
                    </a:srgbClr>
                  </a:outerShdw>
                </a:effectLst>
              </a:rPr>
              <a:t>Expert System Helps in Identifying Sport Talents</a:t>
            </a:r>
            <a:endParaRPr lang="en-US" sz="4000" dirty="0" smtClean="0">
              <a:solidFill>
                <a:srgbClr val="F85E08"/>
              </a:solidFill>
              <a:effectLst>
                <a:outerShdw blurRad="38100" dist="38100" dir="2700000" algn="tl">
                  <a:srgbClr val="000000">
                    <a:alpha val="43137"/>
                  </a:srgbClr>
                </a:outerShdw>
              </a:effectLst>
            </a:endParaRPr>
          </a:p>
          <a:p>
            <a:pPr marL="0" indent="0">
              <a:buNone/>
            </a:pPr>
            <a:endParaRPr lang="en-US" sz="1900" dirty="0" smtClean="0">
              <a:solidFill>
                <a:srgbClr val="0000FF"/>
              </a:solidFill>
              <a:effectLst>
                <a:outerShdw blurRad="38100" dist="38100" dir="2700000" algn="tl">
                  <a:srgbClr val="000000">
                    <a:alpha val="43137"/>
                  </a:srgbClr>
                </a:outerShdw>
              </a:effectLst>
            </a:endParaRPr>
          </a:p>
          <a:p>
            <a:r>
              <a:rPr lang="en-US" sz="3600" dirty="0" smtClean="0"/>
              <a:t>Background</a:t>
            </a:r>
            <a:endParaRPr lang="en-US" sz="3600" dirty="0"/>
          </a:p>
          <a:p>
            <a:r>
              <a:rPr lang="en-US" sz="3600" dirty="0"/>
              <a:t>Problem description</a:t>
            </a:r>
          </a:p>
          <a:p>
            <a:r>
              <a:rPr lang="en-US" sz="3600" dirty="0"/>
              <a:t>Proposed solution</a:t>
            </a:r>
          </a:p>
          <a:p>
            <a:r>
              <a:rPr lang="en-US" sz="3600" dirty="0"/>
              <a:t>Results</a:t>
            </a:r>
          </a:p>
        </p:txBody>
      </p:sp>
    </p:spTree>
    <p:extLst>
      <p:ext uri="{BB962C8B-B14F-4D97-AF65-F5344CB8AC3E}">
        <p14:creationId xmlns:p14="http://schemas.microsoft.com/office/powerpoint/2010/main" val="29656061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2"/>
          <p:cNvSpPr>
            <a:spLocks noGrp="1" noChangeArrowheads="1"/>
          </p:cNvSpPr>
          <p:nvPr>
            <p:ph type="title"/>
          </p:nvPr>
        </p:nvSpPr>
        <p:spPr/>
        <p:txBody>
          <a:bodyPr/>
          <a:lstStyle/>
          <a:p>
            <a:pPr eaLnBrk="1" hangingPunct="1">
              <a:defRPr/>
            </a:pPr>
            <a:r>
              <a:rPr lang="en-US" dirty="0" smtClean="0"/>
              <a:t>Applications of Expert Systems</a:t>
            </a:r>
          </a:p>
        </p:txBody>
      </p:sp>
      <p:sp>
        <p:nvSpPr>
          <p:cNvPr id="21507" name="Rectangle 3"/>
          <p:cNvSpPr>
            <a:spLocks noGrp="1" noChangeArrowheads="1"/>
          </p:cNvSpPr>
          <p:nvPr>
            <p:ph type="body" idx="1"/>
          </p:nvPr>
        </p:nvSpPr>
        <p:spPr>
          <a:xfrm>
            <a:off x="762000" y="1600200"/>
            <a:ext cx="8229600" cy="4800600"/>
          </a:xfrm>
        </p:spPr>
        <p:txBody>
          <a:bodyPr/>
          <a:lstStyle/>
          <a:p>
            <a:pPr eaLnBrk="1" hangingPunct="1">
              <a:lnSpc>
                <a:spcPct val="80000"/>
              </a:lnSpc>
            </a:pPr>
            <a:r>
              <a:rPr lang="en-US" sz="2800" dirty="0" smtClean="0">
                <a:solidFill>
                  <a:srgbClr val="F85E08"/>
                </a:solidFill>
              </a:rPr>
              <a:t>Classical Applications</a:t>
            </a:r>
          </a:p>
          <a:p>
            <a:pPr lvl="1" eaLnBrk="1" hangingPunct="1">
              <a:lnSpc>
                <a:spcPct val="80000"/>
              </a:lnSpc>
            </a:pPr>
            <a:r>
              <a:rPr lang="en-US" sz="2400" dirty="0" smtClean="0"/>
              <a:t>DENDRAL</a:t>
            </a:r>
          </a:p>
          <a:p>
            <a:pPr lvl="2" eaLnBrk="1" hangingPunct="1">
              <a:lnSpc>
                <a:spcPct val="80000"/>
              </a:lnSpc>
            </a:pPr>
            <a:r>
              <a:rPr lang="en-US" sz="2000" dirty="0" smtClean="0"/>
              <a:t>Applied knowledge (i.e., rule-based reasoning)</a:t>
            </a:r>
          </a:p>
          <a:p>
            <a:pPr lvl="2" eaLnBrk="1" hangingPunct="1">
              <a:lnSpc>
                <a:spcPct val="80000"/>
              </a:lnSpc>
            </a:pPr>
            <a:r>
              <a:rPr lang="en-US" sz="2000" dirty="0" smtClean="0"/>
              <a:t>Deduced likely molecular structure of compounds</a:t>
            </a:r>
          </a:p>
          <a:p>
            <a:pPr lvl="1" eaLnBrk="1" hangingPunct="1">
              <a:lnSpc>
                <a:spcPct val="80000"/>
              </a:lnSpc>
            </a:pPr>
            <a:r>
              <a:rPr lang="en-US" sz="2400" dirty="0" err="1" smtClean="0"/>
              <a:t>MYCIN</a:t>
            </a:r>
            <a:endParaRPr lang="en-US" sz="2400" dirty="0" smtClean="0"/>
          </a:p>
          <a:p>
            <a:pPr lvl="2" eaLnBrk="1" hangingPunct="1">
              <a:lnSpc>
                <a:spcPct val="80000"/>
              </a:lnSpc>
            </a:pPr>
            <a:r>
              <a:rPr lang="en-US" sz="2000" dirty="0" smtClean="0"/>
              <a:t>A rule-based expert system </a:t>
            </a:r>
          </a:p>
          <a:p>
            <a:pPr lvl="2" eaLnBrk="1" hangingPunct="1">
              <a:lnSpc>
                <a:spcPct val="80000"/>
              </a:lnSpc>
            </a:pPr>
            <a:r>
              <a:rPr lang="en-US" sz="2000" dirty="0" smtClean="0"/>
              <a:t>Used for diagnosing and treating bacterial infections</a:t>
            </a:r>
          </a:p>
          <a:p>
            <a:pPr lvl="1" eaLnBrk="1" hangingPunct="1">
              <a:lnSpc>
                <a:spcPct val="80000"/>
              </a:lnSpc>
            </a:pPr>
            <a:r>
              <a:rPr lang="en-US" sz="2400" dirty="0" err="1" smtClean="0"/>
              <a:t>XCON</a:t>
            </a:r>
            <a:endParaRPr lang="en-US" sz="2400" dirty="0" smtClean="0"/>
          </a:p>
          <a:p>
            <a:pPr lvl="2" eaLnBrk="1" hangingPunct="1">
              <a:lnSpc>
                <a:spcPct val="80000"/>
              </a:lnSpc>
            </a:pPr>
            <a:r>
              <a:rPr lang="en-US" sz="2000" dirty="0" smtClean="0"/>
              <a:t>A rule-based expert system</a:t>
            </a:r>
          </a:p>
          <a:p>
            <a:pPr lvl="2" eaLnBrk="1" hangingPunct="1">
              <a:lnSpc>
                <a:spcPct val="80000"/>
              </a:lnSpc>
            </a:pPr>
            <a:r>
              <a:rPr lang="en-US" sz="2000" dirty="0" smtClean="0"/>
              <a:t>Used to determine the optimal information systems configuration </a:t>
            </a:r>
          </a:p>
          <a:p>
            <a:pPr eaLnBrk="1" hangingPunct="1">
              <a:lnSpc>
                <a:spcPct val="80000"/>
              </a:lnSpc>
            </a:pPr>
            <a:r>
              <a:rPr lang="en-US" sz="2800" dirty="0" smtClean="0">
                <a:solidFill>
                  <a:srgbClr val="FF3300"/>
                </a:solidFill>
              </a:rPr>
              <a:t>New applications: </a:t>
            </a:r>
            <a:r>
              <a:rPr lang="en-US" sz="2400" dirty="0" smtClean="0"/>
              <a:t>Credit analysis, Marketing, Finance, Manufacturing, Human resources, Science and Engineering, Education, …</a:t>
            </a:r>
          </a:p>
        </p:txBody>
      </p:sp>
    </p:spTree>
    <p:extLst>
      <p:ext uri="{BB962C8B-B14F-4D97-AF65-F5344CB8AC3E}">
        <p14:creationId xmlns:p14="http://schemas.microsoft.com/office/powerpoint/2010/main" val="39355119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Applications of Expert Systems</a:t>
            </a: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1524000"/>
            <a:ext cx="7567612" cy="49312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066013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Application Case </a:t>
            </a:r>
            <a:r>
              <a:rPr lang="en-US" dirty="0" smtClean="0"/>
              <a:t>11.3</a:t>
            </a:r>
            <a:endParaRPr lang="en-US" dirty="0"/>
          </a:p>
        </p:txBody>
      </p:sp>
      <p:sp>
        <p:nvSpPr>
          <p:cNvPr id="3" name="Content Placeholder 2"/>
          <p:cNvSpPr>
            <a:spLocks noGrp="1"/>
          </p:cNvSpPr>
          <p:nvPr>
            <p:ph idx="1"/>
          </p:nvPr>
        </p:nvSpPr>
        <p:spPr>
          <a:xfrm>
            <a:off x="762000" y="1600200"/>
            <a:ext cx="7924800" cy="4876800"/>
          </a:xfrm>
        </p:spPr>
        <p:txBody>
          <a:bodyPr>
            <a:normAutofit fontScale="85000" lnSpcReduction="20000"/>
          </a:bodyPr>
          <a:lstStyle/>
          <a:p>
            <a:pPr marL="0" indent="0">
              <a:buNone/>
            </a:pPr>
            <a:r>
              <a:rPr lang="en-US" sz="3900" dirty="0">
                <a:solidFill>
                  <a:srgbClr val="F85E08"/>
                </a:solidFill>
                <a:effectLst>
                  <a:outerShdw blurRad="38100" dist="38100" dir="2700000" algn="tl">
                    <a:srgbClr val="000000">
                      <a:alpha val="43137"/>
                    </a:srgbClr>
                  </a:outerShdw>
                </a:effectLst>
              </a:rPr>
              <a:t>Expert System Aids in Identification of Chemical, Biological, and Radiological Agents</a:t>
            </a:r>
            <a:endParaRPr lang="en-US" sz="3900" dirty="0" smtClean="0">
              <a:solidFill>
                <a:srgbClr val="F85E08"/>
              </a:solidFill>
              <a:effectLst>
                <a:outerShdw blurRad="38100" dist="38100" dir="2700000" algn="tl">
                  <a:srgbClr val="000000">
                    <a:alpha val="43137"/>
                  </a:srgbClr>
                </a:outerShdw>
              </a:effectLst>
            </a:endParaRPr>
          </a:p>
          <a:p>
            <a:pPr marL="0" indent="0">
              <a:buNone/>
            </a:pPr>
            <a:endParaRPr lang="en-US" sz="2200" dirty="0">
              <a:solidFill>
                <a:srgbClr val="F85E08"/>
              </a:solidFill>
              <a:effectLst>
                <a:outerShdw blurRad="38100" dist="38100" dir="2700000" algn="tl">
                  <a:srgbClr val="000000">
                    <a:alpha val="43137"/>
                  </a:srgbClr>
                </a:outerShdw>
              </a:effectLst>
            </a:endParaRPr>
          </a:p>
          <a:p>
            <a:pPr marL="0" indent="0">
              <a:buNone/>
            </a:pPr>
            <a:r>
              <a:rPr lang="en-US" sz="3900" u="sng" dirty="0" smtClean="0">
                <a:solidFill>
                  <a:srgbClr val="F85E08"/>
                </a:solidFill>
                <a:effectLst>
                  <a:outerShdw blurRad="38100" dist="38100" dir="2700000" algn="tl">
                    <a:srgbClr val="000000">
                      <a:alpha val="43137"/>
                    </a:srgbClr>
                  </a:outerShdw>
                </a:effectLst>
              </a:rPr>
              <a:t>Questions for Discussion</a:t>
            </a:r>
          </a:p>
          <a:p>
            <a:pPr marL="465138" indent="-465138">
              <a:buSzPct val="80000"/>
              <a:buFont typeface="+mj-lt"/>
              <a:buAutoNum type="arabicPeriod"/>
            </a:pPr>
            <a:r>
              <a:rPr lang="en-US" sz="3600" dirty="0" smtClean="0"/>
              <a:t>How </a:t>
            </a:r>
            <a:r>
              <a:rPr lang="en-US" sz="3600" dirty="0"/>
              <a:t>can CBR Advisor assist in making </a:t>
            </a:r>
            <a:r>
              <a:rPr lang="en-US" sz="3600" dirty="0" smtClean="0"/>
              <a:t>quick decisions</a:t>
            </a:r>
            <a:r>
              <a:rPr lang="en-US" sz="3600" dirty="0"/>
              <a:t>?</a:t>
            </a:r>
          </a:p>
          <a:p>
            <a:pPr marL="465138" indent="-465138">
              <a:buSzPct val="80000"/>
              <a:buFont typeface="+mj-lt"/>
              <a:buAutoNum type="arabicPeriod"/>
            </a:pPr>
            <a:r>
              <a:rPr lang="en-US" sz="3600" dirty="0" smtClean="0"/>
              <a:t>What </a:t>
            </a:r>
            <a:r>
              <a:rPr lang="en-US" sz="3600" dirty="0"/>
              <a:t>characteristics of CBR Advisor make it </a:t>
            </a:r>
            <a:r>
              <a:rPr lang="en-US" sz="3600" dirty="0" smtClean="0"/>
              <a:t>an expert </a:t>
            </a:r>
            <a:r>
              <a:rPr lang="en-US" sz="3600" dirty="0"/>
              <a:t>system?</a:t>
            </a:r>
          </a:p>
          <a:p>
            <a:pPr marL="465138" indent="-465138">
              <a:buSzPct val="80000"/>
              <a:buFont typeface="+mj-lt"/>
              <a:buAutoNum type="arabicPeriod"/>
            </a:pPr>
            <a:r>
              <a:rPr lang="en-US" sz="3600" dirty="0" smtClean="0"/>
              <a:t>What </a:t>
            </a:r>
            <a:r>
              <a:rPr lang="en-US" sz="3600" dirty="0"/>
              <a:t>could be other situations where such </a:t>
            </a:r>
            <a:r>
              <a:rPr lang="en-US" sz="3600" dirty="0" smtClean="0"/>
              <a:t>expert systems </a:t>
            </a:r>
            <a:r>
              <a:rPr lang="en-US" sz="3600" dirty="0"/>
              <a:t>can be employed?</a:t>
            </a:r>
          </a:p>
        </p:txBody>
      </p:sp>
    </p:spTree>
    <p:extLst>
      <p:ext uri="{BB962C8B-B14F-4D97-AF65-F5344CB8AC3E}">
        <p14:creationId xmlns:p14="http://schemas.microsoft.com/office/powerpoint/2010/main" val="245178770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Structure of Expert Systems</a:t>
            </a:r>
            <a:endParaRPr lang="en-US" dirty="0"/>
          </a:p>
        </p:txBody>
      </p:sp>
      <p:sp>
        <p:nvSpPr>
          <p:cNvPr id="3" name="Content Placeholder 2"/>
          <p:cNvSpPr>
            <a:spLocks noGrp="1"/>
          </p:cNvSpPr>
          <p:nvPr>
            <p:ph idx="1"/>
          </p:nvPr>
        </p:nvSpPr>
        <p:spPr/>
        <p:txBody>
          <a:bodyPr/>
          <a:lstStyle/>
          <a:p>
            <a:r>
              <a:rPr lang="en-US" sz="2800" dirty="0" smtClean="0"/>
              <a:t>Development Environment</a:t>
            </a:r>
          </a:p>
          <a:p>
            <a:r>
              <a:rPr lang="en-US" sz="2800" dirty="0" smtClean="0"/>
              <a:t>Consultation Environment</a:t>
            </a:r>
          </a:p>
          <a:p>
            <a:r>
              <a:rPr lang="en-US" sz="2800" dirty="0" smtClean="0"/>
              <a:t>Major Components</a:t>
            </a:r>
          </a:p>
          <a:p>
            <a:pPr marL="914400" lvl="1" indent="-457200"/>
            <a:r>
              <a:rPr lang="en-US" sz="2400" dirty="0"/>
              <a:t>Knowledge acquisition </a:t>
            </a:r>
            <a:r>
              <a:rPr lang="en-US" sz="2400" dirty="0" smtClean="0"/>
              <a:t>subsystem</a:t>
            </a:r>
          </a:p>
          <a:p>
            <a:pPr marL="1314450" lvl="2" indent="-457200"/>
            <a:r>
              <a:rPr lang="en-US" sz="1800" dirty="0" smtClean="0"/>
              <a:t>Knowledge Engineer</a:t>
            </a:r>
            <a:endParaRPr lang="en-US" sz="1800" dirty="0"/>
          </a:p>
          <a:p>
            <a:pPr marL="914400" lvl="1" indent="-457200"/>
            <a:r>
              <a:rPr lang="en-US" sz="2400" dirty="0" smtClean="0"/>
              <a:t>Knowledge Base</a:t>
            </a:r>
          </a:p>
          <a:p>
            <a:pPr marL="914400" lvl="1" indent="-457200"/>
            <a:r>
              <a:rPr lang="en-US" sz="2400" dirty="0" smtClean="0"/>
              <a:t>Inference Engine</a:t>
            </a:r>
          </a:p>
          <a:p>
            <a:pPr marL="914400" lvl="1" indent="-457200"/>
            <a:r>
              <a:rPr lang="en-US" sz="2400" dirty="0" smtClean="0"/>
              <a:t>User Interface</a:t>
            </a:r>
          </a:p>
          <a:p>
            <a:pPr marL="914400" lvl="1" indent="-457200"/>
            <a:r>
              <a:rPr lang="en-US" sz="2400" dirty="0" smtClean="0"/>
              <a:t>Blackboard </a:t>
            </a:r>
            <a:r>
              <a:rPr lang="en-US" sz="2400" dirty="0"/>
              <a:t>(workplace)</a:t>
            </a:r>
          </a:p>
          <a:p>
            <a:pPr marL="914400" lvl="1" indent="-457200"/>
            <a:r>
              <a:rPr lang="en-US" sz="2400" dirty="0" smtClean="0"/>
              <a:t>Explanation </a:t>
            </a:r>
            <a:r>
              <a:rPr lang="en-US" sz="2400" dirty="0"/>
              <a:t>subsystem (justifier)</a:t>
            </a:r>
          </a:p>
          <a:p>
            <a:pPr marL="914400" lvl="1" indent="-457200"/>
            <a:r>
              <a:rPr lang="en-US" sz="2400" dirty="0" smtClean="0"/>
              <a:t>Knowledge-refining </a:t>
            </a:r>
            <a:r>
              <a:rPr lang="en-US" sz="2400" dirty="0"/>
              <a:t>system</a:t>
            </a:r>
            <a:endParaRPr lang="en-US" sz="2400" dirty="0" smtClean="0"/>
          </a:p>
          <a:p>
            <a:endParaRPr lang="en-US" dirty="0"/>
          </a:p>
        </p:txBody>
      </p:sp>
    </p:spTree>
    <p:extLst>
      <p:ext uri="{BB962C8B-B14F-4D97-AF65-F5344CB8AC3E}">
        <p14:creationId xmlns:p14="http://schemas.microsoft.com/office/powerpoint/2010/main" val="329280469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srcRect/>
          <a:stretch>
            <a:fillRect/>
          </a:stretch>
        </p:blipFill>
        <p:spPr bwMode="auto">
          <a:xfrm>
            <a:off x="1600200" y="115910"/>
            <a:ext cx="7239000" cy="6742090"/>
          </a:xfrm>
          <a:prstGeom prst="rect">
            <a:avLst/>
          </a:prstGeom>
          <a:noFill/>
          <a:ln w="9525">
            <a:noFill/>
            <a:miter lim="800000"/>
            <a:headEnd/>
            <a:tailEnd/>
          </a:ln>
        </p:spPr>
      </p:pic>
      <p:sp>
        <p:nvSpPr>
          <p:cNvPr id="95237" name="Rectangle 5"/>
          <p:cNvSpPr>
            <a:spLocks noGrp="1" noChangeArrowheads="1"/>
          </p:cNvSpPr>
          <p:nvPr>
            <p:ph type="title"/>
          </p:nvPr>
        </p:nvSpPr>
        <p:spPr>
          <a:xfrm>
            <a:off x="152401" y="708025"/>
            <a:ext cx="3429000" cy="1044575"/>
          </a:xfrm>
        </p:spPr>
        <p:txBody>
          <a:bodyPr/>
          <a:lstStyle/>
          <a:p>
            <a:pPr eaLnBrk="1" hangingPunct="1">
              <a:defRPr/>
            </a:pPr>
            <a:r>
              <a:rPr lang="en-US" dirty="0" smtClean="0"/>
              <a:t>Structures of Expert </a:t>
            </a:r>
            <a:br>
              <a:rPr lang="en-US" dirty="0" smtClean="0"/>
            </a:br>
            <a:r>
              <a:rPr lang="en-US" dirty="0" smtClean="0"/>
              <a:t>Systems</a:t>
            </a:r>
          </a:p>
        </p:txBody>
      </p:sp>
    </p:spTree>
    <p:extLst>
      <p:ext uri="{BB962C8B-B14F-4D97-AF65-F5344CB8AC3E}">
        <p14:creationId xmlns:p14="http://schemas.microsoft.com/office/powerpoint/2010/main" val="180801990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Application Case </a:t>
            </a:r>
            <a:r>
              <a:rPr lang="en-US" dirty="0" smtClean="0"/>
              <a:t>11.4</a:t>
            </a:r>
            <a:endParaRPr lang="en-US" dirty="0"/>
          </a:p>
        </p:txBody>
      </p:sp>
      <p:sp>
        <p:nvSpPr>
          <p:cNvPr id="3" name="Content Placeholder 2"/>
          <p:cNvSpPr>
            <a:spLocks noGrp="1"/>
          </p:cNvSpPr>
          <p:nvPr>
            <p:ph idx="1"/>
          </p:nvPr>
        </p:nvSpPr>
        <p:spPr>
          <a:xfrm>
            <a:off x="762000" y="1600200"/>
            <a:ext cx="7924800" cy="4876800"/>
          </a:xfrm>
        </p:spPr>
        <p:txBody>
          <a:bodyPr>
            <a:normAutofit fontScale="77500" lnSpcReduction="20000"/>
          </a:bodyPr>
          <a:lstStyle/>
          <a:p>
            <a:pPr marL="0" indent="0">
              <a:buNone/>
            </a:pPr>
            <a:r>
              <a:rPr lang="en-US" sz="4600" dirty="0">
                <a:solidFill>
                  <a:srgbClr val="F85E08"/>
                </a:solidFill>
                <a:effectLst>
                  <a:outerShdw blurRad="38100" dist="38100" dir="2700000" algn="tl">
                    <a:srgbClr val="000000">
                      <a:alpha val="43137"/>
                    </a:srgbClr>
                  </a:outerShdw>
                </a:effectLst>
              </a:rPr>
              <a:t>Diagnosing Heart Diseases by Signal Processing</a:t>
            </a:r>
            <a:endParaRPr lang="en-US" sz="4600" dirty="0" smtClean="0">
              <a:solidFill>
                <a:srgbClr val="F85E08"/>
              </a:solidFill>
              <a:effectLst>
                <a:outerShdw blurRad="38100" dist="38100" dir="2700000" algn="tl">
                  <a:srgbClr val="000000">
                    <a:alpha val="43137"/>
                  </a:srgbClr>
                </a:outerShdw>
              </a:effectLst>
            </a:endParaRPr>
          </a:p>
          <a:p>
            <a:pPr marL="0" indent="0">
              <a:buNone/>
            </a:pPr>
            <a:endParaRPr lang="en-US" sz="2200" dirty="0">
              <a:solidFill>
                <a:srgbClr val="F85E08"/>
              </a:solidFill>
              <a:effectLst>
                <a:outerShdw blurRad="38100" dist="38100" dir="2700000" algn="tl">
                  <a:srgbClr val="000000">
                    <a:alpha val="43137"/>
                  </a:srgbClr>
                </a:outerShdw>
              </a:effectLst>
            </a:endParaRPr>
          </a:p>
          <a:p>
            <a:pPr marL="0" indent="0">
              <a:buNone/>
            </a:pPr>
            <a:r>
              <a:rPr lang="en-US" sz="4100" u="sng" dirty="0" smtClean="0">
                <a:solidFill>
                  <a:srgbClr val="F85E08"/>
                </a:solidFill>
                <a:effectLst>
                  <a:outerShdw blurRad="38100" dist="38100" dir="2700000" algn="tl">
                    <a:srgbClr val="000000">
                      <a:alpha val="43137"/>
                    </a:srgbClr>
                  </a:outerShdw>
                </a:effectLst>
              </a:rPr>
              <a:t>Questions for Discussion</a:t>
            </a:r>
          </a:p>
          <a:p>
            <a:pPr marL="465138" indent="-465138">
              <a:buSzPct val="80000"/>
              <a:buFont typeface="+mj-lt"/>
              <a:buAutoNum type="arabicPeriod"/>
            </a:pPr>
            <a:r>
              <a:rPr lang="en-US" sz="3600" dirty="0" smtClean="0"/>
              <a:t>List </a:t>
            </a:r>
            <a:r>
              <a:rPr lang="en-US" sz="3600" dirty="0"/>
              <a:t>the major components involved in </a:t>
            </a:r>
            <a:r>
              <a:rPr lang="en-US" sz="3600" dirty="0" smtClean="0"/>
              <a:t>building SIPMES </a:t>
            </a:r>
            <a:r>
              <a:rPr lang="en-US" sz="3600" dirty="0"/>
              <a:t>and briefly comment on them.</a:t>
            </a:r>
          </a:p>
          <a:p>
            <a:pPr marL="465138" indent="-465138">
              <a:buSzPct val="80000"/>
              <a:buFont typeface="+mj-lt"/>
              <a:buAutoNum type="arabicPeriod"/>
            </a:pPr>
            <a:r>
              <a:rPr lang="en-US" sz="3600" dirty="0" smtClean="0"/>
              <a:t>Do </a:t>
            </a:r>
            <a:r>
              <a:rPr lang="en-US" sz="3600" dirty="0"/>
              <a:t>expert systems like SIPMES eliminate </a:t>
            </a:r>
            <a:r>
              <a:rPr lang="en-US" sz="3600" dirty="0" smtClean="0"/>
              <a:t>the need </a:t>
            </a:r>
            <a:r>
              <a:rPr lang="en-US" sz="3600" dirty="0"/>
              <a:t>for human decision making?</a:t>
            </a:r>
          </a:p>
          <a:p>
            <a:pPr marL="465138" indent="-465138">
              <a:buSzPct val="80000"/>
              <a:buFont typeface="+mj-lt"/>
              <a:buAutoNum type="arabicPeriod"/>
            </a:pPr>
            <a:r>
              <a:rPr lang="en-US" sz="3600" dirty="0" smtClean="0"/>
              <a:t>How </a:t>
            </a:r>
            <a:r>
              <a:rPr lang="en-US" sz="3600" dirty="0"/>
              <a:t>often do you think that the existing </a:t>
            </a:r>
            <a:r>
              <a:rPr lang="en-US" sz="3600" dirty="0" smtClean="0"/>
              <a:t>expert systems</a:t>
            </a:r>
            <a:r>
              <a:rPr lang="en-US" sz="3600" dirty="0"/>
              <a:t>, once built, should be changed?</a:t>
            </a:r>
          </a:p>
        </p:txBody>
      </p:sp>
    </p:spTree>
    <p:extLst>
      <p:ext uri="{BB962C8B-B14F-4D97-AF65-F5344CB8AC3E}">
        <p14:creationId xmlns:p14="http://schemas.microsoft.com/office/powerpoint/2010/main" val="240507171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Knowledge Engineering (</a:t>
            </a:r>
            <a:r>
              <a:rPr lang="en-US" dirty="0" err="1" smtClean="0"/>
              <a:t>KE</a:t>
            </a:r>
            <a:r>
              <a:rPr lang="en-US" dirty="0" smtClean="0"/>
              <a:t>)</a:t>
            </a:r>
            <a:endParaRPr lang="en-US" dirty="0"/>
          </a:p>
        </p:txBody>
      </p:sp>
      <p:sp>
        <p:nvSpPr>
          <p:cNvPr id="3" name="Content Placeholder 2"/>
          <p:cNvSpPr>
            <a:spLocks noGrp="1"/>
          </p:cNvSpPr>
          <p:nvPr>
            <p:ph idx="1"/>
          </p:nvPr>
        </p:nvSpPr>
        <p:spPr>
          <a:xfrm>
            <a:off x="762000" y="1600200"/>
            <a:ext cx="8382000" cy="4800600"/>
          </a:xfrm>
        </p:spPr>
        <p:txBody>
          <a:bodyPr/>
          <a:lstStyle/>
          <a:p>
            <a:r>
              <a:rPr lang="en-US" sz="2800" dirty="0" smtClean="0"/>
              <a:t>A set of intensive activities encompassing the acquisition of knowledge from human experts (and other information sources) and converting this knowledge into a repository (commonly called a knowledge base)</a:t>
            </a:r>
          </a:p>
          <a:p>
            <a:r>
              <a:rPr lang="en-US" sz="2800" dirty="0" smtClean="0"/>
              <a:t>The primary goal of KE is to</a:t>
            </a:r>
          </a:p>
          <a:p>
            <a:pPr lvl="1"/>
            <a:r>
              <a:rPr lang="en-US" sz="2400" dirty="0" smtClean="0"/>
              <a:t>help experts articulate </a:t>
            </a:r>
            <a:r>
              <a:rPr lang="en-US" sz="2400" i="1" dirty="0" smtClean="0"/>
              <a:t>how they do what they do,</a:t>
            </a:r>
            <a:r>
              <a:rPr lang="en-US" sz="2400" dirty="0" smtClean="0"/>
              <a:t> and </a:t>
            </a:r>
          </a:p>
          <a:p>
            <a:pPr lvl="1"/>
            <a:r>
              <a:rPr lang="en-US" sz="2400" dirty="0" smtClean="0"/>
              <a:t>to document this knowledge in a reusable form </a:t>
            </a:r>
          </a:p>
          <a:p>
            <a:pPr lvl="3"/>
            <a:endParaRPr lang="en-US" sz="1600" dirty="0" smtClean="0"/>
          </a:p>
          <a:p>
            <a:r>
              <a:rPr lang="en-US" sz="2800" dirty="0" smtClean="0">
                <a:solidFill>
                  <a:srgbClr val="F85E08"/>
                </a:solidFill>
              </a:rPr>
              <a:t>Narrow versus Broad definition of </a:t>
            </a:r>
            <a:r>
              <a:rPr lang="en-US" sz="2800" dirty="0" err="1" smtClean="0">
                <a:solidFill>
                  <a:srgbClr val="F85E08"/>
                </a:solidFill>
              </a:rPr>
              <a:t>KE</a:t>
            </a:r>
            <a:r>
              <a:rPr lang="en-US" sz="2800" dirty="0" smtClean="0">
                <a:solidFill>
                  <a:srgbClr val="F85E08"/>
                </a:solidFill>
              </a:rPr>
              <a:t>?</a:t>
            </a:r>
          </a:p>
        </p:txBody>
      </p:sp>
    </p:spTree>
    <p:extLst>
      <p:ext uri="{BB962C8B-B14F-4D97-AF65-F5344CB8AC3E}">
        <p14:creationId xmlns:p14="http://schemas.microsoft.com/office/powerpoint/2010/main" val="73847058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1026"/>
          <p:cNvSpPr>
            <a:spLocks noGrp="1" noChangeArrowheads="1"/>
          </p:cNvSpPr>
          <p:nvPr>
            <p:ph type="title"/>
          </p:nvPr>
        </p:nvSpPr>
        <p:spPr/>
        <p:txBody>
          <a:bodyPr/>
          <a:lstStyle/>
          <a:p>
            <a:pPr eaLnBrk="1" hangingPunct="1">
              <a:defRPr/>
            </a:pPr>
            <a:r>
              <a:rPr lang="en-US" dirty="0" smtClean="0"/>
              <a:t>The Knowledge Engineering Process</a:t>
            </a:r>
          </a:p>
        </p:txBody>
      </p:sp>
      <p:pic>
        <p:nvPicPr>
          <p:cNvPr id="4" name="Picture 3"/>
          <p:cNvPicPr>
            <a:picLocks noChangeAspect="1"/>
          </p:cNvPicPr>
          <p:nvPr/>
        </p:nvPicPr>
        <p:blipFill>
          <a:blip r:embed="rId3" cstate="print"/>
          <a:srcRect/>
          <a:stretch>
            <a:fillRect/>
          </a:stretch>
        </p:blipFill>
        <p:spPr bwMode="auto">
          <a:xfrm>
            <a:off x="2057400" y="1441147"/>
            <a:ext cx="5410200" cy="5035853"/>
          </a:xfrm>
          <a:prstGeom prst="rect">
            <a:avLst/>
          </a:prstGeom>
          <a:noFill/>
          <a:ln w="9525">
            <a:noFill/>
            <a:miter lim="800000"/>
            <a:headEnd/>
            <a:tailEnd/>
          </a:ln>
        </p:spPr>
      </p:pic>
    </p:spTree>
    <p:extLst>
      <p:ext uri="{BB962C8B-B14F-4D97-AF65-F5344CB8AC3E}">
        <p14:creationId xmlns:p14="http://schemas.microsoft.com/office/powerpoint/2010/main" val="33112598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Learning Objectives</a:t>
            </a:r>
          </a:p>
        </p:txBody>
      </p:sp>
      <p:sp>
        <p:nvSpPr>
          <p:cNvPr id="3" name="Content Placeholder 2"/>
          <p:cNvSpPr>
            <a:spLocks noGrp="1"/>
          </p:cNvSpPr>
          <p:nvPr>
            <p:ph idx="1"/>
          </p:nvPr>
        </p:nvSpPr>
        <p:spPr/>
        <p:txBody>
          <a:bodyPr>
            <a:normAutofit/>
          </a:bodyPr>
          <a:lstStyle/>
          <a:p>
            <a:r>
              <a:rPr lang="en-US" dirty="0"/>
              <a:t>Explain the benefits and limitations </a:t>
            </a:r>
            <a:r>
              <a:rPr lang="en-US" dirty="0" smtClean="0"/>
              <a:t>of rule-based </a:t>
            </a:r>
            <a:r>
              <a:rPr lang="en-US" dirty="0"/>
              <a:t>systems for decision support</a:t>
            </a:r>
          </a:p>
          <a:p>
            <a:r>
              <a:rPr lang="en-US" dirty="0" smtClean="0"/>
              <a:t>Identify </a:t>
            </a:r>
            <a:r>
              <a:rPr lang="en-US" dirty="0"/>
              <a:t>proper applications of ES</a:t>
            </a:r>
          </a:p>
          <a:p>
            <a:r>
              <a:rPr lang="en-US" dirty="0" smtClean="0"/>
              <a:t>Learn </a:t>
            </a:r>
            <a:r>
              <a:rPr lang="en-US" dirty="0"/>
              <a:t>about tools and technologies </a:t>
            </a:r>
            <a:r>
              <a:rPr lang="en-US" dirty="0" smtClean="0"/>
              <a:t>for developing </a:t>
            </a:r>
            <a:r>
              <a:rPr lang="en-US" dirty="0"/>
              <a:t>rule-based DSS</a:t>
            </a:r>
            <a:endParaRPr lang="en-US" sz="3200" dirty="0"/>
          </a:p>
        </p:txBody>
      </p:sp>
    </p:spTree>
    <p:extLst>
      <p:ext uri="{BB962C8B-B14F-4D97-AF65-F5344CB8AC3E}">
        <p14:creationId xmlns:p14="http://schemas.microsoft.com/office/powerpoint/2010/main" val="370512485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Difficulties in KE</a:t>
            </a:r>
            <a:endParaRPr lang="en-US"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5656" y="1752600"/>
            <a:ext cx="8619744" cy="457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9218250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Knowledge Engineering</a:t>
            </a:r>
            <a:br>
              <a:rPr lang="en-US" dirty="0" smtClean="0"/>
            </a:br>
            <a:r>
              <a:rPr lang="en-US" dirty="0" smtClean="0"/>
              <a:t>Knowledge Validation/Verification</a:t>
            </a:r>
            <a:endParaRPr lang="en-US" dirty="0"/>
          </a:p>
        </p:txBody>
      </p:sp>
      <p:sp>
        <p:nvSpPr>
          <p:cNvPr id="3" name="Content Placeholder 2"/>
          <p:cNvSpPr txBox="1">
            <a:spLocks/>
          </p:cNvSpPr>
          <p:nvPr/>
        </p:nvSpPr>
        <p:spPr>
          <a:xfrm>
            <a:off x="762000" y="1524000"/>
            <a:ext cx="8229600" cy="4800600"/>
          </a:xfrm>
          <a:prstGeom prst="rect">
            <a:avLst/>
          </a:prstGeom>
        </p:spPr>
        <p:txBody>
          <a:bodyPr/>
          <a:lstStyle>
            <a:lvl1pPr marL="342900" indent="-342900" algn="l" rtl="0" eaLnBrk="0" fontAlgn="base" hangingPunct="0">
              <a:spcBef>
                <a:spcPct val="20000"/>
              </a:spcBef>
              <a:spcAft>
                <a:spcPct val="0"/>
              </a:spcAft>
              <a:buClr>
                <a:schemeClr val="folHlink"/>
              </a:buClr>
              <a:buSzPct val="60000"/>
              <a:buFont typeface="Wingdings" pitchFamily="2" charset="2"/>
              <a:buChar char="n"/>
              <a:defRPr sz="3200">
                <a:solidFill>
                  <a:schemeClr val="folHlink"/>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itchFamily="2" charset="2"/>
              <a:buChar char="n"/>
              <a:defRPr sz="2800">
                <a:solidFill>
                  <a:schemeClr val="folHlink"/>
                </a:solidFill>
                <a:latin typeface="+mn-lt"/>
              </a:defRPr>
            </a:lvl2pPr>
            <a:lvl3pPr marL="1143000" indent="-228600" algn="l" rtl="0" eaLnBrk="0" fontAlgn="base" hangingPunct="0">
              <a:spcBef>
                <a:spcPct val="20000"/>
              </a:spcBef>
              <a:spcAft>
                <a:spcPct val="0"/>
              </a:spcAft>
              <a:buClr>
                <a:schemeClr val="folHlink"/>
              </a:buClr>
              <a:buSzPct val="50000"/>
              <a:buFont typeface="Wingdings" pitchFamily="2" charset="2"/>
              <a:buChar char="n"/>
              <a:defRPr sz="2400">
                <a:solidFill>
                  <a:schemeClr val="folHlink"/>
                </a:solidFill>
                <a:latin typeface="+mn-lt"/>
              </a:defRPr>
            </a:lvl3pPr>
            <a:lvl4pPr marL="1600200" indent="-228600" algn="l" rtl="0" eaLnBrk="0" fontAlgn="base" hangingPunct="0">
              <a:spcBef>
                <a:spcPct val="20000"/>
              </a:spcBef>
              <a:spcAft>
                <a:spcPct val="0"/>
              </a:spcAft>
              <a:buClr>
                <a:schemeClr val="accent2"/>
              </a:buClr>
              <a:buSzPct val="55000"/>
              <a:buFont typeface="Wingdings" pitchFamily="2" charset="2"/>
              <a:buChar char="n"/>
              <a:defRPr sz="2000">
                <a:solidFill>
                  <a:schemeClr val="folHlink"/>
                </a:solidFill>
                <a:latin typeface="+mn-lt"/>
              </a:defRPr>
            </a:lvl4pPr>
            <a:lvl5pPr marL="2057400" indent="-228600" algn="l" rtl="0" eaLnBrk="0" fontAlgn="base" hangingPunct="0">
              <a:spcBef>
                <a:spcPct val="20000"/>
              </a:spcBef>
              <a:spcAft>
                <a:spcPct val="0"/>
              </a:spcAft>
              <a:buClr>
                <a:schemeClr val="accent1"/>
              </a:buClr>
              <a:buSzPct val="50000"/>
              <a:buFont typeface="Wingdings" pitchFamily="2" charset="2"/>
              <a:buChar char="n"/>
              <a:defRPr sz="2000">
                <a:solidFill>
                  <a:schemeClr val="folHlink"/>
                </a:solidFill>
                <a:latin typeface="+mn-lt"/>
              </a:defRPr>
            </a:lvl5pPr>
            <a:lvl6pPr marL="2514600" indent="-228600" algn="l" rtl="0" fontAlgn="base">
              <a:spcBef>
                <a:spcPct val="20000"/>
              </a:spcBef>
              <a:spcAft>
                <a:spcPct val="0"/>
              </a:spcAft>
              <a:buClr>
                <a:schemeClr val="accent1"/>
              </a:buClr>
              <a:buSzPct val="50000"/>
              <a:buFont typeface="Wingdings" pitchFamily="2" charset="2"/>
              <a:buChar char="n"/>
              <a:defRPr sz="2000">
                <a:solidFill>
                  <a:schemeClr val="folHlink"/>
                </a:solidFill>
                <a:latin typeface="+mn-lt"/>
              </a:defRPr>
            </a:lvl6pPr>
            <a:lvl7pPr marL="2971800" indent="-228600" algn="l" rtl="0" fontAlgn="base">
              <a:spcBef>
                <a:spcPct val="20000"/>
              </a:spcBef>
              <a:spcAft>
                <a:spcPct val="0"/>
              </a:spcAft>
              <a:buClr>
                <a:schemeClr val="accent1"/>
              </a:buClr>
              <a:buSzPct val="50000"/>
              <a:buFont typeface="Wingdings" pitchFamily="2" charset="2"/>
              <a:buChar char="n"/>
              <a:defRPr sz="2000">
                <a:solidFill>
                  <a:schemeClr val="folHlink"/>
                </a:solidFill>
                <a:latin typeface="+mn-lt"/>
              </a:defRPr>
            </a:lvl7pPr>
            <a:lvl8pPr marL="3429000" indent="-228600" algn="l" rtl="0" fontAlgn="base">
              <a:spcBef>
                <a:spcPct val="20000"/>
              </a:spcBef>
              <a:spcAft>
                <a:spcPct val="0"/>
              </a:spcAft>
              <a:buClr>
                <a:schemeClr val="accent1"/>
              </a:buClr>
              <a:buSzPct val="50000"/>
              <a:buFont typeface="Wingdings" pitchFamily="2" charset="2"/>
              <a:buChar char="n"/>
              <a:defRPr sz="2000">
                <a:solidFill>
                  <a:schemeClr val="folHlink"/>
                </a:solidFill>
                <a:latin typeface="+mn-lt"/>
              </a:defRPr>
            </a:lvl8pPr>
            <a:lvl9pPr marL="3886200" indent="-228600" algn="l" rtl="0" fontAlgn="base">
              <a:spcBef>
                <a:spcPct val="20000"/>
              </a:spcBef>
              <a:spcAft>
                <a:spcPct val="0"/>
              </a:spcAft>
              <a:buClr>
                <a:schemeClr val="accent1"/>
              </a:buClr>
              <a:buSzPct val="50000"/>
              <a:buFont typeface="Wingdings" pitchFamily="2" charset="2"/>
              <a:buChar char="n"/>
              <a:defRPr sz="2000">
                <a:solidFill>
                  <a:schemeClr val="folHlink"/>
                </a:solidFill>
                <a:latin typeface="+mn-lt"/>
              </a:defRPr>
            </a:lvl9pPr>
          </a:lstStyle>
          <a:p>
            <a:r>
              <a:rPr lang="en-US" b="0" dirty="0">
                <a:solidFill>
                  <a:srgbClr val="F85E08"/>
                </a:solidFill>
              </a:rPr>
              <a:t>Evaluation</a:t>
            </a:r>
            <a:r>
              <a:rPr lang="en-US" b="0" i="1" dirty="0"/>
              <a:t> </a:t>
            </a:r>
            <a:r>
              <a:rPr lang="en-US" b="0" dirty="0"/>
              <a:t>is a broad </a:t>
            </a:r>
            <a:r>
              <a:rPr lang="en-US" b="0" dirty="0" smtClean="0"/>
              <a:t>concept - its </a:t>
            </a:r>
            <a:r>
              <a:rPr lang="en-US" b="0" dirty="0"/>
              <a:t>objective is to assess an ES’s overall </a:t>
            </a:r>
            <a:r>
              <a:rPr lang="en-US" b="0" dirty="0" smtClean="0"/>
              <a:t>value</a:t>
            </a:r>
          </a:p>
          <a:p>
            <a:pPr marL="1828800" lvl="4" indent="0">
              <a:buNone/>
            </a:pPr>
            <a:r>
              <a:rPr lang="en-US" b="0" dirty="0"/>
              <a:t>	</a:t>
            </a:r>
            <a:r>
              <a:rPr lang="en-US" sz="1200" b="0" dirty="0" smtClean="0"/>
              <a:t>	</a:t>
            </a:r>
            <a:endParaRPr lang="en-US" b="0" dirty="0" smtClean="0"/>
          </a:p>
          <a:p>
            <a:pPr marL="0" indent="0">
              <a:buNone/>
            </a:pPr>
            <a:r>
              <a:rPr lang="en-US" b="0" u="sng" dirty="0" smtClean="0"/>
              <a:t>Validation versus Verification</a:t>
            </a:r>
          </a:p>
          <a:p>
            <a:r>
              <a:rPr lang="en-US" b="0" dirty="0" smtClean="0">
                <a:solidFill>
                  <a:srgbClr val="F85E08"/>
                </a:solidFill>
              </a:rPr>
              <a:t>Validation </a:t>
            </a:r>
            <a:r>
              <a:rPr lang="en-US" b="0" dirty="0"/>
              <a:t>is the part of evaluation that deals with the performance of the </a:t>
            </a:r>
            <a:r>
              <a:rPr lang="en-US" b="0" dirty="0" smtClean="0"/>
              <a:t>system</a:t>
            </a:r>
            <a:endParaRPr lang="en-US" b="0" dirty="0"/>
          </a:p>
          <a:p>
            <a:r>
              <a:rPr lang="en-US" b="0" dirty="0" smtClean="0">
                <a:solidFill>
                  <a:srgbClr val="F85E08"/>
                </a:solidFill>
              </a:rPr>
              <a:t>Verification </a:t>
            </a:r>
            <a:r>
              <a:rPr lang="en-US" b="0" dirty="0"/>
              <a:t>is building the system right or substantiating that the system is </a:t>
            </a:r>
            <a:r>
              <a:rPr lang="en-US" b="0" dirty="0" smtClean="0"/>
              <a:t>correctly implemented </a:t>
            </a:r>
            <a:r>
              <a:rPr lang="en-US" b="0" dirty="0"/>
              <a:t>to its </a:t>
            </a:r>
            <a:r>
              <a:rPr lang="en-US" b="0" dirty="0" smtClean="0"/>
              <a:t>specifications</a:t>
            </a:r>
          </a:p>
        </p:txBody>
      </p:sp>
    </p:spTree>
    <p:extLst>
      <p:ext uri="{BB962C8B-B14F-4D97-AF65-F5344CB8AC3E}">
        <p14:creationId xmlns:p14="http://schemas.microsoft.com/office/powerpoint/2010/main" val="249899813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1090" name="Rectangle 2"/>
          <p:cNvSpPr>
            <a:spLocks noGrp="1" noChangeArrowheads="1"/>
          </p:cNvSpPr>
          <p:nvPr>
            <p:ph type="title"/>
          </p:nvPr>
        </p:nvSpPr>
        <p:spPr/>
        <p:txBody>
          <a:bodyPr/>
          <a:lstStyle/>
          <a:p>
            <a:pPr eaLnBrk="1" hangingPunct="1">
              <a:defRPr/>
            </a:pPr>
            <a:r>
              <a:rPr lang="en-US" altLang="zh-TW" dirty="0" smtClean="0">
                <a:ea typeface="新細明體" charset="-120"/>
              </a:rPr>
              <a:t>Knowledge Representation in ES</a:t>
            </a:r>
            <a:endParaRPr lang="en-US" dirty="0" smtClean="0"/>
          </a:p>
        </p:txBody>
      </p:sp>
      <p:sp>
        <p:nvSpPr>
          <p:cNvPr id="27651" name="Rectangle 3"/>
          <p:cNvSpPr>
            <a:spLocks noGrp="1" noChangeArrowheads="1"/>
          </p:cNvSpPr>
          <p:nvPr>
            <p:ph type="body" idx="1"/>
          </p:nvPr>
        </p:nvSpPr>
        <p:spPr>
          <a:xfrm>
            <a:off x="1066800" y="1524000"/>
            <a:ext cx="7772400" cy="4800600"/>
          </a:xfrm>
        </p:spPr>
        <p:txBody>
          <a:bodyPr/>
          <a:lstStyle/>
          <a:p>
            <a:pPr eaLnBrk="1" hangingPunct="1"/>
            <a:r>
              <a:rPr lang="en-US" altLang="zh-TW" dirty="0" smtClean="0">
                <a:ea typeface="新細明體" charset="-120"/>
              </a:rPr>
              <a:t>Expert knowledge must be represented in a computer-understandable format and organized properly in the knowledge base </a:t>
            </a:r>
          </a:p>
          <a:p>
            <a:pPr eaLnBrk="1" hangingPunct="1"/>
            <a:r>
              <a:rPr lang="en-US" altLang="zh-TW" dirty="0" smtClean="0">
                <a:ea typeface="新細明體" charset="-120"/>
              </a:rPr>
              <a:t>The most common/popular way to represent </a:t>
            </a:r>
            <a:r>
              <a:rPr lang="en-US" altLang="zh-TW" dirty="0" smtClean="0">
                <a:ea typeface="新細明體" charset="-120"/>
              </a:rPr>
              <a:t>human </a:t>
            </a:r>
            <a:r>
              <a:rPr lang="en-US" altLang="zh-TW" dirty="0" smtClean="0">
                <a:ea typeface="新細明體" charset="-120"/>
              </a:rPr>
              <a:t>knowledge: </a:t>
            </a:r>
          </a:p>
          <a:p>
            <a:pPr lvl="1" eaLnBrk="1" hangingPunct="1"/>
            <a:r>
              <a:rPr lang="en-US" altLang="zh-TW" dirty="0" smtClean="0">
                <a:solidFill>
                  <a:srgbClr val="F85E08"/>
                </a:solidFill>
                <a:ea typeface="新細明體" charset="-120"/>
              </a:rPr>
              <a:t>Production rules</a:t>
            </a:r>
          </a:p>
          <a:p>
            <a:pPr lvl="2" eaLnBrk="1" hangingPunct="1"/>
            <a:r>
              <a:rPr lang="en-US" altLang="zh-TW" dirty="0" smtClean="0">
                <a:solidFill>
                  <a:srgbClr val="0000CC"/>
                </a:solidFill>
                <a:ea typeface="新細明體" charset="-120"/>
              </a:rPr>
              <a:t>Condition-Action pairs</a:t>
            </a:r>
          </a:p>
          <a:p>
            <a:pPr lvl="2" eaLnBrk="1" hangingPunct="1"/>
            <a:r>
              <a:rPr lang="en-US" altLang="zh-TW" dirty="0" smtClean="0">
                <a:solidFill>
                  <a:srgbClr val="0000CC"/>
                </a:solidFill>
                <a:ea typeface="新細明體" charset="-120"/>
              </a:rPr>
              <a:t>IF … THEN … ELSE …</a:t>
            </a:r>
            <a:endParaRPr lang="en-US" altLang="zh-TW" dirty="0" smtClean="0">
              <a:solidFill>
                <a:srgbClr val="0000CC"/>
              </a:solidFill>
              <a:ea typeface="新細明體" charset="-120"/>
            </a:endParaRPr>
          </a:p>
          <a:p>
            <a:pPr lvl="2" eaLnBrk="1" hangingPunct="1"/>
            <a:endParaRPr lang="en-US" altLang="zh-TW" dirty="0" smtClean="0">
              <a:ea typeface="新細明體" charset="-120"/>
            </a:endParaRPr>
          </a:p>
        </p:txBody>
      </p:sp>
    </p:spTree>
    <p:extLst>
      <p:ext uri="{BB962C8B-B14F-4D97-AF65-F5344CB8AC3E}">
        <p14:creationId xmlns:p14="http://schemas.microsoft.com/office/powerpoint/2010/main" val="340493505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5"/>
          <p:cNvSpPr>
            <a:spLocks noGrp="1" noChangeArrowheads="1"/>
          </p:cNvSpPr>
          <p:nvPr>
            <p:ph type="body" idx="1"/>
          </p:nvPr>
        </p:nvSpPr>
        <p:spPr>
          <a:xfrm>
            <a:off x="762000" y="1524000"/>
            <a:ext cx="8229600" cy="4800600"/>
          </a:xfrm>
        </p:spPr>
        <p:txBody>
          <a:bodyPr/>
          <a:lstStyle/>
          <a:p>
            <a:pPr eaLnBrk="1" hangingPunct="1">
              <a:lnSpc>
                <a:spcPct val="90000"/>
              </a:lnSpc>
              <a:buSzPct val="70000"/>
            </a:pPr>
            <a:r>
              <a:rPr lang="en-US" sz="2800" dirty="0" smtClean="0"/>
              <a:t>IF premise, THEN conclusion</a:t>
            </a:r>
          </a:p>
          <a:p>
            <a:pPr lvl="1" eaLnBrk="1" hangingPunct="1">
              <a:lnSpc>
                <a:spcPct val="90000"/>
              </a:lnSpc>
            </a:pPr>
            <a:r>
              <a:rPr lang="en-US" sz="2400" dirty="0" smtClean="0"/>
              <a:t>IF your income is high, THEN your chance of being audited by the IRS is high</a:t>
            </a:r>
          </a:p>
          <a:p>
            <a:pPr eaLnBrk="1" hangingPunct="1">
              <a:lnSpc>
                <a:spcPct val="90000"/>
              </a:lnSpc>
              <a:buSzPct val="70000"/>
            </a:pPr>
            <a:r>
              <a:rPr lang="en-US" sz="2800" dirty="0" smtClean="0"/>
              <a:t>Conclusion, IF premise</a:t>
            </a:r>
          </a:p>
          <a:p>
            <a:pPr lvl="1" eaLnBrk="1" hangingPunct="1">
              <a:lnSpc>
                <a:spcPct val="90000"/>
              </a:lnSpc>
            </a:pPr>
            <a:r>
              <a:rPr lang="en-US" sz="2400" dirty="0" smtClean="0"/>
              <a:t>Your chance of being audited is high, IF your income is high</a:t>
            </a:r>
          </a:p>
          <a:p>
            <a:pPr eaLnBrk="1" hangingPunct="1">
              <a:lnSpc>
                <a:spcPct val="90000"/>
              </a:lnSpc>
              <a:buSzPct val="70000"/>
            </a:pPr>
            <a:r>
              <a:rPr lang="en-US" sz="2800" dirty="0" smtClean="0"/>
              <a:t>Inclusion of ELSE</a:t>
            </a:r>
          </a:p>
          <a:p>
            <a:pPr lvl="1" eaLnBrk="1" hangingPunct="1">
              <a:lnSpc>
                <a:spcPct val="90000"/>
              </a:lnSpc>
            </a:pPr>
            <a:r>
              <a:rPr lang="en-US" sz="2400" dirty="0" smtClean="0"/>
              <a:t>IF your income is high, OR your deductions are unusual, THEN your chance of being audited by the IRS is high,   ELSE your chance of being audited is low</a:t>
            </a:r>
          </a:p>
          <a:p>
            <a:pPr eaLnBrk="1" hangingPunct="1">
              <a:lnSpc>
                <a:spcPct val="90000"/>
              </a:lnSpc>
              <a:buSzPct val="70000"/>
            </a:pPr>
            <a:r>
              <a:rPr lang="en-US" sz="2800" dirty="0" smtClean="0"/>
              <a:t>M</a:t>
            </a:r>
            <a:r>
              <a:rPr lang="en-US" sz="2400" dirty="0" smtClean="0"/>
              <a:t>ore complex rules…</a:t>
            </a:r>
            <a:endParaRPr lang="en-US" dirty="0" smtClean="0"/>
          </a:p>
        </p:txBody>
      </p:sp>
      <p:sp>
        <p:nvSpPr>
          <p:cNvPr id="52230" name="Rectangle 6"/>
          <p:cNvSpPr>
            <a:spLocks noGrp="1" noChangeArrowheads="1"/>
          </p:cNvSpPr>
          <p:nvPr>
            <p:ph type="title"/>
          </p:nvPr>
        </p:nvSpPr>
        <p:spPr/>
        <p:txBody>
          <a:bodyPr/>
          <a:lstStyle/>
          <a:p>
            <a:pPr eaLnBrk="1" hangingPunct="1">
              <a:defRPr/>
            </a:pPr>
            <a:r>
              <a:rPr lang="en-US" dirty="0" smtClean="0"/>
              <a:t>Forms of Production Rules</a:t>
            </a:r>
          </a:p>
        </p:txBody>
      </p:sp>
    </p:spTree>
    <p:extLst>
      <p:ext uri="{BB962C8B-B14F-4D97-AF65-F5344CB8AC3E}">
        <p14:creationId xmlns:p14="http://schemas.microsoft.com/office/powerpoint/2010/main" val="108047211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5" name="Rectangle 5"/>
          <p:cNvSpPr>
            <a:spLocks noGrp="1" noChangeArrowheads="1"/>
          </p:cNvSpPr>
          <p:nvPr>
            <p:ph type="title"/>
          </p:nvPr>
        </p:nvSpPr>
        <p:spPr/>
        <p:txBody>
          <a:bodyPr/>
          <a:lstStyle/>
          <a:p>
            <a:pPr eaLnBrk="1" hangingPunct="1">
              <a:defRPr/>
            </a:pPr>
            <a:r>
              <a:rPr lang="en-US" dirty="0" smtClean="0"/>
              <a:t>Knowledge and Inference Rules</a:t>
            </a:r>
          </a:p>
        </p:txBody>
      </p:sp>
      <p:sp>
        <p:nvSpPr>
          <p:cNvPr id="29699" name="Rectangle 6"/>
          <p:cNvSpPr>
            <a:spLocks noGrp="1" noChangeArrowheads="1"/>
          </p:cNvSpPr>
          <p:nvPr>
            <p:ph type="body" idx="1"/>
          </p:nvPr>
        </p:nvSpPr>
        <p:spPr>
          <a:xfrm>
            <a:off x="685800" y="1600200"/>
            <a:ext cx="8269288" cy="4800600"/>
          </a:xfrm>
        </p:spPr>
        <p:txBody>
          <a:bodyPr/>
          <a:lstStyle/>
          <a:p>
            <a:pPr eaLnBrk="1" hangingPunct="1">
              <a:lnSpc>
                <a:spcPct val="90000"/>
              </a:lnSpc>
              <a:buSzPct val="70000"/>
            </a:pPr>
            <a:r>
              <a:rPr lang="en-US" sz="2800" dirty="0" smtClean="0">
                <a:solidFill>
                  <a:schemeClr val="hlink"/>
                </a:solidFill>
              </a:rPr>
              <a:t>Knowledge rules </a:t>
            </a:r>
            <a:r>
              <a:rPr lang="en-US" sz="2800" dirty="0" smtClean="0"/>
              <a:t>(declarative rules), state all the facts and relationships about a problem </a:t>
            </a:r>
          </a:p>
          <a:p>
            <a:pPr lvl="1" eaLnBrk="1" hangingPunct="1">
              <a:lnSpc>
                <a:spcPct val="90000"/>
              </a:lnSpc>
              <a:buSzPct val="70000"/>
            </a:pPr>
            <a:r>
              <a:rPr lang="en-US" sz="2400" dirty="0"/>
              <a:t>Knowledge rules are stored in the knowledge </a:t>
            </a:r>
            <a:r>
              <a:rPr lang="en-US" sz="2400" dirty="0" smtClean="0"/>
              <a:t>base</a:t>
            </a:r>
          </a:p>
          <a:p>
            <a:pPr eaLnBrk="1" hangingPunct="1">
              <a:lnSpc>
                <a:spcPct val="90000"/>
              </a:lnSpc>
              <a:buSzPct val="70000"/>
            </a:pPr>
            <a:r>
              <a:rPr lang="en-US" sz="2800" dirty="0" smtClean="0">
                <a:solidFill>
                  <a:schemeClr val="hlink"/>
                </a:solidFill>
              </a:rPr>
              <a:t>Inference rules </a:t>
            </a:r>
            <a:r>
              <a:rPr lang="en-US" sz="2800" dirty="0" smtClean="0"/>
              <a:t>(procedural rules), advise on how to solve a problem, given that certain facts are known</a:t>
            </a:r>
          </a:p>
          <a:p>
            <a:pPr lvl="1" eaLnBrk="1" hangingPunct="1">
              <a:lnSpc>
                <a:spcPct val="90000"/>
              </a:lnSpc>
              <a:buSzPct val="70000"/>
            </a:pPr>
            <a:r>
              <a:rPr lang="en-US" sz="2400" dirty="0" smtClean="0"/>
              <a:t>Inference rules contain rules about rules (</a:t>
            </a:r>
            <a:r>
              <a:rPr lang="en-US" sz="2400" dirty="0" err="1" smtClean="0"/>
              <a:t>metarules</a:t>
            </a:r>
            <a:r>
              <a:rPr lang="en-US" sz="2400" dirty="0" smtClean="0"/>
              <a:t>)</a:t>
            </a:r>
          </a:p>
          <a:p>
            <a:pPr lvl="1" eaLnBrk="1" hangingPunct="1">
              <a:lnSpc>
                <a:spcPct val="90000"/>
              </a:lnSpc>
              <a:buSzPct val="70000"/>
            </a:pPr>
            <a:r>
              <a:rPr lang="en-US" sz="2400" dirty="0" smtClean="0"/>
              <a:t>Inference rules become part of the inference engine</a:t>
            </a:r>
          </a:p>
          <a:p>
            <a:pPr lvl="1" eaLnBrk="1" hangingPunct="1">
              <a:lnSpc>
                <a:spcPct val="90000"/>
              </a:lnSpc>
              <a:buSzPct val="70000"/>
            </a:pPr>
            <a:r>
              <a:rPr lang="en-US" sz="2400" dirty="0" smtClean="0">
                <a:solidFill>
                  <a:schemeClr val="hlink"/>
                </a:solidFill>
              </a:rPr>
              <a:t>Example</a:t>
            </a:r>
            <a:r>
              <a:rPr lang="en-US" sz="2400" dirty="0" smtClean="0"/>
              <a:t>: </a:t>
            </a:r>
          </a:p>
          <a:p>
            <a:pPr lvl="2" eaLnBrk="1" hangingPunct="1">
              <a:lnSpc>
                <a:spcPct val="90000"/>
              </a:lnSpc>
              <a:buSzPct val="70000"/>
            </a:pPr>
            <a:r>
              <a:rPr lang="en-US" sz="2000" dirty="0" smtClean="0"/>
              <a:t>IF needed data is not known THEN ask the user</a:t>
            </a:r>
          </a:p>
          <a:p>
            <a:pPr lvl="2" eaLnBrk="1" hangingPunct="1">
              <a:lnSpc>
                <a:spcPct val="90000"/>
              </a:lnSpc>
              <a:buSzPct val="70000"/>
            </a:pPr>
            <a:r>
              <a:rPr lang="en-US" sz="2000" dirty="0" smtClean="0"/>
              <a:t>IF more than one rule applies THEN fire the one with the highest priority value first</a:t>
            </a:r>
          </a:p>
        </p:txBody>
      </p:sp>
    </p:spTree>
    <p:extLst>
      <p:ext uri="{BB962C8B-B14F-4D97-AF65-F5344CB8AC3E}">
        <p14:creationId xmlns:p14="http://schemas.microsoft.com/office/powerpoint/2010/main" val="63469744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2114" name="Rectangle 2"/>
          <p:cNvSpPr>
            <a:spLocks noGrp="1" noChangeArrowheads="1"/>
          </p:cNvSpPr>
          <p:nvPr>
            <p:ph type="title"/>
          </p:nvPr>
        </p:nvSpPr>
        <p:spPr/>
        <p:txBody>
          <a:bodyPr/>
          <a:lstStyle/>
          <a:p>
            <a:pPr eaLnBrk="1" hangingPunct="1">
              <a:defRPr/>
            </a:pPr>
            <a:r>
              <a:rPr lang="en-US" dirty="0" err="1" smtClean="0">
                <a:ea typeface="新細明體" charset="-120"/>
              </a:rPr>
              <a:t>Inferencing</a:t>
            </a:r>
            <a:r>
              <a:rPr lang="en-US" dirty="0" smtClean="0">
                <a:ea typeface="新細明體" charset="-120"/>
              </a:rPr>
              <a:t> in ES</a:t>
            </a:r>
            <a:endParaRPr lang="en-US" dirty="0" smtClean="0"/>
          </a:p>
        </p:txBody>
      </p:sp>
      <p:sp>
        <p:nvSpPr>
          <p:cNvPr id="30723" name="Rectangle 3"/>
          <p:cNvSpPr>
            <a:spLocks noGrp="1" noChangeArrowheads="1"/>
          </p:cNvSpPr>
          <p:nvPr>
            <p:ph type="body" idx="1"/>
          </p:nvPr>
        </p:nvSpPr>
        <p:spPr>
          <a:xfrm>
            <a:off x="685800" y="1524000"/>
            <a:ext cx="8305800" cy="4800600"/>
          </a:xfrm>
        </p:spPr>
        <p:txBody>
          <a:bodyPr/>
          <a:lstStyle/>
          <a:p>
            <a:pPr marL="457200" indent="-457200" defTabSz="457200" eaLnBrk="1" hangingPunct="1">
              <a:buFontTx/>
              <a:buNone/>
            </a:pPr>
            <a:r>
              <a:rPr lang="en-US" sz="2800" i="1" dirty="0" smtClean="0"/>
              <a:t>	</a:t>
            </a:r>
            <a:r>
              <a:rPr lang="en-US" sz="2800" dirty="0" smtClean="0">
                <a:solidFill>
                  <a:srgbClr val="F85E08"/>
                </a:solidFill>
                <a:effectLst>
                  <a:outerShdw blurRad="38100" dist="38100" dir="2700000" algn="tl">
                    <a:srgbClr val="000000">
                      <a:alpha val="43137"/>
                    </a:srgbClr>
                  </a:outerShdw>
                </a:effectLst>
              </a:rPr>
              <a:t>Inference</a:t>
            </a:r>
            <a:r>
              <a:rPr lang="en-US" sz="2800" dirty="0" smtClean="0"/>
              <a:t> is t</a:t>
            </a:r>
            <a:r>
              <a:rPr lang="en-US" altLang="zh-TW" sz="2800" dirty="0" smtClean="0">
                <a:ea typeface="新細明體" charset="-120"/>
              </a:rPr>
              <a:t>he process of chaining multiple rules together based on available data </a:t>
            </a:r>
          </a:p>
          <a:p>
            <a:pPr marL="457200" lvl="1" indent="-457200" defTabSz="457200" eaLnBrk="1" hangingPunct="1"/>
            <a:r>
              <a:rPr lang="en-US" altLang="zh-TW" sz="2400" dirty="0" smtClean="0">
                <a:effectLst>
                  <a:outerShdw blurRad="38100" dist="38100" dir="2700000" algn="tl">
                    <a:srgbClr val="000000">
                      <a:alpha val="43137"/>
                    </a:srgbClr>
                  </a:outerShdw>
                </a:effectLst>
                <a:ea typeface="新細明體" charset="-120"/>
              </a:rPr>
              <a:t>F</a:t>
            </a:r>
            <a:r>
              <a:rPr lang="en-US" altLang="ja-JP" sz="2400" dirty="0" smtClean="0">
                <a:effectLst>
                  <a:outerShdw blurRad="38100" dist="38100" dir="2700000" algn="tl">
                    <a:srgbClr val="000000">
                      <a:alpha val="43137"/>
                    </a:srgbClr>
                  </a:outerShdw>
                </a:effectLst>
                <a:ea typeface="ＭＳ Ｐゴシック" charset="-128"/>
              </a:rPr>
              <a:t>orward chaining </a:t>
            </a:r>
          </a:p>
          <a:p>
            <a:pPr marL="457200" lvl="1" indent="-457200" defTabSz="457200" eaLnBrk="1" hangingPunct="1">
              <a:buFontTx/>
              <a:buNone/>
            </a:pPr>
            <a:r>
              <a:rPr lang="en-US" altLang="ja-JP" sz="2400" dirty="0" smtClean="0">
                <a:ea typeface="ＭＳ Ｐゴシック" charset="-128"/>
              </a:rPr>
              <a:t>	A data-driven search in a rule-based system.</a:t>
            </a:r>
          </a:p>
          <a:p>
            <a:pPr marL="457200" lvl="1" indent="-457200" defTabSz="457200" eaLnBrk="1" hangingPunct="1">
              <a:buFontTx/>
              <a:buNone/>
            </a:pPr>
            <a:r>
              <a:rPr lang="en-US" sz="2400" dirty="0" smtClean="0"/>
              <a:t>	If the premise clauses match the situation, then the process attempts to assert the conclusion.</a:t>
            </a:r>
            <a:r>
              <a:rPr lang="en-US" altLang="ja-JP" sz="2400" dirty="0" smtClean="0">
                <a:ea typeface="ＭＳ Ｐゴシック" charset="-128"/>
              </a:rPr>
              <a:t> </a:t>
            </a:r>
          </a:p>
          <a:p>
            <a:pPr marL="457200" lvl="1" indent="-457200" defTabSz="457200" eaLnBrk="1" hangingPunct="1"/>
            <a:r>
              <a:rPr lang="en-US" altLang="zh-TW" sz="2400" dirty="0" smtClean="0">
                <a:effectLst>
                  <a:outerShdw blurRad="38100" dist="38100" dir="2700000" algn="tl">
                    <a:srgbClr val="000000">
                      <a:alpha val="43137"/>
                    </a:srgbClr>
                  </a:outerShdw>
                </a:effectLst>
                <a:ea typeface="新細明體" charset="-120"/>
              </a:rPr>
              <a:t>B</a:t>
            </a:r>
            <a:r>
              <a:rPr lang="en-US" altLang="ja-JP" sz="2400" dirty="0" smtClean="0">
                <a:effectLst>
                  <a:outerShdw blurRad="38100" dist="38100" dir="2700000" algn="tl">
                    <a:srgbClr val="000000">
                      <a:alpha val="43137"/>
                    </a:srgbClr>
                  </a:outerShdw>
                </a:effectLst>
                <a:ea typeface="ＭＳ Ｐゴシック" charset="-128"/>
              </a:rPr>
              <a:t>ackward chaining </a:t>
            </a:r>
          </a:p>
          <a:p>
            <a:pPr marL="457200" lvl="1" indent="-457200" defTabSz="457200" eaLnBrk="1" hangingPunct="1">
              <a:buFontTx/>
              <a:buNone/>
            </a:pPr>
            <a:r>
              <a:rPr lang="en-US" altLang="ja-JP" sz="2400" dirty="0" smtClean="0">
                <a:ea typeface="ＭＳ Ｐゴシック" charset="-128"/>
              </a:rPr>
              <a:t>	A goal-driven search in a rule-based system. </a:t>
            </a:r>
          </a:p>
          <a:p>
            <a:pPr marL="457200" lvl="1" indent="-457200" defTabSz="457200" eaLnBrk="1" hangingPunct="1">
              <a:buFontTx/>
              <a:buNone/>
            </a:pPr>
            <a:r>
              <a:rPr lang="en-US" altLang="ja-JP" sz="2400" dirty="0" smtClean="0">
                <a:ea typeface="ＭＳ Ｐゴシック" charset="-128"/>
              </a:rPr>
              <a:t>	It begins with the action clause of a rule and works backward through a chain of rules in an attempt to find a verifiable set of condition clauses. </a:t>
            </a:r>
            <a:endParaRPr lang="en-US" altLang="zh-TW" sz="2400" dirty="0" smtClean="0">
              <a:ea typeface="新細明體" charset="-120"/>
            </a:endParaRPr>
          </a:p>
        </p:txBody>
      </p:sp>
    </p:spTree>
    <p:extLst>
      <p:ext uri="{BB962C8B-B14F-4D97-AF65-F5344CB8AC3E}">
        <p14:creationId xmlns:p14="http://schemas.microsoft.com/office/powerpoint/2010/main" val="157783066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ChangeArrowheads="1"/>
          </p:cNvSpPr>
          <p:nvPr>
            <p:ph type="title"/>
          </p:nvPr>
        </p:nvSpPr>
        <p:spPr/>
        <p:txBody>
          <a:bodyPr/>
          <a:lstStyle/>
          <a:p>
            <a:pPr eaLnBrk="1" hangingPunct="1">
              <a:defRPr/>
            </a:pPr>
            <a:r>
              <a:rPr lang="en-US" dirty="0" smtClean="0"/>
              <a:t>Inferencing with Rules: </a:t>
            </a:r>
            <a:br>
              <a:rPr lang="en-US" dirty="0" smtClean="0"/>
            </a:br>
            <a:r>
              <a:rPr lang="en-US" dirty="0" smtClean="0"/>
              <a:t>Forward and Backward Chaining </a:t>
            </a:r>
          </a:p>
        </p:txBody>
      </p:sp>
      <p:sp>
        <p:nvSpPr>
          <p:cNvPr id="31747" name="Rectangle 3"/>
          <p:cNvSpPr>
            <a:spLocks noGrp="1" noChangeArrowheads="1"/>
          </p:cNvSpPr>
          <p:nvPr>
            <p:ph type="body" idx="1"/>
          </p:nvPr>
        </p:nvSpPr>
        <p:spPr>
          <a:xfrm>
            <a:off x="762000" y="1524000"/>
            <a:ext cx="8193088" cy="1752600"/>
          </a:xfrm>
        </p:spPr>
        <p:txBody>
          <a:bodyPr/>
          <a:lstStyle/>
          <a:p>
            <a:pPr eaLnBrk="1" hangingPunct="1">
              <a:lnSpc>
                <a:spcPct val="90000"/>
              </a:lnSpc>
            </a:pPr>
            <a:r>
              <a:rPr lang="en-US" sz="2400" dirty="0" smtClean="0">
                <a:solidFill>
                  <a:srgbClr val="F85E08"/>
                </a:solidFill>
                <a:effectLst>
                  <a:outerShdw blurRad="38100" dist="38100" dir="2700000" algn="tl">
                    <a:srgbClr val="000000">
                      <a:alpha val="43137"/>
                    </a:srgbClr>
                  </a:outerShdw>
                </a:effectLst>
              </a:rPr>
              <a:t>Firing a rule</a:t>
            </a:r>
          </a:p>
          <a:p>
            <a:pPr lvl="1" eaLnBrk="1" hangingPunct="1">
              <a:lnSpc>
                <a:spcPct val="90000"/>
              </a:lnSpc>
            </a:pPr>
            <a:r>
              <a:rPr lang="en-US" sz="1800" dirty="0" smtClean="0"/>
              <a:t>When all of the rule's hypotheses (the “if parts”) are satisfied, a rule said to be FIRED </a:t>
            </a:r>
          </a:p>
          <a:p>
            <a:pPr lvl="1" eaLnBrk="1" hangingPunct="1">
              <a:lnSpc>
                <a:spcPct val="90000"/>
              </a:lnSpc>
            </a:pPr>
            <a:r>
              <a:rPr lang="en-US" sz="1800" dirty="0" smtClean="0"/>
              <a:t>Inference engine checks every rule in the knowledge base in a forward or backward direction to find rules that can be FIRED</a:t>
            </a:r>
          </a:p>
          <a:p>
            <a:pPr lvl="1" eaLnBrk="1" hangingPunct="1">
              <a:lnSpc>
                <a:spcPct val="90000"/>
              </a:lnSpc>
            </a:pPr>
            <a:r>
              <a:rPr lang="en-US" sz="1800" dirty="0" smtClean="0"/>
              <a:t>Continues until no more rules can fire, or until a goal is achieved</a:t>
            </a:r>
          </a:p>
        </p:txBody>
      </p:sp>
      <p:pic>
        <p:nvPicPr>
          <p:cNvPr id="285698" name="Picture 2"/>
          <p:cNvPicPr>
            <a:picLocks noChangeAspect="1" noChangeArrowheads="1"/>
          </p:cNvPicPr>
          <p:nvPr/>
        </p:nvPicPr>
        <p:blipFill>
          <a:blip r:embed="rId3" cstate="print"/>
          <a:srcRect/>
          <a:stretch>
            <a:fillRect/>
          </a:stretch>
        </p:blipFill>
        <p:spPr bwMode="auto">
          <a:xfrm>
            <a:off x="1905000" y="3505200"/>
            <a:ext cx="5755304" cy="2819400"/>
          </a:xfrm>
          <a:prstGeom prst="rect">
            <a:avLst/>
          </a:prstGeom>
          <a:noFill/>
          <a:ln w="9525">
            <a:noFill/>
            <a:miter lim="800000"/>
            <a:headEnd/>
            <a:tailEnd/>
          </a:ln>
        </p:spPr>
      </p:pic>
    </p:spTree>
    <p:extLst>
      <p:ext uri="{BB962C8B-B14F-4D97-AF65-F5344CB8AC3E}">
        <p14:creationId xmlns:p14="http://schemas.microsoft.com/office/powerpoint/2010/main" val="172214104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3"/>
          <p:cNvSpPr>
            <a:spLocks noGrp="1" noChangeArrowheads="1"/>
          </p:cNvSpPr>
          <p:nvPr>
            <p:ph type="body" idx="1"/>
          </p:nvPr>
        </p:nvSpPr>
        <p:spPr>
          <a:xfrm>
            <a:off x="1182688" y="1524000"/>
            <a:ext cx="7772400" cy="1981200"/>
          </a:xfrm>
        </p:spPr>
        <p:txBody>
          <a:bodyPr/>
          <a:lstStyle/>
          <a:p>
            <a:pPr eaLnBrk="1" hangingPunct="1">
              <a:lnSpc>
                <a:spcPct val="90000"/>
              </a:lnSpc>
            </a:pPr>
            <a:r>
              <a:rPr lang="en-US" sz="2400" smtClean="0">
                <a:solidFill>
                  <a:schemeClr val="hlink"/>
                </a:solidFill>
              </a:rPr>
              <a:t>Goal-driven</a:t>
            </a:r>
            <a:r>
              <a:rPr lang="en-US" sz="2400" smtClean="0"/>
              <a:t>: Start from a potential conclusion (hypothesis), then seek evidence that supports (or contradicts with) it</a:t>
            </a:r>
          </a:p>
          <a:p>
            <a:pPr eaLnBrk="1" hangingPunct="1">
              <a:lnSpc>
                <a:spcPct val="90000"/>
              </a:lnSpc>
            </a:pPr>
            <a:r>
              <a:rPr lang="en-US" sz="2400" smtClean="0"/>
              <a:t>Often involves formulating and testing intermediate hypotheses (or sub-hypotheses)</a:t>
            </a:r>
          </a:p>
        </p:txBody>
      </p:sp>
      <p:sp>
        <p:nvSpPr>
          <p:cNvPr id="107526" name="Rectangle 6"/>
          <p:cNvSpPr>
            <a:spLocks noGrp="1" noChangeArrowheads="1"/>
          </p:cNvSpPr>
          <p:nvPr>
            <p:ph type="title"/>
          </p:nvPr>
        </p:nvSpPr>
        <p:spPr/>
        <p:txBody>
          <a:bodyPr/>
          <a:lstStyle/>
          <a:p>
            <a:pPr eaLnBrk="1" hangingPunct="1">
              <a:defRPr/>
            </a:pPr>
            <a:r>
              <a:rPr lang="en-US" dirty="0" err="1" smtClean="0"/>
              <a:t>Inferencing</a:t>
            </a:r>
            <a:r>
              <a:rPr lang="en-US" dirty="0" smtClean="0"/>
              <a:t> </a:t>
            </a:r>
            <a:r>
              <a:rPr lang="en-US" dirty="0"/>
              <a:t>– Backward </a:t>
            </a:r>
            <a:r>
              <a:rPr lang="en-US" dirty="0" smtClean="0"/>
              <a:t>Chaining</a:t>
            </a:r>
          </a:p>
        </p:txBody>
      </p:sp>
      <p:sp>
        <p:nvSpPr>
          <p:cNvPr id="107530" name="Rectangle 10"/>
          <p:cNvSpPr>
            <a:spLocks noChangeArrowheads="1"/>
          </p:cNvSpPr>
          <p:nvPr/>
        </p:nvSpPr>
        <p:spPr bwMode="auto">
          <a:xfrm>
            <a:off x="3352800" y="3505200"/>
            <a:ext cx="5029200" cy="2667000"/>
          </a:xfrm>
          <a:prstGeom prst="rect">
            <a:avLst/>
          </a:prstGeom>
          <a:solidFill>
            <a:schemeClr val="bg1"/>
          </a:solidFill>
          <a:ln w="9525">
            <a:noFill/>
            <a:miter lim="800000"/>
            <a:headEnd/>
            <a:tailEnd/>
          </a:ln>
          <a:effectLst/>
        </p:spPr>
        <p:txBody>
          <a:bodyPr/>
          <a:lstStyle/>
          <a:p>
            <a:pPr marL="454025" indent="-454025" algn="l">
              <a:spcBef>
                <a:spcPct val="20000"/>
              </a:spcBef>
              <a:buClr>
                <a:schemeClr val="folHlink"/>
              </a:buClr>
              <a:buSzPct val="60000"/>
              <a:buFont typeface="Wingdings" pitchFamily="2" charset="2"/>
              <a:buChar char="n"/>
              <a:defRPr/>
            </a:pPr>
            <a:r>
              <a:rPr lang="en-US" sz="1600" dirty="0">
                <a:solidFill>
                  <a:srgbClr val="CC0000"/>
                </a:solidFill>
                <a:effectLst>
                  <a:outerShdw blurRad="38100" dist="38100" dir="2700000" algn="tl">
                    <a:srgbClr val="C0C0C0"/>
                  </a:outerShdw>
                </a:effectLst>
              </a:rPr>
              <a:t>Investment Decision: Variable Definitions</a:t>
            </a:r>
          </a:p>
          <a:p>
            <a:pPr marL="912813" lvl="1" indent="-342900" algn="l">
              <a:spcBef>
                <a:spcPct val="20000"/>
              </a:spcBef>
              <a:buClr>
                <a:schemeClr val="hlink"/>
              </a:buClr>
              <a:buSzPct val="55000"/>
              <a:buFont typeface="Wingdings" pitchFamily="2" charset="2"/>
              <a:buChar char="n"/>
              <a:defRPr/>
            </a:pPr>
            <a:r>
              <a:rPr lang="en-US" sz="1600" dirty="0">
                <a:solidFill>
                  <a:schemeClr val="folHlink"/>
                </a:solidFill>
              </a:rPr>
              <a:t>A = Have $10,000</a:t>
            </a:r>
          </a:p>
          <a:p>
            <a:pPr marL="912813" lvl="1" indent="-342900" algn="l">
              <a:spcBef>
                <a:spcPct val="20000"/>
              </a:spcBef>
              <a:buClr>
                <a:schemeClr val="hlink"/>
              </a:buClr>
              <a:buSzPct val="55000"/>
              <a:buFont typeface="Wingdings" pitchFamily="2" charset="2"/>
              <a:buChar char="n"/>
              <a:defRPr/>
            </a:pPr>
            <a:r>
              <a:rPr lang="en-US" sz="1600" dirty="0">
                <a:solidFill>
                  <a:schemeClr val="folHlink"/>
                </a:solidFill>
              </a:rPr>
              <a:t>B = Younger than 30</a:t>
            </a:r>
          </a:p>
          <a:p>
            <a:pPr marL="912813" lvl="1" indent="-342900" algn="l">
              <a:spcBef>
                <a:spcPct val="20000"/>
              </a:spcBef>
              <a:buClr>
                <a:schemeClr val="hlink"/>
              </a:buClr>
              <a:buSzPct val="55000"/>
              <a:buFont typeface="Wingdings" pitchFamily="2" charset="2"/>
              <a:buChar char="n"/>
              <a:defRPr/>
            </a:pPr>
            <a:r>
              <a:rPr lang="en-US" sz="1600" dirty="0">
                <a:solidFill>
                  <a:schemeClr val="folHlink"/>
                </a:solidFill>
              </a:rPr>
              <a:t>C = Education at college level</a:t>
            </a:r>
          </a:p>
          <a:p>
            <a:pPr marL="912813" lvl="1" indent="-342900" algn="l">
              <a:spcBef>
                <a:spcPct val="20000"/>
              </a:spcBef>
              <a:buClr>
                <a:schemeClr val="hlink"/>
              </a:buClr>
              <a:buSzPct val="55000"/>
              <a:buFont typeface="Wingdings" pitchFamily="2" charset="2"/>
              <a:buChar char="n"/>
              <a:defRPr/>
            </a:pPr>
            <a:r>
              <a:rPr lang="en-US" sz="1600" dirty="0">
                <a:solidFill>
                  <a:schemeClr val="folHlink"/>
                </a:solidFill>
              </a:rPr>
              <a:t>D = Annual income &gt; $40,000</a:t>
            </a:r>
          </a:p>
          <a:p>
            <a:pPr marL="912813" lvl="1" indent="-342900" algn="l">
              <a:spcBef>
                <a:spcPct val="20000"/>
              </a:spcBef>
              <a:buClr>
                <a:schemeClr val="hlink"/>
              </a:buClr>
              <a:buSzPct val="55000"/>
              <a:buFont typeface="Wingdings" pitchFamily="2" charset="2"/>
              <a:buChar char="n"/>
              <a:defRPr/>
            </a:pPr>
            <a:r>
              <a:rPr lang="en-US" sz="1600" dirty="0">
                <a:solidFill>
                  <a:schemeClr val="folHlink"/>
                </a:solidFill>
              </a:rPr>
              <a:t>E = Invest in securities</a:t>
            </a:r>
          </a:p>
          <a:p>
            <a:pPr marL="912813" lvl="1" indent="-342900" algn="l">
              <a:spcBef>
                <a:spcPct val="20000"/>
              </a:spcBef>
              <a:buClr>
                <a:schemeClr val="hlink"/>
              </a:buClr>
              <a:buSzPct val="55000"/>
              <a:buFont typeface="Wingdings" pitchFamily="2" charset="2"/>
              <a:buChar char="n"/>
              <a:defRPr/>
            </a:pPr>
            <a:r>
              <a:rPr lang="en-US" sz="1600" dirty="0">
                <a:solidFill>
                  <a:schemeClr val="folHlink"/>
                </a:solidFill>
              </a:rPr>
              <a:t>F = Invest in growth stocks</a:t>
            </a:r>
          </a:p>
          <a:p>
            <a:pPr marL="912813" lvl="1" indent="-342900" algn="l">
              <a:spcBef>
                <a:spcPct val="20000"/>
              </a:spcBef>
              <a:buClr>
                <a:schemeClr val="hlink"/>
              </a:buClr>
              <a:buSzPct val="55000"/>
              <a:buFont typeface="Wingdings" pitchFamily="2" charset="2"/>
              <a:buChar char="n"/>
              <a:defRPr/>
            </a:pPr>
            <a:r>
              <a:rPr lang="en-US" sz="1600" dirty="0">
                <a:solidFill>
                  <a:schemeClr val="folHlink"/>
                </a:solidFill>
              </a:rPr>
              <a:t>G = Invest in IBM stock</a:t>
            </a:r>
          </a:p>
        </p:txBody>
      </p:sp>
      <p:pic>
        <p:nvPicPr>
          <p:cNvPr id="7" name="Picture 6"/>
          <p:cNvPicPr>
            <a:picLocks noChangeAspect="1"/>
          </p:cNvPicPr>
          <p:nvPr/>
        </p:nvPicPr>
        <p:blipFill>
          <a:blip r:embed="rId3" cstate="print"/>
          <a:srcRect/>
          <a:stretch>
            <a:fillRect/>
          </a:stretch>
        </p:blipFill>
        <p:spPr bwMode="auto">
          <a:xfrm>
            <a:off x="2286000" y="3419919"/>
            <a:ext cx="6858000" cy="2904682"/>
          </a:xfrm>
          <a:prstGeom prst="rect">
            <a:avLst/>
          </a:prstGeom>
          <a:noFill/>
          <a:ln w="9525">
            <a:noFill/>
            <a:miter lim="800000"/>
            <a:headEnd/>
            <a:tailEnd/>
          </a:ln>
        </p:spPr>
      </p:pic>
      <p:sp>
        <p:nvSpPr>
          <p:cNvPr id="107529" name="Rectangle 9"/>
          <p:cNvSpPr>
            <a:spLocks noChangeArrowheads="1"/>
          </p:cNvSpPr>
          <p:nvPr/>
        </p:nvSpPr>
        <p:spPr bwMode="auto">
          <a:xfrm>
            <a:off x="304800" y="3657600"/>
            <a:ext cx="3810000" cy="1981200"/>
          </a:xfrm>
          <a:prstGeom prst="rect">
            <a:avLst/>
          </a:prstGeom>
          <a:noFill/>
          <a:ln w="9525">
            <a:noFill/>
            <a:miter lim="800000"/>
            <a:headEnd/>
            <a:tailEnd/>
          </a:ln>
        </p:spPr>
        <p:txBody>
          <a:bodyPr/>
          <a:lstStyle/>
          <a:p>
            <a:pPr marL="225425" indent="-225425" algn="l">
              <a:spcBef>
                <a:spcPct val="20000"/>
              </a:spcBef>
              <a:buClr>
                <a:schemeClr val="folHlink"/>
              </a:buClr>
              <a:buSzPct val="60000"/>
              <a:buFont typeface="Wingdings" pitchFamily="2" charset="2"/>
              <a:buNone/>
            </a:pPr>
            <a:r>
              <a:rPr lang="en-US" sz="1400" b="0" u="sng" dirty="0">
                <a:solidFill>
                  <a:schemeClr val="hlink"/>
                </a:solidFill>
              </a:rPr>
              <a:t>Knowledge Base</a:t>
            </a:r>
          </a:p>
          <a:p>
            <a:pPr marL="225425" indent="-225425" algn="l">
              <a:spcBef>
                <a:spcPct val="20000"/>
              </a:spcBef>
              <a:buClr>
                <a:schemeClr val="folHlink"/>
              </a:buClr>
              <a:buSzPct val="60000"/>
              <a:buFont typeface="Wingdings" pitchFamily="2" charset="2"/>
              <a:buNone/>
            </a:pPr>
            <a:endParaRPr lang="en-US" sz="1400" b="0" u="sng" dirty="0">
              <a:solidFill>
                <a:schemeClr val="hlink"/>
              </a:solidFill>
            </a:endParaRPr>
          </a:p>
          <a:p>
            <a:pPr marL="225425" indent="-225425" algn="l">
              <a:spcBef>
                <a:spcPct val="20000"/>
              </a:spcBef>
              <a:buClr>
                <a:schemeClr val="folHlink"/>
              </a:buClr>
              <a:buSzPct val="60000"/>
              <a:buFont typeface="Wingdings" pitchFamily="2" charset="2"/>
              <a:buNone/>
            </a:pPr>
            <a:r>
              <a:rPr lang="en-US" sz="1400" b="0" dirty="0">
                <a:solidFill>
                  <a:schemeClr val="hlink"/>
                </a:solidFill>
              </a:rPr>
              <a:t>Rule 1: </a:t>
            </a:r>
            <a:r>
              <a:rPr lang="en-US" sz="1400" b="0" dirty="0">
                <a:solidFill>
                  <a:schemeClr val="folHlink"/>
                </a:solidFill>
              </a:rPr>
              <a:t>A &amp; C -&gt; E</a:t>
            </a:r>
          </a:p>
          <a:p>
            <a:pPr marL="225425" indent="-225425" algn="l">
              <a:spcBef>
                <a:spcPct val="20000"/>
              </a:spcBef>
              <a:buClr>
                <a:schemeClr val="folHlink"/>
              </a:buClr>
              <a:buSzPct val="60000"/>
              <a:buFont typeface="Wingdings" pitchFamily="2" charset="2"/>
              <a:buNone/>
            </a:pPr>
            <a:r>
              <a:rPr lang="en-US" sz="1400" b="0" dirty="0">
                <a:solidFill>
                  <a:schemeClr val="hlink"/>
                </a:solidFill>
              </a:rPr>
              <a:t>Rule 2: </a:t>
            </a:r>
            <a:r>
              <a:rPr lang="en-US" sz="1400" b="0" dirty="0">
                <a:solidFill>
                  <a:schemeClr val="folHlink"/>
                </a:solidFill>
              </a:rPr>
              <a:t>D &amp; C -&gt; F</a:t>
            </a:r>
          </a:p>
          <a:p>
            <a:pPr marL="225425" indent="-225425" algn="l">
              <a:spcBef>
                <a:spcPct val="20000"/>
              </a:spcBef>
              <a:buClr>
                <a:schemeClr val="folHlink"/>
              </a:buClr>
              <a:buSzPct val="60000"/>
              <a:buFont typeface="Wingdings" pitchFamily="2" charset="2"/>
              <a:buNone/>
            </a:pPr>
            <a:r>
              <a:rPr lang="en-US" sz="1400" b="0" dirty="0">
                <a:solidFill>
                  <a:schemeClr val="hlink"/>
                </a:solidFill>
              </a:rPr>
              <a:t>Rule 3: </a:t>
            </a:r>
            <a:r>
              <a:rPr lang="en-US" sz="1400" b="0" dirty="0">
                <a:solidFill>
                  <a:schemeClr val="folHlink"/>
                </a:solidFill>
              </a:rPr>
              <a:t>B &amp; E -&gt; F (invest in growth stocks)</a:t>
            </a:r>
          </a:p>
          <a:p>
            <a:pPr marL="225425" indent="-225425" algn="l">
              <a:spcBef>
                <a:spcPct val="20000"/>
              </a:spcBef>
              <a:buClr>
                <a:schemeClr val="folHlink"/>
              </a:buClr>
              <a:buSzPct val="60000"/>
              <a:buFont typeface="Wingdings" pitchFamily="2" charset="2"/>
              <a:buNone/>
            </a:pPr>
            <a:r>
              <a:rPr lang="en-US" sz="1400" b="0" dirty="0">
                <a:solidFill>
                  <a:schemeClr val="hlink"/>
                </a:solidFill>
              </a:rPr>
              <a:t>Rule 4: </a:t>
            </a:r>
            <a:r>
              <a:rPr lang="en-US" sz="1400" b="0" dirty="0">
                <a:solidFill>
                  <a:schemeClr val="folHlink"/>
                </a:solidFill>
              </a:rPr>
              <a:t>B -&gt; C</a:t>
            </a:r>
          </a:p>
          <a:p>
            <a:pPr marL="225425" indent="-225425" algn="l">
              <a:spcBef>
                <a:spcPct val="20000"/>
              </a:spcBef>
              <a:buClr>
                <a:schemeClr val="folHlink"/>
              </a:buClr>
              <a:buSzPct val="60000"/>
              <a:buFont typeface="Wingdings" pitchFamily="2" charset="2"/>
              <a:buNone/>
            </a:pPr>
            <a:r>
              <a:rPr lang="en-US" sz="1400" b="0" dirty="0">
                <a:solidFill>
                  <a:schemeClr val="hlink"/>
                </a:solidFill>
              </a:rPr>
              <a:t>Rule 5: </a:t>
            </a:r>
            <a:r>
              <a:rPr lang="en-US" sz="1400" b="0" dirty="0">
                <a:solidFill>
                  <a:schemeClr val="folHlink"/>
                </a:solidFill>
              </a:rPr>
              <a:t>F -&gt; G (invest in IBM)</a:t>
            </a:r>
          </a:p>
        </p:txBody>
      </p:sp>
    </p:spTree>
    <p:extLst>
      <p:ext uri="{BB962C8B-B14F-4D97-AF65-F5344CB8AC3E}">
        <p14:creationId xmlns:p14="http://schemas.microsoft.com/office/powerpoint/2010/main" val="2043175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07529"/>
                                        </p:tgtEl>
                                        <p:attrNameLst>
                                          <p:attrName>style.visibility</p:attrName>
                                        </p:attrNameLst>
                                      </p:cBhvr>
                                      <p:to>
                                        <p:strVal val="visible"/>
                                      </p:to>
                                    </p:set>
                                    <p:animEffect transition="in" filter="dissolve">
                                      <p:cBhvr>
                                        <p:cTn id="7" dur="500"/>
                                        <p:tgtEl>
                                          <p:spTgt spid="1075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529" grpId="0" autoUpdateAnimBg="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print"/>
          <a:srcRect/>
          <a:stretch>
            <a:fillRect/>
          </a:stretch>
        </p:blipFill>
        <p:spPr bwMode="auto">
          <a:xfrm>
            <a:off x="2300853" y="3429000"/>
            <a:ext cx="6843147" cy="2898391"/>
          </a:xfrm>
          <a:prstGeom prst="rect">
            <a:avLst/>
          </a:prstGeom>
          <a:noFill/>
          <a:ln w="9525">
            <a:noFill/>
            <a:miter lim="800000"/>
            <a:headEnd/>
            <a:tailEnd/>
          </a:ln>
        </p:spPr>
      </p:pic>
      <p:sp>
        <p:nvSpPr>
          <p:cNvPr id="33794" name="Rectangle 3"/>
          <p:cNvSpPr>
            <a:spLocks noGrp="1" noChangeArrowheads="1"/>
          </p:cNvSpPr>
          <p:nvPr>
            <p:ph type="body" idx="1"/>
          </p:nvPr>
        </p:nvSpPr>
        <p:spPr>
          <a:xfrm>
            <a:off x="1182688" y="1524000"/>
            <a:ext cx="7961312" cy="1828800"/>
          </a:xfrm>
        </p:spPr>
        <p:txBody>
          <a:bodyPr/>
          <a:lstStyle/>
          <a:p>
            <a:pPr eaLnBrk="1" hangingPunct="1">
              <a:lnSpc>
                <a:spcPct val="90000"/>
              </a:lnSpc>
            </a:pPr>
            <a:r>
              <a:rPr lang="en-US" sz="2400" smtClean="0">
                <a:solidFill>
                  <a:schemeClr val="hlink"/>
                </a:solidFill>
              </a:rPr>
              <a:t>Data-driven</a:t>
            </a:r>
            <a:r>
              <a:rPr lang="en-US" sz="2400" smtClean="0"/>
              <a:t>: Start from available information as it becomes available, then try to draw conclusions</a:t>
            </a:r>
          </a:p>
          <a:p>
            <a:pPr eaLnBrk="1" hangingPunct="1">
              <a:lnSpc>
                <a:spcPct val="90000"/>
              </a:lnSpc>
            </a:pPr>
            <a:r>
              <a:rPr lang="en-US" sz="2400" smtClean="0"/>
              <a:t>Which One to Use?</a:t>
            </a:r>
          </a:p>
          <a:p>
            <a:pPr lvl="1" eaLnBrk="1" hangingPunct="1">
              <a:lnSpc>
                <a:spcPct val="90000"/>
              </a:lnSpc>
            </a:pPr>
            <a:r>
              <a:rPr lang="en-US" sz="2000" smtClean="0"/>
              <a:t>If all facts available up front - forward chaining</a:t>
            </a:r>
          </a:p>
          <a:p>
            <a:pPr lvl="1" eaLnBrk="1" hangingPunct="1">
              <a:lnSpc>
                <a:spcPct val="90000"/>
              </a:lnSpc>
            </a:pPr>
            <a:r>
              <a:rPr lang="en-US" sz="2000" smtClean="0"/>
              <a:t>Diagnostic problems - backward chaining</a:t>
            </a:r>
          </a:p>
        </p:txBody>
      </p:sp>
      <p:sp>
        <p:nvSpPr>
          <p:cNvPr id="108550" name="Rectangle 6"/>
          <p:cNvSpPr>
            <a:spLocks noGrp="1" noChangeArrowheads="1"/>
          </p:cNvSpPr>
          <p:nvPr>
            <p:ph type="title"/>
          </p:nvPr>
        </p:nvSpPr>
        <p:spPr/>
        <p:txBody>
          <a:bodyPr/>
          <a:lstStyle/>
          <a:p>
            <a:pPr eaLnBrk="1" hangingPunct="1">
              <a:defRPr/>
            </a:pPr>
            <a:r>
              <a:rPr lang="en-US" dirty="0" err="1"/>
              <a:t>Inferencing</a:t>
            </a:r>
            <a:r>
              <a:rPr lang="en-US" dirty="0"/>
              <a:t> – Forward </a:t>
            </a:r>
            <a:r>
              <a:rPr lang="en-US" dirty="0" smtClean="0"/>
              <a:t>Chaining</a:t>
            </a:r>
          </a:p>
        </p:txBody>
      </p:sp>
      <p:sp>
        <p:nvSpPr>
          <p:cNvPr id="33798" name="Rectangle 9"/>
          <p:cNvSpPr>
            <a:spLocks noChangeArrowheads="1"/>
          </p:cNvSpPr>
          <p:nvPr/>
        </p:nvSpPr>
        <p:spPr bwMode="auto">
          <a:xfrm>
            <a:off x="2971800" y="3581400"/>
            <a:ext cx="1143000" cy="838200"/>
          </a:xfrm>
          <a:prstGeom prst="rect">
            <a:avLst/>
          </a:prstGeom>
          <a:noFill/>
          <a:ln w="9525">
            <a:noFill/>
            <a:miter lim="800000"/>
            <a:headEnd/>
            <a:tailEnd/>
          </a:ln>
        </p:spPr>
        <p:txBody>
          <a:bodyPr/>
          <a:lstStyle/>
          <a:p>
            <a:pPr marL="225425" indent="-225425" algn="l">
              <a:spcBef>
                <a:spcPct val="20000"/>
              </a:spcBef>
              <a:buClr>
                <a:schemeClr val="folHlink"/>
              </a:buClr>
              <a:buSzPct val="60000"/>
              <a:buFont typeface="Wingdings" pitchFamily="2" charset="2"/>
              <a:buNone/>
            </a:pPr>
            <a:r>
              <a:rPr lang="en-US" sz="1400" b="0" u="sng" dirty="0">
                <a:solidFill>
                  <a:schemeClr val="hlink"/>
                </a:solidFill>
                <a:effectLst/>
              </a:rPr>
              <a:t>FACTS:</a:t>
            </a:r>
          </a:p>
          <a:p>
            <a:pPr marL="225425" indent="-225425" algn="l">
              <a:spcBef>
                <a:spcPct val="20000"/>
              </a:spcBef>
              <a:buClr>
                <a:schemeClr val="folHlink"/>
              </a:buClr>
              <a:buSzPct val="60000"/>
              <a:buFont typeface="Wingdings" pitchFamily="2" charset="2"/>
              <a:buNone/>
            </a:pPr>
            <a:r>
              <a:rPr lang="en-US" sz="1400" b="0" dirty="0">
                <a:solidFill>
                  <a:schemeClr val="folHlink"/>
                </a:solidFill>
                <a:effectLst/>
              </a:rPr>
              <a:t>A is TRUE</a:t>
            </a:r>
          </a:p>
          <a:p>
            <a:pPr marL="225425" indent="-225425" algn="l">
              <a:spcBef>
                <a:spcPct val="20000"/>
              </a:spcBef>
              <a:buClr>
                <a:schemeClr val="folHlink"/>
              </a:buClr>
              <a:buSzPct val="60000"/>
              <a:buFont typeface="Wingdings" pitchFamily="2" charset="2"/>
              <a:buNone/>
            </a:pPr>
            <a:r>
              <a:rPr lang="en-US" sz="1400" b="0" dirty="0">
                <a:solidFill>
                  <a:schemeClr val="folHlink"/>
                </a:solidFill>
                <a:effectLst/>
              </a:rPr>
              <a:t>B is TRUE</a:t>
            </a:r>
          </a:p>
        </p:txBody>
      </p:sp>
      <p:sp>
        <p:nvSpPr>
          <p:cNvPr id="33797" name="Rectangle 8"/>
          <p:cNvSpPr>
            <a:spLocks noChangeArrowheads="1"/>
          </p:cNvSpPr>
          <p:nvPr/>
        </p:nvSpPr>
        <p:spPr bwMode="auto">
          <a:xfrm>
            <a:off x="304800" y="3581400"/>
            <a:ext cx="3810000" cy="1981200"/>
          </a:xfrm>
          <a:prstGeom prst="rect">
            <a:avLst/>
          </a:prstGeom>
          <a:noFill/>
          <a:ln w="9525">
            <a:noFill/>
            <a:miter lim="800000"/>
            <a:headEnd/>
            <a:tailEnd/>
          </a:ln>
        </p:spPr>
        <p:txBody>
          <a:bodyPr/>
          <a:lstStyle/>
          <a:p>
            <a:pPr marL="225425" indent="-225425" algn="l">
              <a:spcBef>
                <a:spcPct val="20000"/>
              </a:spcBef>
              <a:buClr>
                <a:schemeClr val="folHlink"/>
              </a:buClr>
              <a:buSzPct val="60000"/>
              <a:buFont typeface="Wingdings" pitchFamily="2" charset="2"/>
              <a:buNone/>
            </a:pPr>
            <a:r>
              <a:rPr lang="en-US" sz="1400" b="0" u="sng" dirty="0">
                <a:solidFill>
                  <a:schemeClr val="hlink"/>
                </a:solidFill>
                <a:effectLst/>
              </a:rPr>
              <a:t>Knowledge Base</a:t>
            </a:r>
          </a:p>
          <a:p>
            <a:pPr marL="225425" indent="-225425" algn="l">
              <a:spcBef>
                <a:spcPct val="20000"/>
              </a:spcBef>
              <a:buClr>
                <a:schemeClr val="folHlink"/>
              </a:buClr>
              <a:buSzPct val="60000"/>
              <a:buFont typeface="Wingdings" pitchFamily="2" charset="2"/>
              <a:buNone/>
            </a:pPr>
            <a:endParaRPr lang="en-US" sz="1400" b="0" u="sng" dirty="0">
              <a:solidFill>
                <a:schemeClr val="hlink"/>
              </a:solidFill>
              <a:effectLst/>
            </a:endParaRPr>
          </a:p>
          <a:p>
            <a:pPr marL="225425" indent="-225425" algn="l">
              <a:spcBef>
                <a:spcPct val="20000"/>
              </a:spcBef>
              <a:buClr>
                <a:schemeClr val="folHlink"/>
              </a:buClr>
              <a:buSzPct val="60000"/>
              <a:buFont typeface="Wingdings" pitchFamily="2" charset="2"/>
              <a:buNone/>
            </a:pPr>
            <a:r>
              <a:rPr lang="en-US" sz="1400" b="0" dirty="0">
                <a:solidFill>
                  <a:schemeClr val="hlink"/>
                </a:solidFill>
                <a:effectLst/>
              </a:rPr>
              <a:t>Rule 1: </a:t>
            </a:r>
            <a:r>
              <a:rPr lang="en-US" sz="1400" b="0" dirty="0">
                <a:solidFill>
                  <a:schemeClr val="folHlink"/>
                </a:solidFill>
                <a:effectLst/>
              </a:rPr>
              <a:t>A &amp; C -&gt; E</a:t>
            </a:r>
          </a:p>
          <a:p>
            <a:pPr marL="225425" indent="-225425" algn="l">
              <a:spcBef>
                <a:spcPct val="20000"/>
              </a:spcBef>
              <a:buClr>
                <a:schemeClr val="folHlink"/>
              </a:buClr>
              <a:buSzPct val="60000"/>
              <a:buFont typeface="Wingdings" pitchFamily="2" charset="2"/>
              <a:buNone/>
            </a:pPr>
            <a:r>
              <a:rPr lang="en-US" sz="1400" b="0" dirty="0">
                <a:solidFill>
                  <a:schemeClr val="hlink"/>
                </a:solidFill>
                <a:effectLst/>
              </a:rPr>
              <a:t>Rule 2: </a:t>
            </a:r>
            <a:r>
              <a:rPr lang="en-US" sz="1400" b="0" dirty="0">
                <a:solidFill>
                  <a:schemeClr val="folHlink"/>
                </a:solidFill>
                <a:effectLst/>
              </a:rPr>
              <a:t>D &amp; C -&gt; F</a:t>
            </a:r>
          </a:p>
          <a:p>
            <a:pPr marL="225425" indent="-225425" algn="l">
              <a:spcBef>
                <a:spcPct val="20000"/>
              </a:spcBef>
              <a:buClr>
                <a:schemeClr val="folHlink"/>
              </a:buClr>
              <a:buSzPct val="60000"/>
              <a:buFont typeface="Wingdings" pitchFamily="2" charset="2"/>
              <a:buNone/>
            </a:pPr>
            <a:r>
              <a:rPr lang="en-US" sz="1400" b="0" dirty="0">
                <a:solidFill>
                  <a:schemeClr val="hlink"/>
                </a:solidFill>
                <a:effectLst/>
              </a:rPr>
              <a:t>Rule 3: </a:t>
            </a:r>
            <a:r>
              <a:rPr lang="en-US" sz="1400" b="0" dirty="0">
                <a:solidFill>
                  <a:schemeClr val="folHlink"/>
                </a:solidFill>
                <a:effectLst/>
              </a:rPr>
              <a:t>B &amp; E -&gt; F (invest in growth stocks)</a:t>
            </a:r>
          </a:p>
          <a:p>
            <a:pPr marL="225425" indent="-225425" algn="l">
              <a:spcBef>
                <a:spcPct val="20000"/>
              </a:spcBef>
              <a:buClr>
                <a:schemeClr val="folHlink"/>
              </a:buClr>
              <a:buSzPct val="60000"/>
              <a:buFont typeface="Wingdings" pitchFamily="2" charset="2"/>
              <a:buNone/>
            </a:pPr>
            <a:r>
              <a:rPr lang="en-US" sz="1400" b="0" dirty="0">
                <a:solidFill>
                  <a:schemeClr val="hlink"/>
                </a:solidFill>
                <a:effectLst/>
              </a:rPr>
              <a:t>Rule 4: </a:t>
            </a:r>
            <a:r>
              <a:rPr lang="en-US" sz="1400" b="0" dirty="0">
                <a:solidFill>
                  <a:schemeClr val="folHlink"/>
                </a:solidFill>
                <a:effectLst/>
              </a:rPr>
              <a:t>B -&gt; C</a:t>
            </a:r>
          </a:p>
          <a:p>
            <a:pPr marL="225425" indent="-225425" algn="l">
              <a:spcBef>
                <a:spcPct val="20000"/>
              </a:spcBef>
              <a:buClr>
                <a:schemeClr val="folHlink"/>
              </a:buClr>
              <a:buSzPct val="60000"/>
              <a:buFont typeface="Wingdings" pitchFamily="2" charset="2"/>
              <a:buNone/>
            </a:pPr>
            <a:r>
              <a:rPr lang="en-US" sz="1400" b="0" dirty="0">
                <a:solidFill>
                  <a:schemeClr val="hlink"/>
                </a:solidFill>
                <a:effectLst/>
              </a:rPr>
              <a:t>Rule 5: </a:t>
            </a:r>
            <a:r>
              <a:rPr lang="en-US" sz="1400" b="0" dirty="0">
                <a:solidFill>
                  <a:schemeClr val="folHlink"/>
                </a:solidFill>
                <a:effectLst/>
              </a:rPr>
              <a:t>F -&gt; G (invest in IBM)</a:t>
            </a:r>
          </a:p>
        </p:txBody>
      </p:sp>
    </p:spTree>
    <p:extLst>
      <p:ext uri="{BB962C8B-B14F-4D97-AF65-F5344CB8AC3E}">
        <p14:creationId xmlns:p14="http://schemas.microsoft.com/office/powerpoint/2010/main" val="425673521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1026"/>
          <p:cNvSpPr>
            <a:spLocks noGrp="1" noChangeArrowheads="1"/>
          </p:cNvSpPr>
          <p:nvPr>
            <p:ph type="title"/>
          </p:nvPr>
        </p:nvSpPr>
        <p:spPr/>
        <p:txBody>
          <a:bodyPr/>
          <a:lstStyle/>
          <a:p>
            <a:pPr eaLnBrk="1" hangingPunct="1">
              <a:defRPr/>
            </a:pPr>
            <a:r>
              <a:rPr lang="en-US" smtClean="0"/>
              <a:t>Inferencing Issues</a:t>
            </a:r>
          </a:p>
        </p:txBody>
      </p:sp>
      <p:sp>
        <p:nvSpPr>
          <p:cNvPr id="36867" name="Rectangle 1027"/>
          <p:cNvSpPr>
            <a:spLocks noGrp="1" noChangeArrowheads="1"/>
          </p:cNvSpPr>
          <p:nvPr>
            <p:ph type="body" idx="1"/>
          </p:nvPr>
        </p:nvSpPr>
        <p:spPr>
          <a:xfrm>
            <a:off x="1182688" y="1524000"/>
            <a:ext cx="7808912" cy="4876800"/>
          </a:xfrm>
        </p:spPr>
        <p:txBody>
          <a:bodyPr/>
          <a:lstStyle/>
          <a:p>
            <a:pPr eaLnBrk="1" hangingPunct="1"/>
            <a:r>
              <a:rPr lang="en-US" sz="2400" smtClean="0"/>
              <a:t>How do we choose between BC and FC</a:t>
            </a:r>
          </a:p>
          <a:p>
            <a:pPr marL="915988" lvl="1" indent="-347663" eaLnBrk="1" hangingPunct="1"/>
            <a:r>
              <a:rPr lang="en-US" sz="2000" smtClean="0"/>
              <a:t>Follow how a domain expert solves the problem</a:t>
            </a:r>
          </a:p>
          <a:p>
            <a:pPr lvl="2" indent="-338138" eaLnBrk="1" hangingPunct="1"/>
            <a:r>
              <a:rPr lang="en-US" sz="1800" smtClean="0"/>
              <a:t>If the expert first collect data then infer from it </a:t>
            </a:r>
          </a:p>
          <a:p>
            <a:pPr lvl="2" indent="-338138" eaLnBrk="1" hangingPunct="1">
              <a:buFont typeface="Wingdings" pitchFamily="2" charset="2"/>
              <a:buNone/>
            </a:pPr>
            <a:r>
              <a:rPr lang="en-US" sz="1800" smtClean="0"/>
              <a:t>	=&gt; Forward Chaining</a:t>
            </a:r>
          </a:p>
          <a:p>
            <a:pPr lvl="2" indent="-338138" eaLnBrk="1" hangingPunct="1"/>
            <a:r>
              <a:rPr lang="en-US" sz="1800" smtClean="0"/>
              <a:t>If the expert starts with a hypothetical solution and then attempts to find facts to prove it =&gt; Backward Chaining</a:t>
            </a:r>
          </a:p>
          <a:p>
            <a:pPr eaLnBrk="1" hangingPunct="1"/>
            <a:r>
              <a:rPr lang="en-US" sz="2400" smtClean="0"/>
              <a:t>How to handle conflicting rules</a:t>
            </a:r>
          </a:p>
          <a:p>
            <a:pPr marL="915988" lvl="1" indent="-347663" eaLnBrk="1" hangingPunct="1">
              <a:buFont typeface="Wingdings" pitchFamily="2" charset="2"/>
              <a:buNone/>
            </a:pPr>
            <a:r>
              <a:rPr lang="en-US" sz="2000" smtClean="0">
                <a:solidFill>
                  <a:schemeClr val="hlink"/>
                </a:solidFill>
              </a:rPr>
              <a:t>IF</a:t>
            </a:r>
            <a:r>
              <a:rPr lang="en-US" sz="2000" smtClean="0"/>
              <a:t> A &amp; B </a:t>
            </a:r>
            <a:r>
              <a:rPr lang="en-US" sz="2000" smtClean="0">
                <a:solidFill>
                  <a:schemeClr val="hlink"/>
                </a:solidFill>
              </a:rPr>
              <a:t>THEN</a:t>
            </a:r>
            <a:r>
              <a:rPr lang="en-US" sz="2000" smtClean="0"/>
              <a:t> C </a:t>
            </a:r>
          </a:p>
          <a:p>
            <a:pPr marL="915988" lvl="1" indent="-347663" eaLnBrk="1" hangingPunct="1">
              <a:buFont typeface="Wingdings" pitchFamily="2" charset="2"/>
              <a:buNone/>
            </a:pPr>
            <a:r>
              <a:rPr lang="en-US" sz="2000" smtClean="0">
                <a:solidFill>
                  <a:schemeClr val="hlink"/>
                </a:solidFill>
              </a:rPr>
              <a:t>IF</a:t>
            </a:r>
            <a:r>
              <a:rPr lang="en-US" sz="2000" smtClean="0"/>
              <a:t> X </a:t>
            </a:r>
            <a:r>
              <a:rPr lang="en-US" sz="2000" smtClean="0">
                <a:solidFill>
                  <a:schemeClr val="hlink"/>
                </a:solidFill>
              </a:rPr>
              <a:t>THEN</a:t>
            </a:r>
            <a:r>
              <a:rPr lang="en-US" sz="2000" smtClean="0"/>
              <a:t> C</a:t>
            </a:r>
          </a:p>
          <a:p>
            <a:pPr marL="915988" lvl="1" indent="-347663" eaLnBrk="1" hangingPunct="1">
              <a:buSzPct val="80000"/>
              <a:buFont typeface="Wingdings" pitchFamily="2" charset="2"/>
              <a:buAutoNum type="arabicPeriod"/>
            </a:pPr>
            <a:r>
              <a:rPr lang="en-US" sz="2000" smtClean="0"/>
              <a:t>Establish a goal and stop firing rules when goal is achieved</a:t>
            </a:r>
          </a:p>
          <a:p>
            <a:pPr marL="915988" lvl="1" indent="-347663" eaLnBrk="1" hangingPunct="1">
              <a:buSzPct val="80000"/>
              <a:buFont typeface="Wingdings" pitchFamily="2" charset="2"/>
              <a:buAutoNum type="arabicPeriod"/>
            </a:pPr>
            <a:r>
              <a:rPr lang="en-US" sz="2000" smtClean="0"/>
              <a:t>Fire the rule with the highest priority</a:t>
            </a:r>
          </a:p>
          <a:p>
            <a:pPr marL="915988" lvl="1" indent="-347663" eaLnBrk="1" hangingPunct="1">
              <a:buSzPct val="80000"/>
              <a:buFont typeface="Wingdings" pitchFamily="2" charset="2"/>
              <a:buAutoNum type="arabicPeriod"/>
            </a:pPr>
            <a:r>
              <a:rPr lang="en-US" sz="2000" smtClean="0"/>
              <a:t>Fire the most specific rule</a:t>
            </a:r>
          </a:p>
          <a:p>
            <a:pPr marL="915988" lvl="1" indent="-347663" eaLnBrk="1" hangingPunct="1">
              <a:buSzPct val="80000"/>
              <a:buFont typeface="Wingdings" pitchFamily="2" charset="2"/>
              <a:buAutoNum type="arabicPeriod"/>
            </a:pPr>
            <a:r>
              <a:rPr lang="en-US" sz="2000" smtClean="0"/>
              <a:t>Fire the rule that uses the data most recently entered</a:t>
            </a:r>
          </a:p>
        </p:txBody>
      </p:sp>
    </p:spTree>
    <p:extLst>
      <p:ext uri="{BB962C8B-B14F-4D97-AF65-F5344CB8AC3E}">
        <p14:creationId xmlns:p14="http://schemas.microsoft.com/office/powerpoint/2010/main" val="22424825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Opening Vignette…</a:t>
            </a:r>
            <a:endParaRPr lang="en-US" dirty="0"/>
          </a:p>
        </p:txBody>
      </p:sp>
      <p:sp>
        <p:nvSpPr>
          <p:cNvPr id="3" name="Content Placeholder 2"/>
          <p:cNvSpPr>
            <a:spLocks noGrp="1"/>
          </p:cNvSpPr>
          <p:nvPr>
            <p:ph idx="1"/>
          </p:nvPr>
        </p:nvSpPr>
        <p:spPr>
          <a:xfrm>
            <a:off x="762000" y="1600200"/>
            <a:ext cx="8153400" cy="4876800"/>
          </a:xfrm>
        </p:spPr>
        <p:txBody>
          <a:bodyPr>
            <a:normAutofit lnSpcReduction="10000"/>
          </a:bodyPr>
          <a:lstStyle/>
          <a:p>
            <a:pPr marL="0" indent="0">
              <a:buNone/>
            </a:pPr>
            <a:r>
              <a:rPr lang="en-US" sz="3600" dirty="0">
                <a:solidFill>
                  <a:srgbClr val="F85E08"/>
                </a:solidFill>
                <a:effectLst>
                  <a:outerShdw blurRad="38100" dist="38100" dir="2700000" algn="tl">
                    <a:srgbClr val="000000">
                      <a:alpha val="43137"/>
                    </a:srgbClr>
                  </a:outerShdw>
                </a:effectLst>
              </a:rPr>
              <a:t>InterContinental Hotel Group Uses</a:t>
            </a:r>
          </a:p>
          <a:p>
            <a:pPr marL="0" indent="0">
              <a:buNone/>
            </a:pPr>
            <a:r>
              <a:rPr lang="en-US" sz="3600" dirty="0">
                <a:solidFill>
                  <a:srgbClr val="F85E08"/>
                </a:solidFill>
                <a:effectLst>
                  <a:outerShdw blurRad="38100" dist="38100" dir="2700000" algn="tl">
                    <a:srgbClr val="000000">
                      <a:alpha val="43137"/>
                    </a:srgbClr>
                  </a:outerShdw>
                </a:effectLst>
              </a:rPr>
              <a:t>Decision Rules for Optimal Hotel Room Rates</a:t>
            </a:r>
            <a:endParaRPr lang="en-US" sz="3600" dirty="0" smtClean="0">
              <a:solidFill>
                <a:srgbClr val="F85E08"/>
              </a:solidFill>
              <a:effectLst>
                <a:outerShdw blurRad="38100" dist="38100" dir="2700000" algn="tl">
                  <a:srgbClr val="000000">
                    <a:alpha val="43137"/>
                  </a:srgbClr>
                </a:outerShdw>
              </a:effectLst>
            </a:endParaRPr>
          </a:p>
          <a:p>
            <a:pPr marL="0" indent="0">
              <a:buNone/>
            </a:pPr>
            <a:endParaRPr lang="en-US" sz="2000" dirty="0" smtClean="0">
              <a:solidFill>
                <a:srgbClr val="0000FF"/>
              </a:solidFill>
              <a:effectLst>
                <a:outerShdw blurRad="38100" dist="38100" dir="2700000" algn="tl">
                  <a:srgbClr val="000000">
                    <a:alpha val="43137"/>
                  </a:srgbClr>
                </a:outerShdw>
              </a:effectLst>
            </a:endParaRPr>
          </a:p>
          <a:p>
            <a:r>
              <a:rPr lang="en-US" dirty="0" smtClean="0"/>
              <a:t>Company background</a:t>
            </a:r>
          </a:p>
          <a:p>
            <a:r>
              <a:rPr lang="en-US" dirty="0" smtClean="0"/>
              <a:t>Problem description</a:t>
            </a:r>
          </a:p>
          <a:p>
            <a:r>
              <a:rPr lang="en-US" dirty="0" smtClean="0"/>
              <a:t>Proposed solution</a:t>
            </a:r>
          </a:p>
          <a:p>
            <a:r>
              <a:rPr lang="en-US" dirty="0" smtClean="0"/>
              <a:t>Results</a:t>
            </a:r>
          </a:p>
          <a:p>
            <a:r>
              <a:rPr lang="en-US" dirty="0" smtClean="0"/>
              <a:t>Answer &amp; discuss the case questions...</a:t>
            </a:r>
            <a:endParaRPr lang="en-US" dirty="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00" y="2943225"/>
            <a:ext cx="2695575" cy="2695575"/>
          </a:xfrm>
          <a:prstGeom prst="rect">
            <a:avLst/>
          </a:prstGeom>
          <a:noFill/>
          <a:ln w="9525">
            <a:solidFill>
              <a:schemeClr val="accent2">
                <a:lumMod val="60000"/>
                <a:lumOff val="40000"/>
              </a:schemeClr>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91285006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5" name="Rectangle 5"/>
          <p:cNvSpPr>
            <a:spLocks noGrp="1" noChangeArrowheads="1"/>
          </p:cNvSpPr>
          <p:nvPr>
            <p:ph type="title"/>
          </p:nvPr>
        </p:nvSpPr>
        <p:spPr>
          <a:xfrm>
            <a:off x="1150938" y="250825"/>
            <a:ext cx="7993062" cy="1143000"/>
          </a:xfrm>
        </p:spPr>
        <p:txBody>
          <a:bodyPr/>
          <a:lstStyle/>
          <a:p>
            <a:r>
              <a:rPr lang="en-US" dirty="0" smtClean="0"/>
              <a:t>Inferencing with Uncertainty</a:t>
            </a:r>
            <a:br>
              <a:rPr lang="en-US" dirty="0" smtClean="0"/>
            </a:br>
            <a:r>
              <a:rPr lang="en-US" dirty="0" smtClean="0"/>
              <a:t>- Theory </a:t>
            </a:r>
            <a:r>
              <a:rPr lang="en-US" dirty="0"/>
              <a:t>of </a:t>
            </a:r>
            <a:r>
              <a:rPr lang="en-US" dirty="0" smtClean="0"/>
              <a:t>Certainty</a:t>
            </a:r>
            <a:endParaRPr lang="en-US" dirty="0"/>
          </a:p>
        </p:txBody>
      </p:sp>
      <p:sp>
        <p:nvSpPr>
          <p:cNvPr id="143366" name="Rectangle 6"/>
          <p:cNvSpPr>
            <a:spLocks noGrp="1" noChangeArrowheads="1"/>
          </p:cNvSpPr>
          <p:nvPr>
            <p:ph type="body" idx="1"/>
          </p:nvPr>
        </p:nvSpPr>
        <p:spPr>
          <a:xfrm>
            <a:off x="685800" y="1524000"/>
            <a:ext cx="8229600" cy="4608513"/>
          </a:xfrm>
        </p:spPr>
        <p:txBody>
          <a:bodyPr/>
          <a:lstStyle/>
          <a:p>
            <a:pPr>
              <a:lnSpc>
                <a:spcPct val="90000"/>
              </a:lnSpc>
            </a:pPr>
            <a:r>
              <a:rPr lang="en-US" sz="2800" dirty="0"/>
              <a:t>Certainty Factors and Beliefs </a:t>
            </a:r>
          </a:p>
          <a:p>
            <a:pPr>
              <a:lnSpc>
                <a:spcPct val="90000"/>
              </a:lnSpc>
            </a:pPr>
            <a:r>
              <a:rPr lang="en-US" sz="2800" dirty="0"/>
              <a:t>Uncertainty is represented as a </a:t>
            </a:r>
            <a:r>
              <a:rPr lang="en-US" sz="2800" u="sng" dirty="0"/>
              <a:t>Degree of Belief</a:t>
            </a:r>
            <a:endParaRPr lang="en-US" sz="2800" dirty="0"/>
          </a:p>
          <a:p>
            <a:pPr>
              <a:lnSpc>
                <a:spcPct val="90000"/>
              </a:lnSpc>
            </a:pPr>
            <a:r>
              <a:rPr lang="en-US" sz="2800" dirty="0"/>
              <a:t>Express the </a:t>
            </a:r>
            <a:r>
              <a:rPr lang="en-US" sz="2800" u="sng" dirty="0"/>
              <a:t>Measure of Belief</a:t>
            </a:r>
            <a:endParaRPr lang="en-US" sz="2800" dirty="0"/>
          </a:p>
          <a:p>
            <a:pPr>
              <a:lnSpc>
                <a:spcPct val="90000"/>
              </a:lnSpc>
            </a:pPr>
            <a:r>
              <a:rPr lang="en-US" sz="2800" dirty="0"/>
              <a:t>Manipulate degrees of belief while using knowledge-based systems</a:t>
            </a:r>
          </a:p>
          <a:p>
            <a:pPr>
              <a:lnSpc>
                <a:spcPct val="90000"/>
              </a:lnSpc>
            </a:pPr>
            <a:r>
              <a:rPr lang="en-US" sz="2800" u="sng" dirty="0"/>
              <a:t>Certainty Factors (CF)</a:t>
            </a:r>
            <a:r>
              <a:rPr lang="en-US" sz="2800" dirty="0"/>
              <a:t> express belief in an event based on evidence (or the expert's assessment)</a:t>
            </a:r>
          </a:p>
          <a:p>
            <a:pPr lvl="1">
              <a:lnSpc>
                <a:spcPct val="90000"/>
              </a:lnSpc>
            </a:pPr>
            <a:r>
              <a:rPr lang="en-US" sz="2400" dirty="0"/>
              <a:t>1.0 or 100 = absolute truth (complete confidence) </a:t>
            </a:r>
          </a:p>
          <a:p>
            <a:pPr lvl="1">
              <a:lnSpc>
                <a:spcPct val="90000"/>
              </a:lnSpc>
            </a:pPr>
            <a:r>
              <a:rPr lang="en-US" sz="2400" dirty="0"/>
              <a:t>0 = certain falsehood</a:t>
            </a:r>
          </a:p>
          <a:p>
            <a:pPr>
              <a:lnSpc>
                <a:spcPct val="90000"/>
              </a:lnSpc>
            </a:pPr>
            <a:r>
              <a:rPr lang="en-US" sz="2800" dirty="0" smtClean="0"/>
              <a:t>CFs </a:t>
            </a:r>
            <a:r>
              <a:rPr lang="en-US" sz="2800" dirty="0"/>
              <a:t>are NOT probabilities</a:t>
            </a:r>
          </a:p>
          <a:p>
            <a:pPr>
              <a:lnSpc>
                <a:spcPct val="90000"/>
              </a:lnSpc>
            </a:pPr>
            <a:r>
              <a:rPr lang="en-US" sz="2800" dirty="0" err="1"/>
              <a:t>CFs</a:t>
            </a:r>
            <a:r>
              <a:rPr lang="en-US" sz="2800" dirty="0"/>
              <a:t> need not sum to 100</a:t>
            </a:r>
          </a:p>
        </p:txBody>
      </p:sp>
    </p:spTree>
    <p:extLst>
      <p:ext uri="{BB962C8B-B14F-4D97-AF65-F5344CB8AC3E}">
        <p14:creationId xmlns:p14="http://schemas.microsoft.com/office/powerpoint/2010/main" val="244114140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7" name="Rectangle 5"/>
          <p:cNvSpPr>
            <a:spLocks noGrp="1" noChangeArrowheads="1"/>
          </p:cNvSpPr>
          <p:nvPr>
            <p:ph type="title"/>
          </p:nvPr>
        </p:nvSpPr>
        <p:spPr/>
        <p:txBody>
          <a:bodyPr/>
          <a:lstStyle/>
          <a:p>
            <a:r>
              <a:rPr lang="en-US" dirty="0" smtClean="0"/>
              <a:t>Inferencing with Uncertainty </a:t>
            </a:r>
            <a:br>
              <a:rPr lang="en-US" dirty="0" smtClean="0"/>
            </a:br>
            <a:r>
              <a:rPr lang="en-US" dirty="0" smtClean="0"/>
              <a:t>Combining </a:t>
            </a:r>
            <a:r>
              <a:rPr lang="en-US" dirty="0"/>
              <a:t>Certainty Factors</a:t>
            </a:r>
          </a:p>
        </p:txBody>
      </p:sp>
      <p:sp>
        <p:nvSpPr>
          <p:cNvPr id="146438" name="Rectangle 6"/>
          <p:cNvSpPr>
            <a:spLocks noGrp="1" noChangeArrowheads="1"/>
          </p:cNvSpPr>
          <p:nvPr>
            <p:ph type="body" idx="1"/>
          </p:nvPr>
        </p:nvSpPr>
        <p:spPr>
          <a:xfrm>
            <a:off x="685800" y="1524000"/>
            <a:ext cx="8458200" cy="4608513"/>
          </a:xfrm>
        </p:spPr>
        <p:txBody>
          <a:bodyPr/>
          <a:lstStyle/>
          <a:p>
            <a:r>
              <a:rPr lang="en-US" sz="2400" dirty="0"/>
              <a:t>Combining Several Certainty Factors in </a:t>
            </a:r>
            <a:r>
              <a:rPr lang="en-US" sz="2400" dirty="0">
                <a:solidFill>
                  <a:schemeClr val="hlink"/>
                </a:solidFill>
              </a:rPr>
              <a:t>One Rule</a:t>
            </a:r>
            <a:r>
              <a:rPr lang="en-US" sz="2400" dirty="0"/>
              <a:t> where parts are combined using </a:t>
            </a:r>
            <a:r>
              <a:rPr lang="en-US" sz="2400" dirty="0">
                <a:solidFill>
                  <a:schemeClr val="hlink"/>
                </a:solidFill>
              </a:rPr>
              <a:t>AND</a:t>
            </a:r>
            <a:r>
              <a:rPr lang="en-US" sz="2400" dirty="0"/>
              <a:t> </a:t>
            </a:r>
            <a:r>
              <a:rPr lang="en-US" sz="2400" dirty="0" err="1"/>
              <a:t>and</a:t>
            </a:r>
            <a:r>
              <a:rPr lang="en-US" sz="2400" dirty="0"/>
              <a:t> </a:t>
            </a:r>
            <a:r>
              <a:rPr lang="en-US" sz="2400" dirty="0">
                <a:solidFill>
                  <a:schemeClr val="hlink"/>
                </a:solidFill>
              </a:rPr>
              <a:t>OR</a:t>
            </a:r>
            <a:r>
              <a:rPr lang="en-US" sz="2400" dirty="0"/>
              <a:t> logical operators</a:t>
            </a:r>
          </a:p>
          <a:p>
            <a:r>
              <a:rPr lang="en-US" sz="2400" u="sng" dirty="0">
                <a:solidFill>
                  <a:schemeClr val="hlink"/>
                </a:solidFill>
              </a:rPr>
              <a:t>AND</a:t>
            </a:r>
          </a:p>
          <a:p>
            <a:pPr lvl="1">
              <a:buFont typeface="Wingdings" pitchFamily="2" charset="2"/>
              <a:buNone/>
            </a:pPr>
            <a:r>
              <a:rPr lang="en-US" sz="2400" dirty="0"/>
              <a:t>IF 	</a:t>
            </a:r>
            <a:r>
              <a:rPr lang="en-US" sz="2400" dirty="0">
                <a:solidFill>
                  <a:schemeClr val="hlink"/>
                </a:solidFill>
              </a:rPr>
              <a:t>inflation is high</a:t>
            </a:r>
            <a:r>
              <a:rPr lang="en-US" sz="2400" dirty="0"/>
              <a:t>, CF = 50 percent, (A), AND</a:t>
            </a:r>
          </a:p>
          <a:p>
            <a:pPr lvl="1">
              <a:buFont typeface="Wingdings" pitchFamily="2" charset="2"/>
              <a:buNone/>
            </a:pPr>
            <a:r>
              <a:rPr lang="en-US" sz="2400" dirty="0"/>
              <a:t>	</a:t>
            </a:r>
            <a:r>
              <a:rPr lang="en-US" sz="2400" dirty="0">
                <a:solidFill>
                  <a:schemeClr val="hlink"/>
                </a:solidFill>
              </a:rPr>
              <a:t>unemployment rate</a:t>
            </a:r>
            <a:r>
              <a:rPr lang="en-US" sz="2400" dirty="0"/>
              <a:t> is above 7, CF = 70 percent, (B), AND</a:t>
            </a:r>
          </a:p>
          <a:p>
            <a:pPr lvl="1">
              <a:buFont typeface="Wingdings" pitchFamily="2" charset="2"/>
              <a:buNone/>
            </a:pPr>
            <a:r>
              <a:rPr lang="en-US" sz="2400" dirty="0"/>
              <a:t>	</a:t>
            </a:r>
            <a:r>
              <a:rPr lang="en-US" sz="2400" dirty="0">
                <a:solidFill>
                  <a:schemeClr val="hlink"/>
                </a:solidFill>
              </a:rPr>
              <a:t>bond prices decline</a:t>
            </a:r>
            <a:r>
              <a:rPr lang="en-US" sz="2400" dirty="0"/>
              <a:t>, CF = 100 percent, (C)</a:t>
            </a:r>
          </a:p>
          <a:p>
            <a:pPr lvl="1">
              <a:buFont typeface="Wingdings" pitchFamily="2" charset="2"/>
              <a:buNone/>
            </a:pPr>
            <a:r>
              <a:rPr lang="en-US" sz="2400" dirty="0"/>
              <a:t>THEN </a:t>
            </a:r>
            <a:r>
              <a:rPr lang="en-US" sz="2400" dirty="0">
                <a:solidFill>
                  <a:schemeClr val="hlink"/>
                </a:solidFill>
              </a:rPr>
              <a:t>stock prices decline</a:t>
            </a:r>
            <a:r>
              <a:rPr lang="en-US" sz="2400" dirty="0"/>
              <a:t> </a:t>
            </a:r>
          </a:p>
          <a:p>
            <a:pPr lvl="1">
              <a:buFont typeface="Wingdings" pitchFamily="2" charset="2"/>
              <a:buNone/>
            </a:pPr>
            <a:r>
              <a:rPr lang="en-US" sz="2400" dirty="0"/>
              <a:t>	CF(A, B, and C) = Minimum[CF(A), CF(B), CF(C)] </a:t>
            </a:r>
          </a:p>
          <a:p>
            <a:pPr lvl="1">
              <a:buFont typeface="Wingdings" pitchFamily="2" charset="2"/>
              <a:buNone/>
            </a:pPr>
            <a:r>
              <a:rPr lang="en-US" sz="2400" dirty="0" smtClean="0"/>
              <a:t>=&gt; The </a:t>
            </a:r>
            <a:r>
              <a:rPr lang="en-US" sz="2400" dirty="0"/>
              <a:t>CF for “stock prices to decline” = 50 percent</a:t>
            </a:r>
          </a:p>
          <a:p>
            <a:pPr marL="457200" lvl="1" indent="0">
              <a:buNone/>
            </a:pPr>
            <a:r>
              <a:rPr lang="en-US" sz="2400" dirty="0" smtClean="0"/>
              <a:t>      The </a:t>
            </a:r>
            <a:r>
              <a:rPr lang="en-US" sz="2400" dirty="0"/>
              <a:t>chain is as strong as its weakest link</a:t>
            </a:r>
            <a:endParaRPr lang="en-US" sz="3200" dirty="0"/>
          </a:p>
          <a:p>
            <a:endParaRPr lang="en-US" dirty="0"/>
          </a:p>
        </p:txBody>
      </p:sp>
    </p:spTree>
    <p:extLst>
      <p:ext uri="{BB962C8B-B14F-4D97-AF65-F5344CB8AC3E}">
        <p14:creationId xmlns:p14="http://schemas.microsoft.com/office/powerpoint/2010/main" val="302287758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1026"/>
          <p:cNvSpPr>
            <a:spLocks noGrp="1" noChangeArrowheads="1"/>
          </p:cNvSpPr>
          <p:nvPr>
            <p:ph type="title"/>
          </p:nvPr>
        </p:nvSpPr>
        <p:spPr/>
        <p:txBody>
          <a:bodyPr/>
          <a:lstStyle/>
          <a:p>
            <a:r>
              <a:rPr lang="en-US" dirty="0" smtClean="0"/>
              <a:t>Inferencing with Uncertainty </a:t>
            </a:r>
            <a:br>
              <a:rPr lang="en-US" dirty="0" smtClean="0"/>
            </a:br>
            <a:r>
              <a:rPr lang="en-US" dirty="0" smtClean="0"/>
              <a:t>Combining </a:t>
            </a:r>
            <a:r>
              <a:rPr lang="en-US" dirty="0"/>
              <a:t>Certainty Factors</a:t>
            </a:r>
          </a:p>
        </p:txBody>
      </p:sp>
      <p:sp>
        <p:nvSpPr>
          <p:cNvPr id="166915" name="Rectangle 1027"/>
          <p:cNvSpPr>
            <a:spLocks noGrp="1" noChangeArrowheads="1"/>
          </p:cNvSpPr>
          <p:nvPr>
            <p:ph type="body" idx="1"/>
          </p:nvPr>
        </p:nvSpPr>
        <p:spPr>
          <a:xfrm>
            <a:off x="685800" y="1639887"/>
            <a:ext cx="8458200" cy="4608513"/>
          </a:xfrm>
        </p:spPr>
        <p:txBody>
          <a:bodyPr/>
          <a:lstStyle/>
          <a:p>
            <a:r>
              <a:rPr lang="en-US" sz="2400" u="sng" dirty="0">
                <a:solidFill>
                  <a:schemeClr val="hlink"/>
                </a:solidFill>
              </a:rPr>
              <a:t>OR</a:t>
            </a:r>
          </a:p>
          <a:p>
            <a:pPr lvl="1">
              <a:buFont typeface="Wingdings" pitchFamily="2" charset="2"/>
              <a:buNone/>
            </a:pPr>
            <a:r>
              <a:rPr lang="en-US" sz="2400" dirty="0"/>
              <a:t>IF </a:t>
            </a:r>
            <a:r>
              <a:rPr lang="en-US" sz="2400" dirty="0">
                <a:solidFill>
                  <a:schemeClr val="hlink"/>
                </a:solidFill>
              </a:rPr>
              <a:t>inflation is low</a:t>
            </a:r>
            <a:r>
              <a:rPr lang="en-US" sz="2400" dirty="0"/>
              <a:t>, CF = 70 percent, (A), OR</a:t>
            </a:r>
          </a:p>
          <a:p>
            <a:pPr lvl="1">
              <a:buFont typeface="Wingdings" pitchFamily="2" charset="2"/>
              <a:buNone/>
            </a:pPr>
            <a:r>
              <a:rPr lang="en-US" sz="2400" dirty="0"/>
              <a:t>	</a:t>
            </a:r>
            <a:r>
              <a:rPr lang="en-US" sz="2400" dirty="0">
                <a:solidFill>
                  <a:schemeClr val="hlink"/>
                </a:solidFill>
              </a:rPr>
              <a:t>bond prices are high</a:t>
            </a:r>
            <a:r>
              <a:rPr lang="en-US" sz="2400" dirty="0"/>
              <a:t>, CF = 85 percent, (B)</a:t>
            </a:r>
          </a:p>
          <a:p>
            <a:pPr lvl="1">
              <a:buFont typeface="Wingdings" pitchFamily="2" charset="2"/>
              <a:buNone/>
            </a:pPr>
            <a:r>
              <a:rPr lang="en-US" sz="2400" dirty="0"/>
              <a:t>THEN </a:t>
            </a:r>
            <a:r>
              <a:rPr lang="en-US" sz="2400" dirty="0">
                <a:solidFill>
                  <a:schemeClr val="hlink"/>
                </a:solidFill>
              </a:rPr>
              <a:t>stock prices will be high</a:t>
            </a:r>
            <a:r>
              <a:rPr lang="en-US" sz="2400" dirty="0"/>
              <a:t> </a:t>
            </a:r>
          </a:p>
          <a:p>
            <a:pPr lvl="1">
              <a:buFont typeface="Wingdings" pitchFamily="2" charset="2"/>
              <a:buNone/>
            </a:pPr>
            <a:r>
              <a:rPr lang="en-US" sz="2400" dirty="0"/>
              <a:t>	CF(A, B) = Maximum[CF(A), CF(B)] </a:t>
            </a:r>
          </a:p>
          <a:p>
            <a:pPr lvl="1">
              <a:buFont typeface="Wingdings" pitchFamily="2" charset="2"/>
              <a:buNone/>
            </a:pPr>
            <a:r>
              <a:rPr lang="en-US" sz="2400" dirty="0" smtClean="0"/>
              <a:t>=&gt; The </a:t>
            </a:r>
            <a:r>
              <a:rPr lang="en-US" sz="2400" dirty="0"/>
              <a:t>CF for “stock prices to be high” = 85 </a:t>
            </a:r>
            <a:r>
              <a:rPr lang="en-US" sz="2400" dirty="0" smtClean="0"/>
              <a:t>percent</a:t>
            </a:r>
          </a:p>
          <a:p>
            <a:pPr lvl="1">
              <a:buFont typeface="Wingdings" pitchFamily="2" charset="2"/>
              <a:buNone/>
            </a:pPr>
            <a:endParaRPr lang="en-US" sz="2400" dirty="0"/>
          </a:p>
          <a:p>
            <a:pPr lvl="1"/>
            <a:r>
              <a:rPr lang="en-US" sz="2400" dirty="0" smtClean="0"/>
              <a:t>Notice </a:t>
            </a:r>
            <a:r>
              <a:rPr lang="en-US" sz="2400" dirty="0"/>
              <a:t>that in OR only one IF premise need to be true </a:t>
            </a:r>
            <a:endParaRPr lang="en-US" sz="2000" dirty="0"/>
          </a:p>
        </p:txBody>
      </p:sp>
    </p:spTree>
    <p:extLst>
      <p:ext uri="{BB962C8B-B14F-4D97-AF65-F5344CB8AC3E}">
        <p14:creationId xmlns:p14="http://schemas.microsoft.com/office/powerpoint/2010/main" val="81845348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11" name="Rectangle 7"/>
          <p:cNvSpPr>
            <a:spLocks noGrp="1" noChangeArrowheads="1"/>
          </p:cNvSpPr>
          <p:nvPr>
            <p:ph type="body" idx="1"/>
          </p:nvPr>
        </p:nvSpPr>
        <p:spPr>
          <a:xfrm>
            <a:off x="685800" y="1524000"/>
            <a:ext cx="8269288" cy="4800600"/>
          </a:xfrm>
        </p:spPr>
        <p:txBody>
          <a:bodyPr/>
          <a:lstStyle/>
          <a:p>
            <a:r>
              <a:rPr lang="en-US" sz="2800" dirty="0"/>
              <a:t>Combining two or more rules</a:t>
            </a:r>
          </a:p>
          <a:p>
            <a:pPr lvl="1"/>
            <a:r>
              <a:rPr lang="en-US" sz="2400" dirty="0">
                <a:solidFill>
                  <a:schemeClr val="hlink"/>
                </a:solidFill>
              </a:rPr>
              <a:t>Example</a:t>
            </a:r>
            <a:r>
              <a:rPr lang="en-US" sz="2400" dirty="0"/>
              <a:t>:</a:t>
            </a:r>
          </a:p>
          <a:p>
            <a:pPr lvl="2"/>
            <a:r>
              <a:rPr lang="en-US" sz="2000" dirty="0"/>
              <a:t>R1:	IF the inflation rate is less than 5 percent,</a:t>
            </a:r>
          </a:p>
          <a:p>
            <a:pPr lvl="2">
              <a:buFont typeface="Wingdings" pitchFamily="2" charset="2"/>
              <a:buNone/>
            </a:pPr>
            <a:r>
              <a:rPr lang="en-US" sz="2000" dirty="0"/>
              <a:t>		THEN stock market prices go up (CF = 0.7)</a:t>
            </a:r>
          </a:p>
          <a:p>
            <a:pPr lvl="2"/>
            <a:r>
              <a:rPr lang="en-US" sz="2000" dirty="0"/>
              <a:t>R2:	IF unemployment level is less than 7 percent,</a:t>
            </a:r>
          </a:p>
          <a:p>
            <a:pPr lvl="2">
              <a:buFont typeface="Wingdings" pitchFamily="2" charset="2"/>
              <a:buNone/>
            </a:pPr>
            <a:r>
              <a:rPr lang="en-US" sz="2000" dirty="0"/>
              <a:t>		THEN stock market prices go up (CF = 0.6)</a:t>
            </a:r>
          </a:p>
          <a:p>
            <a:pPr lvl="1"/>
            <a:r>
              <a:rPr lang="en-US" sz="2400" dirty="0"/>
              <a:t>Inflation rate = 4 percent and the unemployment level = 6.5 percent </a:t>
            </a:r>
          </a:p>
          <a:p>
            <a:pPr lvl="1"/>
            <a:r>
              <a:rPr lang="en-US" sz="2400" dirty="0"/>
              <a:t>Combined Effect</a:t>
            </a:r>
          </a:p>
          <a:p>
            <a:pPr lvl="2"/>
            <a:r>
              <a:rPr lang="en-US" sz="2000" dirty="0"/>
              <a:t>CF(R1,R2) = CF(R1) + CF(R2)[1 - CF(R1)]; or </a:t>
            </a:r>
          </a:p>
          <a:p>
            <a:pPr lvl="2"/>
            <a:r>
              <a:rPr lang="en-US" sz="2000" dirty="0"/>
              <a:t>CF(R1,R2) = CF(R1) + CF(R2) - CF(R1) </a:t>
            </a:r>
            <a:r>
              <a:rPr lang="en-US" sz="2000" dirty="0">
                <a:sym typeface="Symbol" pitchFamily="18" charset="2"/>
              </a:rPr>
              <a:t></a:t>
            </a:r>
            <a:r>
              <a:rPr lang="en-US" sz="2000" dirty="0"/>
              <a:t> CF(R2)</a:t>
            </a:r>
            <a:endParaRPr lang="en-US" dirty="0"/>
          </a:p>
        </p:txBody>
      </p:sp>
      <p:sp>
        <p:nvSpPr>
          <p:cNvPr id="4" name="Rectangle 1026"/>
          <p:cNvSpPr>
            <a:spLocks noGrp="1" noChangeArrowheads="1"/>
          </p:cNvSpPr>
          <p:nvPr>
            <p:ph type="title"/>
          </p:nvPr>
        </p:nvSpPr>
        <p:spPr>
          <a:xfrm>
            <a:off x="1150938" y="250825"/>
            <a:ext cx="7793037" cy="1044575"/>
          </a:xfrm>
        </p:spPr>
        <p:txBody>
          <a:bodyPr/>
          <a:lstStyle/>
          <a:p>
            <a:r>
              <a:rPr lang="en-US" dirty="0" smtClean="0"/>
              <a:t>Inferencing with Uncertainty </a:t>
            </a:r>
            <a:br>
              <a:rPr lang="en-US" dirty="0" smtClean="0"/>
            </a:br>
            <a:r>
              <a:rPr lang="en-US" dirty="0" smtClean="0"/>
              <a:t>Combining </a:t>
            </a:r>
            <a:r>
              <a:rPr lang="en-US" dirty="0"/>
              <a:t>Certainty Factors</a:t>
            </a:r>
          </a:p>
        </p:txBody>
      </p:sp>
    </p:spTree>
    <p:extLst>
      <p:ext uri="{BB962C8B-B14F-4D97-AF65-F5344CB8AC3E}">
        <p14:creationId xmlns:p14="http://schemas.microsoft.com/office/powerpoint/2010/main" val="198354931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3"/>
          <p:cNvSpPr>
            <a:spLocks noGrp="1" noChangeArrowheads="1"/>
          </p:cNvSpPr>
          <p:nvPr>
            <p:ph type="body" idx="1"/>
          </p:nvPr>
        </p:nvSpPr>
        <p:spPr>
          <a:xfrm>
            <a:off x="685800" y="1524000"/>
            <a:ext cx="8382000" cy="4800600"/>
          </a:xfrm>
        </p:spPr>
        <p:txBody>
          <a:bodyPr/>
          <a:lstStyle/>
          <a:p>
            <a:pPr eaLnBrk="1" hangingPunct="1">
              <a:lnSpc>
                <a:spcPct val="90000"/>
              </a:lnSpc>
            </a:pPr>
            <a:r>
              <a:rPr lang="en-US" sz="2800" dirty="0" smtClean="0"/>
              <a:t>Explanation </a:t>
            </a:r>
          </a:p>
          <a:p>
            <a:pPr lvl="1" eaLnBrk="1" hangingPunct="1">
              <a:lnSpc>
                <a:spcPct val="90000"/>
              </a:lnSpc>
            </a:pPr>
            <a:r>
              <a:rPr lang="en-US" sz="2400" dirty="0" smtClean="0"/>
              <a:t>Human experts justify and explain their actions </a:t>
            </a:r>
          </a:p>
          <a:p>
            <a:pPr lvl="1" eaLnBrk="1" hangingPunct="1">
              <a:lnSpc>
                <a:spcPct val="90000"/>
              </a:lnSpc>
              <a:buFont typeface="Wingdings" pitchFamily="2" charset="2"/>
              <a:buNone/>
            </a:pPr>
            <a:r>
              <a:rPr lang="en-US" sz="2400" dirty="0" smtClean="0"/>
              <a:t>	… so should ES</a:t>
            </a:r>
          </a:p>
          <a:p>
            <a:pPr lvl="1" eaLnBrk="1" hangingPunct="1">
              <a:lnSpc>
                <a:spcPct val="90000"/>
              </a:lnSpc>
            </a:pPr>
            <a:r>
              <a:rPr lang="en-US" sz="2400" dirty="0" smtClean="0">
                <a:solidFill>
                  <a:schemeClr val="hlink"/>
                </a:solidFill>
              </a:rPr>
              <a:t>Explanation</a:t>
            </a:r>
            <a:r>
              <a:rPr lang="en-US" sz="2400" dirty="0" smtClean="0"/>
              <a:t>: an attempt by an ES to clarify reasoning, recommendations, other actions (asking a question)</a:t>
            </a:r>
          </a:p>
          <a:p>
            <a:pPr lvl="1" eaLnBrk="1" hangingPunct="1">
              <a:lnSpc>
                <a:spcPct val="90000"/>
              </a:lnSpc>
            </a:pPr>
            <a:r>
              <a:rPr lang="en-US" sz="2400" dirty="0" smtClean="0"/>
              <a:t>Explanation facility = Justifier</a:t>
            </a:r>
          </a:p>
          <a:p>
            <a:pPr lvl="2" eaLnBrk="1" hangingPunct="1">
              <a:lnSpc>
                <a:spcPct val="90000"/>
              </a:lnSpc>
            </a:pPr>
            <a:endParaRPr lang="en-US" sz="2000" dirty="0" smtClean="0"/>
          </a:p>
          <a:p>
            <a:pPr eaLnBrk="1" hangingPunct="1">
              <a:lnSpc>
                <a:spcPct val="90000"/>
              </a:lnSpc>
            </a:pPr>
            <a:r>
              <a:rPr lang="en-US" sz="2800" dirty="0" smtClean="0"/>
              <a:t>Explanation Purposes…</a:t>
            </a:r>
          </a:p>
          <a:p>
            <a:pPr lvl="1" eaLnBrk="1" hangingPunct="1">
              <a:lnSpc>
                <a:spcPct val="90000"/>
              </a:lnSpc>
            </a:pPr>
            <a:r>
              <a:rPr lang="en-US" sz="2400" dirty="0" smtClean="0"/>
              <a:t>Make the system more intelligible</a:t>
            </a:r>
          </a:p>
          <a:p>
            <a:pPr lvl="1" eaLnBrk="1" hangingPunct="1">
              <a:lnSpc>
                <a:spcPct val="90000"/>
              </a:lnSpc>
            </a:pPr>
            <a:r>
              <a:rPr lang="en-US" sz="2400" dirty="0" smtClean="0"/>
              <a:t>Uncover shortcomings of the knowledge bases </a:t>
            </a:r>
          </a:p>
          <a:p>
            <a:pPr lvl="1" eaLnBrk="1" hangingPunct="1">
              <a:lnSpc>
                <a:spcPct val="90000"/>
              </a:lnSpc>
            </a:pPr>
            <a:r>
              <a:rPr lang="en-US" sz="2400" dirty="0" smtClean="0"/>
              <a:t>Explain unanticipated situations</a:t>
            </a:r>
          </a:p>
          <a:p>
            <a:pPr lvl="1" eaLnBrk="1" hangingPunct="1">
              <a:lnSpc>
                <a:spcPct val="90000"/>
              </a:lnSpc>
            </a:pPr>
            <a:r>
              <a:rPr lang="en-US" sz="2400" dirty="0" smtClean="0"/>
              <a:t>Satisfy users’ psychological and/or social needs, …</a:t>
            </a:r>
          </a:p>
        </p:txBody>
      </p:sp>
      <p:sp>
        <p:nvSpPr>
          <p:cNvPr id="123909" name="Rectangle 5"/>
          <p:cNvSpPr>
            <a:spLocks noGrp="1" noChangeArrowheads="1"/>
          </p:cNvSpPr>
          <p:nvPr>
            <p:ph type="title"/>
          </p:nvPr>
        </p:nvSpPr>
        <p:spPr/>
        <p:txBody>
          <a:bodyPr/>
          <a:lstStyle/>
          <a:p>
            <a:pPr eaLnBrk="1" hangingPunct="1">
              <a:defRPr/>
            </a:pPr>
            <a:r>
              <a:rPr lang="en-US" smtClean="0"/>
              <a:t>Explanation as a Metaknowledge</a:t>
            </a:r>
          </a:p>
        </p:txBody>
      </p:sp>
    </p:spTree>
    <p:extLst>
      <p:ext uri="{BB962C8B-B14F-4D97-AF65-F5344CB8AC3E}">
        <p14:creationId xmlns:p14="http://schemas.microsoft.com/office/powerpoint/2010/main" val="226245975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81" name="Rectangle 5"/>
          <p:cNvSpPr>
            <a:spLocks noGrp="1" noChangeArrowheads="1"/>
          </p:cNvSpPr>
          <p:nvPr>
            <p:ph type="title"/>
          </p:nvPr>
        </p:nvSpPr>
        <p:spPr/>
        <p:txBody>
          <a:bodyPr/>
          <a:lstStyle/>
          <a:p>
            <a:pPr eaLnBrk="1" hangingPunct="1">
              <a:defRPr/>
            </a:pPr>
            <a:r>
              <a:rPr lang="en-US" smtClean="0"/>
              <a:t>Two Basic Explanations </a:t>
            </a:r>
          </a:p>
        </p:txBody>
      </p:sp>
      <p:sp>
        <p:nvSpPr>
          <p:cNvPr id="38915" name="Rectangle 6"/>
          <p:cNvSpPr>
            <a:spLocks noGrp="1" noChangeArrowheads="1"/>
          </p:cNvSpPr>
          <p:nvPr>
            <p:ph type="body" idx="1"/>
          </p:nvPr>
        </p:nvSpPr>
        <p:spPr>
          <a:xfrm>
            <a:off x="1182688" y="1524000"/>
            <a:ext cx="7808912" cy="4800600"/>
          </a:xfrm>
        </p:spPr>
        <p:txBody>
          <a:bodyPr/>
          <a:lstStyle/>
          <a:p>
            <a:pPr eaLnBrk="1" hangingPunct="1">
              <a:lnSpc>
                <a:spcPct val="90000"/>
              </a:lnSpc>
            </a:pPr>
            <a:r>
              <a:rPr lang="en-US" sz="2800" dirty="0" smtClean="0">
                <a:solidFill>
                  <a:srgbClr val="FF0000"/>
                </a:solidFill>
              </a:rPr>
              <a:t>Why Explanations </a:t>
            </a:r>
            <a:r>
              <a:rPr lang="en-US" sz="2800" dirty="0" smtClean="0"/>
              <a:t>- Why is a fact requested?</a:t>
            </a:r>
          </a:p>
          <a:p>
            <a:pPr eaLnBrk="1" hangingPunct="1">
              <a:lnSpc>
                <a:spcPct val="90000"/>
              </a:lnSpc>
            </a:pPr>
            <a:r>
              <a:rPr lang="en-US" sz="2800" dirty="0" smtClean="0">
                <a:solidFill>
                  <a:srgbClr val="FF0000"/>
                </a:solidFill>
              </a:rPr>
              <a:t>How Explanations </a:t>
            </a:r>
            <a:r>
              <a:rPr lang="en-US" sz="2800" dirty="0" smtClean="0"/>
              <a:t>- To determine how a certain conclusion or recommendation was reached</a:t>
            </a:r>
          </a:p>
          <a:p>
            <a:pPr lvl="1" eaLnBrk="1" hangingPunct="1">
              <a:lnSpc>
                <a:spcPct val="90000"/>
              </a:lnSpc>
            </a:pPr>
            <a:r>
              <a:rPr lang="en-US" sz="2400" dirty="0" smtClean="0"/>
              <a:t>Some simple systems - only at the final conclusion</a:t>
            </a:r>
          </a:p>
          <a:p>
            <a:pPr lvl="1" eaLnBrk="1" hangingPunct="1">
              <a:lnSpc>
                <a:spcPct val="90000"/>
              </a:lnSpc>
            </a:pPr>
            <a:r>
              <a:rPr lang="en-US" sz="2400" dirty="0" smtClean="0"/>
              <a:t>Most complex systems provide the chain of rules used to reach the conclusion</a:t>
            </a:r>
          </a:p>
          <a:p>
            <a:pPr lvl="1" eaLnBrk="1" hangingPunct="1">
              <a:lnSpc>
                <a:spcPct val="90000"/>
              </a:lnSpc>
            </a:pPr>
            <a:endParaRPr lang="en-US" sz="2400" dirty="0" smtClean="0"/>
          </a:p>
          <a:p>
            <a:pPr eaLnBrk="1" hangingPunct="1">
              <a:lnSpc>
                <a:spcPct val="90000"/>
              </a:lnSpc>
            </a:pPr>
            <a:r>
              <a:rPr lang="en-US" sz="2800" dirty="0" smtClean="0"/>
              <a:t>Explanation is essential in ES </a:t>
            </a:r>
          </a:p>
          <a:p>
            <a:pPr eaLnBrk="1" hangingPunct="1">
              <a:lnSpc>
                <a:spcPct val="90000"/>
              </a:lnSpc>
            </a:pPr>
            <a:r>
              <a:rPr lang="en-US" sz="2800" dirty="0" smtClean="0"/>
              <a:t>Used for training and evaluation</a:t>
            </a:r>
          </a:p>
        </p:txBody>
      </p:sp>
    </p:spTree>
    <p:extLst>
      <p:ext uri="{BB962C8B-B14F-4D97-AF65-F5344CB8AC3E}">
        <p14:creationId xmlns:p14="http://schemas.microsoft.com/office/powerpoint/2010/main" val="256776889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Problem </a:t>
            </a:r>
            <a:r>
              <a:rPr lang="en-US" dirty="0"/>
              <a:t>Areas Suitable For Expert Systems</a:t>
            </a: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719263"/>
            <a:ext cx="8756281" cy="46053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8148547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6210" name="Rectangle 2"/>
          <p:cNvSpPr>
            <a:spLocks noGrp="1" noChangeArrowheads="1"/>
          </p:cNvSpPr>
          <p:nvPr>
            <p:ph type="title"/>
          </p:nvPr>
        </p:nvSpPr>
        <p:spPr/>
        <p:txBody>
          <a:bodyPr/>
          <a:lstStyle/>
          <a:p>
            <a:pPr eaLnBrk="1" hangingPunct="1">
              <a:defRPr/>
            </a:pPr>
            <a:r>
              <a:rPr lang="en-US" altLang="zh-TW" dirty="0" smtClean="0">
                <a:ea typeface="新細明體" charset="-120"/>
              </a:rPr>
              <a:t>Development of ES </a:t>
            </a:r>
            <a:endParaRPr lang="en-US" dirty="0" smtClean="0"/>
          </a:p>
        </p:txBody>
      </p:sp>
      <p:sp>
        <p:nvSpPr>
          <p:cNvPr id="40963" name="Rectangle 3"/>
          <p:cNvSpPr>
            <a:spLocks noGrp="1" noChangeArrowheads="1"/>
          </p:cNvSpPr>
          <p:nvPr>
            <p:ph type="body" idx="1"/>
          </p:nvPr>
        </p:nvSpPr>
        <p:spPr>
          <a:xfrm>
            <a:off x="685800" y="1447800"/>
            <a:ext cx="8305800" cy="4800600"/>
          </a:xfrm>
        </p:spPr>
        <p:txBody>
          <a:bodyPr/>
          <a:lstStyle/>
          <a:p>
            <a:pPr eaLnBrk="1" hangingPunct="1"/>
            <a:r>
              <a:rPr lang="en-US" altLang="zh-TW" dirty="0" smtClean="0">
                <a:ea typeface="新細明體" charset="-120"/>
              </a:rPr>
              <a:t>Defining the nature and scope of the problem</a:t>
            </a:r>
            <a:endParaRPr lang="en-US" altLang="zh-TW" sz="1050" dirty="0" smtClean="0">
              <a:ea typeface="新細明體" charset="-120"/>
            </a:endParaRPr>
          </a:p>
          <a:p>
            <a:pPr eaLnBrk="1" hangingPunct="1"/>
            <a:r>
              <a:rPr lang="en-US" altLang="zh-TW" dirty="0" smtClean="0">
                <a:ea typeface="新細明體" charset="-120"/>
              </a:rPr>
              <a:t>Identifying proper experts </a:t>
            </a:r>
          </a:p>
          <a:p>
            <a:pPr eaLnBrk="1" hangingPunct="1"/>
            <a:r>
              <a:rPr lang="en-US" altLang="zh-TW" dirty="0" smtClean="0">
                <a:ea typeface="新細明體" charset="-120"/>
              </a:rPr>
              <a:t>Acquiring knowledge</a:t>
            </a:r>
          </a:p>
          <a:p>
            <a:pPr lvl="1" eaLnBrk="1" hangingPunct="1"/>
            <a:r>
              <a:rPr lang="en-US" altLang="zh-TW" dirty="0" smtClean="0">
                <a:ea typeface="新細明體" charset="-120"/>
              </a:rPr>
              <a:t>Knowledge engineer</a:t>
            </a:r>
          </a:p>
          <a:p>
            <a:pPr eaLnBrk="1" hangingPunct="1"/>
            <a:r>
              <a:rPr lang="en-US" dirty="0"/>
              <a:t>Selecting the Building </a:t>
            </a:r>
            <a:r>
              <a:rPr lang="en-US" dirty="0" smtClean="0"/>
              <a:t>Tools</a:t>
            </a:r>
          </a:p>
          <a:p>
            <a:pPr lvl="1" eaLnBrk="1" hangingPunct="1"/>
            <a:r>
              <a:rPr lang="en-US" altLang="zh-TW" dirty="0" smtClean="0">
                <a:ea typeface="新細明體" charset="-120"/>
              </a:rPr>
              <a:t>Shells versus Complete Development</a:t>
            </a:r>
          </a:p>
          <a:p>
            <a:pPr eaLnBrk="1" hangingPunct="1"/>
            <a:r>
              <a:rPr lang="en-US" altLang="zh-TW" dirty="0" smtClean="0">
                <a:ea typeface="新細明體" charset="-120"/>
              </a:rPr>
              <a:t>Coding the system</a:t>
            </a:r>
          </a:p>
          <a:p>
            <a:pPr eaLnBrk="1" hangingPunct="1"/>
            <a:r>
              <a:rPr lang="en-US" altLang="zh-TW" dirty="0" smtClean="0">
                <a:ea typeface="新細明體" charset="-120"/>
              </a:rPr>
              <a:t>Evaluating and Launching the System</a:t>
            </a:r>
          </a:p>
        </p:txBody>
      </p:sp>
    </p:spTree>
    <p:extLst>
      <p:ext uri="{BB962C8B-B14F-4D97-AF65-F5344CB8AC3E}">
        <p14:creationId xmlns:p14="http://schemas.microsoft.com/office/powerpoint/2010/main" val="281289146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Popular Expert System Shell</a:t>
            </a:r>
            <a:endParaRPr lang="en-US" dirty="0"/>
          </a:p>
        </p:txBody>
      </p:sp>
      <p:pic>
        <p:nvPicPr>
          <p:cNvPr id="4" name="Picture 3" descr="CorvidScreenshot1.JPG"/>
          <p:cNvPicPr>
            <a:picLocks noChangeAspect="1"/>
          </p:cNvPicPr>
          <p:nvPr/>
        </p:nvPicPr>
        <p:blipFill>
          <a:blip r:embed="rId3" cstate="print"/>
          <a:stretch>
            <a:fillRect/>
          </a:stretch>
        </p:blipFill>
        <p:spPr>
          <a:xfrm>
            <a:off x="1828800" y="1490606"/>
            <a:ext cx="5562600" cy="4833994"/>
          </a:xfrm>
          <a:prstGeom prst="rect">
            <a:avLst/>
          </a:prstGeom>
        </p:spPr>
      </p:pic>
    </p:spTree>
    <p:extLst>
      <p:ext uri="{BB962C8B-B14F-4D97-AF65-F5344CB8AC3E}">
        <p14:creationId xmlns:p14="http://schemas.microsoft.com/office/powerpoint/2010/main" val="121719243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Application Case </a:t>
            </a:r>
            <a:r>
              <a:rPr lang="en-US" dirty="0" smtClean="0"/>
              <a:t>11.5</a:t>
            </a:r>
            <a:endParaRPr lang="en-US" dirty="0"/>
          </a:p>
        </p:txBody>
      </p:sp>
      <p:sp>
        <p:nvSpPr>
          <p:cNvPr id="3" name="Content Placeholder 2"/>
          <p:cNvSpPr>
            <a:spLocks noGrp="1"/>
          </p:cNvSpPr>
          <p:nvPr>
            <p:ph idx="1"/>
          </p:nvPr>
        </p:nvSpPr>
        <p:spPr>
          <a:xfrm>
            <a:off x="762000" y="1600200"/>
            <a:ext cx="7924800" cy="4876800"/>
          </a:xfrm>
        </p:spPr>
        <p:txBody>
          <a:bodyPr>
            <a:normAutofit fontScale="92500"/>
          </a:bodyPr>
          <a:lstStyle/>
          <a:p>
            <a:pPr marL="0" indent="0">
              <a:buNone/>
            </a:pPr>
            <a:r>
              <a:rPr lang="en-US" sz="3900" dirty="0">
                <a:solidFill>
                  <a:srgbClr val="F85E08"/>
                </a:solidFill>
                <a:effectLst>
                  <a:outerShdw blurRad="38100" dist="38100" dir="2700000" algn="tl">
                    <a:srgbClr val="000000">
                      <a:alpha val="43137"/>
                    </a:srgbClr>
                  </a:outerShdw>
                </a:effectLst>
              </a:rPr>
              <a:t>Clinical Decision Support System for Tendon Injuries</a:t>
            </a:r>
            <a:endParaRPr lang="en-US" sz="3900" dirty="0" smtClean="0">
              <a:solidFill>
                <a:srgbClr val="F85E08"/>
              </a:solidFill>
              <a:effectLst>
                <a:outerShdw blurRad="38100" dist="38100" dir="2700000" algn="tl">
                  <a:srgbClr val="000000">
                    <a:alpha val="43137"/>
                  </a:srgbClr>
                </a:outerShdw>
              </a:effectLst>
            </a:endParaRPr>
          </a:p>
          <a:p>
            <a:pPr marL="0" indent="0">
              <a:buNone/>
            </a:pPr>
            <a:endParaRPr lang="en-US" sz="2200" dirty="0">
              <a:solidFill>
                <a:srgbClr val="F85E08"/>
              </a:solidFill>
              <a:effectLst>
                <a:outerShdw blurRad="38100" dist="38100" dir="2700000" algn="tl">
                  <a:srgbClr val="000000">
                    <a:alpha val="43137"/>
                  </a:srgbClr>
                </a:outerShdw>
              </a:effectLst>
            </a:endParaRPr>
          </a:p>
          <a:p>
            <a:pPr marL="0" indent="0">
              <a:buNone/>
            </a:pPr>
            <a:r>
              <a:rPr lang="en-US" sz="3500" u="sng" dirty="0" smtClean="0">
                <a:solidFill>
                  <a:srgbClr val="F85E08"/>
                </a:solidFill>
                <a:effectLst>
                  <a:outerShdw blurRad="38100" dist="38100" dir="2700000" algn="tl">
                    <a:srgbClr val="000000">
                      <a:alpha val="43137"/>
                    </a:srgbClr>
                  </a:outerShdw>
                </a:effectLst>
              </a:rPr>
              <a:t>Questions for Discussion</a:t>
            </a:r>
          </a:p>
          <a:p>
            <a:pPr marL="465138" indent="-465138">
              <a:buSzPct val="80000"/>
              <a:buFont typeface="+mj-lt"/>
              <a:buAutoNum type="arabicPeriod"/>
            </a:pPr>
            <a:r>
              <a:rPr lang="en-US" sz="3500" dirty="0" smtClean="0"/>
              <a:t>Research </a:t>
            </a:r>
            <a:r>
              <a:rPr lang="en-US" sz="3500" dirty="0"/>
              <a:t>other expert systems in other </a:t>
            </a:r>
            <a:r>
              <a:rPr lang="en-US" sz="3500" dirty="0" smtClean="0"/>
              <a:t>domains and </a:t>
            </a:r>
            <a:r>
              <a:rPr lang="en-US" sz="3500" dirty="0"/>
              <a:t>list a few of them.</a:t>
            </a:r>
          </a:p>
          <a:p>
            <a:pPr marL="465138" indent="-465138">
              <a:buSzPct val="80000"/>
              <a:buFont typeface="+mj-lt"/>
              <a:buAutoNum type="arabicPeriod"/>
            </a:pPr>
            <a:r>
              <a:rPr lang="en-US" sz="3500" dirty="0" smtClean="0"/>
              <a:t>Why </a:t>
            </a:r>
            <a:r>
              <a:rPr lang="en-US" sz="3500" dirty="0"/>
              <a:t>is important to evaluate the expert </a:t>
            </a:r>
            <a:r>
              <a:rPr lang="en-US" sz="3500" dirty="0" smtClean="0"/>
              <a:t>systems before </a:t>
            </a:r>
            <a:r>
              <a:rPr lang="en-US" sz="3500" dirty="0"/>
              <a:t>they are put into use?</a:t>
            </a:r>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48922" y="2438400"/>
            <a:ext cx="3014078" cy="9318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978577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 for </a:t>
            </a:r>
            <a:r>
              <a:rPr lang="en-US" dirty="0" smtClean="0"/>
              <a:t/>
            </a:r>
            <a:br>
              <a:rPr lang="en-US" dirty="0" smtClean="0"/>
            </a:br>
            <a:r>
              <a:rPr lang="en-US" dirty="0" smtClean="0"/>
              <a:t>the </a:t>
            </a:r>
            <a:r>
              <a:rPr lang="en-US" dirty="0"/>
              <a:t>Opening Vignette</a:t>
            </a:r>
          </a:p>
        </p:txBody>
      </p:sp>
      <p:sp>
        <p:nvSpPr>
          <p:cNvPr id="3" name="Content Placeholder 2"/>
          <p:cNvSpPr>
            <a:spLocks noGrp="1"/>
          </p:cNvSpPr>
          <p:nvPr>
            <p:ph idx="1"/>
          </p:nvPr>
        </p:nvSpPr>
        <p:spPr>
          <a:xfrm>
            <a:off x="762000" y="1600200"/>
            <a:ext cx="8229600" cy="4648200"/>
          </a:xfrm>
        </p:spPr>
        <p:txBody>
          <a:bodyPr>
            <a:noAutofit/>
          </a:bodyPr>
          <a:lstStyle/>
          <a:p>
            <a:pPr marL="463550" indent="-463550">
              <a:buClr>
                <a:srgbClr val="F85E08"/>
              </a:buClr>
              <a:buSzPct val="80000"/>
              <a:buFont typeface="+mj-lt"/>
              <a:buAutoNum type="arabicPeriod"/>
            </a:pPr>
            <a:r>
              <a:rPr lang="en-US" dirty="0" smtClean="0"/>
              <a:t>Describe </a:t>
            </a:r>
            <a:r>
              <a:rPr lang="en-US" dirty="0"/>
              <a:t>the challenges faced by IHG during development of their retail </a:t>
            </a:r>
            <a:r>
              <a:rPr lang="en-US" dirty="0" smtClean="0"/>
              <a:t>price optimization </a:t>
            </a:r>
            <a:r>
              <a:rPr lang="en-US" dirty="0"/>
              <a:t>system.</a:t>
            </a:r>
          </a:p>
          <a:p>
            <a:pPr marL="463550" indent="-463550">
              <a:buClr>
                <a:srgbClr val="F85E08"/>
              </a:buClr>
              <a:buSzPct val="80000"/>
              <a:buFont typeface="+mj-lt"/>
              <a:buAutoNum type="arabicPeriod"/>
            </a:pPr>
            <a:r>
              <a:rPr lang="en-US" dirty="0" smtClean="0"/>
              <a:t>Besides </a:t>
            </a:r>
            <a:r>
              <a:rPr lang="en-US" dirty="0"/>
              <a:t>the hotel business in the hospitality industry, explain at least three </a:t>
            </a:r>
            <a:r>
              <a:rPr lang="en-US" dirty="0" smtClean="0"/>
              <a:t>other areas </a:t>
            </a:r>
            <a:r>
              <a:rPr lang="en-US" dirty="0"/>
              <a:t>where an optimization model could be used.</a:t>
            </a:r>
          </a:p>
          <a:p>
            <a:pPr marL="463550" indent="-463550">
              <a:buClr>
                <a:srgbClr val="F85E08"/>
              </a:buClr>
              <a:buSzPct val="80000"/>
              <a:buFont typeface="+mj-lt"/>
              <a:buAutoNum type="arabicPeriod"/>
            </a:pPr>
            <a:r>
              <a:rPr lang="en-US" dirty="0" smtClean="0"/>
              <a:t>What </a:t>
            </a:r>
            <a:r>
              <a:rPr lang="en-US" dirty="0"/>
              <a:t>other methods could be used to solve IHG’s price optimization problem?</a:t>
            </a:r>
          </a:p>
        </p:txBody>
      </p:sp>
    </p:spTree>
    <p:extLst>
      <p:ext uri="{BB962C8B-B14F-4D97-AF65-F5344CB8AC3E}">
        <p14:creationId xmlns:p14="http://schemas.microsoft.com/office/powerpoint/2010/main" val="328436283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3"/>
          <p:cNvSpPr>
            <a:spLocks noGrp="1" noChangeArrowheads="1"/>
          </p:cNvSpPr>
          <p:nvPr>
            <p:ph type="body" idx="1"/>
          </p:nvPr>
        </p:nvSpPr>
        <p:spPr>
          <a:xfrm>
            <a:off x="1143000" y="1524000"/>
            <a:ext cx="7772400" cy="4800600"/>
          </a:xfrm>
          <a:noFill/>
        </p:spPr>
        <p:txBody>
          <a:bodyPr lIns="92075" tIns="46038" rIns="92075" bIns="46038"/>
          <a:lstStyle/>
          <a:p>
            <a:pPr eaLnBrk="1" hangingPunct="1">
              <a:buSzPct val="70000"/>
            </a:pPr>
            <a:r>
              <a:rPr lang="en-US" sz="2600" dirty="0" smtClean="0"/>
              <a:t>Interpretation systems </a:t>
            </a:r>
          </a:p>
          <a:p>
            <a:pPr eaLnBrk="1" hangingPunct="1">
              <a:buSzPct val="70000"/>
            </a:pPr>
            <a:r>
              <a:rPr lang="en-US" sz="2600" dirty="0" smtClean="0"/>
              <a:t>Prediction systems </a:t>
            </a:r>
          </a:p>
          <a:p>
            <a:pPr eaLnBrk="1" hangingPunct="1">
              <a:buSzPct val="70000"/>
            </a:pPr>
            <a:r>
              <a:rPr lang="en-US" sz="2600" dirty="0" smtClean="0"/>
              <a:t>Diagnostic systems</a:t>
            </a:r>
            <a:endParaRPr lang="en-US" sz="2600" dirty="0" smtClean="0">
              <a:solidFill>
                <a:schemeClr val="hlink"/>
              </a:solidFill>
            </a:endParaRPr>
          </a:p>
          <a:p>
            <a:pPr eaLnBrk="1" hangingPunct="1">
              <a:buSzPct val="70000"/>
            </a:pPr>
            <a:r>
              <a:rPr lang="en-US" sz="2600" dirty="0" smtClean="0"/>
              <a:t>Repair systems</a:t>
            </a:r>
          </a:p>
          <a:p>
            <a:pPr eaLnBrk="1" hangingPunct="1">
              <a:buSzPct val="70000"/>
            </a:pPr>
            <a:r>
              <a:rPr lang="en-US" sz="2600" dirty="0" smtClean="0"/>
              <a:t>Design systems</a:t>
            </a:r>
          </a:p>
          <a:p>
            <a:pPr eaLnBrk="1" hangingPunct="1">
              <a:buSzPct val="70000"/>
            </a:pPr>
            <a:r>
              <a:rPr lang="en-US" sz="2600" dirty="0" smtClean="0"/>
              <a:t>Planning systems</a:t>
            </a:r>
          </a:p>
          <a:p>
            <a:pPr eaLnBrk="1" hangingPunct="1">
              <a:buSzPct val="70000"/>
            </a:pPr>
            <a:r>
              <a:rPr lang="en-US" sz="2600" dirty="0" smtClean="0"/>
              <a:t>Monitoring systems</a:t>
            </a:r>
          </a:p>
          <a:p>
            <a:pPr eaLnBrk="1" hangingPunct="1">
              <a:buSzPct val="70000"/>
            </a:pPr>
            <a:r>
              <a:rPr lang="en-US" sz="2600" dirty="0" smtClean="0"/>
              <a:t>Debugging systems</a:t>
            </a:r>
          </a:p>
          <a:p>
            <a:pPr eaLnBrk="1" hangingPunct="1">
              <a:buSzPct val="70000"/>
            </a:pPr>
            <a:r>
              <a:rPr lang="en-US" sz="2600" dirty="0" smtClean="0"/>
              <a:t>Instruction systems</a:t>
            </a:r>
          </a:p>
          <a:p>
            <a:pPr eaLnBrk="1" hangingPunct="1">
              <a:buSzPct val="70000"/>
            </a:pPr>
            <a:r>
              <a:rPr lang="en-US" sz="2600" dirty="0" smtClean="0"/>
              <a:t>Control systems, …</a:t>
            </a:r>
            <a:endParaRPr lang="en-US" sz="2600" dirty="0" smtClean="0">
              <a:solidFill>
                <a:schemeClr val="hlink"/>
              </a:solidFill>
            </a:endParaRPr>
          </a:p>
        </p:txBody>
      </p:sp>
      <p:sp>
        <p:nvSpPr>
          <p:cNvPr id="142341" name="Rectangle 5"/>
          <p:cNvSpPr>
            <a:spLocks noGrp="1" noChangeArrowheads="1"/>
          </p:cNvSpPr>
          <p:nvPr>
            <p:ph type="title"/>
          </p:nvPr>
        </p:nvSpPr>
        <p:spPr/>
        <p:txBody>
          <a:bodyPr/>
          <a:lstStyle/>
          <a:p>
            <a:pPr eaLnBrk="1" hangingPunct="1">
              <a:defRPr/>
            </a:pPr>
            <a:r>
              <a:rPr lang="en-US" smtClean="0"/>
              <a:t>Problem Areas Addressed by ES</a:t>
            </a:r>
          </a:p>
        </p:txBody>
      </p:sp>
      <p:pic>
        <p:nvPicPr>
          <p:cNvPr id="241666" name="Picture 2"/>
          <p:cNvPicPr>
            <a:picLocks noChangeAspect="1" noChangeArrowheads="1"/>
          </p:cNvPicPr>
          <p:nvPr/>
        </p:nvPicPr>
        <p:blipFill>
          <a:blip r:embed="rId3" cstate="print"/>
          <a:srcRect/>
          <a:stretch>
            <a:fillRect/>
          </a:stretch>
        </p:blipFill>
        <p:spPr bwMode="auto">
          <a:xfrm>
            <a:off x="7315200" y="1600200"/>
            <a:ext cx="1352550" cy="4627843"/>
          </a:xfrm>
          <a:prstGeom prst="rect">
            <a:avLst/>
          </a:prstGeom>
          <a:noFill/>
          <a:ln w="9525">
            <a:noFill/>
            <a:miter lim="800000"/>
            <a:headEnd/>
            <a:tailEnd/>
          </a:ln>
        </p:spPr>
      </p:pic>
      <p:pic>
        <p:nvPicPr>
          <p:cNvPr id="241667" name="Picture 3"/>
          <p:cNvPicPr>
            <a:picLocks noChangeAspect="1" noChangeArrowheads="1"/>
          </p:cNvPicPr>
          <p:nvPr/>
        </p:nvPicPr>
        <p:blipFill>
          <a:blip r:embed="rId4" cstate="print"/>
          <a:srcRect/>
          <a:stretch>
            <a:fillRect/>
          </a:stretch>
        </p:blipFill>
        <p:spPr bwMode="auto">
          <a:xfrm>
            <a:off x="5809681" y="3048000"/>
            <a:ext cx="1200719" cy="3124200"/>
          </a:xfrm>
          <a:prstGeom prst="rect">
            <a:avLst/>
          </a:prstGeom>
          <a:noFill/>
          <a:ln w="9525">
            <a:noFill/>
            <a:miter lim="800000"/>
            <a:headEnd/>
            <a:tailEnd/>
          </a:ln>
        </p:spPr>
      </p:pic>
      <p:pic>
        <p:nvPicPr>
          <p:cNvPr id="241668" name="Picture 4"/>
          <p:cNvPicPr>
            <a:picLocks noChangeAspect="1" noChangeArrowheads="1"/>
          </p:cNvPicPr>
          <p:nvPr/>
        </p:nvPicPr>
        <p:blipFill>
          <a:blip r:embed="rId5" cstate="print"/>
          <a:srcRect/>
          <a:stretch>
            <a:fillRect/>
          </a:stretch>
        </p:blipFill>
        <p:spPr bwMode="auto">
          <a:xfrm>
            <a:off x="5029200" y="1676400"/>
            <a:ext cx="2286000" cy="1143000"/>
          </a:xfrm>
          <a:prstGeom prst="rect">
            <a:avLst/>
          </a:prstGeom>
          <a:noFill/>
          <a:ln w="9525">
            <a:noFill/>
            <a:miter lim="800000"/>
            <a:headEnd/>
            <a:tailEnd/>
          </a:ln>
        </p:spPr>
      </p:pic>
    </p:spTree>
    <p:extLst>
      <p:ext uri="{BB962C8B-B14F-4D97-AF65-F5344CB8AC3E}">
        <p14:creationId xmlns:p14="http://schemas.microsoft.com/office/powerpoint/2010/main" val="261926716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End of the Chapter	</a:t>
            </a:r>
            <a:endParaRPr lang="en-US" dirty="0"/>
          </a:p>
        </p:txBody>
      </p:sp>
      <p:sp>
        <p:nvSpPr>
          <p:cNvPr id="3" name="Content Placeholder 2"/>
          <p:cNvSpPr>
            <a:spLocks noGrp="1"/>
          </p:cNvSpPr>
          <p:nvPr>
            <p:ph idx="1"/>
          </p:nvPr>
        </p:nvSpPr>
        <p:spPr/>
        <p:txBody>
          <a:bodyPr/>
          <a:lstStyle/>
          <a:p>
            <a:endParaRPr lang="en-US" dirty="0" smtClean="0"/>
          </a:p>
          <a:p>
            <a:endParaRPr lang="en-US" dirty="0"/>
          </a:p>
          <a:p>
            <a:endParaRPr lang="en-US" dirty="0" smtClean="0"/>
          </a:p>
          <a:p>
            <a:r>
              <a:rPr lang="en-US" dirty="0" smtClean="0"/>
              <a:t>Questions, comments</a:t>
            </a:r>
            <a:endParaRPr lang="en-US" dirty="0"/>
          </a:p>
        </p:txBody>
      </p:sp>
    </p:spTree>
    <p:extLst>
      <p:ext uri="{BB962C8B-B14F-4D97-AF65-F5344CB8AC3E}">
        <p14:creationId xmlns:p14="http://schemas.microsoft.com/office/powerpoint/2010/main" val="214075743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id:3287383400_2177562"/>
          <p:cNvPicPr>
            <a:picLocks noGrp="1" noChangeAspect="1" noChangeArrowheads="1"/>
          </p:cNvPicPr>
          <p:nvPr>
            <p:ph type="ctrTitle"/>
          </p:nvPr>
        </p:nvPicPr>
        <p:blipFill>
          <a:blip r:embed="rId3">
            <a:extLst>
              <a:ext uri="{28A0092B-C50C-407E-A947-70E740481C1C}">
                <a14:useLocalDpi xmlns:a14="http://schemas.microsoft.com/office/drawing/2010/main" val="0"/>
              </a:ext>
            </a:extLst>
          </a:blip>
          <a:srcRect/>
          <a:stretch>
            <a:fillRect/>
          </a:stretch>
        </p:blipFill>
        <p:spPr>
          <a:xfrm>
            <a:off x="609600" y="1636712"/>
            <a:ext cx="7685088" cy="2401888"/>
          </a:xfrm>
          <a:solidFill>
            <a:schemeClr val="hlink"/>
          </a:solidFill>
          <a:ln>
            <a:solidFill>
              <a:schemeClr val="bg1"/>
            </a:solidFill>
            <a:miter lim="800000"/>
            <a:headEnd/>
            <a:tailEnd/>
          </a:ln>
        </p:spPr>
      </p:pic>
      <p:sp>
        <p:nvSpPr>
          <p:cNvPr id="2051" name="Rectangle 3"/>
          <p:cNvSpPr>
            <a:spLocks noGrp="1" noChangeArrowheads="1"/>
          </p:cNvSpPr>
          <p:nvPr>
            <p:ph type="subTitle" idx="1"/>
          </p:nvPr>
        </p:nvSpPr>
        <p:spPr>
          <a:xfrm>
            <a:off x="457200" y="4267200"/>
            <a:ext cx="8229600" cy="1905000"/>
          </a:xfrm>
          <a:noFill/>
        </p:spPr>
        <p:txBody>
          <a:bodyPr/>
          <a:lstStyle/>
          <a:p>
            <a:pPr eaLnBrk="1" hangingPunct="1">
              <a:lnSpc>
                <a:spcPct val="80000"/>
              </a:lnSpc>
              <a:spcBef>
                <a:spcPct val="0"/>
              </a:spcBef>
            </a:pPr>
            <a:r>
              <a:rPr lang="en-US" altLang="en-US" sz="2000" dirty="0" smtClean="0"/>
              <a:t>All rights reserved. No part of this publication may be reproduced, stored in a retrieval system, or transmitted, in any form or by any means, electronic, mechanical, photocopying, recording, or otherwise, without the prior written permission of the publisher. Printed in the United States of America.</a:t>
            </a:r>
          </a:p>
          <a:p>
            <a:pPr eaLnBrk="1" hangingPunct="1">
              <a:lnSpc>
                <a:spcPct val="80000"/>
              </a:lnSpc>
              <a:spcBef>
                <a:spcPct val="0"/>
              </a:spcBef>
            </a:pPr>
            <a:endParaRPr lang="en-US" altLang="en-US" sz="2000" dirty="0" smtClean="0"/>
          </a:p>
          <a:p>
            <a:pPr eaLnBrk="1" hangingPunct="1">
              <a:lnSpc>
                <a:spcPct val="80000"/>
              </a:lnSpc>
              <a:spcBef>
                <a:spcPct val="0"/>
              </a:spcBef>
            </a:pPr>
            <a:r>
              <a:rPr lang="en-US" altLang="en-US" sz="2800" dirty="0" smtClean="0"/>
              <a:t>Copyright © 2014 Pearson Education, Inc. </a:t>
            </a:r>
          </a:p>
        </p:txBody>
      </p:sp>
    </p:spTree>
    <p:extLst>
      <p:ext uri="{BB962C8B-B14F-4D97-AF65-F5344CB8AC3E}">
        <p14:creationId xmlns:p14="http://schemas.microsoft.com/office/powerpoint/2010/main" val="1620226731"/>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0938" y="231776"/>
            <a:ext cx="7840662" cy="1139824"/>
          </a:xfrm>
        </p:spPr>
        <p:txBody>
          <a:bodyPr/>
          <a:lstStyle/>
          <a:p>
            <a:r>
              <a:rPr lang="en-US" dirty="0"/>
              <a:t>Automated Decision Systems</a:t>
            </a:r>
          </a:p>
        </p:txBody>
      </p:sp>
      <p:sp>
        <p:nvSpPr>
          <p:cNvPr id="3" name="Content Placeholder 2"/>
          <p:cNvSpPr>
            <a:spLocks noGrp="1"/>
          </p:cNvSpPr>
          <p:nvPr>
            <p:ph idx="1"/>
          </p:nvPr>
        </p:nvSpPr>
        <p:spPr>
          <a:xfrm>
            <a:off x="762000" y="1524000"/>
            <a:ext cx="8382000" cy="4800600"/>
          </a:xfrm>
        </p:spPr>
        <p:txBody>
          <a:bodyPr/>
          <a:lstStyle/>
          <a:p>
            <a:r>
              <a:rPr lang="en-US" dirty="0"/>
              <a:t>A relatively new approach to supporting decision </a:t>
            </a:r>
            <a:r>
              <a:rPr lang="en-US" dirty="0" smtClean="0"/>
              <a:t>making</a:t>
            </a:r>
          </a:p>
          <a:p>
            <a:r>
              <a:rPr lang="en-US" dirty="0" smtClean="0"/>
              <a:t>a.k.a</a:t>
            </a:r>
            <a:r>
              <a:rPr lang="en-US" dirty="0"/>
              <a:t>. </a:t>
            </a:r>
            <a:r>
              <a:rPr lang="en-US" dirty="0" smtClean="0"/>
              <a:t>Decision Automation Systems (DAS)</a:t>
            </a:r>
          </a:p>
          <a:p>
            <a:r>
              <a:rPr lang="en-US" dirty="0" smtClean="0"/>
              <a:t>Often a rule-based </a:t>
            </a:r>
            <a:r>
              <a:rPr lang="en-US" dirty="0"/>
              <a:t>system that provides a </a:t>
            </a:r>
            <a:r>
              <a:rPr lang="en-US" dirty="0" smtClean="0"/>
              <a:t>solution in a functional area</a:t>
            </a:r>
          </a:p>
          <a:p>
            <a:pPr lvl="1"/>
            <a:r>
              <a:rPr lang="en-US" dirty="0" smtClean="0"/>
              <a:t>“If only 70 </a:t>
            </a:r>
            <a:r>
              <a:rPr lang="en-US" dirty="0"/>
              <a:t>percent of the seats on a flight from </a:t>
            </a:r>
            <a:r>
              <a:rPr lang="en-US" dirty="0" smtClean="0"/>
              <a:t>LA to NY </a:t>
            </a:r>
            <a:r>
              <a:rPr lang="en-US" dirty="0"/>
              <a:t>are sold 3 days </a:t>
            </a:r>
            <a:r>
              <a:rPr lang="en-US" dirty="0" smtClean="0"/>
              <a:t>prior to </a:t>
            </a:r>
            <a:r>
              <a:rPr lang="en-US" dirty="0"/>
              <a:t>departure, offer a discount of x to nonbusiness </a:t>
            </a:r>
            <a:r>
              <a:rPr lang="en-US" dirty="0" smtClean="0"/>
              <a:t>travelers”</a:t>
            </a:r>
          </a:p>
          <a:p>
            <a:r>
              <a:rPr lang="en-US" dirty="0" smtClean="0"/>
              <a:t>Applies to repetitive/structured decisions</a:t>
            </a:r>
            <a:endParaRPr lang="en-US" sz="2700" dirty="0"/>
          </a:p>
        </p:txBody>
      </p:sp>
    </p:spTree>
    <p:extLst>
      <p:ext uri="{BB962C8B-B14F-4D97-AF65-F5344CB8AC3E}">
        <p14:creationId xmlns:p14="http://schemas.microsoft.com/office/powerpoint/2010/main" val="10192021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Application Case </a:t>
            </a:r>
            <a:r>
              <a:rPr lang="en-US" dirty="0" smtClean="0"/>
              <a:t>11.1</a:t>
            </a:r>
            <a:endParaRPr lang="en-US" dirty="0"/>
          </a:p>
        </p:txBody>
      </p:sp>
      <p:sp>
        <p:nvSpPr>
          <p:cNvPr id="3" name="Content Placeholder 2"/>
          <p:cNvSpPr>
            <a:spLocks noGrp="1"/>
          </p:cNvSpPr>
          <p:nvPr>
            <p:ph idx="1"/>
          </p:nvPr>
        </p:nvSpPr>
        <p:spPr>
          <a:xfrm>
            <a:off x="762000" y="1600200"/>
            <a:ext cx="7924800" cy="4876800"/>
          </a:xfrm>
        </p:spPr>
        <p:txBody>
          <a:bodyPr>
            <a:normAutofit/>
          </a:bodyPr>
          <a:lstStyle/>
          <a:p>
            <a:pPr marL="0" indent="0">
              <a:buNone/>
            </a:pPr>
            <a:r>
              <a:rPr lang="en-US" sz="4000" dirty="0">
                <a:solidFill>
                  <a:srgbClr val="F85E08"/>
                </a:solidFill>
                <a:effectLst>
                  <a:outerShdw blurRad="38100" dist="38100" dir="2700000" algn="tl">
                    <a:srgbClr val="000000">
                      <a:alpha val="43137"/>
                    </a:srgbClr>
                  </a:outerShdw>
                </a:effectLst>
              </a:rPr>
              <a:t>Giant Food Stores Prices the Entire Store</a:t>
            </a:r>
            <a:endParaRPr lang="en-US" sz="4000" dirty="0" smtClean="0">
              <a:solidFill>
                <a:srgbClr val="F85E08"/>
              </a:solidFill>
              <a:effectLst>
                <a:outerShdw blurRad="38100" dist="38100" dir="2700000" algn="tl">
                  <a:srgbClr val="000000">
                    <a:alpha val="43137"/>
                  </a:srgbClr>
                </a:outerShdw>
              </a:effectLst>
            </a:endParaRPr>
          </a:p>
          <a:p>
            <a:pPr marL="0" indent="0">
              <a:buNone/>
            </a:pPr>
            <a:endParaRPr lang="en-US" sz="1900" dirty="0" smtClean="0">
              <a:solidFill>
                <a:srgbClr val="0000FF"/>
              </a:solidFill>
              <a:effectLst>
                <a:outerShdw blurRad="38100" dist="38100" dir="2700000" algn="tl">
                  <a:srgbClr val="000000">
                    <a:alpha val="43137"/>
                  </a:srgbClr>
                </a:outerShdw>
              </a:effectLst>
            </a:endParaRPr>
          </a:p>
          <a:p>
            <a:r>
              <a:rPr lang="en-US" sz="3600" dirty="0"/>
              <a:t>Company background</a:t>
            </a:r>
          </a:p>
          <a:p>
            <a:r>
              <a:rPr lang="en-US" sz="3600" dirty="0"/>
              <a:t>Problem description</a:t>
            </a:r>
          </a:p>
          <a:p>
            <a:r>
              <a:rPr lang="en-US" sz="3600" dirty="0"/>
              <a:t>Proposed solution</a:t>
            </a:r>
          </a:p>
          <a:p>
            <a:r>
              <a:rPr lang="en-US" sz="3600" dirty="0"/>
              <a:t>Results</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0600" y="4648110"/>
            <a:ext cx="4267418" cy="17526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653911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0938" y="250825"/>
            <a:ext cx="7764462" cy="1044575"/>
          </a:xfrm>
        </p:spPr>
        <p:txBody>
          <a:bodyPr/>
          <a:lstStyle/>
          <a:p>
            <a:r>
              <a:rPr lang="en-US" dirty="0" smtClean="0"/>
              <a:t>Automated Decision-Making Framework </a:t>
            </a:r>
            <a:endParaRPr lang="en-US" dirty="0"/>
          </a:p>
        </p:txBody>
      </p:sp>
      <p:pic>
        <p:nvPicPr>
          <p:cNvPr id="33794" name="Picture 2"/>
          <p:cNvPicPr>
            <a:picLocks noChangeAspect="1" noChangeArrowheads="1"/>
          </p:cNvPicPr>
          <p:nvPr/>
        </p:nvPicPr>
        <p:blipFill>
          <a:blip r:embed="rId3"/>
          <a:srcRect/>
          <a:stretch>
            <a:fillRect/>
          </a:stretch>
        </p:blipFill>
        <p:spPr bwMode="auto">
          <a:xfrm>
            <a:off x="990600" y="1657350"/>
            <a:ext cx="7962900" cy="4667250"/>
          </a:xfrm>
          <a:prstGeom prst="rect">
            <a:avLst/>
          </a:prstGeom>
          <a:noFill/>
          <a:ln w="9525">
            <a:noFill/>
            <a:miter lim="800000"/>
            <a:headEnd/>
            <a:tailEnd/>
          </a:ln>
        </p:spPr>
      </p:pic>
    </p:spTree>
    <p:extLst>
      <p:ext uri="{BB962C8B-B14F-4D97-AF65-F5344CB8AC3E}">
        <p14:creationId xmlns:p14="http://schemas.microsoft.com/office/powerpoint/2010/main" val="33678984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Architecture of </a:t>
            </a:r>
            <a:r>
              <a:rPr lang="en-US" dirty="0" smtClean="0"/>
              <a:t>the Airline </a:t>
            </a:r>
            <a:r>
              <a:rPr lang="en-US" dirty="0"/>
              <a:t>Revenue Management Systems</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1475" y="1695450"/>
            <a:ext cx="8065325" cy="4629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66036418"/>
      </p:ext>
    </p:extLst>
  </p:cSld>
  <p:clrMapOvr>
    <a:masterClrMapping/>
  </p:clrMapOvr>
</p:sld>
</file>

<file path=ppt/theme/theme1.xml><?xml version="1.0" encoding="utf-8"?>
<a:theme xmlns:a="http://schemas.openxmlformats.org/drawingml/2006/main" name="OSU_PPTemplate">
  <a:themeElements>
    <a:clrScheme name="OSU_PPTemplate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OSU_PPTemplate">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2075" tIns="46038" rIns="92075" bIns="46038"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800" b="1" i="0" u="none" strike="noStrike" cap="none" normalizeH="0" baseline="0" smtClean="0">
            <a:ln>
              <a:noFill/>
            </a:ln>
            <a:solidFill>
              <a:srgbClr val="CC3300"/>
            </a:solidFill>
            <a:effectLst>
              <a:outerShdw blurRad="38100" dist="38100" dir="2700000" algn="tl">
                <a:srgbClr val="000000">
                  <a:alpha val="43137"/>
                </a:srgbClr>
              </a:outerShdw>
            </a:effectLst>
            <a:latin typeface="Tahoma"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2075" tIns="46038" rIns="92075" bIns="46038"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800" b="1" i="0" u="none" strike="noStrike" cap="none" normalizeH="0" baseline="0" smtClean="0">
            <a:ln>
              <a:noFill/>
            </a:ln>
            <a:solidFill>
              <a:srgbClr val="CC3300"/>
            </a:solidFill>
            <a:effectLst>
              <a:outerShdw blurRad="38100" dist="38100" dir="2700000" algn="tl">
                <a:srgbClr val="000000">
                  <a:alpha val="43137"/>
                </a:srgbClr>
              </a:outerShdw>
            </a:effectLst>
            <a:latin typeface="Tahoma" pitchFamily="34" charset="0"/>
          </a:defRPr>
        </a:defPPr>
      </a:lstStyle>
    </a:lnDef>
  </a:objectDefaults>
  <a:extraClrSchemeLst>
    <a:extraClrScheme>
      <a:clrScheme name="OSU_PPTemplate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OSU_PPTemplate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OSU_PPTemplate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OSU_PPTemplate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OSU_PPTemplate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OSU_PPTemplate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OSU_PPTemplate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C:\User\Teaching\MSIS5633 - Fall2002\Class Presentations\OSU_PPTemplate.pot</Template>
  <TotalTime>4515</TotalTime>
  <Words>1919</Words>
  <Application>Microsoft Office PowerPoint</Application>
  <PresentationFormat>On-screen Show (4:3)</PresentationFormat>
  <Paragraphs>394</Paragraphs>
  <Slides>52</Slides>
  <Notes>35</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52</vt:i4>
      </vt:variant>
    </vt:vector>
  </HeadingPairs>
  <TitlesOfParts>
    <vt:vector size="55" baseType="lpstr">
      <vt:lpstr>OSU_PPTemplate</vt:lpstr>
      <vt:lpstr>Visio</vt:lpstr>
      <vt:lpstr>Clip</vt:lpstr>
      <vt:lpstr>PowerPoint Presentation</vt:lpstr>
      <vt:lpstr>Learning Objectives</vt:lpstr>
      <vt:lpstr>Learning Objectives</vt:lpstr>
      <vt:lpstr>Opening Vignette…</vt:lpstr>
      <vt:lpstr>Questions for  the Opening Vignette</vt:lpstr>
      <vt:lpstr>Automated Decision Systems</vt:lpstr>
      <vt:lpstr>Application Case 11.1</vt:lpstr>
      <vt:lpstr>Automated Decision-Making Framework </vt:lpstr>
      <vt:lpstr>Architecture of the Airline Revenue Management Systems</vt:lpstr>
      <vt:lpstr>Artificial Intelligence (AI)</vt:lpstr>
      <vt:lpstr>AI Objectives</vt:lpstr>
      <vt:lpstr>Test for Intelligence</vt:lpstr>
      <vt:lpstr>The AI Field…</vt:lpstr>
      <vt:lpstr>AI Areas</vt:lpstr>
      <vt:lpstr>AI is Often Transparent in Many Commercial Products</vt:lpstr>
      <vt:lpstr>Expert Systems (ES)</vt:lpstr>
      <vt:lpstr>Important Concepts in ES</vt:lpstr>
      <vt:lpstr>Features and Concepts in ES</vt:lpstr>
      <vt:lpstr>Conventional vs. Expert Systems</vt:lpstr>
      <vt:lpstr>Conventional vs. Expert Systems</vt:lpstr>
      <vt:lpstr>Application Case 11.2</vt:lpstr>
      <vt:lpstr>Applications of Expert Systems</vt:lpstr>
      <vt:lpstr>Applications of Expert Systems</vt:lpstr>
      <vt:lpstr>Application Case 11.3</vt:lpstr>
      <vt:lpstr>Structure of Expert Systems</vt:lpstr>
      <vt:lpstr>Structures of Expert  Systems</vt:lpstr>
      <vt:lpstr>Application Case 11.4</vt:lpstr>
      <vt:lpstr>Knowledge Engineering (KE)</vt:lpstr>
      <vt:lpstr>The Knowledge Engineering Process</vt:lpstr>
      <vt:lpstr>Difficulties in KE</vt:lpstr>
      <vt:lpstr>Knowledge Engineering Knowledge Validation/Verification</vt:lpstr>
      <vt:lpstr>Knowledge Representation in ES</vt:lpstr>
      <vt:lpstr>Forms of Production Rules</vt:lpstr>
      <vt:lpstr>Knowledge and Inference Rules</vt:lpstr>
      <vt:lpstr>Inferencing in ES</vt:lpstr>
      <vt:lpstr>Inferencing with Rules:  Forward and Backward Chaining </vt:lpstr>
      <vt:lpstr>Inferencing – Backward Chaining</vt:lpstr>
      <vt:lpstr>Inferencing – Forward Chaining</vt:lpstr>
      <vt:lpstr>Inferencing Issues</vt:lpstr>
      <vt:lpstr>Inferencing with Uncertainty - Theory of Certainty</vt:lpstr>
      <vt:lpstr>Inferencing with Uncertainty  Combining Certainty Factors</vt:lpstr>
      <vt:lpstr>Inferencing with Uncertainty  Combining Certainty Factors</vt:lpstr>
      <vt:lpstr>Inferencing with Uncertainty  Combining Certainty Factors</vt:lpstr>
      <vt:lpstr>Explanation as a Metaknowledge</vt:lpstr>
      <vt:lpstr>Two Basic Explanations </vt:lpstr>
      <vt:lpstr>Problem Areas Suitable For Expert Systems</vt:lpstr>
      <vt:lpstr>Development of ES </vt:lpstr>
      <vt:lpstr>A Popular Expert System Shell</vt:lpstr>
      <vt:lpstr>Application Case 11.5</vt:lpstr>
      <vt:lpstr>Problem Areas Addressed by ES</vt:lpstr>
      <vt:lpstr>End of the Chapter </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DSS Chapter 1</dc:title>
  <dc:creator>Dursun Delen</dc:creator>
  <cp:lastModifiedBy>Dursun Delen</cp:lastModifiedBy>
  <cp:revision>212</cp:revision>
  <cp:lastPrinted>2000-12-01T14:01:59Z</cp:lastPrinted>
  <dcterms:created xsi:type="dcterms:W3CDTF">1998-03-18T21:58:50Z</dcterms:created>
  <dcterms:modified xsi:type="dcterms:W3CDTF">2014-11-25T17:47:54Z</dcterms:modified>
</cp:coreProperties>
</file>