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49"/>
  </p:notesMasterIdLst>
  <p:handoutMasterIdLst>
    <p:handoutMasterId r:id="rId50"/>
  </p:handoutMasterIdLst>
  <p:sldIdLst>
    <p:sldId id="364" r:id="rId2"/>
    <p:sldId id="415" r:id="rId3"/>
    <p:sldId id="416" r:id="rId4"/>
    <p:sldId id="417" r:id="rId5"/>
    <p:sldId id="418" r:id="rId6"/>
    <p:sldId id="425" r:id="rId7"/>
    <p:sldId id="424" r:id="rId8"/>
    <p:sldId id="423" r:id="rId9"/>
    <p:sldId id="429" r:id="rId10"/>
    <p:sldId id="430" r:id="rId11"/>
    <p:sldId id="431" r:id="rId12"/>
    <p:sldId id="426" r:id="rId13"/>
    <p:sldId id="432" r:id="rId14"/>
    <p:sldId id="433" r:id="rId15"/>
    <p:sldId id="434" r:id="rId16"/>
    <p:sldId id="435" r:id="rId17"/>
    <p:sldId id="436" r:id="rId18"/>
    <p:sldId id="445" r:id="rId19"/>
    <p:sldId id="437" r:id="rId20"/>
    <p:sldId id="438" r:id="rId21"/>
    <p:sldId id="439" r:id="rId22"/>
    <p:sldId id="440" r:id="rId23"/>
    <p:sldId id="441" r:id="rId24"/>
    <p:sldId id="442" r:id="rId25"/>
    <p:sldId id="443" r:id="rId26"/>
    <p:sldId id="444" r:id="rId27"/>
    <p:sldId id="446" r:id="rId28"/>
    <p:sldId id="452" r:id="rId29"/>
    <p:sldId id="447" r:id="rId30"/>
    <p:sldId id="448" r:id="rId31"/>
    <p:sldId id="449" r:id="rId32"/>
    <p:sldId id="450" r:id="rId33"/>
    <p:sldId id="451" r:id="rId34"/>
    <p:sldId id="453" r:id="rId35"/>
    <p:sldId id="454" r:id="rId36"/>
    <p:sldId id="455" r:id="rId37"/>
    <p:sldId id="427" r:id="rId38"/>
    <p:sldId id="456" r:id="rId39"/>
    <p:sldId id="428" r:id="rId40"/>
    <p:sldId id="421" r:id="rId41"/>
    <p:sldId id="457" r:id="rId42"/>
    <p:sldId id="458" r:id="rId43"/>
    <p:sldId id="460" r:id="rId44"/>
    <p:sldId id="463" r:id="rId45"/>
    <p:sldId id="465" r:id="rId46"/>
    <p:sldId id="412" r:id="rId47"/>
    <p:sldId id="414" r:id="rId48"/>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5E08"/>
    <a:srgbClr val="0000CC"/>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722" autoAdjust="0"/>
    <p:restoredTop sz="94479" autoAdjust="0"/>
  </p:normalViewPr>
  <p:slideViewPr>
    <p:cSldViewPr>
      <p:cViewPr varScale="1">
        <p:scale>
          <a:sx n="68" d="100"/>
          <a:sy n="68" d="100"/>
        </p:scale>
        <p:origin x="-120"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E05D7C-EA1C-4DAA-AB6A-51A76BC6A0D2}" type="slidenum">
              <a:rPr lang="en-US" smtClean="0"/>
              <a:pPr/>
              <a:t>15</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4C2A4A-0746-42E8-9C4C-9876A07FA380}" type="slidenum">
              <a:rPr lang="en-US" smtClean="0"/>
              <a:pPr/>
              <a:t>16</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B63E6FA-C180-4C9E-826F-2D29448A8EA9}" type="slidenum">
              <a:rPr lang="en-US" smtClean="0"/>
              <a:pPr/>
              <a:t>17</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BE1A67D-750B-4061-92AE-AB23289A139E}" type="slidenum">
              <a:rPr lang="en-US" smtClean="0"/>
              <a:pPr/>
              <a:t>19</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EC0BFB3-9594-482D-A862-6D94EAB5F813}" type="slidenum">
              <a:rPr lang="en-US" smtClean="0"/>
              <a:pPr/>
              <a:t>20</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8FBD293-5823-4C2A-BD80-D23436F43192}" type="slidenum">
              <a:rPr lang="en-US" smtClean="0"/>
              <a:pPr/>
              <a:t>21</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CE93E9-0138-4EE7-A039-D2ADE4CDD565}" type="slidenum">
              <a:rPr lang="en-US" smtClean="0"/>
              <a:pPr/>
              <a:t>22</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02F67B0-6ED1-4574-8201-7ACD314E9855}" type="slidenum">
              <a:rPr lang="en-US" smtClean="0"/>
              <a:pPr/>
              <a:t>23</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5E05D7C-EA1C-4DAA-AB6A-51A76BC6A0D2}" type="slidenum">
              <a:rPr lang="en-US" smtClean="0"/>
              <a:pPr/>
              <a:t>25</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F4085E0-36BF-420D-A428-D581123F632D}" type="slidenum">
              <a:rPr lang="en-US" smtClean="0"/>
              <a:pPr/>
              <a:t>27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FE46D68-D8F4-449E-BC8D-725C912B51ED}" type="slidenum">
              <a:rPr lang="en-US" smtClean="0"/>
              <a:pPr/>
              <a:t>29</a:t>
            </a:fld>
            <a:endParaRPr lang="en-US" dirty="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E30E31A-93A4-421F-A763-DE72DBDC1CCC}" type="slidenum">
              <a:rPr lang="en-US" smtClean="0"/>
              <a:pPr/>
              <a:t>30</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02EB41A-5A7C-4220-AF0B-59228276F447}" type="slidenum">
              <a:rPr lang="en-US" smtClean="0"/>
              <a:pPr/>
              <a:t>31</a:t>
            </a:fld>
            <a:endParaRPr 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C228D62-3EA9-4033-BFE4-2CCADAAE8318}" type="slidenum">
              <a:rPr lang="en-US" smtClean="0"/>
              <a:pPr/>
              <a:t>32</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B155943-49A9-4457-83BB-5E70E80CDAFE}" type="slidenum">
              <a:rPr lang="en-US" smtClean="0"/>
              <a:pPr/>
              <a:t>33</a:t>
            </a:fld>
            <a:endParaRPr 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B4A3399-CC63-419A-94FE-C8B82312F47C}" type="slidenum">
              <a:rPr lang="en-US" smtClean="0"/>
              <a:pPr/>
              <a:t>34</a:t>
            </a:fld>
            <a:endParaRPr 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8825FC5-D93D-43D0-BBED-25A2DEE465B2}" type="slidenum">
              <a:rPr lang="en-US" smtClean="0"/>
              <a:pPr/>
              <a:t>35</a:t>
            </a:fld>
            <a:endParaRPr lang="en-US" dirty="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77826C3-0ABF-4F55-934B-789B9E5C7D96}" type="slidenum">
              <a:rPr lang="en-US" smtClean="0"/>
              <a:pPr/>
              <a:t>43</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p>
        </p:txBody>
      </p:sp>
      <p:sp>
        <p:nvSpPr>
          <p:cNvPr id="93188" name="Slide Number Placeholder 3"/>
          <p:cNvSpPr>
            <a:spLocks noGrp="1"/>
          </p:cNvSpPr>
          <p:nvPr>
            <p:ph type="sldNum" sz="quarter" idx="5"/>
          </p:nvPr>
        </p:nvSpPr>
        <p:spPr>
          <a:noFill/>
        </p:spPr>
        <p:txBody>
          <a:bodyPr/>
          <a:lstStyle/>
          <a:p>
            <a:fld id="{A2E9CB10-450A-4072-9C33-D0B79AF1BC98}" type="slidenum">
              <a:rPr lang="en-US" smtClean="0"/>
              <a:pPr/>
              <a:t>7</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E77826C3-0ABF-4F55-934B-789B9E5C7D96}" type="slidenum">
              <a:rPr lang="en-US" smtClean="0"/>
              <a:pPr/>
              <a:t>44</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47</a:t>
            </a:fld>
            <a:endParaRPr lang="en-US" alt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8370AD9-9A48-4498-837A-EDA5F20B78AF}" type="slidenum">
              <a:rPr lang="en-US" smtClean="0"/>
              <a:pPr/>
              <a:t>8</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2F1CBCE-F907-49A3-BEBE-B1C198426F1D}" type="slidenum">
              <a:rPr lang="en-US" smtClean="0"/>
              <a:pPr/>
              <a:t>9</a:t>
            </a:fld>
            <a:endParaRPr 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7F77FEE-4C88-4D42-B07C-DA8933CDF6E5}" type="slidenum">
              <a:rPr lang="en-US" smtClean="0"/>
              <a:pPr/>
              <a:t>10</a:t>
            </a:fld>
            <a:endParaRPr lang="en-US" dirty="0"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7260BEC-BD5D-4AEC-93AB-EAF590BC91BA}" type="slidenum">
              <a:rPr lang="en-US" smtClean="0"/>
              <a:pPr/>
              <a:t>11</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3E46A96-CA7A-4555-A09C-E810B3E85938}" type="slidenum">
              <a:rPr lang="en-US" smtClean="0"/>
              <a:pPr/>
              <a:t>13</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D0AA54C-AFC3-44A3-9568-96A7C434523D}" type="slidenum">
              <a:rPr lang="en-US" smtClean="0"/>
              <a:pPr/>
              <a:t>14</a:t>
            </a:fld>
            <a:endParaRPr lang="en-US" dirty="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dirty="0"/>
          </a:p>
        </p:txBody>
      </p:sp>
    </p:spTree>
    <p:extLst>
      <p:ext uri="{BB962C8B-B14F-4D97-AF65-F5344CB8AC3E}">
        <p14:creationId xmlns:p14="http://schemas.microsoft.com/office/powerpoint/2010/main" val="293815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50825"/>
            <a:ext cx="7804150" cy="588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704039" cy="276999"/>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10-</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 id="2147483666" r:id="rId13"/>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10:</a:t>
            </a:r>
          </a:p>
          <a:p>
            <a:pPr eaLnBrk="1" hangingPunct="1">
              <a:defRPr/>
            </a:pPr>
            <a:r>
              <a:rPr lang="en-US" dirty="0" smtClean="0">
                <a:effectLst>
                  <a:outerShdw blurRad="38100" dist="38100" dir="2700000" algn="tl">
                    <a:srgbClr val="000000">
                      <a:alpha val="43137"/>
                    </a:srgbClr>
                  </a:outerShdw>
                </a:effectLst>
              </a:rPr>
              <a:t>Modeling and Analysis: </a:t>
            </a:r>
            <a:r>
              <a:rPr lang="en-US" dirty="0">
                <a:effectLst>
                  <a:outerShdw blurRad="38100" dist="38100" dir="2700000" algn="tl">
                    <a:srgbClr val="000000">
                      <a:alpha val="43137"/>
                    </a:srgbClr>
                  </a:outerShdw>
                </a:effectLst>
              </a:rPr>
              <a:t>Heuristic </a:t>
            </a:r>
            <a:r>
              <a:rPr lang="en-US" dirty="0" smtClean="0">
                <a:effectLst>
                  <a:outerShdw blurRad="38100" dist="38100" dir="2700000" algn="tl">
                    <a:srgbClr val="000000">
                      <a:alpha val="43137"/>
                    </a:srgbClr>
                  </a:outerShdw>
                </a:effectLst>
              </a:rPr>
              <a:t>Search Methods </a:t>
            </a:r>
            <a:r>
              <a:rPr lang="en-US" dirty="0">
                <a:effectLst>
                  <a:outerShdw blurRad="38100" dist="38100" dir="2700000" algn="tl">
                    <a:srgbClr val="000000">
                      <a:alpha val="43137"/>
                    </a:srgbClr>
                  </a:outerShdw>
                </a:effectLst>
              </a:rPr>
              <a:t>and Simulation</a:t>
            </a:r>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pPr eaLnBrk="1" hangingPunct="1">
              <a:defRPr/>
            </a:pPr>
            <a:r>
              <a:rPr lang="en-US" dirty="0" smtClean="0"/>
              <a:t>Traveling Salesman Problem</a:t>
            </a:r>
          </a:p>
        </p:txBody>
      </p:sp>
      <p:pic>
        <p:nvPicPr>
          <p:cNvPr id="40963" name="Picture 4" descr="FigTraSa1"/>
          <p:cNvPicPr>
            <a:picLocks noChangeAspect="1" noChangeArrowheads="1"/>
          </p:cNvPicPr>
          <p:nvPr/>
        </p:nvPicPr>
        <p:blipFill>
          <a:blip r:embed="rId3" cstate="print"/>
          <a:srcRect/>
          <a:stretch>
            <a:fillRect/>
          </a:stretch>
        </p:blipFill>
        <p:spPr bwMode="auto">
          <a:xfrm>
            <a:off x="1905000" y="1524000"/>
            <a:ext cx="5486400" cy="4786313"/>
          </a:xfrm>
          <a:prstGeom prst="rect">
            <a:avLst/>
          </a:prstGeom>
          <a:noFill/>
          <a:ln w="9525">
            <a:noFill/>
            <a:miter lim="800000"/>
            <a:headEnd/>
            <a:tailEnd/>
          </a:ln>
        </p:spPr>
      </p:pic>
    </p:spTree>
    <p:extLst>
      <p:ext uri="{BB962C8B-B14F-4D97-AF65-F5344CB8AC3E}">
        <p14:creationId xmlns:p14="http://schemas.microsoft.com/office/powerpoint/2010/main" val="3480833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pPr eaLnBrk="1" hangingPunct="1">
              <a:defRPr/>
            </a:pPr>
            <a:r>
              <a:rPr lang="en-US" dirty="0" smtClean="0"/>
              <a:t>Traveling Salesman Problem</a:t>
            </a:r>
          </a:p>
        </p:txBody>
      </p:sp>
      <p:pic>
        <p:nvPicPr>
          <p:cNvPr id="41987" name="Picture 4" descr="FigTraSa2"/>
          <p:cNvPicPr>
            <a:picLocks noChangeAspect="1" noChangeArrowheads="1"/>
          </p:cNvPicPr>
          <p:nvPr/>
        </p:nvPicPr>
        <p:blipFill>
          <a:blip r:embed="rId3" cstate="print"/>
          <a:srcRect/>
          <a:stretch>
            <a:fillRect/>
          </a:stretch>
        </p:blipFill>
        <p:spPr bwMode="auto">
          <a:xfrm>
            <a:off x="1219200" y="1828800"/>
            <a:ext cx="6019800" cy="2887663"/>
          </a:xfrm>
          <a:prstGeom prst="rect">
            <a:avLst/>
          </a:prstGeom>
          <a:noFill/>
          <a:ln w="9525">
            <a:noFill/>
            <a:miter lim="800000"/>
            <a:headEnd/>
            <a:tailEnd/>
          </a:ln>
        </p:spPr>
      </p:pic>
      <p:sp>
        <p:nvSpPr>
          <p:cNvPr id="41988" name="Text Box 6"/>
          <p:cNvSpPr txBox="1">
            <a:spLocks noChangeArrowheads="1"/>
          </p:cNvSpPr>
          <p:nvPr/>
        </p:nvSpPr>
        <p:spPr bwMode="auto">
          <a:xfrm>
            <a:off x="1138238" y="1447800"/>
            <a:ext cx="6329362" cy="396875"/>
          </a:xfrm>
          <a:prstGeom prst="rect">
            <a:avLst/>
          </a:prstGeom>
          <a:noFill/>
          <a:ln w="9525">
            <a:noFill/>
            <a:miter lim="800000"/>
            <a:headEnd/>
            <a:tailEnd/>
          </a:ln>
        </p:spPr>
        <p:txBody>
          <a:bodyPr wrap="none">
            <a:spAutoFit/>
          </a:bodyPr>
          <a:lstStyle/>
          <a:p>
            <a:r>
              <a:rPr lang="en-US" sz="2000" b="0" dirty="0">
                <a:solidFill>
                  <a:srgbClr val="F85E08"/>
                </a:solidFill>
                <a:effectLst>
                  <a:outerShdw blurRad="38100" dist="38100" dir="2700000" algn="tl">
                    <a:srgbClr val="000000">
                      <a:alpha val="43137"/>
                    </a:srgbClr>
                  </a:outerShdw>
                </a:effectLst>
              </a:rPr>
              <a:t>Rule 1: Starting from home base, go to the closest city</a:t>
            </a:r>
          </a:p>
        </p:txBody>
      </p:sp>
      <p:grpSp>
        <p:nvGrpSpPr>
          <p:cNvPr id="2" name="Group 8"/>
          <p:cNvGrpSpPr>
            <a:grpSpLocks/>
          </p:cNvGrpSpPr>
          <p:nvPr/>
        </p:nvGrpSpPr>
        <p:grpSpPr bwMode="auto">
          <a:xfrm>
            <a:off x="2586038" y="3032125"/>
            <a:ext cx="6024562" cy="2919413"/>
            <a:chOff x="1629" y="1910"/>
            <a:chExt cx="3795" cy="1839"/>
          </a:xfrm>
        </p:grpSpPr>
        <p:pic>
          <p:nvPicPr>
            <p:cNvPr id="41990" name="Picture 5" descr="FigTraSa3"/>
            <p:cNvPicPr>
              <a:picLocks noChangeAspect="1" noChangeArrowheads="1"/>
            </p:cNvPicPr>
            <p:nvPr/>
          </p:nvPicPr>
          <p:blipFill>
            <a:blip r:embed="rId4" cstate="print"/>
            <a:srcRect/>
            <a:stretch>
              <a:fillRect/>
            </a:stretch>
          </p:blipFill>
          <p:spPr bwMode="auto">
            <a:xfrm>
              <a:off x="1632" y="1920"/>
              <a:ext cx="3792" cy="1829"/>
            </a:xfrm>
            <a:prstGeom prst="rect">
              <a:avLst/>
            </a:prstGeom>
            <a:noFill/>
            <a:ln w="9525">
              <a:noFill/>
              <a:miter lim="800000"/>
              <a:headEnd/>
              <a:tailEnd/>
            </a:ln>
          </p:spPr>
        </p:pic>
        <p:sp>
          <p:nvSpPr>
            <p:cNvPr id="41991" name="Text Box 7"/>
            <p:cNvSpPr txBox="1">
              <a:spLocks noChangeArrowheads="1"/>
            </p:cNvSpPr>
            <p:nvPr/>
          </p:nvSpPr>
          <p:spPr bwMode="auto">
            <a:xfrm>
              <a:off x="1629" y="1910"/>
              <a:ext cx="2882" cy="252"/>
            </a:xfrm>
            <a:prstGeom prst="rect">
              <a:avLst/>
            </a:prstGeom>
            <a:solidFill>
              <a:schemeClr val="bg1"/>
            </a:solidFill>
            <a:ln w="9525">
              <a:noFill/>
              <a:miter lim="800000"/>
              <a:headEnd/>
              <a:tailEnd/>
            </a:ln>
          </p:spPr>
          <p:txBody>
            <a:bodyPr wrap="none">
              <a:spAutoFit/>
            </a:bodyPr>
            <a:lstStyle/>
            <a:p>
              <a:r>
                <a:rPr lang="en-US" sz="2000" b="0" dirty="0">
                  <a:solidFill>
                    <a:srgbClr val="F85E08"/>
                  </a:solidFill>
                  <a:effectLst>
                    <a:outerShdw blurRad="38100" dist="38100" dir="2700000" algn="tl">
                      <a:srgbClr val="000000">
                        <a:alpha val="43137"/>
                      </a:srgbClr>
                    </a:outerShdw>
                  </a:effectLst>
                </a:rPr>
                <a:t>Rule 2: Always follow an exterior route</a:t>
              </a:r>
            </a:p>
          </p:txBody>
        </p:sp>
      </p:grpSp>
    </p:spTree>
    <p:extLst>
      <p:ext uri="{BB962C8B-B14F-4D97-AF65-F5344CB8AC3E}">
        <p14:creationId xmlns:p14="http://schemas.microsoft.com/office/powerpoint/2010/main" val="26807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10.1</a:t>
            </a:r>
            <a:endParaRPr lang="en-US" dirty="0"/>
          </a:p>
        </p:txBody>
      </p:sp>
      <p:sp>
        <p:nvSpPr>
          <p:cNvPr id="3" name="Content Placeholder 2"/>
          <p:cNvSpPr>
            <a:spLocks noGrp="1"/>
          </p:cNvSpPr>
          <p:nvPr>
            <p:ph idx="1"/>
          </p:nvPr>
        </p:nvSpPr>
        <p:spPr>
          <a:xfrm>
            <a:off x="762000" y="1600200"/>
            <a:ext cx="8229600" cy="4876800"/>
          </a:xfrm>
        </p:spPr>
        <p:txBody>
          <a:bodyPr>
            <a:normAutofit fontScale="85000" lnSpcReduction="20000"/>
          </a:bodyPr>
          <a:lstStyle/>
          <a:p>
            <a:pPr marL="0" indent="0">
              <a:buNone/>
            </a:pPr>
            <a:r>
              <a:rPr lang="en-US" sz="4200" dirty="0">
                <a:solidFill>
                  <a:srgbClr val="F85E08"/>
                </a:solidFill>
                <a:effectLst>
                  <a:outerShdw blurRad="38100" dist="38100" dir="2700000" algn="tl">
                    <a:srgbClr val="000000">
                      <a:alpha val="43137"/>
                    </a:srgbClr>
                  </a:outerShdw>
                </a:effectLst>
              </a:rPr>
              <a:t>Chilean Government Uses Heuristics to Make Decisions on School Lunch Providers</a:t>
            </a:r>
            <a:endParaRPr lang="en-US" sz="4200" dirty="0" smtClean="0">
              <a:solidFill>
                <a:srgbClr val="F85E08"/>
              </a:solidFill>
              <a:effectLst>
                <a:outerShdw blurRad="38100" dist="38100" dir="2700000" algn="tl">
                  <a:srgbClr val="000000">
                    <a:alpha val="43137"/>
                  </a:srgbClr>
                </a:outerShdw>
              </a:effectLst>
            </a:endParaRPr>
          </a:p>
          <a:p>
            <a:pPr marL="0" indent="0">
              <a:buNone/>
            </a:pPr>
            <a:endParaRPr lang="en-US" sz="2000" dirty="0" smtClean="0">
              <a:solidFill>
                <a:srgbClr val="F85E08"/>
              </a:solidFill>
              <a:effectLst>
                <a:outerShdw blurRad="38100" dist="38100" dir="2700000" algn="tl">
                  <a:srgbClr val="000000">
                    <a:alpha val="43137"/>
                  </a:srgbClr>
                </a:outerShdw>
              </a:effectLst>
            </a:endParaRPr>
          </a:p>
          <a:p>
            <a:pPr marL="0" indent="0">
              <a:buNone/>
            </a:pPr>
            <a:r>
              <a:rPr lang="en-US" sz="3800" u="sng" dirty="0">
                <a:solidFill>
                  <a:srgbClr val="F85E08"/>
                </a:solidFill>
                <a:effectLst>
                  <a:outerShdw blurRad="38100" dist="38100" dir="2700000" algn="tl">
                    <a:srgbClr val="000000">
                      <a:alpha val="43137"/>
                    </a:srgbClr>
                  </a:outerShdw>
                </a:effectLst>
              </a:rPr>
              <a:t>Questions for Discussion</a:t>
            </a:r>
          </a:p>
          <a:p>
            <a:pPr marL="465138" indent="-465138">
              <a:buSzPct val="80000"/>
              <a:buFont typeface="+mj-lt"/>
              <a:buAutoNum type="arabicPeriod"/>
            </a:pPr>
            <a:r>
              <a:rPr lang="en-US" sz="3300" dirty="0" smtClean="0"/>
              <a:t>What </a:t>
            </a:r>
            <a:r>
              <a:rPr lang="en-US" sz="3300" dirty="0"/>
              <a:t>were the main challenges faced by JUNAEB?</a:t>
            </a:r>
          </a:p>
          <a:p>
            <a:pPr marL="465138" indent="-465138">
              <a:buSzPct val="80000"/>
              <a:buFont typeface="+mj-lt"/>
              <a:buAutoNum type="arabicPeriod"/>
            </a:pPr>
            <a:r>
              <a:rPr lang="en-US" sz="3300" dirty="0" smtClean="0"/>
              <a:t>What </a:t>
            </a:r>
            <a:r>
              <a:rPr lang="en-US" sz="3300" dirty="0"/>
              <a:t>operation research methodologies </a:t>
            </a:r>
            <a:r>
              <a:rPr lang="en-US" sz="3300" dirty="0" smtClean="0"/>
              <a:t>were employed </a:t>
            </a:r>
            <a:r>
              <a:rPr lang="en-US" sz="3300" dirty="0"/>
              <a:t>in achieving homogeneity </a:t>
            </a:r>
            <a:r>
              <a:rPr lang="en-US" sz="3300" dirty="0" smtClean="0"/>
              <a:t>across territorial units</a:t>
            </a:r>
            <a:r>
              <a:rPr lang="en-US" sz="3300" dirty="0"/>
              <a:t>?</a:t>
            </a:r>
          </a:p>
          <a:p>
            <a:pPr marL="465138" indent="-465138">
              <a:buSzPct val="80000"/>
              <a:buFont typeface="+mj-lt"/>
              <a:buAutoNum type="arabicPeriod"/>
            </a:pPr>
            <a:r>
              <a:rPr lang="en-US" sz="3300" dirty="0" smtClean="0"/>
              <a:t>What </a:t>
            </a:r>
            <a:r>
              <a:rPr lang="en-US" sz="3300" dirty="0"/>
              <a:t>other approaches could you use in </a:t>
            </a:r>
            <a:r>
              <a:rPr lang="en-US" sz="3300" dirty="0" smtClean="0"/>
              <a:t>this case </a:t>
            </a:r>
            <a:r>
              <a:rPr lang="en-US" sz="3300" dirty="0"/>
              <a:t>study?</a:t>
            </a:r>
          </a:p>
        </p:txBody>
      </p:sp>
    </p:spTree>
    <p:extLst>
      <p:ext uri="{BB962C8B-B14F-4D97-AF65-F5344CB8AC3E}">
        <p14:creationId xmlns:p14="http://schemas.microsoft.com/office/powerpoint/2010/main" val="3174697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Rectangle 6"/>
          <p:cNvSpPr>
            <a:spLocks noGrp="1" noChangeArrowheads="1"/>
          </p:cNvSpPr>
          <p:nvPr>
            <p:ph type="title"/>
          </p:nvPr>
        </p:nvSpPr>
        <p:spPr/>
        <p:txBody>
          <a:bodyPr/>
          <a:lstStyle/>
          <a:p>
            <a:pPr eaLnBrk="1" hangingPunct="1">
              <a:defRPr/>
            </a:pPr>
            <a:r>
              <a:rPr lang="en-US" dirty="0" smtClean="0"/>
              <a:t>When to Use Heuristics</a:t>
            </a:r>
          </a:p>
        </p:txBody>
      </p:sp>
      <p:sp>
        <p:nvSpPr>
          <p:cNvPr id="112647" name="Rectangle 7"/>
          <p:cNvSpPr>
            <a:spLocks noGrp="1" noChangeArrowheads="1"/>
          </p:cNvSpPr>
          <p:nvPr>
            <p:ph type="body" idx="1"/>
          </p:nvPr>
        </p:nvSpPr>
        <p:spPr/>
        <p:txBody>
          <a:bodyPr/>
          <a:lstStyle/>
          <a:p>
            <a:pPr eaLnBrk="1" hangingPunct="1">
              <a:defRPr/>
            </a:pPr>
            <a:r>
              <a:rPr lang="en-US" dirty="0" smtClean="0"/>
              <a:t>When to Use Heuristics?</a:t>
            </a:r>
          </a:p>
          <a:p>
            <a:pPr marL="973138" lvl="1" indent="-514350" eaLnBrk="1" hangingPunct="1">
              <a:defRPr/>
            </a:pPr>
            <a:r>
              <a:rPr lang="en-US" dirty="0" smtClean="0"/>
              <a:t>Inexact or limited input data</a:t>
            </a:r>
          </a:p>
          <a:p>
            <a:pPr marL="973138" lvl="1" indent="-514350" eaLnBrk="1" hangingPunct="1">
              <a:defRPr/>
            </a:pPr>
            <a:r>
              <a:rPr lang="en-US" dirty="0" smtClean="0"/>
              <a:t>Complex reality</a:t>
            </a:r>
          </a:p>
          <a:p>
            <a:pPr marL="973138" lvl="1" indent="-514350" eaLnBrk="1" hangingPunct="1">
              <a:defRPr/>
            </a:pPr>
            <a:r>
              <a:rPr lang="en-US" dirty="0" smtClean="0"/>
              <a:t>Reliable, exact algorithm not available</a:t>
            </a:r>
          </a:p>
          <a:p>
            <a:pPr marL="973138" lvl="1" indent="-514350" eaLnBrk="1" hangingPunct="1">
              <a:defRPr/>
            </a:pPr>
            <a:r>
              <a:rPr lang="en-US" dirty="0" smtClean="0"/>
              <a:t>Computation time excessive</a:t>
            </a:r>
          </a:p>
          <a:p>
            <a:pPr marL="973138" lvl="1" indent="-514350" eaLnBrk="1" hangingPunct="1">
              <a:defRPr/>
            </a:pPr>
            <a:r>
              <a:rPr lang="en-US" dirty="0" smtClean="0"/>
              <a:t>For making quick decisions</a:t>
            </a:r>
          </a:p>
          <a:p>
            <a:pPr marL="1889125" lvl="3" indent="-514350" eaLnBrk="1" hangingPunct="1">
              <a:defRPr/>
            </a:pPr>
            <a:endParaRPr lang="en-US" sz="1800" dirty="0" smtClean="0"/>
          </a:p>
          <a:p>
            <a:pPr eaLnBrk="1" hangingPunct="1">
              <a:defRPr/>
            </a:pPr>
            <a:r>
              <a:rPr lang="en-US" dirty="0" smtClean="0"/>
              <a:t>Limitations of Heuristics!</a:t>
            </a:r>
          </a:p>
          <a:p>
            <a:pPr marL="969963" lvl="1" indent="-511175" eaLnBrk="1" hangingPunct="1">
              <a:defRPr/>
            </a:pPr>
            <a:r>
              <a:rPr lang="en-US" dirty="0" smtClean="0"/>
              <a:t>Cannot guarantee an optimal solution</a:t>
            </a:r>
          </a:p>
        </p:txBody>
      </p:sp>
    </p:spTree>
    <p:extLst>
      <p:ext uri="{BB962C8B-B14F-4D97-AF65-F5344CB8AC3E}">
        <p14:creationId xmlns:p14="http://schemas.microsoft.com/office/powerpoint/2010/main" val="792073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p:txBody>
          <a:bodyPr/>
          <a:lstStyle/>
          <a:p>
            <a:pPr eaLnBrk="1" hangingPunct="1"/>
            <a:r>
              <a:rPr lang="en-US" dirty="0" smtClean="0">
                <a:solidFill>
                  <a:srgbClr val="F85E08"/>
                </a:solidFill>
                <a:effectLst>
                  <a:outerShdw blurRad="38100" dist="38100" dir="2700000" algn="tl">
                    <a:srgbClr val="000000">
                      <a:alpha val="43137"/>
                    </a:srgbClr>
                  </a:outerShdw>
                </a:effectLst>
              </a:rPr>
              <a:t>Tabu search</a:t>
            </a:r>
          </a:p>
          <a:p>
            <a:pPr lvl="1" eaLnBrk="1" hangingPunct="1"/>
            <a:r>
              <a:rPr lang="en-US" dirty="0" smtClean="0"/>
              <a:t>Intelligent search algorithm</a:t>
            </a:r>
          </a:p>
          <a:p>
            <a:pPr eaLnBrk="1" hangingPunct="1"/>
            <a:endParaRPr lang="en-US" sz="1800" dirty="0" smtClean="0"/>
          </a:p>
          <a:p>
            <a:pPr eaLnBrk="1" hangingPunct="1"/>
            <a:r>
              <a:rPr lang="en-US" dirty="0" smtClean="0">
                <a:solidFill>
                  <a:srgbClr val="F85E08"/>
                </a:solidFill>
                <a:effectLst>
                  <a:outerShdw blurRad="38100" dist="38100" dir="2700000" algn="tl">
                    <a:srgbClr val="000000">
                      <a:alpha val="43137"/>
                    </a:srgbClr>
                  </a:outerShdw>
                </a:effectLst>
              </a:rPr>
              <a:t>Genetic algorithms</a:t>
            </a:r>
          </a:p>
          <a:p>
            <a:pPr lvl="1" eaLnBrk="1" hangingPunct="1"/>
            <a:r>
              <a:rPr lang="en-US" dirty="0" smtClean="0"/>
              <a:t>Survival of the fittest</a:t>
            </a:r>
          </a:p>
          <a:p>
            <a:pPr lvl="1" eaLnBrk="1" hangingPunct="1">
              <a:buFont typeface="Wingdings" pitchFamily="2" charset="2"/>
              <a:buNone/>
            </a:pPr>
            <a:r>
              <a:rPr lang="en-US" sz="1600" dirty="0" smtClean="0"/>
              <a:t>	</a:t>
            </a:r>
          </a:p>
          <a:p>
            <a:pPr eaLnBrk="1" hangingPunct="1"/>
            <a:r>
              <a:rPr lang="en-US" dirty="0" smtClean="0">
                <a:solidFill>
                  <a:srgbClr val="F85E08"/>
                </a:solidFill>
                <a:effectLst>
                  <a:outerShdw blurRad="38100" dist="38100" dir="2700000" algn="tl">
                    <a:srgbClr val="000000">
                      <a:alpha val="43137"/>
                    </a:srgbClr>
                  </a:outerShdw>
                </a:effectLst>
              </a:rPr>
              <a:t>Simulated annealing</a:t>
            </a:r>
          </a:p>
          <a:p>
            <a:pPr lvl="1" eaLnBrk="1" hangingPunct="1"/>
            <a:r>
              <a:rPr lang="en-US" dirty="0" smtClean="0"/>
              <a:t>Analogy to Thermodynamics</a:t>
            </a:r>
          </a:p>
          <a:p>
            <a:pPr lvl="1" eaLnBrk="1" hangingPunct="1">
              <a:buFont typeface="Wingdings" pitchFamily="2" charset="2"/>
              <a:buNone/>
            </a:pPr>
            <a:r>
              <a:rPr lang="en-US" sz="1600" dirty="0" smtClean="0"/>
              <a:t>	</a:t>
            </a:r>
          </a:p>
          <a:p>
            <a:pPr eaLnBrk="1" hangingPunct="1"/>
            <a:r>
              <a:rPr lang="en-US" dirty="0" smtClean="0">
                <a:solidFill>
                  <a:srgbClr val="F85E08"/>
                </a:solidFill>
                <a:effectLst>
                  <a:outerShdw blurRad="38100" dist="38100" dir="2700000" algn="tl">
                    <a:srgbClr val="000000">
                      <a:alpha val="43137"/>
                    </a:srgbClr>
                  </a:outerShdw>
                </a:effectLst>
              </a:rPr>
              <a:t>Ant colony </a:t>
            </a:r>
            <a:r>
              <a:rPr lang="en-US" dirty="0" smtClean="0"/>
              <a:t>and other </a:t>
            </a:r>
            <a:r>
              <a:rPr lang="en-US" dirty="0" smtClean="0">
                <a:solidFill>
                  <a:srgbClr val="F85E08"/>
                </a:solidFill>
                <a:effectLst>
                  <a:outerShdw blurRad="38100" dist="38100" dir="2700000" algn="tl">
                    <a:srgbClr val="000000">
                      <a:alpha val="43137"/>
                    </a:srgbClr>
                  </a:outerShdw>
                </a:effectLst>
              </a:rPr>
              <a:t>Meta-heuristics</a:t>
            </a:r>
            <a:endParaRPr lang="en-US" dirty="0">
              <a:solidFill>
                <a:srgbClr val="F85E08"/>
              </a:solidFill>
              <a:effectLst>
                <a:outerShdw blurRad="38100" dist="38100" dir="2700000" algn="tl">
                  <a:srgbClr val="000000">
                    <a:alpha val="43137"/>
                  </a:srgbClr>
                </a:outerShdw>
              </a:effectLst>
            </a:endParaRPr>
          </a:p>
          <a:p>
            <a:pPr lvl="1" eaLnBrk="1" hangingPunct="1">
              <a:buFont typeface="Wingdings" pitchFamily="2" charset="2"/>
              <a:buNone/>
            </a:pPr>
            <a:endParaRPr lang="en-US" sz="1600" dirty="0" smtClean="0"/>
          </a:p>
        </p:txBody>
      </p:sp>
      <p:sp>
        <p:nvSpPr>
          <p:cNvPr id="566277" name="Rectangle 5"/>
          <p:cNvSpPr>
            <a:spLocks noGrp="1" noChangeArrowheads="1"/>
          </p:cNvSpPr>
          <p:nvPr>
            <p:ph type="title"/>
          </p:nvPr>
        </p:nvSpPr>
        <p:spPr/>
        <p:txBody>
          <a:bodyPr/>
          <a:lstStyle/>
          <a:p>
            <a:pPr eaLnBrk="1" hangingPunct="1">
              <a:defRPr/>
            </a:pPr>
            <a:r>
              <a:rPr lang="en-US" dirty="0" smtClean="0"/>
              <a:t>Modern Heuristic Methods</a:t>
            </a:r>
          </a:p>
        </p:txBody>
      </p:sp>
    </p:spTree>
    <p:extLst>
      <p:ext uri="{BB962C8B-B14F-4D97-AF65-F5344CB8AC3E}">
        <p14:creationId xmlns:p14="http://schemas.microsoft.com/office/powerpoint/2010/main" val="3820122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r>
              <a:rPr lang="en-US" dirty="0" smtClean="0"/>
              <a:t>Genetic Algorithms</a:t>
            </a:r>
          </a:p>
        </p:txBody>
      </p:sp>
      <p:sp>
        <p:nvSpPr>
          <p:cNvPr id="19459" name="Rectangle 3"/>
          <p:cNvSpPr>
            <a:spLocks noGrp="1" noChangeArrowheads="1"/>
          </p:cNvSpPr>
          <p:nvPr>
            <p:ph type="body" idx="1"/>
          </p:nvPr>
        </p:nvSpPr>
        <p:spPr>
          <a:xfrm>
            <a:off x="685800" y="1524000"/>
            <a:ext cx="8458200" cy="4800600"/>
          </a:xfrm>
        </p:spPr>
        <p:txBody>
          <a:bodyPr/>
          <a:lstStyle/>
          <a:p>
            <a:pPr eaLnBrk="1" hangingPunct="1"/>
            <a:r>
              <a:rPr lang="en-US" sz="2800" dirty="0" smtClean="0"/>
              <a:t>It is a popular heuristic search technique</a:t>
            </a:r>
          </a:p>
          <a:p>
            <a:pPr eaLnBrk="1" hangingPunct="1"/>
            <a:r>
              <a:rPr lang="en-US" sz="2800" dirty="0" smtClean="0"/>
              <a:t>Mimics the biological process of evolution</a:t>
            </a:r>
          </a:p>
          <a:p>
            <a:pPr eaLnBrk="1" hangingPunct="1"/>
            <a:r>
              <a:rPr lang="en-US" sz="2800" dirty="0" smtClean="0"/>
              <a:t>Genetic algorithms</a:t>
            </a:r>
          </a:p>
          <a:p>
            <a:pPr lvl="1" eaLnBrk="1" hangingPunct="1"/>
            <a:r>
              <a:rPr lang="en-US" sz="2400" dirty="0" smtClean="0"/>
              <a:t>Software programs that “learn/search” in evolutionary manner, similar to the way biological systems evolve</a:t>
            </a:r>
          </a:p>
          <a:p>
            <a:pPr eaLnBrk="1" hangingPunct="1"/>
            <a:r>
              <a:rPr lang="en-US" sz="2800" dirty="0" smtClean="0">
                <a:solidFill>
                  <a:srgbClr val="C00000"/>
                </a:solidFill>
              </a:rPr>
              <a:t>An efficient, domain-independent search heuristic for a broad spectrum of problem domains</a:t>
            </a:r>
          </a:p>
          <a:p>
            <a:pPr eaLnBrk="1" hangingPunct="1"/>
            <a:r>
              <a:rPr lang="en-US" sz="2800" dirty="0" smtClean="0">
                <a:effectLst>
                  <a:outerShdw blurRad="38100" dist="38100" dir="2700000" algn="tl">
                    <a:srgbClr val="000000">
                      <a:alpha val="43137"/>
                    </a:srgbClr>
                  </a:outerShdw>
                </a:effectLst>
              </a:rPr>
              <a:t>Main theme: </a:t>
            </a:r>
            <a:r>
              <a:rPr lang="en-US" sz="2800" dirty="0" smtClean="0"/>
              <a:t>Survival of the fittest</a:t>
            </a:r>
          </a:p>
          <a:p>
            <a:pPr lvl="1" eaLnBrk="1" hangingPunct="1"/>
            <a:r>
              <a:rPr lang="en-US" sz="2400" dirty="0" smtClean="0"/>
              <a:t>Moving toward better and better solutions by letting only the fittest parents create the future generations</a:t>
            </a:r>
          </a:p>
        </p:txBody>
      </p:sp>
      <p:pic>
        <p:nvPicPr>
          <p:cNvPr id="19460" name="Picture 4" descr="spir"/>
          <p:cNvPicPr>
            <a:picLocks noChangeAspect="1" noChangeArrowheads="1"/>
          </p:cNvPicPr>
          <p:nvPr/>
        </p:nvPicPr>
        <p:blipFill>
          <a:blip r:embed="rId3" cstate="print"/>
          <a:srcRect/>
          <a:stretch>
            <a:fillRect/>
          </a:stretch>
        </p:blipFill>
        <p:spPr bwMode="auto">
          <a:xfrm>
            <a:off x="5562600" y="0"/>
            <a:ext cx="3124200" cy="1371600"/>
          </a:xfrm>
          <a:prstGeom prst="rect">
            <a:avLst/>
          </a:prstGeom>
          <a:noFill/>
          <a:ln w="9525">
            <a:noFill/>
            <a:miter lim="800000"/>
            <a:headEnd/>
            <a:tailEnd/>
          </a:ln>
        </p:spPr>
      </p:pic>
    </p:spTree>
    <p:extLst>
      <p:ext uri="{BB962C8B-B14F-4D97-AF65-F5344CB8AC3E}">
        <p14:creationId xmlns:p14="http://schemas.microsoft.com/office/powerpoint/2010/main" val="82380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defRPr/>
            </a:pPr>
            <a:r>
              <a:rPr lang="en-US" dirty="0" smtClean="0"/>
              <a:t>Evolutionary Algorithm</a:t>
            </a:r>
          </a:p>
        </p:txBody>
      </p:sp>
      <p:pic>
        <p:nvPicPr>
          <p:cNvPr id="20483" name="Picture 3" descr="spir"/>
          <p:cNvPicPr>
            <a:picLocks noChangeAspect="1" noChangeArrowheads="1"/>
          </p:cNvPicPr>
          <p:nvPr/>
        </p:nvPicPr>
        <p:blipFill>
          <a:blip r:embed="rId3" cstate="print"/>
          <a:srcRect/>
          <a:stretch>
            <a:fillRect/>
          </a:stretch>
        </p:blipFill>
        <p:spPr bwMode="auto">
          <a:xfrm>
            <a:off x="2273300" y="3962400"/>
            <a:ext cx="4648200" cy="2133600"/>
          </a:xfrm>
          <a:prstGeom prst="rect">
            <a:avLst/>
          </a:prstGeom>
          <a:noFill/>
          <a:ln w="9525">
            <a:noFill/>
            <a:miter lim="800000"/>
            <a:headEnd/>
            <a:tailEnd/>
          </a:ln>
        </p:spPr>
      </p:pic>
      <p:sp>
        <p:nvSpPr>
          <p:cNvPr id="20484" name="Rectangle 4"/>
          <p:cNvSpPr>
            <a:spLocks noChangeArrowheads="1"/>
          </p:cNvSpPr>
          <p:nvPr/>
        </p:nvSpPr>
        <p:spPr bwMode="auto">
          <a:xfrm>
            <a:off x="590550" y="1898650"/>
            <a:ext cx="1358900" cy="2959100"/>
          </a:xfrm>
          <a:prstGeom prst="rect">
            <a:avLst/>
          </a:prstGeom>
          <a:noFill/>
          <a:ln w="12700">
            <a:solidFill>
              <a:schemeClr val="tx1"/>
            </a:solidFill>
            <a:miter lim="800000"/>
            <a:headEnd/>
            <a:tailEnd/>
          </a:ln>
        </p:spPr>
        <p:txBody>
          <a:bodyPr wrap="none" lIns="92075" tIns="46038" rIns="92075" bIns="46038" anchor="ctr"/>
          <a:lstStyle/>
          <a:p>
            <a:pPr algn="ctr" eaLnBrk="0" hangingPunct="0"/>
            <a:r>
              <a:rPr kumimoji="1" lang="en-US" altLang="zh-TW" sz="2000" dirty="0">
                <a:solidFill>
                  <a:schemeClr val="tx2"/>
                </a:solidFill>
                <a:latin typeface="Arial" pitchFamily="34" charset="0"/>
                <a:ea typeface="新細明體" pitchFamily="18" charset="-120"/>
              </a:rPr>
              <a:t>10010110</a:t>
            </a:r>
          </a:p>
          <a:p>
            <a:pPr algn="ctr" eaLnBrk="0" hangingPunct="0"/>
            <a:r>
              <a:rPr kumimoji="1" lang="en-US" altLang="zh-TW" sz="2000" dirty="0">
                <a:solidFill>
                  <a:schemeClr val="tx2"/>
                </a:solidFill>
                <a:latin typeface="Arial" pitchFamily="34" charset="0"/>
                <a:ea typeface="新細明體" pitchFamily="18" charset="-120"/>
              </a:rPr>
              <a:t>01100010</a:t>
            </a:r>
          </a:p>
          <a:p>
            <a:pPr algn="ctr" eaLnBrk="0" hangingPunct="0"/>
            <a:r>
              <a:rPr kumimoji="1" lang="en-US" altLang="zh-TW" sz="2000" dirty="0">
                <a:solidFill>
                  <a:schemeClr val="tx2"/>
                </a:solidFill>
                <a:latin typeface="Arial" pitchFamily="34" charset="0"/>
                <a:ea typeface="新細明體" pitchFamily="18" charset="-120"/>
              </a:rPr>
              <a:t>10100100</a:t>
            </a:r>
          </a:p>
          <a:p>
            <a:pPr algn="ctr" eaLnBrk="0" hangingPunct="0"/>
            <a:r>
              <a:rPr kumimoji="1" lang="en-US" altLang="zh-TW" sz="2000" dirty="0">
                <a:solidFill>
                  <a:schemeClr val="accent1"/>
                </a:solidFill>
                <a:latin typeface="Arial" pitchFamily="34" charset="0"/>
                <a:ea typeface="新細明體" pitchFamily="18" charset="-120"/>
              </a:rPr>
              <a:t>10011001</a:t>
            </a:r>
          </a:p>
          <a:p>
            <a:pPr algn="ctr" eaLnBrk="0" hangingPunct="0"/>
            <a:r>
              <a:rPr kumimoji="1" lang="en-US" altLang="zh-TW" sz="2000" dirty="0">
                <a:solidFill>
                  <a:schemeClr val="accent1"/>
                </a:solidFill>
                <a:latin typeface="Arial" pitchFamily="34" charset="0"/>
                <a:ea typeface="新細明體" pitchFamily="18" charset="-120"/>
              </a:rPr>
              <a:t>01111101</a:t>
            </a:r>
          </a:p>
          <a:p>
            <a:pPr algn="ctr" eaLnBrk="0" hangingPunct="0"/>
            <a:r>
              <a:rPr kumimoji="1" lang="en-US" altLang="zh-TW" sz="2000" dirty="0">
                <a:solidFill>
                  <a:schemeClr val="accent1"/>
                </a:solidFill>
                <a:latin typeface="Arial" pitchFamily="34" charset="0"/>
                <a:ea typeface="新細明體" pitchFamily="18" charset="-120"/>
              </a:rPr>
              <a:t>. . .</a:t>
            </a:r>
          </a:p>
          <a:p>
            <a:pPr algn="ctr" eaLnBrk="0" hangingPunct="0"/>
            <a:r>
              <a:rPr kumimoji="1" lang="en-US" altLang="zh-TW" sz="2000" dirty="0">
                <a:solidFill>
                  <a:schemeClr val="accent1"/>
                </a:solidFill>
                <a:latin typeface="Arial" pitchFamily="34" charset="0"/>
                <a:ea typeface="新細明體" pitchFamily="18" charset="-120"/>
              </a:rPr>
              <a:t>. . .</a:t>
            </a:r>
          </a:p>
          <a:p>
            <a:pPr algn="ctr" eaLnBrk="0" hangingPunct="0"/>
            <a:r>
              <a:rPr kumimoji="1" lang="en-US" altLang="zh-TW" sz="2000" dirty="0">
                <a:solidFill>
                  <a:schemeClr val="accent1"/>
                </a:solidFill>
                <a:latin typeface="Arial" pitchFamily="34" charset="0"/>
                <a:ea typeface="新細明體" pitchFamily="18" charset="-120"/>
              </a:rPr>
              <a:t>. . .</a:t>
            </a:r>
          </a:p>
          <a:p>
            <a:pPr algn="ctr" eaLnBrk="0" hangingPunct="0"/>
            <a:r>
              <a:rPr kumimoji="1" lang="en-US" altLang="zh-TW" sz="2000" dirty="0">
                <a:solidFill>
                  <a:schemeClr val="accent1"/>
                </a:solidFill>
                <a:latin typeface="Arial" pitchFamily="34" charset="0"/>
                <a:ea typeface="新細明體" pitchFamily="18" charset="-120"/>
              </a:rPr>
              <a:t>. . .</a:t>
            </a:r>
          </a:p>
        </p:txBody>
      </p:sp>
      <p:sp>
        <p:nvSpPr>
          <p:cNvPr id="20485" name="Line 5"/>
          <p:cNvSpPr>
            <a:spLocks noChangeShapeType="1"/>
          </p:cNvSpPr>
          <p:nvPr/>
        </p:nvSpPr>
        <p:spPr bwMode="auto">
          <a:xfrm>
            <a:off x="584200" y="22733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86" name="Line 6"/>
          <p:cNvSpPr>
            <a:spLocks noChangeShapeType="1"/>
          </p:cNvSpPr>
          <p:nvPr/>
        </p:nvSpPr>
        <p:spPr bwMode="auto">
          <a:xfrm>
            <a:off x="596900" y="25908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87" name="Line 7"/>
          <p:cNvSpPr>
            <a:spLocks noChangeShapeType="1"/>
          </p:cNvSpPr>
          <p:nvPr/>
        </p:nvSpPr>
        <p:spPr bwMode="auto">
          <a:xfrm>
            <a:off x="584200" y="28829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88" name="Line 8"/>
          <p:cNvSpPr>
            <a:spLocks noChangeShapeType="1"/>
          </p:cNvSpPr>
          <p:nvPr/>
        </p:nvSpPr>
        <p:spPr bwMode="auto">
          <a:xfrm>
            <a:off x="584200" y="31877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89" name="Line 9"/>
          <p:cNvSpPr>
            <a:spLocks noChangeShapeType="1"/>
          </p:cNvSpPr>
          <p:nvPr/>
        </p:nvSpPr>
        <p:spPr bwMode="auto">
          <a:xfrm>
            <a:off x="584200" y="34925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90" name="Rectangle 10"/>
          <p:cNvSpPr>
            <a:spLocks noChangeArrowheads="1"/>
          </p:cNvSpPr>
          <p:nvPr/>
        </p:nvSpPr>
        <p:spPr bwMode="auto">
          <a:xfrm>
            <a:off x="7296150" y="1898650"/>
            <a:ext cx="1358900" cy="2959100"/>
          </a:xfrm>
          <a:prstGeom prst="rect">
            <a:avLst/>
          </a:prstGeom>
          <a:noFill/>
          <a:ln w="12700">
            <a:solidFill>
              <a:schemeClr val="tx1"/>
            </a:solidFill>
            <a:miter lim="800000"/>
            <a:headEnd/>
            <a:tailEnd/>
          </a:ln>
        </p:spPr>
        <p:txBody>
          <a:bodyPr wrap="none" lIns="92075" tIns="46038" rIns="92075" bIns="46038" anchor="ctr"/>
          <a:lstStyle/>
          <a:p>
            <a:pPr algn="ctr" eaLnBrk="0" hangingPunct="0"/>
            <a:r>
              <a:rPr kumimoji="1" lang="en-US" altLang="zh-TW" sz="2000" dirty="0">
                <a:solidFill>
                  <a:schemeClr val="tx2"/>
                </a:solidFill>
                <a:latin typeface="Arial" pitchFamily="34" charset="0"/>
                <a:ea typeface="新細明體" pitchFamily="18" charset="-120"/>
              </a:rPr>
              <a:t>10010110</a:t>
            </a:r>
          </a:p>
          <a:p>
            <a:pPr algn="ctr" eaLnBrk="0" hangingPunct="0"/>
            <a:r>
              <a:rPr kumimoji="1" lang="en-US" altLang="zh-TW" sz="2000" dirty="0">
                <a:solidFill>
                  <a:schemeClr val="tx2"/>
                </a:solidFill>
                <a:latin typeface="Arial" pitchFamily="34" charset="0"/>
                <a:ea typeface="新細明體" pitchFamily="18" charset="-120"/>
              </a:rPr>
              <a:t>01100010</a:t>
            </a:r>
          </a:p>
          <a:p>
            <a:pPr algn="ctr" eaLnBrk="0" hangingPunct="0"/>
            <a:r>
              <a:rPr kumimoji="1" lang="en-US" altLang="zh-TW" sz="2000" dirty="0">
                <a:solidFill>
                  <a:schemeClr val="tx2"/>
                </a:solidFill>
                <a:latin typeface="Arial" pitchFamily="34" charset="0"/>
                <a:ea typeface="新細明體" pitchFamily="18" charset="-120"/>
              </a:rPr>
              <a:t>10100100</a:t>
            </a:r>
          </a:p>
          <a:p>
            <a:pPr algn="ctr" eaLnBrk="0" hangingPunct="0"/>
            <a:r>
              <a:rPr kumimoji="1" lang="en-US" altLang="zh-TW" sz="2000" dirty="0">
                <a:solidFill>
                  <a:schemeClr val="accent1"/>
                </a:solidFill>
                <a:latin typeface="Arial" pitchFamily="34" charset="0"/>
                <a:ea typeface="新細明體" pitchFamily="18" charset="-120"/>
              </a:rPr>
              <a:t>10011101</a:t>
            </a:r>
          </a:p>
          <a:p>
            <a:pPr algn="ctr" eaLnBrk="0" hangingPunct="0"/>
            <a:r>
              <a:rPr kumimoji="1" lang="en-US" altLang="zh-TW" sz="2000" dirty="0">
                <a:solidFill>
                  <a:schemeClr val="accent1"/>
                </a:solidFill>
                <a:latin typeface="Arial" pitchFamily="34" charset="0"/>
                <a:ea typeface="新細明體" pitchFamily="18" charset="-120"/>
              </a:rPr>
              <a:t>01111001</a:t>
            </a:r>
          </a:p>
          <a:p>
            <a:pPr algn="ctr" eaLnBrk="0" hangingPunct="0"/>
            <a:r>
              <a:rPr kumimoji="1" lang="en-US" altLang="zh-TW" sz="2000" dirty="0">
                <a:solidFill>
                  <a:schemeClr val="accent1"/>
                </a:solidFill>
                <a:latin typeface="Arial" pitchFamily="34" charset="0"/>
                <a:ea typeface="新細明體" pitchFamily="18" charset="-120"/>
              </a:rPr>
              <a:t>. . .</a:t>
            </a:r>
          </a:p>
          <a:p>
            <a:pPr algn="ctr" eaLnBrk="0" hangingPunct="0"/>
            <a:r>
              <a:rPr kumimoji="1" lang="en-US" altLang="zh-TW" sz="2000" dirty="0">
                <a:solidFill>
                  <a:schemeClr val="accent1"/>
                </a:solidFill>
                <a:latin typeface="Arial" pitchFamily="34" charset="0"/>
                <a:ea typeface="新細明體" pitchFamily="18" charset="-120"/>
              </a:rPr>
              <a:t>. . .</a:t>
            </a:r>
          </a:p>
          <a:p>
            <a:pPr algn="ctr" eaLnBrk="0" hangingPunct="0"/>
            <a:r>
              <a:rPr kumimoji="1" lang="en-US" altLang="zh-TW" sz="2000" dirty="0">
                <a:solidFill>
                  <a:schemeClr val="accent1"/>
                </a:solidFill>
                <a:latin typeface="Arial" pitchFamily="34" charset="0"/>
                <a:ea typeface="新細明體" pitchFamily="18" charset="-120"/>
              </a:rPr>
              <a:t>. . .</a:t>
            </a:r>
          </a:p>
          <a:p>
            <a:pPr algn="ctr" eaLnBrk="0" hangingPunct="0"/>
            <a:r>
              <a:rPr kumimoji="1" lang="en-US" altLang="zh-TW" sz="2000" dirty="0">
                <a:solidFill>
                  <a:schemeClr val="accent1"/>
                </a:solidFill>
                <a:latin typeface="Arial" pitchFamily="34" charset="0"/>
                <a:ea typeface="新細明體" pitchFamily="18" charset="-120"/>
              </a:rPr>
              <a:t>. . .</a:t>
            </a:r>
          </a:p>
        </p:txBody>
      </p:sp>
      <p:sp>
        <p:nvSpPr>
          <p:cNvPr id="20491" name="Line 11"/>
          <p:cNvSpPr>
            <a:spLocks noChangeShapeType="1"/>
          </p:cNvSpPr>
          <p:nvPr/>
        </p:nvSpPr>
        <p:spPr bwMode="auto">
          <a:xfrm>
            <a:off x="7289800" y="22733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92" name="Line 12"/>
          <p:cNvSpPr>
            <a:spLocks noChangeShapeType="1"/>
          </p:cNvSpPr>
          <p:nvPr/>
        </p:nvSpPr>
        <p:spPr bwMode="auto">
          <a:xfrm>
            <a:off x="7289800" y="25781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93" name="Line 13"/>
          <p:cNvSpPr>
            <a:spLocks noChangeShapeType="1"/>
          </p:cNvSpPr>
          <p:nvPr/>
        </p:nvSpPr>
        <p:spPr bwMode="auto">
          <a:xfrm>
            <a:off x="7289800" y="28829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94" name="Line 14"/>
          <p:cNvSpPr>
            <a:spLocks noChangeShapeType="1"/>
          </p:cNvSpPr>
          <p:nvPr/>
        </p:nvSpPr>
        <p:spPr bwMode="auto">
          <a:xfrm>
            <a:off x="7289800" y="31877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20495" name="Line 15"/>
          <p:cNvSpPr>
            <a:spLocks noChangeShapeType="1"/>
          </p:cNvSpPr>
          <p:nvPr/>
        </p:nvSpPr>
        <p:spPr bwMode="auto">
          <a:xfrm>
            <a:off x="7289800" y="3492500"/>
            <a:ext cx="1371600" cy="158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370704" name="AutoShape 16"/>
          <p:cNvSpPr>
            <a:spLocks noChangeArrowheads="1"/>
          </p:cNvSpPr>
          <p:nvPr/>
        </p:nvSpPr>
        <p:spPr bwMode="auto">
          <a:xfrm>
            <a:off x="2273300" y="3429000"/>
            <a:ext cx="279400" cy="508000"/>
          </a:xfrm>
          <a:prstGeom prst="rightArrow">
            <a:avLst>
              <a:gd name="adj1" fmla="val 75009"/>
              <a:gd name="adj2" fmla="val 50005"/>
            </a:avLst>
          </a:prstGeom>
          <a:gradFill rotWithShape="0">
            <a:gsLst>
              <a:gs pos="0">
                <a:schemeClr val="accent1">
                  <a:gamma/>
                  <a:shade val="69804"/>
                  <a:invGamma/>
                </a:schemeClr>
              </a:gs>
              <a:gs pos="100000">
                <a:schemeClr val="accent1"/>
              </a:gs>
            </a:gsLst>
            <a:lin ang="0" scaled="1"/>
          </a:gradFill>
          <a:ln w="25400">
            <a:solidFill>
              <a:srgbClr val="C1CEFF"/>
            </a:solidFill>
            <a:miter lim="800000"/>
            <a:headEnd/>
            <a:tailEnd/>
          </a:ln>
          <a:effectLst/>
        </p:spPr>
        <p:txBody>
          <a:bodyPr wrap="none" anchor="ctr"/>
          <a:lstStyle/>
          <a:p>
            <a:pPr>
              <a:defRPr/>
            </a:pPr>
            <a:endParaRPr lang="en-US" dirty="0"/>
          </a:p>
        </p:txBody>
      </p:sp>
      <p:sp>
        <p:nvSpPr>
          <p:cNvPr id="370705" name="AutoShape 17"/>
          <p:cNvSpPr>
            <a:spLocks noChangeArrowheads="1"/>
          </p:cNvSpPr>
          <p:nvPr/>
        </p:nvSpPr>
        <p:spPr bwMode="auto">
          <a:xfrm>
            <a:off x="2654300" y="3429000"/>
            <a:ext cx="1270000" cy="609600"/>
          </a:xfrm>
          <a:prstGeom prst="roundRect">
            <a:avLst>
              <a:gd name="adj" fmla="val 12495"/>
            </a:avLst>
          </a:prstGeom>
          <a:noFill/>
          <a:ln w="25400">
            <a:solidFill>
              <a:srgbClr val="00DFCA"/>
            </a:solidFill>
            <a:round/>
            <a:headEnd/>
            <a:tailEnd/>
          </a:ln>
          <a:effectLst>
            <a:prstShdw prst="shdw17" dist="17961" dir="2700000">
              <a:srgbClr val="00DFCA">
                <a:gamma/>
                <a:shade val="60000"/>
                <a:invGamma/>
              </a:srgbClr>
            </a:prstShdw>
          </a:effectLst>
        </p:spPr>
        <p:txBody>
          <a:bodyPr wrap="none" lIns="92075" tIns="46038" rIns="92075" bIns="46038" anchor="ctr"/>
          <a:lstStyle/>
          <a:p>
            <a:pPr algn="ctr" eaLnBrk="0" hangingPunct="0">
              <a:defRPr/>
            </a:pPr>
            <a:r>
              <a:rPr kumimoji="1" lang="en-US" altLang="zh-TW" sz="1900" dirty="0">
                <a:solidFill>
                  <a:schemeClr val="accent1"/>
                </a:solidFill>
                <a:effectLst>
                  <a:outerShdw blurRad="38100" dist="38100" dir="2700000" algn="tl">
                    <a:srgbClr val="C0C0C0"/>
                  </a:outerShdw>
                </a:effectLst>
                <a:latin typeface="Arial" pitchFamily="34" charset="0"/>
                <a:ea typeface="新細明體" charset="-120"/>
              </a:rPr>
              <a:t>Selection</a:t>
            </a:r>
          </a:p>
        </p:txBody>
      </p:sp>
      <p:sp>
        <p:nvSpPr>
          <p:cNvPr id="370706" name="AutoShape 18"/>
          <p:cNvSpPr>
            <a:spLocks noChangeArrowheads="1"/>
          </p:cNvSpPr>
          <p:nvPr/>
        </p:nvSpPr>
        <p:spPr bwMode="auto">
          <a:xfrm>
            <a:off x="4406900" y="3429000"/>
            <a:ext cx="1752600" cy="1219200"/>
          </a:xfrm>
          <a:prstGeom prst="roundRect">
            <a:avLst>
              <a:gd name="adj" fmla="val 12495"/>
            </a:avLst>
          </a:prstGeom>
          <a:noFill/>
          <a:ln w="25400">
            <a:solidFill>
              <a:srgbClr val="00DFCA"/>
            </a:solidFill>
            <a:round/>
            <a:headEnd/>
            <a:tailEnd/>
          </a:ln>
          <a:effectLst>
            <a:prstShdw prst="shdw17" dist="17961" dir="2700000">
              <a:srgbClr val="00DFCA">
                <a:gamma/>
                <a:shade val="60000"/>
                <a:invGamma/>
              </a:srgbClr>
            </a:prstShdw>
          </a:effectLst>
        </p:spPr>
        <p:txBody>
          <a:bodyPr wrap="none" lIns="92075" tIns="46038" rIns="92075" bIns="46038" anchor="ctr"/>
          <a:lstStyle/>
          <a:p>
            <a:pPr eaLnBrk="0" hangingPunct="0">
              <a:defRPr/>
            </a:pPr>
            <a:r>
              <a:rPr kumimoji="1" lang="en-US" altLang="zh-TW" sz="1900" dirty="0">
                <a:solidFill>
                  <a:schemeClr val="accent1"/>
                </a:solidFill>
                <a:effectLst>
                  <a:outerShdw blurRad="38100" dist="38100" dir="2700000" algn="tl">
                    <a:srgbClr val="C0C0C0"/>
                  </a:outerShdw>
                </a:effectLst>
                <a:latin typeface="Arial" pitchFamily="34" charset="0"/>
                <a:ea typeface="新細明體" charset="-120"/>
              </a:rPr>
              <a:t>Reproduction</a:t>
            </a:r>
          </a:p>
          <a:p>
            <a:pPr eaLnBrk="0" hangingPunct="0">
              <a:defRPr/>
            </a:pPr>
            <a:r>
              <a:rPr kumimoji="1" lang="en-US" altLang="zh-TW" sz="1800" dirty="0">
                <a:solidFill>
                  <a:schemeClr val="accent1"/>
                </a:solidFill>
                <a:effectLst>
                  <a:outerShdw blurRad="38100" dist="38100" dir="2700000" algn="tl">
                    <a:srgbClr val="C0C0C0"/>
                  </a:outerShdw>
                </a:effectLst>
                <a:latin typeface="Arial" pitchFamily="34" charset="0"/>
                <a:ea typeface="新細明體" charset="-120"/>
              </a:rPr>
              <a:t>  . Crossover</a:t>
            </a:r>
          </a:p>
          <a:p>
            <a:pPr eaLnBrk="0" hangingPunct="0">
              <a:defRPr/>
            </a:pPr>
            <a:r>
              <a:rPr kumimoji="1" lang="en-US" altLang="zh-TW" sz="1800" dirty="0">
                <a:solidFill>
                  <a:schemeClr val="accent1"/>
                </a:solidFill>
                <a:effectLst>
                  <a:outerShdw blurRad="38100" dist="38100" dir="2700000" algn="tl">
                    <a:srgbClr val="C0C0C0"/>
                  </a:outerShdw>
                </a:effectLst>
                <a:latin typeface="Arial" pitchFamily="34" charset="0"/>
                <a:ea typeface="新細明體" charset="-120"/>
              </a:rPr>
              <a:t>  . Mutation</a:t>
            </a:r>
          </a:p>
        </p:txBody>
      </p:sp>
      <p:sp>
        <p:nvSpPr>
          <p:cNvPr id="20499" name="Rectangle 19"/>
          <p:cNvSpPr>
            <a:spLocks noChangeArrowheads="1"/>
          </p:cNvSpPr>
          <p:nvPr/>
        </p:nvSpPr>
        <p:spPr bwMode="auto">
          <a:xfrm>
            <a:off x="490325" y="4867275"/>
            <a:ext cx="1521250" cy="702373"/>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kumimoji="1" lang="en-US" altLang="zh-TW" sz="2200" b="0" dirty="0">
                <a:solidFill>
                  <a:srgbClr val="FF3300"/>
                </a:solidFill>
                <a:latin typeface="Arial" pitchFamily="34" charset="0"/>
                <a:ea typeface="新細明體" pitchFamily="18" charset="-120"/>
              </a:rPr>
              <a:t>Current</a:t>
            </a:r>
          </a:p>
          <a:p>
            <a:pPr algn="ctr" eaLnBrk="0" hangingPunct="0">
              <a:lnSpc>
                <a:spcPct val="90000"/>
              </a:lnSpc>
            </a:pPr>
            <a:r>
              <a:rPr kumimoji="1" lang="en-US" altLang="zh-TW" sz="2200" b="0" dirty="0">
                <a:solidFill>
                  <a:srgbClr val="FF3300"/>
                </a:solidFill>
                <a:latin typeface="Arial" pitchFamily="34" charset="0"/>
                <a:ea typeface="新細明體" pitchFamily="18" charset="-120"/>
              </a:rPr>
              <a:t>generation</a:t>
            </a:r>
          </a:p>
        </p:txBody>
      </p:sp>
      <p:sp>
        <p:nvSpPr>
          <p:cNvPr id="20500" name="Rectangle 20"/>
          <p:cNvSpPr>
            <a:spLocks noChangeArrowheads="1"/>
          </p:cNvSpPr>
          <p:nvPr/>
        </p:nvSpPr>
        <p:spPr bwMode="auto">
          <a:xfrm>
            <a:off x="7272125" y="4876800"/>
            <a:ext cx="1521250" cy="702373"/>
          </a:xfrm>
          <a:prstGeom prst="rect">
            <a:avLst/>
          </a:prstGeom>
          <a:noFill/>
          <a:ln w="9525">
            <a:noFill/>
            <a:miter lim="800000"/>
            <a:headEnd/>
            <a:tailEnd/>
          </a:ln>
        </p:spPr>
        <p:txBody>
          <a:bodyPr wrap="none" lIns="92075" tIns="46038" rIns="92075" bIns="46038">
            <a:spAutoFit/>
          </a:bodyPr>
          <a:lstStyle/>
          <a:p>
            <a:pPr algn="ctr" eaLnBrk="0" hangingPunct="0">
              <a:lnSpc>
                <a:spcPct val="90000"/>
              </a:lnSpc>
            </a:pPr>
            <a:r>
              <a:rPr kumimoji="1" lang="en-US" altLang="zh-TW" sz="2200" b="0" dirty="0">
                <a:solidFill>
                  <a:srgbClr val="FF3300"/>
                </a:solidFill>
                <a:latin typeface="Arial" pitchFamily="34" charset="0"/>
                <a:ea typeface="新細明體" pitchFamily="18" charset="-120"/>
              </a:rPr>
              <a:t>Next</a:t>
            </a:r>
          </a:p>
          <a:p>
            <a:pPr algn="ctr" eaLnBrk="0" hangingPunct="0">
              <a:lnSpc>
                <a:spcPct val="90000"/>
              </a:lnSpc>
            </a:pPr>
            <a:r>
              <a:rPr kumimoji="1" lang="en-US" altLang="zh-TW" sz="2200" b="0" dirty="0">
                <a:solidFill>
                  <a:srgbClr val="FF3300"/>
                </a:solidFill>
                <a:latin typeface="Arial" pitchFamily="34" charset="0"/>
                <a:ea typeface="新細明體" pitchFamily="18" charset="-120"/>
              </a:rPr>
              <a:t>generation</a:t>
            </a:r>
          </a:p>
        </p:txBody>
      </p:sp>
      <p:sp>
        <p:nvSpPr>
          <p:cNvPr id="20501" name="AutoShape 21"/>
          <p:cNvSpPr>
            <a:spLocks noChangeArrowheads="1"/>
          </p:cNvSpPr>
          <p:nvPr/>
        </p:nvSpPr>
        <p:spPr bwMode="auto">
          <a:xfrm>
            <a:off x="2273300" y="2057400"/>
            <a:ext cx="4622800" cy="736600"/>
          </a:xfrm>
          <a:prstGeom prst="rightArrow">
            <a:avLst>
              <a:gd name="adj1" fmla="val 50000"/>
              <a:gd name="adj2" fmla="val 313822"/>
            </a:avLst>
          </a:prstGeom>
          <a:gradFill rotWithShape="0">
            <a:gsLst>
              <a:gs pos="0">
                <a:schemeClr val="tx1"/>
              </a:gs>
              <a:gs pos="100000">
                <a:schemeClr val="accent1"/>
              </a:gs>
            </a:gsLst>
            <a:lin ang="0" scaled="1"/>
          </a:gradFill>
          <a:ln w="25400">
            <a:solidFill>
              <a:srgbClr val="C1CEFF"/>
            </a:solidFill>
            <a:miter lim="800000"/>
            <a:headEnd/>
            <a:tailEnd/>
          </a:ln>
        </p:spPr>
        <p:txBody>
          <a:bodyPr wrap="none" lIns="92075" tIns="46038" rIns="92075" bIns="46038" anchor="ctr"/>
          <a:lstStyle/>
          <a:p>
            <a:pPr algn="ctr" eaLnBrk="0" hangingPunct="0"/>
            <a:r>
              <a:rPr kumimoji="1" lang="en-US" altLang="zh-TW" sz="2000" dirty="0">
                <a:solidFill>
                  <a:srgbClr val="FAFD00"/>
                </a:solidFill>
                <a:latin typeface="Arial" pitchFamily="34" charset="0"/>
                <a:ea typeface="新細明體" pitchFamily="18" charset="-120"/>
              </a:rPr>
              <a:t>Elitism</a:t>
            </a:r>
          </a:p>
        </p:txBody>
      </p:sp>
      <p:sp>
        <p:nvSpPr>
          <p:cNvPr id="370710" name="AutoShape 22"/>
          <p:cNvSpPr>
            <a:spLocks noChangeArrowheads="1"/>
          </p:cNvSpPr>
          <p:nvPr/>
        </p:nvSpPr>
        <p:spPr bwMode="auto">
          <a:xfrm>
            <a:off x="6235700" y="3505200"/>
            <a:ext cx="762000" cy="457200"/>
          </a:xfrm>
          <a:prstGeom prst="rightArrow">
            <a:avLst>
              <a:gd name="adj1" fmla="val 75009"/>
              <a:gd name="adj2" fmla="val 83341"/>
            </a:avLst>
          </a:prstGeom>
          <a:gradFill rotWithShape="0">
            <a:gsLst>
              <a:gs pos="0">
                <a:schemeClr val="accent1">
                  <a:gamma/>
                  <a:shade val="69804"/>
                  <a:invGamma/>
                </a:schemeClr>
              </a:gs>
              <a:gs pos="100000">
                <a:schemeClr val="accent1"/>
              </a:gs>
            </a:gsLst>
            <a:lin ang="0" scaled="1"/>
          </a:gradFill>
          <a:ln w="25400">
            <a:solidFill>
              <a:srgbClr val="C1CEFF"/>
            </a:solidFill>
            <a:miter lim="800000"/>
            <a:headEnd/>
            <a:tailEnd/>
          </a:ln>
          <a:effectLst/>
        </p:spPr>
        <p:txBody>
          <a:bodyPr wrap="none" anchor="ctr"/>
          <a:lstStyle/>
          <a:p>
            <a:pPr>
              <a:defRPr/>
            </a:pPr>
            <a:endParaRPr lang="en-US" dirty="0"/>
          </a:p>
        </p:txBody>
      </p:sp>
      <p:sp>
        <p:nvSpPr>
          <p:cNvPr id="370711" name="AutoShape 23"/>
          <p:cNvSpPr>
            <a:spLocks noChangeArrowheads="1"/>
          </p:cNvSpPr>
          <p:nvPr/>
        </p:nvSpPr>
        <p:spPr bwMode="auto">
          <a:xfrm>
            <a:off x="4025900" y="3429000"/>
            <a:ext cx="279400" cy="508000"/>
          </a:xfrm>
          <a:prstGeom prst="rightArrow">
            <a:avLst>
              <a:gd name="adj1" fmla="val 75009"/>
              <a:gd name="adj2" fmla="val 50005"/>
            </a:avLst>
          </a:prstGeom>
          <a:gradFill rotWithShape="0">
            <a:gsLst>
              <a:gs pos="0">
                <a:schemeClr val="accent1">
                  <a:gamma/>
                  <a:shade val="69804"/>
                  <a:invGamma/>
                </a:schemeClr>
              </a:gs>
              <a:gs pos="100000">
                <a:schemeClr val="accent1"/>
              </a:gs>
            </a:gsLst>
            <a:lin ang="0" scaled="1"/>
          </a:gradFill>
          <a:ln w="25400">
            <a:solidFill>
              <a:srgbClr val="C1CEFF"/>
            </a:solidFill>
            <a:miter lim="800000"/>
            <a:headEnd/>
            <a:tailEnd/>
          </a:ln>
          <a:effectLst/>
        </p:spPr>
        <p:txBody>
          <a:bodyPr wrap="none" anchor="ctr"/>
          <a:lstStyle/>
          <a:p>
            <a:pPr>
              <a:defRPr/>
            </a:pPr>
            <a:endParaRPr lang="en-US" dirty="0"/>
          </a:p>
        </p:txBody>
      </p:sp>
      <p:sp>
        <p:nvSpPr>
          <p:cNvPr id="20504" name="AutoShape 24"/>
          <p:cNvSpPr>
            <a:spLocks/>
          </p:cNvSpPr>
          <p:nvPr/>
        </p:nvSpPr>
        <p:spPr bwMode="auto">
          <a:xfrm>
            <a:off x="2044700" y="1905000"/>
            <a:ext cx="152400" cy="990600"/>
          </a:xfrm>
          <a:prstGeom prst="rightBrace">
            <a:avLst>
              <a:gd name="adj1" fmla="val 54167"/>
              <a:gd name="adj2" fmla="val 52083"/>
            </a:avLst>
          </a:prstGeom>
          <a:noFill/>
          <a:ln w="28575">
            <a:solidFill>
              <a:schemeClr val="bg1"/>
            </a:solidFill>
            <a:round/>
            <a:headEnd/>
            <a:tailEnd/>
          </a:ln>
        </p:spPr>
        <p:txBody>
          <a:bodyPr wrap="none" anchor="ctr"/>
          <a:lstStyle/>
          <a:p>
            <a:pPr algn="ctr"/>
            <a:endParaRPr lang="en-US" b="0" dirty="0">
              <a:latin typeface="Times New Roman" pitchFamily="18" charset="0"/>
            </a:endParaRPr>
          </a:p>
        </p:txBody>
      </p:sp>
      <p:sp>
        <p:nvSpPr>
          <p:cNvPr id="20505" name="AutoShape 25"/>
          <p:cNvSpPr>
            <a:spLocks/>
          </p:cNvSpPr>
          <p:nvPr/>
        </p:nvSpPr>
        <p:spPr bwMode="auto">
          <a:xfrm>
            <a:off x="2044700" y="2895600"/>
            <a:ext cx="152400" cy="1905000"/>
          </a:xfrm>
          <a:prstGeom prst="rightBrace">
            <a:avLst>
              <a:gd name="adj1" fmla="val 104167"/>
              <a:gd name="adj2" fmla="val 41500"/>
            </a:avLst>
          </a:prstGeom>
          <a:noFill/>
          <a:ln w="28575">
            <a:solidFill>
              <a:schemeClr val="bg1"/>
            </a:solidFill>
            <a:round/>
            <a:headEnd/>
            <a:tailEnd/>
          </a:ln>
        </p:spPr>
        <p:txBody>
          <a:bodyPr wrap="none" anchor="ctr"/>
          <a:lstStyle/>
          <a:p>
            <a:pPr algn="ctr"/>
            <a:endParaRPr lang="en-US" b="0" dirty="0">
              <a:latin typeface="Times New Roman" pitchFamily="18" charset="0"/>
            </a:endParaRPr>
          </a:p>
        </p:txBody>
      </p:sp>
      <p:sp>
        <p:nvSpPr>
          <p:cNvPr id="20506" name="AutoShape 26"/>
          <p:cNvSpPr>
            <a:spLocks/>
          </p:cNvSpPr>
          <p:nvPr/>
        </p:nvSpPr>
        <p:spPr bwMode="auto">
          <a:xfrm>
            <a:off x="7073900" y="1905000"/>
            <a:ext cx="152400" cy="990600"/>
          </a:xfrm>
          <a:prstGeom prst="leftBrace">
            <a:avLst>
              <a:gd name="adj1" fmla="val 54167"/>
              <a:gd name="adj2" fmla="val 49361"/>
            </a:avLst>
          </a:prstGeom>
          <a:noFill/>
          <a:ln w="28575">
            <a:solidFill>
              <a:schemeClr val="bg1"/>
            </a:solidFill>
            <a:round/>
            <a:headEnd/>
            <a:tailEnd/>
          </a:ln>
        </p:spPr>
        <p:txBody>
          <a:bodyPr wrap="none" anchor="ctr"/>
          <a:lstStyle/>
          <a:p>
            <a:endParaRPr lang="en-US" dirty="0"/>
          </a:p>
        </p:txBody>
      </p:sp>
      <p:sp>
        <p:nvSpPr>
          <p:cNvPr id="20507" name="AutoShape 27"/>
          <p:cNvSpPr>
            <a:spLocks/>
          </p:cNvSpPr>
          <p:nvPr/>
        </p:nvSpPr>
        <p:spPr bwMode="auto">
          <a:xfrm>
            <a:off x="7073900" y="2895600"/>
            <a:ext cx="152400" cy="1905000"/>
          </a:xfrm>
          <a:prstGeom prst="leftBrace">
            <a:avLst>
              <a:gd name="adj1" fmla="val 104167"/>
              <a:gd name="adj2" fmla="val 43917"/>
            </a:avLst>
          </a:prstGeom>
          <a:noFill/>
          <a:ln w="28575">
            <a:solidFill>
              <a:schemeClr val="bg1"/>
            </a:solidFill>
            <a:round/>
            <a:headEnd/>
            <a:tailEnd/>
          </a:ln>
        </p:spPr>
        <p:txBody>
          <a:bodyPr wrap="none" anchor="ctr"/>
          <a:lstStyle/>
          <a:p>
            <a:endParaRPr lang="en-US" dirty="0"/>
          </a:p>
        </p:txBody>
      </p:sp>
    </p:spTree>
    <p:extLst>
      <p:ext uri="{BB962C8B-B14F-4D97-AF65-F5344CB8AC3E}">
        <p14:creationId xmlns:p14="http://schemas.microsoft.com/office/powerpoint/2010/main" val="2383898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228600" y="1828800"/>
            <a:ext cx="4343400" cy="4495800"/>
          </a:xfrm>
        </p:spPr>
        <p:txBody>
          <a:bodyPr/>
          <a:lstStyle/>
          <a:p>
            <a:pPr eaLnBrk="1" hangingPunct="1">
              <a:lnSpc>
                <a:spcPct val="90000"/>
              </a:lnSpc>
            </a:pPr>
            <a:r>
              <a:rPr lang="en-US" sz="2400" dirty="0" smtClean="0"/>
              <a:t>Each candidate solution is called a </a:t>
            </a:r>
            <a:r>
              <a:rPr lang="en-US" sz="2400" dirty="0" smtClean="0">
                <a:solidFill>
                  <a:srgbClr val="FF0000"/>
                </a:solidFill>
              </a:rPr>
              <a:t>chromosome</a:t>
            </a:r>
          </a:p>
          <a:p>
            <a:pPr eaLnBrk="1" hangingPunct="1">
              <a:lnSpc>
                <a:spcPct val="90000"/>
              </a:lnSpc>
            </a:pPr>
            <a:r>
              <a:rPr lang="en-US" sz="2400" dirty="0" smtClean="0"/>
              <a:t>A chromosome is a string of </a:t>
            </a:r>
            <a:r>
              <a:rPr lang="en-US" sz="2400" dirty="0" smtClean="0">
                <a:solidFill>
                  <a:srgbClr val="FF0000"/>
                </a:solidFill>
              </a:rPr>
              <a:t>genes</a:t>
            </a:r>
          </a:p>
          <a:p>
            <a:pPr eaLnBrk="1" hangingPunct="1">
              <a:lnSpc>
                <a:spcPct val="90000"/>
              </a:lnSpc>
            </a:pPr>
            <a:r>
              <a:rPr lang="en-US" sz="2400" dirty="0" smtClean="0"/>
              <a:t>Chromosomes can copy themselves, mate, and mutate via evolution</a:t>
            </a:r>
          </a:p>
          <a:p>
            <a:pPr eaLnBrk="1" hangingPunct="1">
              <a:lnSpc>
                <a:spcPct val="90000"/>
              </a:lnSpc>
            </a:pPr>
            <a:r>
              <a:rPr lang="en-US" sz="2400" dirty="0" smtClean="0"/>
              <a:t>In GA we use specific </a:t>
            </a:r>
            <a:r>
              <a:rPr lang="en-US" sz="2400" dirty="0" smtClean="0">
                <a:solidFill>
                  <a:schemeClr val="hlink"/>
                </a:solidFill>
              </a:rPr>
              <a:t>genetic operators </a:t>
            </a:r>
          </a:p>
          <a:p>
            <a:pPr lvl="1" eaLnBrk="1" hangingPunct="1">
              <a:lnSpc>
                <a:spcPct val="90000"/>
              </a:lnSpc>
            </a:pPr>
            <a:r>
              <a:rPr lang="en-US" sz="2000" dirty="0" smtClean="0"/>
              <a:t>Reproduction</a:t>
            </a:r>
          </a:p>
          <a:p>
            <a:pPr lvl="2" eaLnBrk="1" hangingPunct="1">
              <a:lnSpc>
                <a:spcPct val="90000"/>
              </a:lnSpc>
            </a:pPr>
            <a:r>
              <a:rPr lang="en-US" sz="1800" dirty="0" smtClean="0"/>
              <a:t>Crossover</a:t>
            </a:r>
          </a:p>
          <a:p>
            <a:pPr lvl="2" eaLnBrk="1" hangingPunct="1">
              <a:lnSpc>
                <a:spcPct val="90000"/>
              </a:lnSpc>
            </a:pPr>
            <a:r>
              <a:rPr lang="en-US" sz="1800" dirty="0" smtClean="0"/>
              <a:t>Mutation</a:t>
            </a:r>
          </a:p>
          <a:p>
            <a:pPr lvl="1" eaLnBrk="1" hangingPunct="1">
              <a:lnSpc>
                <a:spcPct val="90000"/>
              </a:lnSpc>
            </a:pPr>
            <a:endParaRPr lang="en-US" sz="2000" dirty="0" smtClean="0"/>
          </a:p>
        </p:txBody>
      </p:sp>
      <p:sp>
        <p:nvSpPr>
          <p:cNvPr id="371715" name="Rectangle 3"/>
          <p:cNvSpPr>
            <a:spLocks noGrp="1" noChangeArrowheads="1"/>
          </p:cNvSpPr>
          <p:nvPr>
            <p:ph type="title"/>
          </p:nvPr>
        </p:nvSpPr>
        <p:spPr/>
        <p:txBody>
          <a:bodyPr/>
          <a:lstStyle/>
          <a:p>
            <a:pPr eaLnBrk="1" hangingPunct="1">
              <a:defRPr/>
            </a:pPr>
            <a:r>
              <a:rPr lang="en-US" dirty="0" smtClean="0"/>
              <a:t>GA Structure and GA Operators</a:t>
            </a:r>
          </a:p>
        </p:txBody>
      </p:sp>
      <p:pic>
        <p:nvPicPr>
          <p:cNvPr id="5" name="Picture 4"/>
          <p:cNvPicPr>
            <a:picLocks noChangeAspect="1"/>
          </p:cNvPicPr>
          <p:nvPr/>
        </p:nvPicPr>
        <p:blipFill>
          <a:blip r:embed="rId3" cstate="print"/>
          <a:srcRect/>
          <a:stretch>
            <a:fillRect/>
          </a:stretch>
        </p:blipFill>
        <p:spPr bwMode="auto">
          <a:xfrm>
            <a:off x="4267200" y="1477415"/>
            <a:ext cx="4572000" cy="4861667"/>
          </a:xfrm>
          <a:prstGeom prst="rect">
            <a:avLst/>
          </a:prstGeom>
          <a:noFill/>
          <a:ln w="9525">
            <a:noFill/>
            <a:miter lim="800000"/>
            <a:headEnd/>
            <a:tailEnd/>
          </a:ln>
        </p:spPr>
      </p:pic>
    </p:spTree>
    <p:extLst>
      <p:ext uri="{BB962C8B-B14F-4D97-AF65-F5344CB8AC3E}">
        <p14:creationId xmlns:p14="http://schemas.microsoft.com/office/powerpoint/2010/main" val="2145593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Algorithms</a:t>
            </a:r>
            <a:br>
              <a:rPr lang="en-US" dirty="0" smtClean="0"/>
            </a:br>
            <a:r>
              <a:rPr lang="en-US" dirty="0"/>
              <a:t>- Example: The Vector Game</a:t>
            </a:r>
          </a:p>
        </p:txBody>
      </p:sp>
      <p:sp>
        <p:nvSpPr>
          <p:cNvPr id="3" name="Content Placeholder 2"/>
          <p:cNvSpPr>
            <a:spLocks noGrp="1"/>
          </p:cNvSpPr>
          <p:nvPr>
            <p:ph idx="1"/>
          </p:nvPr>
        </p:nvSpPr>
        <p:spPr/>
        <p:txBody>
          <a:bodyPr/>
          <a:lstStyle/>
          <a:p>
            <a:r>
              <a:rPr lang="en-US" dirty="0" smtClean="0"/>
              <a:t>Description of the Vector Game</a:t>
            </a:r>
          </a:p>
          <a:p>
            <a:pPr lvl="1"/>
            <a:r>
              <a:rPr lang="en-US" dirty="0" smtClean="0"/>
              <a:t>Identifying a string of 5 binary digits</a:t>
            </a:r>
            <a:endParaRPr lang="en-US" dirty="0"/>
          </a:p>
          <a:p>
            <a:r>
              <a:rPr lang="en-US" dirty="0"/>
              <a:t>Default Strategy: Random Trial and </a:t>
            </a:r>
            <a:r>
              <a:rPr lang="en-US" dirty="0" smtClean="0"/>
              <a:t>Error</a:t>
            </a:r>
          </a:p>
          <a:p>
            <a:r>
              <a:rPr lang="en-US" dirty="0"/>
              <a:t>Improved Strategy: Use of Genetic </a:t>
            </a:r>
            <a:r>
              <a:rPr lang="en-US" dirty="0" smtClean="0"/>
              <a:t>Algorithms</a:t>
            </a:r>
          </a:p>
          <a:p>
            <a:pPr lvl="1"/>
            <a:r>
              <a:rPr lang="en-US" dirty="0" smtClean="0"/>
              <a:t>In an iterative fashion, using genetic algorithm process and genetic operators, find the opponent’s digit sequence</a:t>
            </a:r>
          </a:p>
          <a:p>
            <a:r>
              <a:rPr lang="en-US" dirty="0" smtClean="0"/>
              <a:t>See your book for functional details </a:t>
            </a:r>
            <a:endParaRPr lang="en-US" dirty="0"/>
          </a:p>
        </p:txBody>
      </p:sp>
    </p:spTree>
    <p:extLst>
      <p:ext uri="{BB962C8B-B14F-4D97-AF65-F5344CB8AC3E}">
        <p14:creationId xmlns:p14="http://schemas.microsoft.com/office/powerpoint/2010/main" val="2932441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idx="1"/>
          </p:nvPr>
        </p:nvSpPr>
        <p:spPr>
          <a:xfrm>
            <a:off x="1182688" y="1524000"/>
            <a:ext cx="7772400" cy="4800600"/>
          </a:xfrm>
        </p:spPr>
        <p:txBody>
          <a:bodyPr/>
          <a:lstStyle/>
          <a:p>
            <a:pPr indent="3175" eaLnBrk="1" hangingPunct="1">
              <a:buFont typeface="Wingdings" pitchFamily="2" charset="2"/>
              <a:buNone/>
              <a:defRPr/>
            </a:pPr>
            <a:r>
              <a:rPr lang="en-US" sz="2400" u="sng" dirty="0" smtClean="0">
                <a:solidFill>
                  <a:srgbClr val="FF0000"/>
                </a:solidFill>
              </a:rPr>
              <a:t>Item: 	1   2   3   4   5   6   7</a:t>
            </a:r>
          </a:p>
          <a:p>
            <a:pPr indent="3175" eaLnBrk="1" hangingPunct="1">
              <a:buFont typeface="Wingdings" pitchFamily="2" charset="2"/>
              <a:buNone/>
              <a:defRPr/>
            </a:pPr>
            <a:r>
              <a:rPr lang="en-US" sz="2400" dirty="0" smtClean="0">
                <a:solidFill>
                  <a:srgbClr val="FF0000"/>
                </a:solidFill>
              </a:rPr>
              <a:t>Benefit:</a:t>
            </a:r>
            <a:r>
              <a:rPr lang="en-US" sz="2400" dirty="0" smtClean="0"/>
              <a:t>	5   8   3   2   7   9   4</a:t>
            </a:r>
          </a:p>
          <a:p>
            <a:pPr indent="3175" eaLnBrk="1" hangingPunct="1">
              <a:buFont typeface="Wingdings" pitchFamily="2" charset="2"/>
              <a:buNone/>
              <a:defRPr/>
            </a:pPr>
            <a:r>
              <a:rPr lang="en-US" sz="2400" dirty="0" smtClean="0">
                <a:solidFill>
                  <a:srgbClr val="FF0000"/>
                </a:solidFill>
              </a:rPr>
              <a:t>Weight:</a:t>
            </a:r>
            <a:r>
              <a:rPr lang="en-US" sz="2400" dirty="0" smtClean="0"/>
              <a:t>	7   8   4 10   4   6   4</a:t>
            </a:r>
          </a:p>
          <a:p>
            <a:pPr eaLnBrk="1" hangingPunct="1">
              <a:defRPr/>
            </a:pPr>
            <a:r>
              <a:rPr lang="en-US" sz="2400" dirty="0" smtClean="0"/>
              <a:t>Knapsack holds a maximum of 22 pounds </a:t>
            </a:r>
          </a:p>
          <a:p>
            <a:pPr eaLnBrk="1" hangingPunct="1">
              <a:defRPr/>
            </a:pPr>
            <a:r>
              <a:rPr lang="en-US" sz="2400" dirty="0" smtClean="0"/>
              <a:t>Need to fill it for maximum benefit (one per item)</a:t>
            </a:r>
          </a:p>
          <a:p>
            <a:pPr eaLnBrk="1" hangingPunct="1">
              <a:defRPr/>
            </a:pPr>
            <a:r>
              <a:rPr lang="en-US" sz="2400" dirty="0" smtClean="0"/>
              <a:t>Solutions take the form of a string of 1’s</a:t>
            </a:r>
          </a:p>
          <a:p>
            <a:pPr eaLnBrk="1" hangingPunct="1">
              <a:buFont typeface="Wingdings" pitchFamily="2" charset="2"/>
              <a:buNone/>
              <a:defRPr/>
            </a:pPr>
            <a:r>
              <a:rPr lang="en-US" sz="2400" dirty="0" smtClean="0"/>
              <a:t>	Example Solution:    1   1   0   0   1   0   0</a:t>
            </a:r>
          </a:p>
          <a:p>
            <a:pPr eaLnBrk="1" hangingPunct="1">
              <a:buFont typeface="Wingdings" pitchFamily="2" charset="2"/>
              <a:buNone/>
              <a:defRPr/>
            </a:pPr>
            <a:r>
              <a:rPr lang="en-US" sz="2400" dirty="0" smtClean="0"/>
              <a:t>	Means choose items 1, 2, 5: </a:t>
            </a:r>
          </a:p>
          <a:p>
            <a:pPr lvl="1" eaLnBrk="1" hangingPunct="1">
              <a:defRPr/>
            </a:pPr>
            <a:r>
              <a:rPr lang="en-US" sz="2000" dirty="0" smtClean="0"/>
              <a:t>Weight = 21, Benefit = 20</a:t>
            </a:r>
          </a:p>
          <a:p>
            <a:pPr eaLnBrk="1" hangingPunct="1">
              <a:defRPr/>
            </a:pPr>
            <a:r>
              <a:rPr lang="en-US" sz="2400" dirty="0" smtClean="0"/>
              <a:t>Evolver solution works in                                              Microsoft Excel…  </a:t>
            </a:r>
            <a:r>
              <a:rPr lang="en-US" sz="2400" dirty="0" smtClean="0">
                <a:sym typeface="Wingdings" panose="05000000000000000000" pitchFamily="2" charset="2"/>
              </a:rPr>
              <a:t></a:t>
            </a:r>
            <a:endParaRPr lang="en-US" sz="2400" dirty="0" smtClean="0"/>
          </a:p>
        </p:txBody>
      </p:sp>
      <p:sp>
        <p:nvSpPr>
          <p:cNvPr id="374787" name="Rectangle 3"/>
          <p:cNvSpPr>
            <a:spLocks noGrp="1" noChangeArrowheads="1"/>
          </p:cNvSpPr>
          <p:nvPr>
            <p:ph type="title"/>
          </p:nvPr>
        </p:nvSpPr>
        <p:spPr/>
        <p:txBody>
          <a:bodyPr/>
          <a:lstStyle/>
          <a:p>
            <a:pPr eaLnBrk="1" hangingPunct="1">
              <a:defRPr/>
            </a:pPr>
            <a:r>
              <a:rPr lang="en-US" dirty="0" smtClean="0"/>
              <a:t>A Classic GA Example: </a:t>
            </a:r>
            <a:br>
              <a:rPr lang="en-US" dirty="0" smtClean="0"/>
            </a:br>
            <a:r>
              <a:rPr lang="en-US" dirty="0" smtClean="0"/>
              <a:t>The Knapsack Problem</a:t>
            </a:r>
          </a:p>
        </p:txBody>
      </p:sp>
    </p:spTree>
    <p:extLst>
      <p:ext uri="{BB962C8B-B14F-4D97-AF65-F5344CB8AC3E}">
        <p14:creationId xmlns:p14="http://schemas.microsoft.com/office/powerpoint/2010/main" val="2852972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8229600" cy="4876800"/>
          </a:xfrm>
        </p:spPr>
        <p:txBody>
          <a:bodyPr>
            <a:noAutofit/>
          </a:bodyPr>
          <a:lstStyle/>
          <a:p>
            <a:r>
              <a:rPr lang="en-US" dirty="0"/>
              <a:t>Explain the basic concepts of </a:t>
            </a:r>
            <a:r>
              <a:rPr lang="en-US" dirty="0" smtClean="0"/>
              <a:t>simulation and </a:t>
            </a:r>
            <a:r>
              <a:rPr lang="en-US" dirty="0"/>
              <a:t>heuristics, and when to use them</a:t>
            </a:r>
          </a:p>
          <a:p>
            <a:r>
              <a:rPr lang="en-US" dirty="0" smtClean="0"/>
              <a:t>Understand </a:t>
            </a:r>
            <a:r>
              <a:rPr lang="en-US" dirty="0"/>
              <a:t>how search methods </a:t>
            </a:r>
            <a:r>
              <a:rPr lang="en-US" dirty="0" smtClean="0"/>
              <a:t>are used </a:t>
            </a:r>
            <a:r>
              <a:rPr lang="en-US" dirty="0"/>
              <a:t>to solve some decision </a:t>
            </a:r>
            <a:r>
              <a:rPr lang="en-US" dirty="0" smtClean="0"/>
              <a:t>support models</a:t>
            </a:r>
            <a:endParaRPr lang="en-US" dirty="0"/>
          </a:p>
          <a:p>
            <a:r>
              <a:rPr lang="en-US" dirty="0" smtClean="0"/>
              <a:t>Know </a:t>
            </a:r>
            <a:r>
              <a:rPr lang="en-US" dirty="0"/>
              <a:t>the concepts behind </a:t>
            </a:r>
            <a:r>
              <a:rPr lang="en-US" dirty="0" smtClean="0"/>
              <a:t>and applications </a:t>
            </a:r>
            <a:r>
              <a:rPr lang="en-US" dirty="0"/>
              <a:t>of genetic algorithms</a:t>
            </a:r>
          </a:p>
          <a:p>
            <a:r>
              <a:rPr lang="en-US" dirty="0" smtClean="0"/>
              <a:t>Explain </a:t>
            </a:r>
            <a:r>
              <a:rPr lang="en-US" dirty="0"/>
              <a:t>the differences </a:t>
            </a:r>
            <a:r>
              <a:rPr lang="en-US" dirty="0" smtClean="0"/>
              <a:t>among algorithms</a:t>
            </a:r>
            <a:r>
              <a:rPr lang="en-US" dirty="0"/>
              <a:t>, blind search, and heuristics</a:t>
            </a:r>
            <a:endParaRPr lang="en-US" dirty="0"/>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208807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227013"/>
            <a:ext cx="9144000" cy="6402387"/>
          </a:xfrm>
          <a:prstGeom prst="rect">
            <a:avLst/>
          </a:prstGeom>
          <a:noFill/>
          <a:ln w="9525">
            <a:noFill/>
            <a:miter lim="800000"/>
            <a:headEnd/>
            <a:tailEnd/>
          </a:ln>
        </p:spPr>
      </p:pic>
      <p:sp>
        <p:nvSpPr>
          <p:cNvPr id="3" name="TextBox 2"/>
          <p:cNvSpPr txBox="1"/>
          <p:nvPr/>
        </p:nvSpPr>
        <p:spPr>
          <a:xfrm>
            <a:off x="387048" y="2895600"/>
            <a:ext cx="2508552" cy="1815882"/>
          </a:xfrm>
          <a:prstGeom prst="rect">
            <a:avLst/>
          </a:prstGeom>
          <a:solidFill>
            <a:schemeClr val="accent1">
              <a:lumMod val="20000"/>
              <a:lumOff val="80000"/>
            </a:schemeClr>
          </a:solidFill>
          <a:ln>
            <a:solidFill>
              <a:schemeClr val="accent1">
                <a:lumMod val="50000"/>
              </a:schemeClr>
            </a:solidFill>
            <a:prstDash val="dash"/>
          </a:ln>
        </p:spPr>
        <p:txBody>
          <a:bodyPr wrap="square" rtlCol="0">
            <a:spAutoFit/>
          </a:bodyPr>
          <a:lstStyle/>
          <a:p>
            <a:pPr marL="342900" indent="-342900" algn="l">
              <a:buFont typeface="Wingdings" pitchFamily="2" charset="2"/>
              <a:buChar char="Ø"/>
            </a:pPr>
            <a:r>
              <a:rPr lang="en-US" b="0" dirty="0" smtClean="0">
                <a:effectLst/>
              </a:rPr>
              <a:t>Define the objective function and constraint(s)</a:t>
            </a:r>
            <a:endParaRPr lang="en-US" b="0" dirty="0">
              <a:effectLst/>
            </a:endParaRPr>
          </a:p>
        </p:txBody>
      </p:sp>
    </p:spTree>
    <p:extLst>
      <p:ext uri="{BB962C8B-B14F-4D97-AF65-F5344CB8AC3E}">
        <p14:creationId xmlns:p14="http://schemas.microsoft.com/office/powerpoint/2010/main" val="7548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0" y="26988"/>
          <a:ext cx="9144000" cy="6754812"/>
        </p:xfrm>
        <a:graphic>
          <a:graphicData uri="http://schemas.openxmlformats.org/presentationml/2006/ole">
            <mc:AlternateContent xmlns:mc="http://schemas.openxmlformats.org/markup-compatibility/2006">
              <mc:Choice xmlns:v="urn:schemas-microsoft-com:vml" Requires="v">
                <p:oleObj spid="_x0000_s2074" name="Bitmap Image" r:id="rId4" imgW="6628571" imgH="4896533" progId="PBrush">
                  <p:embed/>
                </p:oleObj>
              </mc:Choice>
              <mc:Fallback>
                <p:oleObj name="Bitmap Image" r:id="rId4" imgW="6628571" imgH="4896533" progId="PBrush">
                  <p:embed/>
                  <p:pic>
                    <p:nvPicPr>
                      <p:cNvPr id="0" name="Picture 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988"/>
                        <a:ext cx="9144000" cy="675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310848" y="2782431"/>
            <a:ext cx="3346752" cy="1815882"/>
          </a:xfrm>
          <a:prstGeom prst="rect">
            <a:avLst/>
          </a:prstGeom>
          <a:solidFill>
            <a:schemeClr val="accent1">
              <a:lumMod val="20000"/>
              <a:lumOff val="80000"/>
            </a:schemeClr>
          </a:solidFill>
          <a:ln>
            <a:solidFill>
              <a:schemeClr val="accent1">
                <a:lumMod val="50000"/>
              </a:schemeClr>
            </a:solidFill>
            <a:prstDash val="dash"/>
          </a:ln>
        </p:spPr>
        <p:txBody>
          <a:bodyPr wrap="square" rtlCol="0">
            <a:spAutoFit/>
          </a:bodyPr>
          <a:lstStyle/>
          <a:p>
            <a:pPr marL="342900" indent="-342900" algn="l">
              <a:buFont typeface="Wingdings" pitchFamily="2" charset="2"/>
              <a:buChar char="Ø"/>
            </a:pPr>
            <a:r>
              <a:rPr lang="en-US" b="0" dirty="0" smtClean="0">
                <a:effectLst/>
              </a:rPr>
              <a:t>Identify the decision variables and their characteristics</a:t>
            </a:r>
            <a:endParaRPr lang="en-US" b="0" dirty="0">
              <a:effectLst/>
            </a:endParaRPr>
          </a:p>
        </p:txBody>
      </p:sp>
    </p:spTree>
    <p:extLst>
      <p:ext uri="{BB962C8B-B14F-4D97-AF65-F5344CB8AC3E}">
        <p14:creationId xmlns:p14="http://schemas.microsoft.com/office/powerpoint/2010/main" val="4119255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0" y="0"/>
            <a:ext cx="9144000" cy="6834188"/>
          </a:xfrm>
          <a:prstGeom prst="rect">
            <a:avLst/>
          </a:prstGeom>
          <a:noFill/>
          <a:ln w="9525">
            <a:noFill/>
            <a:miter lim="800000"/>
            <a:headEnd/>
            <a:tailEnd/>
          </a:ln>
        </p:spPr>
      </p:pic>
      <p:sp>
        <p:nvSpPr>
          <p:cNvPr id="3" name="TextBox 2"/>
          <p:cNvSpPr txBox="1"/>
          <p:nvPr/>
        </p:nvSpPr>
        <p:spPr>
          <a:xfrm>
            <a:off x="387048" y="2895600"/>
            <a:ext cx="2508552" cy="1384995"/>
          </a:xfrm>
          <a:prstGeom prst="rect">
            <a:avLst/>
          </a:prstGeom>
          <a:solidFill>
            <a:schemeClr val="accent1">
              <a:lumMod val="20000"/>
              <a:lumOff val="80000"/>
            </a:schemeClr>
          </a:solidFill>
          <a:ln>
            <a:solidFill>
              <a:schemeClr val="accent1">
                <a:lumMod val="50000"/>
              </a:schemeClr>
            </a:solidFill>
            <a:prstDash val="dash"/>
          </a:ln>
        </p:spPr>
        <p:txBody>
          <a:bodyPr wrap="square" rtlCol="0">
            <a:spAutoFit/>
          </a:bodyPr>
          <a:lstStyle/>
          <a:p>
            <a:pPr marL="342900" indent="-342900" algn="l">
              <a:buFont typeface="Wingdings" pitchFamily="2" charset="2"/>
              <a:buChar char="Ø"/>
            </a:pPr>
            <a:r>
              <a:rPr lang="en-US" b="0" dirty="0" smtClean="0">
                <a:effectLst/>
              </a:rPr>
              <a:t>Observe and analyze the results </a:t>
            </a:r>
            <a:endParaRPr lang="en-US" b="0" dirty="0">
              <a:effectLst/>
            </a:endParaRPr>
          </a:p>
        </p:txBody>
      </p:sp>
    </p:spTree>
    <p:extLst>
      <p:ext uri="{BB962C8B-B14F-4D97-AF65-F5344CB8AC3E}">
        <p14:creationId xmlns:p14="http://schemas.microsoft.com/office/powerpoint/2010/main" val="930795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0" y="3581400"/>
            <a:ext cx="9144000" cy="2760663"/>
          </a:xfrm>
          <a:prstGeom prst="rect">
            <a:avLst/>
          </a:prstGeom>
          <a:noFill/>
          <a:ln w="9525">
            <a:noFill/>
            <a:miter lim="800000"/>
            <a:headEnd/>
            <a:tailEnd/>
          </a:ln>
        </p:spPr>
      </p:pic>
      <p:pic>
        <p:nvPicPr>
          <p:cNvPr id="25603" name="Picture 3"/>
          <p:cNvPicPr>
            <a:picLocks noChangeAspect="1" noChangeArrowheads="1"/>
          </p:cNvPicPr>
          <p:nvPr/>
        </p:nvPicPr>
        <p:blipFill>
          <a:blip r:embed="rId4" cstate="print"/>
          <a:srcRect/>
          <a:stretch>
            <a:fillRect/>
          </a:stretch>
        </p:blipFill>
        <p:spPr bwMode="auto">
          <a:xfrm>
            <a:off x="152400" y="0"/>
            <a:ext cx="4038600" cy="3509963"/>
          </a:xfrm>
          <a:prstGeom prst="rect">
            <a:avLst/>
          </a:prstGeom>
          <a:noFill/>
          <a:ln w="9525">
            <a:noFill/>
            <a:miter lim="800000"/>
            <a:headEnd/>
            <a:tailEnd/>
          </a:ln>
        </p:spPr>
      </p:pic>
      <p:sp>
        <p:nvSpPr>
          <p:cNvPr id="4" name="TextBox 3"/>
          <p:cNvSpPr txBox="1"/>
          <p:nvPr/>
        </p:nvSpPr>
        <p:spPr>
          <a:xfrm>
            <a:off x="4495800" y="2133600"/>
            <a:ext cx="2508552" cy="1384995"/>
          </a:xfrm>
          <a:prstGeom prst="rect">
            <a:avLst/>
          </a:prstGeom>
          <a:solidFill>
            <a:schemeClr val="accent1">
              <a:lumMod val="20000"/>
              <a:lumOff val="80000"/>
            </a:schemeClr>
          </a:solidFill>
          <a:ln>
            <a:solidFill>
              <a:schemeClr val="accent1">
                <a:lumMod val="50000"/>
              </a:schemeClr>
            </a:solidFill>
            <a:prstDash val="dash"/>
          </a:ln>
        </p:spPr>
        <p:txBody>
          <a:bodyPr wrap="square" rtlCol="0">
            <a:spAutoFit/>
          </a:bodyPr>
          <a:lstStyle/>
          <a:p>
            <a:pPr marL="342900" indent="-342900" algn="l">
              <a:buFont typeface="Wingdings" pitchFamily="2" charset="2"/>
              <a:buChar char="Ø"/>
            </a:pPr>
            <a:r>
              <a:rPr lang="en-US" b="0" dirty="0" smtClean="0">
                <a:effectLst/>
              </a:rPr>
              <a:t>Observe and analyze the results </a:t>
            </a:r>
            <a:endParaRPr lang="en-US" b="0" dirty="0">
              <a:effectLst/>
            </a:endParaRPr>
          </a:p>
        </p:txBody>
      </p:sp>
    </p:spTree>
    <p:extLst>
      <p:ext uri="{BB962C8B-B14F-4D97-AF65-F5344CB8AC3E}">
        <p14:creationId xmlns:p14="http://schemas.microsoft.com/office/powerpoint/2010/main" val="8300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Knapsack Problem at Evolver </a:t>
            </a:r>
            <a:endParaRPr lang="en-US" dirty="0"/>
          </a:p>
        </p:txBody>
      </p:sp>
      <p:pic>
        <p:nvPicPr>
          <p:cNvPr id="4" name="Picture 3"/>
          <p:cNvPicPr>
            <a:picLocks noChangeAspect="1"/>
          </p:cNvPicPr>
          <p:nvPr/>
        </p:nvPicPr>
        <p:blipFill>
          <a:blip r:embed="rId3" cstate="print"/>
          <a:srcRect/>
          <a:stretch>
            <a:fillRect/>
          </a:stretch>
        </p:blipFill>
        <p:spPr bwMode="auto">
          <a:xfrm>
            <a:off x="3124200" y="1523999"/>
            <a:ext cx="5562600" cy="4734129"/>
          </a:xfrm>
          <a:prstGeom prst="rect">
            <a:avLst/>
          </a:prstGeom>
          <a:noFill/>
          <a:ln w="9525">
            <a:noFill/>
            <a:miter lim="800000"/>
            <a:headEnd/>
            <a:tailEnd/>
          </a:ln>
        </p:spPr>
      </p:pic>
      <p:sp>
        <p:nvSpPr>
          <p:cNvPr id="5" name="TextBox 4"/>
          <p:cNvSpPr txBox="1"/>
          <p:nvPr/>
        </p:nvSpPr>
        <p:spPr>
          <a:xfrm>
            <a:off x="387048" y="2895600"/>
            <a:ext cx="2508552" cy="1815882"/>
          </a:xfrm>
          <a:prstGeom prst="rect">
            <a:avLst/>
          </a:prstGeom>
          <a:solidFill>
            <a:schemeClr val="accent1">
              <a:lumMod val="20000"/>
              <a:lumOff val="80000"/>
            </a:schemeClr>
          </a:solidFill>
          <a:ln>
            <a:solidFill>
              <a:schemeClr val="accent1">
                <a:lumMod val="50000"/>
              </a:schemeClr>
            </a:solidFill>
            <a:prstDash val="dash"/>
          </a:ln>
        </p:spPr>
        <p:txBody>
          <a:bodyPr wrap="square" rtlCol="0">
            <a:spAutoFit/>
          </a:bodyPr>
          <a:lstStyle/>
          <a:p>
            <a:pPr marL="342900" indent="-342900" algn="l">
              <a:buFont typeface="Wingdings" pitchFamily="2" charset="2"/>
              <a:buChar char="Ø"/>
            </a:pPr>
            <a:r>
              <a:rPr lang="en-US" b="0" dirty="0" smtClean="0">
                <a:effectLst/>
              </a:rPr>
              <a:t>Monitoring the solution generation process…</a:t>
            </a:r>
            <a:endParaRPr lang="en-US" b="0" dirty="0">
              <a:effectLst/>
            </a:endParaRPr>
          </a:p>
        </p:txBody>
      </p:sp>
    </p:spTree>
    <p:extLst>
      <p:ext uri="{BB962C8B-B14F-4D97-AF65-F5344CB8AC3E}">
        <p14:creationId xmlns:p14="http://schemas.microsoft.com/office/powerpoint/2010/main" val="1851768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defRPr/>
            </a:pPr>
            <a:r>
              <a:rPr lang="en-US" dirty="0" smtClean="0"/>
              <a:t>Genetic Algorithms</a:t>
            </a:r>
          </a:p>
        </p:txBody>
      </p:sp>
      <p:sp>
        <p:nvSpPr>
          <p:cNvPr id="19459" name="Rectangle 3"/>
          <p:cNvSpPr>
            <a:spLocks noGrp="1" noChangeArrowheads="1"/>
          </p:cNvSpPr>
          <p:nvPr>
            <p:ph type="body" idx="1"/>
          </p:nvPr>
        </p:nvSpPr>
        <p:spPr>
          <a:xfrm>
            <a:off x="685800" y="1524000"/>
            <a:ext cx="8269288" cy="4800600"/>
          </a:xfrm>
        </p:spPr>
        <p:txBody>
          <a:bodyPr/>
          <a:lstStyle/>
          <a:p>
            <a:pPr eaLnBrk="1" hangingPunct="1"/>
            <a:r>
              <a:rPr lang="en-US" sz="2800" dirty="0" smtClean="0">
                <a:solidFill>
                  <a:srgbClr val="F85E08"/>
                </a:solidFill>
                <a:effectLst>
                  <a:outerShdw blurRad="38100" dist="38100" dir="2700000" algn="tl">
                    <a:srgbClr val="000000">
                      <a:alpha val="43137"/>
                    </a:srgbClr>
                  </a:outerShdw>
                </a:effectLst>
              </a:rPr>
              <a:t>Limitations of Genetic Algorithms</a:t>
            </a:r>
          </a:p>
          <a:p>
            <a:pPr lvl="1"/>
            <a:r>
              <a:rPr lang="en-US" sz="2400" dirty="0" smtClean="0"/>
              <a:t>Does not guarantee an optimal solution (often settles in a sub optimal solution / local minimum)</a:t>
            </a:r>
          </a:p>
          <a:p>
            <a:pPr lvl="1"/>
            <a:r>
              <a:rPr lang="en-US" sz="2400" dirty="0" smtClean="0"/>
              <a:t>Not all problems can be put into GA formulation</a:t>
            </a:r>
          </a:p>
          <a:p>
            <a:pPr lvl="1"/>
            <a:r>
              <a:rPr lang="en-US" sz="2400" dirty="0" smtClean="0"/>
              <a:t>Development and interpretation of GA solutions requires both programming and statistical skills</a:t>
            </a:r>
          </a:p>
          <a:p>
            <a:pPr lvl="1"/>
            <a:r>
              <a:rPr lang="en-US" sz="2400" dirty="0" smtClean="0"/>
              <a:t>Relies heavily on the random number generators</a:t>
            </a:r>
          </a:p>
          <a:p>
            <a:pPr lvl="1"/>
            <a:r>
              <a:rPr lang="en-US" sz="2400" dirty="0" smtClean="0"/>
              <a:t>Locating good variables for a particular problem and obtaining the data for the variables is difficult</a:t>
            </a:r>
          </a:p>
          <a:p>
            <a:pPr lvl="1"/>
            <a:r>
              <a:rPr lang="en-US" sz="2400" dirty="0" smtClean="0"/>
              <a:t>Selecting methods by which to evolve the system requires experimentation and experience</a:t>
            </a:r>
          </a:p>
        </p:txBody>
      </p:sp>
      <p:pic>
        <p:nvPicPr>
          <p:cNvPr id="19460" name="Picture 4" descr="spir"/>
          <p:cNvPicPr>
            <a:picLocks noChangeAspect="1" noChangeArrowheads="1"/>
          </p:cNvPicPr>
          <p:nvPr/>
        </p:nvPicPr>
        <p:blipFill>
          <a:blip r:embed="rId3" cstate="print"/>
          <a:srcRect/>
          <a:stretch>
            <a:fillRect/>
          </a:stretch>
        </p:blipFill>
        <p:spPr bwMode="auto">
          <a:xfrm>
            <a:off x="5562600" y="0"/>
            <a:ext cx="3124200" cy="1371600"/>
          </a:xfrm>
          <a:prstGeom prst="rect">
            <a:avLst/>
          </a:prstGeom>
          <a:noFill/>
          <a:ln w="9525">
            <a:noFill/>
            <a:miter lim="800000"/>
            <a:headEnd/>
            <a:tailEnd/>
          </a:ln>
        </p:spPr>
      </p:pic>
    </p:spTree>
    <p:extLst>
      <p:ext uri="{BB962C8B-B14F-4D97-AF65-F5344CB8AC3E}">
        <p14:creationId xmlns:p14="http://schemas.microsoft.com/office/powerpoint/2010/main" val="4089272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Algorithm Applications</a:t>
            </a:r>
            <a:endParaRPr lang="en-US" dirty="0"/>
          </a:p>
        </p:txBody>
      </p:sp>
      <p:sp>
        <p:nvSpPr>
          <p:cNvPr id="3" name="Content Placeholder 2"/>
          <p:cNvSpPr>
            <a:spLocks noGrp="1"/>
          </p:cNvSpPr>
          <p:nvPr>
            <p:ph idx="1"/>
          </p:nvPr>
        </p:nvSpPr>
        <p:spPr>
          <a:xfrm>
            <a:off x="685800" y="1524000"/>
            <a:ext cx="8229600" cy="4800600"/>
          </a:xfrm>
        </p:spPr>
        <p:txBody>
          <a:bodyPr/>
          <a:lstStyle/>
          <a:p>
            <a:r>
              <a:rPr lang="en-US" sz="2800" dirty="0" smtClean="0"/>
              <a:t>Dynamic process control</a:t>
            </a:r>
          </a:p>
          <a:p>
            <a:r>
              <a:rPr lang="en-US" sz="2800" dirty="0" smtClean="0"/>
              <a:t>Optimization of induction rules</a:t>
            </a:r>
          </a:p>
          <a:p>
            <a:r>
              <a:rPr lang="en-US" sz="2800" dirty="0" smtClean="0"/>
              <a:t>Discovery of new connectivity topologies (NNs)</a:t>
            </a:r>
          </a:p>
          <a:p>
            <a:r>
              <a:rPr lang="en-US" sz="2800" dirty="0" smtClean="0"/>
              <a:t>Simulation of biological models of behavior</a:t>
            </a:r>
          </a:p>
          <a:p>
            <a:r>
              <a:rPr lang="en-US" sz="2800" dirty="0" smtClean="0"/>
              <a:t>Complex design of engineering structures</a:t>
            </a:r>
          </a:p>
          <a:p>
            <a:r>
              <a:rPr lang="en-US" sz="2800" dirty="0" smtClean="0"/>
              <a:t>Pattern recognition</a:t>
            </a:r>
          </a:p>
          <a:p>
            <a:r>
              <a:rPr lang="en-US" sz="2800" dirty="0" smtClean="0"/>
              <a:t>Scheduling, transportation, and routing</a:t>
            </a:r>
          </a:p>
          <a:p>
            <a:r>
              <a:rPr lang="en-US" sz="2800" dirty="0" smtClean="0"/>
              <a:t>Layout and circuit design</a:t>
            </a:r>
          </a:p>
          <a:p>
            <a:r>
              <a:rPr lang="en-US" sz="2800" dirty="0" smtClean="0"/>
              <a:t>Telecommunication, graph-based problems, …</a:t>
            </a:r>
          </a:p>
        </p:txBody>
      </p:sp>
    </p:spTree>
    <p:extLst>
      <p:ext uri="{BB962C8B-B14F-4D97-AF65-F5344CB8AC3E}">
        <p14:creationId xmlns:p14="http://schemas.microsoft.com/office/powerpoint/2010/main" val="111832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2" name="Rectangle 6"/>
          <p:cNvSpPr>
            <a:spLocks noGrp="1" noChangeArrowheads="1"/>
          </p:cNvSpPr>
          <p:nvPr>
            <p:ph type="title"/>
          </p:nvPr>
        </p:nvSpPr>
        <p:spPr/>
        <p:txBody>
          <a:bodyPr/>
          <a:lstStyle/>
          <a:p>
            <a:pPr eaLnBrk="1" hangingPunct="1">
              <a:defRPr/>
            </a:pPr>
            <a:r>
              <a:rPr lang="en-US" dirty="0" smtClean="0"/>
              <a:t>Simulation</a:t>
            </a:r>
          </a:p>
        </p:txBody>
      </p:sp>
      <p:sp>
        <p:nvSpPr>
          <p:cNvPr id="45059" name="Rectangle 7"/>
          <p:cNvSpPr>
            <a:spLocks noGrp="1" noChangeArrowheads="1"/>
          </p:cNvSpPr>
          <p:nvPr>
            <p:ph type="body" idx="1"/>
          </p:nvPr>
        </p:nvSpPr>
        <p:spPr>
          <a:xfrm>
            <a:off x="762000" y="1524000"/>
            <a:ext cx="8193088" cy="4800600"/>
          </a:xfrm>
        </p:spPr>
        <p:txBody>
          <a:bodyPr/>
          <a:lstStyle/>
          <a:p>
            <a:pPr eaLnBrk="1" hangingPunct="1"/>
            <a:r>
              <a:rPr lang="en-US" dirty="0"/>
              <a:t>Simulation is the </a:t>
            </a:r>
            <a:r>
              <a:rPr lang="en-US" dirty="0" smtClean="0"/>
              <a:t>“appearance” </a:t>
            </a:r>
            <a:r>
              <a:rPr lang="en-US" dirty="0"/>
              <a:t>of </a:t>
            </a:r>
            <a:r>
              <a:rPr lang="en-US" dirty="0" smtClean="0"/>
              <a:t>reality</a:t>
            </a:r>
          </a:p>
          <a:p>
            <a:pPr eaLnBrk="1" hangingPunct="1"/>
            <a:r>
              <a:rPr lang="en-US" dirty="0" smtClean="0"/>
              <a:t>It is often used to conduct what-if analysis on the model of the actual syste</a:t>
            </a:r>
            <a:r>
              <a:rPr lang="en-US" dirty="0"/>
              <a:t>m</a:t>
            </a:r>
            <a:endParaRPr lang="en-US" dirty="0" smtClean="0"/>
          </a:p>
          <a:p>
            <a:pPr eaLnBrk="1" hangingPunct="1"/>
            <a:r>
              <a:rPr lang="en-US" dirty="0" smtClean="0"/>
              <a:t>It is a popular DSS technique for conducting experiments with a computer on a comprehensive model of the system </a:t>
            </a:r>
            <a:r>
              <a:rPr lang="en-US" dirty="0"/>
              <a:t>to assess its </a:t>
            </a:r>
            <a:r>
              <a:rPr lang="en-US" dirty="0" smtClean="0"/>
              <a:t>dynamic behavior</a:t>
            </a:r>
          </a:p>
          <a:p>
            <a:pPr eaLnBrk="1" hangingPunct="1"/>
            <a:r>
              <a:rPr lang="en-US" dirty="0" smtClean="0"/>
              <a:t>Often used when the system is too complex for other DSS techniques</a:t>
            </a:r>
          </a:p>
          <a:p>
            <a:pPr eaLnBrk="1" hangingPunct="1"/>
            <a:endParaRPr lang="en-US" dirty="0" smtClean="0"/>
          </a:p>
        </p:txBody>
      </p:sp>
    </p:spTree>
    <p:extLst>
      <p:ext uri="{BB962C8B-B14F-4D97-AF65-F5344CB8AC3E}">
        <p14:creationId xmlns:p14="http://schemas.microsoft.com/office/powerpoint/2010/main" val="1853188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10.3</a:t>
            </a:r>
            <a:endParaRPr lang="en-US" dirty="0"/>
          </a:p>
        </p:txBody>
      </p:sp>
      <p:sp>
        <p:nvSpPr>
          <p:cNvPr id="3" name="Content Placeholder 2"/>
          <p:cNvSpPr>
            <a:spLocks noGrp="1"/>
          </p:cNvSpPr>
          <p:nvPr>
            <p:ph idx="1"/>
          </p:nvPr>
        </p:nvSpPr>
        <p:spPr>
          <a:xfrm>
            <a:off x="762000" y="1600200"/>
            <a:ext cx="8229600" cy="5029200"/>
          </a:xfrm>
        </p:spPr>
        <p:txBody>
          <a:bodyPr>
            <a:normAutofit fontScale="62500" lnSpcReduction="20000"/>
          </a:bodyPr>
          <a:lstStyle/>
          <a:p>
            <a:pPr marL="0" indent="0">
              <a:buNone/>
            </a:pPr>
            <a:r>
              <a:rPr lang="en-US" sz="5800" dirty="0">
                <a:solidFill>
                  <a:srgbClr val="F85E08"/>
                </a:solidFill>
                <a:effectLst>
                  <a:outerShdw blurRad="38100" dist="38100" dir="2700000" algn="tl">
                    <a:srgbClr val="000000">
                      <a:alpha val="43137"/>
                    </a:srgbClr>
                  </a:outerShdw>
                </a:effectLst>
              </a:rPr>
              <a:t>Simulating Effects of Hepatitis B </a:t>
            </a:r>
            <a:r>
              <a:rPr lang="en-US" sz="5800" dirty="0" smtClean="0">
                <a:solidFill>
                  <a:srgbClr val="F85E08"/>
                </a:solidFill>
                <a:effectLst>
                  <a:outerShdw blurRad="38100" dist="38100" dir="2700000" algn="tl">
                    <a:srgbClr val="000000">
                      <a:alpha val="43137"/>
                    </a:srgbClr>
                  </a:outerShdw>
                </a:effectLst>
              </a:rPr>
              <a:t>Interventions</a:t>
            </a:r>
          </a:p>
          <a:p>
            <a:pPr marL="0" indent="0">
              <a:buNone/>
            </a:pPr>
            <a:endParaRPr lang="en-US" sz="4500" dirty="0" smtClean="0">
              <a:solidFill>
                <a:srgbClr val="F85E08"/>
              </a:solidFill>
              <a:effectLst>
                <a:outerShdw blurRad="38100" dist="38100" dir="2700000" algn="tl">
                  <a:srgbClr val="000000">
                    <a:alpha val="43137"/>
                  </a:srgbClr>
                </a:outerShdw>
              </a:effectLst>
            </a:endParaRPr>
          </a:p>
          <a:p>
            <a:pPr marL="0" indent="0">
              <a:buNone/>
            </a:pPr>
            <a:r>
              <a:rPr lang="en-US" sz="5100" u="sng" dirty="0" smtClean="0">
                <a:solidFill>
                  <a:srgbClr val="F85E08"/>
                </a:solidFill>
                <a:effectLst>
                  <a:outerShdw blurRad="38100" dist="38100" dir="2700000" algn="tl">
                    <a:srgbClr val="000000">
                      <a:alpha val="43137"/>
                    </a:srgbClr>
                  </a:outerShdw>
                </a:effectLst>
              </a:rPr>
              <a:t>Questions </a:t>
            </a:r>
            <a:r>
              <a:rPr lang="en-US" sz="5100" u="sng" dirty="0">
                <a:solidFill>
                  <a:srgbClr val="F85E08"/>
                </a:solidFill>
                <a:effectLst>
                  <a:outerShdw blurRad="38100" dist="38100" dir="2700000" algn="tl">
                    <a:srgbClr val="000000">
                      <a:alpha val="43137"/>
                    </a:srgbClr>
                  </a:outerShdw>
                </a:effectLst>
              </a:rPr>
              <a:t>for Discussion</a:t>
            </a:r>
          </a:p>
          <a:p>
            <a:pPr marL="465138" indent="-465138">
              <a:buSzPct val="80000"/>
              <a:buFont typeface="+mj-lt"/>
              <a:buAutoNum type="arabicPeriod"/>
            </a:pPr>
            <a:r>
              <a:rPr lang="en-US" sz="3800" dirty="0" smtClean="0"/>
              <a:t>Explain </a:t>
            </a:r>
            <a:r>
              <a:rPr lang="en-US" sz="3800" dirty="0"/>
              <a:t>the advantage of operations </a:t>
            </a:r>
            <a:r>
              <a:rPr lang="en-US" sz="3800" dirty="0" smtClean="0"/>
              <a:t>research methods </a:t>
            </a:r>
            <a:r>
              <a:rPr lang="en-US" sz="3800" dirty="0"/>
              <a:t>such as simulation over clinical </a:t>
            </a:r>
            <a:r>
              <a:rPr lang="en-US" sz="3800" dirty="0" smtClean="0"/>
              <a:t>trial methods </a:t>
            </a:r>
            <a:r>
              <a:rPr lang="en-US" sz="3800" dirty="0"/>
              <a:t>in determining the best control </a:t>
            </a:r>
            <a:r>
              <a:rPr lang="en-US" sz="3800" dirty="0" smtClean="0"/>
              <a:t>measure for </a:t>
            </a:r>
            <a:r>
              <a:rPr lang="en-US" sz="3800" dirty="0"/>
              <a:t>Hepatitis B.</a:t>
            </a:r>
          </a:p>
          <a:p>
            <a:pPr marL="465138" indent="-465138">
              <a:buSzPct val="80000"/>
              <a:buFont typeface="+mj-lt"/>
              <a:buAutoNum type="arabicPeriod"/>
            </a:pPr>
            <a:r>
              <a:rPr lang="en-US" sz="3800" dirty="0" smtClean="0"/>
              <a:t>In </a:t>
            </a:r>
            <a:r>
              <a:rPr lang="en-US" sz="3800" dirty="0"/>
              <a:t>what ways do the decision and </a:t>
            </a:r>
            <a:r>
              <a:rPr lang="en-US" sz="3800" dirty="0" smtClean="0"/>
              <a:t>Markov models provide </a:t>
            </a:r>
            <a:r>
              <a:rPr lang="en-US" sz="3800" dirty="0"/>
              <a:t>cost-effective ways of </a:t>
            </a:r>
            <a:r>
              <a:rPr lang="en-US" sz="3800" dirty="0" smtClean="0"/>
              <a:t>combating the </a:t>
            </a:r>
            <a:r>
              <a:rPr lang="en-US" sz="3800" dirty="0"/>
              <a:t>disease?</a:t>
            </a:r>
          </a:p>
          <a:p>
            <a:pPr marL="465138" indent="-465138">
              <a:buSzPct val="80000"/>
              <a:buFont typeface="+mj-lt"/>
              <a:buAutoNum type="arabicPeriod"/>
            </a:pPr>
            <a:r>
              <a:rPr lang="en-US" sz="3800" dirty="0" smtClean="0"/>
              <a:t>Discuss </a:t>
            </a:r>
            <a:r>
              <a:rPr lang="en-US" sz="3800" dirty="0"/>
              <a:t>how multidisciplinary background </a:t>
            </a:r>
            <a:r>
              <a:rPr lang="en-US" sz="3800" dirty="0" smtClean="0"/>
              <a:t>is an </a:t>
            </a:r>
            <a:r>
              <a:rPr lang="en-US" sz="3800" dirty="0"/>
              <a:t>asset in finding a solution for the </a:t>
            </a:r>
            <a:r>
              <a:rPr lang="en-US" sz="3800" dirty="0" smtClean="0"/>
              <a:t>problem described </a:t>
            </a:r>
            <a:r>
              <a:rPr lang="en-US" sz="3800" dirty="0"/>
              <a:t>in the case.</a:t>
            </a:r>
          </a:p>
          <a:p>
            <a:pPr marL="465138" indent="-465138">
              <a:buSzPct val="80000"/>
              <a:buFont typeface="+mj-lt"/>
              <a:buAutoNum type="arabicPeriod"/>
            </a:pPr>
            <a:r>
              <a:rPr lang="en-US" sz="3800" dirty="0" smtClean="0"/>
              <a:t>Besides </a:t>
            </a:r>
            <a:r>
              <a:rPr lang="en-US" sz="3800" dirty="0"/>
              <a:t>healthcare, in what other domain </a:t>
            </a:r>
            <a:r>
              <a:rPr lang="en-US" sz="3800" dirty="0" smtClean="0"/>
              <a:t>could such </a:t>
            </a:r>
            <a:r>
              <a:rPr lang="en-US" sz="3800" dirty="0"/>
              <a:t>a modeling approach help reduce cost?</a:t>
            </a:r>
          </a:p>
        </p:txBody>
      </p:sp>
    </p:spTree>
    <p:extLst>
      <p:ext uri="{BB962C8B-B14F-4D97-AF65-F5344CB8AC3E}">
        <p14:creationId xmlns:p14="http://schemas.microsoft.com/office/powerpoint/2010/main" val="763004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762000" y="1524000"/>
            <a:ext cx="8193088" cy="4800600"/>
          </a:xfrm>
        </p:spPr>
        <p:txBody>
          <a:bodyPr/>
          <a:lstStyle/>
          <a:p>
            <a:pPr eaLnBrk="1" hangingPunct="1"/>
            <a:r>
              <a:rPr lang="en-US" dirty="0" smtClean="0">
                <a:solidFill>
                  <a:srgbClr val="FF3300"/>
                </a:solidFill>
              </a:rPr>
              <a:t>Imitates</a:t>
            </a:r>
            <a:r>
              <a:rPr lang="en-US" dirty="0" smtClean="0"/>
              <a:t> reality and captures its richness both in shape and behavior</a:t>
            </a:r>
          </a:p>
          <a:p>
            <a:pPr lvl="1" eaLnBrk="1" hangingPunct="1"/>
            <a:r>
              <a:rPr lang="en-US" dirty="0" smtClean="0"/>
              <a:t>“Represent” versus “Imitate”</a:t>
            </a:r>
          </a:p>
          <a:p>
            <a:pPr eaLnBrk="1" hangingPunct="1"/>
            <a:r>
              <a:rPr lang="en-US" dirty="0" smtClean="0"/>
              <a:t>Technique for </a:t>
            </a:r>
            <a:r>
              <a:rPr lang="en-US" dirty="0" smtClean="0">
                <a:solidFill>
                  <a:srgbClr val="FF3300"/>
                </a:solidFill>
              </a:rPr>
              <a:t>conducting experiments</a:t>
            </a:r>
          </a:p>
          <a:p>
            <a:pPr eaLnBrk="1" hangingPunct="1"/>
            <a:r>
              <a:rPr lang="en-US" dirty="0" smtClean="0">
                <a:solidFill>
                  <a:srgbClr val="FF3300"/>
                </a:solidFill>
              </a:rPr>
              <a:t>Descriptive</a:t>
            </a:r>
            <a:r>
              <a:rPr lang="en-US" i="1" dirty="0" smtClean="0"/>
              <a:t>,</a:t>
            </a:r>
            <a:r>
              <a:rPr lang="en-US" dirty="0" smtClean="0"/>
              <a:t> not normative tool</a:t>
            </a:r>
          </a:p>
          <a:p>
            <a:pPr eaLnBrk="1" hangingPunct="1"/>
            <a:r>
              <a:rPr lang="en-US" dirty="0" smtClean="0"/>
              <a:t>Often to “solve” [i.e., analyze] very complex systems/problems</a:t>
            </a:r>
          </a:p>
          <a:p>
            <a:pPr eaLnBrk="1" hangingPunct="1"/>
            <a:r>
              <a:rPr lang="en-US" altLang="ja-JP" dirty="0">
                <a:ea typeface="ＭＳ Ｐゴシック" charset="-128"/>
              </a:rPr>
              <a:t>Simulation </a:t>
            </a:r>
            <a:r>
              <a:rPr lang="en-US" altLang="ja-JP" dirty="0" smtClean="0">
                <a:ea typeface="ＭＳ Ｐゴシック" charset="-128"/>
              </a:rPr>
              <a:t>should be used </a:t>
            </a:r>
            <a:r>
              <a:rPr lang="en-US" altLang="ja-JP" dirty="0">
                <a:ea typeface="ＭＳ Ｐゴシック" charset="-128"/>
              </a:rPr>
              <a:t>only when </a:t>
            </a:r>
            <a:r>
              <a:rPr lang="en-US" altLang="ja-JP" dirty="0" smtClean="0">
                <a:ea typeface="ＭＳ Ｐゴシック" charset="-128"/>
              </a:rPr>
              <a:t>a numerical </a:t>
            </a:r>
            <a:r>
              <a:rPr lang="en-US" altLang="ja-JP" dirty="0">
                <a:ea typeface="ＭＳ Ｐゴシック" charset="-128"/>
              </a:rPr>
              <a:t>optimization </a:t>
            </a:r>
            <a:r>
              <a:rPr lang="en-US" altLang="ja-JP" dirty="0" smtClean="0">
                <a:ea typeface="ＭＳ Ｐゴシック" charset="-128"/>
              </a:rPr>
              <a:t>is not possible</a:t>
            </a:r>
            <a:endParaRPr lang="en-US" dirty="0" smtClean="0"/>
          </a:p>
        </p:txBody>
      </p:sp>
      <p:sp>
        <p:nvSpPr>
          <p:cNvPr id="581637" name="Rectangle 5"/>
          <p:cNvSpPr>
            <a:spLocks noGrp="1" noChangeArrowheads="1"/>
          </p:cNvSpPr>
          <p:nvPr>
            <p:ph type="title"/>
          </p:nvPr>
        </p:nvSpPr>
        <p:spPr/>
        <p:txBody>
          <a:bodyPr/>
          <a:lstStyle/>
          <a:p>
            <a:pPr eaLnBrk="1" hangingPunct="1">
              <a:defRPr/>
            </a:pPr>
            <a:r>
              <a:rPr lang="en-US" dirty="0" smtClean="0"/>
              <a:t>Major Characteristics of Simulation</a:t>
            </a:r>
          </a:p>
        </p:txBody>
      </p:sp>
    </p:spTree>
    <p:extLst>
      <p:ext uri="{BB962C8B-B14F-4D97-AF65-F5344CB8AC3E}">
        <p14:creationId xmlns:p14="http://schemas.microsoft.com/office/powerpoint/2010/main" val="2125917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8305800" cy="4800600"/>
          </a:xfrm>
        </p:spPr>
        <p:txBody>
          <a:bodyPr>
            <a:noAutofit/>
          </a:bodyPr>
          <a:lstStyle/>
          <a:p>
            <a:r>
              <a:rPr lang="en-US" dirty="0"/>
              <a:t>Understand the concepts </a:t>
            </a:r>
            <a:r>
              <a:rPr lang="en-US" dirty="0" smtClean="0"/>
              <a:t>and applications </a:t>
            </a:r>
            <a:r>
              <a:rPr lang="en-US" dirty="0"/>
              <a:t>of different types </a:t>
            </a:r>
            <a:r>
              <a:rPr lang="en-US" dirty="0" smtClean="0"/>
              <a:t>of simulation</a:t>
            </a:r>
            <a:endParaRPr lang="en-US" dirty="0"/>
          </a:p>
          <a:p>
            <a:r>
              <a:rPr lang="en-US" dirty="0" smtClean="0"/>
              <a:t>Explain </a:t>
            </a:r>
            <a:r>
              <a:rPr lang="en-US" dirty="0"/>
              <a:t>what is meant by </a:t>
            </a:r>
            <a:r>
              <a:rPr lang="en-US" dirty="0" smtClean="0"/>
              <a:t>system dynamics</a:t>
            </a:r>
            <a:r>
              <a:rPr lang="en-US" dirty="0"/>
              <a:t>, agent-based modeling, </a:t>
            </a:r>
            <a:r>
              <a:rPr lang="en-US" dirty="0" smtClean="0"/>
              <a:t>Monte Carlo</a:t>
            </a:r>
            <a:r>
              <a:rPr lang="en-US" dirty="0"/>
              <a:t>, and discrete event simulation</a:t>
            </a:r>
          </a:p>
          <a:p>
            <a:r>
              <a:rPr lang="en-US" dirty="0" smtClean="0"/>
              <a:t>Describe </a:t>
            </a:r>
            <a:r>
              <a:rPr lang="en-US" dirty="0"/>
              <a:t>the key issues of </a:t>
            </a:r>
            <a:r>
              <a:rPr lang="en-US" dirty="0" smtClean="0"/>
              <a:t>model management</a:t>
            </a:r>
            <a:endParaRPr lang="en-US" dirty="0"/>
          </a:p>
        </p:txBody>
      </p:sp>
    </p:spTree>
    <p:extLst>
      <p:ext uri="{BB962C8B-B14F-4D97-AF65-F5344CB8AC3E}">
        <p14:creationId xmlns:p14="http://schemas.microsoft.com/office/powerpoint/2010/main" val="2517610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4" name="Rectangle 6"/>
          <p:cNvSpPr>
            <a:spLocks noGrp="1" noChangeArrowheads="1"/>
          </p:cNvSpPr>
          <p:nvPr>
            <p:ph type="title"/>
          </p:nvPr>
        </p:nvSpPr>
        <p:spPr/>
        <p:txBody>
          <a:bodyPr/>
          <a:lstStyle/>
          <a:p>
            <a:pPr eaLnBrk="1" hangingPunct="1">
              <a:defRPr/>
            </a:pPr>
            <a:r>
              <a:rPr lang="en-US" dirty="0" smtClean="0"/>
              <a:t>Advantages of Simulation</a:t>
            </a:r>
          </a:p>
        </p:txBody>
      </p:sp>
      <p:sp>
        <p:nvSpPr>
          <p:cNvPr id="47107" name="Rectangle 7"/>
          <p:cNvSpPr>
            <a:spLocks noGrp="1" noChangeArrowheads="1"/>
          </p:cNvSpPr>
          <p:nvPr>
            <p:ph type="body" idx="1"/>
          </p:nvPr>
        </p:nvSpPr>
        <p:spPr/>
        <p:txBody>
          <a:bodyPr/>
          <a:lstStyle/>
          <a:p>
            <a:pPr eaLnBrk="1" hangingPunct="1"/>
            <a:r>
              <a:rPr lang="en-US" altLang="ja-JP" sz="2800" dirty="0" smtClean="0">
                <a:ea typeface="ＭＳ Ｐゴシック" charset="-128"/>
              </a:rPr>
              <a:t>The theory is fairly straightforward</a:t>
            </a:r>
          </a:p>
          <a:p>
            <a:pPr eaLnBrk="1" hangingPunct="1"/>
            <a:r>
              <a:rPr lang="en-US" altLang="ja-JP" sz="2800" dirty="0" smtClean="0">
                <a:ea typeface="ＭＳ Ｐゴシック" charset="-128"/>
              </a:rPr>
              <a:t>Great deal of time compression</a:t>
            </a:r>
          </a:p>
          <a:p>
            <a:pPr eaLnBrk="1" hangingPunct="1"/>
            <a:r>
              <a:rPr lang="en-US" altLang="ja-JP" sz="2800" dirty="0" smtClean="0">
                <a:ea typeface="ＭＳ Ｐゴシック" charset="-128"/>
              </a:rPr>
              <a:t>Experiment with different alternatives</a:t>
            </a:r>
          </a:p>
          <a:p>
            <a:pPr eaLnBrk="1" hangingPunct="1"/>
            <a:r>
              <a:rPr lang="en-US" altLang="ja-JP" sz="2800" dirty="0" smtClean="0">
                <a:ea typeface="ＭＳ Ｐゴシック" charset="-128"/>
              </a:rPr>
              <a:t>The model reflects manager’s perspective</a:t>
            </a:r>
          </a:p>
          <a:p>
            <a:pPr eaLnBrk="1" hangingPunct="1"/>
            <a:r>
              <a:rPr lang="en-US" altLang="ja-JP" sz="2800" dirty="0" smtClean="0">
                <a:ea typeface="ＭＳ Ｐゴシック" charset="-128"/>
              </a:rPr>
              <a:t>Can handle wide variety of problem types </a:t>
            </a:r>
          </a:p>
          <a:p>
            <a:pPr eaLnBrk="1" hangingPunct="1"/>
            <a:r>
              <a:rPr lang="en-US" altLang="ja-JP" sz="2800" dirty="0" smtClean="0">
                <a:ea typeface="ＭＳ Ｐゴシック" charset="-128"/>
              </a:rPr>
              <a:t>Can include the real complexities of problems </a:t>
            </a:r>
          </a:p>
          <a:p>
            <a:pPr eaLnBrk="1" hangingPunct="1"/>
            <a:r>
              <a:rPr lang="en-US" altLang="ja-JP" sz="2800" dirty="0" smtClean="0">
                <a:ea typeface="ＭＳ Ｐゴシック" charset="-128"/>
              </a:rPr>
              <a:t>Produces important performance measures</a:t>
            </a:r>
          </a:p>
          <a:p>
            <a:pPr eaLnBrk="1" hangingPunct="1"/>
            <a:r>
              <a:rPr lang="en-US" altLang="ja-JP" sz="2800" dirty="0" smtClean="0">
                <a:ea typeface="ＭＳ Ｐゴシック" charset="-128"/>
              </a:rPr>
              <a:t>Often it </a:t>
            </a:r>
            <a:r>
              <a:rPr lang="en-US" sz="2800" dirty="0" smtClean="0"/>
              <a:t>is the only DSS modeling tool for non-structured problems</a:t>
            </a:r>
            <a:endParaRPr lang="en-US" altLang="ja-JP" sz="2800" dirty="0" smtClean="0">
              <a:ea typeface="ＭＳ Ｐゴシック" charset="-128"/>
            </a:endParaRPr>
          </a:p>
        </p:txBody>
      </p:sp>
    </p:spTree>
    <p:extLst>
      <p:ext uri="{BB962C8B-B14F-4D97-AF65-F5344CB8AC3E}">
        <p14:creationId xmlns:p14="http://schemas.microsoft.com/office/powerpoint/2010/main" val="202943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Rectangle 6"/>
          <p:cNvSpPr>
            <a:spLocks noGrp="1" noChangeArrowheads="1"/>
          </p:cNvSpPr>
          <p:nvPr>
            <p:ph type="title"/>
          </p:nvPr>
        </p:nvSpPr>
        <p:spPr/>
        <p:txBody>
          <a:bodyPr/>
          <a:lstStyle/>
          <a:p>
            <a:pPr eaLnBrk="1" hangingPunct="1">
              <a:defRPr/>
            </a:pPr>
            <a:r>
              <a:rPr lang="en-US" dirty="0" smtClean="0"/>
              <a:t>Disadvantages of Simulation</a:t>
            </a:r>
          </a:p>
        </p:txBody>
      </p:sp>
      <p:sp>
        <p:nvSpPr>
          <p:cNvPr id="48131" name="Rectangle 7"/>
          <p:cNvSpPr>
            <a:spLocks noGrp="1" noChangeArrowheads="1"/>
          </p:cNvSpPr>
          <p:nvPr>
            <p:ph type="body" idx="1"/>
          </p:nvPr>
        </p:nvSpPr>
        <p:spPr/>
        <p:txBody>
          <a:bodyPr/>
          <a:lstStyle/>
          <a:p>
            <a:pPr eaLnBrk="1" hangingPunct="1"/>
            <a:r>
              <a:rPr lang="en-US" sz="2800" dirty="0" smtClean="0"/>
              <a:t>Cannot guarantee an optimal solution</a:t>
            </a:r>
          </a:p>
          <a:p>
            <a:pPr eaLnBrk="1" hangingPunct="1"/>
            <a:r>
              <a:rPr lang="en-US" sz="2800" dirty="0" smtClean="0"/>
              <a:t>Slow and costly construction process</a:t>
            </a:r>
          </a:p>
          <a:p>
            <a:pPr eaLnBrk="1" hangingPunct="1"/>
            <a:r>
              <a:rPr lang="en-US" sz="2800" dirty="0" smtClean="0"/>
              <a:t>Cannot transfer solutions and inferences to solve other problems (problem specific)</a:t>
            </a:r>
          </a:p>
          <a:p>
            <a:pPr eaLnBrk="1" hangingPunct="1"/>
            <a:r>
              <a:rPr lang="en-US" sz="2800" dirty="0" smtClean="0"/>
              <a:t>So easy to explain/sell to managers, may lead to overlooking analytical solutions</a:t>
            </a:r>
          </a:p>
          <a:p>
            <a:pPr eaLnBrk="1" hangingPunct="1"/>
            <a:r>
              <a:rPr lang="en-US" sz="2800" dirty="0" smtClean="0"/>
              <a:t>Software may require special skills</a:t>
            </a:r>
          </a:p>
          <a:p>
            <a:pPr eaLnBrk="1" hangingPunct="1"/>
            <a:endParaRPr lang="en-US" sz="2800" dirty="0" smtClean="0"/>
          </a:p>
        </p:txBody>
      </p:sp>
    </p:spTree>
    <p:extLst>
      <p:ext uri="{BB962C8B-B14F-4D97-AF65-F5344CB8AC3E}">
        <p14:creationId xmlns:p14="http://schemas.microsoft.com/office/powerpoint/2010/main" val="3626828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pPr eaLnBrk="1" hangingPunct="1">
              <a:defRPr/>
            </a:pPr>
            <a:r>
              <a:rPr lang="en-US" dirty="0" smtClean="0"/>
              <a:t>Simulation Methodology</a:t>
            </a:r>
          </a:p>
        </p:txBody>
      </p:sp>
      <p:sp>
        <p:nvSpPr>
          <p:cNvPr id="49155" name="Rectangle 7"/>
          <p:cNvSpPr>
            <a:spLocks noGrp="1" noChangeArrowheads="1"/>
          </p:cNvSpPr>
          <p:nvPr>
            <p:ph type="body" idx="1"/>
          </p:nvPr>
        </p:nvSpPr>
        <p:spPr>
          <a:xfrm>
            <a:off x="381000" y="1524000"/>
            <a:ext cx="8610600" cy="2209800"/>
          </a:xfrm>
        </p:spPr>
        <p:txBody>
          <a:bodyPr/>
          <a:lstStyle/>
          <a:p>
            <a:pPr marL="0" indent="0" eaLnBrk="1" hangingPunct="1">
              <a:buNone/>
            </a:pPr>
            <a:r>
              <a:rPr lang="en-US" sz="2800" dirty="0" smtClean="0">
                <a:solidFill>
                  <a:srgbClr val="FF3300"/>
                </a:solidFill>
              </a:rPr>
              <a:t>	</a:t>
            </a:r>
            <a:r>
              <a:rPr lang="en-US" sz="2800" u="sng" dirty="0" smtClean="0">
                <a:solidFill>
                  <a:srgbClr val="FF3300"/>
                </a:solidFill>
              </a:rPr>
              <a:t>Steps:</a:t>
            </a:r>
          </a:p>
          <a:p>
            <a:pPr lvl="2" eaLnBrk="1" hangingPunct="1">
              <a:buFont typeface="Wingdings" pitchFamily="2" charset="2"/>
              <a:buNone/>
            </a:pPr>
            <a:r>
              <a:rPr lang="en-US" dirty="0" smtClean="0">
                <a:solidFill>
                  <a:srgbClr val="F85E08"/>
                </a:solidFill>
              </a:rPr>
              <a:t>1. </a:t>
            </a:r>
            <a:r>
              <a:rPr lang="en-US" dirty="0" smtClean="0"/>
              <a:t>Define problem		 </a:t>
            </a:r>
            <a:r>
              <a:rPr lang="en-US" dirty="0" smtClean="0">
                <a:solidFill>
                  <a:srgbClr val="F85E08"/>
                </a:solidFill>
              </a:rPr>
              <a:t>5.</a:t>
            </a:r>
            <a:r>
              <a:rPr lang="en-US" dirty="0" smtClean="0"/>
              <a:t> Conduct experiments</a:t>
            </a:r>
          </a:p>
          <a:p>
            <a:pPr lvl="2" eaLnBrk="1" hangingPunct="1">
              <a:buFont typeface="Wingdings" pitchFamily="2" charset="2"/>
              <a:buNone/>
            </a:pPr>
            <a:r>
              <a:rPr lang="en-US" dirty="0" smtClean="0">
                <a:solidFill>
                  <a:srgbClr val="F85E08"/>
                </a:solidFill>
              </a:rPr>
              <a:t>2. </a:t>
            </a:r>
            <a:r>
              <a:rPr lang="en-US" dirty="0" smtClean="0"/>
              <a:t>Construct the model	 </a:t>
            </a:r>
            <a:r>
              <a:rPr lang="en-US" dirty="0" smtClean="0">
                <a:solidFill>
                  <a:srgbClr val="F85E08"/>
                </a:solidFill>
              </a:rPr>
              <a:t>6. </a:t>
            </a:r>
            <a:r>
              <a:rPr lang="en-US" dirty="0" smtClean="0"/>
              <a:t>Evaluate results</a:t>
            </a:r>
          </a:p>
          <a:p>
            <a:pPr lvl="2" eaLnBrk="1" hangingPunct="1">
              <a:buFont typeface="Wingdings" pitchFamily="2" charset="2"/>
              <a:buNone/>
            </a:pPr>
            <a:r>
              <a:rPr lang="en-US" dirty="0" smtClean="0">
                <a:solidFill>
                  <a:srgbClr val="F85E08"/>
                </a:solidFill>
              </a:rPr>
              <a:t>3. </a:t>
            </a:r>
            <a:r>
              <a:rPr lang="en-US" dirty="0" smtClean="0"/>
              <a:t>Test and validate model	 </a:t>
            </a:r>
            <a:r>
              <a:rPr lang="en-US" dirty="0" smtClean="0">
                <a:solidFill>
                  <a:srgbClr val="F85E08"/>
                </a:solidFill>
              </a:rPr>
              <a:t>7. </a:t>
            </a:r>
            <a:r>
              <a:rPr lang="en-US" dirty="0" smtClean="0"/>
              <a:t>Implement solution</a:t>
            </a:r>
          </a:p>
          <a:p>
            <a:pPr lvl="2" eaLnBrk="1" hangingPunct="1">
              <a:buFont typeface="Wingdings" pitchFamily="2" charset="2"/>
              <a:buNone/>
            </a:pPr>
            <a:r>
              <a:rPr lang="en-US" dirty="0" smtClean="0">
                <a:solidFill>
                  <a:srgbClr val="F85E08"/>
                </a:solidFill>
              </a:rPr>
              <a:t>4. </a:t>
            </a:r>
            <a:r>
              <a:rPr lang="en-US" dirty="0" smtClean="0"/>
              <a:t>Design experiments</a:t>
            </a:r>
          </a:p>
          <a:p>
            <a:pPr lvl="2" eaLnBrk="1" hangingPunct="1">
              <a:buFont typeface="Wingdings" pitchFamily="2" charset="2"/>
              <a:buNone/>
            </a:pPr>
            <a:endParaRPr lang="en-US" dirty="0" smtClean="0"/>
          </a:p>
        </p:txBody>
      </p:sp>
      <p:pic>
        <p:nvPicPr>
          <p:cNvPr id="9218" name="Picture 2"/>
          <p:cNvPicPr>
            <a:picLocks noChangeAspect="1" noChangeArrowheads="1"/>
          </p:cNvPicPr>
          <p:nvPr/>
        </p:nvPicPr>
        <p:blipFill>
          <a:blip r:embed="rId3" cstate="print"/>
          <a:srcRect/>
          <a:stretch>
            <a:fillRect/>
          </a:stretch>
        </p:blipFill>
        <p:spPr bwMode="auto">
          <a:xfrm>
            <a:off x="685646" y="3743325"/>
            <a:ext cx="8305954" cy="2657475"/>
          </a:xfrm>
          <a:prstGeom prst="rect">
            <a:avLst/>
          </a:prstGeom>
          <a:noFill/>
          <a:ln w="9525">
            <a:noFill/>
            <a:miter lim="800000"/>
            <a:headEnd/>
            <a:tailEnd/>
          </a:ln>
        </p:spPr>
      </p:pic>
    </p:spTree>
    <p:extLst>
      <p:ext uri="{BB962C8B-B14F-4D97-AF65-F5344CB8AC3E}">
        <p14:creationId xmlns:p14="http://schemas.microsoft.com/office/powerpoint/2010/main" val="628499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Rectangle 6"/>
          <p:cNvSpPr>
            <a:spLocks noGrp="1" noChangeArrowheads="1"/>
          </p:cNvSpPr>
          <p:nvPr>
            <p:ph type="title"/>
          </p:nvPr>
        </p:nvSpPr>
        <p:spPr/>
        <p:txBody>
          <a:bodyPr/>
          <a:lstStyle/>
          <a:p>
            <a:pPr eaLnBrk="1" hangingPunct="1">
              <a:defRPr/>
            </a:pPr>
            <a:r>
              <a:rPr lang="en-US" dirty="0" smtClean="0"/>
              <a:t>Simulation Types</a:t>
            </a:r>
          </a:p>
        </p:txBody>
      </p:sp>
      <p:sp>
        <p:nvSpPr>
          <p:cNvPr id="50179" name="Rectangle 7"/>
          <p:cNvSpPr>
            <a:spLocks noGrp="1" noChangeArrowheads="1"/>
          </p:cNvSpPr>
          <p:nvPr>
            <p:ph type="body" idx="1"/>
          </p:nvPr>
        </p:nvSpPr>
        <p:spPr>
          <a:xfrm>
            <a:off x="685800" y="1600200"/>
            <a:ext cx="8001000" cy="4800600"/>
          </a:xfrm>
        </p:spPr>
        <p:txBody>
          <a:bodyPr/>
          <a:lstStyle/>
          <a:p>
            <a:pPr eaLnBrk="1" hangingPunct="1"/>
            <a:r>
              <a:rPr lang="en-US" sz="2800" dirty="0" smtClean="0">
                <a:solidFill>
                  <a:srgbClr val="F85E08"/>
                </a:solidFill>
              </a:rPr>
              <a:t>Probabilistic/Stochastic </a:t>
            </a:r>
            <a:r>
              <a:rPr lang="en-US" sz="2800" dirty="0" smtClean="0">
                <a:solidFill>
                  <a:srgbClr val="0000CC"/>
                </a:solidFill>
              </a:rPr>
              <a:t>vs.                 </a:t>
            </a:r>
            <a:r>
              <a:rPr lang="en-US" sz="2800" dirty="0" smtClean="0">
                <a:solidFill>
                  <a:srgbClr val="F85E08"/>
                </a:solidFill>
              </a:rPr>
              <a:t>Deterministic Simulation</a:t>
            </a:r>
          </a:p>
          <a:p>
            <a:pPr lvl="1" eaLnBrk="1" hangingPunct="1"/>
            <a:r>
              <a:rPr lang="en-US" sz="2400" dirty="0" smtClean="0"/>
              <a:t>Uses probability </a:t>
            </a:r>
            <a:r>
              <a:rPr lang="en-US" sz="2400" dirty="0" smtClean="0"/>
              <a:t>distributions</a:t>
            </a:r>
            <a:endParaRPr lang="en-US" sz="2400" dirty="0" smtClean="0"/>
          </a:p>
          <a:p>
            <a:pPr eaLnBrk="1" hangingPunct="1"/>
            <a:r>
              <a:rPr lang="en-US" sz="2800" dirty="0" smtClean="0">
                <a:solidFill>
                  <a:srgbClr val="F85E08"/>
                </a:solidFill>
              </a:rPr>
              <a:t>Time-dependent </a:t>
            </a:r>
            <a:r>
              <a:rPr lang="en-US" sz="2800" dirty="0" smtClean="0">
                <a:solidFill>
                  <a:srgbClr val="0000CC"/>
                </a:solidFill>
              </a:rPr>
              <a:t>vs.</a:t>
            </a:r>
            <a:r>
              <a:rPr lang="en-US" sz="2800" dirty="0" smtClean="0">
                <a:solidFill>
                  <a:srgbClr val="F85E08"/>
                </a:solidFill>
              </a:rPr>
              <a:t>                                    Time-independent Simulation</a:t>
            </a:r>
          </a:p>
          <a:p>
            <a:pPr lvl="1" eaLnBrk="1" hangingPunct="1"/>
            <a:r>
              <a:rPr lang="en-US" sz="2400" dirty="0" smtClean="0">
                <a:solidFill>
                  <a:srgbClr val="F85E08"/>
                </a:solidFill>
              </a:rPr>
              <a:t>Monte Carlo </a:t>
            </a:r>
            <a:r>
              <a:rPr lang="en-US" sz="2400" dirty="0" smtClean="0"/>
              <a:t>technique (X = A + B)                          [A, B, and X are all distributions]</a:t>
            </a:r>
          </a:p>
          <a:p>
            <a:pPr eaLnBrk="1" hangingPunct="1"/>
            <a:r>
              <a:rPr lang="en-US" sz="2800" dirty="0" smtClean="0">
                <a:solidFill>
                  <a:srgbClr val="F85E08"/>
                </a:solidFill>
              </a:rPr>
              <a:t>Discrete Event </a:t>
            </a:r>
            <a:r>
              <a:rPr lang="en-US" sz="2800" dirty="0" smtClean="0">
                <a:solidFill>
                  <a:srgbClr val="0000CC"/>
                </a:solidFill>
              </a:rPr>
              <a:t>vs.</a:t>
            </a:r>
            <a:r>
              <a:rPr lang="en-US" sz="2800" dirty="0" smtClean="0">
                <a:solidFill>
                  <a:srgbClr val="F85E08"/>
                </a:solidFill>
              </a:rPr>
              <a:t> Continuous Simulation</a:t>
            </a:r>
          </a:p>
          <a:p>
            <a:pPr eaLnBrk="1" hangingPunct="1"/>
            <a:r>
              <a:rPr lang="en-US" sz="2800" dirty="0" smtClean="0">
                <a:solidFill>
                  <a:srgbClr val="F85E08"/>
                </a:solidFill>
              </a:rPr>
              <a:t>Simulation Implementation </a:t>
            </a:r>
          </a:p>
          <a:p>
            <a:pPr lvl="1" eaLnBrk="1" hangingPunct="1"/>
            <a:r>
              <a:rPr lang="en-US" sz="2400" dirty="0" smtClean="0"/>
              <a:t>Visual Simulation and/or Object-Oriented Simulation</a:t>
            </a:r>
          </a:p>
        </p:txBody>
      </p:sp>
    </p:spTree>
    <p:extLst>
      <p:ext uri="{BB962C8B-B14F-4D97-AF65-F5344CB8AC3E}">
        <p14:creationId xmlns:p14="http://schemas.microsoft.com/office/powerpoint/2010/main" val="1279800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body" idx="1"/>
          </p:nvPr>
        </p:nvSpPr>
        <p:spPr>
          <a:xfrm>
            <a:off x="685800" y="1524000"/>
            <a:ext cx="8229600" cy="4800600"/>
          </a:xfrm>
        </p:spPr>
        <p:txBody>
          <a:bodyPr/>
          <a:lstStyle/>
          <a:p>
            <a:pPr eaLnBrk="1" hangingPunct="1">
              <a:lnSpc>
                <a:spcPct val="90000"/>
              </a:lnSpc>
            </a:pPr>
            <a:r>
              <a:rPr lang="en-US" dirty="0" smtClean="0"/>
              <a:t>Visual interactive modeling (VIM), also called </a:t>
            </a:r>
            <a:r>
              <a:rPr lang="en-US" dirty="0" smtClean="0">
                <a:solidFill>
                  <a:srgbClr val="F85E08"/>
                </a:solidFill>
              </a:rPr>
              <a:t>Visual Interactive Simulation</a:t>
            </a:r>
            <a:r>
              <a:rPr lang="en-US" dirty="0"/>
              <a:t> </a:t>
            </a:r>
            <a:r>
              <a:rPr lang="en-US" dirty="0" smtClean="0"/>
              <a:t>or    </a:t>
            </a:r>
            <a:r>
              <a:rPr lang="en-US" dirty="0" smtClean="0">
                <a:solidFill>
                  <a:srgbClr val="F85E08"/>
                </a:solidFill>
              </a:rPr>
              <a:t>Visual interactive problem solving</a:t>
            </a:r>
          </a:p>
          <a:p>
            <a:pPr eaLnBrk="1" hangingPunct="1">
              <a:lnSpc>
                <a:spcPct val="90000"/>
              </a:lnSpc>
            </a:pPr>
            <a:r>
              <a:rPr lang="en-US" dirty="0" smtClean="0"/>
              <a:t>Uses computer graphics to present the impact of different management decisions</a:t>
            </a:r>
          </a:p>
          <a:p>
            <a:pPr eaLnBrk="1" hangingPunct="1">
              <a:lnSpc>
                <a:spcPct val="90000"/>
              </a:lnSpc>
            </a:pPr>
            <a:r>
              <a:rPr lang="en-US" dirty="0" smtClean="0"/>
              <a:t>Often integrated with 3G and GIS </a:t>
            </a:r>
          </a:p>
          <a:p>
            <a:pPr eaLnBrk="1" hangingPunct="1">
              <a:lnSpc>
                <a:spcPct val="90000"/>
              </a:lnSpc>
            </a:pPr>
            <a:r>
              <a:rPr lang="en-US" dirty="0" smtClean="0"/>
              <a:t>Users can perform sensitivity analysis</a:t>
            </a:r>
          </a:p>
          <a:p>
            <a:pPr eaLnBrk="1" hangingPunct="1">
              <a:lnSpc>
                <a:spcPct val="90000"/>
              </a:lnSpc>
            </a:pPr>
            <a:r>
              <a:rPr lang="en-US" dirty="0" smtClean="0"/>
              <a:t>Static or dynamic (animation) systems</a:t>
            </a:r>
          </a:p>
          <a:p>
            <a:pPr eaLnBrk="1" hangingPunct="1">
              <a:lnSpc>
                <a:spcPct val="90000"/>
              </a:lnSpc>
            </a:pPr>
            <a:r>
              <a:rPr lang="en-US" dirty="0" smtClean="0"/>
              <a:t>Virtual reality, immersive, …</a:t>
            </a:r>
          </a:p>
        </p:txBody>
      </p:sp>
      <p:sp>
        <p:nvSpPr>
          <p:cNvPr id="163847" name="Rectangle 7"/>
          <p:cNvSpPr>
            <a:spLocks noGrp="1" noChangeArrowheads="1"/>
          </p:cNvSpPr>
          <p:nvPr>
            <p:ph type="title"/>
          </p:nvPr>
        </p:nvSpPr>
        <p:spPr>
          <a:xfrm>
            <a:off x="1150938" y="231776"/>
            <a:ext cx="7993062" cy="1139824"/>
          </a:xfrm>
        </p:spPr>
        <p:txBody>
          <a:bodyPr/>
          <a:lstStyle/>
          <a:p>
            <a:pPr eaLnBrk="1" hangingPunct="1">
              <a:defRPr/>
            </a:pPr>
            <a:r>
              <a:rPr lang="en-US" dirty="0" smtClean="0"/>
              <a:t>Visual Interactive Simulation (VIS)</a:t>
            </a:r>
          </a:p>
        </p:txBody>
      </p:sp>
    </p:spTree>
    <p:extLst>
      <p:ext uri="{BB962C8B-B14F-4D97-AF65-F5344CB8AC3E}">
        <p14:creationId xmlns:p14="http://schemas.microsoft.com/office/powerpoint/2010/main" val="710674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1028" descr="TRAFFIC2"/>
          <p:cNvPicPr>
            <a:picLocks noChangeAspect="1" noChangeArrowheads="1"/>
          </p:cNvPicPr>
          <p:nvPr/>
        </p:nvPicPr>
        <p:blipFill>
          <a:blip r:embed="rId3" cstate="print"/>
          <a:srcRect/>
          <a:stretch>
            <a:fillRect/>
          </a:stretch>
        </p:blipFill>
        <p:spPr bwMode="auto">
          <a:xfrm>
            <a:off x="1143000" y="1600200"/>
            <a:ext cx="7315200" cy="46418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Traffic </a:t>
            </a:r>
            <a:r>
              <a:rPr lang="en-US" dirty="0"/>
              <a:t>at an Intersection from the Orca Visual </a:t>
            </a:r>
            <a:r>
              <a:rPr lang="en-US" dirty="0" smtClean="0"/>
              <a:t>Simulation</a:t>
            </a:r>
            <a:endParaRPr lang="en-US" dirty="0"/>
          </a:p>
        </p:txBody>
      </p:sp>
    </p:spTree>
    <p:extLst>
      <p:ext uri="{BB962C8B-B14F-4D97-AF65-F5344CB8AC3E}">
        <p14:creationId xmlns:p14="http://schemas.microsoft.com/office/powerpoint/2010/main" val="35081538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10.4</a:t>
            </a:r>
            <a:endParaRPr lang="en-US" dirty="0"/>
          </a:p>
        </p:txBody>
      </p:sp>
      <p:sp>
        <p:nvSpPr>
          <p:cNvPr id="3" name="Content Placeholder 2"/>
          <p:cNvSpPr>
            <a:spLocks noGrp="1"/>
          </p:cNvSpPr>
          <p:nvPr>
            <p:ph idx="1"/>
          </p:nvPr>
        </p:nvSpPr>
        <p:spPr>
          <a:xfrm>
            <a:off x="762000" y="1600200"/>
            <a:ext cx="8229600" cy="5029200"/>
          </a:xfrm>
        </p:spPr>
        <p:txBody>
          <a:bodyPr>
            <a:normAutofit fontScale="92500" lnSpcReduction="10000"/>
          </a:bodyPr>
          <a:lstStyle/>
          <a:p>
            <a:pPr marL="0" indent="0">
              <a:buNone/>
            </a:pPr>
            <a:r>
              <a:rPr lang="en-US" sz="4300" dirty="0">
                <a:solidFill>
                  <a:srgbClr val="F85E08"/>
                </a:solidFill>
                <a:effectLst>
                  <a:outerShdw blurRad="38100" dist="38100" dir="2700000" algn="tl">
                    <a:srgbClr val="000000">
                      <a:alpha val="43137"/>
                    </a:srgbClr>
                  </a:outerShdw>
                </a:effectLst>
              </a:rPr>
              <a:t>Improving Job-Shop Scheduling Decisions Through RFID: A Simulation-Based Assessment</a:t>
            </a:r>
            <a:endParaRPr lang="en-US" sz="4300" dirty="0" smtClean="0">
              <a:solidFill>
                <a:srgbClr val="F85E08"/>
              </a:solidFill>
              <a:effectLst>
                <a:outerShdw blurRad="38100" dist="38100" dir="2700000" algn="tl">
                  <a:srgbClr val="000000">
                    <a:alpha val="43137"/>
                  </a:srgbClr>
                </a:outerShdw>
              </a:effectLst>
            </a:endParaRPr>
          </a:p>
          <a:p>
            <a:pPr marL="0" indent="0">
              <a:buNone/>
            </a:pPr>
            <a:endParaRPr lang="en-US" sz="3800" dirty="0" smtClean="0">
              <a:solidFill>
                <a:srgbClr val="F85E08"/>
              </a:solidFill>
              <a:effectLst>
                <a:outerShdw blurRad="38100" dist="38100" dir="2700000" algn="tl">
                  <a:srgbClr val="000000">
                    <a:alpha val="43137"/>
                  </a:srgbClr>
                </a:outerShdw>
              </a:effectLst>
            </a:endParaRPr>
          </a:p>
          <a:p>
            <a:pPr marL="465138" indent="-465138"/>
            <a:r>
              <a:rPr lang="en-US" sz="3900" dirty="0"/>
              <a:t>Background</a:t>
            </a:r>
          </a:p>
          <a:p>
            <a:pPr marL="465138" indent="-465138"/>
            <a:r>
              <a:rPr lang="en-US" sz="3900" dirty="0"/>
              <a:t>Problem description</a:t>
            </a:r>
          </a:p>
          <a:p>
            <a:pPr marL="465138" indent="-465138"/>
            <a:r>
              <a:rPr lang="en-US" sz="3900" dirty="0"/>
              <a:t>Proposed solution</a:t>
            </a:r>
          </a:p>
          <a:p>
            <a:pPr marL="465138" indent="-465138"/>
            <a:r>
              <a:rPr lang="en-US" sz="3900" dirty="0"/>
              <a:t>Results</a:t>
            </a:r>
          </a:p>
          <a:p>
            <a:pPr marL="465138" indent="-465138">
              <a:buSzPct val="80000"/>
              <a:buFont typeface="+mj-lt"/>
              <a:buAutoNum type="arabicPeriod"/>
            </a:pPr>
            <a:endParaRPr lang="en-US" sz="3800" dirty="0"/>
          </a:p>
        </p:txBody>
      </p:sp>
    </p:spTree>
    <p:extLst>
      <p:ext uri="{BB962C8B-B14F-4D97-AF65-F5344CB8AC3E}">
        <p14:creationId xmlns:p14="http://schemas.microsoft.com/office/powerpoint/2010/main" val="3895897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SIMIO Simulation Software</a:t>
            </a:r>
            <a:endParaRPr lang="en-US" dirty="0"/>
          </a:p>
        </p:txBody>
      </p:sp>
      <p:pic>
        <p:nvPicPr>
          <p:cNvPr id="4" name="Picture 3" descr="C:\Users\ponna\Dropbox\BA_book\10e_Revised\High Resolution Screen Prints\chapter 10\figure 10.5 _ Black and 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966" y="1828800"/>
            <a:ext cx="8228834" cy="4267200"/>
          </a:xfrm>
          <a:prstGeom prst="rect">
            <a:avLst/>
          </a:prstGeom>
          <a:noFill/>
          <a:ln>
            <a:noFill/>
          </a:ln>
        </p:spPr>
      </p:pic>
    </p:spTree>
    <p:extLst>
      <p:ext uri="{BB962C8B-B14F-4D97-AF65-F5344CB8AC3E}">
        <p14:creationId xmlns:p14="http://schemas.microsoft.com/office/powerpoint/2010/main" val="302881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SIMIO Simulation Software</a:t>
            </a:r>
            <a:endParaRPr lang="en-US" dirty="0"/>
          </a:p>
        </p:txBody>
      </p:sp>
      <p:pic>
        <p:nvPicPr>
          <p:cNvPr id="5" name="Picture 4" descr="C:\Users\ponna\Dropbox\BA_book\10e_Revised\High Resolution Screen Prints\chapter 10\figure 10.6 _Black and 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7782" y="1752600"/>
            <a:ext cx="7120418" cy="4495800"/>
          </a:xfrm>
          <a:prstGeom prst="rect">
            <a:avLst/>
          </a:prstGeom>
          <a:noFill/>
          <a:ln>
            <a:noFill/>
          </a:ln>
        </p:spPr>
      </p:pic>
    </p:spTree>
    <p:extLst>
      <p:ext uri="{BB962C8B-B14F-4D97-AF65-F5344CB8AC3E}">
        <p14:creationId xmlns:p14="http://schemas.microsoft.com/office/powerpoint/2010/main" val="640443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SIMIO Simulation Software</a:t>
            </a:r>
          </a:p>
        </p:txBody>
      </p:sp>
      <p:pic>
        <p:nvPicPr>
          <p:cNvPr id="4" name="Picture 3" descr="C:\Users\ponna\Dropbox\BA_book\10e_Revised\High Resolution Screen Prints\chapter 10\Figure10.7_Black and 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078" y="1828800"/>
            <a:ext cx="8373122" cy="4343400"/>
          </a:xfrm>
          <a:prstGeom prst="rect">
            <a:avLst/>
          </a:prstGeom>
          <a:noFill/>
          <a:ln>
            <a:noFill/>
          </a:ln>
        </p:spPr>
      </p:pic>
    </p:spTree>
    <p:extLst>
      <p:ext uri="{BB962C8B-B14F-4D97-AF65-F5344CB8AC3E}">
        <p14:creationId xmlns:p14="http://schemas.microsoft.com/office/powerpoint/2010/main" val="225222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077200" cy="4876800"/>
          </a:xfrm>
        </p:spPr>
        <p:txBody>
          <a:bodyPr>
            <a:normAutofit lnSpcReduction="10000"/>
          </a:bodyPr>
          <a:lstStyle/>
          <a:p>
            <a:pPr marL="0" indent="0">
              <a:buNone/>
            </a:pPr>
            <a:r>
              <a:rPr lang="en-US" sz="3600" dirty="0">
                <a:solidFill>
                  <a:srgbClr val="F85E08"/>
                </a:solidFill>
                <a:effectLst>
                  <a:outerShdw blurRad="38100" dist="38100" dir="2700000" algn="tl">
                    <a:srgbClr val="000000">
                      <a:alpha val="43137"/>
                    </a:srgbClr>
                  </a:outerShdw>
                </a:effectLst>
              </a:rPr>
              <a:t>System Dynamics Allows Fluor</a:t>
            </a:r>
          </a:p>
          <a:p>
            <a:pPr marL="0" indent="0">
              <a:buNone/>
            </a:pPr>
            <a:r>
              <a:rPr lang="en-US" sz="3600" dirty="0">
                <a:solidFill>
                  <a:srgbClr val="F85E08"/>
                </a:solidFill>
                <a:effectLst>
                  <a:outerShdw blurRad="38100" dist="38100" dir="2700000" algn="tl">
                    <a:srgbClr val="000000">
                      <a:alpha val="43137"/>
                    </a:srgbClr>
                  </a:outerShdw>
                </a:effectLst>
              </a:rPr>
              <a:t>Corporation to Better Plan for Project and </a:t>
            </a:r>
            <a:r>
              <a:rPr lang="en-US" sz="3600" dirty="0" smtClean="0">
                <a:solidFill>
                  <a:srgbClr val="F85E08"/>
                </a:solidFill>
                <a:effectLst>
                  <a:outerShdw blurRad="38100" dist="38100" dir="2700000" algn="tl">
                    <a:srgbClr val="000000">
                      <a:alpha val="43137"/>
                    </a:srgbClr>
                  </a:outerShdw>
                </a:effectLst>
              </a:rPr>
              <a:t>Change Management</a:t>
            </a:r>
          </a:p>
          <a:p>
            <a:pPr marL="0" indent="0">
              <a:buNone/>
            </a:pPr>
            <a:endParaRPr lang="en-US" sz="2000" dirty="0" smtClean="0">
              <a:solidFill>
                <a:srgbClr val="0000FF"/>
              </a:solidFill>
              <a:effectLst>
                <a:outerShdw blurRad="38100" dist="38100" dir="2700000" algn="tl">
                  <a:srgbClr val="000000">
                    <a:alpha val="43137"/>
                  </a:srgbClr>
                </a:outerShdw>
              </a:effectLst>
            </a:endParaRPr>
          </a:p>
          <a:p>
            <a:r>
              <a:rPr lang="en-US" dirty="0" smtClean="0"/>
              <a:t>Background</a:t>
            </a:r>
          </a:p>
          <a:p>
            <a:r>
              <a:rPr lang="en-US" dirty="0" smtClean="0"/>
              <a:t>Problem description</a:t>
            </a:r>
          </a:p>
          <a:p>
            <a:r>
              <a:rPr lang="en-US" dirty="0" smtClean="0"/>
              <a:t>Proposed solution</a:t>
            </a:r>
          </a:p>
          <a:p>
            <a:r>
              <a:rPr lang="en-US" dirty="0" smtClean="0"/>
              <a:t>Results</a:t>
            </a:r>
          </a:p>
          <a:p>
            <a:r>
              <a:rPr lang="en-US" dirty="0" smtClean="0"/>
              <a:t>Answer &amp; discuss the case questions...</a:t>
            </a:r>
            <a:endParaRPr lang="en-US" dirty="0"/>
          </a:p>
        </p:txBody>
      </p:sp>
    </p:spTree>
    <p:extLst>
      <p:ext uri="{BB962C8B-B14F-4D97-AF65-F5344CB8AC3E}">
        <p14:creationId xmlns:p14="http://schemas.microsoft.com/office/powerpoint/2010/main" val="1425969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Software</a:t>
            </a:r>
            <a:endParaRPr lang="en-US" dirty="0"/>
          </a:p>
        </p:txBody>
      </p:sp>
      <p:sp>
        <p:nvSpPr>
          <p:cNvPr id="3" name="Content Placeholder 2"/>
          <p:cNvSpPr>
            <a:spLocks noGrp="1"/>
          </p:cNvSpPr>
          <p:nvPr>
            <p:ph idx="1"/>
          </p:nvPr>
        </p:nvSpPr>
        <p:spPr/>
        <p:txBody>
          <a:bodyPr/>
          <a:lstStyle/>
          <a:p>
            <a:r>
              <a:rPr lang="en-US" dirty="0" smtClean="0"/>
              <a:t>A comprehensive list can be found at</a:t>
            </a:r>
          </a:p>
          <a:p>
            <a:pPr lvl="1"/>
            <a:r>
              <a:rPr lang="en-US" sz="2400" dirty="0" smtClean="0"/>
              <a:t>orms-today.org/surveys/Simulation/Simulation.html</a:t>
            </a:r>
            <a:endParaRPr lang="en-US" dirty="0" smtClean="0"/>
          </a:p>
          <a:p>
            <a:r>
              <a:rPr lang="en-US" dirty="0" smtClean="0"/>
              <a:t>Simio LLC, simio.com</a:t>
            </a:r>
          </a:p>
          <a:p>
            <a:r>
              <a:rPr lang="en-US" dirty="0" smtClean="0"/>
              <a:t>SAS Simulation, sas.com</a:t>
            </a:r>
          </a:p>
          <a:p>
            <a:r>
              <a:rPr lang="en-US" dirty="0" smtClean="0"/>
              <a:t>Lumina </a:t>
            </a:r>
            <a:r>
              <a:rPr lang="en-US" dirty="0"/>
              <a:t>Decision Systems, </a:t>
            </a:r>
            <a:r>
              <a:rPr lang="en-US" dirty="0" smtClean="0"/>
              <a:t>lumina.com</a:t>
            </a:r>
          </a:p>
          <a:p>
            <a:r>
              <a:rPr lang="en-US" dirty="0"/>
              <a:t>Oracle Crystal Ball, </a:t>
            </a:r>
            <a:r>
              <a:rPr lang="en-US" dirty="0" smtClean="0"/>
              <a:t>oracle.com</a:t>
            </a:r>
          </a:p>
          <a:p>
            <a:r>
              <a:rPr lang="en-US" dirty="0"/>
              <a:t>Palisade Corp., </a:t>
            </a:r>
            <a:r>
              <a:rPr lang="en-US" dirty="0" smtClean="0"/>
              <a:t>palisade.com</a:t>
            </a:r>
          </a:p>
          <a:p>
            <a:r>
              <a:rPr lang="en-US" dirty="0"/>
              <a:t>Rockwell Intl., </a:t>
            </a:r>
            <a:r>
              <a:rPr lang="en-US" dirty="0" smtClean="0"/>
              <a:t>arenasimulation.com …</a:t>
            </a:r>
            <a:endParaRPr lang="en-US" dirty="0"/>
          </a:p>
        </p:txBody>
      </p:sp>
    </p:spTree>
    <p:extLst>
      <p:ext uri="{BB962C8B-B14F-4D97-AF65-F5344CB8AC3E}">
        <p14:creationId xmlns:p14="http://schemas.microsoft.com/office/powerpoint/2010/main" val="815230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Dynamics Modeling</a:t>
            </a:r>
          </a:p>
        </p:txBody>
      </p:sp>
      <p:sp>
        <p:nvSpPr>
          <p:cNvPr id="3" name="Content Placeholder 2"/>
          <p:cNvSpPr>
            <a:spLocks noGrp="1"/>
          </p:cNvSpPr>
          <p:nvPr>
            <p:ph idx="1"/>
          </p:nvPr>
        </p:nvSpPr>
        <p:spPr/>
        <p:txBody>
          <a:bodyPr/>
          <a:lstStyle/>
          <a:p>
            <a:r>
              <a:rPr lang="en-US" sz="2800" dirty="0" smtClean="0"/>
              <a:t>Macro-level </a:t>
            </a:r>
            <a:r>
              <a:rPr lang="en-US" sz="2800" dirty="0"/>
              <a:t>simulation models in which </a:t>
            </a:r>
            <a:r>
              <a:rPr lang="en-US" sz="2800" dirty="0" smtClean="0"/>
              <a:t>aggregate values </a:t>
            </a:r>
            <a:r>
              <a:rPr lang="en-US" sz="2800" dirty="0"/>
              <a:t>and trends are </a:t>
            </a:r>
            <a:r>
              <a:rPr lang="en-US" sz="2800" dirty="0" smtClean="0"/>
              <a:t>considered</a:t>
            </a:r>
          </a:p>
          <a:p>
            <a:r>
              <a:rPr lang="en-US" sz="2800" dirty="0" smtClean="0"/>
              <a:t>Objective is </a:t>
            </a:r>
            <a:r>
              <a:rPr lang="en-US" sz="2800" dirty="0"/>
              <a:t>to study the overall behavior of a </a:t>
            </a:r>
            <a:r>
              <a:rPr lang="en-US" sz="2800" dirty="0" smtClean="0"/>
              <a:t>system over time as a whole</a:t>
            </a:r>
          </a:p>
          <a:p>
            <a:r>
              <a:rPr lang="en-US" sz="2800" dirty="0" smtClean="0"/>
              <a:t>Evolution </a:t>
            </a:r>
            <a:r>
              <a:rPr lang="en-US" sz="2800" dirty="0"/>
              <a:t>of the various components of the </a:t>
            </a:r>
            <a:r>
              <a:rPr lang="en-US" sz="2800" dirty="0" smtClean="0"/>
              <a:t>system over </a:t>
            </a:r>
            <a:r>
              <a:rPr lang="en-US" sz="2800" dirty="0"/>
              <a:t>time and as a result of interplay between the components over </a:t>
            </a:r>
            <a:r>
              <a:rPr lang="en-US" sz="2800" dirty="0" smtClean="0"/>
              <a:t>time</a:t>
            </a:r>
          </a:p>
          <a:p>
            <a:r>
              <a:rPr lang="en-US" sz="2800" dirty="0" smtClean="0"/>
              <a:t>First </a:t>
            </a:r>
            <a:r>
              <a:rPr lang="en-US" sz="2800" dirty="0"/>
              <a:t>introduced by Forrester (1958</a:t>
            </a:r>
            <a:r>
              <a:rPr lang="en-US" sz="2800" dirty="0" smtClean="0"/>
              <a:t>)</a:t>
            </a:r>
          </a:p>
          <a:p>
            <a:r>
              <a:rPr lang="en-US" sz="2800" dirty="0" smtClean="0"/>
              <a:t>A widely used technique in operations research and management science</a:t>
            </a:r>
            <a:endParaRPr lang="en-US" sz="2800" dirty="0"/>
          </a:p>
        </p:txBody>
      </p:sp>
    </p:spTree>
    <p:extLst>
      <p:ext uri="{BB962C8B-B14F-4D97-AF65-F5344CB8AC3E}">
        <p14:creationId xmlns:p14="http://schemas.microsoft.com/office/powerpoint/2010/main" val="2923070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Dynamics Modeling</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47837" y="1676400"/>
            <a:ext cx="5648325" cy="4419600"/>
          </a:xfrm>
          <a:prstGeom prst="rect">
            <a:avLst/>
          </a:prstGeom>
          <a:noFill/>
          <a:ln w="12700">
            <a:solidFill>
              <a:schemeClr val="accent2">
                <a:lumMod val="60000"/>
                <a:lumOff val="40000"/>
              </a:schemeClr>
            </a:solidFill>
          </a:ln>
        </p:spPr>
      </p:pic>
    </p:spTree>
    <p:extLst>
      <p:ext uri="{BB962C8B-B14F-4D97-AF65-F5344CB8AC3E}">
        <p14:creationId xmlns:p14="http://schemas.microsoft.com/office/powerpoint/2010/main" val="1838729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990600" y="228600"/>
            <a:ext cx="8153400" cy="1143000"/>
          </a:xfrm>
        </p:spPr>
        <p:txBody>
          <a:bodyPr/>
          <a:lstStyle/>
          <a:p>
            <a:pPr eaLnBrk="1" hangingPunct="1">
              <a:defRPr/>
            </a:pPr>
            <a:r>
              <a:rPr lang="en-US" dirty="0" smtClean="0"/>
              <a:t>Agent-Based Modeling</a:t>
            </a:r>
          </a:p>
        </p:txBody>
      </p:sp>
      <p:sp>
        <p:nvSpPr>
          <p:cNvPr id="41987" name="Rectangle 3"/>
          <p:cNvSpPr>
            <a:spLocks noGrp="1" noChangeArrowheads="1"/>
          </p:cNvSpPr>
          <p:nvPr>
            <p:ph type="body" idx="1"/>
          </p:nvPr>
        </p:nvSpPr>
        <p:spPr>
          <a:xfrm>
            <a:off x="685800" y="1524000"/>
            <a:ext cx="8458200" cy="4800600"/>
          </a:xfrm>
        </p:spPr>
        <p:txBody>
          <a:bodyPr/>
          <a:lstStyle/>
          <a:p>
            <a:pPr eaLnBrk="1" hangingPunct="1">
              <a:lnSpc>
                <a:spcPct val="90000"/>
              </a:lnSpc>
            </a:pPr>
            <a:r>
              <a:rPr lang="en-US" dirty="0" smtClean="0">
                <a:solidFill>
                  <a:srgbClr val="F85E08"/>
                </a:solidFill>
                <a:effectLst>
                  <a:outerShdw blurRad="38100" dist="38100" dir="2700000" algn="tl">
                    <a:srgbClr val="000000">
                      <a:alpha val="43137"/>
                    </a:srgbClr>
                  </a:outerShdw>
                </a:effectLst>
              </a:rPr>
              <a:t>Agent</a:t>
            </a:r>
            <a:r>
              <a:rPr lang="en-US" dirty="0" smtClean="0">
                <a:solidFill>
                  <a:srgbClr val="F85E08"/>
                </a:solidFill>
              </a:rPr>
              <a:t> </a:t>
            </a:r>
            <a:r>
              <a:rPr lang="en-US" dirty="0" smtClean="0">
                <a:solidFill>
                  <a:srgbClr val="FF3300"/>
                </a:solidFill>
              </a:rPr>
              <a:t>- </a:t>
            </a:r>
            <a:r>
              <a:rPr lang="en-US" dirty="0" smtClean="0"/>
              <a:t>an autonomous computer program that observes and acts on an environment and directs its activity toward achieving specific goals</a:t>
            </a:r>
            <a:endParaRPr lang="en-US" sz="1600" dirty="0" smtClean="0"/>
          </a:p>
          <a:p>
            <a:pPr eaLnBrk="1" hangingPunct="1">
              <a:lnSpc>
                <a:spcPct val="90000"/>
              </a:lnSpc>
            </a:pPr>
            <a:r>
              <a:rPr lang="en-US" dirty="0" smtClean="0"/>
              <a:t>Relatively new technology</a:t>
            </a:r>
          </a:p>
          <a:p>
            <a:pPr eaLnBrk="1" hangingPunct="1">
              <a:lnSpc>
                <a:spcPct val="90000"/>
              </a:lnSpc>
            </a:pPr>
            <a:r>
              <a:rPr lang="en-US" dirty="0" smtClean="0"/>
              <a:t>Other names include</a:t>
            </a:r>
          </a:p>
          <a:p>
            <a:pPr lvl="1" eaLnBrk="1" hangingPunct="1">
              <a:lnSpc>
                <a:spcPct val="90000"/>
              </a:lnSpc>
            </a:pPr>
            <a:r>
              <a:rPr lang="en-US" dirty="0" smtClean="0"/>
              <a:t>Software agents</a:t>
            </a:r>
          </a:p>
          <a:p>
            <a:pPr lvl="1" eaLnBrk="1" hangingPunct="1">
              <a:lnSpc>
                <a:spcPct val="90000"/>
              </a:lnSpc>
            </a:pPr>
            <a:r>
              <a:rPr lang="en-US" dirty="0" smtClean="0"/>
              <a:t>Wizards</a:t>
            </a:r>
          </a:p>
          <a:p>
            <a:pPr lvl="1" eaLnBrk="1" hangingPunct="1">
              <a:lnSpc>
                <a:spcPct val="90000"/>
              </a:lnSpc>
            </a:pPr>
            <a:r>
              <a:rPr lang="en-US" dirty="0" smtClean="0"/>
              <a:t>Knowbots, Both</a:t>
            </a:r>
          </a:p>
          <a:p>
            <a:pPr lvl="1" eaLnBrk="1" hangingPunct="1">
              <a:lnSpc>
                <a:spcPct val="90000"/>
              </a:lnSpc>
            </a:pPr>
            <a:r>
              <a:rPr lang="en-US" dirty="0" smtClean="0"/>
              <a:t>Intelligent software robots (Softbots)</a:t>
            </a:r>
            <a:r>
              <a:rPr lang="en-US" dirty="0"/>
              <a:t> </a:t>
            </a:r>
            <a:r>
              <a:rPr lang="en-US" dirty="0" smtClean="0"/>
              <a:t>…</a:t>
            </a:r>
          </a:p>
        </p:txBody>
      </p:sp>
    </p:spTree>
    <p:extLst>
      <p:ext uri="{BB962C8B-B14F-4D97-AF65-F5344CB8AC3E}">
        <p14:creationId xmlns:p14="http://schemas.microsoft.com/office/powerpoint/2010/main" val="2499071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990600" y="228600"/>
            <a:ext cx="8153400" cy="1143000"/>
          </a:xfrm>
        </p:spPr>
        <p:txBody>
          <a:bodyPr/>
          <a:lstStyle/>
          <a:p>
            <a:pPr eaLnBrk="1" hangingPunct="1">
              <a:defRPr/>
            </a:pPr>
            <a:r>
              <a:rPr lang="en-US" dirty="0" smtClean="0"/>
              <a:t>Agent-Based Modeling</a:t>
            </a:r>
          </a:p>
        </p:txBody>
      </p:sp>
      <p:sp>
        <p:nvSpPr>
          <p:cNvPr id="41987" name="Rectangle 3"/>
          <p:cNvSpPr>
            <a:spLocks noGrp="1" noChangeArrowheads="1"/>
          </p:cNvSpPr>
          <p:nvPr>
            <p:ph type="body" idx="1"/>
          </p:nvPr>
        </p:nvSpPr>
        <p:spPr>
          <a:xfrm>
            <a:off x="685800" y="1524000"/>
            <a:ext cx="8458200" cy="4800600"/>
          </a:xfrm>
        </p:spPr>
        <p:txBody>
          <a:bodyPr/>
          <a:lstStyle/>
          <a:p>
            <a:r>
              <a:rPr lang="en-US" sz="2800" dirty="0"/>
              <a:t>Agent-based modeling (ABM) is a simulation modeling technique to </a:t>
            </a:r>
            <a:r>
              <a:rPr lang="en-US" sz="2800" dirty="0" smtClean="0"/>
              <a:t>support complex decision </a:t>
            </a:r>
            <a:r>
              <a:rPr lang="en-US" sz="2800" dirty="0"/>
              <a:t>systems where a system </a:t>
            </a:r>
            <a:r>
              <a:rPr lang="en-US" sz="2800" dirty="0" smtClean="0"/>
              <a:t>is </a:t>
            </a:r>
            <a:r>
              <a:rPr lang="en-US" sz="2800" dirty="0"/>
              <a:t>modeled as a set of </a:t>
            </a:r>
            <a:r>
              <a:rPr lang="en-US" sz="2800" dirty="0" smtClean="0"/>
              <a:t>autonomous decision-making </a:t>
            </a:r>
            <a:r>
              <a:rPr lang="en-US" sz="2800" dirty="0"/>
              <a:t>units called </a:t>
            </a:r>
            <a:r>
              <a:rPr lang="en-US" sz="2800" i="1" dirty="0" smtClean="0"/>
              <a:t>agents</a:t>
            </a:r>
          </a:p>
          <a:p>
            <a:r>
              <a:rPr lang="en-US" sz="2800" dirty="0" smtClean="0"/>
              <a:t>A bottom-up approach to simulation modeling</a:t>
            </a:r>
          </a:p>
          <a:p>
            <a:r>
              <a:rPr lang="en-US" sz="2800" dirty="0" smtClean="0"/>
              <a:t>Agent-based modeling platforms</a:t>
            </a:r>
            <a:endParaRPr lang="en-US" sz="2800" dirty="0"/>
          </a:p>
          <a:p>
            <a:pPr lvl="1"/>
            <a:r>
              <a:rPr lang="en-US" sz="2400" dirty="0"/>
              <a:t>SWARM (www.swarms.org),</a:t>
            </a:r>
          </a:p>
          <a:p>
            <a:pPr lvl="1"/>
            <a:r>
              <a:rPr lang="en-US" sz="2400" dirty="0"/>
              <a:t>Netlogo (http://ccl.northwestern.edu/netlogo), </a:t>
            </a:r>
            <a:endParaRPr lang="en-US" sz="2400" dirty="0" smtClean="0"/>
          </a:p>
          <a:p>
            <a:pPr lvl="1"/>
            <a:r>
              <a:rPr lang="en-US" sz="2400" dirty="0" smtClean="0"/>
              <a:t>RePast/Sugarscape </a:t>
            </a:r>
            <a:r>
              <a:rPr lang="en-US" sz="2400" dirty="0"/>
              <a:t>(</a:t>
            </a:r>
            <a:r>
              <a:rPr lang="en-US" sz="2400" dirty="0" smtClean="0"/>
              <a:t>www.repast.sourceforge.net</a:t>
            </a:r>
            <a:r>
              <a:rPr lang="en-US" sz="2400" dirty="0"/>
              <a:t>), </a:t>
            </a:r>
            <a:endParaRPr lang="en-US" sz="2400" dirty="0" smtClean="0"/>
          </a:p>
          <a:p>
            <a:pPr lvl="1"/>
            <a:r>
              <a:rPr lang="en-US" sz="2400" dirty="0" smtClean="0"/>
              <a:t>…</a:t>
            </a:r>
            <a:endParaRPr lang="en-US" sz="2400" dirty="0" smtClean="0"/>
          </a:p>
        </p:txBody>
      </p:sp>
    </p:spTree>
    <p:extLst>
      <p:ext uri="{BB962C8B-B14F-4D97-AF65-F5344CB8AC3E}">
        <p14:creationId xmlns:p14="http://schemas.microsoft.com/office/powerpoint/2010/main" val="1587402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Case 10.5</a:t>
            </a:r>
            <a:endParaRPr lang="en-US" dirty="0"/>
          </a:p>
        </p:txBody>
      </p:sp>
      <p:sp>
        <p:nvSpPr>
          <p:cNvPr id="3" name="Content Placeholder 2"/>
          <p:cNvSpPr>
            <a:spLocks noGrp="1"/>
          </p:cNvSpPr>
          <p:nvPr>
            <p:ph idx="1"/>
          </p:nvPr>
        </p:nvSpPr>
        <p:spPr>
          <a:xfrm>
            <a:off x="762000" y="1600200"/>
            <a:ext cx="8382000" cy="5029200"/>
          </a:xfrm>
        </p:spPr>
        <p:txBody>
          <a:bodyPr>
            <a:normAutofit fontScale="70000" lnSpcReduction="20000"/>
          </a:bodyPr>
          <a:lstStyle/>
          <a:p>
            <a:pPr marL="0" indent="0">
              <a:buNone/>
            </a:pPr>
            <a:r>
              <a:rPr lang="en-US" sz="5100" dirty="0">
                <a:solidFill>
                  <a:srgbClr val="F85E08"/>
                </a:solidFill>
                <a:effectLst>
                  <a:outerShdw blurRad="38100" dist="38100" dir="2700000" algn="tl">
                    <a:srgbClr val="000000">
                      <a:alpha val="43137"/>
                    </a:srgbClr>
                  </a:outerShdw>
                </a:effectLst>
              </a:rPr>
              <a:t>Agent-Based Simulation Helps Analyze Spread of a Pandemic </a:t>
            </a:r>
            <a:r>
              <a:rPr lang="en-US" sz="5100" dirty="0" smtClean="0">
                <a:solidFill>
                  <a:srgbClr val="F85E08"/>
                </a:solidFill>
                <a:effectLst>
                  <a:outerShdw blurRad="38100" dist="38100" dir="2700000" algn="tl">
                    <a:srgbClr val="000000">
                      <a:alpha val="43137"/>
                    </a:srgbClr>
                  </a:outerShdw>
                </a:effectLst>
              </a:rPr>
              <a:t>Outbreak</a:t>
            </a:r>
          </a:p>
          <a:p>
            <a:pPr marL="0" indent="0">
              <a:buNone/>
            </a:pPr>
            <a:endParaRPr lang="en-US" sz="3400" dirty="0" smtClean="0">
              <a:solidFill>
                <a:srgbClr val="F85E08"/>
              </a:solidFill>
              <a:effectLst>
                <a:outerShdw blurRad="38100" dist="38100" dir="2700000" algn="tl">
                  <a:srgbClr val="000000">
                    <a:alpha val="43137"/>
                  </a:srgbClr>
                </a:outerShdw>
              </a:effectLst>
            </a:endParaRPr>
          </a:p>
          <a:p>
            <a:pPr marL="0" indent="0">
              <a:buNone/>
            </a:pPr>
            <a:r>
              <a:rPr lang="en-US" sz="4600" u="sng" dirty="0">
                <a:solidFill>
                  <a:srgbClr val="F85E08"/>
                </a:solidFill>
                <a:effectLst>
                  <a:outerShdw blurRad="38100" dist="38100" dir="2700000" algn="tl">
                    <a:srgbClr val="000000">
                      <a:alpha val="43137"/>
                    </a:srgbClr>
                  </a:outerShdw>
                </a:effectLst>
              </a:rPr>
              <a:t>Questions for Discussion</a:t>
            </a:r>
          </a:p>
          <a:p>
            <a:pPr marL="465138" indent="-465138">
              <a:buSzPct val="80000"/>
              <a:buFont typeface="+mj-lt"/>
              <a:buAutoNum type="arabicPeriod"/>
            </a:pPr>
            <a:r>
              <a:rPr lang="en-US" sz="3700" dirty="0" smtClean="0"/>
              <a:t>What </a:t>
            </a:r>
            <a:r>
              <a:rPr lang="en-US" sz="3700" dirty="0"/>
              <a:t>are the characteristics of an </a:t>
            </a:r>
            <a:r>
              <a:rPr lang="en-US" sz="3700" dirty="0" smtClean="0"/>
              <a:t>agent-based simulation </a:t>
            </a:r>
            <a:r>
              <a:rPr lang="en-US" sz="3700" dirty="0"/>
              <a:t>model?</a:t>
            </a:r>
          </a:p>
          <a:p>
            <a:pPr marL="465138" indent="-465138">
              <a:buSzPct val="80000"/>
              <a:buFont typeface="+mj-lt"/>
              <a:buAutoNum type="arabicPeriod"/>
            </a:pPr>
            <a:r>
              <a:rPr lang="en-US" sz="3700" dirty="0" smtClean="0"/>
              <a:t>List </a:t>
            </a:r>
            <a:r>
              <a:rPr lang="en-US" sz="3700" dirty="0"/>
              <a:t>the various factors that were fed into the </a:t>
            </a:r>
            <a:r>
              <a:rPr lang="en-US" sz="3700" dirty="0" smtClean="0"/>
              <a:t>agent-based simulation </a:t>
            </a:r>
            <a:r>
              <a:rPr lang="en-US" sz="3700" dirty="0"/>
              <a:t>model described in the case.</a:t>
            </a:r>
          </a:p>
          <a:p>
            <a:pPr marL="465138" indent="-465138">
              <a:buSzPct val="80000"/>
              <a:buFont typeface="+mj-lt"/>
              <a:buAutoNum type="arabicPeriod"/>
            </a:pPr>
            <a:r>
              <a:rPr lang="en-US" sz="3700" dirty="0" smtClean="0"/>
              <a:t>Elaborate </a:t>
            </a:r>
            <a:r>
              <a:rPr lang="en-US" sz="3700" dirty="0"/>
              <a:t>on the benefits of using </a:t>
            </a:r>
            <a:r>
              <a:rPr lang="en-US" sz="3700" dirty="0" smtClean="0"/>
              <a:t>agent-based simulation </a:t>
            </a:r>
            <a:r>
              <a:rPr lang="en-US" sz="3700" dirty="0"/>
              <a:t>models.</a:t>
            </a:r>
          </a:p>
          <a:p>
            <a:pPr marL="465138" indent="-465138">
              <a:buSzPct val="80000"/>
              <a:buFont typeface="+mj-lt"/>
              <a:buAutoNum type="arabicPeriod"/>
            </a:pPr>
            <a:r>
              <a:rPr lang="en-US" sz="3700" dirty="0" smtClean="0"/>
              <a:t>Besides </a:t>
            </a:r>
            <a:r>
              <a:rPr lang="en-US" sz="3700" dirty="0"/>
              <a:t>disease prevention, in which other </a:t>
            </a:r>
            <a:r>
              <a:rPr lang="en-US" sz="3700" dirty="0" smtClean="0"/>
              <a:t>situations could </a:t>
            </a:r>
            <a:r>
              <a:rPr lang="en-US" sz="3700" dirty="0"/>
              <a:t>agent-based simulation be employed?</a:t>
            </a:r>
          </a:p>
        </p:txBody>
      </p:sp>
    </p:spTree>
    <p:extLst>
      <p:ext uri="{BB962C8B-B14F-4D97-AF65-F5344CB8AC3E}">
        <p14:creationId xmlns:p14="http://schemas.microsoft.com/office/powerpoint/2010/main" val="3061616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a:t>
            </a:r>
            <a:r>
              <a:rPr lang="en-US" dirty="0"/>
              <a:t>Opening Vignette</a:t>
            </a:r>
          </a:p>
        </p:txBody>
      </p:sp>
      <p:sp>
        <p:nvSpPr>
          <p:cNvPr id="3" name="Content Placeholder 2"/>
          <p:cNvSpPr>
            <a:spLocks noGrp="1"/>
          </p:cNvSpPr>
          <p:nvPr>
            <p:ph idx="1"/>
          </p:nvPr>
        </p:nvSpPr>
        <p:spPr>
          <a:xfrm>
            <a:off x="762000" y="1524000"/>
            <a:ext cx="8305800" cy="4876800"/>
          </a:xfrm>
        </p:spPr>
        <p:txBody>
          <a:bodyPr>
            <a:noAutofit/>
          </a:bodyPr>
          <a:lstStyle/>
          <a:p>
            <a:pPr marL="463550" indent="-463550">
              <a:buClr>
                <a:srgbClr val="F85E08"/>
              </a:buClr>
              <a:buSzPct val="80000"/>
              <a:buFont typeface="+mj-lt"/>
              <a:buAutoNum type="arabicPeriod"/>
            </a:pPr>
            <a:r>
              <a:rPr lang="en-US" sz="2800" dirty="0" smtClean="0"/>
              <a:t>Explain </a:t>
            </a:r>
            <a:r>
              <a:rPr lang="en-US" sz="2800" dirty="0"/>
              <a:t>the use of system dynamics as a simulation tool for solving complex problems.</a:t>
            </a:r>
          </a:p>
          <a:p>
            <a:pPr marL="463550" indent="-463550">
              <a:buClr>
                <a:srgbClr val="F85E08"/>
              </a:buClr>
              <a:buSzPct val="80000"/>
              <a:buFont typeface="+mj-lt"/>
              <a:buAutoNum type="arabicPeriod"/>
            </a:pPr>
            <a:r>
              <a:rPr lang="en-US" sz="2800" dirty="0" smtClean="0"/>
              <a:t>In </a:t>
            </a:r>
            <a:r>
              <a:rPr lang="en-US" sz="2800" dirty="0"/>
              <a:t>what ways was it applied in Fluor Corporation to solve complex problems?</a:t>
            </a:r>
          </a:p>
          <a:p>
            <a:pPr marL="463550" indent="-463550">
              <a:buClr>
                <a:srgbClr val="F85E08"/>
              </a:buClr>
              <a:buSzPct val="80000"/>
              <a:buFont typeface="+mj-lt"/>
              <a:buAutoNum type="arabicPeriod"/>
            </a:pPr>
            <a:r>
              <a:rPr lang="en-US" sz="2800" dirty="0" smtClean="0"/>
              <a:t>How </a:t>
            </a:r>
            <a:r>
              <a:rPr lang="en-US" sz="2800" dirty="0"/>
              <a:t>does a what-if analysis help a decision maker to save on cost?</a:t>
            </a:r>
          </a:p>
          <a:p>
            <a:pPr marL="463550" indent="-463550">
              <a:buClr>
                <a:srgbClr val="F85E08"/>
              </a:buClr>
              <a:buSzPct val="80000"/>
              <a:buFont typeface="+mj-lt"/>
              <a:buAutoNum type="arabicPeriod"/>
            </a:pPr>
            <a:r>
              <a:rPr lang="en-US" sz="2800" dirty="0" smtClean="0"/>
              <a:t>In </a:t>
            </a:r>
            <a:r>
              <a:rPr lang="en-US" sz="2800" dirty="0"/>
              <a:t>your own words, explain the factors that might have triggered the use of </a:t>
            </a:r>
            <a:r>
              <a:rPr lang="en-US" sz="2800" dirty="0" smtClean="0"/>
              <a:t>system dynamics </a:t>
            </a:r>
            <a:r>
              <a:rPr lang="en-US" sz="2800" dirty="0"/>
              <a:t>to solve change management problems in Fluor </a:t>
            </a:r>
            <a:r>
              <a:rPr lang="en-US" sz="2800" dirty="0" smtClean="0"/>
              <a:t>Corporation…</a:t>
            </a:r>
            <a:endParaRPr lang="en-US" sz="2800" dirty="0"/>
          </a:p>
        </p:txBody>
      </p:sp>
    </p:spTree>
    <p:extLst>
      <p:ext uri="{BB962C8B-B14F-4D97-AF65-F5344CB8AC3E}">
        <p14:creationId xmlns:p14="http://schemas.microsoft.com/office/powerpoint/2010/main" val="14772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Problem-Solving Search Methods</a:t>
            </a:r>
          </a:p>
        </p:txBody>
      </p:sp>
      <p:sp>
        <p:nvSpPr>
          <p:cNvPr id="3" name="Content Placeholder 2"/>
          <p:cNvSpPr>
            <a:spLocks noGrp="1"/>
          </p:cNvSpPr>
          <p:nvPr>
            <p:ph idx="1"/>
          </p:nvPr>
        </p:nvSpPr>
        <p:spPr>
          <a:xfrm>
            <a:off x="762000" y="1524000"/>
            <a:ext cx="8382000" cy="4800600"/>
          </a:xfrm>
        </p:spPr>
        <p:txBody>
          <a:bodyPr/>
          <a:lstStyle/>
          <a:p>
            <a:r>
              <a:rPr lang="en-US" dirty="0" smtClean="0"/>
              <a:t>Search: </a:t>
            </a:r>
            <a:r>
              <a:rPr lang="en-US" dirty="0" smtClean="0">
                <a:solidFill>
                  <a:srgbClr val="F85E08"/>
                </a:solidFill>
                <a:effectLst>
                  <a:outerShdw blurRad="38100" dist="38100" dir="2700000" algn="tl">
                    <a:srgbClr val="000000">
                      <a:alpha val="43137"/>
                    </a:srgbClr>
                  </a:outerShdw>
                </a:effectLst>
              </a:rPr>
              <a:t>choice</a:t>
            </a:r>
            <a:r>
              <a:rPr lang="en-US" dirty="0" smtClean="0">
                <a:solidFill>
                  <a:srgbClr val="F85E08"/>
                </a:solidFill>
              </a:rPr>
              <a:t> </a:t>
            </a:r>
            <a:r>
              <a:rPr lang="en-US" dirty="0"/>
              <a:t>phase of </a:t>
            </a:r>
            <a:r>
              <a:rPr lang="en-US" dirty="0" smtClean="0"/>
              <a:t>decision making</a:t>
            </a:r>
          </a:p>
          <a:p>
            <a:r>
              <a:rPr lang="en-US" dirty="0" smtClean="0"/>
              <a:t>Search is the process of identifying the best possible solution / course of action [under limitations such as time, …]</a:t>
            </a:r>
          </a:p>
          <a:p>
            <a:r>
              <a:rPr lang="en-US" dirty="0" smtClean="0"/>
              <a:t>Search techniques include</a:t>
            </a:r>
          </a:p>
          <a:p>
            <a:pPr lvl="1"/>
            <a:r>
              <a:rPr lang="en-US" dirty="0"/>
              <a:t>analytical techniques, </a:t>
            </a:r>
            <a:endParaRPr lang="en-US" dirty="0" smtClean="0"/>
          </a:p>
          <a:p>
            <a:pPr lvl="1"/>
            <a:r>
              <a:rPr lang="en-US" dirty="0" smtClean="0"/>
              <a:t>algorithms</a:t>
            </a:r>
            <a:r>
              <a:rPr lang="en-US" dirty="0"/>
              <a:t>, </a:t>
            </a:r>
            <a:endParaRPr lang="en-US" dirty="0" smtClean="0"/>
          </a:p>
          <a:p>
            <a:pPr lvl="1"/>
            <a:r>
              <a:rPr lang="en-US" dirty="0" smtClean="0"/>
              <a:t>blind </a:t>
            </a:r>
            <a:r>
              <a:rPr lang="en-US" dirty="0"/>
              <a:t>searching, and </a:t>
            </a:r>
            <a:endParaRPr lang="en-US" dirty="0" smtClean="0"/>
          </a:p>
          <a:p>
            <a:pPr lvl="1"/>
            <a:r>
              <a:rPr lang="en-US" dirty="0"/>
              <a:t>h</a:t>
            </a:r>
            <a:r>
              <a:rPr lang="en-US" dirty="0" smtClean="0"/>
              <a:t>euristic searching</a:t>
            </a:r>
            <a:endParaRPr lang="en-US" dirty="0"/>
          </a:p>
          <a:p>
            <a:endParaRPr lang="en-US" dirty="0"/>
          </a:p>
        </p:txBody>
      </p:sp>
    </p:spTree>
    <p:extLst>
      <p:ext uri="{BB962C8B-B14F-4D97-AF65-F5344CB8AC3E}">
        <p14:creationId xmlns:p14="http://schemas.microsoft.com/office/powerpoint/2010/main" val="335342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pPr eaLnBrk="1" hangingPunct="1">
              <a:defRPr/>
            </a:pPr>
            <a:r>
              <a:rPr lang="en-US" dirty="0"/>
              <a:t>Problem-Solving Search Methods</a:t>
            </a:r>
            <a:endParaRPr lang="en-US" dirty="0" smtClean="0"/>
          </a:p>
        </p:txBody>
      </p:sp>
      <p:pic>
        <p:nvPicPr>
          <p:cNvPr id="7170" name="Picture 2"/>
          <p:cNvPicPr>
            <a:picLocks noChangeAspect="1" noChangeArrowheads="1"/>
          </p:cNvPicPr>
          <p:nvPr/>
        </p:nvPicPr>
        <p:blipFill>
          <a:blip r:embed="rId3" cstate="print"/>
          <a:srcRect/>
          <a:stretch>
            <a:fillRect/>
          </a:stretch>
        </p:blipFill>
        <p:spPr bwMode="auto">
          <a:xfrm>
            <a:off x="72275" y="1797800"/>
            <a:ext cx="8919325" cy="3993400"/>
          </a:xfrm>
          <a:prstGeom prst="rect">
            <a:avLst/>
          </a:prstGeom>
          <a:noFill/>
          <a:ln w="9525">
            <a:noFill/>
            <a:miter lim="800000"/>
            <a:headEnd/>
            <a:tailEnd/>
          </a:ln>
        </p:spPr>
      </p:pic>
    </p:spTree>
    <p:extLst>
      <p:ext uri="{BB962C8B-B14F-4D97-AF65-F5344CB8AC3E}">
        <p14:creationId xmlns:p14="http://schemas.microsoft.com/office/powerpoint/2010/main" val="1244118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6"/>
          <p:cNvSpPr>
            <a:spLocks noGrp="1" noChangeArrowheads="1"/>
          </p:cNvSpPr>
          <p:nvPr>
            <p:ph type="title"/>
          </p:nvPr>
        </p:nvSpPr>
        <p:spPr/>
        <p:txBody>
          <a:bodyPr/>
          <a:lstStyle/>
          <a:p>
            <a:pPr eaLnBrk="1" hangingPunct="1">
              <a:defRPr/>
            </a:pPr>
            <a:r>
              <a:rPr lang="en-US" dirty="0"/>
              <a:t>Problem-Solving Search </a:t>
            </a:r>
            <a:r>
              <a:rPr lang="en-US" dirty="0" smtClean="0"/>
              <a:t>Methods</a:t>
            </a:r>
            <a:br>
              <a:rPr lang="en-US" dirty="0" smtClean="0"/>
            </a:br>
            <a:r>
              <a:rPr lang="en-US" dirty="0" smtClean="0"/>
              <a:t>- Algorithmic/Heuristic</a:t>
            </a:r>
          </a:p>
        </p:txBody>
      </p:sp>
      <p:sp>
        <p:nvSpPr>
          <p:cNvPr id="37891" name="Rectangle 7"/>
          <p:cNvSpPr>
            <a:spLocks noGrp="1" noChangeArrowheads="1"/>
          </p:cNvSpPr>
          <p:nvPr>
            <p:ph type="body" idx="1"/>
          </p:nvPr>
        </p:nvSpPr>
        <p:spPr>
          <a:xfrm>
            <a:off x="152400" y="1676400"/>
            <a:ext cx="4733925" cy="4724400"/>
          </a:xfrm>
        </p:spPr>
        <p:txBody>
          <a:bodyPr/>
          <a:lstStyle/>
          <a:p>
            <a:pPr eaLnBrk="1" hangingPunct="1"/>
            <a:r>
              <a:rPr lang="en-US" sz="2400" dirty="0" smtClean="0"/>
              <a:t>Cuts the search space</a:t>
            </a:r>
          </a:p>
          <a:p>
            <a:pPr eaLnBrk="1" hangingPunct="1"/>
            <a:r>
              <a:rPr lang="en-US" sz="2400" dirty="0" smtClean="0"/>
              <a:t>Gets </a:t>
            </a:r>
            <a:r>
              <a:rPr lang="en-US" sz="2400" dirty="0" smtClean="0">
                <a:solidFill>
                  <a:srgbClr val="CC3300"/>
                </a:solidFill>
              </a:rPr>
              <a:t>satisfactory</a:t>
            </a:r>
            <a:r>
              <a:rPr lang="en-US" sz="2400" dirty="0" smtClean="0"/>
              <a:t> solutions more quickly and less expensively</a:t>
            </a:r>
          </a:p>
          <a:p>
            <a:pPr eaLnBrk="1" hangingPunct="1"/>
            <a:r>
              <a:rPr lang="en-US" sz="2400" dirty="0" smtClean="0"/>
              <a:t>Finds good enough feasible solutions to complex problems</a:t>
            </a:r>
          </a:p>
          <a:p>
            <a:pPr eaLnBrk="1" hangingPunct="1"/>
            <a:r>
              <a:rPr lang="en-US" sz="2400" dirty="0" smtClean="0"/>
              <a:t>Heuristics can be </a:t>
            </a:r>
          </a:p>
          <a:p>
            <a:pPr lvl="1" eaLnBrk="1" hangingPunct="1"/>
            <a:r>
              <a:rPr lang="en-US" sz="2000" dirty="0" smtClean="0"/>
              <a:t>Quantitative</a:t>
            </a:r>
          </a:p>
          <a:p>
            <a:pPr lvl="1" eaLnBrk="1" hangingPunct="1"/>
            <a:r>
              <a:rPr lang="en-US" sz="2000" dirty="0" smtClean="0"/>
              <a:t>Qualitative (in ES)</a:t>
            </a:r>
          </a:p>
          <a:p>
            <a:pPr lvl="3"/>
            <a:endParaRPr lang="en-US" sz="1200" dirty="0" smtClean="0"/>
          </a:p>
          <a:p>
            <a:pPr eaLnBrk="1" hangingPunct="1"/>
            <a:r>
              <a:rPr lang="en-US" sz="2400" dirty="0" smtClean="0"/>
              <a:t>Traveling Salesman Problem  </a:t>
            </a:r>
            <a:r>
              <a:rPr lang="en-US" sz="2400" dirty="0" smtClean="0">
                <a:solidFill>
                  <a:srgbClr val="F85E08"/>
                </a:solidFill>
                <a:effectLst>
                  <a:outerShdw blurRad="38100" dist="38100" dir="2700000" algn="tl">
                    <a:srgbClr val="000000">
                      <a:alpha val="43137"/>
                    </a:srgbClr>
                  </a:outerShdw>
                </a:effectLst>
              </a:rPr>
              <a:t>see the example next </a:t>
            </a:r>
            <a:r>
              <a:rPr lang="en-US" sz="2400" b="1" dirty="0" smtClean="0">
                <a:solidFill>
                  <a:srgbClr val="F85E08"/>
                </a:solidFill>
                <a:effectLst>
                  <a:outerShdw blurRad="38100" dist="38100" dir="2700000" algn="tl">
                    <a:srgbClr val="000000">
                      <a:alpha val="43137"/>
                    </a:srgbClr>
                  </a:outerShdw>
                </a:effectLst>
              </a:rPr>
              <a:t>&gt;&gt;&gt;</a:t>
            </a:r>
          </a:p>
        </p:txBody>
      </p:sp>
      <p:pic>
        <p:nvPicPr>
          <p:cNvPr id="8194" name="Picture 2"/>
          <p:cNvPicPr>
            <a:picLocks noChangeAspect="1" noChangeArrowheads="1"/>
          </p:cNvPicPr>
          <p:nvPr/>
        </p:nvPicPr>
        <p:blipFill>
          <a:blip r:embed="rId3" cstate="print"/>
          <a:srcRect/>
          <a:stretch>
            <a:fillRect/>
          </a:stretch>
        </p:blipFill>
        <p:spPr bwMode="auto">
          <a:xfrm>
            <a:off x="4648200" y="1940006"/>
            <a:ext cx="4419600" cy="3927394"/>
          </a:xfrm>
          <a:prstGeom prst="rect">
            <a:avLst/>
          </a:prstGeom>
          <a:noFill/>
          <a:ln w="9525">
            <a:noFill/>
            <a:miter lim="800000"/>
            <a:headEnd/>
            <a:tailEnd/>
          </a:ln>
        </p:spPr>
      </p:pic>
    </p:spTree>
    <p:extLst>
      <p:ext uri="{BB962C8B-B14F-4D97-AF65-F5344CB8AC3E}">
        <p14:creationId xmlns:p14="http://schemas.microsoft.com/office/powerpoint/2010/main" val="3916932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pPr eaLnBrk="1" hangingPunct="1">
              <a:defRPr/>
            </a:pPr>
            <a:r>
              <a:rPr lang="en-US" dirty="0" smtClean="0"/>
              <a:t>Traveling Salesman Problem</a:t>
            </a:r>
          </a:p>
        </p:txBody>
      </p:sp>
      <p:sp>
        <p:nvSpPr>
          <p:cNvPr id="39939" name="Rectangle 3"/>
          <p:cNvSpPr>
            <a:spLocks noGrp="1" noChangeArrowheads="1"/>
          </p:cNvSpPr>
          <p:nvPr>
            <p:ph type="body" idx="1"/>
          </p:nvPr>
        </p:nvSpPr>
        <p:spPr>
          <a:xfrm>
            <a:off x="762000" y="1600200"/>
            <a:ext cx="8193088" cy="4724400"/>
          </a:xfrm>
        </p:spPr>
        <p:txBody>
          <a:bodyPr/>
          <a:lstStyle/>
          <a:p>
            <a:pPr eaLnBrk="1" hangingPunct="1">
              <a:lnSpc>
                <a:spcPct val="90000"/>
              </a:lnSpc>
            </a:pPr>
            <a:r>
              <a:rPr lang="en-US" sz="2800" dirty="0" smtClean="0"/>
              <a:t>What is it?</a:t>
            </a:r>
          </a:p>
          <a:p>
            <a:pPr lvl="1" eaLnBrk="1" hangingPunct="1">
              <a:lnSpc>
                <a:spcPct val="90000"/>
              </a:lnSpc>
            </a:pPr>
            <a:r>
              <a:rPr lang="en-US" sz="2400" dirty="0" smtClean="0"/>
              <a:t>A traveling salesman must visit customers in several cities, visiting each city only once, across the country. Goal: Find the shortest possible route. </a:t>
            </a:r>
          </a:p>
          <a:p>
            <a:pPr lvl="1" eaLnBrk="1" hangingPunct="1">
              <a:lnSpc>
                <a:spcPct val="90000"/>
              </a:lnSpc>
            </a:pPr>
            <a:r>
              <a:rPr lang="en-US" sz="2400" dirty="0" smtClean="0"/>
              <a:t>Total number of unique routes (TNUR):</a:t>
            </a:r>
          </a:p>
          <a:p>
            <a:pPr lvl="1" eaLnBrk="1" hangingPunct="1">
              <a:lnSpc>
                <a:spcPct val="90000"/>
              </a:lnSpc>
              <a:buFont typeface="Wingdings" pitchFamily="2" charset="2"/>
              <a:buNone/>
            </a:pPr>
            <a:r>
              <a:rPr lang="en-US" sz="2400" dirty="0" smtClean="0"/>
              <a:t>	</a:t>
            </a:r>
            <a:r>
              <a:rPr lang="en-US" sz="2400" dirty="0" smtClean="0">
                <a:solidFill>
                  <a:srgbClr val="FF3300"/>
                </a:solidFill>
              </a:rPr>
              <a:t>TNUR = (1/2) (Number of Cities – 1)!</a:t>
            </a:r>
          </a:p>
          <a:p>
            <a:pPr lvl="1" eaLnBrk="1" hangingPunct="1">
              <a:lnSpc>
                <a:spcPct val="90000"/>
              </a:lnSpc>
              <a:buFont typeface="Wingdings" pitchFamily="2" charset="2"/>
              <a:buNone/>
            </a:pPr>
            <a:r>
              <a:rPr lang="en-US" sz="2400" dirty="0" smtClean="0"/>
              <a:t>	</a:t>
            </a:r>
            <a:r>
              <a:rPr lang="en-US" sz="2400" u="sng" dirty="0" smtClean="0"/>
              <a:t>Number of Cities</a:t>
            </a:r>
            <a:r>
              <a:rPr lang="en-US" sz="2400" dirty="0" smtClean="0"/>
              <a:t>		</a:t>
            </a:r>
            <a:r>
              <a:rPr lang="en-US" sz="2400" u="sng" dirty="0" smtClean="0"/>
              <a:t>TNUR</a:t>
            </a:r>
          </a:p>
          <a:p>
            <a:pPr lvl="1" eaLnBrk="1" hangingPunct="1">
              <a:lnSpc>
                <a:spcPct val="90000"/>
              </a:lnSpc>
              <a:buFont typeface="Wingdings" pitchFamily="2" charset="2"/>
              <a:buNone/>
            </a:pPr>
            <a:r>
              <a:rPr lang="en-US" sz="2400" dirty="0" smtClean="0"/>
              <a:t>		             5			    12</a:t>
            </a:r>
          </a:p>
          <a:p>
            <a:pPr lvl="1" eaLnBrk="1" hangingPunct="1">
              <a:lnSpc>
                <a:spcPct val="90000"/>
              </a:lnSpc>
              <a:buFont typeface="Wingdings" pitchFamily="2" charset="2"/>
              <a:buNone/>
            </a:pPr>
            <a:r>
              <a:rPr lang="en-US" sz="2400" dirty="0" smtClean="0"/>
              <a:t>			   6			    60</a:t>
            </a:r>
          </a:p>
          <a:p>
            <a:pPr lvl="1" eaLnBrk="1" hangingPunct="1">
              <a:lnSpc>
                <a:spcPct val="90000"/>
              </a:lnSpc>
              <a:buFont typeface="Wingdings" pitchFamily="2" charset="2"/>
              <a:buNone/>
            </a:pPr>
            <a:r>
              <a:rPr lang="en-US" sz="2400" dirty="0" smtClean="0"/>
              <a:t>			   9		        20,160</a:t>
            </a:r>
          </a:p>
          <a:p>
            <a:pPr lvl="1" eaLnBrk="1" hangingPunct="1">
              <a:lnSpc>
                <a:spcPct val="90000"/>
              </a:lnSpc>
              <a:buFont typeface="Wingdings" pitchFamily="2" charset="2"/>
              <a:buNone/>
            </a:pPr>
            <a:r>
              <a:rPr lang="en-US" sz="2400" dirty="0" smtClean="0"/>
              <a:t>	             20			  1.22 10</a:t>
            </a:r>
            <a:r>
              <a:rPr lang="en-US" sz="2400" baseline="30000" dirty="0" smtClean="0"/>
              <a:t>18</a:t>
            </a:r>
            <a:r>
              <a:rPr lang="en-US" sz="2400" dirty="0" smtClean="0"/>
              <a:t> </a:t>
            </a:r>
          </a:p>
        </p:txBody>
      </p:sp>
      <p:pic>
        <p:nvPicPr>
          <p:cNvPr id="39940" name="Picture 5" descr="\frac{1}{2}(n-1)!"/>
          <p:cNvPicPr>
            <a:picLocks noChangeAspect="1" noChangeArrowheads="1"/>
          </p:cNvPicPr>
          <p:nvPr/>
        </p:nvPicPr>
        <p:blipFill>
          <a:blip r:embed="rId3" cstate="print"/>
          <a:srcRect/>
          <a:stretch>
            <a:fillRect/>
          </a:stretch>
        </p:blipFill>
        <p:spPr bwMode="auto">
          <a:xfrm>
            <a:off x="762000" y="4953000"/>
            <a:ext cx="1287463" cy="6858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68427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4622</TotalTime>
  <Words>1651</Words>
  <Application>Microsoft Office PowerPoint</Application>
  <PresentationFormat>On-screen Show (4:3)</PresentationFormat>
  <Paragraphs>319</Paragraphs>
  <Slides>47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OSU_PPTemplate</vt:lpstr>
      <vt:lpstr>Bitmap Image</vt:lpstr>
      <vt:lpstr>PowerPoint Presentation</vt:lpstr>
      <vt:lpstr>Learning Objectives</vt:lpstr>
      <vt:lpstr>Learning Objectives</vt:lpstr>
      <vt:lpstr>Opening Vignette</vt:lpstr>
      <vt:lpstr>Questions for  the Opening Vignette</vt:lpstr>
      <vt:lpstr>Problem-Solving Search Methods</vt:lpstr>
      <vt:lpstr>Problem-Solving Search Methods</vt:lpstr>
      <vt:lpstr>Problem-Solving Search Methods - Algorithmic/Heuristic</vt:lpstr>
      <vt:lpstr>Traveling Salesman Problem</vt:lpstr>
      <vt:lpstr>Traveling Salesman Problem</vt:lpstr>
      <vt:lpstr>Traveling Salesman Problem</vt:lpstr>
      <vt:lpstr>Application Case 10.1</vt:lpstr>
      <vt:lpstr>When to Use Heuristics</vt:lpstr>
      <vt:lpstr>Modern Heuristic Methods</vt:lpstr>
      <vt:lpstr>Genetic Algorithms</vt:lpstr>
      <vt:lpstr>Evolutionary Algorithm</vt:lpstr>
      <vt:lpstr>GA Structure and GA Operators</vt:lpstr>
      <vt:lpstr>Genetic Algorithms - Example: The Vector Game</vt:lpstr>
      <vt:lpstr>A Classic GA Example:  The Knapsack Problem</vt:lpstr>
      <vt:lpstr>PowerPoint Presentation</vt:lpstr>
      <vt:lpstr>PowerPoint Presentation</vt:lpstr>
      <vt:lpstr>PowerPoint Presentation</vt:lpstr>
      <vt:lpstr>PowerPoint Presentation</vt:lpstr>
      <vt:lpstr>The Knapsack Problem at Evolver </vt:lpstr>
      <vt:lpstr>Genetic Algorithms</vt:lpstr>
      <vt:lpstr>Genetic Algorithm Applications</vt:lpstr>
      <vt:lpstr>Simulation</vt:lpstr>
      <vt:lpstr>Application Case 10.3</vt:lpstr>
      <vt:lpstr>Major Characteristics of Simulation</vt:lpstr>
      <vt:lpstr>Advantages of Simulation</vt:lpstr>
      <vt:lpstr>Disadvantages of Simulation</vt:lpstr>
      <vt:lpstr>Simulation Methodology</vt:lpstr>
      <vt:lpstr>Simulation Types</vt:lpstr>
      <vt:lpstr>Visual Interactive Simulation (VIS)</vt:lpstr>
      <vt:lpstr>Traffic at an Intersection from the Orca Visual Simulation</vt:lpstr>
      <vt:lpstr>Application Case 10.4</vt:lpstr>
      <vt:lpstr>SIMIO Simulation Software</vt:lpstr>
      <vt:lpstr>SIMIO Simulation Software</vt:lpstr>
      <vt:lpstr>SIMIO Simulation Software</vt:lpstr>
      <vt:lpstr>Simulation Software</vt:lpstr>
      <vt:lpstr>System Dynamics Modeling</vt:lpstr>
      <vt:lpstr>System Dynamics Modeling</vt:lpstr>
      <vt:lpstr>Agent-Based Modeling</vt:lpstr>
      <vt:lpstr>Agent-Based Modeling</vt:lpstr>
      <vt:lpstr>Application Case 10.5</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cp:lastModifiedBy>
  <cp:revision>237</cp:revision>
  <cp:lastPrinted>2000-12-01T14:01:59Z</cp:lastPrinted>
  <dcterms:created xsi:type="dcterms:W3CDTF">1998-03-18T21:58:50Z</dcterms:created>
  <dcterms:modified xsi:type="dcterms:W3CDTF">2013-12-24T19:50:05Z</dcterms:modified>
</cp:coreProperties>
</file>