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6"/>
  </p:notesMasterIdLst>
  <p:handoutMasterIdLst>
    <p:handoutMasterId r:id="rId57"/>
  </p:handoutMasterIdLst>
  <p:sldIdLst>
    <p:sldId id="364" r:id="rId2"/>
    <p:sldId id="417" r:id="rId3"/>
    <p:sldId id="418" r:id="rId4"/>
    <p:sldId id="422" r:id="rId5"/>
    <p:sldId id="421" r:id="rId6"/>
    <p:sldId id="420" r:id="rId7"/>
    <p:sldId id="430" r:id="rId8"/>
    <p:sldId id="423" r:id="rId9"/>
    <p:sldId id="424" r:id="rId10"/>
    <p:sldId id="425" r:id="rId11"/>
    <p:sldId id="431" r:id="rId12"/>
    <p:sldId id="428" r:id="rId13"/>
    <p:sldId id="433" r:id="rId14"/>
    <p:sldId id="438" r:id="rId15"/>
    <p:sldId id="439" r:id="rId16"/>
    <p:sldId id="442" r:id="rId17"/>
    <p:sldId id="443" r:id="rId18"/>
    <p:sldId id="444" r:id="rId19"/>
    <p:sldId id="446" r:id="rId20"/>
    <p:sldId id="457" r:id="rId21"/>
    <p:sldId id="447" r:id="rId22"/>
    <p:sldId id="448" r:id="rId23"/>
    <p:sldId id="450" r:id="rId24"/>
    <p:sldId id="456" r:id="rId25"/>
    <p:sldId id="451" r:id="rId26"/>
    <p:sldId id="452" r:id="rId27"/>
    <p:sldId id="453" r:id="rId28"/>
    <p:sldId id="454" r:id="rId29"/>
    <p:sldId id="455" r:id="rId30"/>
    <p:sldId id="458" r:id="rId31"/>
    <p:sldId id="459" r:id="rId32"/>
    <p:sldId id="460" r:id="rId33"/>
    <p:sldId id="461" r:id="rId34"/>
    <p:sldId id="462" r:id="rId35"/>
    <p:sldId id="463" r:id="rId36"/>
    <p:sldId id="464" r:id="rId37"/>
    <p:sldId id="466" r:id="rId38"/>
    <p:sldId id="467" r:id="rId39"/>
    <p:sldId id="468" r:id="rId40"/>
    <p:sldId id="469" r:id="rId41"/>
    <p:sldId id="470" r:id="rId42"/>
    <p:sldId id="471" r:id="rId43"/>
    <p:sldId id="449" r:id="rId44"/>
    <p:sldId id="473" r:id="rId45"/>
    <p:sldId id="472" r:id="rId46"/>
    <p:sldId id="474" r:id="rId47"/>
    <p:sldId id="475" r:id="rId48"/>
    <p:sldId id="476" r:id="rId49"/>
    <p:sldId id="477" r:id="rId50"/>
    <p:sldId id="478" r:id="rId51"/>
    <p:sldId id="479" r:id="rId52"/>
    <p:sldId id="480" r:id="rId53"/>
    <p:sldId id="412" r:id="rId54"/>
    <p:sldId id="414" r:id="rId55"/>
  </p:sldIdLst>
  <p:sldSz cx="9144000" cy="6858000" type="screen4x3"/>
  <p:notesSz cx="6858000" cy="9144000"/>
  <p:defaultTextStyle>
    <a:defPPr>
      <a:defRPr lang="en-US"/>
    </a:defPPr>
    <a:lvl1pPr algn="l" rtl="0" fontAlgn="base">
      <a:spcBef>
        <a:spcPct val="0"/>
      </a:spcBef>
      <a:spcAft>
        <a:spcPct val="0"/>
      </a:spcAft>
      <a:defRPr sz="2800" b="1" kern="1200">
        <a:solidFill>
          <a:srgbClr val="CC3300"/>
        </a:solidFill>
        <a:latin typeface="Tahoma" pitchFamily="34" charset="0"/>
        <a:ea typeface="+mn-ea"/>
        <a:cs typeface="Arial" charset="0"/>
      </a:defRPr>
    </a:lvl1pPr>
    <a:lvl2pPr marL="457200" algn="l" rtl="0" fontAlgn="base">
      <a:spcBef>
        <a:spcPct val="0"/>
      </a:spcBef>
      <a:spcAft>
        <a:spcPct val="0"/>
      </a:spcAft>
      <a:defRPr sz="2800" b="1" kern="1200">
        <a:solidFill>
          <a:srgbClr val="CC3300"/>
        </a:solidFill>
        <a:latin typeface="Tahoma" pitchFamily="34" charset="0"/>
        <a:ea typeface="+mn-ea"/>
        <a:cs typeface="Arial" charset="0"/>
      </a:defRPr>
    </a:lvl2pPr>
    <a:lvl3pPr marL="914400" algn="l" rtl="0" fontAlgn="base">
      <a:spcBef>
        <a:spcPct val="0"/>
      </a:spcBef>
      <a:spcAft>
        <a:spcPct val="0"/>
      </a:spcAft>
      <a:defRPr sz="2800" b="1" kern="1200">
        <a:solidFill>
          <a:srgbClr val="CC3300"/>
        </a:solidFill>
        <a:latin typeface="Tahoma" pitchFamily="34" charset="0"/>
        <a:ea typeface="+mn-ea"/>
        <a:cs typeface="Arial" charset="0"/>
      </a:defRPr>
    </a:lvl3pPr>
    <a:lvl4pPr marL="1371600" algn="l" rtl="0" fontAlgn="base">
      <a:spcBef>
        <a:spcPct val="0"/>
      </a:spcBef>
      <a:spcAft>
        <a:spcPct val="0"/>
      </a:spcAft>
      <a:defRPr sz="2800" b="1" kern="1200">
        <a:solidFill>
          <a:srgbClr val="CC3300"/>
        </a:solidFill>
        <a:latin typeface="Tahoma" pitchFamily="34" charset="0"/>
        <a:ea typeface="+mn-ea"/>
        <a:cs typeface="Arial" charset="0"/>
      </a:defRPr>
    </a:lvl4pPr>
    <a:lvl5pPr marL="1828800" algn="l" rtl="0" fontAlgn="base">
      <a:spcBef>
        <a:spcPct val="0"/>
      </a:spcBef>
      <a:spcAft>
        <a:spcPct val="0"/>
      </a:spcAft>
      <a:defRPr sz="2800" b="1" kern="1200">
        <a:solidFill>
          <a:srgbClr val="CC3300"/>
        </a:solidFill>
        <a:latin typeface="Tahoma" pitchFamily="34" charset="0"/>
        <a:ea typeface="+mn-ea"/>
        <a:cs typeface="Arial" charset="0"/>
      </a:defRPr>
    </a:lvl5pPr>
    <a:lvl6pPr marL="2286000" algn="l" defTabSz="914400" rtl="0" eaLnBrk="1" latinLnBrk="0" hangingPunct="1">
      <a:defRPr sz="2800" b="1" kern="1200">
        <a:solidFill>
          <a:srgbClr val="CC3300"/>
        </a:solidFill>
        <a:latin typeface="Tahoma" pitchFamily="34" charset="0"/>
        <a:ea typeface="+mn-ea"/>
        <a:cs typeface="Arial" charset="0"/>
      </a:defRPr>
    </a:lvl6pPr>
    <a:lvl7pPr marL="2743200" algn="l" defTabSz="914400" rtl="0" eaLnBrk="1" latinLnBrk="0" hangingPunct="1">
      <a:defRPr sz="2800" b="1" kern="1200">
        <a:solidFill>
          <a:srgbClr val="CC3300"/>
        </a:solidFill>
        <a:latin typeface="Tahoma" pitchFamily="34" charset="0"/>
        <a:ea typeface="+mn-ea"/>
        <a:cs typeface="Arial" charset="0"/>
      </a:defRPr>
    </a:lvl7pPr>
    <a:lvl8pPr marL="3200400" algn="l" defTabSz="914400" rtl="0" eaLnBrk="1" latinLnBrk="0" hangingPunct="1">
      <a:defRPr sz="2800" b="1" kern="1200">
        <a:solidFill>
          <a:srgbClr val="CC3300"/>
        </a:solidFill>
        <a:latin typeface="Tahoma" pitchFamily="34" charset="0"/>
        <a:ea typeface="+mn-ea"/>
        <a:cs typeface="Arial" charset="0"/>
      </a:defRPr>
    </a:lvl8pPr>
    <a:lvl9pPr marL="3657600" algn="l" defTabSz="914400" rtl="0" eaLnBrk="1" latinLnBrk="0" hangingPunct="1">
      <a:defRPr sz="2800" b="1" kern="1200">
        <a:solidFill>
          <a:srgbClr val="CC3300"/>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85E08"/>
    <a:srgbClr val="FF3300"/>
    <a:srgbClr val="CC3300"/>
    <a:srgbClr val="FFA827"/>
    <a:srgbClr val="BE6A0E"/>
    <a:srgbClr val="EE8512"/>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20722" autoAdjust="0"/>
    <p:restoredTop sz="94479" autoAdjust="0"/>
  </p:normalViewPr>
  <p:slideViewPr>
    <p:cSldViewPr>
      <p:cViewPr>
        <p:scale>
          <a:sx n="75" d="100"/>
          <a:sy n="75" d="100"/>
        </p:scale>
        <p:origin x="-342" y="17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2F6D3E4A-37A3-4652-979D-D59837553EFA}" type="slidenum">
              <a:rPr lang="en-US"/>
              <a:pPr>
                <a:defRPr/>
              </a:pPr>
              <a:t>‹#›</a:t>
            </a:fld>
            <a:endParaRPr lang="en-US" dirty="0"/>
          </a:p>
        </p:txBody>
      </p:sp>
    </p:spTree>
    <p:extLst>
      <p:ext uri="{BB962C8B-B14F-4D97-AF65-F5344CB8AC3E}">
        <p14:creationId xmlns:p14="http://schemas.microsoft.com/office/powerpoint/2010/main" val="2005539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eaLnBrk="0" hangingPunct="0">
              <a:defRPr sz="1200" b="0">
                <a:solidFill>
                  <a:schemeClr val="tx1"/>
                </a:solidFill>
                <a:effectLst/>
                <a:latin typeface="Times New Roman" pitchFamily="18" charset="0"/>
                <a:cs typeface="+mn-cs"/>
              </a:defRPr>
            </a:lvl1pPr>
          </a:lstStyle>
          <a:p>
            <a:pPr>
              <a:defRPr/>
            </a:pPr>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eaLnBrk="0" hangingPunct="0">
              <a:defRPr sz="1200" b="0">
                <a:solidFill>
                  <a:schemeClr val="tx1"/>
                </a:solidFill>
                <a:effectLst/>
                <a:latin typeface="Times New Roman" pitchFamily="18" charset="0"/>
                <a:cs typeface="+mn-cs"/>
              </a:defRPr>
            </a:lvl1pPr>
          </a:lstStyle>
          <a:p>
            <a:pPr>
              <a:defRPr/>
            </a:pPr>
            <a:fld id="{F9535BD6-FAB7-4BE8-B3CD-462CB56F63AE}" type="slidenum">
              <a:rPr lang="en-US"/>
              <a:pPr>
                <a:defRPr/>
              </a:pPr>
              <a:t>‹#›</a:t>
            </a:fld>
            <a:endParaRPr lang="en-US" dirty="0"/>
          </a:p>
        </p:txBody>
      </p:sp>
    </p:spTree>
    <p:extLst>
      <p:ext uri="{BB962C8B-B14F-4D97-AF65-F5344CB8AC3E}">
        <p14:creationId xmlns:p14="http://schemas.microsoft.com/office/powerpoint/2010/main" val="226802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FE8D7486-BFD9-4FC1-89F5-286F5C3C7A80}" type="slidenum">
              <a:rPr lang="en-US" smtClean="0">
                <a:cs typeface="Arial" charset="0"/>
              </a:rPr>
              <a:pPr/>
              <a:t>1</a:t>
            </a:fld>
            <a:endParaRPr lang="en-US" dirty="0" smtClean="0">
              <a:cs typeface="Arial" charset="0"/>
            </a:endParaRPr>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0466EEE-EBEC-4F7B-BFE4-32F407412C7B}" type="slidenum">
              <a:rPr lang="en-US" smtClean="0"/>
              <a:pPr/>
              <a:t>19</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3E966CF-7D28-43A4-B21B-9566A76D40D0}" type="slidenum">
              <a:rPr lang="en-US" smtClean="0"/>
              <a:pPr/>
              <a:t>21</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B2FC826-7D75-48D9-9536-B9FACAC4F300}" type="slidenum">
              <a:rPr lang="en-US" smtClean="0"/>
              <a:pPr/>
              <a:t>22</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B5943EC-87CA-4FB2-B8FC-2E24E01732E8}" type="slidenum">
              <a:rPr lang="en-US" smtClean="0"/>
              <a:pPr/>
              <a:t>23</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FF62D7F-A4CE-45D3-83C1-7740F1555BA3}" type="slidenum">
              <a:rPr lang="en-US" smtClean="0"/>
              <a:pPr/>
              <a:t>25</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7EA06AE-7B97-4867-AE5B-D4BE8CD3EA75}" type="slidenum">
              <a:rPr lang="en-US" smtClean="0"/>
              <a:pPr/>
              <a:t>26</a:t>
            </a:fld>
            <a:endParaRPr lang="en-US" dirty="0"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B0E9EFF-88C0-4991-8CB7-B5E5CBB9FD5E}" type="slidenum">
              <a:rPr lang="en-US" smtClean="0"/>
              <a:pPr/>
              <a:t>27</a:t>
            </a:fld>
            <a:endParaRPr lang="en-US" dirty="0" smtClean="0"/>
          </a:p>
        </p:txBody>
      </p:sp>
      <p:sp>
        <p:nvSpPr>
          <p:cNvPr id="87043" name="Rectangle 2"/>
          <p:cNvSpPr>
            <a:spLocks noGrp="1" noRot="1" noChangeAspect="1" noChangeArrowheads="1" noTextEdit="1"/>
          </p:cNvSpPr>
          <p:nvPr>
            <p:ph type="sldImg"/>
          </p:nvPr>
        </p:nvSpPr>
        <p:spPr>
          <a:xfrm>
            <a:off x="1144588" y="687388"/>
            <a:ext cx="4568825" cy="3425825"/>
          </a:xfrm>
          <a:ln w="12700" cap="flat"/>
        </p:spPr>
      </p:sp>
      <p:sp>
        <p:nvSpPr>
          <p:cNvPr id="87044" name="Rectangle 3"/>
          <p:cNvSpPr>
            <a:spLocks noGrp="1" noChangeArrowheads="1"/>
          </p:cNvSpPr>
          <p:nvPr>
            <p:ph type="body" idx="1"/>
          </p:nvPr>
        </p:nvSpPr>
        <p:spPr>
          <a:noFill/>
          <a:ln/>
        </p:spPr>
        <p:txBody>
          <a:bodyPr lIns="92075" tIns="46038" rIns="92075" bIns="46038"/>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28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7BBB4CF-1500-4A06-86F6-155C1233F528}" type="slidenum">
              <a:rPr lang="en-US" smtClean="0"/>
              <a:pPr/>
              <a:t>29</a:t>
            </a:fld>
            <a:endParaRPr lang="en-US" dirty="0" smtClean="0"/>
          </a:p>
        </p:txBody>
      </p:sp>
      <p:sp>
        <p:nvSpPr>
          <p:cNvPr id="88067" name="Rectangle 2"/>
          <p:cNvSpPr>
            <a:spLocks noGrp="1" noRot="1" noChangeAspect="1" noChangeArrowheads="1" noTextEdit="1"/>
          </p:cNvSpPr>
          <p:nvPr>
            <p:ph type="sldImg"/>
          </p:nvPr>
        </p:nvSpPr>
        <p:spPr>
          <a:xfrm>
            <a:off x="1144588" y="687388"/>
            <a:ext cx="4568825" cy="3425825"/>
          </a:xfrm>
          <a:ln w="12700" cap="flat"/>
        </p:spPr>
      </p:sp>
      <p:sp>
        <p:nvSpPr>
          <p:cNvPr id="88068" name="Rectangle 3"/>
          <p:cNvSpPr>
            <a:spLocks noGrp="1" noChangeArrowheads="1"/>
          </p:cNvSpPr>
          <p:nvPr>
            <p:ph type="body" idx="1"/>
          </p:nvPr>
        </p:nvSpPr>
        <p:spPr>
          <a:noFill/>
          <a:ln/>
        </p:spPr>
        <p:txBody>
          <a:bodyPr lIns="92075" tIns="46038" rIns="92075" bIns="46038"/>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2288FAA-55BE-4785-B3F8-39580D0C8FFB}" type="slidenum">
              <a:rPr lang="en-US" smtClean="0"/>
              <a:pPr/>
              <a:t>37</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8BF7606-3D5D-4A5B-BADA-929D72D2C088}" type="slidenum">
              <a:rPr lang="en-US" smtClean="0"/>
              <a:pPr/>
              <a:t>38</a:t>
            </a:fld>
            <a:endParaRPr 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7D7BB63-C0A1-4EB0-B0CD-63A67DFEAAFF}" type="slidenum">
              <a:rPr lang="en-US" smtClean="0"/>
              <a:pPr/>
              <a:t>39</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D519F9B-1B4C-4B71-A5C7-0648A29924D6}" type="slidenum">
              <a:rPr lang="en-US" smtClean="0"/>
              <a:pPr/>
              <a:t>40</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959E96-1061-4E2E-B998-2EDD65CD9656}" type="slidenum">
              <a:rPr lang="en-US" smtClean="0"/>
              <a:pPr/>
              <a:t>53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41521A-2C4A-4B2C-B7BD-3889C73180C4}" type="slidenum">
              <a:rPr lang="en-US" altLang="en-US" smtClean="0"/>
              <a:pPr eaLnBrk="1" hangingPunct="1"/>
              <a:t>54</a:t>
            </a:fld>
            <a:endParaRPr lang="en-US" altLang="en-US" dirty="0"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219856-2C78-4EB2-A171-0487B9AC00AB}" type="slidenum">
              <a:rPr lang="en-US" smtClean="0"/>
              <a:pPr/>
              <a:t>8</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A73BDF7-7090-443C-9CC4-DA0C561C2AE0}" type="slidenum">
              <a:rPr lang="en-US" smtClean="0"/>
              <a:pPr/>
              <a:t>9</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47FA6AB-A239-41B6-B2C8-802A5B7AA2A9}" type="slidenum">
              <a:rPr lang="en-US" smtClean="0"/>
              <a:pPr/>
              <a:t>10</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1821DB0-4C2B-4890-BF96-3584EE76D476}" type="slidenum">
              <a:rPr lang="en-US" smtClean="0"/>
              <a:pPr/>
              <a:t>12</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FEC36E5-0838-4316-A93F-CDC29A41A48D}" type="slidenum">
              <a:rPr lang="en-US" smtClean="0"/>
              <a:pPr/>
              <a:t>13</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3B14425-4868-4DAB-8FE8-11C6F0D6FB27}" type="slidenum">
              <a:rPr lang="en-US" smtClean="0"/>
              <a:pPr/>
              <a:t>16</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72D78D3-0472-4765-A5A9-5AD36E147B38}" type="slidenum">
              <a:rPr lang="en-US" smtClean="0"/>
              <a:pPr/>
              <a:t>17</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2438400"/>
            <a:ext cx="9009063" cy="1052513"/>
            <a:chOff x="0" y="1536"/>
            <a:chExt cx="5675" cy="663"/>
          </a:xfrm>
        </p:grpSpPr>
        <p:grpSp>
          <p:nvGrpSpPr>
            <p:cNvPr id="5" name="Group 1027"/>
            <p:cNvGrpSpPr>
              <a:grpSpLocks/>
            </p:cNvGrpSpPr>
            <p:nvPr/>
          </p:nvGrpSpPr>
          <p:grpSpPr bwMode="auto">
            <a:xfrm>
              <a:off x="185" y="1604"/>
              <a:ext cx="449" cy="299"/>
              <a:chOff x="720" y="336"/>
              <a:chExt cx="624" cy="432"/>
            </a:xfrm>
          </p:grpSpPr>
          <p:sp>
            <p:nvSpPr>
              <p:cNvPr id="12"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3"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grpSp>
          <p:nvGrpSpPr>
            <p:cNvPr id="6" name="Group 1030"/>
            <p:cNvGrpSpPr>
              <a:grpSpLocks/>
            </p:cNvGrpSpPr>
            <p:nvPr/>
          </p:nvGrpSpPr>
          <p:grpSpPr bwMode="auto">
            <a:xfrm>
              <a:off x="263" y="1870"/>
              <a:ext cx="466" cy="299"/>
              <a:chOff x="912" y="2640"/>
              <a:chExt cx="672" cy="432"/>
            </a:xfrm>
          </p:grpSpPr>
          <p:sp>
            <p:nvSpPr>
              <p:cNvPr id="10"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11"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7"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8" name="Rectangle 1034"/>
            <p:cNvSpPr>
              <a:spLocks noChangeArrowheads="1"/>
            </p:cNvSpPr>
            <p:nvPr/>
          </p:nvSpPr>
          <p:spPr bwMode="auto">
            <a:xfrm>
              <a:off x="400" y="1536"/>
              <a:ext cx="20" cy="663"/>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sp>
          <p:nvSpPr>
            <p:cNvPr id="9" name="Rectangle 1035"/>
            <p:cNvSpPr>
              <a:spLocks noChangeArrowheads="1"/>
            </p:cNvSpPr>
            <p:nvPr/>
          </p:nvSpPr>
          <p:spPr bwMode="auto">
            <a:xfrm flipV="1">
              <a:off x="199" y="2060"/>
              <a:ext cx="5476" cy="29"/>
            </a:xfrm>
            <a:prstGeom prst="rect">
              <a:avLst/>
            </a:prstGeom>
            <a:solidFill>
              <a:srgbClr val="F85E08"/>
            </a:solidFill>
            <a:ln w="9525">
              <a:noFill/>
              <a:miter lim="800000"/>
              <a:headEnd/>
              <a:tailEnd/>
            </a:ln>
            <a:effectLst/>
          </p:spPr>
          <p:txBody>
            <a:bodyPr wrap="none" anchor="ctr"/>
            <a:lstStyle/>
            <a:p>
              <a:pPr algn="ctr">
                <a:defRPr/>
              </a:pPr>
              <a:endParaRPr lang="en-US" dirty="0">
                <a:effectLst>
                  <a:outerShdw blurRad="38100" dist="38100" dir="2700000" algn="tl">
                    <a:srgbClr val="000000">
                      <a:alpha val="43137"/>
                    </a:srgbClr>
                  </a:outerShdw>
                </a:effectLst>
                <a:cs typeface="+mn-cs"/>
              </a:endParaRPr>
            </a:p>
          </p:txBody>
        </p:sp>
      </p:grpSp>
      <p:sp>
        <p:nvSpPr>
          <p:cNvPr id="93197" name="Rectangle 1037"/>
          <p:cNvSpPr>
            <a:spLocks noGrp="1" noChangeArrowheads="1"/>
          </p:cNvSpPr>
          <p:nvPr>
            <p:ph type="subTitle" idx="1" hasCustomPrompt="1"/>
          </p:nvPr>
        </p:nvSpPr>
        <p:spPr>
          <a:xfrm>
            <a:off x="677497" y="3886200"/>
            <a:ext cx="7780703" cy="2286000"/>
          </a:xfrm>
        </p:spPr>
        <p:txBody>
          <a:bodyPr/>
          <a:lstStyle>
            <a:lvl1pPr marL="0" indent="0" algn="ctr">
              <a:buFont typeface="Wingdings" pitchFamily="2" charset="2"/>
              <a:buNone/>
              <a:defRPr sz="4000" b="0">
                <a:solidFill>
                  <a:srgbClr val="0000CC"/>
                </a:solidFill>
                <a:effectLst>
                  <a:outerShdw blurRad="38100" dist="38100" dir="2700000" algn="tl">
                    <a:srgbClr val="C0C0C0"/>
                  </a:outerShdw>
                </a:effectLst>
              </a:defRPr>
            </a:lvl1pPr>
          </a:lstStyle>
          <a:p>
            <a:r>
              <a:rPr lang="en-US" dirty="0" smtClean="0"/>
              <a:t>Chapter 1</a:t>
            </a:r>
          </a:p>
          <a:p>
            <a:r>
              <a:rPr lang="en-US" dirty="0" smtClean="0"/>
              <a:t>Some Title ….</a:t>
            </a:r>
            <a:endParaRPr lang="en-US" dirty="0"/>
          </a:p>
        </p:txBody>
      </p:sp>
      <p:sp>
        <p:nvSpPr>
          <p:cNvPr id="14" name="Rectangle 13"/>
          <p:cNvSpPr>
            <a:spLocks noGrp="1" noChangeArrowheads="1"/>
          </p:cNvSpPr>
          <p:nvPr userDrawn="1"/>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5" name="Picture 2" descr="http://ecx.images-amazon.com/images/I/51L11n8dpnL._SX258_BO1,204,203,200_.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50825"/>
            <a:ext cx="1951038" cy="5881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50825"/>
            <a:ext cx="5700712" cy="5881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9402A8D-DDAC-497C-93D6-0F6E7DA747E5}" type="slidenum">
              <a:rPr lang="en-US"/>
              <a:pPr>
                <a:defRPr/>
              </a:pPr>
              <a:t>‹#›</a:t>
            </a:fld>
            <a:endParaRPr lang="en-US" dirty="0"/>
          </a:p>
        </p:txBody>
      </p:sp>
    </p:spTree>
    <p:extLst>
      <p:ext uri="{BB962C8B-B14F-4D97-AF65-F5344CB8AC3E}">
        <p14:creationId xmlns:p14="http://schemas.microsoft.com/office/powerpoint/2010/main" val="293815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1524000"/>
            <a:ext cx="8193088"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1524000"/>
            <a:ext cx="3810000" cy="4608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9" name="Text Box 19"/>
          <p:cNvSpPr txBox="1">
            <a:spLocks noChangeArrowheads="1"/>
          </p:cNvSpPr>
          <p:nvPr/>
        </p:nvSpPr>
        <p:spPr bwMode="auto">
          <a:xfrm>
            <a:off x="990600" y="6431578"/>
            <a:ext cx="7315200" cy="276999"/>
          </a:xfrm>
          <a:prstGeom prst="rect">
            <a:avLst/>
          </a:prstGeom>
          <a:noFill/>
          <a:ln w="9525">
            <a:noFill/>
            <a:miter lim="800000"/>
            <a:headEnd/>
            <a:tailEnd/>
          </a:ln>
          <a:effectLst/>
        </p:spPr>
        <p:txBody>
          <a:bodyPr wrap="square" anchor="b">
            <a:spAutoFit/>
          </a:bodyPr>
          <a:lstStyle/>
          <a:p>
            <a:pPr algn="ctr">
              <a:spcBef>
                <a:spcPts val="600"/>
              </a:spcBef>
              <a:buClr>
                <a:schemeClr val="hlink"/>
              </a:buClr>
              <a:buSzPct val="110000"/>
              <a:buFont typeface="Wingdings" pitchFamily="2" charset="2"/>
              <a:buNone/>
              <a:defRPr/>
            </a:pPr>
            <a:r>
              <a:rPr lang="en-US" sz="1200" b="0" i="1" dirty="0">
                <a:solidFill>
                  <a:schemeClr val="tx1"/>
                </a:solidFill>
                <a:latin typeface="Arial" charset="0"/>
                <a:cs typeface="+mn-cs"/>
              </a:rPr>
              <a:t>     </a:t>
            </a:r>
            <a:r>
              <a:rPr lang="en-US" sz="1200" b="0" i="1" dirty="0">
                <a:solidFill>
                  <a:srgbClr val="0000CC"/>
                </a:solidFill>
                <a:latin typeface="Arial" charset="0"/>
                <a:cs typeface="+mn-cs"/>
              </a:rPr>
              <a:t>Copyright © </a:t>
            </a:r>
            <a:r>
              <a:rPr lang="en-US" sz="1200" b="0" i="1" dirty="0" smtClean="0">
                <a:solidFill>
                  <a:srgbClr val="0000CC"/>
                </a:solidFill>
                <a:latin typeface="Arial" charset="0"/>
                <a:cs typeface="+mn-cs"/>
              </a:rPr>
              <a:t>2014 </a:t>
            </a:r>
            <a:r>
              <a:rPr lang="en-US" sz="1200" b="0" i="1" dirty="0">
                <a:solidFill>
                  <a:srgbClr val="0000CC"/>
                </a:solidFill>
                <a:latin typeface="Arial" charset="0"/>
                <a:cs typeface="+mn-cs"/>
              </a:rPr>
              <a:t>Pearson Education, Inc. </a:t>
            </a:r>
            <a:endParaRPr lang="en-US" sz="1200" b="0" dirty="0">
              <a:solidFill>
                <a:srgbClr val="0000CC"/>
              </a:solidFill>
              <a:latin typeface="Arial" charset="0"/>
              <a:cs typeface="+mn-cs"/>
            </a:endParaRPr>
          </a:p>
        </p:txBody>
      </p:sp>
      <p:sp>
        <p:nvSpPr>
          <p:cNvPr id="92162" name="Rectangle 2"/>
          <p:cNvSpPr>
            <a:spLocks noChangeArrowheads="1"/>
          </p:cNvSpPr>
          <p:nvPr/>
        </p:nvSpPr>
        <p:spPr bwMode="ltGray">
          <a:xfrm>
            <a:off x="417513" y="731838"/>
            <a:ext cx="438150" cy="474662"/>
          </a:xfrm>
          <a:prstGeom prst="rect">
            <a:avLst/>
          </a:prstGeom>
          <a:solidFill>
            <a:schemeClr val="accent2"/>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3" name="Rectangle 3"/>
          <p:cNvSpPr>
            <a:spLocks noChangeArrowheads="1"/>
          </p:cNvSpPr>
          <p:nvPr/>
        </p:nvSpPr>
        <p:spPr bwMode="ltGray">
          <a:xfrm>
            <a:off x="800100" y="731838"/>
            <a:ext cx="328613" cy="47466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4" name="Rectangle 4"/>
          <p:cNvSpPr>
            <a:spLocks noChangeArrowheads="1"/>
          </p:cNvSpPr>
          <p:nvPr/>
        </p:nvSpPr>
        <p:spPr bwMode="ltGray">
          <a:xfrm>
            <a:off x="541338" y="1154113"/>
            <a:ext cx="422275" cy="474662"/>
          </a:xfrm>
          <a:prstGeom prst="rect">
            <a:avLst/>
          </a:prstGeom>
          <a:solidFill>
            <a:schemeClr val="folHlink"/>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5" name="Rectangle 5"/>
          <p:cNvSpPr>
            <a:spLocks noChangeArrowheads="1"/>
          </p:cNvSpPr>
          <p:nvPr/>
        </p:nvSpPr>
        <p:spPr bwMode="ltGray">
          <a:xfrm>
            <a:off x="911225" y="1154113"/>
            <a:ext cx="368300" cy="47466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6" name="Rectangle 6"/>
          <p:cNvSpPr>
            <a:spLocks noChangeArrowheads="1"/>
          </p:cNvSpPr>
          <p:nvPr/>
        </p:nvSpPr>
        <p:spPr bwMode="ltGray">
          <a:xfrm>
            <a:off x="127000" y="1081088"/>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7" name="Rectangle 7"/>
          <p:cNvSpPr>
            <a:spLocks noChangeArrowheads="1"/>
          </p:cNvSpPr>
          <p:nvPr/>
        </p:nvSpPr>
        <p:spPr bwMode="gray">
          <a:xfrm>
            <a:off x="762000" y="623888"/>
            <a:ext cx="31750" cy="1052512"/>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8" name="Rectangle 8"/>
          <p:cNvSpPr>
            <a:spLocks noChangeArrowheads="1"/>
          </p:cNvSpPr>
          <p:nvPr/>
        </p:nvSpPr>
        <p:spPr bwMode="gray">
          <a:xfrm>
            <a:off x="442913" y="1414463"/>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92169" name="Rectangle 9"/>
          <p:cNvSpPr>
            <a:spLocks noGrp="1" noChangeArrowheads="1"/>
          </p:cNvSpPr>
          <p:nvPr>
            <p:ph type="title"/>
          </p:nvPr>
        </p:nvSpPr>
        <p:spPr bwMode="auto">
          <a:xfrm>
            <a:off x="1150938" y="231776"/>
            <a:ext cx="7793037" cy="11398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4" name="Rectangle 10"/>
          <p:cNvSpPr>
            <a:spLocks noGrp="1" noChangeArrowheads="1"/>
          </p:cNvSpPr>
          <p:nvPr>
            <p:ph type="body" idx="1"/>
          </p:nvPr>
        </p:nvSpPr>
        <p:spPr bwMode="auto">
          <a:xfrm>
            <a:off x="777875" y="1524000"/>
            <a:ext cx="817721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180" name="Text Box 20"/>
          <p:cNvSpPr txBox="1">
            <a:spLocks noChangeArrowheads="1"/>
          </p:cNvSpPr>
          <p:nvPr/>
        </p:nvSpPr>
        <p:spPr bwMode="auto">
          <a:xfrm>
            <a:off x="76200" y="6430962"/>
            <a:ext cx="601663" cy="274638"/>
          </a:xfrm>
          <a:prstGeom prst="rect">
            <a:avLst/>
          </a:prstGeom>
          <a:noFill/>
          <a:ln w="9525">
            <a:noFill/>
            <a:miter lim="800000"/>
            <a:headEnd/>
            <a:tailEnd/>
          </a:ln>
          <a:effectLst/>
        </p:spPr>
        <p:txBody>
          <a:bodyPr wrap="none">
            <a:spAutoFit/>
          </a:bodyPr>
          <a:lstStyle/>
          <a:p>
            <a:pPr>
              <a:defRPr/>
            </a:pPr>
            <a:r>
              <a:rPr lang="en-US" sz="1200" dirty="0" smtClean="0">
                <a:solidFill>
                  <a:srgbClr val="EE8411"/>
                </a:solidFill>
                <a:cs typeface="+mn-cs"/>
              </a:rPr>
              <a:t>9-</a:t>
            </a:r>
            <a:fld id="{930D3EF6-C8D8-4409-A7BA-DC47BF803ED5}" type="slidenum">
              <a:rPr lang="en-US" sz="1200" smtClean="0">
                <a:solidFill>
                  <a:srgbClr val="EE8411"/>
                </a:solidFill>
                <a:cs typeface="+mn-cs"/>
              </a:rPr>
              <a:pPr>
                <a:defRPr/>
              </a:pPr>
              <a:t>‹#›</a:t>
            </a:fld>
            <a:endParaRPr lang="en-US" sz="1200" dirty="0">
              <a:solidFill>
                <a:srgbClr val="EE8411"/>
              </a:solidFill>
              <a:cs typeface="+mn-cs"/>
            </a:endParaRPr>
          </a:p>
        </p:txBody>
      </p:sp>
      <p:sp>
        <p:nvSpPr>
          <p:cNvPr id="20" name="Rectangle 8"/>
          <p:cNvSpPr>
            <a:spLocks noChangeArrowheads="1"/>
          </p:cNvSpPr>
          <p:nvPr userDrawn="1"/>
        </p:nvSpPr>
        <p:spPr bwMode="gray">
          <a:xfrm>
            <a:off x="548265" y="644525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1" name="Rectangle 8"/>
          <p:cNvSpPr>
            <a:spLocks noChangeArrowheads="1"/>
          </p:cNvSpPr>
          <p:nvPr userDrawn="1"/>
        </p:nvSpPr>
        <p:spPr bwMode="gray">
          <a:xfrm>
            <a:off x="541337" y="6705600"/>
            <a:ext cx="8226425" cy="3175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2" name="Rectangle 8"/>
          <p:cNvSpPr>
            <a:spLocks noChangeArrowheads="1"/>
          </p:cNvSpPr>
          <p:nvPr userDrawn="1"/>
        </p:nvSpPr>
        <p:spPr bwMode="gray">
          <a:xfrm>
            <a:off x="685800"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
        <p:nvSpPr>
          <p:cNvPr id="24" name="Rectangle 8"/>
          <p:cNvSpPr>
            <a:spLocks noChangeArrowheads="1"/>
          </p:cNvSpPr>
          <p:nvPr userDrawn="1"/>
        </p:nvSpPr>
        <p:spPr bwMode="gray">
          <a:xfrm>
            <a:off x="8182552" y="6477000"/>
            <a:ext cx="428048" cy="228600"/>
          </a:xfrm>
          <a:prstGeom prst="rect">
            <a:avLst/>
          </a:prstGeom>
          <a:solidFill>
            <a:srgbClr val="EE8411"/>
          </a:solidFill>
          <a:ln w="9525">
            <a:noFill/>
            <a:miter lim="800000"/>
            <a:headEnd/>
            <a:tailEnd/>
          </a:ln>
          <a:effectLst/>
        </p:spPr>
        <p:txBody>
          <a:bodyPr wrap="none" anchor="ctr"/>
          <a:lstStyle/>
          <a:p>
            <a:pPr algn="ctr">
              <a:defRPr/>
            </a:pPr>
            <a:endParaRPr kumimoji="1" lang="en-US" sz="2400" b="0" dirty="0">
              <a:solidFill>
                <a:schemeClr val="tx1"/>
              </a:solidFill>
              <a:cs typeface="+mn-cs"/>
            </a:endParaRP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5" r:id="rId12"/>
  </p:sldLayoutIdLst>
  <p:timing>
    <p:tnLst>
      <p:par>
        <p:cTn id="1" dur="indefinite" restart="never" nodeType="tmRoot"/>
      </p:par>
    </p:tnLst>
  </p:timing>
  <p:txStyles>
    <p:title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Grp="1" noChangeArrowheads="1"/>
          </p:cNvSpPr>
          <p:nvPr>
            <p:ph type="subTitle" idx="1"/>
          </p:nvPr>
        </p:nvSpPr>
        <p:spPr>
          <a:xfrm>
            <a:off x="685800" y="3886200"/>
            <a:ext cx="7848600" cy="2286000"/>
          </a:xfrm>
        </p:spPr>
        <p:txBody>
          <a:bodyPr/>
          <a:lstStyle/>
          <a:p>
            <a:pPr eaLnBrk="1" hangingPunct="1">
              <a:defRPr/>
            </a:pPr>
            <a:r>
              <a:rPr lang="en-US" sz="4000" b="1" dirty="0" smtClean="0">
                <a:solidFill>
                  <a:srgbClr val="F85E08"/>
                </a:solidFill>
              </a:rPr>
              <a:t>Chapter 9:</a:t>
            </a:r>
          </a:p>
          <a:p>
            <a:pPr eaLnBrk="1" hangingPunct="1">
              <a:defRPr/>
            </a:pPr>
            <a:r>
              <a:rPr lang="en-US" dirty="0">
                <a:effectLst>
                  <a:outerShdw blurRad="38100" dist="38100" dir="2700000" algn="tl">
                    <a:srgbClr val="000000">
                      <a:alpha val="43137"/>
                    </a:srgbClr>
                  </a:outerShdw>
                </a:effectLst>
              </a:rPr>
              <a:t>Model-Based Decision Making: Optimization and </a:t>
            </a:r>
            <a:r>
              <a:rPr lang="en-US" dirty="0" smtClean="0">
                <a:effectLst>
                  <a:outerShdw blurRad="38100" dist="38100" dir="2700000" algn="tl">
                    <a:srgbClr val="000000">
                      <a:alpha val="43137"/>
                    </a:srgbClr>
                  </a:outerShdw>
                </a:effectLst>
              </a:rPr>
              <a:t>Multi-Criteria </a:t>
            </a:r>
            <a:r>
              <a:rPr lang="en-US" dirty="0">
                <a:effectLst>
                  <a:outerShdw blurRad="38100" dist="38100" dir="2700000" algn="tl">
                    <a:srgbClr val="000000">
                      <a:alpha val="43137"/>
                    </a:srgbClr>
                  </a:outerShdw>
                </a:effectLst>
              </a:rPr>
              <a:t>Systems</a:t>
            </a:r>
          </a:p>
          <a:p>
            <a:pPr eaLnBrk="1" hangingPunct="1">
              <a:defRPr/>
            </a:pPr>
            <a:endParaRPr lang="en-US" dirty="0"/>
          </a:p>
        </p:txBody>
      </p:sp>
      <p:sp>
        <p:nvSpPr>
          <p:cNvPr id="5" name="Rectangle 4"/>
          <p:cNvSpPr>
            <a:spLocks noGrp="1" noChangeArrowheads="1"/>
          </p:cNvSpPr>
          <p:nvPr/>
        </p:nvSpPr>
        <p:spPr bwMode="auto">
          <a:xfrm>
            <a:off x="0" y="304800"/>
            <a:ext cx="9144000" cy="2286000"/>
          </a:xfrm>
          <a:prstGeom prst="rect">
            <a:avLst/>
          </a:prstGeom>
          <a:noFill/>
          <a:ln w="9525">
            <a:noFill/>
            <a:miter lim="800000"/>
            <a:headEnd/>
            <a:tailEnd/>
          </a:ln>
          <a:effectLst/>
        </p:spPr>
        <p:txBody>
          <a:bodyPr anchor="b"/>
          <a:lstStyle>
            <a:lvl1pPr algn="ctr" rtl="0" fontAlgn="base">
              <a:spcBef>
                <a:spcPct val="0"/>
              </a:spcBef>
              <a:spcAft>
                <a:spcPct val="0"/>
              </a:spcAft>
              <a:defRPr sz="3600">
                <a:solidFill>
                  <a:srgbClr val="CC3300"/>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a:spcBef>
                <a:spcPts val="1200"/>
              </a:spcBef>
              <a:defRPr/>
            </a:pPr>
            <a:r>
              <a:rPr lang="en-US" dirty="0" smtClean="0">
                <a:solidFill>
                  <a:srgbClr val="F85E08"/>
                </a:solidFill>
              </a:rPr>
              <a:t/>
            </a:r>
            <a:br>
              <a:rPr lang="en-US" dirty="0" smtClean="0">
                <a:solidFill>
                  <a:srgbClr val="F85E08"/>
                </a:solidFill>
              </a:rPr>
            </a:br>
            <a:r>
              <a:rPr lang="en-US" dirty="0">
                <a:solidFill>
                  <a:srgbClr val="F85E08"/>
                </a:solidFill>
              </a:rPr>
              <a:t/>
            </a:r>
            <a:br>
              <a:rPr lang="en-US" dirty="0">
                <a:solidFill>
                  <a:srgbClr val="F85E08"/>
                </a:solidFill>
              </a:rPr>
            </a:br>
            <a:r>
              <a:rPr lang="en-US" dirty="0" smtClean="0">
                <a:solidFill>
                  <a:srgbClr val="F85E08"/>
                </a:solidFill>
              </a:rPr>
              <a:t/>
            </a:r>
            <a:br>
              <a:rPr lang="en-US" dirty="0" smtClean="0">
                <a:solidFill>
                  <a:srgbClr val="F85E08"/>
                </a:solidFill>
              </a:rPr>
            </a:br>
            <a:r>
              <a:rPr lang="en-US" sz="4000" b="0" dirty="0" smtClean="0">
                <a:solidFill>
                  <a:srgbClr val="F85E08"/>
                </a:solidFill>
              </a:rPr>
              <a:t>Business </a:t>
            </a:r>
            <a:r>
              <a:rPr lang="en-US" sz="4000" b="0" dirty="0">
                <a:solidFill>
                  <a:srgbClr val="F85E08"/>
                </a:solidFill>
              </a:rPr>
              <a:t>Intelligence and Analytics: Systems for Decision </a:t>
            </a:r>
            <a:r>
              <a:rPr lang="en-US" sz="4000" b="0" dirty="0" smtClean="0">
                <a:solidFill>
                  <a:srgbClr val="F85E08"/>
                </a:solidFill>
              </a:rPr>
              <a:t>Support </a:t>
            </a:r>
          </a:p>
          <a:p>
            <a:pPr>
              <a:spcBef>
                <a:spcPts val="1200"/>
              </a:spcBef>
              <a:defRPr/>
            </a:pPr>
            <a:r>
              <a:rPr lang="en-US" sz="4000" b="0" dirty="0" smtClean="0">
                <a:solidFill>
                  <a:srgbClr val="F85E08"/>
                </a:solidFill>
              </a:rPr>
              <a:t>(10</a:t>
            </a:r>
            <a:r>
              <a:rPr lang="en-US" sz="4000" b="0" baseline="30000" dirty="0" smtClean="0">
                <a:solidFill>
                  <a:srgbClr val="F85E08"/>
                </a:solidFill>
              </a:rPr>
              <a:t>th</a:t>
            </a:r>
            <a:r>
              <a:rPr lang="en-US" sz="4000" b="0" dirty="0" smtClean="0">
                <a:solidFill>
                  <a:srgbClr val="F85E08"/>
                </a:solidFill>
              </a:rPr>
              <a:t> Edition)</a:t>
            </a:r>
            <a:endParaRPr lang="en-US" sz="4000" b="0" dirty="0">
              <a:solidFill>
                <a:srgbClr val="F85E08"/>
              </a:solidFill>
            </a:endParaRPr>
          </a:p>
        </p:txBody>
      </p:sp>
      <p:pic>
        <p:nvPicPr>
          <p:cNvPr id="1026" name="Picture 2" descr="http://ecx.images-amazon.com/images/I/51L11n8dpnL._SX25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857" y="2141538"/>
            <a:ext cx="1889222" cy="2354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pPr eaLnBrk="1" hangingPunct="1">
              <a:defRPr/>
            </a:pPr>
            <a:r>
              <a:rPr lang="en-US" dirty="0" smtClean="0"/>
              <a:t>Model Categories</a:t>
            </a:r>
            <a:br>
              <a:rPr lang="en-US" dirty="0" smtClean="0"/>
            </a:br>
            <a:r>
              <a:rPr lang="en-US" dirty="0" smtClean="0"/>
              <a:t>Static and Dynamic Models</a:t>
            </a:r>
          </a:p>
        </p:txBody>
      </p:sp>
      <p:sp>
        <p:nvSpPr>
          <p:cNvPr id="13315" name="Rectangle 7"/>
          <p:cNvSpPr>
            <a:spLocks noGrp="1" noChangeArrowheads="1"/>
          </p:cNvSpPr>
          <p:nvPr>
            <p:ph type="body" idx="1"/>
          </p:nvPr>
        </p:nvSpPr>
        <p:spPr/>
        <p:txBody>
          <a:bodyPr/>
          <a:lstStyle/>
          <a:p>
            <a:pPr eaLnBrk="1" hangingPunct="1"/>
            <a:r>
              <a:rPr lang="en-US" sz="2800" dirty="0" smtClean="0">
                <a:solidFill>
                  <a:srgbClr val="F85E08"/>
                </a:solidFill>
              </a:rPr>
              <a:t>Static Analysis</a:t>
            </a:r>
          </a:p>
          <a:p>
            <a:pPr lvl="1" eaLnBrk="1" hangingPunct="1"/>
            <a:r>
              <a:rPr lang="en-US" sz="2400" dirty="0" smtClean="0"/>
              <a:t>Single snapshot of the situation</a:t>
            </a:r>
          </a:p>
          <a:p>
            <a:pPr lvl="1" eaLnBrk="1" hangingPunct="1"/>
            <a:r>
              <a:rPr lang="en-US" sz="2400" dirty="0" smtClean="0"/>
              <a:t>Single interval</a:t>
            </a:r>
          </a:p>
          <a:p>
            <a:pPr lvl="1" eaLnBrk="1" hangingPunct="1"/>
            <a:r>
              <a:rPr lang="en-US" sz="2400" dirty="0" smtClean="0"/>
              <a:t>Steady state</a:t>
            </a:r>
          </a:p>
          <a:p>
            <a:pPr eaLnBrk="1" hangingPunct="1"/>
            <a:r>
              <a:rPr lang="en-US" sz="2800" dirty="0" smtClean="0">
                <a:solidFill>
                  <a:srgbClr val="F85E08"/>
                </a:solidFill>
              </a:rPr>
              <a:t>Dynamic Analysis</a:t>
            </a:r>
            <a:endParaRPr lang="en-US" sz="2000" dirty="0" smtClean="0">
              <a:solidFill>
                <a:srgbClr val="F85E08"/>
              </a:solidFill>
            </a:endParaRPr>
          </a:p>
          <a:p>
            <a:pPr lvl="1" eaLnBrk="1" hangingPunct="1"/>
            <a:r>
              <a:rPr lang="en-US" sz="2400" dirty="0" smtClean="0"/>
              <a:t>Dynamic models</a:t>
            </a:r>
          </a:p>
          <a:p>
            <a:pPr lvl="1" eaLnBrk="1" hangingPunct="1"/>
            <a:r>
              <a:rPr lang="en-US" sz="2400" dirty="0" smtClean="0"/>
              <a:t>Evaluate scenarios that change over time</a:t>
            </a:r>
          </a:p>
          <a:p>
            <a:pPr lvl="1" eaLnBrk="1" hangingPunct="1"/>
            <a:r>
              <a:rPr lang="en-US" sz="2400" dirty="0" smtClean="0"/>
              <a:t>Time dependent</a:t>
            </a:r>
          </a:p>
          <a:p>
            <a:pPr lvl="1" eaLnBrk="1" hangingPunct="1"/>
            <a:r>
              <a:rPr lang="en-US" sz="2400" dirty="0" smtClean="0"/>
              <a:t>Represents trends and patterns over time</a:t>
            </a:r>
          </a:p>
          <a:p>
            <a:pPr lvl="1" eaLnBrk="1" hangingPunct="1"/>
            <a:r>
              <a:rPr lang="en-US" sz="2400" dirty="0" smtClean="0"/>
              <a:t>More realistic: Extends static models</a:t>
            </a:r>
          </a:p>
        </p:txBody>
      </p:sp>
    </p:spTree>
    <p:extLst>
      <p:ext uri="{BB962C8B-B14F-4D97-AF65-F5344CB8AC3E}">
        <p14:creationId xmlns:p14="http://schemas.microsoft.com/office/powerpoint/2010/main" val="34485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9.2</a:t>
            </a:r>
            <a:endParaRPr lang="en-US" dirty="0"/>
          </a:p>
        </p:txBody>
      </p:sp>
      <p:sp>
        <p:nvSpPr>
          <p:cNvPr id="3" name="Content Placeholder 2"/>
          <p:cNvSpPr>
            <a:spLocks noGrp="1"/>
          </p:cNvSpPr>
          <p:nvPr>
            <p:ph idx="1"/>
          </p:nvPr>
        </p:nvSpPr>
        <p:spPr>
          <a:xfrm>
            <a:off x="762000" y="1600200"/>
            <a:ext cx="8229600" cy="4876800"/>
          </a:xfrm>
        </p:spPr>
        <p:txBody>
          <a:bodyPr>
            <a:normAutofit fontScale="92500"/>
          </a:bodyPr>
          <a:lstStyle/>
          <a:p>
            <a:pPr marL="0" indent="0">
              <a:buNone/>
            </a:pPr>
            <a:r>
              <a:rPr lang="en-US" sz="4300" dirty="0">
                <a:solidFill>
                  <a:srgbClr val="F85E08"/>
                </a:solidFill>
                <a:effectLst>
                  <a:outerShdw blurRad="38100" dist="38100" dir="2700000" algn="tl">
                    <a:srgbClr val="000000">
                      <a:alpha val="43137"/>
                    </a:srgbClr>
                  </a:outerShdw>
                </a:effectLst>
              </a:rPr>
              <a:t>Optimal Transport for ExxonMobil Downstream Through a DSS</a:t>
            </a:r>
            <a:endParaRPr lang="en-US" sz="4300" dirty="0" smtClean="0">
              <a:solidFill>
                <a:srgbClr val="F85E08"/>
              </a:solidFill>
              <a:effectLst>
                <a:outerShdw blurRad="38100" dist="38100" dir="2700000" algn="tl">
                  <a:srgbClr val="000000">
                    <a:alpha val="43137"/>
                  </a:srgbClr>
                </a:outerShdw>
              </a:effectLst>
            </a:endParaRPr>
          </a:p>
          <a:p>
            <a:pPr marL="0" indent="0">
              <a:buNone/>
            </a:pPr>
            <a:endParaRPr lang="en-US" sz="1900" dirty="0" smtClean="0">
              <a:solidFill>
                <a:srgbClr val="0000FF"/>
              </a:solidFill>
              <a:effectLst>
                <a:outerShdw blurRad="38100" dist="38100" dir="2700000" algn="tl">
                  <a:srgbClr val="000000">
                    <a:alpha val="43137"/>
                  </a:srgbClr>
                </a:outerShdw>
              </a:effectLst>
            </a:endParaRPr>
          </a:p>
          <a:p>
            <a:r>
              <a:rPr lang="en-US" sz="4300" dirty="0" smtClean="0"/>
              <a:t>Company </a:t>
            </a:r>
          </a:p>
          <a:p>
            <a:r>
              <a:rPr lang="en-US" sz="4300" dirty="0" smtClean="0"/>
              <a:t>Problem </a:t>
            </a:r>
            <a:r>
              <a:rPr lang="en-US" sz="4300" dirty="0"/>
              <a:t>description</a:t>
            </a:r>
          </a:p>
          <a:p>
            <a:r>
              <a:rPr lang="en-US" sz="4300" dirty="0"/>
              <a:t>Proposed solution</a:t>
            </a:r>
          </a:p>
          <a:p>
            <a:r>
              <a:rPr lang="en-US" sz="4300" dirty="0" smtClean="0"/>
              <a:t>Results</a:t>
            </a:r>
            <a:endParaRPr lang="en-US" sz="4800" dirty="0"/>
          </a:p>
        </p:txBody>
      </p:sp>
    </p:spTree>
    <p:extLst>
      <p:ext uri="{BB962C8B-B14F-4D97-AF65-F5344CB8AC3E}">
        <p14:creationId xmlns:p14="http://schemas.microsoft.com/office/powerpoint/2010/main" val="2528195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pPr eaLnBrk="1" hangingPunct="1">
              <a:defRPr/>
            </a:pPr>
            <a:r>
              <a:rPr lang="en-US" dirty="0"/>
              <a:t>Model </a:t>
            </a:r>
            <a:r>
              <a:rPr lang="en-US" dirty="0" smtClean="0"/>
              <a:t>Categories</a:t>
            </a:r>
            <a:br>
              <a:rPr lang="en-US" dirty="0" smtClean="0"/>
            </a:br>
            <a:r>
              <a:rPr lang="en-US" dirty="0" smtClean="0"/>
              <a:t>Current Trends in Modeling</a:t>
            </a:r>
          </a:p>
        </p:txBody>
      </p:sp>
      <p:sp>
        <p:nvSpPr>
          <p:cNvPr id="7" name="Rectangle 7"/>
          <p:cNvSpPr txBox="1">
            <a:spLocks noChangeArrowheads="1"/>
          </p:cNvSpPr>
          <p:nvPr/>
        </p:nvSpPr>
        <p:spPr bwMode="auto">
          <a:xfrm>
            <a:off x="762000" y="15240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pPr eaLnBrk="1" hangingPunct="1"/>
            <a:r>
              <a:rPr lang="en-US" b="0" kern="0" dirty="0" smtClean="0">
                <a:solidFill>
                  <a:srgbClr val="0000CC"/>
                </a:solidFill>
              </a:rPr>
              <a:t>Development of Model/Solution Libraries</a:t>
            </a:r>
          </a:p>
          <a:p>
            <a:pPr lvl="1" eaLnBrk="1" hangingPunct="1"/>
            <a:r>
              <a:rPr lang="en-US" b="0" kern="0" dirty="0">
                <a:solidFill>
                  <a:srgbClr val="0000CC"/>
                </a:solidFill>
              </a:rPr>
              <a:t>NEOS Server for </a:t>
            </a:r>
            <a:r>
              <a:rPr lang="en-US" b="0" kern="0" dirty="0" smtClean="0">
                <a:solidFill>
                  <a:srgbClr val="0000CC"/>
                </a:solidFill>
              </a:rPr>
              <a:t>Optimization</a:t>
            </a:r>
          </a:p>
          <a:p>
            <a:pPr marL="457200" lvl="1" indent="0" eaLnBrk="1" hangingPunct="1">
              <a:buNone/>
            </a:pPr>
            <a:r>
              <a:rPr lang="en-US" b="0" kern="0" dirty="0" smtClean="0">
                <a:solidFill>
                  <a:srgbClr val="0000CC"/>
                </a:solidFill>
              </a:rPr>
              <a:t>   neos.mcs.anl.gov/neos/index.html </a:t>
            </a:r>
          </a:p>
          <a:p>
            <a:pPr lvl="1" eaLnBrk="1" hangingPunct="1"/>
            <a:r>
              <a:rPr lang="en-US" b="0" kern="0" dirty="0">
                <a:solidFill>
                  <a:srgbClr val="0000CC"/>
                </a:solidFill>
              </a:rPr>
              <a:t>Resources link at </a:t>
            </a:r>
            <a:r>
              <a:rPr lang="en-US" b="0" kern="0" dirty="0" smtClean="0">
                <a:solidFill>
                  <a:srgbClr val="0000CC"/>
                </a:solidFill>
              </a:rPr>
              <a:t>informs.org</a:t>
            </a:r>
          </a:p>
          <a:p>
            <a:pPr marL="457200" lvl="1" indent="0" eaLnBrk="1" hangingPunct="1">
              <a:buNone/>
            </a:pPr>
            <a:r>
              <a:rPr lang="en-US" b="0" kern="0" dirty="0" smtClean="0">
                <a:solidFill>
                  <a:srgbClr val="0000CC"/>
                </a:solidFill>
              </a:rPr>
              <a:t>   </a:t>
            </a:r>
            <a:r>
              <a:rPr lang="en-US" b="0" dirty="0">
                <a:solidFill>
                  <a:srgbClr val="0000CC"/>
                </a:solidFill>
              </a:rPr>
              <a:t>lionhrtpub.com/ORMS.shtml</a:t>
            </a:r>
            <a:endParaRPr lang="en-US" b="0" kern="0" dirty="0" smtClean="0">
              <a:solidFill>
                <a:srgbClr val="0000CC"/>
              </a:solidFill>
            </a:endParaRPr>
          </a:p>
          <a:p>
            <a:pPr eaLnBrk="1" hangingPunct="1"/>
            <a:r>
              <a:rPr lang="en-US" b="0" kern="0" dirty="0" smtClean="0">
                <a:solidFill>
                  <a:srgbClr val="F85E08"/>
                </a:solidFill>
              </a:rPr>
              <a:t>Web-based </a:t>
            </a:r>
            <a:r>
              <a:rPr lang="en-US" b="0" kern="0" dirty="0" smtClean="0">
                <a:solidFill>
                  <a:srgbClr val="0000CC"/>
                </a:solidFill>
              </a:rPr>
              <a:t>modeling </a:t>
            </a:r>
            <a:r>
              <a:rPr lang="en-US" sz="2400" b="0" kern="0" dirty="0" smtClean="0">
                <a:solidFill>
                  <a:srgbClr val="0000CC"/>
                </a:solidFill>
              </a:rPr>
              <a:t>(optimization/simulation/…)</a:t>
            </a:r>
          </a:p>
          <a:p>
            <a:pPr eaLnBrk="1" hangingPunct="1"/>
            <a:r>
              <a:rPr lang="en-US" b="0" kern="0" dirty="0" smtClean="0">
                <a:solidFill>
                  <a:srgbClr val="0000CC"/>
                </a:solidFill>
              </a:rPr>
              <a:t>Multidimensional </a:t>
            </a:r>
            <a:r>
              <a:rPr lang="en-US" b="0" kern="0" dirty="0">
                <a:solidFill>
                  <a:srgbClr val="0000CC"/>
                </a:solidFill>
              </a:rPr>
              <a:t>analysis (modeling</a:t>
            </a:r>
            <a:r>
              <a:rPr lang="en-US" b="0" kern="0" dirty="0" smtClean="0">
                <a:solidFill>
                  <a:srgbClr val="0000CC"/>
                </a:solidFill>
              </a:rPr>
              <a:t>)</a:t>
            </a:r>
            <a:endParaRPr lang="en-US" sz="2400" b="0" kern="0" dirty="0" smtClean="0">
              <a:solidFill>
                <a:srgbClr val="0000CC"/>
              </a:solidFill>
            </a:endParaRPr>
          </a:p>
          <a:p>
            <a:pPr eaLnBrk="1" hangingPunct="1"/>
            <a:r>
              <a:rPr lang="en-US" b="0" kern="0" dirty="0" smtClean="0">
                <a:solidFill>
                  <a:srgbClr val="0000CC"/>
                </a:solidFill>
              </a:rPr>
              <a:t>Influence Diagrams</a:t>
            </a:r>
          </a:p>
        </p:txBody>
      </p:sp>
    </p:spTree>
    <p:extLst>
      <p:ext uri="{BB962C8B-B14F-4D97-AF65-F5344CB8AC3E}">
        <p14:creationId xmlns:p14="http://schemas.microsoft.com/office/powerpoint/2010/main" val="264832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p:txBody>
          <a:bodyPr/>
          <a:lstStyle/>
          <a:p>
            <a:pPr eaLnBrk="1" hangingPunct="1">
              <a:defRPr/>
            </a:pPr>
            <a:r>
              <a:rPr lang="en-US" dirty="0"/>
              <a:t>Structure of Mathematical Models</a:t>
            </a:r>
            <a:br>
              <a:rPr lang="en-US" dirty="0"/>
            </a:br>
            <a:r>
              <a:rPr lang="en-US" dirty="0"/>
              <a:t>for Decision Support</a:t>
            </a:r>
            <a:endParaRPr lang="en-US" dirty="0" smtClean="0"/>
          </a:p>
        </p:txBody>
      </p:sp>
      <p:sp>
        <p:nvSpPr>
          <p:cNvPr id="29699" name="AutoShape 3"/>
          <p:cNvSpPr>
            <a:spLocks noChangeArrowheads="1"/>
          </p:cNvSpPr>
          <p:nvPr/>
        </p:nvSpPr>
        <p:spPr bwMode="auto">
          <a:xfrm>
            <a:off x="1677987" y="4876800"/>
            <a:ext cx="1447800" cy="457200"/>
          </a:xfrm>
          <a:prstGeom prst="flowChartProcess">
            <a:avLst/>
          </a:prstGeom>
          <a:solidFill>
            <a:schemeClr val="accent2"/>
          </a:solidFill>
          <a:ln w="9525">
            <a:solidFill>
              <a:schemeClr val="tx1"/>
            </a:solidFill>
            <a:miter lim="800000"/>
            <a:headEnd/>
            <a:tailEnd/>
          </a:ln>
        </p:spPr>
        <p:txBody>
          <a:bodyPr wrap="none" anchor="ctr"/>
          <a:lstStyle/>
          <a:p>
            <a:pPr algn="ctr"/>
            <a:r>
              <a:rPr lang="en-US" sz="1400" b="0" dirty="0"/>
              <a:t>Decision </a:t>
            </a:r>
          </a:p>
          <a:p>
            <a:pPr algn="ctr"/>
            <a:r>
              <a:rPr lang="en-US" sz="1400" b="0" dirty="0"/>
              <a:t>Variables</a:t>
            </a:r>
          </a:p>
        </p:txBody>
      </p:sp>
      <p:sp>
        <p:nvSpPr>
          <p:cNvPr id="29700" name="AutoShape 4"/>
          <p:cNvSpPr>
            <a:spLocks noChangeArrowheads="1"/>
          </p:cNvSpPr>
          <p:nvPr/>
        </p:nvSpPr>
        <p:spPr bwMode="auto">
          <a:xfrm>
            <a:off x="3811587" y="4876800"/>
            <a:ext cx="1447800" cy="457200"/>
          </a:xfrm>
          <a:prstGeom prst="flowChartProcess">
            <a:avLst/>
          </a:prstGeom>
          <a:solidFill>
            <a:schemeClr val="hlink"/>
          </a:solidFill>
          <a:ln w="9525">
            <a:solidFill>
              <a:schemeClr val="tx1"/>
            </a:solidFill>
            <a:miter lim="800000"/>
            <a:headEnd/>
            <a:tailEnd/>
          </a:ln>
        </p:spPr>
        <p:txBody>
          <a:bodyPr wrap="none" anchor="ctr"/>
          <a:lstStyle/>
          <a:p>
            <a:pPr algn="ctr"/>
            <a:r>
              <a:rPr lang="en-US" sz="1400" b="0" dirty="0">
                <a:solidFill>
                  <a:schemeClr val="bg1"/>
                </a:solidFill>
              </a:rPr>
              <a:t>Mathematical</a:t>
            </a:r>
          </a:p>
          <a:p>
            <a:pPr algn="ctr"/>
            <a:r>
              <a:rPr lang="en-US" sz="1400" b="0" dirty="0">
                <a:solidFill>
                  <a:schemeClr val="bg1"/>
                </a:solidFill>
              </a:rPr>
              <a:t>Relationships</a:t>
            </a:r>
          </a:p>
        </p:txBody>
      </p:sp>
      <p:sp>
        <p:nvSpPr>
          <p:cNvPr id="29701" name="AutoShape 5"/>
          <p:cNvSpPr>
            <a:spLocks noChangeArrowheads="1"/>
          </p:cNvSpPr>
          <p:nvPr/>
        </p:nvSpPr>
        <p:spPr bwMode="auto">
          <a:xfrm>
            <a:off x="3811587" y="4038600"/>
            <a:ext cx="1447800" cy="457200"/>
          </a:xfrm>
          <a:prstGeom prst="flowChartProcess">
            <a:avLst/>
          </a:prstGeom>
          <a:solidFill>
            <a:schemeClr val="accent1"/>
          </a:solidFill>
          <a:ln w="9525">
            <a:solidFill>
              <a:schemeClr val="tx1"/>
            </a:solidFill>
            <a:miter lim="800000"/>
            <a:headEnd/>
            <a:tailEnd/>
          </a:ln>
        </p:spPr>
        <p:txBody>
          <a:bodyPr wrap="none" anchor="ctr"/>
          <a:lstStyle/>
          <a:p>
            <a:pPr algn="ctr"/>
            <a:r>
              <a:rPr lang="en-US" sz="1400" b="0" dirty="0"/>
              <a:t>Uncontrollable</a:t>
            </a:r>
          </a:p>
          <a:p>
            <a:pPr algn="ctr"/>
            <a:r>
              <a:rPr lang="en-US" sz="1400" b="0" dirty="0"/>
              <a:t>Variables</a:t>
            </a:r>
          </a:p>
        </p:txBody>
      </p:sp>
      <p:sp>
        <p:nvSpPr>
          <p:cNvPr id="29702" name="AutoShape 6"/>
          <p:cNvSpPr>
            <a:spLocks noChangeArrowheads="1"/>
          </p:cNvSpPr>
          <p:nvPr/>
        </p:nvSpPr>
        <p:spPr bwMode="auto">
          <a:xfrm>
            <a:off x="5945187" y="4876800"/>
            <a:ext cx="1447800" cy="457200"/>
          </a:xfrm>
          <a:prstGeom prst="flowChartProcess">
            <a:avLst/>
          </a:prstGeom>
          <a:solidFill>
            <a:schemeClr val="accent2"/>
          </a:solidFill>
          <a:ln w="9525">
            <a:solidFill>
              <a:schemeClr val="tx1"/>
            </a:solidFill>
            <a:miter lim="800000"/>
            <a:headEnd/>
            <a:tailEnd/>
          </a:ln>
        </p:spPr>
        <p:txBody>
          <a:bodyPr wrap="none" anchor="ctr"/>
          <a:lstStyle/>
          <a:p>
            <a:pPr algn="ctr"/>
            <a:r>
              <a:rPr lang="en-US" sz="1400" b="0" dirty="0"/>
              <a:t>Result </a:t>
            </a:r>
          </a:p>
          <a:p>
            <a:pPr algn="ctr"/>
            <a:r>
              <a:rPr lang="en-US" sz="1400" b="0" dirty="0"/>
              <a:t>Variables</a:t>
            </a:r>
          </a:p>
        </p:txBody>
      </p:sp>
      <p:sp>
        <p:nvSpPr>
          <p:cNvPr id="29703" name="AutoShape 7"/>
          <p:cNvSpPr>
            <a:spLocks noChangeArrowheads="1"/>
          </p:cNvSpPr>
          <p:nvPr/>
        </p:nvSpPr>
        <p:spPr bwMode="auto">
          <a:xfrm>
            <a:off x="3125787" y="5029200"/>
            <a:ext cx="685800" cy="152400"/>
          </a:xfrm>
          <a:prstGeom prst="rightArrow">
            <a:avLst>
              <a:gd name="adj1" fmla="val 50000"/>
              <a:gd name="adj2" fmla="val 112500"/>
            </a:avLst>
          </a:prstGeom>
          <a:solidFill>
            <a:srgbClr val="F8FE86"/>
          </a:solidFill>
          <a:ln w="9525">
            <a:solidFill>
              <a:schemeClr val="tx1"/>
            </a:solidFill>
            <a:miter lim="800000"/>
            <a:headEnd/>
            <a:tailEnd/>
          </a:ln>
        </p:spPr>
        <p:txBody>
          <a:bodyPr wrap="none" anchor="ctr"/>
          <a:lstStyle/>
          <a:p>
            <a:endParaRPr lang="en-US" b="0" dirty="0"/>
          </a:p>
        </p:txBody>
      </p:sp>
      <p:sp>
        <p:nvSpPr>
          <p:cNvPr id="29704" name="AutoShape 8"/>
          <p:cNvSpPr>
            <a:spLocks noChangeArrowheads="1"/>
          </p:cNvSpPr>
          <p:nvPr/>
        </p:nvSpPr>
        <p:spPr bwMode="auto">
          <a:xfrm>
            <a:off x="5259387" y="5029200"/>
            <a:ext cx="685800" cy="152400"/>
          </a:xfrm>
          <a:prstGeom prst="rightArrow">
            <a:avLst>
              <a:gd name="adj1" fmla="val 50000"/>
              <a:gd name="adj2" fmla="val 112500"/>
            </a:avLst>
          </a:prstGeom>
          <a:solidFill>
            <a:srgbClr val="F8FE86"/>
          </a:solidFill>
          <a:ln w="9525">
            <a:solidFill>
              <a:schemeClr val="tx1"/>
            </a:solidFill>
            <a:miter lim="800000"/>
            <a:headEnd/>
            <a:tailEnd/>
          </a:ln>
        </p:spPr>
        <p:txBody>
          <a:bodyPr wrap="none" anchor="ctr"/>
          <a:lstStyle/>
          <a:p>
            <a:endParaRPr lang="en-US" b="0" dirty="0"/>
          </a:p>
        </p:txBody>
      </p:sp>
      <p:sp>
        <p:nvSpPr>
          <p:cNvPr id="29705" name="AutoShape 9"/>
          <p:cNvSpPr>
            <a:spLocks noChangeArrowheads="1"/>
          </p:cNvSpPr>
          <p:nvPr/>
        </p:nvSpPr>
        <p:spPr bwMode="auto">
          <a:xfrm>
            <a:off x="4421187" y="4495800"/>
            <a:ext cx="152400" cy="381000"/>
          </a:xfrm>
          <a:prstGeom prst="downArrow">
            <a:avLst>
              <a:gd name="adj1" fmla="val 50000"/>
              <a:gd name="adj2" fmla="val 62500"/>
            </a:avLst>
          </a:prstGeom>
          <a:solidFill>
            <a:srgbClr val="F8FE86"/>
          </a:solidFill>
          <a:ln w="9525">
            <a:solidFill>
              <a:schemeClr val="tx1"/>
            </a:solidFill>
            <a:miter lim="800000"/>
            <a:headEnd/>
            <a:tailEnd/>
          </a:ln>
        </p:spPr>
        <p:txBody>
          <a:bodyPr wrap="none" anchor="ctr"/>
          <a:lstStyle/>
          <a:p>
            <a:endParaRPr lang="en-US" b="0" dirty="0"/>
          </a:p>
        </p:txBody>
      </p:sp>
      <p:sp>
        <p:nvSpPr>
          <p:cNvPr id="29706" name="Rectangle 10"/>
          <p:cNvSpPr>
            <a:spLocks noChangeArrowheads="1"/>
          </p:cNvSpPr>
          <p:nvPr/>
        </p:nvSpPr>
        <p:spPr bwMode="auto">
          <a:xfrm>
            <a:off x="762000" y="1600200"/>
            <a:ext cx="8382000" cy="1752600"/>
          </a:xfrm>
          <a:prstGeom prst="rect">
            <a:avLst/>
          </a:prstGeom>
          <a:noFill/>
          <a:ln w="9525">
            <a:noFill/>
            <a:miter lim="800000"/>
            <a:headEnd/>
            <a:tailEnd/>
          </a:ln>
        </p:spPr>
        <p:txBody>
          <a:bodyPr/>
          <a:lstStyle/>
          <a:p>
            <a:pPr marL="342900" indent="-342900" algn="l">
              <a:lnSpc>
                <a:spcPct val="90000"/>
              </a:lnSpc>
              <a:spcBef>
                <a:spcPct val="20000"/>
              </a:spcBef>
              <a:buClr>
                <a:schemeClr val="folHlink"/>
              </a:buClr>
              <a:buSzPct val="60000"/>
              <a:buFont typeface="Wingdings" pitchFamily="2" charset="2"/>
              <a:buChar char="n"/>
            </a:pPr>
            <a:r>
              <a:rPr lang="en-US" b="0" dirty="0">
                <a:solidFill>
                  <a:schemeClr val="folHlink"/>
                </a:solidFill>
                <a:effectLst/>
              </a:rPr>
              <a:t>Non-Quantitative Models (Qualitative) </a:t>
            </a:r>
          </a:p>
          <a:p>
            <a:pPr marL="342900" indent="-342900" algn="l">
              <a:lnSpc>
                <a:spcPct val="90000"/>
              </a:lnSpc>
              <a:spcBef>
                <a:spcPct val="20000"/>
              </a:spcBef>
              <a:buClr>
                <a:schemeClr val="folHlink"/>
              </a:buClr>
              <a:buSzPct val="60000"/>
              <a:buFont typeface="Wingdings" pitchFamily="2" charset="2"/>
              <a:buChar char="n"/>
            </a:pPr>
            <a:r>
              <a:rPr lang="en-US" b="0" dirty="0" smtClean="0">
                <a:solidFill>
                  <a:schemeClr val="folHlink"/>
                </a:solidFill>
                <a:effectLst/>
              </a:rPr>
              <a:t>Quantitative </a:t>
            </a:r>
            <a:r>
              <a:rPr lang="en-US" b="0" dirty="0">
                <a:solidFill>
                  <a:schemeClr val="folHlink"/>
                </a:solidFill>
                <a:effectLst/>
              </a:rPr>
              <a:t>Models: Mathematically links decision variables, uncontrollable variables, and result </a:t>
            </a:r>
            <a:r>
              <a:rPr lang="en-US" b="0" dirty="0" smtClean="0">
                <a:solidFill>
                  <a:schemeClr val="folHlink"/>
                </a:solidFill>
                <a:effectLst/>
              </a:rPr>
              <a:t>variables</a:t>
            </a:r>
            <a:endParaRPr lang="en-US" b="0" dirty="0">
              <a:solidFill>
                <a:schemeClr val="folHlink"/>
              </a:solidFill>
              <a:effectLst/>
            </a:endParaRPr>
          </a:p>
        </p:txBody>
      </p:sp>
      <p:grpSp>
        <p:nvGrpSpPr>
          <p:cNvPr id="2" name="Group 14"/>
          <p:cNvGrpSpPr>
            <a:grpSpLocks/>
          </p:cNvGrpSpPr>
          <p:nvPr/>
        </p:nvGrpSpPr>
        <p:grpSpPr bwMode="auto">
          <a:xfrm>
            <a:off x="1449387" y="3949700"/>
            <a:ext cx="6267450" cy="1231900"/>
            <a:chOff x="912" y="2968"/>
            <a:chExt cx="3948" cy="776"/>
          </a:xfrm>
        </p:grpSpPr>
        <p:sp>
          <p:nvSpPr>
            <p:cNvPr id="29709" name="Oval 11"/>
            <p:cNvSpPr>
              <a:spLocks noChangeArrowheads="1"/>
            </p:cNvSpPr>
            <p:nvPr/>
          </p:nvSpPr>
          <p:spPr bwMode="auto">
            <a:xfrm rot="-1230161">
              <a:off x="912" y="3024"/>
              <a:ext cx="2567" cy="720"/>
            </a:xfrm>
            <a:prstGeom prst="ellipse">
              <a:avLst/>
            </a:prstGeom>
            <a:solidFill>
              <a:schemeClr val="accent1">
                <a:alpha val="50195"/>
              </a:schemeClr>
            </a:solidFill>
            <a:ln w="9525">
              <a:solidFill>
                <a:schemeClr val="tx1"/>
              </a:solidFill>
              <a:round/>
              <a:headEnd/>
              <a:tailEnd/>
            </a:ln>
          </p:spPr>
          <p:txBody>
            <a:bodyPr wrap="none" anchor="ctr"/>
            <a:lstStyle/>
            <a:p>
              <a:endParaRPr lang="en-US" b="0" dirty="0"/>
            </a:p>
          </p:txBody>
        </p:sp>
        <p:sp>
          <p:nvSpPr>
            <p:cNvPr id="29710" name="Text Box 12"/>
            <p:cNvSpPr txBox="1">
              <a:spLocks noChangeArrowheads="1"/>
            </p:cNvSpPr>
            <p:nvPr/>
          </p:nvSpPr>
          <p:spPr bwMode="auto">
            <a:xfrm rot="20047957">
              <a:off x="920" y="2968"/>
              <a:ext cx="1556" cy="231"/>
            </a:xfrm>
            <a:prstGeom prst="rect">
              <a:avLst/>
            </a:prstGeom>
            <a:noFill/>
            <a:ln w="9525">
              <a:noFill/>
              <a:miter lim="800000"/>
              <a:headEnd/>
              <a:tailEnd/>
            </a:ln>
          </p:spPr>
          <p:txBody>
            <a:bodyPr wrap="none">
              <a:spAutoFit/>
            </a:bodyPr>
            <a:lstStyle/>
            <a:p>
              <a:r>
                <a:rPr lang="en-US" sz="1800" b="0" dirty="0">
                  <a:solidFill>
                    <a:srgbClr val="0066FF"/>
                  </a:solidFill>
                  <a:latin typeface="Arial" charset="0"/>
                </a:rPr>
                <a:t>Independent Variables</a:t>
              </a:r>
            </a:p>
          </p:txBody>
        </p:sp>
        <p:sp>
          <p:nvSpPr>
            <p:cNvPr id="29711" name="Text Box 13"/>
            <p:cNvSpPr txBox="1">
              <a:spLocks noChangeArrowheads="1"/>
            </p:cNvSpPr>
            <p:nvPr/>
          </p:nvSpPr>
          <p:spPr bwMode="auto">
            <a:xfrm rot="21576627">
              <a:off x="3470" y="3316"/>
              <a:ext cx="1390" cy="233"/>
            </a:xfrm>
            <a:prstGeom prst="rect">
              <a:avLst/>
            </a:prstGeom>
            <a:noFill/>
            <a:ln w="9525">
              <a:noFill/>
              <a:miter lim="800000"/>
              <a:headEnd/>
              <a:tailEnd/>
            </a:ln>
          </p:spPr>
          <p:txBody>
            <a:bodyPr wrap="none">
              <a:spAutoFit/>
            </a:bodyPr>
            <a:lstStyle/>
            <a:p>
              <a:r>
                <a:rPr lang="en-US" sz="1800" b="0" dirty="0">
                  <a:solidFill>
                    <a:srgbClr val="0066FF"/>
                  </a:solidFill>
                  <a:latin typeface="Arial" charset="0"/>
                </a:rPr>
                <a:t>Dependent </a:t>
              </a:r>
              <a:r>
                <a:rPr lang="en-US" sz="1800" b="0" dirty="0" smtClean="0">
                  <a:solidFill>
                    <a:srgbClr val="0066FF"/>
                  </a:solidFill>
                  <a:latin typeface="Arial" charset="0"/>
                </a:rPr>
                <a:t>Variable</a:t>
              </a:r>
              <a:endParaRPr lang="en-US" sz="1800" b="0" dirty="0">
                <a:solidFill>
                  <a:srgbClr val="0066FF"/>
                </a:solidFill>
                <a:latin typeface="Arial" charset="0"/>
              </a:endParaRPr>
            </a:p>
          </p:txBody>
        </p:sp>
      </p:grpSp>
      <p:sp>
        <p:nvSpPr>
          <p:cNvPr id="29708" name="AutoShape 5"/>
          <p:cNvSpPr>
            <a:spLocks noChangeArrowheads="1"/>
          </p:cNvSpPr>
          <p:nvPr/>
        </p:nvSpPr>
        <p:spPr bwMode="auto">
          <a:xfrm>
            <a:off x="3811587" y="5791200"/>
            <a:ext cx="1447800" cy="457200"/>
          </a:xfrm>
          <a:prstGeom prst="flowChartProcess">
            <a:avLst/>
          </a:prstGeom>
          <a:solidFill>
            <a:schemeClr val="accent6">
              <a:lumMod val="40000"/>
              <a:lumOff val="60000"/>
            </a:schemeClr>
          </a:solidFill>
          <a:ln w="9525">
            <a:solidFill>
              <a:schemeClr val="tx1"/>
            </a:solidFill>
            <a:miter lim="800000"/>
            <a:headEnd/>
            <a:tailEnd/>
          </a:ln>
        </p:spPr>
        <p:txBody>
          <a:bodyPr wrap="none" anchor="ctr"/>
          <a:lstStyle/>
          <a:p>
            <a:pPr algn="ctr"/>
            <a:r>
              <a:rPr lang="en-US" sz="1400" b="0" dirty="0"/>
              <a:t>Intermediate</a:t>
            </a:r>
          </a:p>
          <a:p>
            <a:pPr algn="ctr"/>
            <a:r>
              <a:rPr lang="en-US" sz="1400" b="0" dirty="0"/>
              <a:t>Variables</a:t>
            </a:r>
          </a:p>
        </p:txBody>
      </p:sp>
      <p:sp>
        <p:nvSpPr>
          <p:cNvPr id="18" name="AutoShape 8"/>
          <p:cNvSpPr>
            <a:spLocks noChangeArrowheads="1"/>
          </p:cNvSpPr>
          <p:nvPr/>
        </p:nvSpPr>
        <p:spPr bwMode="auto">
          <a:xfrm rot="16200000">
            <a:off x="4421187" y="5486400"/>
            <a:ext cx="457199" cy="152400"/>
          </a:xfrm>
          <a:prstGeom prst="rightArrow">
            <a:avLst>
              <a:gd name="adj1" fmla="val 50000"/>
              <a:gd name="adj2" fmla="val 112500"/>
            </a:avLst>
          </a:prstGeom>
          <a:solidFill>
            <a:srgbClr val="F8FE86"/>
          </a:solidFill>
          <a:ln w="9525">
            <a:solidFill>
              <a:schemeClr val="tx1"/>
            </a:solidFill>
            <a:miter lim="800000"/>
            <a:headEnd/>
            <a:tailEnd/>
          </a:ln>
        </p:spPr>
        <p:txBody>
          <a:bodyPr wrap="none" anchor="ctr"/>
          <a:lstStyle/>
          <a:p>
            <a:endParaRPr lang="en-US" b="0" dirty="0"/>
          </a:p>
        </p:txBody>
      </p:sp>
      <p:sp>
        <p:nvSpPr>
          <p:cNvPr id="19" name="AutoShape 8"/>
          <p:cNvSpPr>
            <a:spLocks noChangeArrowheads="1"/>
          </p:cNvSpPr>
          <p:nvPr/>
        </p:nvSpPr>
        <p:spPr bwMode="auto">
          <a:xfrm rot="5400000">
            <a:off x="4192587" y="5486399"/>
            <a:ext cx="457199" cy="152400"/>
          </a:xfrm>
          <a:prstGeom prst="rightArrow">
            <a:avLst>
              <a:gd name="adj1" fmla="val 50000"/>
              <a:gd name="adj2" fmla="val 112500"/>
            </a:avLst>
          </a:prstGeom>
          <a:solidFill>
            <a:srgbClr val="F8FE86"/>
          </a:solidFill>
          <a:ln w="9525">
            <a:solidFill>
              <a:schemeClr val="tx1"/>
            </a:solidFill>
            <a:miter lim="800000"/>
            <a:headEnd/>
            <a:tailEnd/>
          </a:ln>
        </p:spPr>
        <p:txBody>
          <a:bodyPr wrap="none" anchor="ctr"/>
          <a:lstStyle/>
          <a:p>
            <a:endParaRPr lang="en-US" b="0" dirty="0"/>
          </a:p>
        </p:txBody>
      </p:sp>
    </p:spTree>
    <p:extLst>
      <p:ext uri="{BB962C8B-B14F-4D97-AF65-F5344CB8AC3E}">
        <p14:creationId xmlns:p14="http://schemas.microsoft.com/office/powerpoint/2010/main" val="272656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916862" cy="1139824"/>
          </a:xfrm>
        </p:spPr>
        <p:txBody>
          <a:bodyPr/>
          <a:lstStyle/>
          <a:p>
            <a:r>
              <a:rPr lang="en-US" dirty="0" smtClean="0"/>
              <a:t>Examples - Components </a:t>
            </a:r>
            <a:r>
              <a:rPr lang="en-US" dirty="0"/>
              <a:t>of Models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00200"/>
            <a:ext cx="85915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916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t>
            </a:r>
            <a:r>
              <a:rPr lang="en-US" dirty="0" smtClean="0"/>
              <a:t>a </a:t>
            </a:r>
            <a:br>
              <a:rPr lang="en-US" dirty="0" smtClean="0"/>
            </a:br>
            <a:r>
              <a:rPr lang="en-US" dirty="0" smtClean="0"/>
              <a:t>Mathematical Model</a:t>
            </a:r>
            <a:endParaRPr lang="en-US" dirty="0"/>
          </a:p>
        </p:txBody>
      </p:sp>
      <mc:AlternateContent xmlns:mc="http://schemas.openxmlformats.org/markup-compatibility/2006" xmlns:a14="http://schemas.microsoft.com/office/drawing/2010/main">
        <mc:Choice Requires="a14">
          <p:sp>
            <p:nvSpPr>
              <p:cNvPr id="3" name="Rectangle 7"/>
              <p:cNvSpPr txBox="1">
                <a:spLocks noChangeArrowheads="1"/>
              </p:cNvSpPr>
              <p:nvPr/>
            </p:nvSpPr>
            <p:spPr bwMode="auto">
              <a:xfrm>
                <a:off x="762000" y="1524000"/>
                <a:ext cx="8001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folHlink"/>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folHlink"/>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folHlink"/>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folHlink"/>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folHlink"/>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folHlink"/>
                    </a:solidFill>
                    <a:latin typeface="+mn-lt"/>
                  </a:defRPr>
                </a:lvl9pPr>
              </a:lstStyle>
              <a:p>
                <a:pPr eaLnBrk="1" hangingPunct="1"/>
                <a:r>
                  <a:rPr lang="en-US" sz="2800" b="0" kern="0" dirty="0" smtClean="0">
                    <a:solidFill>
                      <a:srgbClr val="0000CC"/>
                    </a:solidFill>
                  </a:rPr>
                  <a:t>The </a:t>
                </a:r>
                <a:r>
                  <a:rPr lang="en-US" sz="2800" b="0" kern="0" dirty="0">
                    <a:solidFill>
                      <a:srgbClr val="0000CC"/>
                    </a:solidFill>
                  </a:rPr>
                  <a:t>components of a quantitative model are linked together by </a:t>
                </a:r>
                <a:r>
                  <a:rPr lang="en-US" sz="2800" b="0" kern="0" dirty="0" smtClean="0">
                    <a:solidFill>
                      <a:srgbClr val="0000CC"/>
                    </a:solidFill>
                  </a:rPr>
                  <a:t>mathematical </a:t>
                </a:r>
                <a:r>
                  <a:rPr lang="en-US" sz="2800" b="0" kern="0" dirty="0">
                    <a:solidFill>
                      <a:srgbClr val="0000CC"/>
                    </a:solidFill>
                  </a:rPr>
                  <a:t>(</a:t>
                </a:r>
                <a:r>
                  <a:rPr lang="en-US" sz="2800" b="0" kern="0" dirty="0" smtClean="0">
                    <a:solidFill>
                      <a:srgbClr val="0000CC"/>
                    </a:solidFill>
                  </a:rPr>
                  <a:t>algebraic) expressions—equations </a:t>
                </a:r>
                <a:r>
                  <a:rPr lang="en-US" sz="2800" b="0" kern="0" dirty="0">
                    <a:solidFill>
                      <a:srgbClr val="0000CC"/>
                    </a:solidFill>
                  </a:rPr>
                  <a:t>or </a:t>
                </a:r>
                <a:r>
                  <a:rPr lang="en-US" sz="2800" b="0" kern="0" dirty="0" smtClean="0">
                    <a:solidFill>
                      <a:srgbClr val="0000CC"/>
                    </a:solidFill>
                  </a:rPr>
                  <a:t>inequalities. </a:t>
                </a:r>
              </a:p>
              <a:p>
                <a:pPr lvl="1" eaLnBrk="1" hangingPunct="1"/>
                <a:r>
                  <a:rPr lang="en-US" b="0" kern="0" dirty="0" smtClean="0">
                    <a:solidFill>
                      <a:srgbClr val="0000CC"/>
                    </a:solidFill>
                  </a:rPr>
                  <a:t>Example – Profit - </a:t>
                </a:r>
                <a14:m>
                  <m:oMath xmlns:m="http://schemas.openxmlformats.org/officeDocument/2006/math">
                    <m:r>
                      <a:rPr lang="en-US" sz="2800" b="0" i="1" smtClean="0">
                        <a:solidFill>
                          <a:srgbClr val="0000CC"/>
                        </a:solidFill>
                        <a:latin typeface="Cambria Math"/>
                      </a:rPr>
                      <m:t>𝑃</m:t>
                    </m:r>
                    <m:r>
                      <a:rPr lang="en-US" sz="2800" b="0" i="1" smtClean="0">
                        <a:solidFill>
                          <a:srgbClr val="0000CC"/>
                        </a:solidFill>
                        <a:latin typeface="Cambria Math"/>
                      </a:rPr>
                      <m:t>=</m:t>
                    </m:r>
                    <m:r>
                      <a:rPr lang="en-US" sz="2800" b="0" i="1" smtClean="0">
                        <a:solidFill>
                          <a:srgbClr val="0000CC"/>
                        </a:solidFill>
                        <a:latin typeface="Cambria Math"/>
                      </a:rPr>
                      <m:t>𝑅</m:t>
                    </m:r>
                    <m:r>
                      <a:rPr lang="en-US" sz="2800" b="0" i="1" smtClean="0">
                        <a:solidFill>
                          <a:srgbClr val="0000CC"/>
                        </a:solidFill>
                        <a:latin typeface="Cambria Math"/>
                      </a:rPr>
                      <m:t>−</m:t>
                    </m:r>
                    <m:r>
                      <a:rPr lang="en-US" sz="2800" b="0" i="1" smtClean="0">
                        <a:solidFill>
                          <a:srgbClr val="0000CC"/>
                        </a:solidFill>
                        <a:latin typeface="Cambria Math"/>
                      </a:rPr>
                      <m:t>𝐶</m:t>
                    </m:r>
                  </m:oMath>
                </a14:m>
                <a:endParaRPr lang="en-US" sz="2800" b="0" i="1" dirty="0" smtClean="0">
                  <a:solidFill>
                    <a:srgbClr val="0000CC"/>
                  </a:solidFill>
                </a:endParaRPr>
              </a:p>
              <a:p>
                <a:pPr marL="0" indent="0" eaLnBrk="1" hangingPunct="1">
                  <a:buNone/>
                  <a:tabLst>
                    <a:tab pos="463550" algn="l"/>
                  </a:tabLst>
                </a:pPr>
                <a:r>
                  <a:rPr lang="en-US" sz="2400" b="0" kern="0" dirty="0" smtClean="0">
                    <a:solidFill>
                      <a:srgbClr val="0000CC"/>
                    </a:solidFill>
                  </a:rPr>
                  <a:t>where</a:t>
                </a:r>
                <a:r>
                  <a:rPr lang="en-US" sz="2400" b="0" i="1" dirty="0" smtClean="0">
                    <a:solidFill>
                      <a:srgbClr val="F85E08"/>
                    </a:solidFill>
                  </a:rPr>
                  <a:t>P</a:t>
                </a:r>
                <a:r>
                  <a:rPr lang="en-US" sz="2400" b="0" dirty="0" smtClean="0">
                    <a:solidFill>
                      <a:srgbClr val="0000CC"/>
                    </a:solidFill>
                  </a:rPr>
                  <a:t>= profit, </a:t>
                </a:r>
                <a:r>
                  <a:rPr lang="en-US" sz="2400" b="0" i="1" dirty="0" smtClean="0">
                    <a:solidFill>
                      <a:srgbClr val="F85E08"/>
                    </a:solidFill>
                  </a:rPr>
                  <a:t>R</a:t>
                </a:r>
                <a:r>
                  <a:rPr lang="en-US" sz="2400" b="0" dirty="0" smtClean="0">
                    <a:solidFill>
                      <a:srgbClr val="0000CC"/>
                    </a:solidFill>
                  </a:rPr>
                  <a:t>= revenue, and </a:t>
                </a:r>
                <a:r>
                  <a:rPr lang="en-US" sz="2400" b="0" i="1" dirty="0" smtClean="0">
                    <a:solidFill>
                      <a:srgbClr val="F85E08"/>
                    </a:solidFill>
                  </a:rPr>
                  <a:t>C</a:t>
                </a:r>
                <a:r>
                  <a:rPr lang="en-US" sz="2400" b="0" dirty="0" smtClean="0">
                    <a:solidFill>
                      <a:srgbClr val="0000CC"/>
                    </a:solidFill>
                  </a:rPr>
                  <a:t>= cost</a:t>
                </a:r>
                <a:endParaRPr lang="en-US" sz="1400" b="0" dirty="0" smtClean="0">
                  <a:solidFill>
                    <a:srgbClr val="0000CC"/>
                  </a:solidFill>
                </a:endParaRPr>
              </a:p>
              <a:p>
                <a:pPr lvl="1"/>
                <a:r>
                  <a:rPr lang="en-US" b="0" dirty="0" smtClean="0">
                    <a:solidFill>
                      <a:srgbClr val="0000CC"/>
                    </a:solidFill>
                  </a:rPr>
                  <a:t>Example - Simple Present-Value -</a:t>
                </a:r>
                <a:endParaRPr lang="en-US" b="0" kern="0" dirty="0" smtClean="0">
                  <a:solidFill>
                    <a:srgbClr val="0000CC"/>
                  </a:solidFill>
                </a:endParaRPr>
              </a:p>
              <a:p>
                <a:pPr marL="0" indent="0" eaLnBrk="1" hangingPunct="1">
                  <a:buNone/>
                  <a:tabLst>
                    <a:tab pos="463550" algn="l"/>
                  </a:tabLst>
                </a:pPr>
                <a14:m>
                  <m:oMathPara xmlns:m="http://schemas.openxmlformats.org/officeDocument/2006/math">
                    <m:oMathParaPr>
                      <m:jc m:val="centerGroup"/>
                    </m:oMathParaPr>
                    <m:oMath xmlns:m="http://schemas.openxmlformats.org/officeDocument/2006/math">
                      <m:r>
                        <a:rPr lang="en-US" sz="2800" b="0" i="1" kern="0" smtClean="0">
                          <a:solidFill>
                            <a:srgbClr val="0000CC"/>
                          </a:solidFill>
                          <a:latin typeface="Cambria Math"/>
                        </a:rPr>
                        <m:t>𝑃</m:t>
                      </m:r>
                      <m:r>
                        <a:rPr lang="en-US" sz="2800" b="0" i="1" kern="0" smtClean="0">
                          <a:solidFill>
                            <a:srgbClr val="0000CC"/>
                          </a:solidFill>
                          <a:latin typeface="Cambria Math"/>
                        </a:rPr>
                        <m:t>=</m:t>
                      </m:r>
                      <m:f>
                        <m:fPr>
                          <m:ctrlPr>
                            <a:rPr lang="en-US" sz="2800" b="0" i="1" kern="0" smtClean="0">
                              <a:solidFill>
                                <a:srgbClr val="0000CC"/>
                              </a:solidFill>
                              <a:latin typeface="Cambria Math"/>
                            </a:rPr>
                          </m:ctrlPr>
                        </m:fPr>
                        <m:num>
                          <m:r>
                            <a:rPr lang="en-US" sz="2800" b="0" i="1" kern="0" smtClean="0">
                              <a:solidFill>
                                <a:srgbClr val="0000CC"/>
                              </a:solidFill>
                              <a:latin typeface="Cambria Math"/>
                            </a:rPr>
                            <m:t>𝐹</m:t>
                          </m:r>
                        </m:num>
                        <m:den>
                          <m:sSup>
                            <m:sSupPr>
                              <m:ctrlPr>
                                <a:rPr lang="en-US" sz="2800" b="0" i="1" kern="0" smtClean="0">
                                  <a:solidFill>
                                    <a:srgbClr val="0000CC"/>
                                  </a:solidFill>
                                  <a:latin typeface="Cambria Math"/>
                                </a:rPr>
                              </m:ctrlPr>
                            </m:sSupPr>
                            <m:e>
                              <m:r>
                                <a:rPr lang="en-US" sz="2800" b="0" i="1" kern="0" smtClean="0">
                                  <a:solidFill>
                                    <a:srgbClr val="0000CC"/>
                                  </a:solidFill>
                                  <a:latin typeface="Cambria Math"/>
                                </a:rPr>
                                <m:t>(1+</m:t>
                              </m:r>
                              <m:r>
                                <a:rPr lang="en-US" sz="2800" b="0" i="1" kern="0" smtClean="0">
                                  <a:solidFill>
                                    <a:srgbClr val="0000CC"/>
                                  </a:solidFill>
                                  <a:latin typeface="Cambria Math"/>
                                </a:rPr>
                                <m:t>𝑖</m:t>
                              </m:r>
                              <m:r>
                                <a:rPr lang="en-US" sz="2800" b="0" i="1" kern="0" smtClean="0">
                                  <a:solidFill>
                                    <a:srgbClr val="0000CC"/>
                                  </a:solidFill>
                                  <a:latin typeface="Cambria Math"/>
                                </a:rPr>
                                <m:t>)</m:t>
                              </m:r>
                            </m:e>
                            <m:sup>
                              <m:r>
                                <a:rPr lang="en-US" sz="2800" b="0" i="1" kern="0" smtClean="0">
                                  <a:solidFill>
                                    <a:srgbClr val="0000CC"/>
                                  </a:solidFill>
                                  <a:latin typeface="Cambria Math"/>
                                </a:rPr>
                                <m:t>𝑛</m:t>
                              </m:r>
                            </m:sup>
                          </m:sSup>
                        </m:den>
                      </m:f>
                      <m:r>
                        <a:rPr lang="en-US" sz="2800" b="0" i="1" kern="0" smtClean="0">
                          <a:solidFill>
                            <a:srgbClr val="0000CC"/>
                          </a:solidFill>
                          <a:latin typeface="Cambria Math"/>
                        </a:rPr>
                        <m:t>=</m:t>
                      </m:r>
                      <m:f>
                        <m:fPr>
                          <m:ctrlPr>
                            <a:rPr lang="en-US" sz="2800" b="0" i="1" kern="0" smtClean="0">
                              <a:solidFill>
                                <a:srgbClr val="0000CC"/>
                              </a:solidFill>
                              <a:latin typeface="Cambria Math"/>
                            </a:rPr>
                          </m:ctrlPr>
                        </m:fPr>
                        <m:num>
                          <m:r>
                            <a:rPr lang="en-US" sz="2800" b="0" i="1" kern="0" smtClean="0">
                              <a:solidFill>
                                <a:srgbClr val="0000CC"/>
                              </a:solidFill>
                              <a:latin typeface="Cambria Math"/>
                            </a:rPr>
                            <m:t>100,000</m:t>
                          </m:r>
                        </m:num>
                        <m:den>
                          <m:sSup>
                            <m:sSupPr>
                              <m:ctrlPr>
                                <a:rPr lang="en-US" sz="2800" b="0" i="1" kern="0" smtClean="0">
                                  <a:solidFill>
                                    <a:srgbClr val="0000CC"/>
                                  </a:solidFill>
                                  <a:latin typeface="Cambria Math"/>
                                </a:rPr>
                              </m:ctrlPr>
                            </m:sSupPr>
                            <m:e>
                              <m:d>
                                <m:dPr>
                                  <m:ctrlPr>
                                    <a:rPr lang="en-US" sz="2800" b="0" i="1" kern="0" smtClean="0">
                                      <a:solidFill>
                                        <a:srgbClr val="0000CC"/>
                                      </a:solidFill>
                                      <a:latin typeface="Cambria Math"/>
                                    </a:rPr>
                                  </m:ctrlPr>
                                </m:dPr>
                                <m:e>
                                  <m:r>
                                    <a:rPr lang="en-US" sz="2800" b="0" i="1" kern="0" smtClean="0">
                                      <a:solidFill>
                                        <a:srgbClr val="0000CC"/>
                                      </a:solidFill>
                                      <a:latin typeface="Cambria Math"/>
                                    </a:rPr>
                                    <m:t>1+0.1</m:t>
                                  </m:r>
                                </m:e>
                              </m:d>
                            </m:e>
                            <m:sup>
                              <m:r>
                                <a:rPr lang="en-US" sz="2800" b="0" i="1" kern="0" smtClean="0">
                                  <a:solidFill>
                                    <a:srgbClr val="0000CC"/>
                                  </a:solidFill>
                                  <a:latin typeface="Cambria Math"/>
                                </a:rPr>
                                <m:t>5</m:t>
                              </m:r>
                            </m:sup>
                          </m:sSup>
                        </m:den>
                      </m:f>
                      <m:r>
                        <a:rPr lang="en-US" sz="2800" b="0" i="1" kern="0" smtClean="0">
                          <a:solidFill>
                            <a:srgbClr val="0000CC"/>
                          </a:solidFill>
                          <a:latin typeface="Cambria Math"/>
                        </a:rPr>
                        <m:t>=62,092</m:t>
                      </m:r>
                    </m:oMath>
                  </m:oMathPara>
                </a14:m>
                <a:endParaRPr lang="en-US" sz="2800" b="0" kern="0" dirty="0" smtClean="0">
                  <a:solidFill>
                    <a:srgbClr val="0000CC"/>
                  </a:solidFill>
                </a:endParaRPr>
              </a:p>
              <a:p>
                <a:pPr marL="400050" lvl="1" indent="0" eaLnBrk="1" hangingPunct="1">
                  <a:buNone/>
                  <a:tabLst>
                    <a:tab pos="463550" algn="l"/>
                  </a:tabLst>
                </a:pPr>
                <a:r>
                  <a:rPr lang="en-US" sz="2400" b="0" kern="0" dirty="0">
                    <a:solidFill>
                      <a:srgbClr val="0000CC"/>
                    </a:solidFill>
                  </a:rPr>
                  <a:t>where</a:t>
                </a:r>
                <a:r>
                  <a:rPr lang="en-US" sz="2400" b="0" i="1" dirty="0">
                    <a:solidFill>
                      <a:srgbClr val="F85E08"/>
                    </a:solidFill>
                  </a:rPr>
                  <a:t>P</a:t>
                </a:r>
                <a:r>
                  <a:rPr lang="en-US" sz="2400" b="0" dirty="0">
                    <a:solidFill>
                      <a:srgbClr val="0000CC"/>
                    </a:solidFill>
                  </a:rPr>
                  <a:t>= </a:t>
                </a:r>
                <a:r>
                  <a:rPr lang="en-US" sz="2400" b="0" dirty="0" smtClean="0">
                    <a:solidFill>
                      <a:srgbClr val="0000CC"/>
                    </a:solidFill>
                  </a:rPr>
                  <a:t>present value, </a:t>
                </a:r>
                <a:r>
                  <a:rPr lang="en-US" sz="2400" b="0" i="1" dirty="0" smtClean="0">
                    <a:solidFill>
                      <a:srgbClr val="F85E08"/>
                    </a:solidFill>
                  </a:rPr>
                  <a:t>F</a:t>
                </a:r>
                <a:r>
                  <a:rPr lang="en-US" sz="2400" b="0" dirty="0">
                    <a:solidFill>
                      <a:srgbClr val="0000CC"/>
                    </a:solidFill>
                  </a:rPr>
                  <a:t>= </a:t>
                </a:r>
                <a:r>
                  <a:rPr lang="en-US" sz="2400" b="0" dirty="0" smtClean="0">
                    <a:solidFill>
                      <a:srgbClr val="0000CC"/>
                    </a:solidFill>
                  </a:rPr>
                  <a:t>future cash-flow,           </a:t>
                </a:r>
                <a:r>
                  <a:rPr lang="en-US" sz="2400" b="0" i="1" dirty="0" err="1" smtClean="0">
                    <a:solidFill>
                      <a:srgbClr val="F85E08"/>
                    </a:solidFill>
                  </a:rPr>
                  <a:t>i</a:t>
                </a:r>
                <a:r>
                  <a:rPr lang="en-US" sz="2400" b="0" dirty="0">
                    <a:solidFill>
                      <a:srgbClr val="0000CC"/>
                    </a:solidFill>
                  </a:rPr>
                  <a:t>= </a:t>
                </a:r>
                <a:r>
                  <a:rPr lang="en-US" sz="2400" b="0" dirty="0" smtClean="0">
                    <a:solidFill>
                      <a:srgbClr val="0000CC"/>
                    </a:solidFill>
                  </a:rPr>
                  <a:t>interest-rate, and </a:t>
                </a:r>
                <a:r>
                  <a:rPr lang="en-US" sz="2400" b="0" i="1" dirty="0" smtClean="0">
                    <a:solidFill>
                      <a:srgbClr val="F85E08"/>
                    </a:solidFill>
                  </a:rPr>
                  <a:t>n</a:t>
                </a:r>
                <a:r>
                  <a:rPr lang="en-US" sz="2400" b="0" dirty="0" smtClean="0">
                    <a:solidFill>
                      <a:srgbClr val="0000CC"/>
                    </a:solidFill>
                  </a:rPr>
                  <a:t> = number of period (years)</a:t>
                </a:r>
                <a:endParaRPr lang="en-US" sz="2400" b="0" dirty="0">
                  <a:solidFill>
                    <a:srgbClr val="0000CC"/>
                  </a:solidFill>
                </a:endParaRPr>
              </a:p>
            </p:txBody>
          </p:sp>
        </mc:Choice>
        <mc:Fallback xmlns="">
          <p:sp>
            <p:nvSpPr>
              <p:cNvPr id="3" name="Rectangle 7"/>
              <p:cNvSpPr txBox="1">
                <a:spLocks noRot="1" noChangeAspect="1" noMove="1" noResize="1" noEditPoints="1" noAdjustHandles="1" noChangeArrowheads="1" noChangeShapeType="1" noTextEdit="1"/>
              </p:cNvSpPr>
              <p:nvPr/>
            </p:nvSpPr>
            <p:spPr bwMode="auto">
              <a:xfrm>
                <a:off x="762000" y="1524000"/>
                <a:ext cx="8001000" cy="4800600"/>
              </a:xfrm>
              <a:prstGeom prst="rect">
                <a:avLst/>
              </a:prstGeom>
              <a:blipFill rotWithShape="1">
                <a:blip r:embed="rId2"/>
                <a:stretch>
                  <a:fillRect l="-305" t="-1269" r="-609"/>
                </a:stretch>
              </a:blipFill>
              <a:ln w="9525">
                <a:noFill/>
                <a:miter lim="800000"/>
                <a:headEnd/>
                <a:tailEnd/>
              </a:ln>
            </p:spPr>
            <p:txBody>
              <a:bodyPr/>
              <a:lstStyle/>
              <a:p>
                <a:r>
                  <a:rPr lang="en-US" dirty="0">
                    <a:noFill/>
                  </a:rPr>
                  <a:t> </a:t>
                </a:r>
              </a:p>
            </p:txBody>
          </p:sp>
        </mc:Fallback>
      </mc:AlternateContent>
    </p:spTree>
    <p:extLst>
      <p:ext uri="{BB962C8B-B14F-4D97-AF65-F5344CB8AC3E}">
        <p14:creationId xmlns:p14="http://schemas.microsoft.com/office/powerpoint/2010/main" val="1740210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pPr eaLnBrk="1" hangingPunct="1">
              <a:defRPr/>
            </a:pPr>
            <a:r>
              <a:rPr lang="en-US" sz="3300" dirty="0" smtClean="0"/>
              <a:t>Modeling and Decision Making - </a:t>
            </a:r>
            <a:br>
              <a:rPr lang="en-US" sz="3300" dirty="0" smtClean="0"/>
            </a:br>
            <a:r>
              <a:rPr lang="en-US" sz="3300" dirty="0" smtClean="0"/>
              <a:t>Under Certainty, Uncertainty, and Risk</a:t>
            </a:r>
          </a:p>
        </p:txBody>
      </p:sp>
      <p:sp>
        <p:nvSpPr>
          <p:cNvPr id="14339" name="Rectangle 7"/>
          <p:cNvSpPr>
            <a:spLocks noGrp="1" noChangeArrowheads="1"/>
          </p:cNvSpPr>
          <p:nvPr>
            <p:ph type="body" idx="1"/>
          </p:nvPr>
        </p:nvSpPr>
        <p:spPr>
          <a:xfrm>
            <a:off x="1182688" y="1524000"/>
            <a:ext cx="7772400" cy="4800600"/>
          </a:xfrm>
        </p:spPr>
        <p:txBody>
          <a:bodyPr/>
          <a:lstStyle/>
          <a:p>
            <a:pPr eaLnBrk="1" hangingPunct="1">
              <a:lnSpc>
                <a:spcPct val="90000"/>
              </a:lnSpc>
            </a:pPr>
            <a:r>
              <a:rPr lang="en-US" sz="2800" dirty="0" smtClean="0"/>
              <a:t>Certainty</a:t>
            </a:r>
          </a:p>
          <a:p>
            <a:pPr lvl="1" eaLnBrk="1" hangingPunct="1">
              <a:lnSpc>
                <a:spcPct val="90000"/>
              </a:lnSpc>
            </a:pPr>
            <a:r>
              <a:rPr lang="en-US" sz="2400" dirty="0" smtClean="0"/>
              <a:t>Assume complete knowledge</a:t>
            </a:r>
          </a:p>
          <a:p>
            <a:pPr lvl="1" eaLnBrk="1" hangingPunct="1">
              <a:lnSpc>
                <a:spcPct val="90000"/>
              </a:lnSpc>
            </a:pPr>
            <a:r>
              <a:rPr lang="en-US" sz="2400" dirty="0" smtClean="0"/>
              <a:t>All potential outcomes are known</a:t>
            </a:r>
          </a:p>
          <a:p>
            <a:pPr lvl="1" eaLnBrk="1" hangingPunct="1">
              <a:lnSpc>
                <a:spcPct val="90000"/>
              </a:lnSpc>
            </a:pPr>
            <a:r>
              <a:rPr lang="en-US" sz="2400" dirty="0" smtClean="0"/>
              <a:t>May yield optimal solution</a:t>
            </a:r>
            <a:endParaRPr lang="en-US" sz="900" dirty="0" smtClean="0"/>
          </a:p>
          <a:p>
            <a:pPr eaLnBrk="1" hangingPunct="1">
              <a:lnSpc>
                <a:spcPct val="90000"/>
              </a:lnSpc>
            </a:pPr>
            <a:r>
              <a:rPr lang="en-US" sz="2800" dirty="0" smtClean="0"/>
              <a:t>Uncertainty</a:t>
            </a:r>
          </a:p>
          <a:p>
            <a:pPr lvl="1" eaLnBrk="1" hangingPunct="1">
              <a:lnSpc>
                <a:spcPct val="90000"/>
              </a:lnSpc>
            </a:pPr>
            <a:r>
              <a:rPr lang="en-US" sz="2400" dirty="0" smtClean="0"/>
              <a:t>Several outcomes for each decision</a:t>
            </a:r>
          </a:p>
          <a:p>
            <a:pPr lvl="1" eaLnBrk="1" hangingPunct="1">
              <a:lnSpc>
                <a:spcPct val="90000"/>
              </a:lnSpc>
            </a:pPr>
            <a:r>
              <a:rPr lang="en-US" sz="2400" dirty="0" smtClean="0"/>
              <a:t>Probability of each outcome is unknown</a:t>
            </a:r>
          </a:p>
          <a:p>
            <a:pPr lvl="1" eaLnBrk="1" hangingPunct="1">
              <a:lnSpc>
                <a:spcPct val="90000"/>
              </a:lnSpc>
            </a:pPr>
            <a:r>
              <a:rPr lang="en-US" sz="2400" dirty="0" smtClean="0"/>
              <a:t>Knowledge would lead to less uncertainty</a:t>
            </a:r>
            <a:endParaRPr lang="en-US" sz="900" dirty="0" smtClean="0"/>
          </a:p>
          <a:p>
            <a:pPr eaLnBrk="1" hangingPunct="1">
              <a:lnSpc>
                <a:spcPct val="90000"/>
              </a:lnSpc>
            </a:pPr>
            <a:r>
              <a:rPr lang="en-US" sz="2800" dirty="0" smtClean="0"/>
              <a:t>Risk analysis (probabilistic decision making)</a:t>
            </a:r>
            <a:endParaRPr lang="en-US" sz="2400" dirty="0" smtClean="0"/>
          </a:p>
          <a:p>
            <a:pPr lvl="1" eaLnBrk="1" hangingPunct="1">
              <a:lnSpc>
                <a:spcPct val="90000"/>
              </a:lnSpc>
            </a:pPr>
            <a:r>
              <a:rPr lang="en-US" sz="2400" dirty="0" smtClean="0"/>
              <a:t>Probability of each of several outcomes occurring</a:t>
            </a:r>
          </a:p>
          <a:p>
            <a:pPr lvl="1" eaLnBrk="1" hangingPunct="1">
              <a:lnSpc>
                <a:spcPct val="90000"/>
              </a:lnSpc>
            </a:pPr>
            <a:r>
              <a:rPr lang="en-US" sz="2400" dirty="0" smtClean="0"/>
              <a:t>Level of uncertainty =&gt; Risk (expected value)</a:t>
            </a:r>
          </a:p>
        </p:txBody>
      </p:sp>
    </p:spTree>
    <p:extLst>
      <p:ext uri="{BB962C8B-B14F-4D97-AF65-F5344CB8AC3E}">
        <p14:creationId xmlns:p14="http://schemas.microsoft.com/office/powerpoint/2010/main" val="3638184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pPr eaLnBrk="1" hangingPunct="1">
              <a:defRPr/>
            </a:pPr>
            <a:r>
              <a:rPr lang="en-US" sz="3300" dirty="0"/>
              <a:t>Modeling and Decision Making - </a:t>
            </a:r>
            <a:br>
              <a:rPr lang="en-US" sz="3300" dirty="0"/>
            </a:br>
            <a:r>
              <a:rPr lang="en-US" sz="3300" dirty="0"/>
              <a:t>Under Certainty, </a:t>
            </a:r>
            <a:r>
              <a:rPr lang="en-US" sz="3300" dirty="0" smtClean="0"/>
              <a:t>Uncertainty, </a:t>
            </a:r>
            <a:r>
              <a:rPr lang="en-US" sz="3300" dirty="0"/>
              <a:t>and Risk</a:t>
            </a:r>
            <a:endParaRPr lang="en-US" sz="3300" dirty="0" smtClean="0"/>
          </a:p>
        </p:txBody>
      </p:sp>
      <p:pic>
        <p:nvPicPr>
          <p:cNvPr id="5122" name="Picture 2"/>
          <p:cNvPicPr>
            <a:picLocks noChangeAspect="1" noChangeArrowheads="1"/>
          </p:cNvPicPr>
          <p:nvPr/>
        </p:nvPicPr>
        <p:blipFill>
          <a:blip r:embed="rId3" cstate="print"/>
          <a:srcRect/>
          <a:stretch>
            <a:fillRect/>
          </a:stretch>
        </p:blipFill>
        <p:spPr bwMode="auto">
          <a:xfrm>
            <a:off x="892293" y="2514600"/>
            <a:ext cx="7565907" cy="3105150"/>
          </a:xfrm>
          <a:prstGeom prst="rect">
            <a:avLst/>
          </a:prstGeom>
          <a:noFill/>
          <a:ln w="9525">
            <a:noFill/>
            <a:miter lim="800000"/>
            <a:headEnd/>
            <a:tailEnd/>
          </a:ln>
        </p:spPr>
      </p:pic>
      <p:sp>
        <p:nvSpPr>
          <p:cNvPr id="2" name="Rectangle 1"/>
          <p:cNvSpPr/>
          <p:nvPr/>
        </p:nvSpPr>
        <p:spPr>
          <a:xfrm>
            <a:off x="1828800" y="1686580"/>
            <a:ext cx="6420797" cy="646331"/>
          </a:xfrm>
          <a:prstGeom prst="rect">
            <a:avLst/>
          </a:prstGeom>
        </p:spPr>
        <p:txBody>
          <a:bodyPr wrap="none">
            <a:spAutoFit/>
          </a:bodyPr>
          <a:lstStyle/>
          <a:p>
            <a:r>
              <a:rPr lang="en-US" sz="3600" b="0" dirty="0" smtClean="0">
                <a:solidFill>
                  <a:srgbClr val="0000CC"/>
                </a:solidFill>
                <a:effectLst>
                  <a:outerShdw blurRad="38100" dist="38100" dir="2700000" algn="tl">
                    <a:srgbClr val="000000">
                      <a:alpha val="43137"/>
                    </a:srgbClr>
                  </a:outerShdw>
                </a:effectLst>
              </a:rPr>
              <a:t>The Zones of Decision </a:t>
            </a:r>
            <a:r>
              <a:rPr lang="en-US" sz="3600" b="0" dirty="0">
                <a:solidFill>
                  <a:srgbClr val="0000CC"/>
                </a:solidFill>
                <a:effectLst>
                  <a:outerShdw blurRad="38100" dist="38100" dir="2700000" algn="tl">
                    <a:srgbClr val="000000">
                      <a:alpha val="43137"/>
                    </a:srgbClr>
                  </a:outerShdw>
                </a:effectLst>
              </a:rPr>
              <a:t>Making </a:t>
            </a:r>
          </a:p>
        </p:txBody>
      </p:sp>
    </p:spTree>
    <p:extLst>
      <p:ext uri="{BB962C8B-B14F-4D97-AF65-F5344CB8AC3E}">
        <p14:creationId xmlns:p14="http://schemas.microsoft.com/office/powerpoint/2010/main" val="3347776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9.3</a:t>
            </a:r>
            <a:endParaRPr lang="en-US" dirty="0"/>
          </a:p>
        </p:txBody>
      </p:sp>
      <p:sp>
        <p:nvSpPr>
          <p:cNvPr id="3" name="Content Placeholder 2"/>
          <p:cNvSpPr>
            <a:spLocks noGrp="1"/>
          </p:cNvSpPr>
          <p:nvPr>
            <p:ph idx="1"/>
          </p:nvPr>
        </p:nvSpPr>
        <p:spPr>
          <a:xfrm>
            <a:off x="762000" y="1600200"/>
            <a:ext cx="8229600" cy="4876800"/>
          </a:xfrm>
        </p:spPr>
        <p:txBody>
          <a:bodyPr>
            <a:normAutofit fontScale="47500" lnSpcReduction="20000"/>
          </a:bodyPr>
          <a:lstStyle/>
          <a:p>
            <a:pPr marL="0" indent="0">
              <a:buNone/>
            </a:pPr>
            <a:r>
              <a:rPr lang="en-US" sz="7600" dirty="0">
                <a:solidFill>
                  <a:srgbClr val="F85E08"/>
                </a:solidFill>
                <a:effectLst>
                  <a:outerShdw blurRad="38100" dist="38100" dir="2700000" algn="tl">
                    <a:srgbClr val="000000">
                      <a:alpha val="43137"/>
                    </a:srgbClr>
                  </a:outerShdw>
                </a:effectLst>
              </a:rPr>
              <a:t>American Airlines Uses Should-Cost Modeling to Assess the </a:t>
            </a:r>
            <a:r>
              <a:rPr lang="en-US" sz="7600" dirty="0" smtClean="0">
                <a:solidFill>
                  <a:srgbClr val="F85E08"/>
                </a:solidFill>
                <a:effectLst>
                  <a:outerShdw blurRad="38100" dist="38100" dir="2700000" algn="tl">
                    <a:srgbClr val="000000">
                      <a:alpha val="43137"/>
                    </a:srgbClr>
                  </a:outerShdw>
                </a:effectLst>
              </a:rPr>
              <a:t>Uncertainty of </a:t>
            </a:r>
            <a:r>
              <a:rPr lang="en-US" sz="7600" dirty="0">
                <a:solidFill>
                  <a:srgbClr val="F85E08"/>
                </a:solidFill>
                <a:effectLst>
                  <a:outerShdw blurRad="38100" dist="38100" dir="2700000" algn="tl">
                    <a:srgbClr val="000000">
                      <a:alpha val="43137"/>
                    </a:srgbClr>
                  </a:outerShdw>
                </a:effectLst>
              </a:rPr>
              <a:t>Bids for Shipment Routes</a:t>
            </a:r>
            <a:endParaRPr lang="en-US" sz="7600" dirty="0" smtClean="0">
              <a:solidFill>
                <a:srgbClr val="F85E08"/>
              </a:solidFill>
              <a:effectLst>
                <a:outerShdw blurRad="38100" dist="38100" dir="2700000" algn="tl">
                  <a:srgbClr val="000000">
                    <a:alpha val="43137"/>
                  </a:srgbClr>
                </a:outerShdw>
              </a:effectLst>
            </a:endParaRPr>
          </a:p>
          <a:p>
            <a:pPr marL="0" indent="0">
              <a:buNone/>
            </a:pPr>
            <a:endParaRPr lang="en-US" sz="1900" dirty="0" smtClean="0">
              <a:solidFill>
                <a:srgbClr val="0000FF"/>
              </a:solidFill>
              <a:effectLst>
                <a:outerShdw blurRad="38100" dist="38100" dir="2700000" algn="tl">
                  <a:srgbClr val="000000">
                    <a:alpha val="43137"/>
                  </a:srgbClr>
                </a:outerShdw>
              </a:effectLst>
            </a:endParaRPr>
          </a:p>
          <a:p>
            <a:pPr marL="0" indent="0">
              <a:buNone/>
            </a:pPr>
            <a:r>
              <a:rPr lang="en-US" sz="6700" u="sng" dirty="0">
                <a:solidFill>
                  <a:srgbClr val="F85E08"/>
                </a:solidFill>
                <a:effectLst>
                  <a:outerShdw blurRad="38100" dist="38100" dir="2700000" algn="tl">
                    <a:srgbClr val="000000">
                      <a:alpha val="43137"/>
                    </a:srgbClr>
                  </a:outerShdw>
                </a:effectLst>
              </a:rPr>
              <a:t>Questions for Discussion</a:t>
            </a:r>
          </a:p>
          <a:p>
            <a:pPr marL="514350" indent="-514350">
              <a:buSzPct val="80000"/>
              <a:buFont typeface="+mj-lt"/>
              <a:buAutoNum type="arabicPeriod"/>
            </a:pPr>
            <a:r>
              <a:rPr lang="en-US" sz="5100" dirty="0" smtClean="0"/>
              <a:t>Besides </a:t>
            </a:r>
            <a:r>
              <a:rPr lang="en-US" sz="5100" dirty="0"/>
              <a:t>reducing the risk of overpaying or </a:t>
            </a:r>
            <a:r>
              <a:rPr lang="en-US" sz="5100" dirty="0" smtClean="0"/>
              <a:t>underpaying suppliers</a:t>
            </a:r>
            <a:r>
              <a:rPr lang="en-US" sz="5100" dirty="0"/>
              <a:t>, what are some other </a:t>
            </a:r>
            <a:r>
              <a:rPr lang="en-US" sz="5100" dirty="0" smtClean="0"/>
              <a:t>benefits AA </a:t>
            </a:r>
            <a:r>
              <a:rPr lang="en-US" sz="5100" dirty="0"/>
              <a:t>would derive from its “should be” model?</a:t>
            </a:r>
          </a:p>
          <a:p>
            <a:pPr marL="514350" indent="-514350">
              <a:buSzPct val="80000"/>
              <a:buFont typeface="+mj-lt"/>
              <a:buAutoNum type="arabicPeriod"/>
            </a:pPr>
            <a:r>
              <a:rPr lang="en-US" sz="5100" dirty="0" smtClean="0"/>
              <a:t>Can </a:t>
            </a:r>
            <a:r>
              <a:rPr lang="en-US" sz="5100" dirty="0"/>
              <a:t>you think of other domains besides air </a:t>
            </a:r>
            <a:r>
              <a:rPr lang="en-US" sz="5100" dirty="0" smtClean="0"/>
              <a:t>transportation where </a:t>
            </a:r>
            <a:r>
              <a:rPr lang="en-US" sz="5100" dirty="0"/>
              <a:t>such a model could be used?</a:t>
            </a:r>
          </a:p>
          <a:p>
            <a:pPr marL="514350" indent="-514350">
              <a:buSzPct val="80000"/>
              <a:buFont typeface="+mj-lt"/>
              <a:buAutoNum type="arabicPeriod"/>
            </a:pPr>
            <a:r>
              <a:rPr lang="en-US" sz="5100" dirty="0" smtClean="0"/>
              <a:t>Discuss </a:t>
            </a:r>
            <a:r>
              <a:rPr lang="en-US" sz="5100" dirty="0"/>
              <a:t>other possible methods with </a:t>
            </a:r>
            <a:r>
              <a:rPr lang="en-US" sz="5100" dirty="0" smtClean="0"/>
              <a:t>which AA </a:t>
            </a:r>
            <a:r>
              <a:rPr lang="en-US" sz="5100" dirty="0"/>
              <a:t>could have solved its bid overpayment </a:t>
            </a:r>
            <a:r>
              <a:rPr lang="en-US" sz="5100" dirty="0" smtClean="0"/>
              <a:t>and underpayment </a:t>
            </a:r>
            <a:r>
              <a:rPr lang="en-US" sz="5100" dirty="0"/>
              <a:t>problem.</a:t>
            </a:r>
            <a:endParaRPr lang="en-US" sz="7600" dirty="0"/>
          </a:p>
        </p:txBody>
      </p:sp>
    </p:spTree>
    <p:extLst>
      <p:ext uri="{BB962C8B-B14F-4D97-AF65-F5344CB8AC3E}">
        <p14:creationId xmlns:p14="http://schemas.microsoft.com/office/powerpoint/2010/main" val="160985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6"/>
          <p:cNvSpPr>
            <a:spLocks noGrp="1" noChangeArrowheads="1"/>
          </p:cNvSpPr>
          <p:nvPr>
            <p:ph type="title"/>
          </p:nvPr>
        </p:nvSpPr>
        <p:spPr/>
        <p:txBody>
          <a:bodyPr/>
          <a:lstStyle/>
          <a:p>
            <a:pPr eaLnBrk="1" hangingPunct="1">
              <a:defRPr/>
            </a:pPr>
            <a:r>
              <a:rPr lang="en-US" dirty="0" smtClean="0"/>
              <a:t>Decision Modeling with Spreadsheets</a:t>
            </a:r>
          </a:p>
        </p:txBody>
      </p:sp>
      <p:sp>
        <p:nvSpPr>
          <p:cNvPr id="21507" name="Rectangle 7"/>
          <p:cNvSpPr>
            <a:spLocks noGrp="1" noChangeArrowheads="1"/>
          </p:cNvSpPr>
          <p:nvPr>
            <p:ph type="body" idx="1"/>
          </p:nvPr>
        </p:nvSpPr>
        <p:spPr>
          <a:xfrm>
            <a:off x="762000" y="1524000"/>
            <a:ext cx="8229600" cy="4800600"/>
          </a:xfrm>
        </p:spPr>
        <p:txBody>
          <a:bodyPr/>
          <a:lstStyle/>
          <a:p>
            <a:pPr eaLnBrk="1" hangingPunct="1">
              <a:lnSpc>
                <a:spcPct val="90000"/>
              </a:lnSpc>
            </a:pPr>
            <a:r>
              <a:rPr lang="en-US" dirty="0" smtClean="0"/>
              <a:t>Spreadsheet</a:t>
            </a:r>
          </a:p>
          <a:p>
            <a:pPr lvl="1" eaLnBrk="1" hangingPunct="1">
              <a:lnSpc>
                <a:spcPct val="90000"/>
              </a:lnSpc>
            </a:pPr>
            <a:r>
              <a:rPr lang="en-US" dirty="0" smtClean="0"/>
              <a:t>Most popular </a:t>
            </a:r>
            <a:r>
              <a:rPr lang="en-US" i="1" dirty="0" smtClean="0"/>
              <a:t>end-user modeling tool</a:t>
            </a:r>
          </a:p>
          <a:p>
            <a:pPr lvl="1" eaLnBrk="1" hangingPunct="1">
              <a:lnSpc>
                <a:spcPct val="90000"/>
              </a:lnSpc>
            </a:pPr>
            <a:r>
              <a:rPr lang="en-US" dirty="0" smtClean="0"/>
              <a:t>Flexible and easy to use</a:t>
            </a:r>
          </a:p>
          <a:p>
            <a:pPr lvl="1" eaLnBrk="1" hangingPunct="1">
              <a:lnSpc>
                <a:spcPct val="90000"/>
              </a:lnSpc>
            </a:pPr>
            <a:r>
              <a:rPr lang="en-US" dirty="0" smtClean="0"/>
              <a:t>Powerful functions (add-in functions)</a:t>
            </a:r>
          </a:p>
          <a:p>
            <a:pPr lvl="1" eaLnBrk="1" hangingPunct="1">
              <a:lnSpc>
                <a:spcPct val="90000"/>
              </a:lnSpc>
            </a:pPr>
            <a:r>
              <a:rPr lang="en-US" dirty="0" smtClean="0"/>
              <a:t>Programmability (via macros)</a:t>
            </a:r>
          </a:p>
          <a:p>
            <a:pPr lvl="1" eaLnBrk="1" hangingPunct="1">
              <a:lnSpc>
                <a:spcPct val="90000"/>
              </a:lnSpc>
            </a:pPr>
            <a:r>
              <a:rPr lang="en-US" dirty="0" smtClean="0"/>
              <a:t>What-if analysis and goal seeking</a:t>
            </a:r>
          </a:p>
          <a:p>
            <a:pPr lvl="1" eaLnBrk="1" hangingPunct="1">
              <a:lnSpc>
                <a:spcPct val="90000"/>
              </a:lnSpc>
            </a:pPr>
            <a:r>
              <a:rPr lang="en-US" dirty="0" smtClean="0"/>
              <a:t>Simple database management</a:t>
            </a:r>
          </a:p>
          <a:p>
            <a:pPr lvl="1" eaLnBrk="1" hangingPunct="1">
              <a:lnSpc>
                <a:spcPct val="90000"/>
              </a:lnSpc>
            </a:pPr>
            <a:r>
              <a:rPr lang="en-US" dirty="0" smtClean="0"/>
              <a:t>Seamless integration of model and data</a:t>
            </a:r>
          </a:p>
          <a:p>
            <a:pPr lvl="1" eaLnBrk="1" hangingPunct="1">
              <a:lnSpc>
                <a:spcPct val="90000"/>
              </a:lnSpc>
            </a:pPr>
            <a:r>
              <a:rPr lang="en-US" dirty="0" smtClean="0"/>
              <a:t>Incorporates both static and dynamic models</a:t>
            </a:r>
          </a:p>
          <a:p>
            <a:pPr lvl="1" eaLnBrk="1" hangingPunct="1">
              <a:lnSpc>
                <a:spcPct val="90000"/>
              </a:lnSpc>
            </a:pPr>
            <a:r>
              <a:rPr lang="en-US" dirty="0" smtClean="0"/>
              <a:t>Examples: Microsoft Excel, Lotus 1-2-3</a:t>
            </a:r>
          </a:p>
        </p:txBody>
      </p:sp>
    </p:spTree>
    <p:extLst>
      <p:ext uri="{BB962C8B-B14F-4D97-AF65-F5344CB8AC3E}">
        <p14:creationId xmlns:p14="http://schemas.microsoft.com/office/powerpoint/2010/main" val="2817361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762000" y="1524000"/>
            <a:ext cx="8229600" cy="4876800"/>
          </a:xfrm>
        </p:spPr>
        <p:txBody>
          <a:bodyPr>
            <a:noAutofit/>
          </a:bodyPr>
          <a:lstStyle/>
          <a:p>
            <a:r>
              <a:rPr lang="en-US" sz="2900" dirty="0"/>
              <a:t>Understand the basic concepts </a:t>
            </a:r>
            <a:r>
              <a:rPr lang="en-US" sz="2900" dirty="0" smtClean="0"/>
              <a:t>of analytical </a:t>
            </a:r>
            <a:r>
              <a:rPr lang="en-US" sz="2900" dirty="0"/>
              <a:t>decision modeling</a:t>
            </a:r>
          </a:p>
          <a:p>
            <a:r>
              <a:rPr lang="en-US" sz="2900" dirty="0" smtClean="0"/>
              <a:t>Describe </a:t>
            </a:r>
            <a:r>
              <a:rPr lang="en-US" sz="2900" dirty="0"/>
              <a:t>how prescriptive </a:t>
            </a:r>
            <a:r>
              <a:rPr lang="en-US" sz="2900" dirty="0" smtClean="0"/>
              <a:t>models interact </a:t>
            </a:r>
            <a:r>
              <a:rPr lang="en-US" sz="2900" dirty="0"/>
              <a:t>with data and the user</a:t>
            </a:r>
          </a:p>
          <a:p>
            <a:r>
              <a:rPr lang="en-US" sz="2900" dirty="0" smtClean="0"/>
              <a:t>Understand </a:t>
            </a:r>
            <a:r>
              <a:rPr lang="en-US" sz="2900" dirty="0"/>
              <a:t>some different, </a:t>
            </a:r>
            <a:r>
              <a:rPr lang="en-US" sz="2900" dirty="0" smtClean="0"/>
              <a:t>well-known model </a:t>
            </a:r>
            <a:r>
              <a:rPr lang="en-US" sz="2900" dirty="0"/>
              <a:t>classes</a:t>
            </a:r>
          </a:p>
          <a:p>
            <a:r>
              <a:rPr lang="en-US" sz="2900" dirty="0" smtClean="0"/>
              <a:t>Understand </a:t>
            </a:r>
            <a:r>
              <a:rPr lang="en-US" sz="2900" dirty="0"/>
              <a:t>how to structure </a:t>
            </a:r>
            <a:r>
              <a:rPr lang="en-US" sz="2900" dirty="0" smtClean="0"/>
              <a:t>decision making </a:t>
            </a:r>
            <a:r>
              <a:rPr lang="en-US" sz="2900" dirty="0"/>
              <a:t>with a few alternatives</a:t>
            </a:r>
          </a:p>
          <a:p>
            <a:r>
              <a:rPr lang="en-US" sz="2900" dirty="0" smtClean="0"/>
              <a:t>Describe </a:t>
            </a:r>
            <a:r>
              <a:rPr lang="en-US" sz="2900" dirty="0"/>
              <a:t>how spreadsheets can be </a:t>
            </a:r>
            <a:r>
              <a:rPr lang="en-US" sz="2900" dirty="0" smtClean="0"/>
              <a:t>used for </a:t>
            </a:r>
            <a:r>
              <a:rPr lang="en-US" sz="2900" dirty="0"/>
              <a:t>analytical modeling and solution</a:t>
            </a:r>
          </a:p>
        </p:txBody>
      </p:sp>
      <p:sp>
        <p:nvSpPr>
          <p:cNvPr id="5" name="TextBox 4"/>
          <p:cNvSpPr txBox="1"/>
          <p:nvPr/>
        </p:nvSpPr>
        <p:spPr>
          <a:xfrm>
            <a:off x="6676603" y="6019800"/>
            <a:ext cx="2056397" cy="461665"/>
          </a:xfrm>
          <a:prstGeom prst="rect">
            <a:avLst/>
          </a:prstGeom>
          <a:noFill/>
        </p:spPr>
        <p:txBody>
          <a:bodyPr wrap="none" rtlCol="0">
            <a:spAutoFit/>
          </a:bodyPr>
          <a:lstStyle/>
          <a:p>
            <a:r>
              <a:rPr lang="en-US" sz="2400" b="0" i="1" dirty="0" smtClean="0">
                <a:solidFill>
                  <a:srgbClr val="F85E08"/>
                </a:solidFill>
              </a:rPr>
              <a:t>(Continued…)</a:t>
            </a:r>
            <a:endParaRPr lang="en-US" sz="2400" b="0" i="1" dirty="0">
              <a:solidFill>
                <a:srgbClr val="F85E08"/>
              </a:solidFill>
            </a:endParaRPr>
          </a:p>
        </p:txBody>
      </p:sp>
    </p:spTree>
    <p:extLst>
      <p:ext uri="{BB962C8B-B14F-4D97-AF65-F5344CB8AC3E}">
        <p14:creationId xmlns:p14="http://schemas.microsoft.com/office/powerpoint/2010/main" val="1608631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9.4</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pPr marL="0" indent="0">
              <a:buNone/>
            </a:pPr>
            <a:r>
              <a:rPr lang="en-US" sz="4000" dirty="0">
                <a:solidFill>
                  <a:srgbClr val="F85E08"/>
                </a:solidFill>
                <a:effectLst>
                  <a:outerShdw blurRad="38100" dist="38100" dir="2700000" algn="tl">
                    <a:srgbClr val="000000">
                      <a:alpha val="43137"/>
                    </a:srgbClr>
                  </a:outerShdw>
                </a:effectLst>
              </a:rPr>
              <a:t>Showcase Scheduling at Fred Astaire East Side Dance Studio</a:t>
            </a:r>
            <a:endParaRPr lang="en-US" sz="4000" dirty="0" smtClean="0">
              <a:solidFill>
                <a:srgbClr val="F85E08"/>
              </a:solidFill>
              <a:effectLst>
                <a:outerShdw blurRad="38100" dist="38100" dir="2700000" algn="tl">
                  <a:srgbClr val="000000">
                    <a:alpha val="43137"/>
                  </a:srgbClr>
                </a:outerShdw>
              </a:effectLst>
            </a:endParaRPr>
          </a:p>
          <a:p>
            <a:pPr marL="0" indent="0">
              <a:buNone/>
            </a:pPr>
            <a:endParaRPr lang="en-US" sz="1800" dirty="0" smtClean="0">
              <a:solidFill>
                <a:srgbClr val="0000FF"/>
              </a:solidFill>
              <a:effectLst>
                <a:outerShdw blurRad="38100" dist="38100" dir="2700000" algn="tl">
                  <a:srgbClr val="000000">
                    <a:alpha val="43137"/>
                  </a:srgbClr>
                </a:outerShdw>
              </a:effectLst>
            </a:endParaRPr>
          </a:p>
          <a:p>
            <a:r>
              <a:rPr lang="en-US" sz="4000" dirty="0"/>
              <a:t>Company </a:t>
            </a:r>
          </a:p>
          <a:p>
            <a:r>
              <a:rPr lang="en-US" sz="4000" dirty="0"/>
              <a:t>Problem description</a:t>
            </a:r>
          </a:p>
          <a:p>
            <a:r>
              <a:rPr lang="en-US" sz="4000" dirty="0"/>
              <a:t>Proposed solution</a:t>
            </a:r>
          </a:p>
          <a:p>
            <a:r>
              <a:rPr lang="en-US" sz="4000" dirty="0"/>
              <a:t>Results</a:t>
            </a:r>
          </a:p>
        </p:txBody>
      </p:sp>
    </p:spTree>
    <p:extLst>
      <p:ext uri="{BB962C8B-B14F-4D97-AF65-F5344CB8AC3E}">
        <p14:creationId xmlns:p14="http://schemas.microsoft.com/office/powerpoint/2010/main" val="324125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600" name="Rectangle 8"/>
          <p:cNvSpPr>
            <a:spLocks noGrp="1" noChangeArrowheads="1"/>
          </p:cNvSpPr>
          <p:nvPr>
            <p:ph type="title"/>
          </p:nvPr>
        </p:nvSpPr>
        <p:spPr>
          <a:xfrm>
            <a:off x="1150938" y="231776"/>
            <a:ext cx="7993062" cy="1139824"/>
          </a:xfrm>
        </p:spPr>
        <p:txBody>
          <a:bodyPr/>
          <a:lstStyle/>
          <a:p>
            <a:pPr eaLnBrk="1" hangingPunct="1">
              <a:defRPr/>
            </a:pPr>
            <a:r>
              <a:rPr lang="en-US" sz="3200" dirty="0" smtClean="0">
                <a:cs typeface="Tahoma" pitchFamily="34" charset="0"/>
              </a:rPr>
              <a:t>Excel spreadsheet - static model example: </a:t>
            </a:r>
            <a:r>
              <a:rPr lang="en-US" sz="2800" dirty="0" smtClean="0">
                <a:cs typeface="Tahoma" pitchFamily="34" charset="0"/>
              </a:rPr>
              <a:t>(Simple loan calculation of monthly payments)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485899"/>
            <a:ext cx="5638800" cy="487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74" name="Object 0"/>
          <p:cNvGraphicFramePr>
            <a:graphicFrameLocks noChangeAspect="1"/>
          </p:cNvGraphicFramePr>
          <p:nvPr>
            <p:extLst>
              <p:ext uri="{D42A27DB-BD31-4B8C-83A1-F6EECF244321}">
                <p14:modId xmlns:p14="http://schemas.microsoft.com/office/powerpoint/2010/main" val="1129942231"/>
              </p:ext>
            </p:extLst>
          </p:nvPr>
        </p:nvGraphicFramePr>
        <p:xfrm>
          <a:off x="6172200" y="3124200"/>
          <a:ext cx="2133600" cy="1298575"/>
        </p:xfrm>
        <a:graphic>
          <a:graphicData uri="http://schemas.openxmlformats.org/presentationml/2006/ole">
            <mc:AlternateContent xmlns:mc="http://schemas.openxmlformats.org/markup-compatibility/2006">
              <mc:Choice xmlns:v="urn:schemas-microsoft-com:vml" Requires="v">
                <p:oleObj spid="_x0000_s4115" name="Equation" r:id="rId5" imgW="1168400" imgH="711200" progId="Equation.3">
                  <p:embed/>
                </p:oleObj>
              </mc:Choice>
              <mc:Fallback>
                <p:oleObj name="Equation" r:id="rId5" imgW="1168400" imgH="711200" progId="Equation.3">
                  <p:embed/>
                  <p:pic>
                    <p:nvPicPr>
                      <p:cNvPr id="0"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124200"/>
                        <a:ext cx="2133600" cy="1298575"/>
                      </a:xfrm>
                      <a:prstGeom prst="rect">
                        <a:avLst/>
                      </a:prstGeom>
                      <a:solidFill>
                        <a:srgbClr val="C7FFF0"/>
                      </a:solidFill>
                      <a:ln w="9525">
                        <a:solidFill>
                          <a:schemeClr val="accent1"/>
                        </a:solidFill>
                        <a:miter lim="800000"/>
                        <a:headEnd/>
                        <a:tailEnd/>
                      </a:ln>
                    </p:spPr>
                  </p:pic>
                </p:oleObj>
              </mc:Fallback>
            </mc:AlternateContent>
          </a:graphicData>
        </a:graphic>
      </p:graphicFrame>
      <p:sp>
        <p:nvSpPr>
          <p:cNvPr id="5" name="Rectangle 4"/>
          <p:cNvSpPr txBox="1">
            <a:spLocks noChangeArrowheads="1"/>
          </p:cNvSpPr>
          <p:nvPr/>
        </p:nvSpPr>
        <p:spPr bwMode="auto">
          <a:xfrm>
            <a:off x="6477000" y="4724400"/>
            <a:ext cx="2286000" cy="1219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lnSpc>
                <a:spcPts val="4000"/>
              </a:lnSpc>
              <a:spcBef>
                <a:spcPct val="0"/>
              </a:spcBef>
              <a:spcAft>
                <a:spcPct val="0"/>
              </a:spcAft>
              <a:defRPr sz="4000">
                <a:solidFill>
                  <a:srgbClr val="F85E08"/>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3600">
                <a:solidFill>
                  <a:srgbClr val="CC3300"/>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3600">
                <a:solidFill>
                  <a:srgbClr val="CC3300"/>
                </a:solidFill>
                <a:effectLst>
                  <a:outerShdw blurRad="38100" dist="38100" dir="2700000" algn="tl">
                    <a:srgbClr val="C0C0C0"/>
                  </a:outerShdw>
                </a:effectLst>
                <a:latin typeface="Tahoma" pitchFamily="34" charset="0"/>
              </a:defRPr>
            </a:lvl9pPr>
          </a:lstStyle>
          <a:p>
            <a:pPr eaLnBrk="1" hangingPunct="1">
              <a:defRPr/>
            </a:pPr>
            <a:r>
              <a:rPr lang="en-US" sz="2800" b="0" kern="0" dirty="0" smtClean="0">
                <a:solidFill>
                  <a:srgbClr val="0000CC"/>
                </a:solidFill>
                <a:latin typeface="Times New Roman" pitchFamily="18" charset="0"/>
              </a:rPr>
              <a:t>Static model example: </a:t>
            </a:r>
          </a:p>
        </p:txBody>
      </p:sp>
    </p:spTree>
    <p:extLst>
      <p:ext uri="{BB962C8B-B14F-4D97-AF65-F5344CB8AC3E}">
        <p14:creationId xmlns:p14="http://schemas.microsoft.com/office/powerpoint/2010/main" val="111942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40" name="Rectangle 4"/>
          <p:cNvSpPr>
            <a:spLocks noGrp="1" noChangeArrowheads="1"/>
          </p:cNvSpPr>
          <p:nvPr>
            <p:ph type="title"/>
          </p:nvPr>
        </p:nvSpPr>
        <p:spPr>
          <a:xfrm>
            <a:off x="228600" y="1752600"/>
            <a:ext cx="3124200" cy="4191000"/>
          </a:xfrm>
        </p:spPr>
        <p:txBody>
          <a:bodyPr/>
          <a:lstStyle/>
          <a:p>
            <a:pPr eaLnBrk="1" hangingPunct="1">
              <a:defRPr/>
            </a:pPr>
            <a:r>
              <a:rPr lang="en-US" sz="2800" b="1" dirty="0" smtClean="0">
                <a:latin typeface="Times New Roman" pitchFamily="18" charset="0"/>
              </a:rPr>
              <a:t>Excel spreadsheet </a:t>
            </a:r>
            <a:r>
              <a:rPr lang="en-US" sz="2800" dirty="0" smtClean="0">
                <a:latin typeface="Times New Roman" pitchFamily="18" charset="0"/>
              </a:rPr>
              <a:t>- </a:t>
            </a:r>
            <a:r>
              <a:rPr lang="en-US" sz="2800" dirty="0" smtClean="0">
                <a:solidFill>
                  <a:srgbClr val="0000CC"/>
                </a:solidFill>
                <a:latin typeface="Times New Roman" pitchFamily="18" charset="0"/>
              </a:rPr>
              <a:t>Dynamic model example: </a:t>
            </a:r>
            <a:br>
              <a:rPr lang="en-US" sz="2800" dirty="0" smtClean="0">
                <a:solidFill>
                  <a:srgbClr val="0000CC"/>
                </a:solidFill>
                <a:latin typeface="Times New Roman" pitchFamily="18" charset="0"/>
              </a:rPr>
            </a:br>
            <a:r>
              <a:rPr lang="en-US" sz="2800" dirty="0" smtClean="0">
                <a:solidFill>
                  <a:srgbClr val="0000CC"/>
                </a:solidFill>
                <a:latin typeface="Times New Roman" pitchFamily="18" charset="0"/>
              </a:rPr>
              <a:t>Simple loan calculation of monthly payments and effects of prepayment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229" y="228600"/>
            <a:ext cx="5976471"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00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6"/>
          <p:cNvSpPr>
            <a:spLocks noGrp="1" noChangeArrowheads="1"/>
          </p:cNvSpPr>
          <p:nvPr>
            <p:ph type="title"/>
          </p:nvPr>
        </p:nvSpPr>
        <p:spPr/>
        <p:txBody>
          <a:bodyPr/>
          <a:lstStyle/>
          <a:p>
            <a:pPr eaLnBrk="1" hangingPunct="1">
              <a:defRPr/>
            </a:pPr>
            <a:r>
              <a:rPr lang="en-US" dirty="0" smtClean="0"/>
              <a:t>Optimization </a:t>
            </a:r>
            <a:br>
              <a:rPr lang="en-US" dirty="0" smtClean="0"/>
            </a:br>
            <a:r>
              <a:rPr lang="en-US" dirty="0" smtClean="0"/>
              <a:t>via Mathematical Programming</a:t>
            </a:r>
          </a:p>
        </p:txBody>
      </p:sp>
      <p:sp>
        <p:nvSpPr>
          <p:cNvPr id="30723" name="Rectangle 7"/>
          <p:cNvSpPr>
            <a:spLocks noGrp="1" noChangeArrowheads="1"/>
          </p:cNvSpPr>
          <p:nvPr>
            <p:ph type="body" idx="1"/>
          </p:nvPr>
        </p:nvSpPr>
        <p:spPr/>
        <p:txBody>
          <a:bodyPr/>
          <a:lstStyle/>
          <a:p>
            <a:pPr eaLnBrk="1" hangingPunct="1"/>
            <a:r>
              <a:rPr lang="en-US" sz="2800" dirty="0" smtClean="0"/>
              <a:t>Mathematical Programming </a:t>
            </a:r>
          </a:p>
          <a:p>
            <a:pPr marL="800100" lvl="1" indent="-393700" eaLnBrk="1" hangingPunct="1">
              <a:buFont typeface="Wingdings" pitchFamily="2" charset="2"/>
              <a:buNone/>
            </a:pPr>
            <a:r>
              <a:rPr lang="en-US" sz="2400" dirty="0" smtClean="0"/>
              <a:t>	A family of tools designed to help solve managerial problems in which the decision maker must allocate scarce resources among competing activities to optimize a measurable goal </a:t>
            </a:r>
            <a:endParaRPr lang="en-US" dirty="0" smtClean="0"/>
          </a:p>
          <a:p>
            <a:pPr lvl="4" eaLnBrk="1" hangingPunct="1"/>
            <a:endParaRPr lang="en-US" dirty="0" smtClean="0"/>
          </a:p>
          <a:p>
            <a:pPr eaLnBrk="1" hangingPunct="1"/>
            <a:r>
              <a:rPr lang="en-US" sz="2800" dirty="0" smtClean="0"/>
              <a:t>Optimal solution: </a:t>
            </a:r>
            <a:r>
              <a:rPr lang="en-US" altLang="ja-JP" sz="2800" dirty="0" smtClean="0">
                <a:ea typeface="ＭＳ Ｐゴシック" charset="-128"/>
              </a:rPr>
              <a:t>The best possible solution to a modeled problem </a:t>
            </a:r>
            <a:endParaRPr lang="en-US" sz="2800" dirty="0" smtClean="0"/>
          </a:p>
          <a:p>
            <a:pPr marL="800100" lvl="1" indent="-393700" eaLnBrk="1" hangingPunct="1"/>
            <a:r>
              <a:rPr lang="en-US" sz="2400" dirty="0" smtClean="0">
                <a:solidFill>
                  <a:srgbClr val="CC3300"/>
                </a:solidFill>
              </a:rPr>
              <a:t>Linear programming (LP): </a:t>
            </a:r>
            <a:r>
              <a:rPr lang="en-US" sz="2400" dirty="0" smtClean="0"/>
              <a:t>A mathematical model for the optimal solution of resource allocation problems. All the relationships are linear. </a:t>
            </a:r>
            <a:endParaRPr lang="en-US" dirty="0" smtClean="0"/>
          </a:p>
        </p:txBody>
      </p:sp>
    </p:spTree>
    <p:extLst>
      <p:ext uri="{BB962C8B-B14F-4D97-AF65-F5344CB8AC3E}">
        <p14:creationId xmlns:p14="http://schemas.microsoft.com/office/powerpoint/2010/main" val="2542592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9.5</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pPr marL="0" indent="0">
              <a:buNone/>
            </a:pPr>
            <a:r>
              <a:rPr lang="en-US" sz="4000" dirty="0">
                <a:solidFill>
                  <a:srgbClr val="F85E08"/>
                </a:solidFill>
                <a:effectLst>
                  <a:outerShdw blurRad="38100" dist="38100" dir="2700000" algn="tl">
                    <a:srgbClr val="000000">
                      <a:alpha val="43137"/>
                    </a:srgbClr>
                  </a:outerShdw>
                </a:effectLst>
              </a:rPr>
              <a:t>Spreadsheet Model Helps Assign Medical Residents</a:t>
            </a:r>
            <a:endParaRPr lang="en-US" sz="4000" dirty="0" smtClean="0">
              <a:solidFill>
                <a:srgbClr val="F85E08"/>
              </a:solidFill>
              <a:effectLst>
                <a:outerShdw blurRad="38100" dist="38100" dir="2700000" algn="tl">
                  <a:srgbClr val="000000">
                    <a:alpha val="43137"/>
                  </a:srgbClr>
                </a:outerShdw>
              </a:effectLst>
            </a:endParaRPr>
          </a:p>
          <a:p>
            <a:pPr marL="0" indent="0">
              <a:buNone/>
            </a:pPr>
            <a:endParaRPr lang="en-US" sz="1800" dirty="0" smtClean="0">
              <a:solidFill>
                <a:srgbClr val="0000FF"/>
              </a:solidFill>
              <a:effectLst>
                <a:outerShdw blurRad="38100" dist="38100" dir="2700000" algn="tl">
                  <a:srgbClr val="000000">
                    <a:alpha val="43137"/>
                  </a:srgbClr>
                </a:outerShdw>
              </a:effectLst>
            </a:endParaRPr>
          </a:p>
          <a:p>
            <a:r>
              <a:rPr lang="en-US" sz="4000" dirty="0"/>
              <a:t>Company </a:t>
            </a:r>
          </a:p>
          <a:p>
            <a:r>
              <a:rPr lang="en-US" sz="4000" dirty="0"/>
              <a:t>Problem description</a:t>
            </a:r>
          </a:p>
          <a:p>
            <a:r>
              <a:rPr lang="en-US" sz="4000" dirty="0"/>
              <a:t>Proposed solution</a:t>
            </a:r>
          </a:p>
          <a:p>
            <a:r>
              <a:rPr lang="en-US" sz="4000" dirty="0"/>
              <a:t>Results</a:t>
            </a:r>
          </a:p>
        </p:txBody>
      </p:sp>
    </p:spTree>
    <p:extLst>
      <p:ext uri="{BB962C8B-B14F-4D97-AF65-F5344CB8AC3E}">
        <p14:creationId xmlns:p14="http://schemas.microsoft.com/office/powerpoint/2010/main" val="322207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pPr eaLnBrk="1" hangingPunct="1">
              <a:defRPr/>
            </a:pPr>
            <a:r>
              <a:rPr lang="en-US" dirty="0" smtClean="0"/>
              <a:t>LP Problem Characteristics</a:t>
            </a:r>
          </a:p>
        </p:txBody>
      </p:sp>
      <p:sp>
        <p:nvSpPr>
          <p:cNvPr id="31747" name="Rectangle 7"/>
          <p:cNvSpPr>
            <a:spLocks noGrp="1" noChangeArrowheads="1"/>
          </p:cNvSpPr>
          <p:nvPr>
            <p:ph type="body" idx="1"/>
          </p:nvPr>
        </p:nvSpPr>
        <p:spPr>
          <a:xfrm>
            <a:off x="762000" y="1524000"/>
            <a:ext cx="8193088" cy="4267200"/>
          </a:xfrm>
        </p:spPr>
        <p:txBody>
          <a:bodyPr/>
          <a:lstStyle/>
          <a:p>
            <a:pPr marL="514350" indent="-514350" eaLnBrk="1" hangingPunct="1">
              <a:buClr>
                <a:srgbClr val="F85E08"/>
              </a:buClr>
              <a:buSzPct val="80000"/>
              <a:buFont typeface="+mj-lt"/>
              <a:buAutoNum type="arabicPeriod"/>
            </a:pPr>
            <a:r>
              <a:rPr lang="en-US" dirty="0" smtClean="0"/>
              <a:t>Limited quantity of economic resources</a:t>
            </a:r>
          </a:p>
          <a:p>
            <a:pPr marL="514350" indent="-514350" eaLnBrk="1" hangingPunct="1">
              <a:buClr>
                <a:srgbClr val="F85E08"/>
              </a:buClr>
              <a:buSzPct val="80000"/>
              <a:buFont typeface="+mj-lt"/>
              <a:buAutoNum type="arabicPeriod"/>
            </a:pPr>
            <a:r>
              <a:rPr lang="en-US" dirty="0" smtClean="0"/>
              <a:t>Resources are used in the production of products or services</a:t>
            </a:r>
          </a:p>
          <a:p>
            <a:pPr marL="514350" indent="-514350" eaLnBrk="1" hangingPunct="1">
              <a:buClr>
                <a:srgbClr val="F85E08"/>
              </a:buClr>
              <a:buSzPct val="80000"/>
              <a:buFont typeface="+mj-lt"/>
              <a:buAutoNum type="arabicPeriod"/>
            </a:pPr>
            <a:r>
              <a:rPr lang="en-US" dirty="0" smtClean="0"/>
              <a:t>Two or more ways (solutions, programs) to use the resources</a:t>
            </a:r>
          </a:p>
          <a:p>
            <a:pPr marL="514350" indent="-514350" eaLnBrk="1" hangingPunct="1">
              <a:buClr>
                <a:srgbClr val="F85E08"/>
              </a:buClr>
              <a:buSzPct val="80000"/>
              <a:buFont typeface="+mj-lt"/>
              <a:buAutoNum type="arabicPeriod"/>
            </a:pPr>
            <a:r>
              <a:rPr lang="en-US" dirty="0" smtClean="0"/>
              <a:t>Each activity (product or service) yields a return in terms of the goal</a:t>
            </a:r>
          </a:p>
          <a:p>
            <a:pPr marL="514350" indent="-514350" eaLnBrk="1" hangingPunct="1">
              <a:buClr>
                <a:srgbClr val="F85E08"/>
              </a:buClr>
              <a:buSzPct val="80000"/>
              <a:buFont typeface="+mj-lt"/>
              <a:buAutoNum type="arabicPeriod"/>
            </a:pPr>
            <a:r>
              <a:rPr lang="en-US" dirty="0" smtClean="0"/>
              <a:t>Allocation is usually restricted by constraints </a:t>
            </a:r>
          </a:p>
          <a:p>
            <a:pPr eaLnBrk="1" hangingPunct="1"/>
            <a:endParaRPr lang="en-US" sz="3600" dirty="0" smtClean="0"/>
          </a:p>
        </p:txBody>
      </p:sp>
    </p:spTree>
    <p:extLst>
      <p:ext uri="{BB962C8B-B14F-4D97-AF65-F5344CB8AC3E}">
        <p14:creationId xmlns:p14="http://schemas.microsoft.com/office/powerpoint/2010/main" val="19613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Rectangle 9"/>
          <p:cNvSpPr>
            <a:spLocks noGrp="1" noChangeArrowheads="1"/>
          </p:cNvSpPr>
          <p:nvPr>
            <p:ph type="title"/>
          </p:nvPr>
        </p:nvSpPr>
        <p:spPr/>
        <p:txBody>
          <a:bodyPr/>
          <a:lstStyle/>
          <a:p>
            <a:pPr eaLnBrk="1" hangingPunct="1">
              <a:defRPr/>
            </a:pPr>
            <a:r>
              <a:rPr lang="en-US" dirty="0" smtClean="0"/>
              <a:t>Linear Programming Steps</a:t>
            </a:r>
          </a:p>
        </p:txBody>
      </p:sp>
      <p:sp>
        <p:nvSpPr>
          <p:cNvPr id="32774" name="Rectangle 10"/>
          <p:cNvSpPr>
            <a:spLocks noGrp="1" noChangeArrowheads="1"/>
          </p:cNvSpPr>
          <p:nvPr>
            <p:ph type="body" idx="1"/>
          </p:nvPr>
        </p:nvSpPr>
        <p:spPr>
          <a:xfrm>
            <a:off x="1182688" y="1524000"/>
            <a:ext cx="7580312" cy="4800600"/>
          </a:xfrm>
        </p:spPr>
        <p:txBody>
          <a:bodyPr/>
          <a:lstStyle/>
          <a:p>
            <a:pPr marL="514350" indent="-514350" eaLnBrk="1" hangingPunct="1">
              <a:buClr>
                <a:srgbClr val="F85E08"/>
              </a:buClr>
              <a:buFont typeface="+mj-lt"/>
              <a:buAutoNum type="arabicPeriod"/>
            </a:pPr>
            <a:r>
              <a:rPr lang="en-US" sz="2800" dirty="0" smtClean="0"/>
              <a:t>Identify the …</a:t>
            </a:r>
          </a:p>
          <a:p>
            <a:pPr lvl="1" eaLnBrk="1" hangingPunct="1">
              <a:buClr>
                <a:srgbClr val="F85E08"/>
              </a:buClr>
            </a:pPr>
            <a:r>
              <a:rPr lang="en-US" sz="2400" dirty="0" smtClean="0"/>
              <a:t>Decision variables </a:t>
            </a:r>
          </a:p>
          <a:p>
            <a:pPr lvl="1" eaLnBrk="1" hangingPunct="1">
              <a:buClr>
                <a:srgbClr val="F85E08"/>
              </a:buClr>
            </a:pPr>
            <a:r>
              <a:rPr lang="en-US" sz="2400" dirty="0" smtClean="0"/>
              <a:t>Objective function </a:t>
            </a:r>
          </a:p>
          <a:p>
            <a:pPr lvl="1" eaLnBrk="1" hangingPunct="1">
              <a:buClr>
                <a:srgbClr val="F85E08"/>
              </a:buClr>
            </a:pPr>
            <a:r>
              <a:rPr lang="en-US" sz="2400" dirty="0" smtClean="0"/>
              <a:t>Objective function coefficients </a:t>
            </a:r>
          </a:p>
          <a:p>
            <a:pPr lvl="1" eaLnBrk="1" hangingPunct="1">
              <a:buClr>
                <a:srgbClr val="F85E08"/>
              </a:buClr>
            </a:pPr>
            <a:r>
              <a:rPr lang="en-US" sz="2400" dirty="0" smtClean="0"/>
              <a:t>Constraints </a:t>
            </a:r>
          </a:p>
          <a:p>
            <a:pPr lvl="2" eaLnBrk="1" hangingPunct="1">
              <a:buClr>
                <a:srgbClr val="F85E08"/>
              </a:buClr>
            </a:pPr>
            <a:r>
              <a:rPr lang="en-US" sz="2000" dirty="0" smtClean="0"/>
              <a:t>Capacities / Demands / …</a:t>
            </a:r>
          </a:p>
          <a:p>
            <a:pPr marL="514350" indent="-514350" eaLnBrk="1" hangingPunct="1">
              <a:buClr>
                <a:srgbClr val="F85E08"/>
              </a:buClr>
              <a:buFont typeface="+mj-lt"/>
              <a:buAutoNum type="arabicPeriod"/>
            </a:pPr>
            <a:r>
              <a:rPr lang="en-US" sz="2800" dirty="0" smtClean="0"/>
              <a:t>Represent the model</a:t>
            </a:r>
          </a:p>
          <a:p>
            <a:pPr lvl="1" eaLnBrk="1" hangingPunct="1">
              <a:buClr>
                <a:srgbClr val="F85E08"/>
              </a:buClr>
            </a:pPr>
            <a:r>
              <a:rPr lang="en-US" sz="2400" dirty="0" smtClean="0"/>
              <a:t>LINDO: Write mathematical formulation</a:t>
            </a:r>
          </a:p>
          <a:p>
            <a:pPr lvl="1" eaLnBrk="1" hangingPunct="1">
              <a:buClr>
                <a:srgbClr val="F85E08"/>
              </a:buClr>
            </a:pPr>
            <a:r>
              <a:rPr lang="en-US" sz="2400" dirty="0" smtClean="0"/>
              <a:t>EXCEL: Input data into specific cells in Excel</a:t>
            </a:r>
          </a:p>
          <a:p>
            <a:pPr marL="514350" indent="-514350" eaLnBrk="1" hangingPunct="1">
              <a:buClr>
                <a:srgbClr val="F85E08"/>
              </a:buClr>
              <a:buFont typeface="+mj-lt"/>
              <a:buAutoNum type="arabicPeriod"/>
            </a:pPr>
            <a:r>
              <a:rPr lang="en-US" sz="2800" dirty="0" smtClean="0"/>
              <a:t>Run the model and observe the results</a:t>
            </a:r>
          </a:p>
        </p:txBody>
      </p:sp>
    </p:spTree>
    <p:extLst>
      <p:ext uri="{BB962C8B-B14F-4D97-AF65-F5344CB8AC3E}">
        <p14:creationId xmlns:p14="http://schemas.microsoft.com/office/powerpoint/2010/main" val="3228476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nvPr>
        </p:nvSpPr>
        <p:spPr/>
        <p:txBody>
          <a:bodyPr/>
          <a:lstStyle/>
          <a:p>
            <a:pPr eaLnBrk="1" hangingPunct="1">
              <a:defRPr/>
            </a:pPr>
            <a:r>
              <a:rPr lang="en-US" dirty="0" smtClean="0"/>
              <a:t>Modeling in LP - An Example</a:t>
            </a:r>
          </a:p>
        </p:txBody>
      </p:sp>
      <p:sp>
        <p:nvSpPr>
          <p:cNvPr id="33795" name="Rectangle 3"/>
          <p:cNvSpPr>
            <a:spLocks noGrp="1" noChangeArrowheads="1"/>
          </p:cNvSpPr>
          <p:nvPr>
            <p:ph type="body" idx="1"/>
          </p:nvPr>
        </p:nvSpPr>
        <p:spPr>
          <a:xfrm>
            <a:off x="762000" y="1600200"/>
            <a:ext cx="8229600" cy="4724400"/>
          </a:xfrm>
        </p:spPr>
        <p:txBody>
          <a:bodyPr/>
          <a:lstStyle/>
          <a:p>
            <a:pPr marL="342900" indent="-342900" eaLnBrk="1" hangingPunct="1">
              <a:buFont typeface="Wingdings" pitchFamily="2" charset="2"/>
              <a:buNone/>
            </a:pPr>
            <a:r>
              <a:rPr lang="en-US" sz="2800" dirty="0" smtClean="0">
                <a:solidFill>
                  <a:srgbClr val="FF0000"/>
                </a:solidFill>
                <a:effectLst>
                  <a:outerShdw blurRad="38100" dist="38100" dir="2700000" algn="tl">
                    <a:srgbClr val="000000">
                      <a:alpha val="43137"/>
                    </a:srgbClr>
                  </a:outerShdw>
                </a:effectLst>
              </a:rPr>
              <a:t>The Product-Mix Linear Programming Model</a:t>
            </a:r>
            <a:r>
              <a:rPr lang="en-US" sz="2400" dirty="0" smtClean="0">
                <a:effectLst>
                  <a:outerShdw blurRad="38100" dist="38100" dir="2700000" algn="tl">
                    <a:srgbClr val="000000">
                      <a:alpha val="43137"/>
                    </a:srgbClr>
                  </a:outerShdw>
                </a:effectLst>
              </a:rPr>
              <a:t> </a:t>
            </a:r>
          </a:p>
          <a:p>
            <a:pPr marL="342900" indent="-342900" eaLnBrk="1" hangingPunct="1">
              <a:buSzPct val="70000"/>
            </a:pPr>
            <a:r>
              <a:rPr lang="en-US" sz="2000" dirty="0" smtClean="0"/>
              <a:t>MBI Corporation </a:t>
            </a:r>
          </a:p>
          <a:p>
            <a:pPr marL="342900" indent="-342900" eaLnBrk="1" hangingPunct="1">
              <a:buSzPct val="70000"/>
            </a:pPr>
            <a:r>
              <a:rPr lang="en-US" sz="2000" dirty="0" smtClean="0">
                <a:solidFill>
                  <a:srgbClr val="FF0000"/>
                </a:solidFill>
                <a:effectLst>
                  <a:outerShdw blurRad="38100" dist="38100" dir="2700000" algn="tl">
                    <a:srgbClr val="000000">
                      <a:alpha val="43137"/>
                    </a:srgbClr>
                  </a:outerShdw>
                </a:effectLst>
              </a:rPr>
              <a:t>Decision variable</a:t>
            </a:r>
            <a:r>
              <a:rPr lang="en-US" sz="2000" dirty="0" smtClean="0"/>
              <a:t>: How many computers to build next month?</a:t>
            </a:r>
          </a:p>
          <a:p>
            <a:pPr marL="342900" indent="-342900" eaLnBrk="1" hangingPunct="1">
              <a:buSzPct val="70000"/>
            </a:pPr>
            <a:r>
              <a:rPr lang="en-US" sz="2000" dirty="0" smtClean="0"/>
              <a:t>Two types of mainframe computers: CC-7 and CC-8</a:t>
            </a:r>
          </a:p>
          <a:p>
            <a:pPr marL="342900" indent="-342900" eaLnBrk="1" hangingPunct="1">
              <a:buSzPct val="70000"/>
            </a:pPr>
            <a:r>
              <a:rPr lang="en-US" sz="2000" dirty="0" smtClean="0">
                <a:solidFill>
                  <a:srgbClr val="FF0000"/>
                </a:solidFill>
                <a:effectLst>
                  <a:outerShdw blurRad="38100" dist="38100" dir="2700000" algn="tl">
                    <a:srgbClr val="000000">
                      <a:alpha val="43137"/>
                    </a:srgbClr>
                  </a:outerShdw>
                </a:effectLst>
              </a:rPr>
              <a:t>Constraints</a:t>
            </a:r>
            <a:r>
              <a:rPr lang="en-US" sz="2000" b="1" dirty="0" smtClean="0">
                <a:solidFill>
                  <a:srgbClr val="990099"/>
                </a:solidFill>
              </a:rPr>
              <a:t>:</a:t>
            </a:r>
            <a:r>
              <a:rPr lang="en-US" sz="2400" dirty="0" smtClean="0"/>
              <a:t> </a:t>
            </a:r>
            <a:r>
              <a:rPr lang="en-US" sz="2000" dirty="0" smtClean="0"/>
              <a:t>Labor limits, Materials limit, Marketing lower limits</a:t>
            </a:r>
            <a:br>
              <a:rPr lang="en-US" sz="2000" dirty="0" smtClean="0"/>
            </a:br>
            <a:r>
              <a:rPr lang="en-US" sz="2000" dirty="0" smtClean="0"/>
              <a:t/>
            </a:r>
            <a:br>
              <a:rPr lang="en-US" sz="2000" dirty="0" smtClean="0"/>
            </a:br>
            <a:r>
              <a:rPr lang="en-US" sz="1800" dirty="0" smtClean="0"/>
              <a:t>		</a:t>
            </a:r>
            <a:r>
              <a:rPr lang="en-US" sz="1800" b="1" u="sng" dirty="0" smtClean="0">
                <a:solidFill>
                  <a:srgbClr val="990099"/>
                </a:solidFill>
              </a:rPr>
              <a:t>CC-7</a:t>
            </a:r>
            <a:r>
              <a:rPr lang="en-US" sz="1800" b="1" dirty="0" smtClean="0">
                <a:solidFill>
                  <a:srgbClr val="990099"/>
                </a:solidFill>
              </a:rPr>
              <a:t>	</a:t>
            </a:r>
            <a:r>
              <a:rPr lang="en-US" sz="1800" b="1" u="sng" dirty="0" smtClean="0">
                <a:solidFill>
                  <a:srgbClr val="990099"/>
                </a:solidFill>
              </a:rPr>
              <a:t>CC-8</a:t>
            </a:r>
            <a:r>
              <a:rPr lang="en-US" sz="1800" b="1" dirty="0" smtClean="0">
                <a:solidFill>
                  <a:srgbClr val="990099"/>
                </a:solidFill>
              </a:rPr>
              <a:t>	</a:t>
            </a:r>
            <a:r>
              <a:rPr lang="en-US" sz="1800" b="1" u="sng" dirty="0" smtClean="0">
                <a:solidFill>
                  <a:srgbClr val="990099"/>
                </a:solidFill>
              </a:rPr>
              <a:t>Rel</a:t>
            </a:r>
            <a:r>
              <a:rPr lang="en-US" sz="1800" b="1" dirty="0" smtClean="0">
                <a:solidFill>
                  <a:srgbClr val="990099"/>
                </a:solidFill>
              </a:rPr>
              <a:t>	</a:t>
            </a:r>
            <a:r>
              <a:rPr lang="en-US" sz="1800" b="1" u="sng" dirty="0" smtClean="0">
                <a:solidFill>
                  <a:srgbClr val="990099"/>
                </a:solidFill>
              </a:rPr>
              <a:t>Limit</a:t>
            </a:r>
            <a:r>
              <a:rPr lang="en-US" sz="1800" dirty="0" smtClean="0"/>
              <a:t>	</a:t>
            </a:r>
            <a:br>
              <a:rPr lang="en-US" sz="1800" dirty="0" smtClean="0"/>
            </a:br>
            <a:r>
              <a:rPr lang="en-US" sz="1800" dirty="0" smtClean="0"/>
              <a:t>Labor (days)	300	500	&lt;=	200,000 /mo	</a:t>
            </a:r>
            <a:br>
              <a:rPr lang="en-US" sz="1800" dirty="0" smtClean="0"/>
            </a:br>
            <a:r>
              <a:rPr lang="en-US" sz="1800" dirty="0" smtClean="0"/>
              <a:t>Materials ($)	10,000	15,000	&lt;=	8,000,000 /mo	</a:t>
            </a:r>
            <a:br>
              <a:rPr lang="en-US" sz="1800" dirty="0" smtClean="0"/>
            </a:br>
            <a:r>
              <a:rPr lang="en-US" sz="1800" dirty="0" smtClean="0"/>
              <a:t>Units		1		&gt;=	100	</a:t>
            </a:r>
            <a:br>
              <a:rPr lang="en-US" sz="1800" dirty="0" smtClean="0"/>
            </a:br>
            <a:r>
              <a:rPr lang="en-US" sz="1800" dirty="0" smtClean="0"/>
              <a:t>Units			1	&gt;=	200	</a:t>
            </a:r>
            <a:br>
              <a:rPr lang="en-US" sz="1800" dirty="0" smtClean="0"/>
            </a:br>
            <a:r>
              <a:rPr lang="en-US" sz="1800" b="1" dirty="0" smtClean="0">
                <a:solidFill>
                  <a:srgbClr val="990099"/>
                </a:solidFill>
              </a:rPr>
              <a:t>Profit ($)</a:t>
            </a:r>
            <a:r>
              <a:rPr lang="en-US" sz="1800" dirty="0" smtClean="0"/>
              <a:t>	8,000	12,000	Max		</a:t>
            </a:r>
            <a:r>
              <a:rPr lang="en-US" sz="2000" dirty="0" smtClean="0"/>
              <a:t/>
            </a:r>
            <a:br>
              <a:rPr lang="en-US" sz="2000" dirty="0" smtClean="0"/>
            </a:br>
            <a:r>
              <a:rPr lang="en-US" sz="2000" dirty="0" smtClean="0"/>
              <a:t/>
            </a:r>
            <a:br>
              <a:rPr lang="en-US" sz="2000" dirty="0" smtClean="0"/>
            </a:br>
            <a:r>
              <a:rPr lang="en-US" sz="2000" u="sng" dirty="0" smtClean="0">
                <a:solidFill>
                  <a:srgbClr val="FF0000"/>
                </a:solidFill>
                <a:effectLst>
                  <a:outerShdw blurRad="38100" dist="38100" dir="2700000" algn="tl">
                    <a:srgbClr val="000000">
                      <a:alpha val="43137"/>
                    </a:srgbClr>
                  </a:outerShdw>
                </a:effectLst>
              </a:rPr>
              <a:t>Objective</a:t>
            </a:r>
            <a:r>
              <a:rPr lang="en-US" sz="2000" dirty="0" smtClean="0"/>
              <a:t>: Maximize Total Profit / Month</a:t>
            </a:r>
          </a:p>
        </p:txBody>
      </p:sp>
    </p:spTree>
    <p:extLst>
      <p:ext uri="{BB962C8B-B14F-4D97-AF65-F5344CB8AC3E}">
        <p14:creationId xmlns:p14="http://schemas.microsoft.com/office/powerpoint/2010/main" val="583821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LP Solution – </a:t>
            </a:r>
            <a:br>
              <a:rPr lang="en-US" dirty="0" smtClean="0"/>
            </a:br>
            <a:r>
              <a:rPr lang="en-US" dirty="0" smtClean="0"/>
              <a:t>Algebraic Formulations</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224631" y="2057400"/>
            <a:ext cx="8766969" cy="3581400"/>
          </a:xfrm>
          <a:prstGeom prst="rect">
            <a:avLst/>
          </a:prstGeom>
          <a:noFill/>
          <a:ln w="9525">
            <a:noFill/>
            <a:miter lim="800000"/>
            <a:headEnd/>
            <a:tailEnd/>
          </a:ln>
        </p:spPr>
      </p:pic>
    </p:spTree>
    <p:extLst>
      <p:ext uri="{BB962C8B-B14F-4D97-AF65-F5344CB8AC3E}">
        <p14:creationId xmlns:p14="http://schemas.microsoft.com/office/powerpoint/2010/main" val="17351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724" y="76200"/>
            <a:ext cx="7486401"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2594" name="Rectangle 2"/>
          <p:cNvSpPr>
            <a:spLocks noGrp="1" noChangeArrowheads="1"/>
          </p:cNvSpPr>
          <p:nvPr>
            <p:ph type="title"/>
          </p:nvPr>
        </p:nvSpPr>
        <p:spPr>
          <a:xfrm>
            <a:off x="1150938" y="231776"/>
            <a:ext cx="5478462" cy="1139824"/>
          </a:xfrm>
        </p:spPr>
        <p:txBody>
          <a:bodyPr/>
          <a:lstStyle/>
          <a:p>
            <a:pPr eaLnBrk="1" hangingPunct="1">
              <a:defRPr/>
            </a:pPr>
            <a:r>
              <a:rPr lang="en-US" dirty="0" smtClean="0"/>
              <a:t>LP Solution with Excel</a:t>
            </a:r>
          </a:p>
        </p:txBody>
      </p:sp>
      <p:sp>
        <p:nvSpPr>
          <p:cNvPr id="34820" name="Rectangle 4"/>
          <p:cNvSpPr>
            <a:spLocks noGrp="1" noChangeArrowheads="1"/>
          </p:cNvSpPr>
          <p:nvPr>
            <p:ph type="body" idx="1"/>
          </p:nvPr>
        </p:nvSpPr>
        <p:spPr>
          <a:xfrm>
            <a:off x="152400" y="2819400"/>
            <a:ext cx="3200400" cy="3505200"/>
          </a:xfrm>
          <a:noFill/>
        </p:spPr>
        <p:txBody>
          <a:bodyPr/>
          <a:lstStyle/>
          <a:p>
            <a:pPr eaLnBrk="1" hangingPunct="1">
              <a:buSzPct val="70000"/>
            </a:pPr>
            <a:r>
              <a:rPr lang="en-US" sz="1600" u="sng" dirty="0" smtClean="0"/>
              <a:t>Decision Variables:</a:t>
            </a:r>
          </a:p>
          <a:p>
            <a:pPr eaLnBrk="1" hangingPunct="1">
              <a:buSzPct val="70000"/>
              <a:buFont typeface="Wingdings" pitchFamily="2" charset="2"/>
              <a:buNone/>
            </a:pPr>
            <a:r>
              <a:rPr lang="en-US" sz="1600" dirty="0" smtClean="0"/>
              <a:t>	X</a:t>
            </a:r>
            <a:r>
              <a:rPr lang="en-US" sz="1600" baseline="-25000" dirty="0" smtClean="0"/>
              <a:t>1</a:t>
            </a:r>
            <a:r>
              <a:rPr lang="en-US" sz="1600" dirty="0" smtClean="0"/>
              <a:t>: unit of CC-7</a:t>
            </a:r>
          </a:p>
          <a:p>
            <a:pPr eaLnBrk="1" hangingPunct="1">
              <a:buSzPct val="70000"/>
              <a:buFont typeface="Wingdings" pitchFamily="2" charset="2"/>
              <a:buNone/>
            </a:pPr>
            <a:r>
              <a:rPr lang="en-US" sz="1600" dirty="0" smtClean="0"/>
              <a:t>	X</a:t>
            </a:r>
            <a:r>
              <a:rPr lang="en-US" sz="1600" baseline="-25000" dirty="0" smtClean="0"/>
              <a:t>2</a:t>
            </a:r>
            <a:r>
              <a:rPr lang="en-US" sz="1600" dirty="0" smtClean="0"/>
              <a:t>: unit of CC-8</a:t>
            </a:r>
          </a:p>
          <a:p>
            <a:pPr eaLnBrk="1" hangingPunct="1">
              <a:buSzPct val="70000"/>
            </a:pPr>
            <a:r>
              <a:rPr lang="en-US" sz="1600" u="sng" dirty="0" smtClean="0"/>
              <a:t>Objective Function:</a:t>
            </a:r>
          </a:p>
          <a:p>
            <a:pPr eaLnBrk="1" hangingPunct="1">
              <a:buSzPct val="70000"/>
              <a:buFont typeface="Wingdings" pitchFamily="2" charset="2"/>
              <a:buNone/>
            </a:pPr>
            <a:r>
              <a:rPr lang="en-US" sz="1600" dirty="0" smtClean="0"/>
              <a:t>	Maximize Z (profit)</a:t>
            </a:r>
          </a:p>
          <a:p>
            <a:pPr eaLnBrk="1" hangingPunct="1">
              <a:buSzPct val="70000"/>
              <a:buFont typeface="Wingdings" pitchFamily="2" charset="2"/>
              <a:buNone/>
            </a:pPr>
            <a:r>
              <a:rPr lang="en-US" sz="1600" dirty="0" smtClean="0"/>
              <a:t>	Z=8000X</a:t>
            </a:r>
            <a:r>
              <a:rPr lang="en-US" sz="1600" baseline="-25000" dirty="0" smtClean="0"/>
              <a:t>1</a:t>
            </a:r>
            <a:r>
              <a:rPr lang="en-US" sz="1600" dirty="0" smtClean="0"/>
              <a:t>+12000X</a:t>
            </a:r>
            <a:r>
              <a:rPr lang="en-US" sz="1600" baseline="-25000" dirty="0" smtClean="0"/>
              <a:t>2</a:t>
            </a:r>
          </a:p>
          <a:p>
            <a:pPr eaLnBrk="1" hangingPunct="1">
              <a:buSzPct val="70000"/>
            </a:pPr>
            <a:r>
              <a:rPr lang="en-US" sz="1600" u="sng" dirty="0" smtClean="0"/>
              <a:t>Subject To</a:t>
            </a:r>
          </a:p>
          <a:p>
            <a:pPr eaLnBrk="1" hangingPunct="1">
              <a:buSzPct val="70000"/>
              <a:buFont typeface="Wingdings" pitchFamily="2" charset="2"/>
              <a:buNone/>
            </a:pPr>
            <a:r>
              <a:rPr lang="en-US" sz="1600" dirty="0" smtClean="0"/>
              <a:t>	300X</a:t>
            </a:r>
            <a:r>
              <a:rPr lang="en-US" sz="1600" baseline="-25000" dirty="0" smtClean="0"/>
              <a:t>1</a:t>
            </a:r>
            <a:r>
              <a:rPr lang="en-US" sz="1600" dirty="0" smtClean="0"/>
              <a:t> + 500X</a:t>
            </a:r>
            <a:r>
              <a:rPr lang="en-US" sz="1600" baseline="-25000" dirty="0" smtClean="0"/>
              <a:t>2</a:t>
            </a:r>
            <a:r>
              <a:rPr lang="en-US" sz="1600" dirty="0" smtClean="0"/>
              <a:t> </a:t>
            </a:r>
            <a:r>
              <a:rPr lang="en-US" sz="1600" dirty="0" smtClean="0">
                <a:sym typeface="Symbol" pitchFamily="18" charset="2"/>
              </a:rPr>
              <a:t> 200K</a:t>
            </a:r>
          </a:p>
          <a:p>
            <a:pPr eaLnBrk="1" hangingPunct="1">
              <a:buSzPct val="70000"/>
              <a:buFont typeface="Wingdings" pitchFamily="2" charset="2"/>
              <a:buNone/>
            </a:pPr>
            <a:r>
              <a:rPr lang="en-US" sz="1600" dirty="0" smtClean="0">
                <a:sym typeface="Symbol" pitchFamily="18" charset="2"/>
              </a:rPr>
              <a:t>	10000X</a:t>
            </a:r>
            <a:r>
              <a:rPr lang="en-US" sz="1600" baseline="-25000" dirty="0" smtClean="0">
                <a:sym typeface="Symbol" pitchFamily="18" charset="2"/>
              </a:rPr>
              <a:t>1</a:t>
            </a:r>
            <a:r>
              <a:rPr lang="en-US" sz="1600" dirty="0" smtClean="0">
                <a:sym typeface="Symbol" pitchFamily="18" charset="2"/>
              </a:rPr>
              <a:t> + 15000X</a:t>
            </a:r>
            <a:r>
              <a:rPr lang="en-US" sz="1600" baseline="-25000" dirty="0" smtClean="0">
                <a:sym typeface="Symbol" pitchFamily="18" charset="2"/>
              </a:rPr>
              <a:t>2</a:t>
            </a:r>
            <a:r>
              <a:rPr lang="en-US" sz="1600" dirty="0" smtClean="0">
                <a:sym typeface="Symbol" pitchFamily="18" charset="2"/>
              </a:rPr>
              <a:t>  8000K</a:t>
            </a:r>
          </a:p>
          <a:p>
            <a:pPr eaLnBrk="1" hangingPunct="1">
              <a:buSzPct val="70000"/>
              <a:buFont typeface="Wingdings" pitchFamily="2" charset="2"/>
              <a:buNone/>
            </a:pPr>
            <a:r>
              <a:rPr lang="en-US" sz="1600" dirty="0" smtClean="0">
                <a:sym typeface="Symbol" pitchFamily="18" charset="2"/>
              </a:rPr>
              <a:t>	X</a:t>
            </a:r>
            <a:r>
              <a:rPr lang="en-US" sz="1600" baseline="-25000" dirty="0" smtClean="0">
                <a:sym typeface="Symbol" pitchFamily="18" charset="2"/>
              </a:rPr>
              <a:t>1</a:t>
            </a:r>
            <a:r>
              <a:rPr lang="en-US" sz="1600" dirty="0" smtClean="0">
                <a:sym typeface="Symbol" pitchFamily="18" charset="2"/>
              </a:rPr>
              <a:t>  100</a:t>
            </a:r>
          </a:p>
          <a:p>
            <a:pPr eaLnBrk="1" hangingPunct="1">
              <a:buSzPct val="70000"/>
              <a:buFont typeface="Wingdings" pitchFamily="2" charset="2"/>
              <a:buNone/>
            </a:pPr>
            <a:r>
              <a:rPr lang="en-US" sz="1600" dirty="0" smtClean="0">
                <a:sym typeface="Symbol" pitchFamily="18" charset="2"/>
              </a:rPr>
              <a:t>	X</a:t>
            </a:r>
            <a:r>
              <a:rPr lang="en-US" sz="1600" baseline="-25000" dirty="0" smtClean="0">
                <a:sym typeface="Symbol" pitchFamily="18" charset="2"/>
              </a:rPr>
              <a:t>2</a:t>
            </a:r>
            <a:r>
              <a:rPr lang="en-US" sz="1600" dirty="0" smtClean="0">
                <a:sym typeface="Symbol" pitchFamily="18" charset="2"/>
              </a:rPr>
              <a:t>  200</a:t>
            </a:r>
          </a:p>
        </p:txBody>
      </p:sp>
    </p:spTree>
    <p:extLst>
      <p:ext uri="{BB962C8B-B14F-4D97-AF65-F5344CB8AC3E}">
        <p14:creationId xmlns:p14="http://schemas.microsoft.com/office/powerpoint/2010/main" val="3489516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92500"/>
          </a:bodyPr>
          <a:lstStyle/>
          <a:p>
            <a:r>
              <a:rPr lang="en-US" dirty="0" smtClean="0"/>
              <a:t>Explain </a:t>
            </a:r>
            <a:r>
              <a:rPr lang="en-US" dirty="0"/>
              <a:t>the basic concepts </a:t>
            </a:r>
            <a:r>
              <a:rPr lang="en-US" dirty="0" smtClean="0"/>
              <a:t>of optimization </a:t>
            </a:r>
            <a:r>
              <a:rPr lang="en-US" dirty="0"/>
              <a:t>and when to use them</a:t>
            </a:r>
          </a:p>
          <a:p>
            <a:r>
              <a:rPr lang="en-US" dirty="0" smtClean="0"/>
              <a:t>Describe </a:t>
            </a:r>
            <a:r>
              <a:rPr lang="en-US" dirty="0"/>
              <a:t>how to structure a </a:t>
            </a:r>
            <a:r>
              <a:rPr lang="en-US" dirty="0" smtClean="0"/>
              <a:t>linear programming </a:t>
            </a:r>
            <a:r>
              <a:rPr lang="en-US" dirty="0"/>
              <a:t>model</a:t>
            </a:r>
          </a:p>
          <a:p>
            <a:r>
              <a:rPr lang="en-US" dirty="0" smtClean="0"/>
              <a:t>Describe </a:t>
            </a:r>
            <a:r>
              <a:rPr lang="en-US" dirty="0"/>
              <a:t>how to handle multiple goals</a:t>
            </a:r>
          </a:p>
          <a:p>
            <a:r>
              <a:rPr lang="en-US" dirty="0" smtClean="0"/>
              <a:t>Explain </a:t>
            </a:r>
            <a:r>
              <a:rPr lang="en-US" dirty="0"/>
              <a:t>what is meant by </a:t>
            </a:r>
            <a:r>
              <a:rPr lang="en-US" dirty="0" smtClean="0"/>
              <a:t>sensitivity analysis</a:t>
            </a:r>
            <a:r>
              <a:rPr lang="en-US" dirty="0"/>
              <a:t>, what-if analysis, and </a:t>
            </a:r>
            <a:r>
              <a:rPr lang="en-US" dirty="0" smtClean="0"/>
              <a:t>goal seeking</a:t>
            </a:r>
            <a:endParaRPr lang="en-US" dirty="0"/>
          </a:p>
          <a:p>
            <a:r>
              <a:rPr lang="en-US" dirty="0" smtClean="0"/>
              <a:t>Describe </a:t>
            </a:r>
            <a:r>
              <a:rPr lang="en-US" dirty="0"/>
              <a:t>the key issues of </a:t>
            </a:r>
            <a:r>
              <a:rPr lang="en-US" dirty="0" smtClean="0"/>
              <a:t>multi-criteria decision </a:t>
            </a:r>
            <a:r>
              <a:rPr lang="en-US" dirty="0"/>
              <a:t>making</a:t>
            </a:r>
            <a:endParaRPr lang="en-US" sz="3200" dirty="0"/>
          </a:p>
        </p:txBody>
      </p:sp>
    </p:spTree>
    <p:extLst>
      <p:ext uri="{BB962C8B-B14F-4D97-AF65-F5344CB8AC3E}">
        <p14:creationId xmlns:p14="http://schemas.microsoft.com/office/powerpoint/2010/main" val="2038912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Illustrating </a:t>
            </a:r>
            <a:r>
              <a:rPr lang="en-US" dirty="0"/>
              <a:t>the </a:t>
            </a:r>
            <a:r>
              <a:rPr lang="en-US" dirty="0" smtClean="0"/>
              <a:t>Power </a:t>
            </a:r>
            <a:r>
              <a:rPr lang="en-US" dirty="0"/>
              <a:t>of </a:t>
            </a:r>
            <a:r>
              <a:rPr lang="en-US" dirty="0" smtClean="0"/>
              <a:t>Spreadsheet Modeling</a:t>
            </a:r>
            <a:endParaRPr lang="en-US" dirty="0"/>
          </a:p>
        </p:txBody>
      </p:sp>
      <p:sp>
        <p:nvSpPr>
          <p:cNvPr id="3" name="Content Placeholder 2"/>
          <p:cNvSpPr>
            <a:spLocks noGrp="1"/>
          </p:cNvSpPr>
          <p:nvPr>
            <p:ph idx="1"/>
          </p:nvPr>
        </p:nvSpPr>
        <p:spPr/>
        <p:txBody>
          <a:bodyPr/>
          <a:lstStyle/>
          <a:p>
            <a:r>
              <a:rPr lang="en-US" dirty="0"/>
              <a:t>Election Resource Allocation </a:t>
            </a:r>
            <a:r>
              <a:rPr lang="en-US" dirty="0" smtClean="0"/>
              <a:t>Problem</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1128"/>
            <a:ext cx="4313304" cy="3056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1128"/>
            <a:ext cx="4038600" cy="4135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3537" y="5370493"/>
            <a:ext cx="4572000" cy="954107"/>
          </a:xfrm>
          <a:prstGeom prst="rect">
            <a:avLst/>
          </a:prstGeom>
        </p:spPr>
        <p:txBody>
          <a:bodyPr>
            <a:spAutoFit/>
          </a:bodyPr>
          <a:lstStyle/>
          <a:p>
            <a:r>
              <a:rPr lang="en-US" b="0" dirty="0" smtClean="0"/>
              <a:t>Analysis of “swing </a:t>
            </a:r>
            <a:r>
              <a:rPr lang="en-US" b="0" dirty="0"/>
              <a:t>states” for the 2012 </a:t>
            </a:r>
            <a:r>
              <a:rPr lang="en-US" b="0" dirty="0" smtClean="0"/>
              <a:t>election…</a:t>
            </a:r>
            <a:endParaRPr lang="en-US" dirty="0"/>
          </a:p>
        </p:txBody>
      </p:sp>
    </p:spTree>
    <p:extLst>
      <p:ext uri="{BB962C8B-B14F-4D97-AF65-F5344CB8AC3E}">
        <p14:creationId xmlns:p14="http://schemas.microsoft.com/office/powerpoint/2010/main" val="1432034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Optimization Models</a:t>
            </a:r>
            <a:endParaRPr lang="en-US" dirty="0"/>
          </a:p>
        </p:txBody>
      </p:sp>
      <p:sp>
        <p:nvSpPr>
          <p:cNvPr id="3" name="Content Placeholder 2"/>
          <p:cNvSpPr>
            <a:spLocks noGrp="1"/>
          </p:cNvSpPr>
          <p:nvPr>
            <p:ph idx="1"/>
          </p:nvPr>
        </p:nvSpPr>
        <p:spPr/>
        <p:txBody>
          <a:bodyPr/>
          <a:lstStyle/>
          <a:p>
            <a:r>
              <a:rPr lang="en-US" dirty="0" smtClean="0"/>
              <a:t>Product-mix problems (how many of each product to produce for max profit) </a:t>
            </a:r>
          </a:p>
          <a:p>
            <a:r>
              <a:rPr lang="en-US" dirty="0" smtClean="0"/>
              <a:t>Transportation </a:t>
            </a:r>
            <a:r>
              <a:rPr lang="en-US" dirty="0"/>
              <a:t>(minimize cost of shipments)</a:t>
            </a:r>
          </a:p>
          <a:p>
            <a:r>
              <a:rPr lang="en-US" dirty="0" smtClean="0"/>
              <a:t>Assignment </a:t>
            </a:r>
            <a:r>
              <a:rPr lang="en-US" dirty="0"/>
              <a:t>(best matching of objects)</a:t>
            </a:r>
          </a:p>
          <a:p>
            <a:r>
              <a:rPr lang="en-US" dirty="0" smtClean="0"/>
              <a:t>Investment </a:t>
            </a:r>
            <a:r>
              <a:rPr lang="en-US" dirty="0"/>
              <a:t>(maximizing rate of return)</a:t>
            </a:r>
          </a:p>
          <a:p>
            <a:r>
              <a:rPr lang="en-US" dirty="0" smtClean="0"/>
              <a:t>Network optimization models </a:t>
            </a:r>
            <a:r>
              <a:rPr lang="en-US" dirty="0"/>
              <a:t>for planning and scheduling</a:t>
            </a:r>
          </a:p>
          <a:p>
            <a:r>
              <a:rPr lang="en-US" dirty="0" smtClean="0"/>
              <a:t>Replacement </a:t>
            </a:r>
            <a:r>
              <a:rPr lang="en-US" dirty="0"/>
              <a:t>(capital budgeting</a:t>
            </a:r>
            <a:r>
              <a:rPr lang="en-US" dirty="0" smtClean="0"/>
              <a:t>), …</a:t>
            </a:r>
            <a:endParaRPr lang="en-US" dirty="0"/>
          </a:p>
        </p:txBody>
      </p:sp>
    </p:spTree>
    <p:extLst>
      <p:ext uri="{BB962C8B-B14F-4D97-AF65-F5344CB8AC3E}">
        <p14:creationId xmlns:p14="http://schemas.microsoft.com/office/powerpoint/2010/main" val="186370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1776"/>
            <a:ext cx="8077200" cy="1139824"/>
          </a:xfrm>
        </p:spPr>
        <p:txBody>
          <a:bodyPr/>
          <a:lstStyle/>
          <a:p>
            <a:r>
              <a:rPr lang="en-US" dirty="0" smtClean="0"/>
              <a:t>Multiple </a:t>
            </a:r>
            <a:r>
              <a:rPr lang="en-US" dirty="0"/>
              <a:t>Goals, Sensitivity Analysis, What-If </a:t>
            </a:r>
            <a:r>
              <a:rPr lang="en-US" dirty="0" smtClean="0"/>
              <a:t>Analysis, and </a:t>
            </a:r>
            <a:r>
              <a:rPr lang="en-US" dirty="0"/>
              <a:t>Goal Seeking</a:t>
            </a:r>
          </a:p>
        </p:txBody>
      </p:sp>
      <p:sp>
        <p:nvSpPr>
          <p:cNvPr id="3" name="Content Placeholder 2"/>
          <p:cNvSpPr>
            <a:spLocks noGrp="1"/>
          </p:cNvSpPr>
          <p:nvPr>
            <p:ph idx="1"/>
          </p:nvPr>
        </p:nvSpPr>
        <p:spPr>
          <a:xfrm>
            <a:off x="762000" y="1524000"/>
            <a:ext cx="8305800" cy="4800600"/>
          </a:xfrm>
        </p:spPr>
        <p:txBody>
          <a:bodyPr/>
          <a:lstStyle/>
          <a:p>
            <a:r>
              <a:rPr lang="en-US" dirty="0"/>
              <a:t>Multiple </a:t>
            </a:r>
            <a:r>
              <a:rPr lang="en-US" dirty="0" smtClean="0"/>
              <a:t>Goals</a:t>
            </a:r>
          </a:p>
          <a:p>
            <a:pPr lvl="1"/>
            <a:r>
              <a:rPr lang="en-US" dirty="0" smtClean="0"/>
              <a:t>Simple-goal vs. multiple goals</a:t>
            </a:r>
          </a:p>
          <a:p>
            <a:pPr lvl="1"/>
            <a:r>
              <a:rPr lang="en-US" dirty="0" smtClean="0"/>
              <a:t>Vast majority of managerial problems has multiple goals (objectives) to achieve</a:t>
            </a:r>
          </a:p>
          <a:p>
            <a:pPr lvl="2"/>
            <a:r>
              <a:rPr lang="en-US" dirty="0" smtClean="0"/>
              <a:t>Attaining </a:t>
            </a:r>
            <a:r>
              <a:rPr lang="en-US" i="1" dirty="0"/>
              <a:t>simultaneous </a:t>
            </a:r>
            <a:r>
              <a:rPr lang="en-US" i="1" dirty="0" smtClean="0"/>
              <a:t>goals</a:t>
            </a:r>
          </a:p>
          <a:p>
            <a:pPr lvl="1"/>
            <a:r>
              <a:rPr lang="en-US" dirty="0" smtClean="0"/>
              <a:t>Methods </a:t>
            </a:r>
            <a:r>
              <a:rPr lang="en-US" dirty="0"/>
              <a:t>of handling multiple </a:t>
            </a:r>
            <a:r>
              <a:rPr lang="en-US" dirty="0" smtClean="0"/>
              <a:t>goals</a:t>
            </a:r>
          </a:p>
          <a:p>
            <a:pPr lvl="2"/>
            <a:r>
              <a:rPr lang="en-US" dirty="0"/>
              <a:t>Utility theory</a:t>
            </a:r>
          </a:p>
          <a:p>
            <a:pPr lvl="2"/>
            <a:r>
              <a:rPr lang="en-US" dirty="0" smtClean="0"/>
              <a:t>Goal </a:t>
            </a:r>
            <a:r>
              <a:rPr lang="en-US" dirty="0"/>
              <a:t>programming</a:t>
            </a:r>
          </a:p>
          <a:p>
            <a:pPr lvl="2"/>
            <a:r>
              <a:rPr lang="en-US" dirty="0" smtClean="0"/>
              <a:t>Expression </a:t>
            </a:r>
            <a:r>
              <a:rPr lang="en-US" dirty="0"/>
              <a:t>of goals as constraints, using LP</a:t>
            </a:r>
          </a:p>
          <a:p>
            <a:pPr lvl="2"/>
            <a:r>
              <a:rPr lang="en-US" dirty="0" smtClean="0"/>
              <a:t>A </a:t>
            </a:r>
            <a:r>
              <a:rPr lang="en-US" dirty="0"/>
              <a:t>points system</a:t>
            </a:r>
          </a:p>
        </p:txBody>
      </p:sp>
    </p:spTree>
    <p:extLst>
      <p:ext uri="{BB962C8B-B14F-4D97-AF65-F5344CB8AC3E}">
        <p14:creationId xmlns:p14="http://schemas.microsoft.com/office/powerpoint/2010/main" val="3805858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31776"/>
            <a:ext cx="8153400" cy="1139824"/>
          </a:xfrm>
        </p:spPr>
        <p:txBody>
          <a:bodyPr/>
          <a:lstStyle/>
          <a:p>
            <a:r>
              <a:rPr lang="en-US" dirty="0" smtClean="0"/>
              <a:t>Multiple </a:t>
            </a:r>
            <a:r>
              <a:rPr lang="en-US" dirty="0"/>
              <a:t>Goals, Sensitivity Analysis, What-If </a:t>
            </a:r>
            <a:r>
              <a:rPr lang="en-US" dirty="0" smtClean="0"/>
              <a:t>Analysis, and </a:t>
            </a:r>
            <a:r>
              <a:rPr lang="en-US" dirty="0"/>
              <a:t>Goal Seeking</a:t>
            </a:r>
          </a:p>
        </p:txBody>
      </p:sp>
      <p:sp>
        <p:nvSpPr>
          <p:cNvPr id="3" name="Content Placeholder 2"/>
          <p:cNvSpPr>
            <a:spLocks noGrp="1"/>
          </p:cNvSpPr>
          <p:nvPr>
            <p:ph idx="1"/>
          </p:nvPr>
        </p:nvSpPr>
        <p:spPr>
          <a:xfrm>
            <a:off x="762000" y="1524000"/>
            <a:ext cx="8305800" cy="4800600"/>
          </a:xfrm>
        </p:spPr>
        <p:txBody>
          <a:bodyPr/>
          <a:lstStyle/>
          <a:p>
            <a:r>
              <a:rPr lang="en-US" dirty="0"/>
              <a:t>Certain difficulties may arise when analyzing multiple goals</a:t>
            </a:r>
            <a:endParaRPr lang="en-US" dirty="0" smtClean="0"/>
          </a:p>
          <a:p>
            <a:pPr lvl="1"/>
            <a:r>
              <a:rPr lang="en-US" dirty="0" smtClean="0"/>
              <a:t>Difficult </a:t>
            </a:r>
            <a:r>
              <a:rPr lang="en-US" dirty="0"/>
              <a:t>to obtain </a:t>
            </a:r>
            <a:r>
              <a:rPr lang="en-US" dirty="0" smtClean="0"/>
              <a:t>a single organizational goal</a:t>
            </a:r>
            <a:endParaRPr lang="en-US" dirty="0"/>
          </a:p>
          <a:p>
            <a:pPr lvl="1"/>
            <a:r>
              <a:rPr lang="en-US" dirty="0" smtClean="0"/>
              <a:t>The </a:t>
            </a:r>
            <a:r>
              <a:rPr lang="en-US" dirty="0"/>
              <a:t>importance </a:t>
            </a:r>
            <a:r>
              <a:rPr lang="en-US" dirty="0" smtClean="0"/>
              <a:t>of goals change over time</a:t>
            </a:r>
            <a:endParaRPr lang="en-US" dirty="0"/>
          </a:p>
          <a:p>
            <a:pPr lvl="1"/>
            <a:r>
              <a:rPr lang="en-US" dirty="0" smtClean="0"/>
              <a:t>Goals </a:t>
            </a:r>
            <a:r>
              <a:rPr lang="en-US" dirty="0"/>
              <a:t>and sub-goals are viewed </a:t>
            </a:r>
            <a:r>
              <a:rPr lang="en-US" dirty="0" smtClean="0"/>
              <a:t>differently</a:t>
            </a:r>
            <a:endParaRPr lang="en-US" dirty="0"/>
          </a:p>
          <a:p>
            <a:pPr lvl="1"/>
            <a:r>
              <a:rPr lang="en-US" dirty="0" smtClean="0"/>
              <a:t>Goals </a:t>
            </a:r>
            <a:r>
              <a:rPr lang="en-US" dirty="0"/>
              <a:t>change in response to </a:t>
            </a:r>
            <a:r>
              <a:rPr lang="en-US" dirty="0" smtClean="0"/>
              <a:t>other changes</a:t>
            </a:r>
            <a:endParaRPr lang="en-US" dirty="0"/>
          </a:p>
          <a:p>
            <a:pPr lvl="1"/>
            <a:r>
              <a:rPr lang="en-US" dirty="0" smtClean="0"/>
              <a:t>Dynamics of groups </a:t>
            </a:r>
            <a:r>
              <a:rPr lang="en-US" dirty="0"/>
              <a:t>of decision </a:t>
            </a:r>
            <a:r>
              <a:rPr lang="en-US" dirty="0" smtClean="0"/>
              <a:t>makers</a:t>
            </a:r>
          </a:p>
          <a:p>
            <a:pPr lvl="1"/>
            <a:r>
              <a:rPr lang="en-US" dirty="0" smtClean="0"/>
              <a:t>Assessing </a:t>
            </a:r>
            <a:r>
              <a:rPr lang="en-US" dirty="0"/>
              <a:t>the importance (priorities</a:t>
            </a:r>
            <a:r>
              <a:rPr lang="en-US" dirty="0" smtClean="0"/>
              <a:t>)</a:t>
            </a:r>
          </a:p>
          <a:p>
            <a:pPr lvl="1"/>
            <a:r>
              <a:rPr lang="en-US" dirty="0" smtClean="0"/>
              <a:t>…</a:t>
            </a:r>
            <a:endParaRPr lang="en-US" dirty="0"/>
          </a:p>
        </p:txBody>
      </p:sp>
    </p:spTree>
    <p:extLst>
      <p:ext uri="{BB962C8B-B14F-4D97-AF65-F5344CB8AC3E}">
        <p14:creationId xmlns:p14="http://schemas.microsoft.com/office/powerpoint/2010/main" val="1127504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1776"/>
            <a:ext cx="8077200" cy="1139824"/>
          </a:xfrm>
        </p:spPr>
        <p:txBody>
          <a:bodyPr/>
          <a:lstStyle/>
          <a:p>
            <a:r>
              <a:rPr lang="en-US" dirty="0" smtClean="0"/>
              <a:t>Multiple </a:t>
            </a:r>
            <a:r>
              <a:rPr lang="en-US" dirty="0"/>
              <a:t>Goals, Sensitivity Analysis, What-If </a:t>
            </a:r>
            <a:r>
              <a:rPr lang="en-US" dirty="0" smtClean="0"/>
              <a:t>Analysis, and </a:t>
            </a:r>
            <a:r>
              <a:rPr lang="en-US" dirty="0"/>
              <a:t>Goal Seeking</a:t>
            </a:r>
          </a:p>
        </p:txBody>
      </p:sp>
      <p:sp>
        <p:nvSpPr>
          <p:cNvPr id="3" name="Content Placeholder 2"/>
          <p:cNvSpPr>
            <a:spLocks noGrp="1"/>
          </p:cNvSpPr>
          <p:nvPr>
            <p:ph idx="1"/>
          </p:nvPr>
        </p:nvSpPr>
        <p:spPr>
          <a:xfrm>
            <a:off x="762000" y="1524000"/>
            <a:ext cx="8382000" cy="4800600"/>
          </a:xfrm>
        </p:spPr>
        <p:txBody>
          <a:bodyPr/>
          <a:lstStyle/>
          <a:p>
            <a:r>
              <a:rPr lang="en-US" dirty="0" smtClean="0"/>
              <a:t>Sensitivity analysis</a:t>
            </a:r>
          </a:p>
          <a:p>
            <a:pPr lvl="1" eaLnBrk="1" hangingPunct="1">
              <a:lnSpc>
                <a:spcPct val="90000"/>
              </a:lnSpc>
            </a:pPr>
            <a:r>
              <a:rPr lang="en-US" dirty="0" smtClean="0"/>
              <a:t>It is the process of assessing the </a:t>
            </a:r>
            <a:r>
              <a:rPr lang="en-US" dirty="0"/>
              <a:t>impact of change in inputs on outputs</a:t>
            </a:r>
          </a:p>
          <a:p>
            <a:pPr lvl="1" eaLnBrk="1" hangingPunct="1">
              <a:lnSpc>
                <a:spcPct val="90000"/>
              </a:lnSpc>
            </a:pPr>
            <a:r>
              <a:rPr lang="en-US" dirty="0" smtClean="0"/>
              <a:t>Helps to …</a:t>
            </a:r>
          </a:p>
          <a:p>
            <a:pPr lvl="2" eaLnBrk="1" hangingPunct="1">
              <a:lnSpc>
                <a:spcPct val="90000"/>
              </a:lnSpc>
            </a:pPr>
            <a:r>
              <a:rPr lang="en-US" dirty="0" smtClean="0"/>
              <a:t>eliminate (or reduce) variables</a:t>
            </a:r>
          </a:p>
          <a:p>
            <a:pPr lvl="2" eaLnBrk="1" hangingPunct="1">
              <a:lnSpc>
                <a:spcPct val="90000"/>
              </a:lnSpc>
            </a:pPr>
            <a:r>
              <a:rPr lang="en-US" dirty="0" smtClean="0"/>
              <a:t>revise </a:t>
            </a:r>
            <a:r>
              <a:rPr lang="en-US" dirty="0"/>
              <a:t>models to eliminate too-large sensitivities</a:t>
            </a:r>
          </a:p>
          <a:p>
            <a:pPr lvl="2" eaLnBrk="1" hangingPunct="1">
              <a:lnSpc>
                <a:spcPct val="90000"/>
              </a:lnSpc>
            </a:pPr>
            <a:r>
              <a:rPr lang="en-US" dirty="0" smtClean="0"/>
              <a:t>adding </a:t>
            </a:r>
            <a:r>
              <a:rPr lang="en-US" dirty="0"/>
              <a:t>details about sensitive variables or scenarios</a:t>
            </a:r>
          </a:p>
          <a:p>
            <a:pPr lvl="2" eaLnBrk="1" hangingPunct="1">
              <a:lnSpc>
                <a:spcPct val="90000"/>
              </a:lnSpc>
            </a:pPr>
            <a:r>
              <a:rPr lang="en-US" dirty="0" smtClean="0"/>
              <a:t>obtain </a:t>
            </a:r>
            <a:r>
              <a:rPr lang="en-US" dirty="0"/>
              <a:t>better estimates of sensitive </a:t>
            </a:r>
            <a:r>
              <a:rPr lang="en-US" dirty="0" smtClean="0"/>
              <a:t>variables</a:t>
            </a:r>
            <a:endParaRPr lang="en-US" dirty="0"/>
          </a:p>
          <a:p>
            <a:pPr lvl="2" eaLnBrk="1" hangingPunct="1">
              <a:lnSpc>
                <a:spcPct val="90000"/>
              </a:lnSpc>
            </a:pPr>
            <a:r>
              <a:rPr lang="en-US" dirty="0" smtClean="0"/>
              <a:t>alter </a:t>
            </a:r>
            <a:r>
              <a:rPr lang="en-US" dirty="0"/>
              <a:t>a real-world system to reduce </a:t>
            </a:r>
            <a:r>
              <a:rPr lang="en-US" dirty="0" smtClean="0"/>
              <a:t>sensitivities</a:t>
            </a:r>
          </a:p>
          <a:p>
            <a:pPr lvl="2" eaLnBrk="1" hangingPunct="1">
              <a:lnSpc>
                <a:spcPct val="90000"/>
              </a:lnSpc>
            </a:pPr>
            <a:r>
              <a:rPr lang="en-US" dirty="0" smtClean="0"/>
              <a:t>…</a:t>
            </a:r>
            <a:endParaRPr lang="en-US" dirty="0"/>
          </a:p>
          <a:p>
            <a:pPr lvl="1" eaLnBrk="1" hangingPunct="1">
              <a:lnSpc>
                <a:spcPct val="90000"/>
              </a:lnSpc>
            </a:pPr>
            <a:r>
              <a:rPr lang="en-US" dirty="0" smtClean="0"/>
              <a:t>Can </a:t>
            </a:r>
            <a:r>
              <a:rPr lang="en-US" dirty="0"/>
              <a:t>be automatic or trial and error</a:t>
            </a:r>
          </a:p>
        </p:txBody>
      </p:sp>
    </p:spTree>
    <p:extLst>
      <p:ext uri="{BB962C8B-B14F-4D97-AF65-F5344CB8AC3E}">
        <p14:creationId xmlns:p14="http://schemas.microsoft.com/office/powerpoint/2010/main" val="3367142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1776"/>
            <a:ext cx="8077200" cy="1139824"/>
          </a:xfrm>
        </p:spPr>
        <p:txBody>
          <a:bodyPr/>
          <a:lstStyle/>
          <a:p>
            <a:r>
              <a:rPr lang="en-US" dirty="0" smtClean="0"/>
              <a:t>Multiple </a:t>
            </a:r>
            <a:r>
              <a:rPr lang="en-US" dirty="0"/>
              <a:t>Goals, Sensitivity Analysis, What-If </a:t>
            </a:r>
            <a:r>
              <a:rPr lang="en-US" dirty="0" smtClean="0"/>
              <a:t>Analysis, and </a:t>
            </a:r>
            <a:r>
              <a:rPr lang="en-US" dirty="0"/>
              <a:t>Goal Seeking</a:t>
            </a:r>
          </a:p>
        </p:txBody>
      </p:sp>
      <p:sp>
        <p:nvSpPr>
          <p:cNvPr id="3" name="Content Placeholder 2"/>
          <p:cNvSpPr>
            <a:spLocks noGrp="1"/>
          </p:cNvSpPr>
          <p:nvPr>
            <p:ph idx="1"/>
          </p:nvPr>
        </p:nvSpPr>
        <p:spPr>
          <a:xfrm>
            <a:off x="762000" y="1524000"/>
            <a:ext cx="8382000" cy="4800600"/>
          </a:xfrm>
        </p:spPr>
        <p:txBody>
          <a:bodyPr/>
          <a:lstStyle/>
          <a:p>
            <a:pPr eaLnBrk="1" hangingPunct="1">
              <a:lnSpc>
                <a:spcPct val="90000"/>
              </a:lnSpc>
            </a:pPr>
            <a:r>
              <a:rPr lang="en-US" dirty="0" smtClean="0"/>
              <a:t>What-if analysis</a:t>
            </a:r>
            <a:endParaRPr lang="en-US" dirty="0"/>
          </a:p>
          <a:p>
            <a:pPr lvl="1" eaLnBrk="1" hangingPunct="1">
              <a:lnSpc>
                <a:spcPct val="90000"/>
              </a:lnSpc>
            </a:pPr>
            <a:r>
              <a:rPr lang="en-US" dirty="0"/>
              <a:t>Assesses solutions based on changes in variables or assumptions (scenario analysis</a:t>
            </a:r>
            <a:r>
              <a:rPr lang="en-US" dirty="0" smtClean="0"/>
              <a:t>)</a:t>
            </a:r>
          </a:p>
          <a:p>
            <a:pPr lvl="1" eaLnBrk="1" hangingPunct="1">
              <a:lnSpc>
                <a:spcPct val="90000"/>
              </a:lnSpc>
            </a:pPr>
            <a:r>
              <a:rPr lang="en-US" dirty="0" smtClean="0"/>
              <a:t>What if we change our capacity at the milling station by 40% [what would be the impact] </a:t>
            </a:r>
            <a:endParaRPr lang="en-US" dirty="0"/>
          </a:p>
          <a:p>
            <a:pPr eaLnBrk="1" hangingPunct="1">
              <a:lnSpc>
                <a:spcPct val="90000"/>
              </a:lnSpc>
            </a:pPr>
            <a:r>
              <a:rPr lang="en-US" dirty="0"/>
              <a:t>Goal seeking</a:t>
            </a:r>
          </a:p>
          <a:p>
            <a:pPr lvl="1" eaLnBrk="1" hangingPunct="1">
              <a:lnSpc>
                <a:spcPct val="90000"/>
              </a:lnSpc>
            </a:pPr>
            <a:r>
              <a:rPr lang="en-US" dirty="0"/>
              <a:t>Backwards approach, starts with </a:t>
            </a:r>
            <a:r>
              <a:rPr lang="en-US" dirty="0" smtClean="0"/>
              <a:t>the goal and determines </a:t>
            </a:r>
            <a:r>
              <a:rPr lang="en-US" dirty="0"/>
              <a:t>values of inputs needed </a:t>
            </a:r>
            <a:endParaRPr lang="en-US" dirty="0" smtClean="0"/>
          </a:p>
          <a:p>
            <a:pPr lvl="1" eaLnBrk="1" hangingPunct="1">
              <a:lnSpc>
                <a:spcPct val="90000"/>
              </a:lnSpc>
            </a:pPr>
            <a:r>
              <a:rPr lang="en-US" dirty="0" smtClean="0"/>
              <a:t>Example </a:t>
            </a:r>
            <a:r>
              <a:rPr lang="en-US" dirty="0"/>
              <a:t>is break-even point </a:t>
            </a:r>
            <a:r>
              <a:rPr lang="en-US" dirty="0" smtClean="0"/>
              <a:t>determination</a:t>
            </a:r>
          </a:p>
          <a:p>
            <a:pPr lvl="2" eaLnBrk="1" hangingPunct="1">
              <a:lnSpc>
                <a:spcPct val="90000"/>
              </a:lnSpc>
            </a:pPr>
            <a:r>
              <a:rPr lang="en-US" dirty="0" smtClean="0"/>
              <a:t>In-order to break even (profit = 0), how many products do we have to sell each month </a:t>
            </a:r>
            <a:endParaRPr lang="en-US" dirty="0"/>
          </a:p>
          <a:p>
            <a:pPr lvl="1" eaLnBrk="1" hangingPunct="1">
              <a:lnSpc>
                <a:spcPct val="90000"/>
              </a:lnSpc>
            </a:pPr>
            <a:endParaRPr lang="en-US" dirty="0"/>
          </a:p>
        </p:txBody>
      </p:sp>
    </p:spTree>
    <p:extLst>
      <p:ext uri="{BB962C8B-B14F-4D97-AF65-F5344CB8AC3E}">
        <p14:creationId xmlns:p14="http://schemas.microsoft.com/office/powerpoint/2010/main" val="629113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Analysis with Decision </a:t>
            </a:r>
            <a:r>
              <a:rPr lang="en-US" dirty="0" smtClean="0"/>
              <a:t>Tables and </a:t>
            </a:r>
            <a:r>
              <a:rPr lang="en-US" dirty="0"/>
              <a:t>Decision Trees</a:t>
            </a:r>
          </a:p>
        </p:txBody>
      </p:sp>
      <p:sp>
        <p:nvSpPr>
          <p:cNvPr id="3" name="Content Placeholder 2"/>
          <p:cNvSpPr>
            <a:spLocks noGrp="1"/>
          </p:cNvSpPr>
          <p:nvPr>
            <p:ph idx="1"/>
          </p:nvPr>
        </p:nvSpPr>
        <p:spPr/>
        <p:txBody>
          <a:bodyPr/>
          <a:lstStyle/>
          <a:p>
            <a:r>
              <a:rPr lang="en-US" dirty="0" smtClean="0"/>
              <a:t>Decision Tables – a tabular representation of the decision situation (alternatives)</a:t>
            </a:r>
          </a:p>
          <a:p>
            <a:r>
              <a:rPr lang="en-US" dirty="0" smtClean="0"/>
              <a:t>Investment Example</a:t>
            </a:r>
          </a:p>
          <a:p>
            <a:pPr lvl="1" eaLnBrk="1" hangingPunct="1"/>
            <a:r>
              <a:rPr lang="en-US" dirty="0" smtClean="0"/>
              <a:t>Goal: maximize </a:t>
            </a:r>
            <a:r>
              <a:rPr lang="en-US" dirty="0"/>
              <a:t>the yield after one year</a:t>
            </a:r>
          </a:p>
          <a:p>
            <a:pPr lvl="1" eaLnBrk="1" hangingPunct="1"/>
            <a:r>
              <a:rPr lang="en-US" u="sng" dirty="0" smtClean="0"/>
              <a:t>Yield</a:t>
            </a:r>
            <a:r>
              <a:rPr lang="en-US" dirty="0" smtClean="0"/>
              <a:t> </a:t>
            </a:r>
            <a:r>
              <a:rPr lang="en-US" dirty="0"/>
              <a:t>depends on the status of the economy </a:t>
            </a:r>
            <a:r>
              <a:rPr lang="en-US" dirty="0" smtClean="0"/>
              <a:t>(the </a:t>
            </a:r>
            <a:r>
              <a:rPr lang="en-US" i="1" dirty="0"/>
              <a:t>state of nature</a:t>
            </a:r>
            <a:r>
              <a:rPr lang="en-US" dirty="0"/>
              <a:t>)</a:t>
            </a:r>
          </a:p>
          <a:p>
            <a:pPr lvl="2" eaLnBrk="1" hangingPunct="1"/>
            <a:r>
              <a:rPr lang="en-US" dirty="0"/>
              <a:t>Solid growth</a:t>
            </a:r>
          </a:p>
          <a:p>
            <a:pPr lvl="2" eaLnBrk="1" hangingPunct="1"/>
            <a:r>
              <a:rPr lang="en-US" dirty="0"/>
              <a:t>Stagnation</a:t>
            </a:r>
          </a:p>
          <a:p>
            <a:pPr lvl="2" eaLnBrk="1" hangingPunct="1"/>
            <a:r>
              <a:rPr lang="en-US" dirty="0" smtClean="0"/>
              <a:t>Inflation</a:t>
            </a:r>
          </a:p>
          <a:p>
            <a:endParaRPr lang="en-US" dirty="0"/>
          </a:p>
        </p:txBody>
      </p:sp>
    </p:spTree>
    <p:extLst>
      <p:ext uri="{BB962C8B-B14F-4D97-AF65-F5344CB8AC3E}">
        <p14:creationId xmlns:p14="http://schemas.microsoft.com/office/powerpoint/2010/main" val="653489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Rectangle 7"/>
          <p:cNvSpPr>
            <a:spLocks noGrp="1" noChangeArrowheads="1"/>
          </p:cNvSpPr>
          <p:nvPr>
            <p:ph type="title"/>
          </p:nvPr>
        </p:nvSpPr>
        <p:spPr/>
        <p:txBody>
          <a:bodyPr/>
          <a:lstStyle/>
          <a:p>
            <a:pPr eaLnBrk="1" hangingPunct="1">
              <a:defRPr/>
            </a:pPr>
            <a:r>
              <a:rPr lang="en-US" sz="3200" dirty="0" smtClean="0"/>
              <a:t>Decision Table - </a:t>
            </a:r>
            <a:br>
              <a:rPr lang="en-US" sz="3200" dirty="0" smtClean="0"/>
            </a:br>
            <a:r>
              <a:rPr lang="en-US" sz="3200" dirty="0" smtClean="0"/>
              <a:t>Investment Example: Possible Situations</a:t>
            </a:r>
          </a:p>
        </p:txBody>
      </p:sp>
      <p:sp>
        <p:nvSpPr>
          <p:cNvPr id="25603" name="Rectangle 8"/>
          <p:cNvSpPr>
            <a:spLocks noGrp="1" noChangeArrowheads="1"/>
          </p:cNvSpPr>
          <p:nvPr>
            <p:ph type="body" idx="1"/>
          </p:nvPr>
        </p:nvSpPr>
        <p:spPr>
          <a:xfrm>
            <a:off x="762000" y="1676400"/>
            <a:ext cx="8193088" cy="4648200"/>
          </a:xfrm>
        </p:spPr>
        <p:txBody>
          <a:bodyPr/>
          <a:lstStyle/>
          <a:p>
            <a:pPr marL="576263" lvl="1" indent="-461963" eaLnBrk="1" hangingPunct="1">
              <a:buFont typeface="Wingdings" pitchFamily="2" charset="2"/>
              <a:buNone/>
            </a:pPr>
            <a:r>
              <a:rPr lang="en-US" dirty="0" smtClean="0"/>
              <a:t>1.	If </a:t>
            </a:r>
            <a:r>
              <a:rPr lang="en-US" dirty="0" smtClean="0">
                <a:solidFill>
                  <a:schemeClr val="hlink"/>
                </a:solidFill>
              </a:rPr>
              <a:t>solid growth</a:t>
            </a:r>
            <a:r>
              <a:rPr lang="en-US" dirty="0" smtClean="0"/>
              <a:t> in the economy, bonds yield 12%; stocks 15%; time deposits 6.5%</a:t>
            </a:r>
          </a:p>
          <a:p>
            <a:pPr marL="576263" lvl="1" indent="-461963" eaLnBrk="1" hangingPunct="1">
              <a:buFont typeface="Wingdings" pitchFamily="2" charset="2"/>
              <a:buNone/>
            </a:pPr>
            <a:r>
              <a:rPr lang="en-US" dirty="0" smtClean="0"/>
              <a:t>2.	If </a:t>
            </a:r>
            <a:r>
              <a:rPr lang="en-US" dirty="0" smtClean="0">
                <a:solidFill>
                  <a:schemeClr val="hlink"/>
                </a:solidFill>
              </a:rPr>
              <a:t>stagnation</a:t>
            </a:r>
            <a:r>
              <a:rPr lang="en-US" dirty="0" smtClean="0"/>
              <a:t>, bonds yield 6%; stocks 3%; time deposits 6.5%</a:t>
            </a:r>
          </a:p>
          <a:p>
            <a:pPr marL="576263" lvl="1" indent="-461963" eaLnBrk="1" hangingPunct="1">
              <a:buFont typeface="Wingdings" pitchFamily="2" charset="2"/>
              <a:buNone/>
            </a:pPr>
            <a:r>
              <a:rPr lang="en-US" dirty="0" smtClean="0"/>
              <a:t>3.	If </a:t>
            </a:r>
            <a:r>
              <a:rPr lang="en-US" dirty="0" smtClean="0">
                <a:solidFill>
                  <a:schemeClr val="hlink"/>
                </a:solidFill>
              </a:rPr>
              <a:t>inflation</a:t>
            </a:r>
            <a:r>
              <a:rPr lang="en-US" dirty="0" smtClean="0"/>
              <a:t>, bonds yield 3%; stocks lose 2%; time deposits yield 6.5%</a:t>
            </a:r>
          </a:p>
          <a:p>
            <a:pPr marL="0" indent="0" eaLnBrk="1" hangingPunct="1"/>
            <a:endParaRPr lang="en-US" sz="3600" dirty="0" smtClean="0"/>
          </a:p>
        </p:txBody>
      </p:sp>
    </p:spTree>
    <p:extLst>
      <p:ext uri="{BB962C8B-B14F-4D97-AF65-F5344CB8AC3E}">
        <p14:creationId xmlns:p14="http://schemas.microsoft.com/office/powerpoint/2010/main" val="2176527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body" idx="1"/>
          </p:nvPr>
        </p:nvSpPr>
        <p:spPr>
          <a:xfrm>
            <a:off x="1182688" y="1524000"/>
            <a:ext cx="7772400" cy="2133600"/>
          </a:xfrm>
        </p:spPr>
        <p:txBody>
          <a:bodyPr/>
          <a:lstStyle/>
          <a:p>
            <a:pPr eaLnBrk="1" hangingPunct="1">
              <a:lnSpc>
                <a:spcPct val="90000"/>
              </a:lnSpc>
            </a:pPr>
            <a:r>
              <a:rPr lang="en-US" sz="2800" dirty="0" smtClean="0"/>
              <a:t>Payoff decision variables (alternatives)</a:t>
            </a:r>
          </a:p>
          <a:p>
            <a:pPr eaLnBrk="1" hangingPunct="1">
              <a:lnSpc>
                <a:spcPct val="90000"/>
              </a:lnSpc>
            </a:pPr>
            <a:r>
              <a:rPr lang="en-US" sz="2800" dirty="0" smtClean="0"/>
              <a:t>Uncontrollable variables (states of economy)</a:t>
            </a:r>
          </a:p>
          <a:p>
            <a:pPr eaLnBrk="1" hangingPunct="1">
              <a:lnSpc>
                <a:spcPct val="90000"/>
              </a:lnSpc>
            </a:pPr>
            <a:r>
              <a:rPr lang="en-US" sz="2800" dirty="0" smtClean="0"/>
              <a:t>Result variables (projected yield)</a:t>
            </a:r>
          </a:p>
          <a:p>
            <a:pPr eaLnBrk="1" hangingPunct="1">
              <a:lnSpc>
                <a:spcPct val="90000"/>
              </a:lnSpc>
            </a:pPr>
            <a:endParaRPr lang="en-US" sz="1200" dirty="0" smtClean="0"/>
          </a:p>
          <a:p>
            <a:pPr eaLnBrk="1" hangingPunct="1">
              <a:lnSpc>
                <a:spcPct val="90000"/>
              </a:lnSpc>
            </a:pPr>
            <a:r>
              <a:rPr lang="en-US" sz="2800" u="sng" dirty="0" smtClean="0">
                <a:solidFill>
                  <a:srgbClr val="F85E08"/>
                </a:solidFill>
              </a:rPr>
              <a:t>Tabular representation:</a:t>
            </a:r>
          </a:p>
          <a:p>
            <a:pPr eaLnBrk="1" hangingPunct="1">
              <a:lnSpc>
                <a:spcPct val="90000"/>
              </a:lnSpc>
            </a:pPr>
            <a:endParaRPr lang="en-US" sz="2800" dirty="0" smtClean="0"/>
          </a:p>
          <a:p>
            <a:pPr eaLnBrk="1" hangingPunct="1">
              <a:lnSpc>
                <a:spcPct val="90000"/>
              </a:lnSpc>
            </a:pPr>
            <a:endParaRPr lang="en-US" sz="2800" dirty="0" smtClean="0"/>
          </a:p>
        </p:txBody>
      </p:sp>
      <p:sp>
        <p:nvSpPr>
          <p:cNvPr id="68615" name="Rectangle 7"/>
          <p:cNvSpPr>
            <a:spLocks noGrp="1" noChangeArrowheads="1"/>
          </p:cNvSpPr>
          <p:nvPr>
            <p:ph type="title"/>
          </p:nvPr>
        </p:nvSpPr>
        <p:spPr/>
        <p:txBody>
          <a:bodyPr/>
          <a:lstStyle/>
          <a:p>
            <a:pPr eaLnBrk="1" hangingPunct="1">
              <a:defRPr/>
            </a:pPr>
            <a:r>
              <a:rPr lang="en-US" sz="3200" dirty="0" smtClean="0"/>
              <a:t>Decision Table  </a:t>
            </a:r>
            <a:br>
              <a:rPr lang="en-US" sz="3200" dirty="0" smtClean="0"/>
            </a:br>
            <a:r>
              <a:rPr lang="en-US" sz="3200" dirty="0" smtClean="0"/>
              <a:t>Investment Example: Decision Table</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084" y="3810000"/>
            <a:ext cx="772211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756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6"/>
          <p:cNvSpPr>
            <a:spLocks noGrp="1" noChangeArrowheads="1"/>
          </p:cNvSpPr>
          <p:nvPr>
            <p:ph type="title"/>
          </p:nvPr>
        </p:nvSpPr>
        <p:spPr>
          <a:xfrm>
            <a:off x="1150938" y="250825"/>
            <a:ext cx="7993062" cy="1143000"/>
          </a:xfrm>
        </p:spPr>
        <p:txBody>
          <a:bodyPr/>
          <a:lstStyle/>
          <a:p>
            <a:pPr eaLnBrk="1" hangingPunct="1">
              <a:defRPr/>
            </a:pPr>
            <a:r>
              <a:rPr lang="en-US" sz="3200" dirty="0" smtClean="0"/>
              <a:t>Decision Table  </a:t>
            </a:r>
            <a:br>
              <a:rPr lang="en-US" sz="3200" dirty="0" smtClean="0"/>
            </a:br>
            <a:r>
              <a:rPr lang="en-US" sz="3200" dirty="0" smtClean="0"/>
              <a:t>Investment Example: Treating Uncertainty</a:t>
            </a:r>
          </a:p>
        </p:txBody>
      </p:sp>
      <p:sp>
        <p:nvSpPr>
          <p:cNvPr id="27651" name="Rectangle 7"/>
          <p:cNvSpPr>
            <a:spLocks noGrp="1" noChangeArrowheads="1"/>
          </p:cNvSpPr>
          <p:nvPr>
            <p:ph type="body" idx="1"/>
          </p:nvPr>
        </p:nvSpPr>
        <p:spPr>
          <a:xfrm>
            <a:off x="1182688" y="1524000"/>
            <a:ext cx="7772400" cy="3048000"/>
          </a:xfrm>
        </p:spPr>
        <p:txBody>
          <a:bodyPr/>
          <a:lstStyle/>
          <a:p>
            <a:pPr eaLnBrk="1" hangingPunct="1"/>
            <a:r>
              <a:rPr lang="en-US" dirty="0" smtClean="0"/>
              <a:t>Optimistic approach</a:t>
            </a:r>
          </a:p>
          <a:p>
            <a:pPr eaLnBrk="1" hangingPunct="1"/>
            <a:r>
              <a:rPr lang="en-US" dirty="0" smtClean="0"/>
              <a:t>Pessimistic approach</a:t>
            </a:r>
          </a:p>
          <a:p>
            <a:pPr eaLnBrk="1" hangingPunct="1"/>
            <a:r>
              <a:rPr lang="en-US" dirty="0" smtClean="0"/>
              <a:t>Treating Risk/Uncertainty:</a:t>
            </a:r>
          </a:p>
          <a:p>
            <a:pPr lvl="1" eaLnBrk="1" hangingPunct="1"/>
            <a:r>
              <a:rPr lang="en-US" dirty="0" smtClean="0"/>
              <a:t>Use known probabilities </a:t>
            </a:r>
          </a:p>
          <a:p>
            <a:pPr lvl="1" eaLnBrk="1" hangingPunct="1"/>
            <a:r>
              <a:rPr lang="en-US" dirty="0" smtClean="0">
                <a:solidFill>
                  <a:srgbClr val="F85E08"/>
                </a:solidFill>
              </a:rPr>
              <a:t>Expected </a:t>
            </a:r>
            <a:r>
              <a:rPr lang="en-US" dirty="0" smtClean="0">
                <a:solidFill>
                  <a:srgbClr val="F85E08"/>
                </a:solidFill>
              </a:rPr>
              <a:t>values</a:t>
            </a:r>
          </a:p>
        </p:txBody>
      </p:sp>
    </p:spTree>
    <p:extLst>
      <p:ext uri="{BB962C8B-B14F-4D97-AF65-F5344CB8AC3E}">
        <p14:creationId xmlns:p14="http://schemas.microsoft.com/office/powerpoint/2010/main" val="2395317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Vignette…</a:t>
            </a:r>
            <a:endParaRPr lang="en-US" dirty="0"/>
          </a:p>
        </p:txBody>
      </p:sp>
      <p:sp>
        <p:nvSpPr>
          <p:cNvPr id="3" name="Content Placeholder 2"/>
          <p:cNvSpPr>
            <a:spLocks noGrp="1"/>
          </p:cNvSpPr>
          <p:nvPr>
            <p:ph idx="1"/>
          </p:nvPr>
        </p:nvSpPr>
        <p:spPr>
          <a:xfrm>
            <a:off x="762000" y="1600200"/>
            <a:ext cx="8153400" cy="4876800"/>
          </a:xfrm>
        </p:spPr>
        <p:txBody>
          <a:bodyPr>
            <a:normAutofit lnSpcReduction="10000"/>
          </a:bodyPr>
          <a:lstStyle/>
          <a:p>
            <a:pPr marL="0" indent="0">
              <a:buNone/>
            </a:pPr>
            <a:r>
              <a:rPr lang="en-US" sz="3600" dirty="0">
                <a:solidFill>
                  <a:srgbClr val="F85E08"/>
                </a:solidFill>
                <a:effectLst>
                  <a:outerShdw blurRad="38100" dist="38100" dir="2700000" algn="tl">
                    <a:srgbClr val="000000">
                      <a:alpha val="43137"/>
                    </a:srgbClr>
                  </a:outerShdw>
                </a:effectLst>
              </a:rPr>
              <a:t>Midwest ISO Saves Billions by Better Planning of </a:t>
            </a:r>
            <a:r>
              <a:rPr lang="en-US" sz="3600" dirty="0" smtClean="0">
                <a:solidFill>
                  <a:srgbClr val="F85E08"/>
                </a:solidFill>
                <a:effectLst>
                  <a:outerShdw blurRad="38100" dist="38100" dir="2700000" algn="tl">
                    <a:srgbClr val="000000">
                      <a:alpha val="43137"/>
                    </a:srgbClr>
                  </a:outerShdw>
                </a:effectLst>
              </a:rPr>
              <a:t>Power Plant </a:t>
            </a:r>
            <a:r>
              <a:rPr lang="en-US" sz="3600" dirty="0">
                <a:solidFill>
                  <a:srgbClr val="F85E08"/>
                </a:solidFill>
                <a:effectLst>
                  <a:outerShdw blurRad="38100" dist="38100" dir="2700000" algn="tl">
                    <a:srgbClr val="000000">
                      <a:alpha val="43137"/>
                    </a:srgbClr>
                  </a:outerShdw>
                </a:effectLst>
              </a:rPr>
              <a:t>Operations and Capacity Planning</a:t>
            </a:r>
            <a:endParaRPr lang="en-US" sz="3600" dirty="0" smtClean="0">
              <a:solidFill>
                <a:srgbClr val="F85E08"/>
              </a:solidFill>
              <a:effectLst>
                <a:outerShdw blurRad="38100" dist="38100" dir="2700000" algn="tl">
                  <a:srgbClr val="000000">
                    <a:alpha val="43137"/>
                  </a:srgbClr>
                </a:outerShdw>
              </a:effectLst>
            </a:endParaRPr>
          </a:p>
          <a:p>
            <a:pPr marL="0" indent="0">
              <a:buNone/>
            </a:pPr>
            <a:endParaRPr lang="en-US" sz="2000" dirty="0" smtClean="0">
              <a:solidFill>
                <a:srgbClr val="0000FF"/>
              </a:solidFill>
              <a:effectLst>
                <a:outerShdw blurRad="38100" dist="38100" dir="2700000" algn="tl">
                  <a:srgbClr val="000000">
                    <a:alpha val="43137"/>
                  </a:srgbClr>
                </a:outerShdw>
              </a:effectLst>
            </a:endParaRPr>
          </a:p>
          <a:p>
            <a:r>
              <a:rPr lang="en-US" dirty="0" smtClean="0"/>
              <a:t>Company background</a:t>
            </a:r>
          </a:p>
          <a:p>
            <a:r>
              <a:rPr lang="en-US" dirty="0" smtClean="0"/>
              <a:t>Problem description</a:t>
            </a:r>
          </a:p>
          <a:p>
            <a:r>
              <a:rPr lang="en-US" dirty="0" smtClean="0"/>
              <a:t>Proposed solution</a:t>
            </a:r>
          </a:p>
          <a:p>
            <a:r>
              <a:rPr lang="en-US" dirty="0" smtClean="0"/>
              <a:t>Results</a:t>
            </a:r>
          </a:p>
          <a:p>
            <a:r>
              <a:rPr lang="en-US" dirty="0" smtClean="0"/>
              <a:t>Answer &amp; discuss the case questions...</a:t>
            </a:r>
            <a:endParaRPr lang="en-US" dirty="0"/>
          </a:p>
        </p:txBody>
      </p:sp>
    </p:spTree>
    <p:extLst>
      <p:ext uri="{BB962C8B-B14F-4D97-AF65-F5344CB8AC3E}">
        <p14:creationId xmlns:p14="http://schemas.microsoft.com/office/powerpoint/2010/main" val="1611472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4" name="Rectangle 1030"/>
          <p:cNvSpPr>
            <a:spLocks noGrp="1" noChangeArrowheads="1"/>
          </p:cNvSpPr>
          <p:nvPr>
            <p:ph type="title"/>
          </p:nvPr>
        </p:nvSpPr>
        <p:spPr>
          <a:xfrm>
            <a:off x="1150938" y="231776"/>
            <a:ext cx="7916862" cy="1139824"/>
          </a:xfrm>
        </p:spPr>
        <p:txBody>
          <a:bodyPr/>
          <a:lstStyle/>
          <a:p>
            <a:pPr eaLnBrk="1" hangingPunct="1">
              <a:defRPr/>
            </a:pPr>
            <a:r>
              <a:rPr lang="en-US" sz="3200" dirty="0" smtClean="0"/>
              <a:t>Decision Table</a:t>
            </a:r>
            <a:r>
              <a:rPr lang="en-US" sz="3200" dirty="0"/>
              <a:t/>
            </a:r>
            <a:br>
              <a:rPr lang="en-US" sz="3200" dirty="0"/>
            </a:br>
            <a:r>
              <a:rPr lang="en-US" sz="3200" dirty="0"/>
              <a:t>Investment Example: </a:t>
            </a:r>
            <a:r>
              <a:rPr lang="en-US" sz="3200" dirty="0" smtClean="0"/>
              <a:t>Multiple Goals</a:t>
            </a:r>
          </a:p>
        </p:txBody>
      </p:sp>
      <p:sp>
        <p:nvSpPr>
          <p:cNvPr id="28675" name="Rectangle 1031"/>
          <p:cNvSpPr>
            <a:spLocks noGrp="1" noChangeArrowheads="1"/>
          </p:cNvSpPr>
          <p:nvPr>
            <p:ph type="body" idx="1"/>
          </p:nvPr>
        </p:nvSpPr>
        <p:spPr>
          <a:xfrm>
            <a:off x="1182688" y="1524000"/>
            <a:ext cx="7772400" cy="2743200"/>
          </a:xfrm>
        </p:spPr>
        <p:txBody>
          <a:bodyPr/>
          <a:lstStyle/>
          <a:p>
            <a:pPr eaLnBrk="1" hangingPunct="1"/>
            <a:r>
              <a:rPr lang="en-US" dirty="0" smtClean="0"/>
              <a:t>Multiple goals </a:t>
            </a:r>
          </a:p>
          <a:p>
            <a:pPr lvl="1" eaLnBrk="1" hangingPunct="1"/>
            <a:r>
              <a:rPr lang="en-US" dirty="0" smtClean="0"/>
              <a:t>Yield, safety, and liquidity</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85344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3510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3" name="Content Placeholder 2"/>
          <p:cNvSpPr>
            <a:spLocks noGrp="1"/>
          </p:cNvSpPr>
          <p:nvPr>
            <p:ph idx="1"/>
          </p:nvPr>
        </p:nvSpPr>
        <p:spPr/>
        <p:txBody>
          <a:bodyPr/>
          <a:lstStyle/>
          <a:p>
            <a:r>
              <a:rPr lang="en-US" dirty="0" smtClean="0"/>
              <a:t>Graphical </a:t>
            </a:r>
            <a:r>
              <a:rPr lang="en-US" dirty="0"/>
              <a:t>representation of </a:t>
            </a:r>
            <a:r>
              <a:rPr lang="en-US" dirty="0" smtClean="0"/>
              <a:t>relationships</a:t>
            </a:r>
            <a:endParaRPr lang="en-US" dirty="0"/>
          </a:p>
          <a:p>
            <a:r>
              <a:rPr lang="en-US" dirty="0"/>
              <a:t>Multiple criteria approach</a:t>
            </a:r>
          </a:p>
          <a:p>
            <a:r>
              <a:rPr lang="en-US" dirty="0"/>
              <a:t>Demonstrates complex relationships</a:t>
            </a:r>
          </a:p>
          <a:p>
            <a:r>
              <a:rPr lang="en-US" dirty="0"/>
              <a:t>Cumbersome, if many alternatives </a:t>
            </a:r>
            <a:r>
              <a:rPr lang="en-US" dirty="0" smtClean="0"/>
              <a:t>exists</a:t>
            </a:r>
          </a:p>
          <a:p>
            <a:r>
              <a:rPr lang="en-US" dirty="0" smtClean="0"/>
              <a:t>Tools include</a:t>
            </a:r>
          </a:p>
          <a:p>
            <a:pPr lvl="1"/>
            <a:r>
              <a:rPr lang="en-US" dirty="0"/>
              <a:t>Mind Tools Ltd., </a:t>
            </a:r>
            <a:r>
              <a:rPr lang="en-US" dirty="0" smtClean="0"/>
              <a:t>mindtools.com</a:t>
            </a:r>
          </a:p>
          <a:p>
            <a:pPr lvl="1"/>
            <a:r>
              <a:rPr lang="en-US" dirty="0"/>
              <a:t>TreeAge Software Inc., </a:t>
            </a:r>
            <a:r>
              <a:rPr lang="en-US" dirty="0" smtClean="0"/>
              <a:t>treeage.com</a:t>
            </a:r>
          </a:p>
          <a:p>
            <a:pPr lvl="1"/>
            <a:r>
              <a:rPr lang="en-US" dirty="0"/>
              <a:t>Palisade Corp., </a:t>
            </a:r>
            <a:r>
              <a:rPr lang="en-US" dirty="0" smtClean="0"/>
              <a:t>palisade.com</a:t>
            </a:r>
            <a:endParaRPr lang="en-US" dirty="0"/>
          </a:p>
          <a:p>
            <a:endParaRPr lang="en-US" dirty="0"/>
          </a:p>
        </p:txBody>
      </p:sp>
    </p:spTree>
    <p:extLst>
      <p:ext uri="{BB962C8B-B14F-4D97-AF65-F5344CB8AC3E}">
        <p14:creationId xmlns:p14="http://schemas.microsoft.com/office/powerpoint/2010/main" val="4229699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 – An Example</a:t>
            </a:r>
            <a:endParaRPr lang="en-US" dirty="0"/>
          </a:p>
        </p:txBody>
      </p:sp>
      <p:pic>
        <p:nvPicPr>
          <p:cNvPr id="5" name="Picture 8" descr="FIG9-8"/>
          <p:cNvPicPr>
            <a:picLocks noChangeAspect="1" noChangeArrowheads="1"/>
          </p:cNvPicPr>
          <p:nvPr/>
        </p:nvPicPr>
        <p:blipFill>
          <a:blip r:embed="rId2" cstate="print"/>
          <a:srcRect/>
          <a:stretch>
            <a:fillRect/>
          </a:stretch>
        </p:blipFill>
        <p:spPr bwMode="auto">
          <a:xfrm>
            <a:off x="518160" y="1905000"/>
            <a:ext cx="8168640" cy="3962400"/>
          </a:xfrm>
          <a:prstGeom prst="rect">
            <a:avLst/>
          </a:prstGeom>
          <a:noFill/>
          <a:ln w="9525">
            <a:noFill/>
            <a:miter lim="800000"/>
            <a:headEnd/>
            <a:tailEnd/>
          </a:ln>
        </p:spPr>
      </p:pic>
    </p:spTree>
    <p:extLst>
      <p:ext uri="{BB962C8B-B14F-4D97-AF65-F5344CB8AC3E}">
        <p14:creationId xmlns:p14="http://schemas.microsoft.com/office/powerpoint/2010/main" val="2371467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Multi-Criteria </a:t>
            </a:r>
            <a:r>
              <a:rPr lang="en-US" dirty="0"/>
              <a:t>Decision Making </a:t>
            </a:r>
            <a:r>
              <a:rPr lang="en-US" dirty="0" smtClean="0"/>
              <a:t>with Pairwise Comparisons</a:t>
            </a:r>
            <a:endParaRPr lang="en-US" dirty="0"/>
          </a:p>
        </p:txBody>
      </p:sp>
      <p:sp>
        <p:nvSpPr>
          <p:cNvPr id="3" name="Content Placeholder 2"/>
          <p:cNvSpPr>
            <a:spLocks noGrp="1"/>
          </p:cNvSpPr>
          <p:nvPr>
            <p:ph idx="1"/>
          </p:nvPr>
        </p:nvSpPr>
        <p:spPr/>
        <p:txBody>
          <a:bodyPr/>
          <a:lstStyle/>
          <a:p>
            <a:r>
              <a:rPr lang="en-US" dirty="0" smtClean="0"/>
              <a:t>Having more than one criterion makes decision-making process complicated</a:t>
            </a:r>
          </a:p>
          <a:p>
            <a:r>
              <a:rPr lang="en-US" dirty="0" smtClean="0"/>
              <a:t>Usually some type of weighing algorithm is used to analyze such problems</a:t>
            </a:r>
          </a:p>
          <a:p>
            <a:r>
              <a:rPr lang="en-US" dirty="0" smtClean="0"/>
              <a:t>The </a:t>
            </a:r>
            <a:r>
              <a:rPr lang="en-US" dirty="0"/>
              <a:t>Analytic Hierarchy </a:t>
            </a:r>
            <a:r>
              <a:rPr lang="en-US" dirty="0" smtClean="0"/>
              <a:t>Process</a:t>
            </a:r>
          </a:p>
          <a:p>
            <a:pPr lvl="1"/>
            <a:r>
              <a:rPr lang="en-US" dirty="0" smtClean="0"/>
              <a:t>Developed </a:t>
            </a:r>
            <a:r>
              <a:rPr lang="en-US" dirty="0"/>
              <a:t>by Thomas Saaty (1995, 1996</a:t>
            </a:r>
            <a:r>
              <a:rPr lang="en-US" dirty="0" smtClean="0"/>
              <a:t>)</a:t>
            </a:r>
          </a:p>
          <a:p>
            <a:pPr lvl="1"/>
            <a:r>
              <a:rPr lang="en-US" dirty="0" smtClean="0"/>
              <a:t>A very popular technique for MCDM</a:t>
            </a:r>
          </a:p>
          <a:p>
            <a:pPr lvl="1"/>
            <a:r>
              <a:rPr lang="en-US" dirty="0" smtClean="0">
                <a:solidFill>
                  <a:srgbClr val="F85E08"/>
                </a:solidFill>
              </a:rPr>
              <a:t>Popular Tools</a:t>
            </a:r>
            <a:r>
              <a:rPr lang="en-US" dirty="0" smtClean="0"/>
              <a:t> - ExpertChoice.com</a:t>
            </a:r>
          </a:p>
          <a:p>
            <a:pPr lvl="1"/>
            <a:r>
              <a:rPr lang="en-US" dirty="0" smtClean="0">
                <a:solidFill>
                  <a:srgbClr val="F85E08"/>
                </a:solidFill>
              </a:rPr>
              <a:t>Web-based Tools</a:t>
            </a:r>
            <a:r>
              <a:rPr lang="en-US" dirty="0" smtClean="0"/>
              <a:t> - Web-HIPRE </a:t>
            </a:r>
            <a:r>
              <a:rPr lang="en-US" dirty="0"/>
              <a:t>(hipre.aalto.fi</a:t>
            </a:r>
            <a:r>
              <a:rPr lang="en-US" dirty="0" smtClean="0"/>
              <a:t>)</a:t>
            </a:r>
            <a:endParaRPr lang="en-US" dirty="0"/>
          </a:p>
        </p:txBody>
      </p:sp>
    </p:spTree>
    <p:extLst>
      <p:ext uri="{BB962C8B-B14F-4D97-AF65-F5344CB8AC3E}">
        <p14:creationId xmlns:p14="http://schemas.microsoft.com/office/powerpoint/2010/main" val="3706801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9.6</a:t>
            </a:r>
            <a:endParaRPr lang="en-US" dirty="0"/>
          </a:p>
        </p:txBody>
      </p:sp>
      <p:sp>
        <p:nvSpPr>
          <p:cNvPr id="3" name="Content Placeholder 2"/>
          <p:cNvSpPr>
            <a:spLocks noGrp="1"/>
          </p:cNvSpPr>
          <p:nvPr>
            <p:ph idx="1"/>
          </p:nvPr>
        </p:nvSpPr>
        <p:spPr>
          <a:xfrm>
            <a:off x="762000" y="1600200"/>
            <a:ext cx="8229600" cy="4876800"/>
          </a:xfrm>
        </p:spPr>
        <p:txBody>
          <a:bodyPr>
            <a:noAutofit/>
          </a:bodyPr>
          <a:lstStyle/>
          <a:p>
            <a:pPr marL="0" indent="0">
              <a:buNone/>
            </a:pPr>
            <a:r>
              <a:rPr lang="en-US" sz="4000" dirty="0">
                <a:solidFill>
                  <a:srgbClr val="F85E08"/>
                </a:solidFill>
                <a:effectLst>
                  <a:outerShdw blurRad="38100" dist="38100" dir="2700000" algn="tl">
                    <a:srgbClr val="000000">
                      <a:alpha val="43137"/>
                    </a:srgbClr>
                  </a:outerShdw>
                </a:effectLst>
              </a:rPr>
              <a:t>U.S. HUD Saves the House by Using AHP for Selecting IT Projects</a:t>
            </a:r>
            <a:endParaRPr lang="en-US" sz="4000" dirty="0" smtClean="0">
              <a:solidFill>
                <a:srgbClr val="F85E08"/>
              </a:solidFill>
              <a:effectLst>
                <a:outerShdw blurRad="38100" dist="38100" dir="2700000" algn="tl">
                  <a:srgbClr val="000000">
                    <a:alpha val="43137"/>
                  </a:srgbClr>
                </a:outerShdw>
              </a:effectLst>
            </a:endParaRPr>
          </a:p>
          <a:p>
            <a:pPr marL="0" indent="0">
              <a:buNone/>
            </a:pPr>
            <a:endParaRPr lang="en-US" sz="1800" dirty="0" smtClean="0">
              <a:solidFill>
                <a:srgbClr val="0000FF"/>
              </a:solidFill>
              <a:effectLst>
                <a:outerShdw blurRad="38100" dist="38100" dir="2700000" algn="tl">
                  <a:srgbClr val="000000">
                    <a:alpha val="43137"/>
                  </a:srgbClr>
                </a:outerShdw>
              </a:effectLst>
            </a:endParaRPr>
          </a:p>
          <a:p>
            <a:r>
              <a:rPr lang="en-US" sz="4000" dirty="0"/>
              <a:t>Company </a:t>
            </a:r>
          </a:p>
          <a:p>
            <a:r>
              <a:rPr lang="en-US" sz="4000" dirty="0"/>
              <a:t>Problem description</a:t>
            </a:r>
          </a:p>
          <a:p>
            <a:r>
              <a:rPr lang="en-US" sz="4000" dirty="0"/>
              <a:t>Proposed solution</a:t>
            </a:r>
          </a:p>
          <a:p>
            <a:r>
              <a:rPr lang="en-US" sz="4000" dirty="0"/>
              <a:t>Results</a:t>
            </a:r>
          </a:p>
        </p:txBody>
      </p:sp>
    </p:spTree>
    <p:extLst>
      <p:ext uri="{BB962C8B-B14F-4D97-AF65-F5344CB8AC3E}">
        <p14:creationId xmlns:p14="http://schemas.microsoft.com/office/powerpoint/2010/main" val="2924019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sp>
        <p:nvSpPr>
          <p:cNvPr id="3" name="Content Placeholder 2"/>
          <p:cNvSpPr>
            <a:spLocks noGrp="1"/>
          </p:cNvSpPr>
          <p:nvPr>
            <p:ph idx="1"/>
          </p:nvPr>
        </p:nvSpPr>
        <p:spPr>
          <a:xfrm>
            <a:off x="762000" y="1524000"/>
            <a:ext cx="8305800" cy="4800600"/>
          </a:xfrm>
        </p:spPr>
        <p:txBody>
          <a:bodyPr/>
          <a:lstStyle/>
          <a:p>
            <a:r>
              <a:rPr lang="en-US" sz="2800" dirty="0" smtClean="0">
                <a:solidFill>
                  <a:srgbClr val="F85E08"/>
                </a:solidFill>
              </a:rPr>
              <a:t>Goal</a:t>
            </a:r>
            <a:r>
              <a:rPr lang="en-US" sz="2800" dirty="0" smtClean="0"/>
              <a:t>: select </a:t>
            </a:r>
            <a:r>
              <a:rPr lang="en-US" sz="2800" dirty="0"/>
              <a:t>the most appropriate </a:t>
            </a:r>
            <a:r>
              <a:rPr lang="en-US" sz="2800" dirty="0" smtClean="0"/>
              <a:t>movie</a:t>
            </a:r>
          </a:p>
          <a:p>
            <a:r>
              <a:rPr lang="en-US" sz="2800" dirty="0" smtClean="0"/>
              <a:t>Identify </a:t>
            </a:r>
            <a:r>
              <a:rPr lang="en-US" sz="2800" dirty="0"/>
              <a:t>some criteria for making this </a:t>
            </a:r>
            <a:r>
              <a:rPr lang="en-US" sz="2800" dirty="0" smtClean="0"/>
              <a:t>decision</a:t>
            </a:r>
            <a:endParaRPr lang="en-US" sz="2800" dirty="0"/>
          </a:p>
          <a:p>
            <a:r>
              <a:rPr lang="en-US" sz="2800" dirty="0" smtClean="0"/>
              <a:t>The </a:t>
            </a:r>
            <a:r>
              <a:rPr lang="en-US" sz="2800" dirty="0" smtClean="0">
                <a:solidFill>
                  <a:srgbClr val="F85E08"/>
                </a:solidFill>
              </a:rPr>
              <a:t>main</a:t>
            </a:r>
            <a:r>
              <a:rPr lang="en-US" sz="2800" dirty="0" smtClean="0"/>
              <a:t> and </a:t>
            </a:r>
            <a:r>
              <a:rPr lang="en-US" sz="2800" dirty="0" smtClean="0">
                <a:solidFill>
                  <a:schemeClr val="accent1">
                    <a:lumMod val="75000"/>
                  </a:schemeClr>
                </a:solidFill>
              </a:rPr>
              <a:t>sub</a:t>
            </a:r>
            <a:r>
              <a:rPr lang="en-US" sz="2800" dirty="0" smtClean="0"/>
              <a:t>-</a:t>
            </a:r>
            <a:r>
              <a:rPr lang="en-US" sz="2800" dirty="0" smtClean="0">
                <a:solidFill>
                  <a:srgbClr val="0000CC"/>
                </a:solidFill>
              </a:rPr>
              <a:t>criteria</a:t>
            </a:r>
            <a:r>
              <a:rPr lang="en-US" sz="2800" dirty="0" smtClean="0"/>
              <a:t> </a:t>
            </a:r>
            <a:r>
              <a:rPr lang="en-US" sz="2800" dirty="0"/>
              <a:t>for movie selection </a:t>
            </a:r>
            <a:r>
              <a:rPr lang="en-US" sz="2800" dirty="0" smtClean="0"/>
              <a:t>are</a:t>
            </a:r>
            <a:endParaRPr lang="en-US" sz="2800" dirty="0"/>
          </a:p>
          <a:p>
            <a:pPr lvl="1"/>
            <a:r>
              <a:rPr lang="fr-FR" sz="2400" dirty="0"/>
              <a:t>a. </a:t>
            </a:r>
            <a:r>
              <a:rPr lang="fr-FR" sz="2400" dirty="0" smtClean="0">
                <a:solidFill>
                  <a:srgbClr val="F85E08"/>
                </a:solidFill>
              </a:rPr>
              <a:t>Genre</a:t>
            </a:r>
            <a:r>
              <a:rPr lang="fr-FR" sz="2400" dirty="0"/>
              <a:t>: </a:t>
            </a:r>
            <a:r>
              <a:rPr lang="fr-FR" sz="2400" dirty="0">
                <a:solidFill>
                  <a:schemeClr val="accent1">
                    <a:lumMod val="75000"/>
                  </a:schemeClr>
                </a:solidFill>
              </a:rPr>
              <a:t>Action, Comedy, Sci-Fi, Romance</a:t>
            </a:r>
          </a:p>
          <a:p>
            <a:pPr lvl="1"/>
            <a:r>
              <a:rPr lang="en-US" sz="2400" dirty="0"/>
              <a:t>b. </a:t>
            </a:r>
            <a:r>
              <a:rPr lang="en-US" sz="2400" dirty="0">
                <a:solidFill>
                  <a:srgbClr val="F85E08"/>
                </a:solidFill>
              </a:rPr>
              <a:t>Language</a:t>
            </a:r>
            <a:r>
              <a:rPr lang="en-US" sz="2400" dirty="0"/>
              <a:t>: </a:t>
            </a:r>
            <a:r>
              <a:rPr lang="en-US" sz="2400" dirty="0">
                <a:solidFill>
                  <a:schemeClr val="accent1">
                    <a:lumMod val="75000"/>
                  </a:schemeClr>
                </a:solidFill>
              </a:rPr>
              <a:t>English, Hindi</a:t>
            </a:r>
          </a:p>
          <a:p>
            <a:pPr lvl="1"/>
            <a:r>
              <a:rPr lang="en-US" sz="2400" dirty="0"/>
              <a:t>c. </a:t>
            </a:r>
            <a:r>
              <a:rPr lang="en-US" sz="2400" dirty="0">
                <a:solidFill>
                  <a:srgbClr val="F85E08"/>
                </a:solidFill>
              </a:rPr>
              <a:t>Day of Release</a:t>
            </a:r>
            <a:r>
              <a:rPr lang="en-US" sz="2400" dirty="0"/>
              <a:t>: </a:t>
            </a:r>
            <a:r>
              <a:rPr lang="en-US" sz="2400" dirty="0" smtClean="0">
                <a:solidFill>
                  <a:schemeClr val="accent1">
                    <a:lumMod val="75000"/>
                  </a:schemeClr>
                </a:solidFill>
              </a:rPr>
              <a:t>weekday</a:t>
            </a:r>
            <a:r>
              <a:rPr lang="en-US" sz="2400" dirty="0">
                <a:solidFill>
                  <a:schemeClr val="accent1">
                    <a:lumMod val="75000"/>
                  </a:schemeClr>
                </a:solidFill>
              </a:rPr>
              <a:t>, weekend</a:t>
            </a:r>
          </a:p>
          <a:p>
            <a:pPr lvl="1"/>
            <a:r>
              <a:rPr lang="en-US" sz="2400" dirty="0"/>
              <a:t>d. </a:t>
            </a:r>
            <a:r>
              <a:rPr lang="en-US" sz="2400" dirty="0">
                <a:solidFill>
                  <a:srgbClr val="F85E08"/>
                </a:solidFill>
              </a:rPr>
              <a:t>User/Critics Rating</a:t>
            </a:r>
            <a:r>
              <a:rPr lang="en-US" sz="2400" dirty="0"/>
              <a:t>: </a:t>
            </a:r>
            <a:r>
              <a:rPr lang="en-US" sz="2400" dirty="0">
                <a:solidFill>
                  <a:schemeClr val="accent1">
                    <a:lumMod val="75000"/>
                  </a:schemeClr>
                </a:solidFill>
              </a:rPr>
              <a:t>High, Average, Low</a:t>
            </a:r>
          </a:p>
          <a:p>
            <a:r>
              <a:rPr lang="en-US" sz="2800" dirty="0" smtClean="0">
                <a:solidFill>
                  <a:srgbClr val="F85E08"/>
                </a:solidFill>
              </a:rPr>
              <a:t>Alternatives</a:t>
            </a:r>
            <a:r>
              <a:rPr lang="en-US" sz="2800" dirty="0" smtClean="0"/>
              <a:t> </a:t>
            </a:r>
            <a:r>
              <a:rPr lang="en-US" sz="2800" dirty="0"/>
              <a:t>are the following current movies: </a:t>
            </a:r>
            <a:endParaRPr lang="en-US" sz="2800" dirty="0" smtClean="0"/>
          </a:p>
          <a:p>
            <a:pPr lvl="1"/>
            <a:r>
              <a:rPr lang="en-US" sz="2400" dirty="0" smtClean="0"/>
              <a:t>SkyFall</a:t>
            </a:r>
            <a:r>
              <a:rPr lang="en-US" sz="2400" dirty="0"/>
              <a:t>, </a:t>
            </a:r>
            <a:r>
              <a:rPr lang="en-US" sz="2400" dirty="0" smtClean="0"/>
              <a:t>The Dark </a:t>
            </a:r>
            <a:r>
              <a:rPr lang="en-US" sz="2400" dirty="0"/>
              <a:t>Knight Rises, The Dictator, Dabaang, Alien, and </a:t>
            </a:r>
            <a:r>
              <a:rPr lang="en-US" sz="2400" dirty="0" smtClean="0"/>
              <a:t>DDL</a:t>
            </a:r>
            <a:endParaRPr lang="en-US" sz="2400" dirty="0"/>
          </a:p>
        </p:txBody>
      </p:sp>
    </p:spTree>
    <p:extLst>
      <p:ext uri="{BB962C8B-B14F-4D97-AF65-F5344CB8AC3E}">
        <p14:creationId xmlns:p14="http://schemas.microsoft.com/office/powerpoint/2010/main" val="104026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sp>
        <p:nvSpPr>
          <p:cNvPr id="3" name="Content Placeholder 2"/>
          <p:cNvSpPr>
            <a:spLocks noGrp="1"/>
          </p:cNvSpPr>
          <p:nvPr>
            <p:ph idx="1"/>
          </p:nvPr>
        </p:nvSpPr>
        <p:spPr>
          <a:xfrm>
            <a:off x="762000" y="1524000"/>
            <a:ext cx="8153400" cy="609600"/>
          </a:xfrm>
        </p:spPr>
        <p:txBody>
          <a:bodyPr/>
          <a:lstStyle/>
          <a:p>
            <a:r>
              <a:rPr lang="en-US" sz="2800" dirty="0" smtClean="0">
                <a:solidFill>
                  <a:srgbClr val="F85E08"/>
                </a:solidFill>
              </a:rPr>
              <a:t>Step 1</a:t>
            </a:r>
            <a:r>
              <a:rPr lang="en-US" sz="2800" dirty="0" smtClean="0"/>
              <a:t>: define the goal, criteria, and alternatives</a:t>
            </a:r>
            <a:endParaRPr 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4800600" cy="4272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0" y="2057400"/>
            <a:ext cx="2971800" cy="2677656"/>
          </a:xfrm>
          <a:prstGeom prst="rect">
            <a:avLst/>
          </a:prstGeom>
        </p:spPr>
        <p:txBody>
          <a:bodyPr wrap="square">
            <a:spAutoFit/>
          </a:bodyPr>
          <a:lstStyle/>
          <a:p>
            <a:r>
              <a:rPr lang="en-US" sz="2400" b="0" dirty="0" smtClean="0">
                <a:solidFill>
                  <a:srgbClr val="F85E08"/>
                </a:solidFill>
              </a:rPr>
              <a:t>Web-HIBRE allows defining all of these and relationships within an easy-to-use Web-based interface.</a:t>
            </a:r>
          </a:p>
          <a:p>
            <a:endParaRPr lang="en-US" sz="2400" b="0" dirty="0">
              <a:solidFill>
                <a:srgbClr val="F85E08"/>
              </a:solidFill>
            </a:endParaRPr>
          </a:p>
        </p:txBody>
      </p:sp>
    </p:spTree>
    <p:extLst>
      <p:ext uri="{BB962C8B-B14F-4D97-AF65-F5344CB8AC3E}">
        <p14:creationId xmlns:p14="http://schemas.microsoft.com/office/powerpoint/2010/main" val="244021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sp>
        <p:nvSpPr>
          <p:cNvPr id="3" name="Content Placeholder 2"/>
          <p:cNvSpPr>
            <a:spLocks noGrp="1"/>
          </p:cNvSpPr>
          <p:nvPr>
            <p:ph idx="1"/>
          </p:nvPr>
        </p:nvSpPr>
        <p:spPr>
          <a:xfrm>
            <a:off x="762000" y="1524000"/>
            <a:ext cx="8153400" cy="4800600"/>
          </a:xfrm>
        </p:spPr>
        <p:txBody>
          <a:bodyPr/>
          <a:lstStyle/>
          <a:p>
            <a:r>
              <a:rPr lang="en-US" sz="2800" dirty="0" smtClean="0">
                <a:solidFill>
                  <a:srgbClr val="F85E08"/>
                </a:solidFill>
              </a:rPr>
              <a:t>Step 2</a:t>
            </a:r>
            <a:r>
              <a:rPr lang="en-US" sz="2800" dirty="0" smtClean="0"/>
              <a:t>: the main </a:t>
            </a:r>
            <a:r>
              <a:rPr lang="en-US" sz="2800" dirty="0"/>
              <a:t>criteria </a:t>
            </a:r>
            <a:r>
              <a:rPr lang="en-US" sz="2800" dirty="0" smtClean="0"/>
              <a:t>are </a:t>
            </a:r>
            <a:r>
              <a:rPr lang="en-US" sz="2800" dirty="0"/>
              <a:t>then </a:t>
            </a:r>
            <a:r>
              <a:rPr lang="en-US" sz="2800" dirty="0" smtClean="0"/>
              <a:t>ranked as they relate to the goal </a:t>
            </a:r>
          </a:p>
          <a:p>
            <a:pPr lvl="1"/>
            <a:r>
              <a:rPr lang="en-US" sz="2400" dirty="0" smtClean="0"/>
              <a:t>A comparative </a:t>
            </a:r>
            <a:r>
              <a:rPr lang="en-US" sz="2400" dirty="0"/>
              <a:t>ranking scale from 1 to 9 (with ascending order of </a:t>
            </a:r>
            <a:r>
              <a:rPr lang="en-US" sz="2400" dirty="0" smtClean="0"/>
              <a:t>importance) is used</a:t>
            </a:r>
          </a:p>
          <a:p>
            <a:pPr lvl="1"/>
            <a:r>
              <a:rPr lang="en-US" sz="2400" dirty="0" smtClean="0"/>
              <a:t>The ranking is done using a Pairwise comparison procedure (i.e., divide-and-concur) between any two criteria for all combinations of twos</a:t>
            </a:r>
          </a:p>
          <a:p>
            <a:pPr lvl="1"/>
            <a:r>
              <a:rPr lang="en-US" sz="2400" dirty="0"/>
              <a:t>The </a:t>
            </a:r>
            <a:r>
              <a:rPr lang="en-US" sz="2400" dirty="0" smtClean="0"/>
              <a:t>tool readily </a:t>
            </a:r>
            <a:r>
              <a:rPr lang="en-US" sz="2400" dirty="0"/>
              <a:t>normalizes the rankings of each of the main criteria over one another </a:t>
            </a:r>
            <a:r>
              <a:rPr lang="en-US" sz="2400" dirty="0" smtClean="0"/>
              <a:t>to a </a:t>
            </a:r>
            <a:r>
              <a:rPr lang="en-US" sz="2400" dirty="0"/>
              <a:t>scale ranging from 0 to 1 and then calculates the row averages to arrive at </a:t>
            </a:r>
            <a:r>
              <a:rPr lang="en-US" sz="2400" dirty="0" smtClean="0"/>
              <a:t>an overall </a:t>
            </a:r>
            <a:r>
              <a:rPr lang="en-US" sz="2400" dirty="0"/>
              <a:t>importance rating ranging from 0 to </a:t>
            </a:r>
            <a:r>
              <a:rPr lang="en-US" sz="2400" dirty="0" smtClean="0"/>
              <a:t>1</a:t>
            </a:r>
          </a:p>
          <a:p>
            <a:pPr lvl="1"/>
            <a:endParaRPr lang="en-US" sz="2000" dirty="0"/>
          </a:p>
        </p:txBody>
      </p:sp>
    </p:spTree>
    <p:extLst>
      <p:ext uri="{BB962C8B-B14F-4D97-AF65-F5344CB8AC3E}">
        <p14:creationId xmlns:p14="http://schemas.microsoft.com/office/powerpoint/2010/main" val="3128864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pic>
        <p:nvPicPr>
          <p:cNvPr id="5" name="Picture 4" descr="C:\Users\ponna\Desktop\New folder (3)\Untitled-1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24000"/>
            <a:ext cx="6400800" cy="4876800"/>
          </a:xfrm>
          <a:prstGeom prst="rect">
            <a:avLst/>
          </a:prstGeom>
          <a:noFill/>
          <a:ln>
            <a:noFill/>
          </a:ln>
        </p:spPr>
      </p:pic>
    </p:spTree>
    <p:extLst>
      <p:ext uri="{BB962C8B-B14F-4D97-AF65-F5344CB8AC3E}">
        <p14:creationId xmlns:p14="http://schemas.microsoft.com/office/powerpoint/2010/main" val="2092712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sp>
        <p:nvSpPr>
          <p:cNvPr id="3" name="Content Placeholder 2"/>
          <p:cNvSpPr>
            <a:spLocks noGrp="1"/>
          </p:cNvSpPr>
          <p:nvPr>
            <p:ph idx="1"/>
          </p:nvPr>
        </p:nvSpPr>
        <p:spPr>
          <a:xfrm>
            <a:off x="762000" y="1524000"/>
            <a:ext cx="8153400" cy="4800600"/>
          </a:xfrm>
        </p:spPr>
        <p:txBody>
          <a:bodyPr/>
          <a:lstStyle/>
          <a:p>
            <a:r>
              <a:rPr lang="en-US" sz="2800" dirty="0" smtClean="0">
                <a:solidFill>
                  <a:srgbClr val="F85E08"/>
                </a:solidFill>
              </a:rPr>
              <a:t>Step 3</a:t>
            </a:r>
            <a:r>
              <a:rPr lang="en-US" sz="2800" dirty="0"/>
              <a:t>: </a:t>
            </a:r>
            <a:r>
              <a:rPr lang="en-US" sz="2800" dirty="0" smtClean="0"/>
              <a:t>All </a:t>
            </a:r>
            <a:r>
              <a:rPr lang="en-US" sz="2800" dirty="0"/>
              <a:t>of the subcriteria related to each of the main criteria are then ranked </a:t>
            </a:r>
            <a:r>
              <a:rPr lang="en-US" sz="2800" dirty="0" smtClean="0"/>
              <a:t>with their </a:t>
            </a:r>
            <a:r>
              <a:rPr lang="en-US" sz="2800" dirty="0"/>
              <a:t>relative importance over one </a:t>
            </a:r>
            <a:r>
              <a:rPr lang="en-US" sz="2800" dirty="0" smtClean="0"/>
              <a:t>another</a:t>
            </a:r>
          </a:p>
          <a:p>
            <a:r>
              <a:rPr lang="en-US" sz="2800" dirty="0">
                <a:solidFill>
                  <a:srgbClr val="F85E08"/>
                </a:solidFill>
              </a:rPr>
              <a:t>Step </a:t>
            </a:r>
            <a:r>
              <a:rPr lang="en-US" sz="2800" dirty="0" smtClean="0">
                <a:solidFill>
                  <a:srgbClr val="F85E08"/>
                </a:solidFill>
              </a:rPr>
              <a:t>4</a:t>
            </a:r>
            <a:r>
              <a:rPr lang="en-US" sz="2800" dirty="0"/>
              <a:t>: Each alternative is ranked with respect to all of the subcriteria that are </a:t>
            </a:r>
            <a:r>
              <a:rPr lang="en-US" sz="2800" dirty="0" smtClean="0"/>
              <a:t>linked with </a:t>
            </a:r>
            <a:r>
              <a:rPr lang="en-US" sz="2800" dirty="0"/>
              <a:t>the alternatives in a similar fashion using the relative scale of </a:t>
            </a:r>
            <a:r>
              <a:rPr lang="en-US" sz="2800" dirty="0" smtClean="0"/>
              <a:t>0–9; then the overall </a:t>
            </a:r>
            <a:r>
              <a:rPr lang="en-US" sz="2800" dirty="0"/>
              <a:t>importance of each alternative is </a:t>
            </a:r>
            <a:r>
              <a:rPr lang="en-US" sz="2800" dirty="0" smtClean="0"/>
              <a:t>calculated</a:t>
            </a:r>
            <a:endParaRPr lang="en-US" sz="2800" dirty="0"/>
          </a:p>
          <a:p>
            <a:r>
              <a:rPr lang="en-US" sz="2800" dirty="0">
                <a:solidFill>
                  <a:srgbClr val="F85E08"/>
                </a:solidFill>
              </a:rPr>
              <a:t>Step </a:t>
            </a:r>
            <a:r>
              <a:rPr lang="en-US" sz="2800" dirty="0" smtClean="0">
                <a:solidFill>
                  <a:srgbClr val="F85E08"/>
                </a:solidFill>
              </a:rPr>
              <a:t>5</a:t>
            </a:r>
            <a:r>
              <a:rPr lang="en-US" sz="2800" dirty="0"/>
              <a:t>: The final result </a:t>
            </a:r>
            <a:r>
              <a:rPr lang="en-US" sz="2800" dirty="0" smtClean="0"/>
              <a:t>are obtained from </a:t>
            </a:r>
            <a:r>
              <a:rPr lang="en-US" sz="2800" dirty="0"/>
              <a:t>the composite priority analysis involving all the subcriteria and main </a:t>
            </a:r>
            <a:r>
              <a:rPr lang="en-US" sz="2800" dirty="0" smtClean="0"/>
              <a:t>criteria</a:t>
            </a:r>
            <a:endParaRPr lang="en-US" sz="2000" dirty="0"/>
          </a:p>
        </p:txBody>
      </p:sp>
    </p:spTree>
    <p:extLst>
      <p:ext uri="{BB962C8B-B14F-4D97-AF65-F5344CB8AC3E}">
        <p14:creationId xmlns:p14="http://schemas.microsoft.com/office/powerpoint/2010/main" val="209271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for </a:t>
            </a:r>
            <a:r>
              <a:rPr lang="en-US" dirty="0" smtClean="0"/>
              <a:t/>
            </a:r>
            <a:br>
              <a:rPr lang="en-US" dirty="0" smtClean="0"/>
            </a:br>
            <a:r>
              <a:rPr lang="en-US" dirty="0" smtClean="0"/>
              <a:t>the </a:t>
            </a:r>
            <a:r>
              <a:rPr lang="en-US" dirty="0"/>
              <a:t>Opening Vignette</a:t>
            </a:r>
          </a:p>
        </p:txBody>
      </p:sp>
      <p:sp>
        <p:nvSpPr>
          <p:cNvPr id="3" name="Content Placeholder 2"/>
          <p:cNvSpPr>
            <a:spLocks noGrp="1"/>
          </p:cNvSpPr>
          <p:nvPr>
            <p:ph idx="1"/>
          </p:nvPr>
        </p:nvSpPr>
        <p:spPr>
          <a:xfrm>
            <a:off x="762000" y="1600200"/>
            <a:ext cx="8229600" cy="4648200"/>
          </a:xfrm>
        </p:spPr>
        <p:txBody>
          <a:bodyPr>
            <a:noAutofit/>
          </a:bodyPr>
          <a:lstStyle/>
          <a:p>
            <a:pPr marL="463550" indent="-463550">
              <a:buClr>
                <a:srgbClr val="F85E08"/>
              </a:buClr>
              <a:buSzPct val="80000"/>
              <a:buFont typeface="+mj-lt"/>
              <a:buAutoNum type="arabicPeriod"/>
            </a:pPr>
            <a:r>
              <a:rPr lang="en-US" sz="2800" dirty="0" smtClean="0"/>
              <a:t>In </a:t>
            </a:r>
            <a:r>
              <a:rPr lang="en-US" sz="2800" dirty="0"/>
              <a:t>what ways were the individual companies in Midwest ISO better off being part </a:t>
            </a:r>
            <a:r>
              <a:rPr lang="en-US" sz="2800" dirty="0" smtClean="0"/>
              <a:t>of MISO </a:t>
            </a:r>
            <a:r>
              <a:rPr lang="en-US" sz="2800" dirty="0"/>
              <a:t>as opposed to operating independently?</a:t>
            </a:r>
          </a:p>
          <a:p>
            <a:pPr marL="463550" indent="-463550">
              <a:buClr>
                <a:srgbClr val="F85E08"/>
              </a:buClr>
              <a:buSzPct val="80000"/>
              <a:buFont typeface="+mj-lt"/>
              <a:buAutoNum type="arabicPeriod"/>
            </a:pPr>
            <a:r>
              <a:rPr lang="en-US" sz="2800" dirty="0" smtClean="0"/>
              <a:t>The </a:t>
            </a:r>
            <a:r>
              <a:rPr lang="en-US" sz="2800" dirty="0"/>
              <a:t>dispatch problem was solved with a linear programming method. Explain </a:t>
            </a:r>
            <a:r>
              <a:rPr lang="en-US" sz="2800" dirty="0" smtClean="0"/>
              <a:t>the need </a:t>
            </a:r>
            <a:r>
              <a:rPr lang="en-US" sz="2800" dirty="0"/>
              <a:t>of such method in light of the problem discussed in the case.</a:t>
            </a:r>
          </a:p>
          <a:p>
            <a:pPr marL="463550" indent="-463550">
              <a:buClr>
                <a:srgbClr val="F85E08"/>
              </a:buClr>
              <a:buSzPct val="80000"/>
              <a:buFont typeface="+mj-lt"/>
              <a:buAutoNum type="arabicPeriod"/>
            </a:pPr>
            <a:r>
              <a:rPr lang="en-US" sz="2800" dirty="0" smtClean="0"/>
              <a:t>What </a:t>
            </a:r>
            <a:r>
              <a:rPr lang="en-US" sz="2800" dirty="0"/>
              <a:t>were the two main optimization algorithms used? Briefly explain the use </a:t>
            </a:r>
            <a:r>
              <a:rPr lang="en-US" sz="2800" dirty="0" smtClean="0"/>
              <a:t>of each </a:t>
            </a:r>
            <a:r>
              <a:rPr lang="en-US" sz="2800" dirty="0"/>
              <a:t>algorithm.</a:t>
            </a:r>
          </a:p>
        </p:txBody>
      </p:sp>
    </p:spTree>
    <p:extLst>
      <p:ext uri="{BB962C8B-B14F-4D97-AF65-F5344CB8AC3E}">
        <p14:creationId xmlns:p14="http://schemas.microsoft.com/office/powerpoint/2010/main" val="3323551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pic>
        <p:nvPicPr>
          <p:cNvPr id="4" name="Picture 3" descr="C:\Users\ponna\Desktop\New folder (3)\Untitled-1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644" y="1524000"/>
            <a:ext cx="6167755" cy="4876800"/>
          </a:xfrm>
          <a:prstGeom prst="rect">
            <a:avLst/>
          </a:prstGeom>
          <a:noFill/>
          <a:ln>
            <a:noFill/>
          </a:ln>
        </p:spPr>
      </p:pic>
    </p:spTree>
    <p:extLst>
      <p:ext uri="{BB962C8B-B14F-4D97-AF65-F5344CB8AC3E}">
        <p14:creationId xmlns:p14="http://schemas.microsoft.com/office/powerpoint/2010/main" val="942254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pic>
        <p:nvPicPr>
          <p:cNvPr id="4" name="Picture 3" descr="C:\Users\ponna\Desktop\New folder (3)\Untitled-1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524000"/>
            <a:ext cx="6400800" cy="4876800"/>
          </a:xfrm>
          <a:prstGeom prst="rect">
            <a:avLst/>
          </a:prstGeom>
          <a:noFill/>
          <a:ln>
            <a:noFill/>
          </a:ln>
        </p:spPr>
      </p:pic>
    </p:spTree>
    <p:extLst>
      <p:ext uri="{BB962C8B-B14F-4D97-AF65-F5344CB8AC3E}">
        <p14:creationId xmlns:p14="http://schemas.microsoft.com/office/powerpoint/2010/main" val="942254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 </a:t>
            </a:r>
            <a:r>
              <a:rPr lang="en-US" dirty="0" smtClean="0"/>
              <a:t>- </a:t>
            </a:r>
            <a:br>
              <a:rPr lang="en-US" dirty="0" smtClean="0"/>
            </a:br>
            <a:r>
              <a:rPr lang="en-US" dirty="0" smtClean="0"/>
              <a:t>Applying AHP </a:t>
            </a:r>
            <a:r>
              <a:rPr lang="en-US" dirty="0"/>
              <a:t>Using Web-HIPRE</a:t>
            </a:r>
          </a:p>
        </p:txBody>
      </p:sp>
      <p:pic>
        <p:nvPicPr>
          <p:cNvPr id="5" name="Picture 4" descr="C:\Users\ponna\Desktop\New folder (3)\Untitled-13.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522730"/>
            <a:ext cx="6905550" cy="4878070"/>
          </a:xfrm>
          <a:prstGeom prst="rect">
            <a:avLst/>
          </a:prstGeom>
          <a:noFill/>
          <a:ln>
            <a:noFill/>
          </a:ln>
        </p:spPr>
      </p:pic>
    </p:spTree>
    <p:extLst>
      <p:ext uri="{BB962C8B-B14F-4D97-AF65-F5344CB8AC3E}">
        <p14:creationId xmlns:p14="http://schemas.microsoft.com/office/powerpoint/2010/main" val="4188467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the Chapter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Questions, comments</a:t>
            </a:r>
            <a:endParaRPr lang="en-US" dirty="0"/>
          </a:p>
        </p:txBody>
      </p:sp>
    </p:spTree>
    <p:extLst>
      <p:ext uri="{BB962C8B-B14F-4D97-AF65-F5344CB8AC3E}">
        <p14:creationId xmlns:p14="http://schemas.microsoft.com/office/powerpoint/2010/main" val="2140757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d:3287383400_2177562"/>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609600" y="1636712"/>
            <a:ext cx="7685088" cy="2401888"/>
          </a:xfrm>
          <a:solidFill>
            <a:schemeClr val="hlink"/>
          </a:solidFill>
          <a:ln>
            <a:solidFill>
              <a:schemeClr val="bg1"/>
            </a:solidFill>
            <a:miter lim="800000"/>
            <a:headEnd/>
            <a:tailEnd/>
          </a:ln>
        </p:spPr>
      </p:pic>
      <p:sp>
        <p:nvSpPr>
          <p:cNvPr id="2051" name="Rectangle 3"/>
          <p:cNvSpPr>
            <a:spLocks noGrp="1" noChangeArrowheads="1"/>
          </p:cNvSpPr>
          <p:nvPr>
            <p:ph type="subTitle" idx="1"/>
          </p:nvPr>
        </p:nvSpPr>
        <p:spPr>
          <a:xfrm>
            <a:off x="457200" y="4267200"/>
            <a:ext cx="8229600" cy="1905000"/>
          </a:xfrm>
          <a:noFill/>
        </p:spPr>
        <p:txBody>
          <a:bodyPr/>
          <a:lstStyle/>
          <a:p>
            <a:pPr eaLnBrk="1" hangingPunct="1">
              <a:lnSpc>
                <a:spcPct val="80000"/>
              </a:lnSpc>
              <a:spcBef>
                <a:spcPct val="0"/>
              </a:spcBef>
            </a:pPr>
            <a:r>
              <a:rPr lang="en-US" altLang="en-US" sz="2000" dirty="0" smtClean="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eaLnBrk="1" hangingPunct="1">
              <a:lnSpc>
                <a:spcPct val="80000"/>
              </a:lnSpc>
              <a:spcBef>
                <a:spcPct val="0"/>
              </a:spcBef>
            </a:pPr>
            <a:endParaRPr lang="en-US" altLang="en-US" sz="2000" dirty="0" smtClean="0"/>
          </a:p>
        </p:txBody>
      </p:sp>
    </p:spTree>
    <p:extLst>
      <p:ext uri="{BB962C8B-B14F-4D97-AF65-F5344CB8AC3E}">
        <p14:creationId xmlns:p14="http://schemas.microsoft.com/office/powerpoint/2010/main" val="16202267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31776"/>
            <a:ext cx="7840662" cy="1139824"/>
          </a:xfrm>
        </p:spPr>
        <p:txBody>
          <a:bodyPr/>
          <a:lstStyle/>
          <a:p>
            <a:r>
              <a:rPr lang="en-US" dirty="0"/>
              <a:t>Decision Support Systems Modeling</a:t>
            </a:r>
          </a:p>
        </p:txBody>
      </p:sp>
      <p:sp>
        <p:nvSpPr>
          <p:cNvPr id="3" name="Content Placeholder 2"/>
          <p:cNvSpPr>
            <a:spLocks noGrp="1"/>
          </p:cNvSpPr>
          <p:nvPr>
            <p:ph idx="1"/>
          </p:nvPr>
        </p:nvSpPr>
        <p:spPr/>
        <p:txBody>
          <a:bodyPr/>
          <a:lstStyle/>
          <a:p>
            <a:r>
              <a:rPr lang="en-US" dirty="0" smtClean="0"/>
              <a:t>DSS modeling (optimization &amp; simulation) contribute to </a:t>
            </a:r>
            <a:r>
              <a:rPr lang="en-US" dirty="0"/>
              <a:t>organizational </a:t>
            </a:r>
            <a:r>
              <a:rPr lang="en-US" dirty="0" smtClean="0"/>
              <a:t>success. Examples include:</a:t>
            </a:r>
          </a:p>
          <a:p>
            <a:pPr lvl="1"/>
            <a:r>
              <a:rPr lang="en-US" sz="2700" dirty="0"/>
              <a:t>Pillowtex (see ProModel, 2013), </a:t>
            </a:r>
            <a:endParaRPr lang="en-US" sz="2700" dirty="0" smtClean="0"/>
          </a:p>
          <a:p>
            <a:pPr lvl="1"/>
            <a:r>
              <a:rPr lang="en-US" sz="2700" dirty="0" smtClean="0"/>
              <a:t>Fiat (see </a:t>
            </a:r>
            <a:r>
              <a:rPr lang="en-US" sz="2700" dirty="0"/>
              <a:t>ProModel, 2006), </a:t>
            </a:r>
            <a:endParaRPr lang="en-US" sz="2700" dirty="0" smtClean="0"/>
          </a:p>
          <a:p>
            <a:pPr lvl="1"/>
            <a:r>
              <a:rPr lang="en-US" sz="2700" dirty="0" smtClean="0"/>
              <a:t>Procter </a:t>
            </a:r>
            <a:r>
              <a:rPr lang="en-US" sz="2700" dirty="0"/>
              <a:t>&amp; Gamble (see Camm et al., 1997</a:t>
            </a:r>
            <a:r>
              <a:rPr lang="en-US" sz="2700" dirty="0" smtClean="0"/>
              <a:t>),</a:t>
            </a:r>
          </a:p>
          <a:p>
            <a:pPr lvl="1"/>
            <a:r>
              <a:rPr lang="en-US" sz="2700" dirty="0" smtClean="0"/>
              <a:t>and </a:t>
            </a:r>
            <a:r>
              <a:rPr lang="en-US" sz="2700" dirty="0"/>
              <a:t>others. </a:t>
            </a:r>
            <a:endParaRPr lang="en-US" sz="2700" dirty="0" smtClean="0"/>
          </a:p>
          <a:p>
            <a:pPr lvl="1"/>
            <a:r>
              <a:rPr lang="en-US" sz="2700" dirty="0" smtClean="0"/>
              <a:t>INFORMS publications </a:t>
            </a:r>
            <a:r>
              <a:rPr lang="en-US" sz="2700" dirty="0"/>
              <a:t>such as </a:t>
            </a:r>
            <a:r>
              <a:rPr lang="en-US" sz="2700" i="1" dirty="0"/>
              <a:t>Interfaces, ORMS Today, </a:t>
            </a:r>
            <a:r>
              <a:rPr lang="en-US" sz="2700" dirty="0"/>
              <a:t>and </a:t>
            </a:r>
            <a:r>
              <a:rPr lang="en-US" sz="2700" i="1" dirty="0"/>
              <a:t>Analytics </a:t>
            </a:r>
            <a:r>
              <a:rPr lang="en-US" sz="2700" dirty="0" smtClean="0"/>
              <a:t>magazine have plenty of such example cases</a:t>
            </a:r>
            <a:endParaRPr lang="en-US" sz="2700" dirty="0"/>
          </a:p>
        </p:txBody>
      </p:sp>
    </p:spTree>
    <p:extLst>
      <p:ext uri="{BB962C8B-B14F-4D97-AF65-F5344CB8AC3E}">
        <p14:creationId xmlns:p14="http://schemas.microsoft.com/office/powerpoint/2010/main" val="122346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Case </a:t>
            </a:r>
            <a:r>
              <a:rPr lang="en-US" dirty="0" smtClean="0"/>
              <a:t>9.1</a:t>
            </a:r>
            <a:endParaRPr lang="en-US" dirty="0"/>
          </a:p>
        </p:txBody>
      </p:sp>
      <p:sp>
        <p:nvSpPr>
          <p:cNvPr id="3" name="Content Placeholder 2"/>
          <p:cNvSpPr>
            <a:spLocks noGrp="1"/>
          </p:cNvSpPr>
          <p:nvPr>
            <p:ph idx="1"/>
          </p:nvPr>
        </p:nvSpPr>
        <p:spPr>
          <a:xfrm>
            <a:off x="762000" y="1600200"/>
            <a:ext cx="8229600" cy="4876800"/>
          </a:xfrm>
        </p:spPr>
        <p:txBody>
          <a:bodyPr>
            <a:normAutofit fontScale="47500" lnSpcReduction="20000"/>
          </a:bodyPr>
          <a:lstStyle/>
          <a:p>
            <a:pPr marL="0" indent="0">
              <a:buNone/>
            </a:pPr>
            <a:r>
              <a:rPr lang="en-US" sz="7600" dirty="0">
                <a:solidFill>
                  <a:srgbClr val="F85E08"/>
                </a:solidFill>
                <a:effectLst>
                  <a:outerShdw blurRad="38100" dist="38100" dir="2700000" algn="tl">
                    <a:srgbClr val="000000">
                      <a:alpha val="43137"/>
                    </a:srgbClr>
                  </a:outerShdw>
                </a:effectLst>
              </a:rPr>
              <a:t>Optimal Transport for ExxonMobil Downstream Through a DSS</a:t>
            </a:r>
            <a:endParaRPr lang="en-US" sz="7600" dirty="0" smtClean="0">
              <a:solidFill>
                <a:srgbClr val="F85E08"/>
              </a:solidFill>
              <a:effectLst>
                <a:outerShdw blurRad="38100" dist="38100" dir="2700000" algn="tl">
                  <a:srgbClr val="000000">
                    <a:alpha val="43137"/>
                  </a:srgbClr>
                </a:outerShdw>
              </a:effectLst>
            </a:endParaRPr>
          </a:p>
          <a:p>
            <a:pPr marL="0" indent="0">
              <a:buNone/>
            </a:pPr>
            <a:endParaRPr lang="en-US" sz="1900" dirty="0" smtClean="0">
              <a:solidFill>
                <a:srgbClr val="0000FF"/>
              </a:solidFill>
              <a:effectLst>
                <a:outerShdw blurRad="38100" dist="38100" dir="2700000" algn="tl">
                  <a:srgbClr val="000000">
                    <a:alpha val="43137"/>
                  </a:srgbClr>
                </a:outerShdw>
              </a:effectLst>
            </a:endParaRPr>
          </a:p>
          <a:p>
            <a:pPr marL="0" indent="0">
              <a:buNone/>
            </a:pPr>
            <a:r>
              <a:rPr lang="en-US" sz="5800" u="sng" dirty="0">
                <a:solidFill>
                  <a:srgbClr val="F85E08"/>
                </a:solidFill>
                <a:effectLst>
                  <a:outerShdw blurRad="38100" dist="38100" dir="2700000" algn="tl">
                    <a:srgbClr val="000000">
                      <a:alpha val="43137"/>
                    </a:srgbClr>
                  </a:outerShdw>
                </a:effectLst>
              </a:rPr>
              <a:t>Questions for Discussion</a:t>
            </a:r>
          </a:p>
          <a:p>
            <a:pPr marL="404813" indent="-404813">
              <a:buSzPct val="80000"/>
              <a:buFont typeface="+mj-lt"/>
              <a:buAutoNum type="arabicPeriod"/>
            </a:pPr>
            <a:r>
              <a:rPr lang="en-US" sz="5900" dirty="0" smtClean="0"/>
              <a:t>List </a:t>
            </a:r>
            <a:r>
              <a:rPr lang="en-US" sz="5900" dirty="0"/>
              <a:t>three ways in which manual scheduling </a:t>
            </a:r>
            <a:r>
              <a:rPr lang="en-US" sz="5900" dirty="0" smtClean="0"/>
              <a:t>of ships </a:t>
            </a:r>
            <a:r>
              <a:rPr lang="en-US" sz="5900" dirty="0"/>
              <a:t>could result in more operational cost </a:t>
            </a:r>
            <a:r>
              <a:rPr lang="en-US" sz="5900" dirty="0" smtClean="0"/>
              <a:t>as compared </a:t>
            </a:r>
            <a:r>
              <a:rPr lang="en-US" sz="5900" dirty="0"/>
              <a:t>to the tool developed.</a:t>
            </a:r>
          </a:p>
          <a:p>
            <a:pPr marL="404813" indent="-404813">
              <a:buSzPct val="80000"/>
              <a:buFont typeface="+mj-lt"/>
              <a:buAutoNum type="arabicPeriod"/>
            </a:pPr>
            <a:r>
              <a:rPr lang="en-US" sz="5900" dirty="0" smtClean="0"/>
              <a:t>In </a:t>
            </a:r>
            <a:r>
              <a:rPr lang="en-US" sz="5900" dirty="0"/>
              <a:t>what other ways can ExxonMobil leverage </a:t>
            </a:r>
            <a:r>
              <a:rPr lang="en-US" sz="5900" dirty="0" smtClean="0"/>
              <a:t>the decision </a:t>
            </a:r>
            <a:r>
              <a:rPr lang="en-US" sz="5900" dirty="0"/>
              <a:t>support tool developed to expand </a:t>
            </a:r>
            <a:r>
              <a:rPr lang="en-US" sz="5900" dirty="0" smtClean="0"/>
              <a:t>and optimize </a:t>
            </a:r>
            <a:r>
              <a:rPr lang="en-US" sz="5900" dirty="0"/>
              <a:t>their other business operations?</a:t>
            </a:r>
          </a:p>
          <a:p>
            <a:pPr marL="404813" indent="-404813">
              <a:buSzPct val="80000"/>
              <a:buFont typeface="+mj-lt"/>
              <a:buAutoNum type="arabicPeriod"/>
            </a:pPr>
            <a:r>
              <a:rPr lang="en-US" sz="5900" dirty="0" smtClean="0"/>
              <a:t>What </a:t>
            </a:r>
            <a:r>
              <a:rPr lang="en-US" sz="5900" dirty="0"/>
              <a:t>are some strategic decisions that </a:t>
            </a:r>
            <a:r>
              <a:rPr lang="en-US" sz="5900" dirty="0" smtClean="0"/>
              <a:t>could be </a:t>
            </a:r>
            <a:r>
              <a:rPr lang="en-US" sz="5900" dirty="0"/>
              <a:t>made by decision makers using the </a:t>
            </a:r>
            <a:r>
              <a:rPr lang="en-US" sz="5900" dirty="0" smtClean="0"/>
              <a:t>tool developed</a:t>
            </a:r>
            <a:r>
              <a:rPr lang="en-US" sz="5900" dirty="0"/>
              <a:t>?</a:t>
            </a:r>
          </a:p>
        </p:txBody>
      </p:sp>
    </p:spTree>
    <p:extLst>
      <p:ext uri="{BB962C8B-B14F-4D97-AF65-F5344CB8AC3E}">
        <p14:creationId xmlns:p14="http://schemas.microsoft.com/office/powerpoint/2010/main" val="310917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type="title"/>
          </p:nvPr>
        </p:nvSpPr>
        <p:spPr/>
        <p:txBody>
          <a:bodyPr/>
          <a:lstStyle/>
          <a:p>
            <a:pPr eaLnBrk="1" hangingPunct="1">
              <a:defRPr/>
            </a:pPr>
            <a:r>
              <a:rPr lang="en-US" dirty="0" smtClean="0"/>
              <a:t>Major Modeling Issues</a:t>
            </a:r>
          </a:p>
        </p:txBody>
      </p:sp>
      <p:sp>
        <p:nvSpPr>
          <p:cNvPr id="11267" name="Rectangle 7"/>
          <p:cNvSpPr>
            <a:spLocks noGrp="1" noChangeArrowheads="1"/>
          </p:cNvSpPr>
          <p:nvPr>
            <p:ph type="body" idx="1"/>
          </p:nvPr>
        </p:nvSpPr>
        <p:spPr>
          <a:xfrm>
            <a:off x="1182688" y="1524000"/>
            <a:ext cx="7885112" cy="4800600"/>
          </a:xfrm>
        </p:spPr>
        <p:txBody>
          <a:bodyPr/>
          <a:lstStyle/>
          <a:p>
            <a:pPr eaLnBrk="1" hangingPunct="1">
              <a:lnSpc>
                <a:spcPct val="90000"/>
              </a:lnSpc>
            </a:pPr>
            <a:r>
              <a:rPr lang="en-US" sz="2700" dirty="0" smtClean="0"/>
              <a:t>Problem identification and environmental analysis (information collection)</a:t>
            </a:r>
          </a:p>
          <a:p>
            <a:pPr eaLnBrk="1" hangingPunct="1">
              <a:lnSpc>
                <a:spcPct val="90000"/>
              </a:lnSpc>
            </a:pPr>
            <a:r>
              <a:rPr lang="en-US" sz="2700" dirty="0" smtClean="0"/>
              <a:t>Variable identification</a:t>
            </a:r>
          </a:p>
          <a:p>
            <a:pPr lvl="1" eaLnBrk="1" hangingPunct="1">
              <a:lnSpc>
                <a:spcPct val="90000"/>
              </a:lnSpc>
            </a:pPr>
            <a:r>
              <a:rPr lang="en-US" sz="2400" dirty="0" smtClean="0"/>
              <a:t>Influence diagrams, cognitive maps</a:t>
            </a:r>
          </a:p>
          <a:p>
            <a:pPr eaLnBrk="1" hangingPunct="1">
              <a:lnSpc>
                <a:spcPct val="90000"/>
              </a:lnSpc>
            </a:pPr>
            <a:r>
              <a:rPr lang="en-US" sz="2700" dirty="0" smtClean="0"/>
              <a:t>Forecasting/predicting</a:t>
            </a:r>
          </a:p>
          <a:p>
            <a:pPr lvl="1" eaLnBrk="1" hangingPunct="1">
              <a:lnSpc>
                <a:spcPct val="90000"/>
              </a:lnSpc>
            </a:pPr>
            <a:r>
              <a:rPr lang="en-US" sz="2400" dirty="0" smtClean="0"/>
              <a:t>More information leads to better prediction</a:t>
            </a:r>
          </a:p>
          <a:p>
            <a:pPr eaLnBrk="1" hangingPunct="1">
              <a:lnSpc>
                <a:spcPct val="90000"/>
              </a:lnSpc>
            </a:pPr>
            <a:r>
              <a:rPr lang="en-US" sz="2700" dirty="0" smtClean="0"/>
              <a:t>Multiple models: </a:t>
            </a:r>
            <a:r>
              <a:rPr lang="en-US" sz="2800" dirty="0" smtClean="0"/>
              <a:t>An MSS can include several models, each of which represents a different part of the decision-making problem</a:t>
            </a:r>
          </a:p>
          <a:p>
            <a:pPr lvl="1" eaLnBrk="1" hangingPunct="1">
              <a:lnSpc>
                <a:spcPct val="90000"/>
              </a:lnSpc>
            </a:pPr>
            <a:r>
              <a:rPr lang="en-US" sz="2300" dirty="0" smtClean="0"/>
              <a:t>Categories of models &gt;&gt;&gt;</a:t>
            </a:r>
          </a:p>
          <a:p>
            <a:pPr eaLnBrk="1" hangingPunct="1"/>
            <a:r>
              <a:rPr lang="en-US" sz="2700" dirty="0" smtClean="0"/>
              <a:t>Model management – DBMS vs. MBDM</a:t>
            </a:r>
          </a:p>
        </p:txBody>
      </p:sp>
    </p:spTree>
    <p:extLst>
      <p:ext uri="{BB962C8B-B14F-4D97-AF65-F5344CB8AC3E}">
        <p14:creationId xmlns:p14="http://schemas.microsoft.com/office/powerpoint/2010/main" val="201403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p:txBody>
          <a:bodyPr/>
          <a:lstStyle/>
          <a:p>
            <a:pPr eaLnBrk="1" hangingPunct="1">
              <a:defRPr/>
            </a:pPr>
            <a:r>
              <a:rPr lang="en-US" dirty="0" smtClean="0"/>
              <a:t>Categories of Models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843" y="1524000"/>
            <a:ext cx="7035957"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151161"/>
      </p:ext>
    </p:extLst>
  </p:cSld>
  <p:clrMapOvr>
    <a:masterClrMapping/>
  </p:clrMapOvr>
</p:sld>
</file>

<file path=ppt/theme/theme1.xml><?xml version="1.0" encoding="utf-8"?>
<a:theme xmlns:a="http://schemas.openxmlformats.org/drawingml/2006/main" name="OSU_PPTemplate">
  <a:themeElements>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U_PP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rgbClr val="CC3300"/>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OSU_PP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U_PP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U_PP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SU_PP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U_PP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U_PP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SU_PP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C:\User\Teaching\MSIS5633 - Fall2002\Class Presentations\OSU_PPTemplate.pot</Template>
  <TotalTime>4807</TotalTime>
  <Words>1993</Words>
  <Application>Microsoft Office PowerPoint</Application>
  <PresentationFormat>On-screen Show (4:3)</PresentationFormat>
  <Paragraphs>350</Paragraphs>
  <Slides>54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OSU_PPTemplate</vt:lpstr>
      <vt:lpstr>Equation</vt:lpstr>
      <vt:lpstr>PowerPoint Presentation</vt:lpstr>
      <vt:lpstr>Learning Objectives</vt:lpstr>
      <vt:lpstr>Learning Objectives</vt:lpstr>
      <vt:lpstr>Opening Vignette…</vt:lpstr>
      <vt:lpstr>Questions for  the Opening Vignette</vt:lpstr>
      <vt:lpstr>Decision Support Systems Modeling</vt:lpstr>
      <vt:lpstr>Application Case 9.1</vt:lpstr>
      <vt:lpstr>Major Modeling Issues</vt:lpstr>
      <vt:lpstr>Categories of Models</vt:lpstr>
      <vt:lpstr>Model Categories Static and Dynamic Models</vt:lpstr>
      <vt:lpstr>Application Case 9.2</vt:lpstr>
      <vt:lpstr>Model Categories Current Trends in Modeling</vt:lpstr>
      <vt:lpstr>Structure of Mathematical Models for Decision Support</vt:lpstr>
      <vt:lpstr>Examples - Components of Models</vt:lpstr>
      <vt:lpstr>The Structure of a  Mathematical Model</vt:lpstr>
      <vt:lpstr>Modeling and Decision Making -  Under Certainty, Uncertainty, and Risk</vt:lpstr>
      <vt:lpstr>Modeling and Decision Making -  Under Certainty, Uncertainty, and Risk</vt:lpstr>
      <vt:lpstr>Application Case 9.3</vt:lpstr>
      <vt:lpstr>Decision Modeling with Spreadsheets</vt:lpstr>
      <vt:lpstr>Application Case 9.4</vt:lpstr>
      <vt:lpstr>Excel spreadsheet - static model example: (Simple loan calculation of monthly payments)</vt:lpstr>
      <vt:lpstr>Excel spreadsheet - Dynamic model example:  Simple loan calculation of monthly payments and effects of prepayment</vt:lpstr>
      <vt:lpstr>Optimization  via Mathematical Programming</vt:lpstr>
      <vt:lpstr>Application Case 9.5</vt:lpstr>
      <vt:lpstr>LP Problem Characteristics</vt:lpstr>
      <vt:lpstr>Linear Programming Steps</vt:lpstr>
      <vt:lpstr>Modeling in LP - An Example</vt:lpstr>
      <vt:lpstr>LP Solution –  Algebraic Formulations</vt:lpstr>
      <vt:lpstr>LP Solution with Excel</vt:lpstr>
      <vt:lpstr>Illustrating the Power of Spreadsheet Modeling</vt:lpstr>
      <vt:lpstr>Common Optimization Models</vt:lpstr>
      <vt:lpstr>Multiple Goals, Sensitivity Analysis, What-If Analysis, and Goal Seeking</vt:lpstr>
      <vt:lpstr>Multiple Goals, Sensitivity Analysis, What-If Analysis, and Goal Seeking</vt:lpstr>
      <vt:lpstr>Multiple Goals, Sensitivity Analysis, What-If Analysis, and Goal Seeking</vt:lpstr>
      <vt:lpstr>Multiple Goals, Sensitivity Analysis, What-If Analysis, and Goal Seeking</vt:lpstr>
      <vt:lpstr>Decision Analysis with Decision Tables and Decision Trees</vt:lpstr>
      <vt:lpstr>Decision Table -  Investment Example: Possible Situations</vt:lpstr>
      <vt:lpstr>Decision Table   Investment Example: Decision Table</vt:lpstr>
      <vt:lpstr>Decision Table   Investment Example: Treating Uncertainty</vt:lpstr>
      <vt:lpstr>Decision Table Investment Example: Multiple Goals</vt:lpstr>
      <vt:lpstr>Decision Trees</vt:lpstr>
      <vt:lpstr>Decision Trees – An Example</vt:lpstr>
      <vt:lpstr>Multi-Criteria Decision Making with Pairwise Comparisons</vt:lpstr>
      <vt:lpstr>Application Case 9.6</vt:lpstr>
      <vt:lpstr>Tutorial -  Applying AHP Using Web-HIPRE</vt:lpstr>
      <vt:lpstr>Tutorial -  Applying AHP Using Web-HIPRE</vt:lpstr>
      <vt:lpstr>Tutorial -  Applying AHP Using Web-HIPRE</vt:lpstr>
      <vt:lpstr>Tutorial -  Applying AHP Using Web-HIPRE</vt:lpstr>
      <vt:lpstr>Tutorial -  Applying AHP Using Web-HIPRE</vt:lpstr>
      <vt:lpstr>Tutorial -  Applying AHP Using Web-HIPRE</vt:lpstr>
      <vt:lpstr>Tutorial -  Applying AHP Using Web-HIPRE</vt:lpstr>
      <vt:lpstr>Tutorial -  Applying AHP Using Web-HIPRE</vt:lpstr>
      <vt:lpstr>End of the Chapter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DSS Chapter 1</dc:title>
  <dc:creator>Dursun Delen</dc:creator>
  <cp:lastModifiedBy>Dursun</cp:lastModifiedBy>
  <cp:revision>237</cp:revision>
  <cp:lastPrinted>2000-12-01T14:01:59Z</cp:lastPrinted>
  <dcterms:created xsi:type="dcterms:W3CDTF">1998-03-18T21:58:50Z</dcterms:created>
  <dcterms:modified xsi:type="dcterms:W3CDTF">2013-12-24T19:31:58Z</dcterms:modified>
</cp:coreProperties>
</file>