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2" r:id="rId1"/>
  </p:sldMasterIdLst>
  <p:notesMasterIdLst>
    <p:notesMasterId r:id="rId55"/>
  </p:notesMasterIdLst>
  <p:handoutMasterIdLst>
    <p:handoutMasterId r:id="rId56"/>
  </p:handoutMasterIdLst>
  <p:sldIdLst>
    <p:sldId id="364" r:id="rId2"/>
    <p:sldId id="415" r:id="rId3"/>
    <p:sldId id="416" r:id="rId4"/>
    <p:sldId id="417" r:id="rId5"/>
    <p:sldId id="418" r:id="rId6"/>
    <p:sldId id="449" r:id="rId7"/>
    <p:sldId id="419" r:id="rId8"/>
    <p:sldId id="450" r:id="rId9"/>
    <p:sldId id="420" r:id="rId10"/>
    <p:sldId id="421" r:id="rId11"/>
    <p:sldId id="422" r:id="rId12"/>
    <p:sldId id="423" r:id="rId13"/>
    <p:sldId id="424" r:id="rId14"/>
    <p:sldId id="425" r:id="rId15"/>
    <p:sldId id="426" r:id="rId16"/>
    <p:sldId id="427" r:id="rId17"/>
    <p:sldId id="428" r:id="rId18"/>
    <p:sldId id="429" r:id="rId19"/>
    <p:sldId id="451" r:id="rId20"/>
    <p:sldId id="430" r:id="rId21"/>
    <p:sldId id="431" r:id="rId22"/>
    <p:sldId id="432" r:id="rId23"/>
    <p:sldId id="433" r:id="rId24"/>
    <p:sldId id="434" r:id="rId25"/>
    <p:sldId id="435" r:id="rId26"/>
    <p:sldId id="436" r:id="rId27"/>
    <p:sldId id="452" r:id="rId28"/>
    <p:sldId id="437" r:id="rId29"/>
    <p:sldId id="438" r:id="rId30"/>
    <p:sldId id="439" r:id="rId31"/>
    <p:sldId id="440" r:id="rId32"/>
    <p:sldId id="441" r:id="rId33"/>
    <p:sldId id="442" r:id="rId34"/>
    <p:sldId id="443" r:id="rId35"/>
    <p:sldId id="444" r:id="rId36"/>
    <p:sldId id="445" r:id="rId37"/>
    <p:sldId id="446" r:id="rId38"/>
    <p:sldId id="447" r:id="rId39"/>
    <p:sldId id="448" r:id="rId40"/>
    <p:sldId id="453" r:id="rId41"/>
    <p:sldId id="454" r:id="rId42"/>
    <p:sldId id="455" r:id="rId43"/>
    <p:sldId id="456" r:id="rId44"/>
    <p:sldId id="457" r:id="rId45"/>
    <p:sldId id="458" r:id="rId46"/>
    <p:sldId id="459" r:id="rId47"/>
    <p:sldId id="460" r:id="rId48"/>
    <p:sldId id="461" r:id="rId49"/>
    <p:sldId id="462" r:id="rId50"/>
    <p:sldId id="463" r:id="rId51"/>
    <p:sldId id="464" r:id="rId52"/>
    <p:sldId id="412" r:id="rId53"/>
    <p:sldId id="414" r:id="rId54"/>
  </p:sldIdLst>
  <p:sldSz cx="9144000" cy="6858000" type="screen4x3"/>
  <p:notesSz cx="6858000" cy="9144000"/>
  <p:defaultTextStyle>
    <a:defPPr>
      <a:defRPr lang="en-US"/>
    </a:defPPr>
    <a:lvl1pPr algn="l" rtl="0" fontAlgn="base">
      <a:spcBef>
        <a:spcPct val="0"/>
      </a:spcBef>
      <a:spcAft>
        <a:spcPct val="0"/>
      </a:spcAft>
      <a:defRPr sz="2800" b="1" kern="1200">
        <a:solidFill>
          <a:srgbClr val="CC3300"/>
        </a:solidFill>
        <a:latin typeface="Tahoma" pitchFamily="34" charset="0"/>
        <a:ea typeface="+mn-ea"/>
        <a:cs typeface="Arial" charset="0"/>
      </a:defRPr>
    </a:lvl1pPr>
    <a:lvl2pPr marL="457200" algn="l" rtl="0" fontAlgn="base">
      <a:spcBef>
        <a:spcPct val="0"/>
      </a:spcBef>
      <a:spcAft>
        <a:spcPct val="0"/>
      </a:spcAft>
      <a:defRPr sz="2800" b="1" kern="1200">
        <a:solidFill>
          <a:srgbClr val="CC3300"/>
        </a:solidFill>
        <a:latin typeface="Tahoma" pitchFamily="34" charset="0"/>
        <a:ea typeface="+mn-ea"/>
        <a:cs typeface="Arial" charset="0"/>
      </a:defRPr>
    </a:lvl2pPr>
    <a:lvl3pPr marL="914400" algn="l" rtl="0" fontAlgn="base">
      <a:spcBef>
        <a:spcPct val="0"/>
      </a:spcBef>
      <a:spcAft>
        <a:spcPct val="0"/>
      </a:spcAft>
      <a:defRPr sz="2800" b="1" kern="1200">
        <a:solidFill>
          <a:srgbClr val="CC3300"/>
        </a:solidFill>
        <a:latin typeface="Tahoma" pitchFamily="34" charset="0"/>
        <a:ea typeface="+mn-ea"/>
        <a:cs typeface="Arial" charset="0"/>
      </a:defRPr>
    </a:lvl3pPr>
    <a:lvl4pPr marL="1371600" algn="l" rtl="0" fontAlgn="base">
      <a:spcBef>
        <a:spcPct val="0"/>
      </a:spcBef>
      <a:spcAft>
        <a:spcPct val="0"/>
      </a:spcAft>
      <a:defRPr sz="2800" b="1" kern="1200">
        <a:solidFill>
          <a:srgbClr val="CC3300"/>
        </a:solidFill>
        <a:latin typeface="Tahoma" pitchFamily="34" charset="0"/>
        <a:ea typeface="+mn-ea"/>
        <a:cs typeface="Arial" charset="0"/>
      </a:defRPr>
    </a:lvl4pPr>
    <a:lvl5pPr marL="1828800" algn="l" rtl="0" fontAlgn="base">
      <a:spcBef>
        <a:spcPct val="0"/>
      </a:spcBef>
      <a:spcAft>
        <a:spcPct val="0"/>
      </a:spcAft>
      <a:defRPr sz="2800" b="1" kern="1200">
        <a:solidFill>
          <a:srgbClr val="CC3300"/>
        </a:solidFill>
        <a:latin typeface="Tahoma" pitchFamily="34" charset="0"/>
        <a:ea typeface="+mn-ea"/>
        <a:cs typeface="Arial" charset="0"/>
      </a:defRPr>
    </a:lvl5pPr>
    <a:lvl6pPr marL="2286000" algn="l" defTabSz="914400" rtl="0" eaLnBrk="1" latinLnBrk="0" hangingPunct="1">
      <a:defRPr sz="2800" b="1" kern="1200">
        <a:solidFill>
          <a:srgbClr val="CC3300"/>
        </a:solidFill>
        <a:latin typeface="Tahoma" pitchFamily="34" charset="0"/>
        <a:ea typeface="+mn-ea"/>
        <a:cs typeface="Arial" charset="0"/>
      </a:defRPr>
    </a:lvl6pPr>
    <a:lvl7pPr marL="2743200" algn="l" defTabSz="914400" rtl="0" eaLnBrk="1" latinLnBrk="0" hangingPunct="1">
      <a:defRPr sz="2800" b="1" kern="1200">
        <a:solidFill>
          <a:srgbClr val="CC3300"/>
        </a:solidFill>
        <a:latin typeface="Tahoma" pitchFamily="34" charset="0"/>
        <a:ea typeface="+mn-ea"/>
        <a:cs typeface="Arial" charset="0"/>
      </a:defRPr>
    </a:lvl7pPr>
    <a:lvl8pPr marL="3200400" algn="l" defTabSz="914400" rtl="0" eaLnBrk="1" latinLnBrk="0" hangingPunct="1">
      <a:defRPr sz="2800" b="1" kern="1200">
        <a:solidFill>
          <a:srgbClr val="CC3300"/>
        </a:solidFill>
        <a:latin typeface="Tahoma" pitchFamily="34" charset="0"/>
        <a:ea typeface="+mn-ea"/>
        <a:cs typeface="Arial" charset="0"/>
      </a:defRPr>
    </a:lvl8pPr>
    <a:lvl9pPr marL="3657600" algn="l" defTabSz="914400" rtl="0" eaLnBrk="1" latinLnBrk="0" hangingPunct="1">
      <a:defRPr sz="2800" b="1" kern="1200">
        <a:solidFill>
          <a:srgbClr val="CC3300"/>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5E08"/>
    <a:srgbClr val="0000CC"/>
    <a:srgbClr val="FF3300"/>
    <a:srgbClr val="CC3300"/>
    <a:srgbClr val="FFA827"/>
    <a:srgbClr val="BE6A0E"/>
    <a:srgbClr val="EE8512"/>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601" autoAdjust="0"/>
    <p:restoredTop sz="90272" autoAdjust="0"/>
  </p:normalViewPr>
  <p:slideViewPr>
    <p:cSldViewPr>
      <p:cViewPr varScale="1">
        <p:scale>
          <a:sx n="65" d="100"/>
          <a:sy n="65" d="100"/>
        </p:scale>
        <p:origin x="-348" y="-102"/>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75" d="100"/>
        <a:sy n="75"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l" eaLnBrk="0" hangingPunct="0">
              <a:defRPr sz="1200" b="0">
                <a:solidFill>
                  <a:schemeClr val="tx1"/>
                </a:solidFill>
                <a:effectLst/>
                <a:latin typeface="Times New Roman" pitchFamily="18" charset="0"/>
                <a:cs typeface="+mn-cs"/>
              </a:defRPr>
            </a:lvl1pPr>
          </a:lstStyle>
          <a:p>
            <a:pPr>
              <a:defRPr/>
            </a:pPr>
            <a:endParaRPr lang="en-US" dirty="0"/>
          </a:p>
        </p:txBody>
      </p:sp>
      <p:sp>
        <p:nvSpPr>
          <p:cNvPr id="409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eaLnBrk="0" hangingPunct="0">
              <a:defRPr sz="1200" b="0">
                <a:solidFill>
                  <a:schemeClr val="tx1"/>
                </a:solidFill>
                <a:effectLst/>
                <a:latin typeface="Times New Roman" pitchFamily="18" charset="0"/>
                <a:cs typeface="+mn-cs"/>
              </a:defRPr>
            </a:lvl1pPr>
          </a:lstStyle>
          <a:p>
            <a:pPr>
              <a:defRPr/>
            </a:pPr>
            <a:endParaRPr lang="en-US" dirty="0"/>
          </a:p>
        </p:txBody>
      </p:sp>
      <p:sp>
        <p:nvSpPr>
          <p:cNvPr id="4100"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none" lIns="92075" tIns="46038" rIns="92075" bIns="46038" numCol="1" anchor="b" anchorCtr="0" compatLnSpc="1">
            <a:prstTxWarp prst="textNoShape">
              <a:avLst/>
            </a:prstTxWarp>
          </a:bodyPr>
          <a:lstStyle>
            <a:lvl1pPr algn="l" eaLnBrk="0" hangingPunct="0">
              <a:defRPr sz="1200" b="0">
                <a:solidFill>
                  <a:schemeClr val="tx1"/>
                </a:solidFill>
                <a:effectLst/>
                <a:latin typeface="Times New Roman" pitchFamily="18" charset="0"/>
                <a:cs typeface="+mn-cs"/>
              </a:defRPr>
            </a:lvl1pPr>
          </a:lstStyle>
          <a:p>
            <a:pPr>
              <a:defRPr/>
            </a:pPr>
            <a:endParaRPr lang="en-US" dirty="0"/>
          </a:p>
        </p:txBody>
      </p:sp>
      <p:sp>
        <p:nvSpPr>
          <p:cNvPr id="4101"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none" lIns="92075" tIns="46038" rIns="92075" bIns="46038" numCol="1" anchor="b" anchorCtr="0" compatLnSpc="1">
            <a:prstTxWarp prst="textNoShape">
              <a:avLst/>
            </a:prstTxWarp>
          </a:bodyPr>
          <a:lstStyle>
            <a:lvl1pPr algn="r" eaLnBrk="0" hangingPunct="0">
              <a:defRPr sz="1200" b="0">
                <a:solidFill>
                  <a:schemeClr val="tx1"/>
                </a:solidFill>
                <a:effectLst/>
                <a:latin typeface="Times New Roman" pitchFamily="18" charset="0"/>
                <a:cs typeface="+mn-cs"/>
              </a:defRPr>
            </a:lvl1pPr>
          </a:lstStyle>
          <a:p>
            <a:pPr>
              <a:defRPr/>
            </a:pPr>
            <a:fld id="{2F6D3E4A-37A3-4652-979D-D59837553EFA}" type="slidenum">
              <a:rPr lang="en-US"/>
              <a:pPr>
                <a:defRPr/>
              </a:pPr>
              <a:t>‹#›</a:t>
            </a:fld>
            <a:endParaRPr lang="en-US" dirty="0"/>
          </a:p>
        </p:txBody>
      </p:sp>
    </p:spTree>
    <p:extLst>
      <p:ext uri="{BB962C8B-B14F-4D97-AF65-F5344CB8AC3E}">
        <p14:creationId xmlns:p14="http://schemas.microsoft.com/office/powerpoint/2010/main" val="20055398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l" eaLnBrk="0" hangingPunct="0">
              <a:defRPr sz="1200" b="0">
                <a:solidFill>
                  <a:schemeClr val="tx1"/>
                </a:solidFill>
                <a:effectLst/>
                <a:latin typeface="Times New Roman" pitchFamily="18" charset="0"/>
                <a:cs typeface="+mn-cs"/>
              </a:defRPr>
            </a:lvl1pPr>
          </a:lstStyle>
          <a:p>
            <a:pPr>
              <a:defRPr/>
            </a:pPr>
            <a:endParaRPr lang="en-US" dirty="0"/>
          </a:p>
        </p:txBody>
      </p:sp>
      <p:sp>
        <p:nvSpPr>
          <p:cNvPr id="205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eaLnBrk="0" hangingPunct="0">
              <a:defRPr sz="1200" b="0">
                <a:solidFill>
                  <a:schemeClr val="tx1"/>
                </a:solidFill>
                <a:effectLst/>
                <a:latin typeface="Times New Roman" pitchFamily="18" charset="0"/>
                <a:cs typeface="+mn-cs"/>
              </a:defRPr>
            </a:lvl1pPr>
          </a:lstStyle>
          <a:p>
            <a:pPr>
              <a:defRPr/>
            </a:pPr>
            <a:endParaRPr lang="en-US" dirty="0"/>
          </a:p>
        </p:txBody>
      </p:sp>
      <p:sp>
        <p:nvSpPr>
          <p:cNvPr id="13316" name="Rectangle 4"/>
          <p:cNvSpPr>
            <a:spLocks noGrp="1" noRot="1" noChangeAspect="1" noChangeArrowheads="1" noTextEdit="1"/>
          </p:cNvSpPr>
          <p:nvPr>
            <p:ph type="sldImg" idx="2"/>
          </p:nvPr>
        </p:nvSpPr>
        <p:spPr bwMode="auto">
          <a:xfrm>
            <a:off x="1144588" y="687388"/>
            <a:ext cx="4568825" cy="3425825"/>
          </a:xfrm>
          <a:prstGeom prst="rect">
            <a:avLst/>
          </a:prstGeom>
          <a:noFill/>
          <a:ln w="12700">
            <a:solidFill>
              <a:srgbClr val="000000"/>
            </a:solidFill>
            <a:miter lim="800000"/>
            <a:headEnd/>
            <a:tailEnd/>
          </a:ln>
        </p:spPr>
      </p:sp>
      <p:sp>
        <p:nvSpPr>
          <p:cNvPr id="2053"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lgn="l" eaLnBrk="0" hangingPunct="0">
              <a:defRPr sz="1200" b="0">
                <a:solidFill>
                  <a:schemeClr val="tx1"/>
                </a:solidFill>
                <a:effectLst/>
                <a:latin typeface="Times New Roman" pitchFamily="18" charset="0"/>
                <a:cs typeface="+mn-cs"/>
              </a:defRPr>
            </a:lvl1pPr>
          </a:lstStyle>
          <a:p>
            <a:pPr>
              <a:defRPr/>
            </a:pPr>
            <a:endParaRPr lang="en-US" dirty="0"/>
          </a:p>
        </p:txBody>
      </p:sp>
      <p:sp>
        <p:nvSpPr>
          <p:cNvPr id="205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lgn="r" eaLnBrk="0" hangingPunct="0">
              <a:defRPr sz="1200" b="0">
                <a:solidFill>
                  <a:schemeClr val="tx1"/>
                </a:solidFill>
                <a:effectLst/>
                <a:latin typeface="Times New Roman" pitchFamily="18" charset="0"/>
                <a:cs typeface="+mn-cs"/>
              </a:defRPr>
            </a:lvl1pPr>
          </a:lstStyle>
          <a:p>
            <a:pPr>
              <a:defRPr/>
            </a:pPr>
            <a:fld id="{F9535BD6-FAB7-4BE8-B3CD-462CB56F63AE}" type="slidenum">
              <a:rPr lang="en-US"/>
              <a:pPr>
                <a:defRPr/>
              </a:pPr>
              <a:t>‹#›</a:t>
            </a:fld>
            <a:endParaRPr lang="en-US" dirty="0"/>
          </a:p>
        </p:txBody>
      </p:sp>
    </p:spTree>
    <p:extLst>
      <p:ext uri="{BB962C8B-B14F-4D97-AF65-F5344CB8AC3E}">
        <p14:creationId xmlns:p14="http://schemas.microsoft.com/office/powerpoint/2010/main" val="22680297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nvPr>
        </p:nvSpPr>
        <p:spPr>
          <a:noFill/>
        </p:spPr>
        <p:txBody>
          <a:bodyPr/>
          <a:lstStyle/>
          <a:p>
            <a:fld id="{FE8D7486-BFD9-4FC1-89F5-286F5C3C7A80}" type="slidenum">
              <a:rPr lang="en-US" smtClean="0">
                <a:cs typeface="Arial" charset="0"/>
              </a:rPr>
              <a:pPr/>
              <a:t>1</a:t>
            </a:fld>
            <a:endParaRPr lang="en-US" dirty="0" smtClean="0">
              <a:cs typeface="Arial" charset="0"/>
            </a:endParaRPr>
          </a:p>
        </p:txBody>
      </p:sp>
      <p:sp>
        <p:nvSpPr>
          <p:cNvPr id="16386" name="Rectangle 2"/>
          <p:cNvSpPr>
            <a:spLocks noGrp="1" noRot="1" noChangeAspect="1" noChangeArrowheads="1" noTextEdit="1"/>
          </p:cNvSpPr>
          <p:nvPr>
            <p:ph type="sldImg"/>
          </p:nvPr>
        </p:nvSpPr>
        <p:spPr>
          <a:ln cap="flat"/>
        </p:spPr>
      </p:sp>
      <p:sp>
        <p:nvSpPr>
          <p:cNvPr id="16387"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15</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16</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17</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18</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19</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20</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21</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22</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23</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24</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4</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25</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26</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27</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28</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29</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30</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31</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32</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33</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34</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7</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35</a:t>
            </a:fld>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36</a:t>
            </a:fld>
            <a:endParaRPr lang="en-US"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37</a:t>
            </a:fld>
            <a:endParaRPr lang="en-U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38</a:t>
            </a:fld>
            <a:endParaRPr lang="en-US"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39</a:t>
            </a:fld>
            <a:endParaRPr lang="en-US"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52</a:t>
            </a:fld>
            <a:endParaRPr lang="en-US"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B41521A-2C4A-4B2C-B7BD-3889C73180C4}" type="slidenum">
              <a:rPr lang="en-US" altLang="en-US" smtClean="0"/>
              <a:pPr eaLnBrk="1" hangingPunct="1"/>
              <a:t>53</a:t>
            </a:fld>
            <a:endParaRPr lang="en-US" altLang="en-US" dirty="0" smtClean="0"/>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9</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10</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11</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12</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13</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959E96-1061-4E2E-B998-2EDD65CD9656}" type="slidenum">
              <a:rPr lang="en-US" smtClean="0"/>
              <a:pPr/>
              <a:t>14</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4" name="Group 1026"/>
          <p:cNvGrpSpPr>
            <a:grpSpLocks/>
          </p:cNvGrpSpPr>
          <p:nvPr/>
        </p:nvGrpSpPr>
        <p:grpSpPr bwMode="auto">
          <a:xfrm>
            <a:off x="0" y="2438400"/>
            <a:ext cx="9009063" cy="1052513"/>
            <a:chOff x="0" y="1536"/>
            <a:chExt cx="5675" cy="663"/>
          </a:xfrm>
        </p:grpSpPr>
        <p:grpSp>
          <p:nvGrpSpPr>
            <p:cNvPr id="5" name="Group 1027"/>
            <p:cNvGrpSpPr>
              <a:grpSpLocks/>
            </p:cNvGrpSpPr>
            <p:nvPr/>
          </p:nvGrpSpPr>
          <p:grpSpPr bwMode="auto">
            <a:xfrm>
              <a:off x="185" y="1604"/>
              <a:ext cx="449" cy="299"/>
              <a:chOff x="720" y="336"/>
              <a:chExt cx="624" cy="432"/>
            </a:xfrm>
          </p:grpSpPr>
          <p:sp>
            <p:nvSpPr>
              <p:cNvPr id="12" name="Rectangle 1028"/>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algn="ctr">
                  <a:defRPr/>
                </a:pPr>
                <a:endParaRPr lang="en-US" dirty="0">
                  <a:effectLst>
                    <a:outerShdw blurRad="38100" dist="38100" dir="2700000" algn="tl">
                      <a:srgbClr val="000000">
                        <a:alpha val="43137"/>
                      </a:srgbClr>
                    </a:outerShdw>
                  </a:effectLst>
                  <a:cs typeface="+mn-cs"/>
                </a:endParaRPr>
              </a:p>
            </p:txBody>
          </p:sp>
          <p:sp>
            <p:nvSpPr>
              <p:cNvPr id="13" name="Rectangle 1029"/>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lang="en-US" dirty="0">
                  <a:effectLst>
                    <a:outerShdw blurRad="38100" dist="38100" dir="2700000" algn="tl">
                      <a:srgbClr val="000000">
                        <a:alpha val="43137"/>
                      </a:srgbClr>
                    </a:outerShdw>
                  </a:effectLst>
                  <a:cs typeface="+mn-cs"/>
                </a:endParaRPr>
              </a:p>
            </p:txBody>
          </p:sp>
        </p:grpSp>
        <p:grpSp>
          <p:nvGrpSpPr>
            <p:cNvPr id="6" name="Group 1030"/>
            <p:cNvGrpSpPr>
              <a:grpSpLocks/>
            </p:cNvGrpSpPr>
            <p:nvPr/>
          </p:nvGrpSpPr>
          <p:grpSpPr bwMode="auto">
            <a:xfrm>
              <a:off x="263" y="1870"/>
              <a:ext cx="466" cy="299"/>
              <a:chOff x="912" y="2640"/>
              <a:chExt cx="672" cy="432"/>
            </a:xfrm>
          </p:grpSpPr>
          <p:sp>
            <p:nvSpPr>
              <p:cNvPr id="10" name="Rectangle 1031"/>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algn="ctr">
                  <a:defRPr/>
                </a:pPr>
                <a:endParaRPr lang="en-US" dirty="0">
                  <a:effectLst>
                    <a:outerShdw blurRad="38100" dist="38100" dir="2700000" algn="tl">
                      <a:srgbClr val="000000">
                        <a:alpha val="43137"/>
                      </a:srgbClr>
                    </a:outerShdw>
                  </a:effectLst>
                  <a:cs typeface="+mn-cs"/>
                </a:endParaRPr>
              </a:p>
            </p:txBody>
          </p:sp>
          <p:sp>
            <p:nvSpPr>
              <p:cNvPr id="11" name="Rectangle 1032"/>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defRPr/>
                </a:pPr>
                <a:endParaRPr lang="en-US" dirty="0">
                  <a:effectLst>
                    <a:outerShdw blurRad="38100" dist="38100" dir="2700000" algn="tl">
                      <a:srgbClr val="000000">
                        <a:alpha val="43137"/>
                      </a:srgbClr>
                    </a:outerShdw>
                  </a:effectLst>
                  <a:cs typeface="+mn-cs"/>
                </a:endParaRPr>
              </a:p>
            </p:txBody>
          </p:sp>
        </p:grpSp>
        <p:sp>
          <p:nvSpPr>
            <p:cNvPr id="7" name="Rectangle 1033"/>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defRPr/>
              </a:pPr>
              <a:endParaRPr lang="en-US" dirty="0">
                <a:effectLst>
                  <a:outerShdw blurRad="38100" dist="38100" dir="2700000" algn="tl">
                    <a:srgbClr val="000000">
                      <a:alpha val="43137"/>
                    </a:srgbClr>
                  </a:outerShdw>
                </a:effectLst>
                <a:cs typeface="+mn-cs"/>
              </a:endParaRPr>
            </a:p>
          </p:txBody>
        </p:sp>
        <p:sp>
          <p:nvSpPr>
            <p:cNvPr id="8" name="Rectangle 1034"/>
            <p:cNvSpPr>
              <a:spLocks noChangeArrowheads="1"/>
            </p:cNvSpPr>
            <p:nvPr/>
          </p:nvSpPr>
          <p:spPr bwMode="auto">
            <a:xfrm>
              <a:off x="400" y="1536"/>
              <a:ext cx="20" cy="663"/>
            </a:xfrm>
            <a:prstGeom prst="rect">
              <a:avLst/>
            </a:prstGeom>
            <a:solidFill>
              <a:srgbClr val="F85E08"/>
            </a:solidFill>
            <a:ln w="9525">
              <a:noFill/>
              <a:miter lim="800000"/>
              <a:headEnd/>
              <a:tailEnd/>
            </a:ln>
            <a:effectLst/>
          </p:spPr>
          <p:txBody>
            <a:bodyPr wrap="none" anchor="ctr"/>
            <a:lstStyle/>
            <a:p>
              <a:pPr algn="ctr">
                <a:defRPr/>
              </a:pPr>
              <a:endParaRPr lang="en-US" dirty="0">
                <a:effectLst>
                  <a:outerShdw blurRad="38100" dist="38100" dir="2700000" algn="tl">
                    <a:srgbClr val="000000">
                      <a:alpha val="43137"/>
                    </a:srgbClr>
                  </a:outerShdw>
                </a:effectLst>
                <a:cs typeface="+mn-cs"/>
              </a:endParaRPr>
            </a:p>
          </p:txBody>
        </p:sp>
        <p:sp>
          <p:nvSpPr>
            <p:cNvPr id="9" name="Rectangle 1035"/>
            <p:cNvSpPr>
              <a:spLocks noChangeArrowheads="1"/>
            </p:cNvSpPr>
            <p:nvPr/>
          </p:nvSpPr>
          <p:spPr bwMode="auto">
            <a:xfrm flipV="1">
              <a:off x="199" y="2060"/>
              <a:ext cx="5476" cy="29"/>
            </a:xfrm>
            <a:prstGeom prst="rect">
              <a:avLst/>
            </a:prstGeom>
            <a:solidFill>
              <a:srgbClr val="F85E08"/>
            </a:solidFill>
            <a:ln w="9525">
              <a:noFill/>
              <a:miter lim="800000"/>
              <a:headEnd/>
              <a:tailEnd/>
            </a:ln>
            <a:effectLst/>
          </p:spPr>
          <p:txBody>
            <a:bodyPr wrap="none" anchor="ctr"/>
            <a:lstStyle/>
            <a:p>
              <a:pPr algn="ctr">
                <a:defRPr/>
              </a:pPr>
              <a:endParaRPr lang="en-US" dirty="0">
                <a:effectLst>
                  <a:outerShdw blurRad="38100" dist="38100" dir="2700000" algn="tl">
                    <a:srgbClr val="000000">
                      <a:alpha val="43137"/>
                    </a:srgbClr>
                  </a:outerShdw>
                </a:effectLst>
                <a:cs typeface="+mn-cs"/>
              </a:endParaRPr>
            </a:p>
          </p:txBody>
        </p:sp>
      </p:grpSp>
      <p:sp>
        <p:nvSpPr>
          <p:cNvPr id="93197" name="Rectangle 1037"/>
          <p:cNvSpPr>
            <a:spLocks noGrp="1" noChangeArrowheads="1"/>
          </p:cNvSpPr>
          <p:nvPr>
            <p:ph type="subTitle" idx="1" hasCustomPrompt="1"/>
          </p:nvPr>
        </p:nvSpPr>
        <p:spPr>
          <a:xfrm>
            <a:off x="677497" y="3886200"/>
            <a:ext cx="7780703" cy="2286000"/>
          </a:xfrm>
        </p:spPr>
        <p:txBody>
          <a:bodyPr/>
          <a:lstStyle>
            <a:lvl1pPr marL="0" indent="0" algn="ctr">
              <a:buFont typeface="Wingdings" pitchFamily="2" charset="2"/>
              <a:buNone/>
              <a:defRPr sz="4000" b="0">
                <a:solidFill>
                  <a:srgbClr val="0000CC"/>
                </a:solidFill>
                <a:effectLst>
                  <a:outerShdw blurRad="38100" dist="38100" dir="2700000" algn="tl">
                    <a:srgbClr val="C0C0C0"/>
                  </a:outerShdw>
                </a:effectLst>
              </a:defRPr>
            </a:lvl1pPr>
          </a:lstStyle>
          <a:p>
            <a:r>
              <a:rPr lang="en-US" dirty="0" smtClean="0"/>
              <a:t>Chapter 1</a:t>
            </a:r>
          </a:p>
          <a:p>
            <a:r>
              <a:rPr lang="en-US" dirty="0" smtClean="0"/>
              <a:t>Some Title ….</a:t>
            </a:r>
            <a:endParaRPr lang="en-US" dirty="0"/>
          </a:p>
        </p:txBody>
      </p:sp>
      <p:sp>
        <p:nvSpPr>
          <p:cNvPr id="14" name="Rectangle 13"/>
          <p:cNvSpPr>
            <a:spLocks noGrp="1" noChangeArrowheads="1"/>
          </p:cNvSpPr>
          <p:nvPr userDrawn="1"/>
        </p:nvSpPr>
        <p:spPr bwMode="auto">
          <a:xfrm>
            <a:off x="0" y="304800"/>
            <a:ext cx="9144000" cy="2286000"/>
          </a:xfrm>
          <a:prstGeom prst="rect">
            <a:avLst/>
          </a:prstGeom>
          <a:noFill/>
          <a:ln w="9525">
            <a:noFill/>
            <a:miter lim="800000"/>
            <a:headEnd/>
            <a:tailEnd/>
          </a:ln>
          <a:effectLst/>
        </p:spPr>
        <p:txBody>
          <a:bodyPr anchor="b"/>
          <a:lstStyle>
            <a:lvl1pPr algn="ctr" rtl="0" fontAlgn="base">
              <a:spcBef>
                <a:spcPct val="0"/>
              </a:spcBef>
              <a:spcAft>
                <a:spcPct val="0"/>
              </a:spcAft>
              <a:defRPr sz="3600">
                <a:solidFill>
                  <a:srgbClr val="CC3300"/>
                </a:solidFill>
                <a:effectLst>
                  <a:outerShdw blurRad="38100" dist="38100" dir="2700000" algn="tl">
                    <a:srgbClr val="C0C0C0"/>
                  </a:outerShdw>
                </a:effectLst>
                <a:latin typeface="+mj-lt"/>
                <a:ea typeface="+mj-ea"/>
                <a:cs typeface="+mj-cs"/>
              </a:defRPr>
            </a:lvl1pPr>
            <a:lvl2pPr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2pPr>
            <a:lvl3pPr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3pPr>
            <a:lvl4pPr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4pPr>
            <a:lvl5pPr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5pPr>
            <a:lvl6pPr marL="457200"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6pPr>
            <a:lvl7pPr marL="914400"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7pPr>
            <a:lvl8pPr marL="1371600"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8pPr>
            <a:lvl9pPr marL="1828800"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9pPr>
          </a:lstStyle>
          <a:p>
            <a:pPr>
              <a:spcBef>
                <a:spcPts val="1200"/>
              </a:spcBef>
              <a:defRPr/>
            </a:pPr>
            <a:r>
              <a:rPr lang="en-US" dirty="0" smtClean="0">
                <a:solidFill>
                  <a:srgbClr val="F85E08"/>
                </a:solidFill>
              </a:rPr>
              <a:t/>
            </a:r>
            <a:br>
              <a:rPr lang="en-US" dirty="0" smtClean="0">
                <a:solidFill>
                  <a:srgbClr val="F85E08"/>
                </a:solidFill>
              </a:rPr>
            </a:br>
            <a:r>
              <a:rPr lang="en-US" dirty="0">
                <a:solidFill>
                  <a:srgbClr val="F85E08"/>
                </a:solidFill>
              </a:rPr>
              <a:t/>
            </a:r>
            <a:br>
              <a:rPr lang="en-US" dirty="0">
                <a:solidFill>
                  <a:srgbClr val="F85E08"/>
                </a:solidFill>
              </a:rPr>
            </a:br>
            <a:r>
              <a:rPr lang="en-US" dirty="0" smtClean="0">
                <a:solidFill>
                  <a:srgbClr val="F85E08"/>
                </a:solidFill>
              </a:rPr>
              <a:t/>
            </a:r>
            <a:br>
              <a:rPr lang="en-US" dirty="0" smtClean="0">
                <a:solidFill>
                  <a:srgbClr val="F85E08"/>
                </a:solidFill>
              </a:rPr>
            </a:br>
            <a:r>
              <a:rPr lang="en-US" sz="4000" b="0" dirty="0" smtClean="0">
                <a:solidFill>
                  <a:srgbClr val="F85E08"/>
                </a:solidFill>
              </a:rPr>
              <a:t>Business </a:t>
            </a:r>
            <a:r>
              <a:rPr lang="en-US" sz="4000" b="0" dirty="0">
                <a:solidFill>
                  <a:srgbClr val="F85E08"/>
                </a:solidFill>
              </a:rPr>
              <a:t>Intelligence and Analytics: Systems for Decision </a:t>
            </a:r>
            <a:r>
              <a:rPr lang="en-US" sz="4000" b="0" dirty="0" smtClean="0">
                <a:solidFill>
                  <a:srgbClr val="F85E08"/>
                </a:solidFill>
              </a:rPr>
              <a:t>Support </a:t>
            </a:r>
          </a:p>
          <a:p>
            <a:pPr>
              <a:spcBef>
                <a:spcPts val="1200"/>
              </a:spcBef>
              <a:defRPr/>
            </a:pPr>
            <a:r>
              <a:rPr lang="en-US" sz="4000" b="0" dirty="0" smtClean="0">
                <a:solidFill>
                  <a:srgbClr val="F85E08"/>
                </a:solidFill>
              </a:rPr>
              <a:t>(10</a:t>
            </a:r>
            <a:r>
              <a:rPr lang="en-US" sz="4000" b="0" baseline="30000" dirty="0" smtClean="0">
                <a:solidFill>
                  <a:srgbClr val="F85E08"/>
                </a:solidFill>
              </a:rPr>
              <a:t>th</a:t>
            </a:r>
            <a:r>
              <a:rPr lang="en-US" sz="4000" b="0" dirty="0" smtClean="0">
                <a:solidFill>
                  <a:srgbClr val="F85E08"/>
                </a:solidFill>
              </a:rPr>
              <a:t> Edition)</a:t>
            </a:r>
            <a:endParaRPr lang="en-US" sz="4000" b="0" dirty="0">
              <a:solidFill>
                <a:srgbClr val="F85E08"/>
              </a:solidFill>
            </a:endParaRPr>
          </a:p>
        </p:txBody>
      </p:sp>
      <p:pic>
        <p:nvPicPr>
          <p:cNvPr id="15" name="Picture 2" descr="http://ecx.images-amazon.com/images/I/51L11n8dpnL._SX258_BO1,204,203,200_.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890857" y="2141538"/>
            <a:ext cx="1889222" cy="235426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50825"/>
            <a:ext cx="1951038" cy="58816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50825"/>
            <a:ext cx="5700712" cy="58816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pPr>
              <a:defRPr/>
            </a:pPr>
            <a:fld id="{C9402A8D-DDAC-497C-93D6-0F6E7DA747E5}" type="slidenum">
              <a:rPr lang="en-US"/>
              <a:pPr>
                <a:defRPr/>
              </a:pPr>
              <a:t>‹#›</a:t>
            </a:fld>
            <a:endParaRPr lang="en-US" dirty="0"/>
          </a:p>
        </p:txBody>
      </p:sp>
    </p:spTree>
    <p:extLst>
      <p:ext uri="{BB962C8B-B14F-4D97-AF65-F5344CB8AC3E}">
        <p14:creationId xmlns:p14="http://schemas.microsoft.com/office/powerpoint/2010/main" val="2938159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762000" y="1524000"/>
            <a:ext cx="8193088" cy="4800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1524000"/>
            <a:ext cx="3810000" cy="46085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1524000"/>
            <a:ext cx="3810000" cy="46085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79" name="Text Box 19"/>
          <p:cNvSpPr txBox="1">
            <a:spLocks noChangeArrowheads="1"/>
          </p:cNvSpPr>
          <p:nvPr/>
        </p:nvSpPr>
        <p:spPr bwMode="auto">
          <a:xfrm>
            <a:off x="990600" y="6431578"/>
            <a:ext cx="7315200" cy="276999"/>
          </a:xfrm>
          <a:prstGeom prst="rect">
            <a:avLst/>
          </a:prstGeom>
          <a:noFill/>
          <a:ln w="9525">
            <a:noFill/>
            <a:miter lim="800000"/>
            <a:headEnd/>
            <a:tailEnd/>
          </a:ln>
          <a:effectLst/>
        </p:spPr>
        <p:txBody>
          <a:bodyPr wrap="square" anchor="b">
            <a:spAutoFit/>
          </a:bodyPr>
          <a:lstStyle/>
          <a:p>
            <a:pPr algn="ctr">
              <a:spcBef>
                <a:spcPts val="600"/>
              </a:spcBef>
              <a:buClr>
                <a:schemeClr val="hlink"/>
              </a:buClr>
              <a:buSzPct val="110000"/>
              <a:buFont typeface="Wingdings" pitchFamily="2" charset="2"/>
              <a:buNone/>
              <a:defRPr/>
            </a:pPr>
            <a:r>
              <a:rPr lang="en-US" sz="1200" b="0" i="1" dirty="0">
                <a:solidFill>
                  <a:schemeClr val="tx1"/>
                </a:solidFill>
                <a:latin typeface="Arial" charset="0"/>
                <a:cs typeface="+mn-cs"/>
              </a:rPr>
              <a:t>     </a:t>
            </a:r>
            <a:r>
              <a:rPr lang="en-US" sz="1200" b="0" i="1" dirty="0">
                <a:solidFill>
                  <a:srgbClr val="0000CC"/>
                </a:solidFill>
                <a:latin typeface="Arial" charset="0"/>
                <a:cs typeface="+mn-cs"/>
              </a:rPr>
              <a:t>Copyright © </a:t>
            </a:r>
            <a:r>
              <a:rPr lang="en-US" sz="1200" b="0" i="1" dirty="0" smtClean="0">
                <a:solidFill>
                  <a:srgbClr val="0000CC"/>
                </a:solidFill>
                <a:latin typeface="Arial" charset="0"/>
                <a:cs typeface="+mn-cs"/>
              </a:rPr>
              <a:t>2014 </a:t>
            </a:r>
            <a:r>
              <a:rPr lang="en-US" sz="1200" b="0" i="1" dirty="0">
                <a:solidFill>
                  <a:srgbClr val="0000CC"/>
                </a:solidFill>
                <a:latin typeface="Arial" charset="0"/>
                <a:cs typeface="+mn-cs"/>
              </a:rPr>
              <a:t>Pearson Education, Inc. </a:t>
            </a:r>
            <a:endParaRPr lang="en-US" sz="1200" b="0" dirty="0">
              <a:solidFill>
                <a:srgbClr val="0000CC"/>
              </a:solidFill>
              <a:latin typeface="Arial" charset="0"/>
              <a:cs typeface="+mn-cs"/>
            </a:endParaRPr>
          </a:p>
        </p:txBody>
      </p:sp>
      <p:sp>
        <p:nvSpPr>
          <p:cNvPr id="92162" name="Rectangle 2"/>
          <p:cNvSpPr>
            <a:spLocks noChangeArrowheads="1"/>
          </p:cNvSpPr>
          <p:nvPr/>
        </p:nvSpPr>
        <p:spPr bwMode="ltGray">
          <a:xfrm>
            <a:off x="417513" y="731838"/>
            <a:ext cx="438150" cy="474662"/>
          </a:xfrm>
          <a:prstGeom prst="rect">
            <a:avLst/>
          </a:prstGeom>
          <a:solidFill>
            <a:schemeClr val="accent2"/>
          </a:solidFill>
          <a:ln w="9525">
            <a:noFill/>
            <a:miter lim="800000"/>
            <a:headEnd/>
            <a:tailEnd/>
          </a:ln>
          <a:effectLst/>
        </p:spPr>
        <p:txBody>
          <a:bodyPr wrap="none" anchor="ctr"/>
          <a:lstStyle/>
          <a:p>
            <a:pPr algn="ctr">
              <a:defRPr/>
            </a:pPr>
            <a:endParaRPr kumimoji="1" lang="en-US" sz="2400" b="0" dirty="0">
              <a:solidFill>
                <a:schemeClr val="tx1"/>
              </a:solidFill>
              <a:cs typeface="+mn-cs"/>
            </a:endParaRPr>
          </a:p>
        </p:txBody>
      </p:sp>
      <p:sp>
        <p:nvSpPr>
          <p:cNvPr id="92163" name="Rectangle 3"/>
          <p:cNvSpPr>
            <a:spLocks noChangeArrowheads="1"/>
          </p:cNvSpPr>
          <p:nvPr/>
        </p:nvSpPr>
        <p:spPr bwMode="ltGray">
          <a:xfrm>
            <a:off x="800100" y="731838"/>
            <a:ext cx="328613" cy="47466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defRPr/>
            </a:pPr>
            <a:endParaRPr kumimoji="1" lang="en-US" sz="2400" b="0" dirty="0">
              <a:solidFill>
                <a:schemeClr val="tx1"/>
              </a:solidFill>
              <a:cs typeface="+mn-cs"/>
            </a:endParaRPr>
          </a:p>
        </p:txBody>
      </p:sp>
      <p:sp>
        <p:nvSpPr>
          <p:cNvPr id="92164" name="Rectangle 4"/>
          <p:cNvSpPr>
            <a:spLocks noChangeArrowheads="1"/>
          </p:cNvSpPr>
          <p:nvPr/>
        </p:nvSpPr>
        <p:spPr bwMode="ltGray">
          <a:xfrm>
            <a:off x="541338" y="1154113"/>
            <a:ext cx="422275" cy="474662"/>
          </a:xfrm>
          <a:prstGeom prst="rect">
            <a:avLst/>
          </a:prstGeom>
          <a:solidFill>
            <a:schemeClr val="folHlink"/>
          </a:solidFill>
          <a:ln w="9525">
            <a:noFill/>
            <a:miter lim="800000"/>
            <a:headEnd/>
            <a:tailEnd/>
          </a:ln>
          <a:effectLst/>
        </p:spPr>
        <p:txBody>
          <a:bodyPr wrap="none" anchor="ctr"/>
          <a:lstStyle/>
          <a:p>
            <a:pPr algn="ctr">
              <a:defRPr/>
            </a:pPr>
            <a:endParaRPr kumimoji="1" lang="en-US" sz="2400" b="0" dirty="0">
              <a:solidFill>
                <a:schemeClr val="tx1"/>
              </a:solidFill>
              <a:cs typeface="+mn-cs"/>
            </a:endParaRPr>
          </a:p>
        </p:txBody>
      </p:sp>
      <p:sp>
        <p:nvSpPr>
          <p:cNvPr id="92165" name="Rectangle 5"/>
          <p:cNvSpPr>
            <a:spLocks noChangeArrowheads="1"/>
          </p:cNvSpPr>
          <p:nvPr/>
        </p:nvSpPr>
        <p:spPr bwMode="ltGray">
          <a:xfrm>
            <a:off x="911225" y="1154113"/>
            <a:ext cx="368300" cy="47466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kumimoji="1" lang="en-US" sz="2400" b="0" dirty="0">
              <a:solidFill>
                <a:schemeClr val="tx1"/>
              </a:solidFill>
              <a:cs typeface="+mn-cs"/>
            </a:endParaRPr>
          </a:p>
        </p:txBody>
      </p:sp>
      <p:sp>
        <p:nvSpPr>
          <p:cNvPr id="92166" name="Rectangle 6"/>
          <p:cNvSpPr>
            <a:spLocks noChangeArrowheads="1"/>
          </p:cNvSpPr>
          <p:nvPr/>
        </p:nvSpPr>
        <p:spPr bwMode="ltGray">
          <a:xfrm>
            <a:off x="127000" y="1081088"/>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defRPr/>
            </a:pPr>
            <a:endParaRPr kumimoji="1" lang="en-US" sz="2400" b="0" dirty="0">
              <a:solidFill>
                <a:schemeClr val="tx1"/>
              </a:solidFill>
              <a:cs typeface="+mn-cs"/>
            </a:endParaRPr>
          </a:p>
        </p:txBody>
      </p:sp>
      <p:sp>
        <p:nvSpPr>
          <p:cNvPr id="92167" name="Rectangle 7"/>
          <p:cNvSpPr>
            <a:spLocks noChangeArrowheads="1"/>
          </p:cNvSpPr>
          <p:nvPr/>
        </p:nvSpPr>
        <p:spPr bwMode="gray">
          <a:xfrm>
            <a:off x="762000" y="623888"/>
            <a:ext cx="31750" cy="1052512"/>
          </a:xfrm>
          <a:prstGeom prst="rect">
            <a:avLst/>
          </a:prstGeom>
          <a:solidFill>
            <a:srgbClr val="EE8411"/>
          </a:solidFill>
          <a:ln w="9525">
            <a:noFill/>
            <a:miter lim="800000"/>
            <a:headEnd/>
            <a:tailEnd/>
          </a:ln>
          <a:effectLst/>
        </p:spPr>
        <p:txBody>
          <a:bodyPr wrap="none" anchor="ctr"/>
          <a:lstStyle/>
          <a:p>
            <a:pPr algn="ctr">
              <a:defRPr/>
            </a:pPr>
            <a:endParaRPr kumimoji="1" lang="en-US" sz="2400" b="0" dirty="0">
              <a:solidFill>
                <a:schemeClr val="tx1"/>
              </a:solidFill>
              <a:cs typeface="+mn-cs"/>
            </a:endParaRPr>
          </a:p>
        </p:txBody>
      </p:sp>
      <p:sp>
        <p:nvSpPr>
          <p:cNvPr id="92168" name="Rectangle 8"/>
          <p:cNvSpPr>
            <a:spLocks noChangeArrowheads="1"/>
          </p:cNvSpPr>
          <p:nvPr/>
        </p:nvSpPr>
        <p:spPr bwMode="gray">
          <a:xfrm>
            <a:off x="442913" y="1414463"/>
            <a:ext cx="8226425" cy="31750"/>
          </a:xfrm>
          <a:prstGeom prst="rect">
            <a:avLst/>
          </a:prstGeom>
          <a:solidFill>
            <a:srgbClr val="EE8411"/>
          </a:solidFill>
          <a:ln w="9525">
            <a:noFill/>
            <a:miter lim="800000"/>
            <a:headEnd/>
            <a:tailEnd/>
          </a:ln>
          <a:effectLst/>
        </p:spPr>
        <p:txBody>
          <a:bodyPr wrap="none" anchor="ctr"/>
          <a:lstStyle/>
          <a:p>
            <a:pPr algn="ctr">
              <a:defRPr/>
            </a:pPr>
            <a:endParaRPr kumimoji="1" lang="en-US" sz="2400" b="0" dirty="0">
              <a:solidFill>
                <a:schemeClr val="tx1"/>
              </a:solidFill>
              <a:cs typeface="+mn-cs"/>
            </a:endParaRPr>
          </a:p>
        </p:txBody>
      </p:sp>
      <p:sp>
        <p:nvSpPr>
          <p:cNvPr id="92169" name="Rectangle 9"/>
          <p:cNvSpPr>
            <a:spLocks noGrp="1" noChangeArrowheads="1"/>
          </p:cNvSpPr>
          <p:nvPr>
            <p:ph type="title"/>
          </p:nvPr>
        </p:nvSpPr>
        <p:spPr bwMode="auto">
          <a:xfrm>
            <a:off x="1150938" y="231776"/>
            <a:ext cx="7793037" cy="11398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dirty="0" smtClean="0"/>
              <a:t>Click to edit Master title style</a:t>
            </a:r>
          </a:p>
        </p:txBody>
      </p:sp>
      <p:sp>
        <p:nvSpPr>
          <p:cNvPr id="1034" name="Rectangle 10"/>
          <p:cNvSpPr>
            <a:spLocks noGrp="1" noChangeArrowheads="1"/>
          </p:cNvSpPr>
          <p:nvPr>
            <p:ph type="body" idx="1"/>
          </p:nvPr>
        </p:nvSpPr>
        <p:spPr bwMode="auto">
          <a:xfrm>
            <a:off x="777875" y="1524000"/>
            <a:ext cx="8177213"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92180" name="Text Box 20"/>
          <p:cNvSpPr txBox="1">
            <a:spLocks noChangeArrowheads="1"/>
          </p:cNvSpPr>
          <p:nvPr/>
        </p:nvSpPr>
        <p:spPr bwMode="auto">
          <a:xfrm>
            <a:off x="76200" y="6430962"/>
            <a:ext cx="601663" cy="274638"/>
          </a:xfrm>
          <a:prstGeom prst="rect">
            <a:avLst/>
          </a:prstGeom>
          <a:noFill/>
          <a:ln w="9525">
            <a:noFill/>
            <a:miter lim="800000"/>
            <a:headEnd/>
            <a:tailEnd/>
          </a:ln>
          <a:effectLst/>
        </p:spPr>
        <p:txBody>
          <a:bodyPr wrap="none">
            <a:spAutoFit/>
          </a:bodyPr>
          <a:lstStyle/>
          <a:p>
            <a:pPr>
              <a:defRPr/>
            </a:pPr>
            <a:r>
              <a:rPr lang="en-US" sz="1200" dirty="0" smtClean="0">
                <a:solidFill>
                  <a:srgbClr val="EE8411"/>
                </a:solidFill>
                <a:cs typeface="+mn-cs"/>
              </a:rPr>
              <a:t>7-</a:t>
            </a:r>
            <a:fld id="{930D3EF6-C8D8-4409-A7BA-DC47BF803ED5}" type="slidenum">
              <a:rPr lang="en-US" sz="1200" smtClean="0">
                <a:solidFill>
                  <a:srgbClr val="EE8411"/>
                </a:solidFill>
                <a:cs typeface="+mn-cs"/>
              </a:rPr>
              <a:pPr>
                <a:defRPr/>
              </a:pPr>
              <a:t>‹#›</a:t>
            </a:fld>
            <a:endParaRPr lang="en-US" sz="1200" dirty="0">
              <a:solidFill>
                <a:srgbClr val="EE8411"/>
              </a:solidFill>
              <a:cs typeface="+mn-cs"/>
            </a:endParaRPr>
          </a:p>
        </p:txBody>
      </p:sp>
      <p:sp>
        <p:nvSpPr>
          <p:cNvPr id="20" name="Rectangle 8"/>
          <p:cNvSpPr>
            <a:spLocks noChangeArrowheads="1"/>
          </p:cNvSpPr>
          <p:nvPr userDrawn="1"/>
        </p:nvSpPr>
        <p:spPr bwMode="gray">
          <a:xfrm>
            <a:off x="548265" y="6445250"/>
            <a:ext cx="8226425" cy="31750"/>
          </a:xfrm>
          <a:prstGeom prst="rect">
            <a:avLst/>
          </a:prstGeom>
          <a:solidFill>
            <a:srgbClr val="EE8411"/>
          </a:solidFill>
          <a:ln w="9525">
            <a:noFill/>
            <a:miter lim="800000"/>
            <a:headEnd/>
            <a:tailEnd/>
          </a:ln>
          <a:effectLst/>
        </p:spPr>
        <p:txBody>
          <a:bodyPr wrap="none" anchor="ctr"/>
          <a:lstStyle/>
          <a:p>
            <a:pPr algn="ctr">
              <a:defRPr/>
            </a:pPr>
            <a:endParaRPr kumimoji="1" lang="en-US" sz="2400" b="0" dirty="0">
              <a:solidFill>
                <a:schemeClr val="tx1"/>
              </a:solidFill>
              <a:cs typeface="+mn-cs"/>
            </a:endParaRPr>
          </a:p>
        </p:txBody>
      </p:sp>
      <p:sp>
        <p:nvSpPr>
          <p:cNvPr id="21" name="Rectangle 8"/>
          <p:cNvSpPr>
            <a:spLocks noChangeArrowheads="1"/>
          </p:cNvSpPr>
          <p:nvPr userDrawn="1"/>
        </p:nvSpPr>
        <p:spPr bwMode="gray">
          <a:xfrm>
            <a:off x="541337" y="6705600"/>
            <a:ext cx="8226425" cy="31750"/>
          </a:xfrm>
          <a:prstGeom prst="rect">
            <a:avLst/>
          </a:prstGeom>
          <a:solidFill>
            <a:srgbClr val="EE8411"/>
          </a:solidFill>
          <a:ln w="9525">
            <a:noFill/>
            <a:miter lim="800000"/>
            <a:headEnd/>
            <a:tailEnd/>
          </a:ln>
          <a:effectLst/>
        </p:spPr>
        <p:txBody>
          <a:bodyPr wrap="none" anchor="ctr"/>
          <a:lstStyle/>
          <a:p>
            <a:pPr algn="ctr">
              <a:defRPr/>
            </a:pPr>
            <a:endParaRPr kumimoji="1" lang="en-US" sz="2400" b="0" dirty="0">
              <a:solidFill>
                <a:schemeClr val="tx1"/>
              </a:solidFill>
              <a:cs typeface="+mn-cs"/>
            </a:endParaRPr>
          </a:p>
        </p:txBody>
      </p:sp>
      <p:sp>
        <p:nvSpPr>
          <p:cNvPr id="22" name="Rectangle 8"/>
          <p:cNvSpPr>
            <a:spLocks noChangeArrowheads="1"/>
          </p:cNvSpPr>
          <p:nvPr userDrawn="1"/>
        </p:nvSpPr>
        <p:spPr bwMode="gray">
          <a:xfrm>
            <a:off x="685800" y="6477000"/>
            <a:ext cx="428048" cy="228600"/>
          </a:xfrm>
          <a:prstGeom prst="rect">
            <a:avLst/>
          </a:prstGeom>
          <a:solidFill>
            <a:srgbClr val="EE8411"/>
          </a:solidFill>
          <a:ln w="9525">
            <a:noFill/>
            <a:miter lim="800000"/>
            <a:headEnd/>
            <a:tailEnd/>
          </a:ln>
          <a:effectLst/>
        </p:spPr>
        <p:txBody>
          <a:bodyPr wrap="none" anchor="ctr"/>
          <a:lstStyle/>
          <a:p>
            <a:pPr algn="ctr">
              <a:defRPr/>
            </a:pPr>
            <a:endParaRPr kumimoji="1" lang="en-US" sz="2400" b="0" dirty="0">
              <a:solidFill>
                <a:schemeClr val="tx1"/>
              </a:solidFill>
              <a:cs typeface="+mn-cs"/>
            </a:endParaRPr>
          </a:p>
        </p:txBody>
      </p:sp>
      <p:sp>
        <p:nvSpPr>
          <p:cNvPr id="24" name="Rectangle 8"/>
          <p:cNvSpPr>
            <a:spLocks noChangeArrowheads="1"/>
          </p:cNvSpPr>
          <p:nvPr userDrawn="1"/>
        </p:nvSpPr>
        <p:spPr bwMode="gray">
          <a:xfrm>
            <a:off x="8182552" y="6477000"/>
            <a:ext cx="428048" cy="228600"/>
          </a:xfrm>
          <a:prstGeom prst="rect">
            <a:avLst/>
          </a:prstGeom>
          <a:solidFill>
            <a:srgbClr val="EE8411"/>
          </a:solidFill>
          <a:ln w="9525">
            <a:noFill/>
            <a:miter lim="800000"/>
            <a:headEnd/>
            <a:tailEnd/>
          </a:ln>
          <a:effectLst/>
        </p:spPr>
        <p:txBody>
          <a:bodyPr wrap="none" anchor="ctr"/>
          <a:lstStyle/>
          <a:p>
            <a:pPr algn="ctr">
              <a:defRPr/>
            </a:pPr>
            <a:endParaRPr kumimoji="1" lang="en-US" sz="2400" b="0" dirty="0">
              <a:solidFill>
                <a:schemeClr val="tx1"/>
              </a:solidFill>
              <a:cs typeface="+mn-cs"/>
            </a:endParaRPr>
          </a:p>
        </p:txBody>
      </p:sp>
    </p:spTree>
  </p:cSld>
  <p:clrMap bg1="lt1" tx1="dk1" bg2="lt2" tx2="dk2" accent1="accent1" accent2="accent2" accent3="accent3" accent4="accent4" accent5="accent5" accent6="accent6" hlink="hlink" folHlink="folHlink"/>
  <p:sldLayoutIdLst>
    <p:sldLayoutId id="2147483664" r:id="rId1"/>
    <p:sldLayoutId id="2147483663" r:id="rId2"/>
    <p:sldLayoutId id="2147483662" r:id="rId3"/>
    <p:sldLayoutId id="2147483661" r:id="rId4"/>
    <p:sldLayoutId id="2147483660" r:id="rId5"/>
    <p:sldLayoutId id="2147483659" r:id="rId6"/>
    <p:sldLayoutId id="2147483658" r:id="rId7"/>
    <p:sldLayoutId id="2147483657" r:id="rId8"/>
    <p:sldLayoutId id="2147483656" r:id="rId9"/>
    <p:sldLayoutId id="2147483655" r:id="rId10"/>
    <p:sldLayoutId id="2147483654" r:id="rId11"/>
    <p:sldLayoutId id="2147483665" r:id="rId12"/>
  </p:sldLayoutIdLst>
  <p:timing>
    <p:tnLst>
      <p:par>
        <p:cTn id="1" dur="indefinite" restart="never" nodeType="tmRoot"/>
      </p:par>
    </p:tnLst>
  </p:timing>
  <p:txStyles>
    <p:titleStyle>
      <a:lvl1pPr algn="l" rtl="0" eaLnBrk="0" fontAlgn="base" hangingPunct="0">
        <a:lnSpc>
          <a:spcPts val="4000"/>
        </a:lnSpc>
        <a:spcBef>
          <a:spcPct val="0"/>
        </a:spcBef>
        <a:spcAft>
          <a:spcPct val="0"/>
        </a:spcAft>
        <a:defRPr sz="4000">
          <a:solidFill>
            <a:srgbClr val="F85E08"/>
          </a:solidFill>
          <a:effectLst>
            <a:outerShdw blurRad="38100" dist="38100" dir="2700000" algn="tl">
              <a:srgbClr val="C0C0C0"/>
            </a:outerShdw>
          </a:effectLst>
          <a:latin typeface="+mj-lt"/>
          <a:ea typeface="+mj-ea"/>
          <a:cs typeface="+mj-cs"/>
        </a:defRPr>
      </a:lvl1pPr>
      <a:lvl2pPr algn="l" rtl="0" eaLnBrk="0" fontAlgn="base" hangingPunct="0">
        <a:spcBef>
          <a:spcPct val="0"/>
        </a:spcBef>
        <a:spcAft>
          <a:spcPct val="0"/>
        </a:spcAft>
        <a:defRPr sz="3600">
          <a:solidFill>
            <a:srgbClr val="CC3300"/>
          </a:solidFill>
          <a:effectLst>
            <a:outerShdw blurRad="38100" dist="38100" dir="2700000" algn="tl">
              <a:srgbClr val="C0C0C0"/>
            </a:outerShdw>
          </a:effectLst>
          <a:latin typeface="Tahoma" pitchFamily="34" charset="0"/>
        </a:defRPr>
      </a:lvl2pPr>
      <a:lvl3pPr algn="l" rtl="0" eaLnBrk="0" fontAlgn="base" hangingPunct="0">
        <a:spcBef>
          <a:spcPct val="0"/>
        </a:spcBef>
        <a:spcAft>
          <a:spcPct val="0"/>
        </a:spcAft>
        <a:defRPr sz="3600">
          <a:solidFill>
            <a:srgbClr val="CC3300"/>
          </a:solidFill>
          <a:effectLst>
            <a:outerShdw blurRad="38100" dist="38100" dir="2700000" algn="tl">
              <a:srgbClr val="C0C0C0"/>
            </a:outerShdw>
          </a:effectLst>
          <a:latin typeface="Tahoma" pitchFamily="34" charset="0"/>
        </a:defRPr>
      </a:lvl3pPr>
      <a:lvl4pPr algn="l" rtl="0" eaLnBrk="0" fontAlgn="base" hangingPunct="0">
        <a:spcBef>
          <a:spcPct val="0"/>
        </a:spcBef>
        <a:spcAft>
          <a:spcPct val="0"/>
        </a:spcAft>
        <a:defRPr sz="3600">
          <a:solidFill>
            <a:srgbClr val="CC3300"/>
          </a:solidFill>
          <a:effectLst>
            <a:outerShdw blurRad="38100" dist="38100" dir="2700000" algn="tl">
              <a:srgbClr val="C0C0C0"/>
            </a:outerShdw>
          </a:effectLst>
          <a:latin typeface="Tahoma" pitchFamily="34" charset="0"/>
        </a:defRPr>
      </a:lvl4pPr>
      <a:lvl5pPr algn="l" rtl="0" eaLnBrk="0" fontAlgn="base" hangingPunct="0">
        <a:spcBef>
          <a:spcPct val="0"/>
        </a:spcBef>
        <a:spcAft>
          <a:spcPct val="0"/>
        </a:spcAft>
        <a:defRPr sz="3600">
          <a:solidFill>
            <a:srgbClr val="CC3300"/>
          </a:solidFill>
          <a:effectLst>
            <a:outerShdw blurRad="38100" dist="38100" dir="2700000" algn="tl">
              <a:srgbClr val="C0C0C0"/>
            </a:outerShdw>
          </a:effectLst>
          <a:latin typeface="Tahoma" pitchFamily="34" charset="0"/>
        </a:defRPr>
      </a:lvl5pPr>
      <a:lvl6pPr marL="457200"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6pPr>
      <a:lvl7pPr marL="914400"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7pPr>
      <a:lvl8pPr marL="1371600"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8pPr>
      <a:lvl9pPr marL="1828800"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folHlink"/>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folHlink"/>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folHlink"/>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folHlink"/>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folHlink"/>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folHlink"/>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folHlink"/>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folHlink"/>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folHlink"/>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2.emf"/><Relationship Id="rId4" Type="http://schemas.openxmlformats.org/officeDocument/2006/relationships/oleObject" Target="../embeddings/oleObject1.bin"/></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13.emf"/><Relationship Id="rId4" Type="http://schemas.openxmlformats.org/officeDocument/2006/relationships/oleObject" Target="../embeddings/oleObject2.bin"/></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youtube.com/watch?v=YLR1byL0U8M"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36.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6" name="Rectangle 8"/>
          <p:cNvSpPr>
            <a:spLocks noGrp="1" noChangeArrowheads="1"/>
          </p:cNvSpPr>
          <p:nvPr>
            <p:ph type="subTitle" idx="1"/>
          </p:nvPr>
        </p:nvSpPr>
        <p:spPr>
          <a:xfrm>
            <a:off x="685800" y="3886200"/>
            <a:ext cx="7848600" cy="2286000"/>
          </a:xfrm>
        </p:spPr>
        <p:txBody>
          <a:bodyPr/>
          <a:lstStyle/>
          <a:p>
            <a:pPr eaLnBrk="1" hangingPunct="1">
              <a:defRPr/>
            </a:pPr>
            <a:r>
              <a:rPr lang="en-US" sz="4000" b="1" dirty="0" smtClean="0">
                <a:solidFill>
                  <a:srgbClr val="F85E08"/>
                </a:solidFill>
              </a:rPr>
              <a:t>Chapter 7:</a:t>
            </a:r>
          </a:p>
          <a:p>
            <a:pPr eaLnBrk="1" hangingPunct="1">
              <a:defRPr/>
            </a:pPr>
            <a:r>
              <a:rPr lang="en-US" dirty="0"/>
              <a:t>Text Analytics, Text Mining, </a:t>
            </a:r>
            <a:r>
              <a:rPr lang="en-US" dirty="0" smtClean="0"/>
              <a:t>    and Sentiment </a:t>
            </a:r>
            <a:r>
              <a:rPr lang="en-US" dirty="0"/>
              <a:t>Analysis</a:t>
            </a:r>
          </a:p>
          <a:p>
            <a:pPr eaLnBrk="1" hangingPunct="1">
              <a:defRPr/>
            </a:pPr>
            <a:endParaRPr lang="en-US" dirty="0"/>
          </a:p>
        </p:txBody>
      </p:sp>
      <p:sp>
        <p:nvSpPr>
          <p:cNvPr id="5" name="Rectangle 4"/>
          <p:cNvSpPr>
            <a:spLocks noGrp="1" noChangeArrowheads="1"/>
          </p:cNvSpPr>
          <p:nvPr/>
        </p:nvSpPr>
        <p:spPr bwMode="auto">
          <a:xfrm>
            <a:off x="0" y="304800"/>
            <a:ext cx="9144000" cy="2286000"/>
          </a:xfrm>
          <a:prstGeom prst="rect">
            <a:avLst/>
          </a:prstGeom>
          <a:noFill/>
          <a:ln w="9525">
            <a:noFill/>
            <a:miter lim="800000"/>
            <a:headEnd/>
            <a:tailEnd/>
          </a:ln>
          <a:effectLst/>
        </p:spPr>
        <p:txBody>
          <a:bodyPr anchor="b"/>
          <a:lstStyle>
            <a:lvl1pPr algn="ctr" rtl="0" fontAlgn="base">
              <a:spcBef>
                <a:spcPct val="0"/>
              </a:spcBef>
              <a:spcAft>
                <a:spcPct val="0"/>
              </a:spcAft>
              <a:defRPr sz="3600">
                <a:solidFill>
                  <a:srgbClr val="CC3300"/>
                </a:solidFill>
                <a:effectLst>
                  <a:outerShdw blurRad="38100" dist="38100" dir="2700000" algn="tl">
                    <a:srgbClr val="C0C0C0"/>
                  </a:outerShdw>
                </a:effectLst>
                <a:latin typeface="+mj-lt"/>
                <a:ea typeface="+mj-ea"/>
                <a:cs typeface="+mj-cs"/>
              </a:defRPr>
            </a:lvl1pPr>
            <a:lvl2pPr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2pPr>
            <a:lvl3pPr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3pPr>
            <a:lvl4pPr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4pPr>
            <a:lvl5pPr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5pPr>
            <a:lvl6pPr marL="457200"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6pPr>
            <a:lvl7pPr marL="914400"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7pPr>
            <a:lvl8pPr marL="1371600"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8pPr>
            <a:lvl9pPr marL="1828800" algn="l" rtl="0" fontAlgn="base">
              <a:spcBef>
                <a:spcPct val="0"/>
              </a:spcBef>
              <a:spcAft>
                <a:spcPct val="0"/>
              </a:spcAft>
              <a:defRPr sz="3600">
                <a:solidFill>
                  <a:srgbClr val="CC3300"/>
                </a:solidFill>
                <a:effectLst>
                  <a:outerShdw blurRad="38100" dist="38100" dir="2700000" algn="tl">
                    <a:srgbClr val="C0C0C0"/>
                  </a:outerShdw>
                </a:effectLst>
                <a:latin typeface="Tahoma" pitchFamily="34" charset="0"/>
              </a:defRPr>
            </a:lvl9pPr>
          </a:lstStyle>
          <a:p>
            <a:pPr>
              <a:spcBef>
                <a:spcPts val="1200"/>
              </a:spcBef>
              <a:defRPr/>
            </a:pPr>
            <a:r>
              <a:rPr lang="en-US" dirty="0" smtClean="0">
                <a:solidFill>
                  <a:srgbClr val="F85E08"/>
                </a:solidFill>
              </a:rPr>
              <a:t/>
            </a:r>
            <a:br>
              <a:rPr lang="en-US" dirty="0" smtClean="0">
                <a:solidFill>
                  <a:srgbClr val="F85E08"/>
                </a:solidFill>
              </a:rPr>
            </a:br>
            <a:r>
              <a:rPr lang="en-US" dirty="0">
                <a:solidFill>
                  <a:srgbClr val="F85E08"/>
                </a:solidFill>
              </a:rPr>
              <a:t/>
            </a:r>
            <a:br>
              <a:rPr lang="en-US" dirty="0">
                <a:solidFill>
                  <a:srgbClr val="F85E08"/>
                </a:solidFill>
              </a:rPr>
            </a:br>
            <a:r>
              <a:rPr lang="en-US" dirty="0" smtClean="0">
                <a:solidFill>
                  <a:srgbClr val="F85E08"/>
                </a:solidFill>
              </a:rPr>
              <a:t/>
            </a:r>
            <a:br>
              <a:rPr lang="en-US" dirty="0" smtClean="0">
                <a:solidFill>
                  <a:srgbClr val="F85E08"/>
                </a:solidFill>
              </a:rPr>
            </a:br>
            <a:r>
              <a:rPr lang="en-US" sz="4000" b="0" dirty="0" smtClean="0">
                <a:solidFill>
                  <a:srgbClr val="F85E08"/>
                </a:solidFill>
              </a:rPr>
              <a:t>Business </a:t>
            </a:r>
            <a:r>
              <a:rPr lang="en-US" sz="4000" b="0" dirty="0">
                <a:solidFill>
                  <a:srgbClr val="F85E08"/>
                </a:solidFill>
              </a:rPr>
              <a:t>Intelligence and Analytics: Systems for Decision </a:t>
            </a:r>
            <a:r>
              <a:rPr lang="en-US" sz="4000" b="0" dirty="0" smtClean="0">
                <a:solidFill>
                  <a:srgbClr val="F85E08"/>
                </a:solidFill>
              </a:rPr>
              <a:t>Support </a:t>
            </a:r>
          </a:p>
          <a:p>
            <a:pPr>
              <a:spcBef>
                <a:spcPts val="1200"/>
              </a:spcBef>
              <a:defRPr/>
            </a:pPr>
            <a:r>
              <a:rPr lang="en-US" sz="4000" b="0" dirty="0" smtClean="0">
                <a:solidFill>
                  <a:srgbClr val="F85E08"/>
                </a:solidFill>
              </a:rPr>
              <a:t>(10</a:t>
            </a:r>
            <a:r>
              <a:rPr lang="en-US" sz="4000" b="0" baseline="30000" dirty="0" smtClean="0">
                <a:solidFill>
                  <a:srgbClr val="F85E08"/>
                </a:solidFill>
              </a:rPr>
              <a:t>th</a:t>
            </a:r>
            <a:r>
              <a:rPr lang="en-US" sz="4000" b="0" dirty="0" smtClean="0">
                <a:solidFill>
                  <a:srgbClr val="F85E08"/>
                </a:solidFill>
              </a:rPr>
              <a:t> Edition)</a:t>
            </a:r>
            <a:endParaRPr lang="en-US" sz="4000" b="0" dirty="0">
              <a:solidFill>
                <a:srgbClr val="F85E08"/>
              </a:solidFill>
            </a:endParaRPr>
          </a:p>
        </p:txBody>
      </p:sp>
      <p:pic>
        <p:nvPicPr>
          <p:cNvPr id="1026" name="Picture 2" descr="http://ecx.images-amazon.com/images/I/51L11n8dpnL._SX258_BO1,204,203,200_.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90857" y="2141538"/>
            <a:ext cx="1889222" cy="235426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Text Mining Concepts</a:t>
            </a:r>
            <a:endParaRPr lang="en-US" dirty="0"/>
          </a:p>
        </p:txBody>
      </p:sp>
      <p:sp>
        <p:nvSpPr>
          <p:cNvPr id="3" name="Content Placeholder 2"/>
          <p:cNvSpPr>
            <a:spLocks noGrp="1"/>
          </p:cNvSpPr>
          <p:nvPr>
            <p:ph idx="1"/>
          </p:nvPr>
        </p:nvSpPr>
        <p:spPr>
          <a:xfrm>
            <a:off x="685800" y="1600200"/>
            <a:ext cx="8382000" cy="4800600"/>
          </a:xfrm>
        </p:spPr>
        <p:txBody>
          <a:bodyPr/>
          <a:lstStyle/>
          <a:p>
            <a:r>
              <a:rPr lang="en-US" sz="2800" dirty="0" smtClean="0"/>
              <a:t>Benefits of text mining are obvious, especially in text-rich data environments</a:t>
            </a:r>
          </a:p>
          <a:p>
            <a:pPr lvl="1"/>
            <a:r>
              <a:rPr lang="en-US" sz="2400" dirty="0" smtClean="0"/>
              <a:t>e.g., law (court orders), academic research (research articles), finance (quarterly reports), medicine (discharge summaries), biology (molecular interactions), technology (patent files), marketing (customer comments), etc.  </a:t>
            </a:r>
          </a:p>
          <a:p>
            <a:r>
              <a:rPr lang="en-US" sz="2800" dirty="0" smtClean="0"/>
              <a:t>Electronic communication records (e.g., Email)</a:t>
            </a:r>
          </a:p>
          <a:p>
            <a:pPr lvl="1"/>
            <a:r>
              <a:rPr lang="en-US" sz="2400" dirty="0" smtClean="0"/>
              <a:t>Spam filtering</a:t>
            </a:r>
          </a:p>
          <a:p>
            <a:pPr lvl="1"/>
            <a:r>
              <a:rPr lang="en-US" sz="2400" dirty="0" smtClean="0"/>
              <a:t>Email prioritization and categorization</a:t>
            </a:r>
          </a:p>
          <a:p>
            <a:pPr lvl="1"/>
            <a:r>
              <a:rPr lang="en-US" sz="2400" dirty="0" smtClean="0"/>
              <a:t>Automatic response generation</a:t>
            </a:r>
          </a:p>
        </p:txBody>
      </p:sp>
    </p:spTree>
    <p:extLst>
      <p:ext uri="{BB962C8B-B14F-4D97-AF65-F5344CB8AC3E}">
        <p14:creationId xmlns:p14="http://schemas.microsoft.com/office/powerpoint/2010/main" val="30981495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Text Mining Application Area</a:t>
            </a:r>
            <a:endParaRPr lang="en-US" dirty="0"/>
          </a:p>
        </p:txBody>
      </p:sp>
      <p:sp>
        <p:nvSpPr>
          <p:cNvPr id="3" name="Content Placeholder 2"/>
          <p:cNvSpPr>
            <a:spLocks noGrp="1"/>
          </p:cNvSpPr>
          <p:nvPr>
            <p:ph idx="1"/>
          </p:nvPr>
        </p:nvSpPr>
        <p:spPr/>
        <p:txBody>
          <a:bodyPr/>
          <a:lstStyle/>
          <a:p>
            <a:r>
              <a:rPr lang="en-US" dirty="0" smtClean="0"/>
              <a:t>Information extraction</a:t>
            </a:r>
          </a:p>
          <a:p>
            <a:r>
              <a:rPr lang="en-US" dirty="0" smtClean="0"/>
              <a:t>Topic tracking</a:t>
            </a:r>
          </a:p>
          <a:p>
            <a:r>
              <a:rPr lang="en-US" dirty="0" smtClean="0"/>
              <a:t>Summarization</a:t>
            </a:r>
          </a:p>
          <a:p>
            <a:r>
              <a:rPr lang="en-US" dirty="0" smtClean="0"/>
              <a:t>Categorization</a:t>
            </a:r>
          </a:p>
          <a:p>
            <a:r>
              <a:rPr lang="en-US" dirty="0" smtClean="0"/>
              <a:t>Clustering</a:t>
            </a:r>
          </a:p>
          <a:p>
            <a:r>
              <a:rPr lang="en-US" dirty="0" smtClean="0"/>
              <a:t>Concept linking</a:t>
            </a:r>
          </a:p>
          <a:p>
            <a:r>
              <a:rPr lang="en-US" dirty="0" smtClean="0"/>
              <a:t>Question answering</a:t>
            </a:r>
            <a:endParaRPr lang="en-US" dirty="0"/>
          </a:p>
        </p:txBody>
      </p:sp>
      <p:pic>
        <p:nvPicPr>
          <p:cNvPr id="3074" name="Picture 2" descr="http://infospace.ischool.syr.edu/files/2013/04/textmining.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76800" y="2362200"/>
            <a:ext cx="3454400" cy="2590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00154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Text Mining Terminology</a:t>
            </a:r>
            <a:endParaRPr lang="en-US" dirty="0"/>
          </a:p>
        </p:txBody>
      </p:sp>
      <p:sp>
        <p:nvSpPr>
          <p:cNvPr id="3" name="Content Placeholder 2"/>
          <p:cNvSpPr>
            <a:spLocks noGrp="1"/>
          </p:cNvSpPr>
          <p:nvPr>
            <p:ph idx="1"/>
          </p:nvPr>
        </p:nvSpPr>
        <p:spPr/>
        <p:txBody>
          <a:bodyPr>
            <a:normAutofit/>
          </a:bodyPr>
          <a:lstStyle/>
          <a:p>
            <a:r>
              <a:rPr lang="en-US" dirty="0" smtClean="0"/>
              <a:t>Unstructured or semi-structured data</a:t>
            </a:r>
          </a:p>
          <a:p>
            <a:r>
              <a:rPr lang="en-US" dirty="0" smtClean="0"/>
              <a:t>Corpus (and corpora)</a:t>
            </a:r>
          </a:p>
          <a:p>
            <a:r>
              <a:rPr lang="en-US" dirty="0" smtClean="0"/>
              <a:t>Terms</a:t>
            </a:r>
          </a:p>
          <a:p>
            <a:r>
              <a:rPr lang="en-US" dirty="0" smtClean="0"/>
              <a:t>Concepts</a:t>
            </a:r>
          </a:p>
          <a:p>
            <a:r>
              <a:rPr lang="en-US" dirty="0" smtClean="0"/>
              <a:t>Stemming</a:t>
            </a:r>
          </a:p>
          <a:p>
            <a:r>
              <a:rPr lang="en-US" dirty="0" smtClean="0"/>
              <a:t>Stop words (and include words)</a:t>
            </a:r>
          </a:p>
          <a:p>
            <a:r>
              <a:rPr lang="en-US" dirty="0" smtClean="0"/>
              <a:t>Synonyms (and polysemes)</a:t>
            </a:r>
          </a:p>
          <a:p>
            <a:r>
              <a:rPr lang="en-US" dirty="0" smtClean="0"/>
              <a:t>Tokenizing</a:t>
            </a:r>
            <a:endParaRPr lang="en-US" dirty="0"/>
          </a:p>
        </p:txBody>
      </p:sp>
    </p:spTree>
    <p:extLst>
      <p:ext uri="{BB962C8B-B14F-4D97-AF65-F5344CB8AC3E}">
        <p14:creationId xmlns:p14="http://schemas.microsoft.com/office/powerpoint/2010/main" val="9771849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Text Mining Terminology</a:t>
            </a:r>
            <a:endParaRPr lang="en-US" dirty="0"/>
          </a:p>
        </p:txBody>
      </p:sp>
      <p:sp>
        <p:nvSpPr>
          <p:cNvPr id="3" name="Content Placeholder 2"/>
          <p:cNvSpPr>
            <a:spLocks noGrp="1"/>
          </p:cNvSpPr>
          <p:nvPr>
            <p:ph idx="1"/>
          </p:nvPr>
        </p:nvSpPr>
        <p:spPr>
          <a:xfrm>
            <a:off x="762000" y="1600200"/>
            <a:ext cx="7924800" cy="4800600"/>
          </a:xfrm>
        </p:spPr>
        <p:txBody>
          <a:bodyPr>
            <a:normAutofit/>
          </a:bodyPr>
          <a:lstStyle/>
          <a:p>
            <a:r>
              <a:rPr lang="en-US" dirty="0" smtClean="0"/>
              <a:t>Term dictionary</a:t>
            </a:r>
          </a:p>
          <a:p>
            <a:r>
              <a:rPr lang="en-US" dirty="0" smtClean="0"/>
              <a:t>Word frequency</a:t>
            </a:r>
          </a:p>
          <a:p>
            <a:r>
              <a:rPr lang="en-US" dirty="0" smtClean="0"/>
              <a:t>Part-of-speech tagging</a:t>
            </a:r>
          </a:p>
          <a:p>
            <a:r>
              <a:rPr lang="en-US" dirty="0" smtClean="0"/>
              <a:t>Morphology</a:t>
            </a:r>
          </a:p>
          <a:p>
            <a:r>
              <a:rPr lang="en-US" dirty="0" smtClean="0"/>
              <a:t>Term-by-document matrix</a:t>
            </a:r>
          </a:p>
          <a:p>
            <a:pPr lvl="1"/>
            <a:r>
              <a:rPr lang="en-US" dirty="0" smtClean="0"/>
              <a:t>Occurrence matrix</a:t>
            </a:r>
          </a:p>
          <a:p>
            <a:r>
              <a:rPr lang="en-US" dirty="0" smtClean="0"/>
              <a:t>Singular value decomposition</a:t>
            </a:r>
          </a:p>
          <a:p>
            <a:pPr lvl="1"/>
            <a:r>
              <a:rPr lang="en-US" dirty="0" smtClean="0"/>
              <a:t>Latent semantic indexing</a:t>
            </a:r>
            <a:endParaRPr lang="en-US" dirty="0"/>
          </a:p>
        </p:txBody>
      </p:sp>
    </p:spTree>
    <p:extLst>
      <p:ext uri="{BB962C8B-B14F-4D97-AF65-F5344CB8AC3E}">
        <p14:creationId xmlns:p14="http://schemas.microsoft.com/office/powerpoint/2010/main" val="20611130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Application Case 7.1</a:t>
            </a:r>
            <a:r>
              <a:rPr lang="en-US" dirty="0"/>
              <a:t/>
            </a:r>
            <a:br>
              <a:rPr lang="en-US" dirty="0"/>
            </a:br>
            <a:r>
              <a:rPr lang="en-US" dirty="0">
                <a:solidFill>
                  <a:srgbClr val="0000CC"/>
                </a:solidFill>
              </a:rPr>
              <a:t>Text Mining for Patent </a:t>
            </a:r>
            <a:r>
              <a:rPr lang="en-US" dirty="0" smtClean="0">
                <a:solidFill>
                  <a:srgbClr val="0000CC"/>
                </a:solidFill>
              </a:rPr>
              <a:t>Analysis</a:t>
            </a:r>
            <a:endParaRPr lang="en-US" dirty="0">
              <a:solidFill>
                <a:srgbClr val="0000CC"/>
              </a:solidFill>
            </a:endParaRPr>
          </a:p>
        </p:txBody>
      </p:sp>
      <p:sp>
        <p:nvSpPr>
          <p:cNvPr id="3" name="Content Placeholder 2"/>
          <p:cNvSpPr>
            <a:spLocks noGrp="1"/>
          </p:cNvSpPr>
          <p:nvPr>
            <p:ph idx="1"/>
          </p:nvPr>
        </p:nvSpPr>
        <p:spPr/>
        <p:txBody>
          <a:bodyPr>
            <a:normAutofit/>
          </a:bodyPr>
          <a:lstStyle/>
          <a:p>
            <a:r>
              <a:rPr lang="en-US" dirty="0" smtClean="0"/>
              <a:t>What is a patent?</a:t>
            </a:r>
          </a:p>
          <a:p>
            <a:pPr lvl="1"/>
            <a:r>
              <a:rPr lang="en-US" dirty="0" smtClean="0"/>
              <a:t>“exclusive rights granted by a country to an inventor for a limited period of time in exchange for a disclosure of an invention”</a:t>
            </a:r>
          </a:p>
          <a:p>
            <a:r>
              <a:rPr lang="en-US" dirty="0" smtClean="0"/>
              <a:t>How do we do patent analysis (PA)?</a:t>
            </a:r>
          </a:p>
          <a:p>
            <a:r>
              <a:rPr lang="en-US" dirty="0" smtClean="0"/>
              <a:t>Why do we need to do PA?</a:t>
            </a:r>
          </a:p>
          <a:p>
            <a:pPr lvl="1"/>
            <a:r>
              <a:rPr lang="en-US" dirty="0" smtClean="0"/>
              <a:t>What are the benefits?</a:t>
            </a:r>
          </a:p>
          <a:p>
            <a:pPr lvl="1"/>
            <a:r>
              <a:rPr lang="en-US" dirty="0" smtClean="0"/>
              <a:t>What are the challenges?</a:t>
            </a:r>
          </a:p>
          <a:p>
            <a:r>
              <a:rPr lang="en-US" dirty="0" smtClean="0"/>
              <a:t>How does text mining help in PA?</a:t>
            </a:r>
          </a:p>
          <a:p>
            <a:endParaRPr lang="en-US" dirty="0" smtClean="0"/>
          </a:p>
          <a:p>
            <a:endParaRPr lang="en-US" dirty="0"/>
          </a:p>
        </p:txBody>
      </p:sp>
    </p:spTree>
    <p:extLst>
      <p:ext uri="{BB962C8B-B14F-4D97-AF65-F5344CB8AC3E}">
        <p14:creationId xmlns:p14="http://schemas.microsoft.com/office/powerpoint/2010/main" val="5116461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0938" y="231776"/>
            <a:ext cx="7840662" cy="1139824"/>
          </a:xfrm>
        </p:spPr>
        <p:txBody>
          <a:bodyPr/>
          <a:lstStyle/>
          <a:p>
            <a:r>
              <a:rPr lang="en-US" dirty="0" smtClean="0"/>
              <a:t>Natural Language Processing (NLP)</a:t>
            </a:r>
            <a:endParaRPr lang="en-US" dirty="0"/>
          </a:p>
        </p:txBody>
      </p:sp>
      <p:sp>
        <p:nvSpPr>
          <p:cNvPr id="3" name="Content Placeholder 2"/>
          <p:cNvSpPr>
            <a:spLocks noGrp="1"/>
          </p:cNvSpPr>
          <p:nvPr>
            <p:ph idx="1"/>
          </p:nvPr>
        </p:nvSpPr>
        <p:spPr>
          <a:xfrm>
            <a:off x="762000" y="1600200"/>
            <a:ext cx="8382000" cy="4800600"/>
          </a:xfrm>
        </p:spPr>
        <p:txBody>
          <a:bodyPr/>
          <a:lstStyle/>
          <a:p>
            <a:r>
              <a:rPr lang="en-US" sz="2800" dirty="0" smtClean="0"/>
              <a:t>Structuring a collection of text</a:t>
            </a:r>
          </a:p>
          <a:p>
            <a:pPr lvl="1"/>
            <a:r>
              <a:rPr lang="en-US" sz="2400" dirty="0" smtClean="0">
                <a:solidFill>
                  <a:srgbClr val="FF3300"/>
                </a:solidFill>
              </a:rPr>
              <a:t>Old approach</a:t>
            </a:r>
            <a:r>
              <a:rPr lang="en-US" sz="2400" dirty="0" smtClean="0"/>
              <a:t>: bag-of-words</a:t>
            </a:r>
          </a:p>
          <a:p>
            <a:pPr lvl="1"/>
            <a:r>
              <a:rPr lang="en-US" sz="2400" dirty="0" smtClean="0">
                <a:solidFill>
                  <a:srgbClr val="FF3300"/>
                </a:solidFill>
              </a:rPr>
              <a:t>New approach</a:t>
            </a:r>
            <a:r>
              <a:rPr lang="en-US" sz="2400" dirty="0" smtClean="0"/>
              <a:t>: natural language processing</a:t>
            </a:r>
          </a:p>
          <a:p>
            <a:r>
              <a:rPr lang="en-US" sz="2800" dirty="0" smtClean="0"/>
              <a:t>NLP is …</a:t>
            </a:r>
          </a:p>
          <a:p>
            <a:pPr lvl="1"/>
            <a:r>
              <a:rPr lang="en-US" sz="2400" dirty="0" smtClean="0"/>
              <a:t>a very important concept in text mining</a:t>
            </a:r>
          </a:p>
          <a:p>
            <a:pPr lvl="1"/>
            <a:r>
              <a:rPr lang="en-US" sz="2400" dirty="0" smtClean="0"/>
              <a:t>a subfield of artificial intelligence and computational linguistics</a:t>
            </a:r>
          </a:p>
          <a:p>
            <a:pPr lvl="1"/>
            <a:r>
              <a:rPr lang="en-US" sz="2400" dirty="0" smtClean="0"/>
              <a:t>the studies of "understanding" the natural human language</a:t>
            </a:r>
          </a:p>
          <a:p>
            <a:r>
              <a:rPr lang="en-US" sz="2800" dirty="0" smtClean="0"/>
              <a:t>Syntax versus semantics-based text mining</a:t>
            </a:r>
            <a:endParaRPr lang="en-US" sz="2800" dirty="0"/>
          </a:p>
        </p:txBody>
      </p:sp>
    </p:spTree>
    <p:extLst>
      <p:ext uri="{BB962C8B-B14F-4D97-AF65-F5344CB8AC3E}">
        <p14:creationId xmlns:p14="http://schemas.microsoft.com/office/powerpoint/2010/main" val="31049654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Natural Language Processing (NLP)</a:t>
            </a:r>
            <a:endParaRPr lang="en-US" dirty="0"/>
          </a:p>
        </p:txBody>
      </p:sp>
      <p:sp>
        <p:nvSpPr>
          <p:cNvPr id="3" name="Content Placeholder 2"/>
          <p:cNvSpPr>
            <a:spLocks noGrp="1"/>
          </p:cNvSpPr>
          <p:nvPr>
            <p:ph idx="1"/>
          </p:nvPr>
        </p:nvSpPr>
        <p:spPr>
          <a:xfrm>
            <a:off x="762000" y="1600200"/>
            <a:ext cx="8229600" cy="4800600"/>
          </a:xfrm>
        </p:spPr>
        <p:txBody>
          <a:bodyPr>
            <a:normAutofit/>
          </a:bodyPr>
          <a:lstStyle/>
          <a:p>
            <a:r>
              <a:rPr lang="en-US" dirty="0" smtClean="0"/>
              <a:t>What is “Understanding” ?</a:t>
            </a:r>
          </a:p>
          <a:p>
            <a:pPr lvl="1"/>
            <a:r>
              <a:rPr lang="en-US" sz="3000" dirty="0" smtClean="0"/>
              <a:t>Human understands, what about computers?</a:t>
            </a:r>
          </a:p>
          <a:p>
            <a:pPr lvl="1"/>
            <a:r>
              <a:rPr lang="en-US" sz="3000" dirty="0" smtClean="0"/>
              <a:t>Natural language is vague, context driven</a:t>
            </a:r>
          </a:p>
          <a:p>
            <a:pPr lvl="1"/>
            <a:r>
              <a:rPr lang="en-US" sz="3000" dirty="0" smtClean="0"/>
              <a:t>True understanding requires extensive knowledge of a topic</a:t>
            </a:r>
          </a:p>
          <a:p>
            <a:pPr lvl="1"/>
            <a:endParaRPr lang="en-US" sz="2800" dirty="0" smtClean="0"/>
          </a:p>
          <a:p>
            <a:pPr lvl="1"/>
            <a:r>
              <a:rPr lang="en-US" dirty="0" smtClean="0">
                <a:solidFill>
                  <a:srgbClr val="FF3300"/>
                </a:solidFill>
              </a:rPr>
              <a:t>Can/will computers ever understand natural language the same/accurate way we do</a:t>
            </a:r>
            <a:r>
              <a:rPr lang="en-US" dirty="0" smtClean="0"/>
              <a:t>?</a:t>
            </a:r>
          </a:p>
        </p:txBody>
      </p:sp>
    </p:spTree>
    <p:extLst>
      <p:ext uri="{BB962C8B-B14F-4D97-AF65-F5344CB8AC3E}">
        <p14:creationId xmlns:p14="http://schemas.microsoft.com/office/powerpoint/2010/main" val="42537955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Natural Language Processing (NLP)</a:t>
            </a:r>
            <a:endParaRPr lang="en-US" dirty="0"/>
          </a:p>
        </p:txBody>
      </p:sp>
      <p:sp>
        <p:nvSpPr>
          <p:cNvPr id="3" name="Content Placeholder 2"/>
          <p:cNvSpPr>
            <a:spLocks noGrp="1"/>
          </p:cNvSpPr>
          <p:nvPr>
            <p:ph idx="1"/>
          </p:nvPr>
        </p:nvSpPr>
        <p:spPr>
          <a:xfrm>
            <a:off x="762000" y="1600200"/>
            <a:ext cx="8382000" cy="4800600"/>
          </a:xfrm>
        </p:spPr>
        <p:txBody>
          <a:bodyPr/>
          <a:lstStyle/>
          <a:p>
            <a:r>
              <a:rPr lang="en-US" sz="2800" dirty="0" smtClean="0"/>
              <a:t>Challenges in NLP</a:t>
            </a:r>
          </a:p>
          <a:p>
            <a:pPr lvl="1"/>
            <a:r>
              <a:rPr lang="en-US" sz="2400" dirty="0" smtClean="0"/>
              <a:t>Part-of-speech tagging	</a:t>
            </a:r>
          </a:p>
          <a:p>
            <a:pPr lvl="1"/>
            <a:r>
              <a:rPr lang="en-US" sz="2400" dirty="0" smtClean="0"/>
              <a:t>Text segmentation</a:t>
            </a:r>
          </a:p>
          <a:p>
            <a:pPr lvl="1"/>
            <a:r>
              <a:rPr lang="en-US" sz="2400" dirty="0" smtClean="0"/>
              <a:t>Word sense disambiguation	</a:t>
            </a:r>
          </a:p>
          <a:p>
            <a:pPr lvl="1"/>
            <a:r>
              <a:rPr lang="en-US" sz="2400" dirty="0" smtClean="0"/>
              <a:t>Syntax ambiguity</a:t>
            </a:r>
          </a:p>
          <a:p>
            <a:pPr lvl="1"/>
            <a:r>
              <a:rPr lang="en-US" sz="2400" dirty="0" smtClean="0"/>
              <a:t>Imperfect or irregular input</a:t>
            </a:r>
          </a:p>
          <a:p>
            <a:pPr lvl="1"/>
            <a:r>
              <a:rPr lang="en-US" sz="2400" dirty="0" smtClean="0"/>
              <a:t>Speech acts</a:t>
            </a:r>
          </a:p>
          <a:p>
            <a:pPr lvl="4"/>
            <a:endParaRPr lang="en-US" sz="1000" dirty="0" smtClean="0"/>
          </a:p>
          <a:p>
            <a:r>
              <a:rPr lang="en-US" sz="2800" dirty="0" smtClean="0"/>
              <a:t>Dream of AI community </a:t>
            </a:r>
          </a:p>
          <a:p>
            <a:pPr lvl="1"/>
            <a:r>
              <a:rPr lang="en-US" sz="2400" dirty="0" smtClean="0"/>
              <a:t>to have algorithms that are capable of automatically reading and obtaining knowledge from text</a:t>
            </a:r>
            <a:endParaRPr lang="en-US" sz="2400" dirty="0"/>
          </a:p>
        </p:txBody>
      </p:sp>
    </p:spTree>
    <p:extLst>
      <p:ext uri="{BB962C8B-B14F-4D97-AF65-F5344CB8AC3E}">
        <p14:creationId xmlns:p14="http://schemas.microsoft.com/office/powerpoint/2010/main" val="40109991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Natural Language Processing (NLP)</a:t>
            </a:r>
            <a:endParaRPr lang="en-US" dirty="0"/>
          </a:p>
        </p:txBody>
      </p:sp>
      <p:sp>
        <p:nvSpPr>
          <p:cNvPr id="3" name="Content Placeholder 2"/>
          <p:cNvSpPr>
            <a:spLocks noGrp="1"/>
          </p:cNvSpPr>
          <p:nvPr>
            <p:ph idx="1"/>
          </p:nvPr>
        </p:nvSpPr>
        <p:spPr>
          <a:xfrm>
            <a:off x="762000" y="1600200"/>
            <a:ext cx="8153400" cy="4800600"/>
          </a:xfrm>
        </p:spPr>
        <p:txBody>
          <a:bodyPr/>
          <a:lstStyle/>
          <a:p>
            <a:r>
              <a:rPr lang="en-US" sz="2800" dirty="0" smtClean="0"/>
              <a:t>WordNet</a:t>
            </a:r>
          </a:p>
          <a:p>
            <a:pPr lvl="1"/>
            <a:r>
              <a:rPr lang="en-US" sz="2400" dirty="0" smtClean="0"/>
              <a:t>A laboriously hand-coded database of English words, their definitions, sets of synonyms, and various semantic relations between synonym sets.</a:t>
            </a:r>
          </a:p>
          <a:p>
            <a:pPr lvl="1"/>
            <a:r>
              <a:rPr lang="en-US" sz="2400" dirty="0" smtClean="0"/>
              <a:t>A major resource for NLP.</a:t>
            </a:r>
          </a:p>
          <a:p>
            <a:pPr lvl="1"/>
            <a:r>
              <a:rPr lang="en-US" sz="2400" dirty="0" smtClean="0"/>
              <a:t>Need automation to be completed.</a:t>
            </a:r>
          </a:p>
          <a:p>
            <a:r>
              <a:rPr lang="en-US" sz="2800" dirty="0" smtClean="0"/>
              <a:t>Sentiment Analysis</a:t>
            </a:r>
          </a:p>
          <a:p>
            <a:pPr lvl="1"/>
            <a:r>
              <a:rPr lang="en-US" sz="2400" dirty="0" smtClean="0"/>
              <a:t>A technique used to detect favorable and unfavorable opinions toward specific products and services </a:t>
            </a:r>
          </a:p>
          <a:p>
            <a:pPr lvl="1"/>
            <a:r>
              <a:rPr lang="en-US" sz="2400" dirty="0" smtClean="0"/>
              <a:t>SentiWordNet</a:t>
            </a:r>
            <a:endParaRPr lang="en-US" sz="2400" dirty="0"/>
          </a:p>
        </p:txBody>
      </p:sp>
    </p:spTree>
    <p:extLst>
      <p:ext uri="{BB962C8B-B14F-4D97-AF65-F5344CB8AC3E}">
        <p14:creationId xmlns:p14="http://schemas.microsoft.com/office/powerpoint/2010/main" val="6323602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Application Case 7.2</a:t>
            </a:r>
            <a:endParaRPr lang="en-US" dirty="0">
              <a:solidFill>
                <a:srgbClr val="0000CC"/>
              </a:solidFill>
            </a:endParaRPr>
          </a:p>
        </p:txBody>
      </p:sp>
      <p:sp>
        <p:nvSpPr>
          <p:cNvPr id="3" name="Content Placeholder 2"/>
          <p:cNvSpPr>
            <a:spLocks noGrp="1"/>
          </p:cNvSpPr>
          <p:nvPr>
            <p:ph idx="1"/>
          </p:nvPr>
        </p:nvSpPr>
        <p:spPr/>
        <p:txBody>
          <a:bodyPr>
            <a:normAutofit fontScale="92500" lnSpcReduction="10000"/>
          </a:bodyPr>
          <a:lstStyle/>
          <a:p>
            <a:pPr marL="0" indent="0">
              <a:buNone/>
            </a:pPr>
            <a:r>
              <a:rPr lang="en-US" sz="3800" dirty="0">
                <a:solidFill>
                  <a:srgbClr val="F85E08"/>
                </a:solidFill>
                <a:effectLst>
                  <a:outerShdw blurRad="38100" dist="38100" dir="2700000" algn="tl">
                    <a:srgbClr val="000000">
                      <a:alpha val="43137"/>
                    </a:srgbClr>
                  </a:outerShdw>
                </a:effectLst>
              </a:rPr>
              <a:t>Text Mining Improves Hong Kong Government’s Ability to </a:t>
            </a:r>
            <a:r>
              <a:rPr lang="en-US" sz="3800" dirty="0" smtClean="0">
                <a:solidFill>
                  <a:srgbClr val="F85E08"/>
                </a:solidFill>
                <a:effectLst>
                  <a:outerShdw blurRad="38100" dist="38100" dir="2700000" algn="tl">
                    <a:srgbClr val="000000">
                      <a:alpha val="43137"/>
                    </a:srgbClr>
                  </a:outerShdw>
                </a:effectLst>
              </a:rPr>
              <a:t>Anticipate and </a:t>
            </a:r>
            <a:r>
              <a:rPr lang="en-US" sz="3800" dirty="0">
                <a:solidFill>
                  <a:srgbClr val="F85E08"/>
                </a:solidFill>
                <a:effectLst>
                  <a:outerShdw blurRad="38100" dist="38100" dir="2700000" algn="tl">
                    <a:srgbClr val="000000">
                      <a:alpha val="43137"/>
                    </a:srgbClr>
                  </a:outerShdw>
                </a:effectLst>
              </a:rPr>
              <a:t>Address Public </a:t>
            </a:r>
            <a:r>
              <a:rPr lang="en-US" sz="3800" dirty="0" smtClean="0">
                <a:solidFill>
                  <a:srgbClr val="F85E08"/>
                </a:solidFill>
                <a:effectLst>
                  <a:outerShdw blurRad="38100" dist="38100" dir="2700000" algn="tl">
                    <a:srgbClr val="000000">
                      <a:alpha val="43137"/>
                    </a:srgbClr>
                  </a:outerShdw>
                </a:effectLst>
              </a:rPr>
              <a:t>Complaints</a:t>
            </a:r>
          </a:p>
          <a:p>
            <a:pPr marL="0" indent="0">
              <a:buNone/>
            </a:pPr>
            <a:endParaRPr lang="en-US" sz="3800" dirty="0">
              <a:solidFill>
                <a:srgbClr val="F85E08"/>
              </a:solidFill>
              <a:effectLst>
                <a:outerShdw blurRad="38100" dist="38100" dir="2700000" algn="tl">
                  <a:srgbClr val="000000">
                    <a:alpha val="43137"/>
                  </a:srgbClr>
                </a:outerShdw>
              </a:effectLst>
            </a:endParaRPr>
          </a:p>
          <a:p>
            <a:pPr marL="0" indent="0">
              <a:buNone/>
            </a:pPr>
            <a:r>
              <a:rPr lang="en-US" sz="3500" u="sng" dirty="0">
                <a:solidFill>
                  <a:srgbClr val="F85E08"/>
                </a:solidFill>
                <a:effectLst>
                  <a:outerShdw blurRad="38100" dist="38100" dir="2700000" algn="tl">
                    <a:srgbClr val="000000">
                      <a:alpha val="43137"/>
                    </a:srgbClr>
                  </a:outerShdw>
                </a:effectLst>
              </a:rPr>
              <a:t>Questions for Discussion</a:t>
            </a:r>
          </a:p>
          <a:p>
            <a:pPr marL="514350" indent="-514350">
              <a:buSzPct val="80000"/>
              <a:buFont typeface="+mj-lt"/>
              <a:buAutoNum type="arabicPeriod"/>
            </a:pPr>
            <a:r>
              <a:rPr lang="en-US" dirty="0" smtClean="0"/>
              <a:t>How </a:t>
            </a:r>
            <a:r>
              <a:rPr lang="en-US" dirty="0"/>
              <a:t>did the Hong Kong government use </a:t>
            </a:r>
            <a:r>
              <a:rPr lang="en-US" dirty="0" smtClean="0"/>
              <a:t>text mining </a:t>
            </a:r>
            <a:r>
              <a:rPr lang="en-US" dirty="0"/>
              <a:t>to better serve its constituents?</a:t>
            </a:r>
          </a:p>
          <a:p>
            <a:pPr marL="514350" indent="-514350">
              <a:buSzPct val="80000"/>
              <a:buFont typeface="+mj-lt"/>
              <a:buAutoNum type="arabicPeriod"/>
            </a:pPr>
            <a:r>
              <a:rPr lang="en-US" dirty="0" smtClean="0"/>
              <a:t>What </a:t>
            </a:r>
            <a:r>
              <a:rPr lang="en-US" dirty="0"/>
              <a:t>were the challenges, the proposed </a:t>
            </a:r>
            <a:r>
              <a:rPr lang="en-US" dirty="0" smtClean="0"/>
              <a:t>solution, and </a:t>
            </a:r>
            <a:r>
              <a:rPr lang="en-US" dirty="0"/>
              <a:t>the obtained results?</a:t>
            </a:r>
            <a:endParaRPr lang="en-US" dirty="0" smtClean="0"/>
          </a:p>
          <a:p>
            <a:endParaRPr lang="en-US" dirty="0"/>
          </a:p>
        </p:txBody>
      </p:sp>
    </p:spTree>
    <p:extLst>
      <p:ext uri="{BB962C8B-B14F-4D97-AF65-F5344CB8AC3E}">
        <p14:creationId xmlns:p14="http://schemas.microsoft.com/office/powerpoint/2010/main" val="28396944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Learning Objectives</a:t>
            </a:r>
          </a:p>
        </p:txBody>
      </p:sp>
      <p:sp>
        <p:nvSpPr>
          <p:cNvPr id="3" name="Content Placeholder 2"/>
          <p:cNvSpPr>
            <a:spLocks noGrp="1"/>
          </p:cNvSpPr>
          <p:nvPr>
            <p:ph idx="1"/>
          </p:nvPr>
        </p:nvSpPr>
        <p:spPr/>
        <p:txBody>
          <a:bodyPr/>
          <a:lstStyle/>
          <a:p>
            <a:r>
              <a:rPr lang="en-US" sz="2800" dirty="0"/>
              <a:t>Describe text mining and understand the need for text mining</a:t>
            </a:r>
          </a:p>
          <a:p>
            <a:r>
              <a:rPr lang="en-US" sz="2800" dirty="0"/>
              <a:t>Differentiate between text mining, Web </a:t>
            </a:r>
            <a:r>
              <a:rPr lang="en-US" sz="2800" dirty="0" smtClean="0"/>
              <a:t>mining, </a:t>
            </a:r>
            <a:r>
              <a:rPr lang="en-US" sz="2800" dirty="0"/>
              <a:t>and data mining</a:t>
            </a:r>
          </a:p>
          <a:p>
            <a:r>
              <a:rPr lang="en-US" sz="2800" dirty="0"/>
              <a:t>Understand the different application areas for text mining</a:t>
            </a:r>
          </a:p>
          <a:p>
            <a:r>
              <a:rPr lang="en-US" sz="2800" dirty="0"/>
              <a:t>Know the process of carrying out a text mining project</a:t>
            </a:r>
          </a:p>
          <a:p>
            <a:r>
              <a:rPr lang="en-US" sz="2800" dirty="0"/>
              <a:t>Understand the different methods to introduce structure to text-based data</a:t>
            </a:r>
          </a:p>
        </p:txBody>
      </p:sp>
      <p:sp>
        <p:nvSpPr>
          <p:cNvPr id="5" name="TextBox 4"/>
          <p:cNvSpPr txBox="1"/>
          <p:nvPr/>
        </p:nvSpPr>
        <p:spPr>
          <a:xfrm>
            <a:off x="6676603" y="6019800"/>
            <a:ext cx="2056397" cy="461665"/>
          </a:xfrm>
          <a:prstGeom prst="rect">
            <a:avLst/>
          </a:prstGeom>
          <a:noFill/>
        </p:spPr>
        <p:txBody>
          <a:bodyPr wrap="none" rtlCol="0">
            <a:spAutoFit/>
          </a:bodyPr>
          <a:lstStyle/>
          <a:p>
            <a:r>
              <a:rPr lang="en-US" sz="2400" b="0" i="1" dirty="0" smtClean="0">
                <a:solidFill>
                  <a:srgbClr val="F85E08"/>
                </a:solidFill>
              </a:rPr>
              <a:t>(Continued…)</a:t>
            </a:r>
            <a:endParaRPr lang="en-US" sz="2400" b="0" i="1" dirty="0">
              <a:solidFill>
                <a:srgbClr val="F85E08"/>
              </a:solidFill>
            </a:endParaRPr>
          </a:p>
        </p:txBody>
      </p:sp>
    </p:spTree>
    <p:extLst>
      <p:ext uri="{BB962C8B-B14F-4D97-AF65-F5344CB8AC3E}">
        <p14:creationId xmlns:p14="http://schemas.microsoft.com/office/powerpoint/2010/main" val="27177914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NLP Task Categories</a:t>
            </a:r>
            <a:endParaRPr lang="en-US" dirty="0"/>
          </a:p>
        </p:txBody>
      </p:sp>
      <p:sp>
        <p:nvSpPr>
          <p:cNvPr id="3" name="Content Placeholder 2"/>
          <p:cNvSpPr>
            <a:spLocks noGrp="1"/>
          </p:cNvSpPr>
          <p:nvPr>
            <p:ph idx="1"/>
          </p:nvPr>
        </p:nvSpPr>
        <p:spPr>
          <a:xfrm>
            <a:off x="762000" y="1600200"/>
            <a:ext cx="7924800" cy="4800600"/>
          </a:xfrm>
        </p:spPr>
        <p:txBody>
          <a:bodyPr>
            <a:noAutofit/>
          </a:bodyPr>
          <a:lstStyle/>
          <a:p>
            <a:r>
              <a:rPr lang="en-US" sz="2800" dirty="0" smtClean="0"/>
              <a:t>Information retrieval, information extraction</a:t>
            </a:r>
          </a:p>
          <a:p>
            <a:r>
              <a:rPr lang="en-US" sz="2800" dirty="0" smtClean="0"/>
              <a:t>Named-entity recognition</a:t>
            </a:r>
          </a:p>
          <a:p>
            <a:r>
              <a:rPr lang="en-US" sz="2800" dirty="0" smtClean="0"/>
              <a:t>Question answering</a:t>
            </a:r>
          </a:p>
          <a:p>
            <a:r>
              <a:rPr lang="en-US" sz="2800" dirty="0" smtClean="0"/>
              <a:t>Automatic summarization</a:t>
            </a:r>
          </a:p>
          <a:p>
            <a:r>
              <a:rPr lang="en-US" sz="2800" dirty="0" smtClean="0"/>
              <a:t>Natural language generation &amp; understanding</a:t>
            </a:r>
          </a:p>
          <a:p>
            <a:r>
              <a:rPr lang="en-US" sz="2800" dirty="0" smtClean="0"/>
              <a:t>Machine translation</a:t>
            </a:r>
          </a:p>
          <a:p>
            <a:r>
              <a:rPr lang="en-US" sz="2800" dirty="0" smtClean="0"/>
              <a:t>Foreign language reading &amp; writing</a:t>
            </a:r>
          </a:p>
          <a:p>
            <a:r>
              <a:rPr lang="en-US" sz="2800" dirty="0" smtClean="0"/>
              <a:t>Speech recognition</a:t>
            </a:r>
          </a:p>
          <a:p>
            <a:r>
              <a:rPr lang="en-US" sz="2800" dirty="0" smtClean="0"/>
              <a:t>Text proofing, optical character recognition</a:t>
            </a:r>
          </a:p>
          <a:p>
            <a:endParaRPr lang="en-US" sz="2800" dirty="0"/>
          </a:p>
        </p:txBody>
      </p:sp>
      <p:sp>
        <p:nvSpPr>
          <p:cNvPr id="4" name="Content Placeholder 2"/>
          <p:cNvSpPr txBox="1">
            <a:spLocks/>
          </p:cNvSpPr>
          <p:nvPr/>
        </p:nvSpPr>
        <p:spPr bwMode="auto">
          <a:xfrm>
            <a:off x="4800600" y="1524000"/>
            <a:ext cx="3541712" cy="4800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
                <a:schemeClr val="folHlink"/>
              </a:buClr>
              <a:buSzPct val="60000"/>
              <a:buFont typeface="Wingdings" pitchFamily="2" charset="2"/>
              <a:buChar char="n"/>
              <a:tabLst/>
              <a:defRPr/>
            </a:pPr>
            <a:endParaRPr kumimoji="0" lang="en-US" sz="2800" b="0" i="0" u="none" strike="noStrike" kern="0" cap="none" spc="0" normalizeH="0" baseline="0" noProof="0" dirty="0">
              <a:ln>
                <a:noFill/>
              </a:ln>
              <a:solidFill>
                <a:schemeClr val="folHlink"/>
              </a:solidFill>
              <a:effectLst/>
              <a:uLnTx/>
              <a:uFillTx/>
              <a:latin typeface="+mn-lt"/>
              <a:ea typeface="+mn-ea"/>
              <a:cs typeface="+mn-cs"/>
            </a:endParaRPr>
          </a:p>
        </p:txBody>
      </p:sp>
      <p:sp>
        <p:nvSpPr>
          <p:cNvPr id="5" name="Content Placeholder 2"/>
          <p:cNvSpPr txBox="1">
            <a:spLocks/>
          </p:cNvSpPr>
          <p:nvPr/>
        </p:nvSpPr>
        <p:spPr bwMode="auto">
          <a:xfrm>
            <a:off x="4800600" y="1524000"/>
            <a:ext cx="3541712" cy="4800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
                <a:schemeClr val="folHlink"/>
              </a:buClr>
              <a:buSzPct val="60000"/>
              <a:buFont typeface="Wingdings" pitchFamily="2" charset="2"/>
              <a:buChar char="n"/>
              <a:tabLst/>
              <a:defRPr/>
            </a:pPr>
            <a:endParaRPr kumimoji="0" lang="en-US" sz="2800" b="0" i="0" u="none" strike="noStrike" kern="0" cap="none" spc="0" normalizeH="0" baseline="0" noProof="0" dirty="0">
              <a:ln>
                <a:noFill/>
              </a:ln>
              <a:solidFill>
                <a:schemeClr val="folHlink"/>
              </a:solidFill>
              <a:effectLst/>
              <a:uLnTx/>
              <a:uFillTx/>
              <a:latin typeface="+mn-lt"/>
              <a:ea typeface="+mn-ea"/>
              <a:cs typeface="+mn-cs"/>
            </a:endParaRPr>
          </a:p>
        </p:txBody>
      </p:sp>
    </p:spTree>
    <p:extLst>
      <p:ext uri="{BB962C8B-B14F-4D97-AF65-F5344CB8AC3E}">
        <p14:creationId xmlns:p14="http://schemas.microsoft.com/office/powerpoint/2010/main" val="33242367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Text Mining Applications</a:t>
            </a:r>
            <a:endParaRPr lang="en-US" dirty="0"/>
          </a:p>
        </p:txBody>
      </p:sp>
      <p:sp>
        <p:nvSpPr>
          <p:cNvPr id="3" name="Content Placeholder 2"/>
          <p:cNvSpPr>
            <a:spLocks noGrp="1"/>
          </p:cNvSpPr>
          <p:nvPr>
            <p:ph idx="1"/>
          </p:nvPr>
        </p:nvSpPr>
        <p:spPr>
          <a:xfrm>
            <a:off x="762000" y="1600200"/>
            <a:ext cx="8193088" cy="4800600"/>
          </a:xfrm>
        </p:spPr>
        <p:txBody>
          <a:bodyPr>
            <a:normAutofit lnSpcReduction="10000"/>
          </a:bodyPr>
          <a:lstStyle/>
          <a:p>
            <a:r>
              <a:rPr lang="en-US" dirty="0" smtClean="0"/>
              <a:t>Marketing applications</a:t>
            </a:r>
          </a:p>
          <a:p>
            <a:pPr lvl="1"/>
            <a:r>
              <a:rPr lang="en-US" dirty="0" smtClean="0"/>
              <a:t>Enables better CRM</a:t>
            </a:r>
          </a:p>
          <a:p>
            <a:r>
              <a:rPr lang="en-US" dirty="0" smtClean="0"/>
              <a:t>Security applications</a:t>
            </a:r>
          </a:p>
          <a:p>
            <a:pPr lvl="1"/>
            <a:r>
              <a:rPr lang="en-US" dirty="0" smtClean="0"/>
              <a:t>ECHELON, OASIS</a:t>
            </a:r>
          </a:p>
          <a:p>
            <a:pPr lvl="1"/>
            <a:r>
              <a:rPr lang="en-US" dirty="0" smtClean="0"/>
              <a:t>Deception detection (…)</a:t>
            </a:r>
          </a:p>
          <a:p>
            <a:r>
              <a:rPr lang="en-US" dirty="0" smtClean="0"/>
              <a:t>Medicine and biology</a:t>
            </a:r>
          </a:p>
          <a:p>
            <a:pPr lvl="1"/>
            <a:r>
              <a:rPr lang="en-US" dirty="0" smtClean="0"/>
              <a:t>Literature-based gene identification (…)</a:t>
            </a:r>
          </a:p>
          <a:p>
            <a:r>
              <a:rPr lang="en-US" dirty="0" smtClean="0"/>
              <a:t>Academic applications</a:t>
            </a:r>
          </a:p>
          <a:p>
            <a:pPr lvl="1"/>
            <a:r>
              <a:rPr lang="en-US" dirty="0" smtClean="0"/>
              <a:t>Research stream analysis</a:t>
            </a:r>
            <a:endParaRPr lang="en-US" dirty="0"/>
          </a:p>
        </p:txBody>
      </p:sp>
    </p:spTree>
    <p:extLst>
      <p:ext uri="{BB962C8B-B14F-4D97-AF65-F5344CB8AC3E}">
        <p14:creationId xmlns:p14="http://schemas.microsoft.com/office/powerpoint/2010/main" val="24301807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 </a:t>
            </a:r>
            <a:r>
              <a:rPr lang="en-US" dirty="0"/>
              <a:t>Case </a:t>
            </a:r>
            <a:r>
              <a:rPr lang="en-US" dirty="0" smtClean="0"/>
              <a:t>7.3</a:t>
            </a:r>
            <a:endParaRPr lang="en-US" dirty="0">
              <a:solidFill>
                <a:srgbClr val="0000CC"/>
              </a:solidFill>
            </a:endParaRPr>
          </a:p>
        </p:txBody>
      </p:sp>
      <p:sp>
        <p:nvSpPr>
          <p:cNvPr id="3" name="Content Placeholder 2"/>
          <p:cNvSpPr>
            <a:spLocks noGrp="1"/>
          </p:cNvSpPr>
          <p:nvPr>
            <p:ph idx="1"/>
          </p:nvPr>
        </p:nvSpPr>
        <p:spPr/>
        <p:txBody>
          <a:bodyPr>
            <a:normAutofit/>
          </a:bodyPr>
          <a:lstStyle/>
          <a:p>
            <a:pPr marL="0" indent="0">
              <a:buNone/>
            </a:pPr>
            <a:r>
              <a:rPr lang="en-US" sz="3600" dirty="0" smtClean="0">
                <a:solidFill>
                  <a:srgbClr val="F85E08"/>
                </a:solidFill>
                <a:effectLst>
                  <a:outerShdw blurRad="38100" dist="38100" dir="2700000" algn="tl">
                    <a:srgbClr val="000000">
                      <a:alpha val="43137"/>
                    </a:srgbClr>
                  </a:outerShdw>
                </a:effectLst>
              </a:rPr>
              <a:t>Mining for Lies!</a:t>
            </a:r>
          </a:p>
          <a:p>
            <a:r>
              <a:rPr lang="en-US" dirty="0" smtClean="0"/>
              <a:t>Deception detection</a:t>
            </a:r>
          </a:p>
          <a:p>
            <a:pPr lvl="1"/>
            <a:r>
              <a:rPr lang="en-US" dirty="0" smtClean="0"/>
              <a:t>A difficult problem</a:t>
            </a:r>
          </a:p>
          <a:p>
            <a:pPr lvl="1"/>
            <a:r>
              <a:rPr lang="en-US" dirty="0" smtClean="0"/>
              <a:t>If detection is limited to only text, then the problem is even more difficult</a:t>
            </a:r>
          </a:p>
          <a:p>
            <a:r>
              <a:rPr lang="en-US" dirty="0" smtClean="0"/>
              <a:t>The study </a:t>
            </a:r>
          </a:p>
          <a:p>
            <a:pPr lvl="1"/>
            <a:r>
              <a:rPr lang="en-US" dirty="0" smtClean="0"/>
              <a:t>analyzed text-based testimonies of persons of interest at military bases</a:t>
            </a:r>
          </a:p>
          <a:p>
            <a:pPr lvl="1"/>
            <a:r>
              <a:rPr lang="en-US" dirty="0" smtClean="0"/>
              <a:t>used only text-based features (cues)</a:t>
            </a:r>
          </a:p>
          <a:p>
            <a:endParaRPr lang="en-US" dirty="0"/>
          </a:p>
        </p:txBody>
      </p:sp>
    </p:spTree>
    <p:extLst>
      <p:ext uri="{BB962C8B-B14F-4D97-AF65-F5344CB8AC3E}">
        <p14:creationId xmlns:p14="http://schemas.microsoft.com/office/powerpoint/2010/main" val="23885115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 </a:t>
            </a:r>
            <a:r>
              <a:rPr lang="en-US" dirty="0"/>
              <a:t>Case </a:t>
            </a:r>
            <a:r>
              <a:rPr lang="en-US" dirty="0" smtClean="0"/>
              <a:t>7.3</a:t>
            </a:r>
            <a:r>
              <a:rPr lang="en-US" dirty="0" smtClean="0">
                <a:solidFill>
                  <a:srgbClr val="0000CC"/>
                </a:solidFill>
              </a:rPr>
              <a:t/>
            </a:r>
            <a:br>
              <a:rPr lang="en-US" dirty="0" smtClean="0">
                <a:solidFill>
                  <a:srgbClr val="0000CC"/>
                </a:solidFill>
              </a:rPr>
            </a:br>
            <a:r>
              <a:rPr lang="en-US" dirty="0" smtClean="0">
                <a:solidFill>
                  <a:srgbClr val="0000CC"/>
                </a:solidFill>
              </a:rPr>
              <a:t>Mining for Lies</a:t>
            </a:r>
            <a:endParaRPr lang="en-US" dirty="0"/>
          </a:p>
        </p:txBody>
      </p:sp>
      <p:pic>
        <p:nvPicPr>
          <p:cNvPr id="5" name="Picture 4"/>
          <p:cNvPicPr>
            <a:picLocks noChangeAspect="1"/>
          </p:cNvPicPr>
          <p:nvPr/>
        </p:nvPicPr>
        <p:blipFill>
          <a:blip r:embed="rId3" cstate="print"/>
          <a:srcRect/>
          <a:stretch>
            <a:fillRect/>
          </a:stretch>
        </p:blipFill>
        <p:spPr bwMode="auto">
          <a:xfrm>
            <a:off x="1371600" y="1633809"/>
            <a:ext cx="6172200" cy="4766991"/>
          </a:xfrm>
          <a:prstGeom prst="rect">
            <a:avLst/>
          </a:prstGeom>
          <a:noFill/>
          <a:ln w="9525">
            <a:noFill/>
            <a:miter lim="800000"/>
            <a:headEnd/>
            <a:tailEnd/>
          </a:ln>
        </p:spPr>
      </p:pic>
    </p:spTree>
    <p:extLst>
      <p:ext uri="{BB962C8B-B14F-4D97-AF65-F5344CB8AC3E}">
        <p14:creationId xmlns:p14="http://schemas.microsoft.com/office/powerpoint/2010/main" val="19357553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Application Case 7.3</a:t>
            </a:r>
            <a:r>
              <a:rPr lang="en-US" dirty="0">
                <a:solidFill>
                  <a:srgbClr val="0000CC"/>
                </a:solidFill>
              </a:rPr>
              <a:t/>
            </a:r>
            <a:br>
              <a:rPr lang="en-US" dirty="0">
                <a:solidFill>
                  <a:srgbClr val="0000CC"/>
                </a:solidFill>
              </a:rPr>
            </a:br>
            <a:r>
              <a:rPr lang="en-US" dirty="0">
                <a:solidFill>
                  <a:srgbClr val="0000CC"/>
                </a:solidFill>
              </a:rPr>
              <a:t>Mining for Lies</a:t>
            </a:r>
            <a:endParaRPr lang="en-US" dirty="0"/>
          </a:p>
        </p:txBody>
      </p:sp>
      <p:pic>
        <p:nvPicPr>
          <p:cNvPr id="1026" name="Picture 2"/>
          <p:cNvPicPr>
            <a:picLocks noChangeAspect="1" noChangeArrowheads="1"/>
          </p:cNvPicPr>
          <p:nvPr/>
        </p:nvPicPr>
        <p:blipFill>
          <a:blip r:embed="rId3" cstate="print"/>
          <a:srcRect/>
          <a:stretch>
            <a:fillRect/>
          </a:stretch>
        </p:blipFill>
        <p:spPr bwMode="auto">
          <a:xfrm>
            <a:off x="1219200" y="1524000"/>
            <a:ext cx="7569410" cy="5334000"/>
          </a:xfrm>
          <a:prstGeom prst="rect">
            <a:avLst/>
          </a:prstGeom>
          <a:noFill/>
          <a:ln w="9525">
            <a:noFill/>
            <a:miter lim="800000"/>
            <a:headEnd/>
            <a:tailEnd/>
          </a:ln>
          <a:effectLst/>
        </p:spPr>
      </p:pic>
    </p:spTree>
    <p:extLst>
      <p:ext uri="{BB962C8B-B14F-4D97-AF65-F5344CB8AC3E}">
        <p14:creationId xmlns:p14="http://schemas.microsoft.com/office/powerpoint/2010/main" val="7034760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Application Case 7.3</a:t>
            </a:r>
            <a:r>
              <a:rPr lang="en-US" dirty="0">
                <a:solidFill>
                  <a:srgbClr val="0000CC"/>
                </a:solidFill>
              </a:rPr>
              <a:t/>
            </a:r>
            <a:br>
              <a:rPr lang="en-US" dirty="0">
                <a:solidFill>
                  <a:srgbClr val="0000CC"/>
                </a:solidFill>
              </a:rPr>
            </a:br>
            <a:r>
              <a:rPr lang="en-US" dirty="0">
                <a:solidFill>
                  <a:srgbClr val="0000CC"/>
                </a:solidFill>
              </a:rPr>
              <a:t>Mining for Lies</a:t>
            </a:r>
            <a:endParaRPr lang="en-US" dirty="0"/>
          </a:p>
        </p:txBody>
      </p:sp>
      <p:sp>
        <p:nvSpPr>
          <p:cNvPr id="3" name="Content Placeholder 2"/>
          <p:cNvSpPr>
            <a:spLocks noGrp="1"/>
          </p:cNvSpPr>
          <p:nvPr>
            <p:ph idx="1"/>
          </p:nvPr>
        </p:nvSpPr>
        <p:spPr>
          <a:xfrm>
            <a:off x="1182688" y="1524000"/>
            <a:ext cx="7885112" cy="4800600"/>
          </a:xfrm>
        </p:spPr>
        <p:txBody>
          <a:bodyPr>
            <a:normAutofit/>
          </a:bodyPr>
          <a:lstStyle/>
          <a:p>
            <a:r>
              <a:rPr lang="en-US" dirty="0" smtClean="0"/>
              <a:t>371 usable statements are generated</a:t>
            </a:r>
          </a:p>
          <a:p>
            <a:r>
              <a:rPr lang="en-US" dirty="0" smtClean="0"/>
              <a:t>31 features are used</a:t>
            </a:r>
          </a:p>
          <a:p>
            <a:r>
              <a:rPr lang="en-US" dirty="0" smtClean="0"/>
              <a:t>Different feature selection methods used</a:t>
            </a:r>
          </a:p>
          <a:p>
            <a:r>
              <a:rPr lang="en-US" dirty="0" smtClean="0"/>
              <a:t>10-fold cross validation is used</a:t>
            </a:r>
          </a:p>
          <a:p>
            <a:r>
              <a:rPr lang="en-US" dirty="0" smtClean="0"/>
              <a:t>Results (overall % accuracy)</a:t>
            </a:r>
          </a:p>
          <a:p>
            <a:pPr lvl="1"/>
            <a:r>
              <a:rPr lang="en-US" dirty="0" smtClean="0"/>
              <a:t>Logistic regression		67.28</a:t>
            </a:r>
          </a:p>
          <a:p>
            <a:pPr lvl="1"/>
            <a:r>
              <a:rPr lang="en-US" dirty="0" smtClean="0"/>
              <a:t>Decision trees		71.60</a:t>
            </a:r>
          </a:p>
          <a:p>
            <a:pPr lvl="1"/>
            <a:r>
              <a:rPr lang="en-US" dirty="0" smtClean="0"/>
              <a:t>Neural networks		73.46</a:t>
            </a:r>
          </a:p>
        </p:txBody>
      </p:sp>
    </p:spTree>
    <p:extLst>
      <p:ext uri="{BB962C8B-B14F-4D97-AF65-F5344CB8AC3E}">
        <p14:creationId xmlns:p14="http://schemas.microsoft.com/office/powerpoint/2010/main" val="42134352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0938" y="228600"/>
            <a:ext cx="7793037" cy="1139824"/>
          </a:xfrm>
        </p:spPr>
        <p:txBody>
          <a:bodyPr/>
          <a:lstStyle/>
          <a:p>
            <a:r>
              <a:rPr lang="en-US" dirty="0" smtClean="0"/>
              <a:t>Text Mining Applications</a:t>
            </a:r>
            <a:br>
              <a:rPr lang="en-US" dirty="0" smtClean="0"/>
            </a:br>
            <a:r>
              <a:rPr lang="en-US" sz="3200" dirty="0" smtClean="0"/>
              <a:t>(</a:t>
            </a:r>
            <a:r>
              <a:rPr lang="en-US" sz="3200" dirty="0" smtClean="0">
                <a:solidFill>
                  <a:srgbClr val="0000CC"/>
                </a:solidFill>
              </a:rPr>
              <a:t>Gene/Protein Interaction Identification</a:t>
            </a:r>
            <a:r>
              <a:rPr lang="en-US" sz="3200" dirty="0" smtClean="0"/>
              <a:t>)</a:t>
            </a:r>
            <a:endParaRPr lang="en-US" dirty="0"/>
          </a:p>
        </p:txBody>
      </p:sp>
      <p:pic>
        <p:nvPicPr>
          <p:cNvPr id="7" name="Picture 6"/>
          <p:cNvPicPr>
            <a:picLocks noChangeAspect="1"/>
          </p:cNvPicPr>
          <p:nvPr/>
        </p:nvPicPr>
        <p:blipFill>
          <a:blip r:embed="rId3" cstate="print"/>
          <a:srcRect/>
          <a:stretch>
            <a:fillRect/>
          </a:stretch>
        </p:blipFill>
        <p:spPr bwMode="auto">
          <a:xfrm>
            <a:off x="192885" y="1752600"/>
            <a:ext cx="8722515" cy="4572000"/>
          </a:xfrm>
          <a:prstGeom prst="rect">
            <a:avLst/>
          </a:prstGeom>
          <a:noFill/>
          <a:ln w="9525">
            <a:noFill/>
            <a:miter lim="800000"/>
            <a:headEnd/>
            <a:tailEnd/>
          </a:ln>
        </p:spPr>
      </p:pic>
    </p:spTree>
    <p:extLst>
      <p:ext uri="{BB962C8B-B14F-4D97-AF65-F5344CB8AC3E}">
        <p14:creationId xmlns:p14="http://schemas.microsoft.com/office/powerpoint/2010/main" val="18470419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Application Case 7.4</a:t>
            </a:r>
            <a:endParaRPr lang="en-US" dirty="0">
              <a:solidFill>
                <a:srgbClr val="0000CC"/>
              </a:solidFill>
            </a:endParaRPr>
          </a:p>
        </p:txBody>
      </p:sp>
      <p:sp>
        <p:nvSpPr>
          <p:cNvPr id="3" name="Content Placeholder 2"/>
          <p:cNvSpPr>
            <a:spLocks noGrp="1"/>
          </p:cNvSpPr>
          <p:nvPr>
            <p:ph idx="1"/>
          </p:nvPr>
        </p:nvSpPr>
        <p:spPr/>
        <p:txBody>
          <a:bodyPr>
            <a:normAutofit fontScale="92500" lnSpcReduction="10000"/>
          </a:bodyPr>
          <a:lstStyle/>
          <a:p>
            <a:pPr marL="0" indent="0">
              <a:buNone/>
            </a:pPr>
            <a:r>
              <a:rPr lang="en-US" sz="3800" dirty="0">
                <a:solidFill>
                  <a:srgbClr val="F85E08"/>
                </a:solidFill>
                <a:effectLst>
                  <a:outerShdw blurRad="38100" dist="38100" dir="2700000" algn="tl">
                    <a:srgbClr val="000000">
                      <a:alpha val="43137"/>
                    </a:srgbClr>
                  </a:outerShdw>
                </a:effectLst>
              </a:rPr>
              <a:t>Text mining and Sentiment Analysis Help Improve Customer Service Performance</a:t>
            </a:r>
            <a:endParaRPr lang="en-US" sz="3800" dirty="0" smtClean="0">
              <a:solidFill>
                <a:srgbClr val="F85E08"/>
              </a:solidFill>
              <a:effectLst>
                <a:outerShdw blurRad="38100" dist="38100" dir="2700000" algn="tl">
                  <a:srgbClr val="000000">
                    <a:alpha val="43137"/>
                  </a:srgbClr>
                </a:outerShdw>
              </a:effectLst>
            </a:endParaRPr>
          </a:p>
          <a:p>
            <a:pPr marL="0" indent="0">
              <a:buNone/>
            </a:pPr>
            <a:endParaRPr lang="en-US" sz="3000" dirty="0">
              <a:solidFill>
                <a:srgbClr val="F85E08"/>
              </a:solidFill>
              <a:effectLst>
                <a:outerShdw blurRad="38100" dist="38100" dir="2700000" algn="tl">
                  <a:srgbClr val="000000">
                    <a:alpha val="43137"/>
                  </a:srgbClr>
                </a:outerShdw>
              </a:effectLst>
            </a:endParaRPr>
          </a:p>
          <a:p>
            <a:pPr marL="0" indent="0">
              <a:buNone/>
            </a:pPr>
            <a:r>
              <a:rPr lang="en-US" sz="3500" u="sng" dirty="0">
                <a:solidFill>
                  <a:srgbClr val="F85E08"/>
                </a:solidFill>
                <a:effectLst>
                  <a:outerShdw blurRad="38100" dist="38100" dir="2700000" algn="tl">
                    <a:srgbClr val="000000">
                      <a:alpha val="43137"/>
                    </a:srgbClr>
                  </a:outerShdw>
                </a:effectLst>
              </a:rPr>
              <a:t>Questions for Discussion</a:t>
            </a:r>
          </a:p>
          <a:p>
            <a:pPr marL="514350" indent="-514350">
              <a:buSzPct val="80000"/>
              <a:buFont typeface="+mj-lt"/>
              <a:buAutoNum type="arabicPeriod"/>
            </a:pPr>
            <a:r>
              <a:rPr lang="en-US" dirty="0"/>
              <a:t>How did the financial services firm </a:t>
            </a:r>
            <a:r>
              <a:rPr lang="en-US" dirty="0" smtClean="0"/>
              <a:t>use text mining </a:t>
            </a:r>
            <a:r>
              <a:rPr lang="en-US" dirty="0"/>
              <a:t>and text analytics to improve its </a:t>
            </a:r>
            <a:r>
              <a:rPr lang="en-US" dirty="0" smtClean="0"/>
              <a:t>customer service </a:t>
            </a:r>
            <a:r>
              <a:rPr lang="en-US" dirty="0"/>
              <a:t>performance?</a:t>
            </a:r>
          </a:p>
          <a:p>
            <a:pPr marL="514350" indent="-514350">
              <a:buSzPct val="80000"/>
              <a:buFont typeface="+mj-lt"/>
              <a:buAutoNum type="arabicPeriod"/>
            </a:pPr>
            <a:r>
              <a:rPr lang="en-US" dirty="0" smtClean="0"/>
              <a:t>What </a:t>
            </a:r>
            <a:r>
              <a:rPr lang="en-US" dirty="0"/>
              <a:t>were the challenges, the proposed </a:t>
            </a:r>
            <a:r>
              <a:rPr lang="en-US" dirty="0" smtClean="0"/>
              <a:t>solution, and </a:t>
            </a:r>
            <a:r>
              <a:rPr lang="en-US" dirty="0"/>
              <a:t>the obtained results?</a:t>
            </a:r>
          </a:p>
        </p:txBody>
      </p:sp>
    </p:spTree>
    <p:extLst>
      <p:ext uri="{BB962C8B-B14F-4D97-AF65-F5344CB8AC3E}">
        <p14:creationId xmlns:p14="http://schemas.microsoft.com/office/powerpoint/2010/main" val="6254357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Text Mining Process</a:t>
            </a:r>
            <a:endParaRPr lang="en-US" dirty="0"/>
          </a:p>
        </p:txBody>
      </p:sp>
      <p:pic>
        <p:nvPicPr>
          <p:cNvPr id="4" name="Picture 3" descr="dgm23"/>
          <p:cNvPicPr>
            <a:picLocks noChangeAspect="1"/>
          </p:cNvPicPr>
          <p:nvPr/>
        </p:nvPicPr>
        <p:blipFill>
          <a:blip r:embed="rId3" cstate="print"/>
          <a:srcRect/>
          <a:stretch>
            <a:fillRect/>
          </a:stretch>
        </p:blipFill>
        <p:spPr bwMode="auto">
          <a:xfrm>
            <a:off x="838200" y="1416527"/>
            <a:ext cx="7696200" cy="4929488"/>
          </a:xfrm>
          <a:prstGeom prst="rect">
            <a:avLst/>
          </a:prstGeom>
          <a:noFill/>
          <a:ln w="9525">
            <a:noFill/>
            <a:miter lim="800000"/>
            <a:headEnd/>
            <a:tailEnd/>
          </a:ln>
        </p:spPr>
      </p:pic>
      <p:sp>
        <p:nvSpPr>
          <p:cNvPr id="5" name="Rectangle 4"/>
          <p:cNvSpPr/>
          <p:nvPr/>
        </p:nvSpPr>
        <p:spPr>
          <a:xfrm>
            <a:off x="152400" y="1828800"/>
            <a:ext cx="3581400" cy="1384995"/>
          </a:xfrm>
          <a:prstGeom prst="rect">
            <a:avLst/>
          </a:prstGeom>
        </p:spPr>
        <p:txBody>
          <a:bodyPr wrap="square">
            <a:spAutoFit/>
          </a:bodyPr>
          <a:lstStyle/>
          <a:p>
            <a:r>
              <a:rPr lang="en-US" b="0" dirty="0" smtClean="0">
                <a:solidFill>
                  <a:srgbClr val="F85E08"/>
                </a:solidFill>
                <a:effectLst>
                  <a:outerShdw blurRad="38100" dist="38100" dir="2700000" algn="tl">
                    <a:srgbClr val="000000">
                      <a:alpha val="43137"/>
                    </a:srgbClr>
                  </a:outerShdw>
                </a:effectLst>
              </a:rPr>
              <a:t>Context diagram for the text mining process </a:t>
            </a:r>
            <a:endParaRPr lang="en-US" b="0" dirty="0">
              <a:solidFill>
                <a:srgbClr val="F85E08"/>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4199360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Text Mining Process</a:t>
            </a:r>
            <a:endParaRPr lang="en-US" dirty="0"/>
          </a:p>
        </p:txBody>
      </p:sp>
      <p:pic>
        <p:nvPicPr>
          <p:cNvPr id="5" name="Picture 4"/>
          <p:cNvPicPr>
            <a:picLocks noChangeAspect="1"/>
          </p:cNvPicPr>
          <p:nvPr/>
        </p:nvPicPr>
        <p:blipFill>
          <a:blip r:embed="rId3" cstate="print"/>
          <a:srcRect/>
          <a:stretch>
            <a:fillRect/>
          </a:stretch>
        </p:blipFill>
        <p:spPr bwMode="auto">
          <a:xfrm>
            <a:off x="228600" y="1893030"/>
            <a:ext cx="8787959" cy="2831370"/>
          </a:xfrm>
          <a:prstGeom prst="rect">
            <a:avLst/>
          </a:prstGeom>
          <a:noFill/>
          <a:ln w="9525">
            <a:noFill/>
            <a:miter lim="800000"/>
            <a:headEnd/>
            <a:tailEnd/>
          </a:ln>
        </p:spPr>
      </p:pic>
      <p:sp>
        <p:nvSpPr>
          <p:cNvPr id="6" name="Rectangle 5"/>
          <p:cNvSpPr/>
          <p:nvPr/>
        </p:nvSpPr>
        <p:spPr>
          <a:xfrm>
            <a:off x="1447800" y="5115580"/>
            <a:ext cx="6019800" cy="523220"/>
          </a:xfrm>
          <a:prstGeom prst="rect">
            <a:avLst/>
          </a:prstGeom>
        </p:spPr>
        <p:txBody>
          <a:bodyPr wrap="square">
            <a:spAutoFit/>
          </a:bodyPr>
          <a:lstStyle/>
          <a:p>
            <a:r>
              <a:rPr lang="en-US" b="0" dirty="0" smtClean="0">
                <a:solidFill>
                  <a:srgbClr val="F85E08"/>
                </a:solidFill>
                <a:effectLst>
                  <a:outerShdw blurRad="38100" dist="38100" dir="2700000" algn="tl">
                    <a:srgbClr val="000000">
                      <a:alpha val="43137"/>
                    </a:srgbClr>
                  </a:outerShdw>
                </a:effectLst>
              </a:rPr>
              <a:t>The three-step text mining process </a:t>
            </a:r>
            <a:endParaRPr lang="en-US" b="0" dirty="0">
              <a:solidFill>
                <a:srgbClr val="F85E08"/>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4679576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Learning Objectives</a:t>
            </a:r>
          </a:p>
        </p:txBody>
      </p:sp>
      <p:sp>
        <p:nvSpPr>
          <p:cNvPr id="3" name="Content Placeholder 2"/>
          <p:cNvSpPr>
            <a:spLocks noGrp="1"/>
          </p:cNvSpPr>
          <p:nvPr>
            <p:ph idx="1"/>
          </p:nvPr>
        </p:nvSpPr>
        <p:spPr/>
        <p:txBody>
          <a:bodyPr/>
          <a:lstStyle/>
          <a:p>
            <a:r>
              <a:rPr lang="en-US" sz="2800" dirty="0"/>
              <a:t>Describe sentiment analysis</a:t>
            </a:r>
          </a:p>
          <a:p>
            <a:r>
              <a:rPr lang="en-US" sz="2800" dirty="0" smtClean="0"/>
              <a:t>Develop </a:t>
            </a:r>
            <a:r>
              <a:rPr lang="en-US" sz="2800" dirty="0"/>
              <a:t>familiarity with </a:t>
            </a:r>
            <a:r>
              <a:rPr lang="en-US" sz="2800" dirty="0" smtClean="0"/>
              <a:t>popular applications </a:t>
            </a:r>
            <a:r>
              <a:rPr lang="en-US" sz="2800" dirty="0"/>
              <a:t>of sentiment analysis</a:t>
            </a:r>
          </a:p>
          <a:p>
            <a:r>
              <a:rPr lang="en-US" sz="2800" dirty="0" smtClean="0"/>
              <a:t>Learn </a:t>
            </a:r>
            <a:r>
              <a:rPr lang="en-US" sz="2800" dirty="0"/>
              <a:t>the common methods </a:t>
            </a:r>
            <a:r>
              <a:rPr lang="en-US" sz="2800" dirty="0" smtClean="0"/>
              <a:t>for sentiment </a:t>
            </a:r>
            <a:r>
              <a:rPr lang="en-US" sz="2800" dirty="0"/>
              <a:t>analysis</a:t>
            </a:r>
          </a:p>
          <a:p>
            <a:r>
              <a:rPr lang="en-US" sz="2800" dirty="0" smtClean="0"/>
              <a:t>Become </a:t>
            </a:r>
            <a:r>
              <a:rPr lang="en-US" sz="2800" dirty="0"/>
              <a:t>familiar with speech </a:t>
            </a:r>
            <a:r>
              <a:rPr lang="en-US" sz="2800" dirty="0" smtClean="0"/>
              <a:t>analytics as </a:t>
            </a:r>
            <a:r>
              <a:rPr lang="en-US" sz="2800" dirty="0"/>
              <a:t>it relates to sentiment analysis</a:t>
            </a:r>
          </a:p>
        </p:txBody>
      </p:sp>
    </p:spTree>
    <p:extLst>
      <p:ext uri="{BB962C8B-B14F-4D97-AF65-F5344CB8AC3E}">
        <p14:creationId xmlns:p14="http://schemas.microsoft.com/office/powerpoint/2010/main" val="155384185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Text Mining Process</a:t>
            </a:r>
            <a:endParaRPr lang="en-US" dirty="0"/>
          </a:p>
        </p:txBody>
      </p:sp>
      <p:sp>
        <p:nvSpPr>
          <p:cNvPr id="3" name="Content Placeholder 2"/>
          <p:cNvSpPr>
            <a:spLocks noGrp="1"/>
          </p:cNvSpPr>
          <p:nvPr>
            <p:ph idx="1"/>
          </p:nvPr>
        </p:nvSpPr>
        <p:spPr>
          <a:xfrm>
            <a:off x="762000" y="1600200"/>
            <a:ext cx="8229600" cy="4800600"/>
          </a:xfrm>
        </p:spPr>
        <p:txBody>
          <a:bodyPr>
            <a:normAutofit/>
          </a:bodyPr>
          <a:lstStyle/>
          <a:p>
            <a:r>
              <a:rPr lang="en-US" dirty="0" smtClean="0">
                <a:solidFill>
                  <a:srgbClr val="FF3300"/>
                </a:solidFill>
              </a:rPr>
              <a:t>Step 1: </a:t>
            </a:r>
            <a:r>
              <a:rPr lang="en-US" dirty="0" smtClean="0"/>
              <a:t>Establish the corpus</a:t>
            </a:r>
          </a:p>
          <a:p>
            <a:pPr lvl="1"/>
            <a:r>
              <a:rPr lang="en-US" dirty="0" smtClean="0"/>
              <a:t>Collect all relevant unstructured data          (e.g., textual documents, XML files, emails, Web pages, short notes, voice recordings…)</a:t>
            </a:r>
          </a:p>
          <a:p>
            <a:pPr lvl="1"/>
            <a:r>
              <a:rPr lang="en-US" dirty="0" smtClean="0"/>
              <a:t>Digitize, standardize the collection              (e.g., all in ASCII text files)</a:t>
            </a:r>
          </a:p>
          <a:p>
            <a:pPr lvl="1"/>
            <a:r>
              <a:rPr lang="en-US" dirty="0" smtClean="0"/>
              <a:t>Place the collection in a common place        (e.g., in a flat file, or in a directory as separate files) </a:t>
            </a:r>
          </a:p>
          <a:p>
            <a:pPr lvl="1"/>
            <a:endParaRPr lang="en-US" dirty="0"/>
          </a:p>
        </p:txBody>
      </p:sp>
    </p:spTree>
    <p:extLst>
      <p:ext uri="{BB962C8B-B14F-4D97-AF65-F5344CB8AC3E}">
        <p14:creationId xmlns:p14="http://schemas.microsoft.com/office/powerpoint/2010/main" val="33374673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Text Mining Process</a:t>
            </a:r>
            <a:endParaRPr lang="en-US" dirty="0"/>
          </a:p>
        </p:txBody>
      </p:sp>
      <p:sp>
        <p:nvSpPr>
          <p:cNvPr id="3" name="Content Placeholder 2"/>
          <p:cNvSpPr>
            <a:spLocks noGrp="1"/>
          </p:cNvSpPr>
          <p:nvPr>
            <p:ph idx="1"/>
          </p:nvPr>
        </p:nvSpPr>
        <p:spPr>
          <a:xfrm>
            <a:off x="762000" y="1524000"/>
            <a:ext cx="8305800" cy="685800"/>
          </a:xfrm>
        </p:spPr>
        <p:txBody>
          <a:bodyPr>
            <a:noAutofit/>
          </a:bodyPr>
          <a:lstStyle/>
          <a:p>
            <a:r>
              <a:rPr lang="en-US" dirty="0" smtClean="0">
                <a:solidFill>
                  <a:srgbClr val="FF3300"/>
                </a:solidFill>
              </a:rPr>
              <a:t>Step 2:</a:t>
            </a:r>
            <a:r>
              <a:rPr lang="en-US" dirty="0" smtClean="0"/>
              <a:t> Create the Term-by-Document Matrix (TDM)</a:t>
            </a:r>
          </a:p>
        </p:txBody>
      </p:sp>
      <p:pic>
        <p:nvPicPr>
          <p:cNvPr id="4" name="Picture 3"/>
          <p:cNvPicPr>
            <a:picLocks noChangeAspect="1"/>
          </p:cNvPicPr>
          <p:nvPr/>
        </p:nvPicPr>
        <p:blipFill>
          <a:blip r:embed="rId3" cstate="print"/>
          <a:srcRect/>
          <a:stretch>
            <a:fillRect/>
          </a:stretch>
        </p:blipFill>
        <p:spPr bwMode="auto">
          <a:xfrm>
            <a:off x="1803219" y="2667000"/>
            <a:ext cx="6045381" cy="3665778"/>
          </a:xfrm>
          <a:prstGeom prst="rect">
            <a:avLst/>
          </a:prstGeom>
          <a:noFill/>
          <a:ln w="9525">
            <a:noFill/>
            <a:miter lim="800000"/>
            <a:headEnd/>
            <a:tailEnd/>
          </a:ln>
        </p:spPr>
      </p:pic>
    </p:spTree>
    <p:extLst>
      <p:ext uri="{BB962C8B-B14F-4D97-AF65-F5344CB8AC3E}">
        <p14:creationId xmlns:p14="http://schemas.microsoft.com/office/powerpoint/2010/main" val="270219896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Text Mining Process</a:t>
            </a:r>
            <a:endParaRPr lang="en-US" dirty="0"/>
          </a:p>
        </p:txBody>
      </p:sp>
      <p:sp>
        <p:nvSpPr>
          <p:cNvPr id="3" name="Content Placeholder 2"/>
          <p:cNvSpPr>
            <a:spLocks noGrp="1"/>
          </p:cNvSpPr>
          <p:nvPr>
            <p:ph idx="1"/>
          </p:nvPr>
        </p:nvSpPr>
        <p:spPr>
          <a:xfrm>
            <a:off x="762000" y="1524000"/>
            <a:ext cx="8229600" cy="4724400"/>
          </a:xfrm>
        </p:spPr>
        <p:txBody>
          <a:bodyPr>
            <a:normAutofit/>
          </a:bodyPr>
          <a:lstStyle/>
          <a:p>
            <a:r>
              <a:rPr lang="en-US" dirty="0" smtClean="0">
                <a:solidFill>
                  <a:srgbClr val="FF3300"/>
                </a:solidFill>
              </a:rPr>
              <a:t>Step 2:</a:t>
            </a:r>
            <a:r>
              <a:rPr lang="en-US" dirty="0" smtClean="0"/>
              <a:t> Create the Term-by-Document Matrix (TDM)</a:t>
            </a:r>
          </a:p>
          <a:p>
            <a:pPr lvl="1"/>
            <a:r>
              <a:rPr lang="en-US" dirty="0" smtClean="0"/>
              <a:t>Should all terms be included?</a:t>
            </a:r>
          </a:p>
          <a:p>
            <a:pPr lvl="2"/>
            <a:r>
              <a:rPr lang="en-US" dirty="0" smtClean="0"/>
              <a:t>Stop words, include words</a:t>
            </a:r>
          </a:p>
          <a:p>
            <a:pPr lvl="2"/>
            <a:r>
              <a:rPr lang="en-US" dirty="0" smtClean="0"/>
              <a:t>Synonyms, homonyms</a:t>
            </a:r>
          </a:p>
          <a:p>
            <a:pPr lvl="2"/>
            <a:r>
              <a:rPr lang="en-US" dirty="0" smtClean="0"/>
              <a:t>Stemming</a:t>
            </a:r>
          </a:p>
          <a:p>
            <a:pPr lvl="1"/>
            <a:r>
              <a:rPr lang="en-US" dirty="0" smtClean="0"/>
              <a:t>What is the best representation of the indices (values in cells)? </a:t>
            </a:r>
          </a:p>
          <a:p>
            <a:pPr lvl="2"/>
            <a:r>
              <a:rPr lang="en-US" dirty="0" smtClean="0"/>
              <a:t>Row counts; binary frequencies; log frequencies;</a:t>
            </a:r>
          </a:p>
          <a:p>
            <a:pPr lvl="2"/>
            <a:r>
              <a:rPr lang="en-US" dirty="0" smtClean="0"/>
              <a:t>Inverse document frequency</a:t>
            </a:r>
          </a:p>
          <a:p>
            <a:endParaRPr lang="en-US" sz="3600" dirty="0" smtClean="0"/>
          </a:p>
        </p:txBody>
      </p:sp>
    </p:spTree>
    <p:extLst>
      <p:ext uri="{BB962C8B-B14F-4D97-AF65-F5344CB8AC3E}">
        <p14:creationId xmlns:p14="http://schemas.microsoft.com/office/powerpoint/2010/main" val="21196735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Text Mining Process</a:t>
            </a:r>
            <a:endParaRPr lang="en-US" dirty="0"/>
          </a:p>
        </p:txBody>
      </p:sp>
      <p:sp>
        <p:nvSpPr>
          <p:cNvPr id="3" name="Content Placeholder 2"/>
          <p:cNvSpPr>
            <a:spLocks noGrp="1"/>
          </p:cNvSpPr>
          <p:nvPr>
            <p:ph idx="1"/>
          </p:nvPr>
        </p:nvSpPr>
        <p:spPr>
          <a:xfrm>
            <a:off x="685800" y="1524000"/>
            <a:ext cx="8382000" cy="4724400"/>
          </a:xfrm>
        </p:spPr>
        <p:txBody>
          <a:bodyPr>
            <a:normAutofit/>
          </a:bodyPr>
          <a:lstStyle/>
          <a:p>
            <a:r>
              <a:rPr lang="en-US" dirty="0" smtClean="0">
                <a:solidFill>
                  <a:srgbClr val="FF3300"/>
                </a:solidFill>
              </a:rPr>
              <a:t>Step 2:</a:t>
            </a:r>
            <a:r>
              <a:rPr lang="en-US" dirty="0" smtClean="0"/>
              <a:t> Create the Term–by–Document Matrix (TDM)</a:t>
            </a:r>
          </a:p>
          <a:p>
            <a:pPr lvl="1"/>
            <a:r>
              <a:rPr lang="en-US" dirty="0" smtClean="0"/>
              <a:t>TDM is a sparse matrix. How can we reduce the dimensionality of the TDM?</a:t>
            </a:r>
          </a:p>
          <a:p>
            <a:pPr lvl="2"/>
            <a:r>
              <a:rPr lang="en-US" dirty="0" smtClean="0"/>
              <a:t>Manual - a domain expert goes through it</a:t>
            </a:r>
          </a:p>
          <a:p>
            <a:pPr lvl="2"/>
            <a:r>
              <a:rPr lang="en-US" dirty="0" smtClean="0"/>
              <a:t>Eliminate terms with very few occurrences in very few documents (?)</a:t>
            </a:r>
          </a:p>
          <a:p>
            <a:pPr lvl="2"/>
            <a:r>
              <a:rPr lang="en-US" dirty="0" smtClean="0"/>
              <a:t>Transform the matrix using singular value decomposition (SVD) </a:t>
            </a:r>
          </a:p>
          <a:p>
            <a:pPr lvl="2"/>
            <a:r>
              <a:rPr lang="en-US" dirty="0" smtClean="0"/>
              <a:t>SVD is similar to principle component analysis </a:t>
            </a:r>
          </a:p>
          <a:p>
            <a:pPr lvl="2"/>
            <a:endParaRPr lang="en-US" dirty="0" smtClean="0"/>
          </a:p>
          <a:p>
            <a:endParaRPr lang="en-US" sz="3600" dirty="0" smtClean="0"/>
          </a:p>
        </p:txBody>
      </p:sp>
    </p:spTree>
    <p:extLst>
      <p:ext uri="{BB962C8B-B14F-4D97-AF65-F5344CB8AC3E}">
        <p14:creationId xmlns:p14="http://schemas.microsoft.com/office/powerpoint/2010/main" val="33653430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Text Mining Process</a:t>
            </a:r>
            <a:endParaRPr lang="en-US" dirty="0"/>
          </a:p>
        </p:txBody>
      </p:sp>
      <p:sp>
        <p:nvSpPr>
          <p:cNvPr id="3" name="Content Placeholder 2"/>
          <p:cNvSpPr>
            <a:spLocks noGrp="1"/>
          </p:cNvSpPr>
          <p:nvPr>
            <p:ph idx="1"/>
          </p:nvPr>
        </p:nvSpPr>
        <p:spPr>
          <a:xfrm>
            <a:off x="685800" y="1600200"/>
            <a:ext cx="8305800" cy="4724400"/>
          </a:xfrm>
        </p:spPr>
        <p:txBody>
          <a:bodyPr>
            <a:normAutofit/>
          </a:bodyPr>
          <a:lstStyle/>
          <a:p>
            <a:r>
              <a:rPr lang="en-US" dirty="0" smtClean="0">
                <a:solidFill>
                  <a:srgbClr val="FF3300"/>
                </a:solidFill>
              </a:rPr>
              <a:t>Step 3:</a:t>
            </a:r>
            <a:r>
              <a:rPr lang="en-US" dirty="0" smtClean="0"/>
              <a:t> Extract patterns/knowledge</a:t>
            </a:r>
          </a:p>
          <a:p>
            <a:pPr lvl="1"/>
            <a:r>
              <a:rPr lang="en-US" dirty="0" smtClean="0"/>
              <a:t>Classification (text categorization)</a:t>
            </a:r>
          </a:p>
          <a:p>
            <a:pPr lvl="1"/>
            <a:r>
              <a:rPr lang="en-US" dirty="0" smtClean="0"/>
              <a:t>Clustering (natural groupings of text)</a:t>
            </a:r>
          </a:p>
          <a:p>
            <a:pPr lvl="2"/>
            <a:r>
              <a:rPr lang="en-US" dirty="0" smtClean="0"/>
              <a:t>Improve search recall</a:t>
            </a:r>
          </a:p>
          <a:p>
            <a:pPr lvl="2"/>
            <a:r>
              <a:rPr lang="en-US" dirty="0" smtClean="0"/>
              <a:t>Improve search precision</a:t>
            </a:r>
          </a:p>
          <a:p>
            <a:pPr lvl="2"/>
            <a:r>
              <a:rPr lang="en-US" dirty="0" smtClean="0"/>
              <a:t>Scatter/gather</a:t>
            </a:r>
          </a:p>
          <a:p>
            <a:pPr lvl="2"/>
            <a:r>
              <a:rPr lang="en-US" dirty="0" smtClean="0"/>
              <a:t>Query-specific clustering</a:t>
            </a:r>
          </a:p>
          <a:p>
            <a:pPr lvl="1"/>
            <a:r>
              <a:rPr lang="en-US" dirty="0" smtClean="0"/>
              <a:t>Association</a:t>
            </a:r>
          </a:p>
          <a:p>
            <a:pPr lvl="1"/>
            <a:r>
              <a:rPr lang="en-US" dirty="0" smtClean="0"/>
              <a:t>Trend Analysis (…)</a:t>
            </a:r>
          </a:p>
          <a:p>
            <a:pPr lvl="2"/>
            <a:endParaRPr lang="en-US" dirty="0" smtClean="0"/>
          </a:p>
          <a:p>
            <a:pPr lvl="2"/>
            <a:endParaRPr lang="en-US" dirty="0" smtClean="0"/>
          </a:p>
          <a:p>
            <a:pPr lvl="1"/>
            <a:endParaRPr lang="en-US" dirty="0" smtClean="0"/>
          </a:p>
          <a:p>
            <a:pPr lvl="1"/>
            <a:endParaRPr lang="en-US" dirty="0" smtClean="0"/>
          </a:p>
          <a:p>
            <a:pPr lvl="2"/>
            <a:endParaRPr lang="en-US" dirty="0" smtClean="0"/>
          </a:p>
          <a:p>
            <a:endParaRPr lang="en-US" sz="3600" dirty="0" smtClean="0"/>
          </a:p>
        </p:txBody>
      </p:sp>
    </p:spTree>
    <p:extLst>
      <p:ext uri="{BB962C8B-B14F-4D97-AF65-F5344CB8AC3E}">
        <p14:creationId xmlns:p14="http://schemas.microsoft.com/office/powerpoint/2010/main" val="323598922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Application Case 7.5</a:t>
            </a:r>
            <a:r>
              <a:rPr lang="en-US" dirty="0" smtClean="0"/>
              <a:t/>
            </a:r>
            <a:br>
              <a:rPr lang="en-US" dirty="0" smtClean="0"/>
            </a:br>
            <a:r>
              <a:rPr lang="en-US" sz="2800" dirty="0" smtClean="0"/>
              <a:t>(</a:t>
            </a:r>
            <a:r>
              <a:rPr lang="en-US" sz="2800" dirty="0">
                <a:solidFill>
                  <a:srgbClr val="0000CC"/>
                </a:solidFill>
              </a:rPr>
              <a:t>Research Literature Survey with Text Mining</a:t>
            </a:r>
            <a:r>
              <a:rPr lang="en-US" sz="2800" dirty="0" smtClean="0"/>
              <a:t>)</a:t>
            </a:r>
            <a:endParaRPr lang="en-US" sz="2800" dirty="0"/>
          </a:p>
        </p:txBody>
      </p:sp>
      <p:sp>
        <p:nvSpPr>
          <p:cNvPr id="3" name="Content Placeholder 2"/>
          <p:cNvSpPr>
            <a:spLocks noGrp="1"/>
          </p:cNvSpPr>
          <p:nvPr>
            <p:ph idx="1"/>
          </p:nvPr>
        </p:nvSpPr>
        <p:spPr>
          <a:xfrm>
            <a:off x="685800" y="1600200"/>
            <a:ext cx="8382000" cy="4800600"/>
          </a:xfrm>
        </p:spPr>
        <p:txBody>
          <a:bodyPr>
            <a:normAutofit/>
          </a:bodyPr>
          <a:lstStyle/>
          <a:p>
            <a:r>
              <a:rPr lang="en-US" dirty="0" smtClean="0"/>
              <a:t>Mining the published IS literature</a:t>
            </a:r>
          </a:p>
          <a:p>
            <a:pPr lvl="1"/>
            <a:r>
              <a:rPr lang="en-US" dirty="0" smtClean="0"/>
              <a:t>MIS Quarterly (MISQ)</a:t>
            </a:r>
          </a:p>
          <a:p>
            <a:pPr lvl="1"/>
            <a:r>
              <a:rPr lang="en-US" dirty="0" smtClean="0"/>
              <a:t>Journal of MIS (JMIS)</a:t>
            </a:r>
          </a:p>
          <a:p>
            <a:pPr lvl="1"/>
            <a:r>
              <a:rPr lang="en-US" dirty="0" smtClean="0"/>
              <a:t>Information Systems Research (ISR)</a:t>
            </a:r>
          </a:p>
          <a:p>
            <a:pPr lvl="3"/>
            <a:endParaRPr lang="en-US" dirty="0" smtClean="0"/>
          </a:p>
          <a:p>
            <a:pPr lvl="1"/>
            <a:r>
              <a:rPr lang="en-US" dirty="0" smtClean="0"/>
              <a:t>Covers 12-year period (1994-2005)</a:t>
            </a:r>
          </a:p>
          <a:p>
            <a:pPr lvl="1"/>
            <a:r>
              <a:rPr lang="en-US" dirty="0" smtClean="0"/>
              <a:t>901 papers are included in the study</a:t>
            </a:r>
          </a:p>
          <a:p>
            <a:pPr lvl="1"/>
            <a:r>
              <a:rPr lang="en-US" dirty="0" smtClean="0"/>
              <a:t>Only the paper abstracts are used</a:t>
            </a:r>
          </a:p>
          <a:p>
            <a:pPr lvl="1"/>
            <a:r>
              <a:rPr lang="en-US" dirty="0" smtClean="0"/>
              <a:t>9 clusters are generated for further analysis</a:t>
            </a:r>
          </a:p>
          <a:p>
            <a:pPr lvl="1"/>
            <a:endParaRPr lang="en-US" dirty="0" smtClean="0"/>
          </a:p>
          <a:p>
            <a:pPr lvl="1"/>
            <a:endParaRPr lang="en-US" dirty="0"/>
          </a:p>
        </p:txBody>
      </p:sp>
    </p:spTree>
    <p:extLst>
      <p:ext uri="{BB962C8B-B14F-4D97-AF65-F5344CB8AC3E}">
        <p14:creationId xmlns:p14="http://schemas.microsoft.com/office/powerpoint/2010/main" val="86099979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Application Case 7.5</a:t>
            </a:r>
            <a:br>
              <a:rPr lang="en-US" dirty="0"/>
            </a:br>
            <a:r>
              <a:rPr lang="en-US" sz="2800" dirty="0"/>
              <a:t>(</a:t>
            </a:r>
            <a:r>
              <a:rPr lang="en-US" sz="2800" dirty="0">
                <a:solidFill>
                  <a:srgbClr val="0000CC"/>
                </a:solidFill>
              </a:rPr>
              <a:t>Research Literature Survey with Text Mining</a:t>
            </a:r>
            <a:r>
              <a:rPr lang="en-US" sz="2800" dirty="0"/>
              <a:t>)</a:t>
            </a:r>
          </a:p>
        </p:txBody>
      </p:sp>
      <p:pic>
        <p:nvPicPr>
          <p:cNvPr id="2050" name="Picture 2"/>
          <p:cNvPicPr>
            <a:picLocks noChangeAspect="1" noChangeArrowheads="1"/>
          </p:cNvPicPr>
          <p:nvPr/>
        </p:nvPicPr>
        <p:blipFill>
          <a:blip r:embed="rId3" cstate="print"/>
          <a:srcRect/>
          <a:stretch>
            <a:fillRect/>
          </a:stretch>
        </p:blipFill>
        <p:spPr bwMode="auto">
          <a:xfrm>
            <a:off x="457200" y="1752600"/>
            <a:ext cx="8269941" cy="4686300"/>
          </a:xfrm>
          <a:prstGeom prst="rect">
            <a:avLst/>
          </a:prstGeom>
          <a:noFill/>
          <a:ln w="9525">
            <a:noFill/>
            <a:miter lim="800000"/>
            <a:headEnd/>
            <a:tailEnd/>
          </a:ln>
        </p:spPr>
      </p:pic>
    </p:spTree>
    <p:extLst>
      <p:ext uri="{BB962C8B-B14F-4D97-AF65-F5344CB8AC3E}">
        <p14:creationId xmlns:p14="http://schemas.microsoft.com/office/powerpoint/2010/main" val="310770247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Application Case 7.5</a:t>
            </a:r>
            <a:br>
              <a:rPr lang="en-US" dirty="0"/>
            </a:br>
            <a:r>
              <a:rPr lang="en-US" sz="2800" dirty="0"/>
              <a:t>(</a:t>
            </a:r>
            <a:r>
              <a:rPr lang="en-US" sz="2800" dirty="0">
                <a:solidFill>
                  <a:srgbClr val="0000CC"/>
                </a:solidFill>
              </a:rPr>
              <a:t>Research Literature Survey with Text Mining</a:t>
            </a:r>
            <a:r>
              <a:rPr lang="en-US" sz="2800" dirty="0"/>
              <a:t>)</a:t>
            </a:r>
          </a:p>
        </p:txBody>
      </p:sp>
      <p:sp>
        <p:nvSpPr>
          <p:cNvPr id="409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84996"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graphicFrame>
        <p:nvGraphicFramePr>
          <p:cNvPr id="84995" name="Object 3"/>
          <p:cNvGraphicFramePr>
            <a:graphicFrameLocks noChangeAspect="1"/>
          </p:cNvGraphicFramePr>
          <p:nvPr>
            <p:extLst>
              <p:ext uri="{D42A27DB-BD31-4B8C-83A1-F6EECF244321}">
                <p14:modId xmlns:p14="http://schemas.microsoft.com/office/powerpoint/2010/main" val="3338509399"/>
              </p:ext>
            </p:extLst>
          </p:nvPr>
        </p:nvGraphicFramePr>
        <p:xfrm>
          <a:off x="1295400" y="1524000"/>
          <a:ext cx="6553200" cy="4917608"/>
        </p:xfrm>
        <a:graphic>
          <a:graphicData uri="http://schemas.openxmlformats.org/presentationml/2006/ole">
            <mc:AlternateContent xmlns:mc="http://schemas.openxmlformats.org/markup-compatibility/2006">
              <mc:Choice xmlns:v="urn:schemas-microsoft-com:vml" Requires="v">
                <p:oleObj spid="_x0000_s1035" name="Graph" r:id="rId4" imgW="5105520" imgH="3828960" progId="">
                  <p:embed/>
                </p:oleObj>
              </mc:Choice>
              <mc:Fallback>
                <p:oleObj name="Graph" r:id="rId4" imgW="5105520" imgH="3828960" progId="">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5400" y="1524000"/>
                        <a:ext cx="6553200" cy="491760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94446884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Application Case 7.5</a:t>
            </a:r>
            <a:br>
              <a:rPr lang="en-US" dirty="0"/>
            </a:br>
            <a:r>
              <a:rPr lang="en-US" sz="2800" dirty="0"/>
              <a:t>(</a:t>
            </a:r>
            <a:r>
              <a:rPr lang="en-US" sz="2800" dirty="0">
                <a:solidFill>
                  <a:srgbClr val="0000CC"/>
                </a:solidFill>
              </a:rPr>
              <a:t>Research Literature Survey with Text Mining</a:t>
            </a:r>
            <a:r>
              <a:rPr lang="en-US" sz="2800" dirty="0"/>
              <a:t>)</a:t>
            </a:r>
          </a:p>
        </p:txBody>
      </p:sp>
      <p:sp>
        <p:nvSpPr>
          <p:cNvPr id="409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graphicFrame>
        <p:nvGraphicFramePr>
          <p:cNvPr id="4097" name="Object 1"/>
          <p:cNvGraphicFramePr>
            <a:graphicFrameLocks noChangeAspect="1"/>
          </p:cNvGraphicFramePr>
          <p:nvPr>
            <p:extLst>
              <p:ext uri="{D42A27DB-BD31-4B8C-83A1-F6EECF244321}">
                <p14:modId xmlns:p14="http://schemas.microsoft.com/office/powerpoint/2010/main" val="1639430466"/>
              </p:ext>
            </p:extLst>
          </p:nvPr>
        </p:nvGraphicFramePr>
        <p:xfrm>
          <a:off x="1524000" y="1600200"/>
          <a:ext cx="6248400" cy="4683621"/>
        </p:xfrm>
        <a:graphic>
          <a:graphicData uri="http://schemas.openxmlformats.org/presentationml/2006/ole">
            <mc:AlternateContent xmlns:mc="http://schemas.openxmlformats.org/markup-compatibility/2006">
              <mc:Choice xmlns:v="urn:schemas-microsoft-com:vml" Requires="v">
                <p:oleObj spid="_x0000_s2059" name="Graph" r:id="rId4" imgW="4915080" imgH="3688200" progId="">
                  <p:embed/>
                </p:oleObj>
              </mc:Choice>
              <mc:Fallback>
                <p:oleObj name="Graph" r:id="rId4" imgW="4915080" imgH="3688200" progId="">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0" y="1600200"/>
                        <a:ext cx="6248400" cy="468362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07406526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Text Mining Tools</a:t>
            </a:r>
            <a:endParaRPr lang="en-US" dirty="0"/>
          </a:p>
        </p:txBody>
      </p:sp>
      <p:sp>
        <p:nvSpPr>
          <p:cNvPr id="3" name="Content Placeholder 2"/>
          <p:cNvSpPr>
            <a:spLocks noGrp="1"/>
          </p:cNvSpPr>
          <p:nvPr>
            <p:ph idx="1"/>
          </p:nvPr>
        </p:nvSpPr>
        <p:spPr/>
        <p:txBody>
          <a:bodyPr>
            <a:normAutofit/>
          </a:bodyPr>
          <a:lstStyle/>
          <a:p>
            <a:r>
              <a:rPr lang="en-US" dirty="0" smtClean="0"/>
              <a:t>Commercial Software Tools</a:t>
            </a:r>
          </a:p>
          <a:p>
            <a:pPr lvl="1"/>
            <a:r>
              <a:rPr lang="en-US" dirty="0" smtClean="0"/>
              <a:t>IBM SPSS Modler - Text Miner</a:t>
            </a:r>
          </a:p>
          <a:p>
            <a:pPr lvl="1"/>
            <a:r>
              <a:rPr lang="en-US" dirty="0" smtClean="0"/>
              <a:t>SAS Enterprise Miner – Text Miner</a:t>
            </a:r>
          </a:p>
          <a:p>
            <a:pPr lvl="1"/>
            <a:r>
              <a:rPr lang="en-US" dirty="0" smtClean="0"/>
              <a:t>Statistical Data Miner – Text Miner</a:t>
            </a:r>
          </a:p>
          <a:p>
            <a:pPr lvl="1"/>
            <a:r>
              <a:rPr lang="en-US" dirty="0" smtClean="0"/>
              <a:t>ClearForest, …</a:t>
            </a:r>
          </a:p>
          <a:p>
            <a:r>
              <a:rPr lang="en-US" dirty="0" smtClean="0"/>
              <a:t>Free Software Tools</a:t>
            </a:r>
          </a:p>
          <a:p>
            <a:pPr lvl="1"/>
            <a:r>
              <a:rPr lang="en-US" dirty="0" smtClean="0"/>
              <a:t>RapidMiner</a:t>
            </a:r>
          </a:p>
          <a:p>
            <a:pPr lvl="1"/>
            <a:r>
              <a:rPr lang="en-US" dirty="0" smtClean="0"/>
              <a:t>GATE</a:t>
            </a:r>
          </a:p>
          <a:p>
            <a:pPr lvl="1"/>
            <a:r>
              <a:rPr lang="en-US" dirty="0" smtClean="0"/>
              <a:t>Spy-EM, … </a:t>
            </a:r>
          </a:p>
          <a:p>
            <a:pPr lvl="1"/>
            <a:endParaRPr lang="en-US" dirty="0" smtClean="0"/>
          </a:p>
        </p:txBody>
      </p:sp>
    </p:spTree>
    <p:extLst>
      <p:ext uri="{BB962C8B-B14F-4D97-AF65-F5344CB8AC3E}">
        <p14:creationId xmlns:p14="http://schemas.microsoft.com/office/powerpoint/2010/main" val="39580580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Opening Vignette…</a:t>
            </a:r>
            <a:endParaRPr lang="en-US" dirty="0"/>
          </a:p>
        </p:txBody>
      </p:sp>
      <p:sp>
        <p:nvSpPr>
          <p:cNvPr id="3" name="Content Placeholder 2"/>
          <p:cNvSpPr>
            <a:spLocks noGrp="1"/>
          </p:cNvSpPr>
          <p:nvPr>
            <p:ph idx="1"/>
          </p:nvPr>
        </p:nvSpPr>
        <p:spPr>
          <a:xfrm>
            <a:off x="762000" y="1600200"/>
            <a:ext cx="8077200" cy="4876800"/>
          </a:xfrm>
        </p:spPr>
        <p:txBody>
          <a:bodyPr>
            <a:normAutofit/>
          </a:bodyPr>
          <a:lstStyle/>
          <a:p>
            <a:pPr marL="0" indent="0">
              <a:buNone/>
            </a:pPr>
            <a:r>
              <a:rPr lang="en-US" sz="3600" dirty="0">
                <a:solidFill>
                  <a:srgbClr val="F85E08"/>
                </a:solidFill>
                <a:effectLst>
                  <a:outerShdw blurRad="38100" dist="38100" dir="2700000" algn="tl">
                    <a:srgbClr val="000000">
                      <a:alpha val="43137"/>
                    </a:srgbClr>
                  </a:outerShdw>
                </a:effectLst>
              </a:rPr>
              <a:t>Machine Versus Men on </a:t>
            </a:r>
            <a:r>
              <a:rPr lang="en-US" sz="3600" i="1" dirty="0">
                <a:solidFill>
                  <a:srgbClr val="F85E08"/>
                </a:solidFill>
                <a:effectLst>
                  <a:outerShdw blurRad="38100" dist="38100" dir="2700000" algn="tl">
                    <a:srgbClr val="000000">
                      <a:alpha val="43137"/>
                    </a:srgbClr>
                  </a:outerShdw>
                </a:effectLst>
              </a:rPr>
              <a:t>Jeopardy</a:t>
            </a:r>
            <a:r>
              <a:rPr lang="en-US" sz="3600" i="1" dirty="0" smtClean="0">
                <a:solidFill>
                  <a:srgbClr val="F85E08"/>
                </a:solidFill>
                <a:effectLst>
                  <a:outerShdw blurRad="38100" dist="38100" dir="2700000" algn="tl">
                    <a:srgbClr val="000000">
                      <a:alpha val="43137"/>
                    </a:srgbClr>
                  </a:outerShdw>
                </a:effectLst>
              </a:rPr>
              <a:t>!</a:t>
            </a:r>
            <a:r>
              <a:rPr lang="en-US" sz="3600" dirty="0" smtClean="0">
                <a:solidFill>
                  <a:srgbClr val="F85E08"/>
                </a:solidFill>
                <a:effectLst>
                  <a:outerShdw blurRad="38100" dist="38100" dir="2700000" algn="tl">
                    <a:srgbClr val="000000">
                      <a:alpha val="43137"/>
                    </a:srgbClr>
                  </a:outerShdw>
                </a:effectLst>
              </a:rPr>
              <a:t>:    The </a:t>
            </a:r>
            <a:r>
              <a:rPr lang="en-US" sz="3600" dirty="0">
                <a:solidFill>
                  <a:srgbClr val="F85E08"/>
                </a:solidFill>
                <a:effectLst>
                  <a:outerShdw blurRad="38100" dist="38100" dir="2700000" algn="tl">
                    <a:srgbClr val="000000">
                      <a:alpha val="43137"/>
                    </a:srgbClr>
                  </a:outerShdw>
                </a:effectLst>
              </a:rPr>
              <a:t>Story of Watson</a:t>
            </a:r>
            <a:endParaRPr lang="en-US" sz="3600" dirty="0" smtClean="0">
              <a:solidFill>
                <a:srgbClr val="F85E08"/>
              </a:solidFill>
              <a:effectLst>
                <a:outerShdw blurRad="38100" dist="38100" dir="2700000" algn="tl">
                  <a:srgbClr val="000000">
                    <a:alpha val="43137"/>
                  </a:srgbClr>
                </a:outerShdw>
              </a:effectLst>
            </a:endParaRPr>
          </a:p>
          <a:p>
            <a:endParaRPr lang="en-US" dirty="0" smtClean="0"/>
          </a:p>
          <a:p>
            <a:r>
              <a:rPr lang="en-US" dirty="0" smtClean="0"/>
              <a:t>Situation</a:t>
            </a:r>
          </a:p>
          <a:p>
            <a:r>
              <a:rPr lang="en-US" dirty="0" smtClean="0"/>
              <a:t>Problem</a:t>
            </a:r>
          </a:p>
          <a:p>
            <a:r>
              <a:rPr lang="en-US" dirty="0" smtClean="0"/>
              <a:t>Solution</a:t>
            </a:r>
          </a:p>
          <a:p>
            <a:r>
              <a:rPr lang="en-US" dirty="0" smtClean="0"/>
              <a:t>Results</a:t>
            </a:r>
          </a:p>
          <a:p>
            <a:r>
              <a:rPr lang="en-US" dirty="0" smtClean="0"/>
              <a:t>Answer &amp; discuss the case questions...</a:t>
            </a:r>
            <a:endParaRPr lang="en-US" dirty="0"/>
          </a:p>
        </p:txBody>
      </p:sp>
      <p:sp>
        <p:nvSpPr>
          <p:cNvPr id="4" name="TextBox 3"/>
          <p:cNvSpPr txBox="1"/>
          <p:nvPr/>
        </p:nvSpPr>
        <p:spPr>
          <a:xfrm>
            <a:off x="2971800" y="4245114"/>
            <a:ext cx="5943600" cy="707886"/>
          </a:xfrm>
          <a:prstGeom prst="rect">
            <a:avLst/>
          </a:prstGeom>
          <a:solidFill>
            <a:schemeClr val="accent6">
              <a:lumMod val="20000"/>
              <a:lumOff val="80000"/>
            </a:schemeClr>
          </a:solidFill>
        </p:spPr>
        <p:txBody>
          <a:bodyPr wrap="square" rtlCol="0">
            <a:spAutoFit/>
          </a:bodyPr>
          <a:lstStyle/>
          <a:p>
            <a:r>
              <a:rPr lang="en-US" sz="2000" dirty="0" smtClean="0">
                <a:solidFill>
                  <a:srgbClr val="0000CC"/>
                </a:solidFill>
                <a:effectLst>
                  <a:outerShdw blurRad="38100" dist="38100" dir="2700000" algn="tl">
                    <a:srgbClr val="000000">
                      <a:alpha val="43137"/>
                    </a:srgbClr>
                  </a:outerShdw>
                </a:effectLst>
              </a:rPr>
              <a:t>Watch it on YouTube!</a:t>
            </a:r>
          </a:p>
          <a:p>
            <a:r>
              <a:rPr lang="en-US" sz="2000" b="0" dirty="0">
                <a:solidFill>
                  <a:srgbClr val="0000CC"/>
                </a:solidFill>
                <a:hlinkClick r:id="rId3"/>
              </a:rPr>
              <a:t>https://www.youtube.com/watch?v=YLR1byL0U8M</a:t>
            </a:r>
            <a:endParaRPr lang="en-US" sz="2000" b="0" dirty="0">
              <a:solidFill>
                <a:srgbClr val="0000CC"/>
              </a:solidFill>
            </a:endParaRPr>
          </a:p>
        </p:txBody>
      </p:sp>
    </p:spTree>
    <p:extLst>
      <p:ext uri="{BB962C8B-B14F-4D97-AF65-F5344CB8AC3E}">
        <p14:creationId xmlns:p14="http://schemas.microsoft.com/office/powerpoint/2010/main" val="12961883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 Case 7.6</a:t>
            </a:r>
            <a:endParaRPr lang="en-US" dirty="0"/>
          </a:p>
        </p:txBody>
      </p:sp>
      <p:sp>
        <p:nvSpPr>
          <p:cNvPr id="3" name="Content Placeholder 2"/>
          <p:cNvSpPr>
            <a:spLocks noGrp="1"/>
          </p:cNvSpPr>
          <p:nvPr>
            <p:ph idx="1"/>
          </p:nvPr>
        </p:nvSpPr>
        <p:spPr/>
        <p:txBody>
          <a:bodyPr/>
          <a:lstStyle/>
          <a:p>
            <a:pPr marL="0" indent="0">
              <a:buNone/>
            </a:pPr>
            <a:r>
              <a:rPr lang="en-US" dirty="0">
                <a:solidFill>
                  <a:srgbClr val="F85E08"/>
                </a:solidFill>
                <a:effectLst>
                  <a:outerShdw blurRad="38100" dist="38100" dir="2700000" algn="tl">
                    <a:srgbClr val="000000">
                      <a:alpha val="43137"/>
                    </a:srgbClr>
                  </a:outerShdw>
                </a:effectLst>
              </a:rPr>
              <a:t>A Potpourri of Text Mining Case Synopses</a:t>
            </a:r>
          </a:p>
          <a:p>
            <a:pPr marL="576263" lvl="1" indent="-347663">
              <a:buClr>
                <a:srgbClr val="F85E08"/>
              </a:buClr>
              <a:buSzPct val="80000"/>
              <a:buFont typeface="+mj-lt"/>
              <a:buAutoNum type="arabicPeriod"/>
            </a:pPr>
            <a:r>
              <a:rPr lang="en-US" sz="2600" dirty="0" smtClean="0"/>
              <a:t>Alberta’s </a:t>
            </a:r>
            <a:r>
              <a:rPr lang="en-US" sz="2600" dirty="0"/>
              <a:t>Parks Division gains </a:t>
            </a:r>
            <a:r>
              <a:rPr lang="en-US" sz="2600" dirty="0" smtClean="0"/>
              <a:t>insight from </a:t>
            </a:r>
            <a:r>
              <a:rPr lang="en-US" sz="2600" dirty="0"/>
              <a:t>unstructured </a:t>
            </a:r>
            <a:r>
              <a:rPr lang="en-US" sz="2600" dirty="0" smtClean="0"/>
              <a:t>data</a:t>
            </a:r>
          </a:p>
          <a:p>
            <a:pPr marL="576263" lvl="1" indent="-347663">
              <a:buClr>
                <a:srgbClr val="F85E08"/>
              </a:buClr>
              <a:buSzPct val="80000"/>
              <a:buFont typeface="+mj-lt"/>
              <a:buAutoNum type="arabicPeriod"/>
            </a:pPr>
            <a:r>
              <a:rPr lang="en-US" sz="2600" dirty="0" smtClean="0"/>
              <a:t>American </a:t>
            </a:r>
            <a:r>
              <a:rPr lang="en-US" sz="2600" dirty="0"/>
              <a:t>Honda Saves Millions </a:t>
            </a:r>
            <a:r>
              <a:rPr lang="en-US" sz="2600" dirty="0" smtClean="0"/>
              <a:t>by Using </a:t>
            </a:r>
            <a:r>
              <a:rPr lang="en-US" sz="2600" dirty="0"/>
              <a:t>Text and Data </a:t>
            </a:r>
            <a:r>
              <a:rPr lang="en-US" sz="2600" dirty="0" smtClean="0"/>
              <a:t>Mining</a:t>
            </a:r>
          </a:p>
          <a:p>
            <a:pPr marL="576263" lvl="1" indent="-347663">
              <a:buClr>
                <a:srgbClr val="F85E08"/>
              </a:buClr>
              <a:buSzPct val="80000"/>
              <a:buFont typeface="+mj-lt"/>
              <a:buAutoNum type="arabicPeriod"/>
            </a:pPr>
            <a:r>
              <a:rPr lang="en-US" sz="2600" dirty="0" smtClean="0"/>
              <a:t>MaspexWadowice </a:t>
            </a:r>
            <a:r>
              <a:rPr lang="en-US" sz="2600" dirty="0"/>
              <a:t>Group </a:t>
            </a:r>
            <a:r>
              <a:rPr lang="en-US" sz="2600" dirty="0" smtClean="0"/>
              <a:t>Analyzes Online </a:t>
            </a:r>
            <a:r>
              <a:rPr lang="en-US" sz="2600" dirty="0"/>
              <a:t>Brand Image with Text </a:t>
            </a:r>
            <a:r>
              <a:rPr lang="en-US" sz="2600" dirty="0" smtClean="0"/>
              <a:t>Mining</a:t>
            </a:r>
          </a:p>
          <a:p>
            <a:pPr marL="576263" lvl="1" indent="-347663">
              <a:buClr>
                <a:srgbClr val="F85E08"/>
              </a:buClr>
              <a:buSzPct val="80000"/>
              <a:buFont typeface="+mj-lt"/>
              <a:buAutoNum type="arabicPeriod"/>
            </a:pPr>
            <a:r>
              <a:rPr lang="en-US" sz="2600" dirty="0" smtClean="0"/>
              <a:t>Viseca </a:t>
            </a:r>
            <a:r>
              <a:rPr lang="en-US" sz="2600" dirty="0"/>
              <a:t>Card Services Reduces </a:t>
            </a:r>
            <a:r>
              <a:rPr lang="en-US" sz="2600" dirty="0" smtClean="0"/>
              <a:t>Fraud Loss </a:t>
            </a:r>
            <a:r>
              <a:rPr lang="en-US" sz="2600" dirty="0"/>
              <a:t>with Text </a:t>
            </a:r>
            <a:r>
              <a:rPr lang="en-US" sz="2600" dirty="0" smtClean="0"/>
              <a:t>Analytics</a:t>
            </a:r>
          </a:p>
          <a:p>
            <a:pPr marL="576263" lvl="1" indent="-347663">
              <a:buClr>
                <a:srgbClr val="F85E08"/>
              </a:buClr>
              <a:buSzPct val="80000"/>
              <a:buFont typeface="+mj-lt"/>
              <a:buAutoNum type="arabicPeriod"/>
            </a:pPr>
            <a:r>
              <a:rPr lang="en-US" sz="2600" dirty="0" smtClean="0"/>
              <a:t>Improving </a:t>
            </a:r>
            <a:r>
              <a:rPr lang="en-US" sz="2600" dirty="0"/>
              <a:t>Quality with Text </a:t>
            </a:r>
            <a:r>
              <a:rPr lang="en-US" sz="2600" dirty="0" smtClean="0"/>
              <a:t>Mining and </a:t>
            </a:r>
            <a:r>
              <a:rPr lang="en-US" sz="2600" dirty="0"/>
              <a:t>Advanced Analytics</a:t>
            </a:r>
          </a:p>
        </p:txBody>
      </p:sp>
    </p:spTree>
    <p:extLst>
      <p:ext uri="{BB962C8B-B14F-4D97-AF65-F5344CB8AC3E}">
        <p14:creationId xmlns:p14="http://schemas.microsoft.com/office/powerpoint/2010/main" val="45692602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Sentiment Analysis </a:t>
            </a:r>
            <a:r>
              <a:rPr lang="en-US" dirty="0"/>
              <a:t>Overview</a:t>
            </a:r>
          </a:p>
        </p:txBody>
      </p:sp>
      <p:sp>
        <p:nvSpPr>
          <p:cNvPr id="3" name="Content Placeholder 2"/>
          <p:cNvSpPr>
            <a:spLocks noGrp="1"/>
          </p:cNvSpPr>
          <p:nvPr>
            <p:ph idx="1"/>
          </p:nvPr>
        </p:nvSpPr>
        <p:spPr/>
        <p:txBody>
          <a:bodyPr/>
          <a:lstStyle/>
          <a:p>
            <a:r>
              <a:rPr lang="en-US" sz="3000" dirty="0"/>
              <a:t>Sentiment </a:t>
            </a:r>
            <a:r>
              <a:rPr lang="en-US" sz="3000" dirty="0" smtClean="0">
                <a:sym typeface="Wingdings" panose="05000000000000000000" pitchFamily="2" charset="2"/>
              </a:rPr>
              <a:t> </a:t>
            </a:r>
            <a:r>
              <a:rPr lang="en-US" sz="3000" dirty="0" smtClean="0"/>
              <a:t>belief</a:t>
            </a:r>
            <a:r>
              <a:rPr lang="en-US" sz="3000" dirty="0"/>
              <a:t>, view, opinion, </a:t>
            </a:r>
            <a:r>
              <a:rPr lang="en-US" sz="3000" dirty="0" smtClean="0"/>
              <a:t>conviction</a:t>
            </a:r>
          </a:p>
          <a:p>
            <a:r>
              <a:rPr lang="en-US" sz="3000" dirty="0" smtClean="0"/>
              <a:t>Sentiment analysis </a:t>
            </a:r>
            <a:r>
              <a:rPr lang="en-US" sz="3000" dirty="0" smtClean="0">
                <a:sym typeface="Wingdings" panose="05000000000000000000" pitchFamily="2" charset="2"/>
              </a:rPr>
              <a:t> o</a:t>
            </a:r>
            <a:r>
              <a:rPr lang="en-US" sz="3000" dirty="0" smtClean="0"/>
              <a:t>pinion </a:t>
            </a:r>
            <a:r>
              <a:rPr lang="en-US" sz="3000" dirty="0"/>
              <a:t>mining, subjectivity analysis, and appraisal </a:t>
            </a:r>
            <a:r>
              <a:rPr lang="en-US" sz="3000" dirty="0" smtClean="0"/>
              <a:t>extraction</a:t>
            </a:r>
          </a:p>
          <a:p>
            <a:r>
              <a:rPr lang="en-US" sz="3000" dirty="0" smtClean="0"/>
              <a:t>The goal is to answer the question:</a:t>
            </a:r>
          </a:p>
          <a:p>
            <a:pPr marL="0" indent="0">
              <a:buNone/>
              <a:tabLst>
                <a:tab pos="403225" algn="l"/>
              </a:tabLst>
            </a:pPr>
            <a:r>
              <a:rPr lang="en-US" sz="3000" dirty="0" smtClean="0"/>
              <a:t>	“</a:t>
            </a:r>
            <a:r>
              <a:rPr lang="en-US" sz="3000" dirty="0" smtClean="0">
                <a:solidFill>
                  <a:srgbClr val="F85E08"/>
                </a:solidFill>
              </a:rPr>
              <a:t>What </a:t>
            </a:r>
            <a:r>
              <a:rPr lang="en-US" sz="3000" dirty="0">
                <a:solidFill>
                  <a:srgbClr val="F85E08"/>
                </a:solidFill>
              </a:rPr>
              <a:t>do people feel </a:t>
            </a:r>
            <a:r>
              <a:rPr lang="en-US" sz="3000" dirty="0" smtClean="0">
                <a:solidFill>
                  <a:srgbClr val="F85E08"/>
                </a:solidFill>
              </a:rPr>
              <a:t>about a </a:t>
            </a:r>
            <a:r>
              <a:rPr lang="en-US" sz="3000" dirty="0">
                <a:solidFill>
                  <a:srgbClr val="F85E08"/>
                </a:solidFill>
              </a:rPr>
              <a:t>certain topic?</a:t>
            </a:r>
            <a:r>
              <a:rPr lang="en-US" sz="3000" dirty="0"/>
              <a:t>” </a:t>
            </a:r>
            <a:endParaRPr lang="en-US" sz="3000" dirty="0" smtClean="0"/>
          </a:p>
          <a:p>
            <a:pPr>
              <a:tabLst>
                <a:tab pos="403225" algn="l"/>
              </a:tabLst>
            </a:pPr>
            <a:r>
              <a:rPr lang="en-US" sz="3000" dirty="0" smtClean="0">
                <a:solidFill>
                  <a:srgbClr val="F85E08"/>
                </a:solidFill>
              </a:rPr>
              <a:t>Explicit</a:t>
            </a:r>
            <a:r>
              <a:rPr lang="en-US" sz="3000" dirty="0" smtClean="0"/>
              <a:t> versus </a:t>
            </a:r>
            <a:r>
              <a:rPr lang="en-US" sz="3000" dirty="0" smtClean="0">
                <a:solidFill>
                  <a:srgbClr val="F85E08"/>
                </a:solidFill>
              </a:rPr>
              <a:t>Implicit</a:t>
            </a:r>
            <a:r>
              <a:rPr lang="en-US" sz="3000" dirty="0" smtClean="0"/>
              <a:t> sentiment</a:t>
            </a:r>
          </a:p>
          <a:p>
            <a:pPr>
              <a:tabLst>
                <a:tab pos="403225" algn="l"/>
              </a:tabLst>
            </a:pPr>
            <a:r>
              <a:rPr lang="en-US" sz="3000" dirty="0" smtClean="0"/>
              <a:t>Sentiment polarity</a:t>
            </a:r>
          </a:p>
          <a:p>
            <a:pPr lvl="1">
              <a:tabLst>
                <a:tab pos="403225" algn="l"/>
              </a:tabLst>
            </a:pPr>
            <a:r>
              <a:rPr lang="en-US" dirty="0" smtClean="0">
                <a:solidFill>
                  <a:srgbClr val="F85E08"/>
                </a:solidFill>
              </a:rPr>
              <a:t>Positive</a:t>
            </a:r>
            <a:r>
              <a:rPr lang="en-US" dirty="0" smtClean="0"/>
              <a:t> versus </a:t>
            </a:r>
            <a:r>
              <a:rPr lang="en-US" dirty="0" smtClean="0">
                <a:solidFill>
                  <a:srgbClr val="F85E08"/>
                </a:solidFill>
              </a:rPr>
              <a:t>Negative</a:t>
            </a:r>
          </a:p>
          <a:p>
            <a:pPr lvl="1">
              <a:tabLst>
                <a:tab pos="403225" algn="l"/>
              </a:tabLst>
            </a:pPr>
            <a:r>
              <a:rPr lang="en-US" dirty="0" smtClean="0">
                <a:solidFill>
                  <a:srgbClr val="F85E08"/>
                </a:solidFill>
              </a:rPr>
              <a:t>… </a:t>
            </a:r>
            <a:r>
              <a:rPr lang="en-US" dirty="0" smtClean="0"/>
              <a:t>versus </a:t>
            </a:r>
            <a:r>
              <a:rPr lang="en-US" dirty="0" smtClean="0">
                <a:solidFill>
                  <a:srgbClr val="F85E08"/>
                </a:solidFill>
              </a:rPr>
              <a:t>Neutral</a:t>
            </a:r>
            <a:r>
              <a:rPr lang="en-US" dirty="0" smtClean="0">
                <a:solidFill>
                  <a:srgbClr val="0000CC"/>
                </a:solidFill>
              </a:rPr>
              <a:t>?</a:t>
            </a:r>
            <a:endParaRPr lang="en-US" dirty="0">
              <a:solidFill>
                <a:srgbClr val="0000CC"/>
              </a:solidFill>
            </a:endParaRPr>
          </a:p>
        </p:txBody>
      </p:sp>
    </p:spTree>
    <p:extLst>
      <p:ext uri="{BB962C8B-B14F-4D97-AF65-F5344CB8AC3E}">
        <p14:creationId xmlns:p14="http://schemas.microsoft.com/office/powerpoint/2010/main" val="422700917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 </a:t>
            </a:r>
            <a:br>
              <a:rPr lang="en-US" dirty="0" smtClean="0"/>
            </a:br>
            <a:r>
              <a:rPr lang="en-US" dirty="0" smtClean="0"/>
              <a:t>Real-Time Social Signal </a:t>
            </a:r>
            <a:r>
              <a:rPr lang="en-US" sz="2800" dirty="0" smtClean="0"/>
              <a:t>(by Attensity)</a:t>
            </a:r>
            <a:endParaRPr lang="en-US" dirty="0"/>
          </a:p>
        </p:txBody>
      </p:sp>
      <p:pic>
        <p:nvPicPr>
          <p:cNvPr id="4" name="Picture 3"/>
          <p:cNvPicPr>
            <a:picLocks noChangeAspect="1"/>
          </p:cNvPicPr>
          <p:nvPr/>
        </p:nvPicPr>
        <p:blipFill>
          <a:blip r:embed="rId2" cstate="print"/>
          <a:srcRect/>
          <a:stretch>
            <a:fillRect/>
          </a:stretch>
        </p:blipFill>
        <p:spPr bwMode="auto">
          <a:xfrm>
            <a:off x="452449" y="1752600"/>
            <a:ext cx="8234351" cy="4572000"/>
          </a:xfrm>
          <a:prstGeom prst="rect">
            <a:avLst/>
          </a:prstGeom>
          <a:noFill/>
          <a:ln w="19050">
            <a:solidFill>
              <a:srgbClr val="F85E08"/>
            </a:solidFill>
            <a:miter lim="800000"/>
            <a:headEnd/>
            <a:tailEnd/>
          </a:ln>
          <a:effectLst/>
        </p:spPr>
      </p:pic>
    </p:spTree>
    <p:extLst>
      <p:ext uri="{BB962C8B-B14F-4D97-AF65-F5344CB8AC3E}">
        <p14:creationId xmlns:p14="http://schemas.microsoft.com/office/powerpoint/2010/main" val="24854223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Application Case 7.7</a:t>
            </a:r>
          </a:p>
        </p:txBody>
      </p:sp>
      <p:sp>
        <p:nvSpPr>
          <p:cNvPr id="3" name="Content Placeholder 2"/>
          <p:cNvSpPr>
            <a:spLocks noGrp="1"/>
          </p:cNvSpPr>
          <p:nvPr>
            <p:ph idx="1"/>
          </p:nvPr>
        </p:nvSpPr>
        <p:spPr/>
        <p:txBody>
          <a:bodyPr/>
          <a:lstStyle/>
          <a:p>
            <a:pPr marL="0" indent="0">
              <a:buNone/>
            </a:pPr>
            <a:r>
              <a:rPr lang="en-US" sz="3400" dirty="0">
                <a:solidFill>
                  <a:srgbClr val="F85E08"/>
                </a:solidFill>
                <a:effectLst>
                  <a:outerShdw blurRad="38100" dist="38100" dir="2700000" algn="tl">
                    <a:srgbClr val="000000">
                      <a:alpha val="43137"/>
                    </a:srgbClr>
                  </a:outerShdw>
                </a:effectLst>
              </a:rPr>
              <a:t>Whirlpool Achieves Customer Loyalty and Product Success with Text </a:t>
            </a:r>
            <a:r>
              <a:rPr lang="en-US" sz="3400" dirty="0" smtClean="0">
                <a:solidFill>
                  <a:srgbClr val="F85E08"/>
                </a:solidFill>
                <a:effectLst>
                  <a:outerShdw blurRad="38100" dist="38100" dir="2700000" algn="tl">
                    <a:srgbClr val="000000">
                      <a:alpha val="43137"/>
                    </a:srgbClr>
                  </a:outerShdw>
                </a:effectLst>
              </a:rPr>
              <a:t>Analytics</a:t>
            </a:r>
          </a:p>
          <a:p>
            <a:pPr marL="0" indent="0">
              <a:buNone/>
            </a:pPr>
            <a:endParaRPr lang="en-US" sz="2400" dirty="0" smtClean="0">
              <a:solidFill>
                <a:srgbClr val="F85E08"/>
              </a:solidFill>
              <a:effectLst>
                <a:outerShdw blurRad="38100" dist="38100" dir="2700000" algn="tl">
                  <a:srgbClr val="000000">
                    <a:alpha val="43137"/>
                  </a:srgbClr>
                </a:outerShdw>
              </a:effectLst>
            </a:endParaRPr>
          </a:p>
          <a:p>
            <a:pPr marL="0" indent="0">
              <a:buNone/>
            </a:pPr>
            <a:r>
              <a:rPr lang="en-US" u="sng" dirty="0">
                <a:solidFill>
                  <a:srgbClr val="F85E08"/>
                </a:solidFill>
                <a:effectLst>
                  <a:outerShdw blurRad="38100" dist="38100" dir="2700000" algn="tl">
                    <a:srgbClr val="000000">
                      <a:alpha val="43137"/>
                    </a:srgbClr>
                  </a:outerShdw>
                </a:effectLst>
              </a:rPr>
              <a:t>Questions for Discussion</a:t>
            </a:r>
          </a:p>
          <a:p>
            <a:pPr marL="514350" indent="-514350">
              <a:buSzPct val="80000"/>
              <a:buFont typeface="+mj-lt"/>
              <a:buAutoNum type="arabicPeriod"/>
            </a:pPr>
            <a:r>
              <a:rPr lang="en-US" sz="2800" dirty="0"/>
              <a:t>How did Whirlpool use capabilities of text </a:t>
            </a:r>
            <a:r>
              <a:rPr lang="en-US" sz="2800" dirty="0" smtClean="0"/>
              <a:t>analytics to </a:t>
            </a:r>
            <a:r>
              <a:rPr lang="en-US" sz="2800" dirty="0"/>
              <a:t>better understand their customers </a:t>
            </a:r>
            <a:r>
              <a:rPr lang="en-US" sz="2800" dirty="0" smtClean="0"/>
              <a:t>and improve </a:t>
            </a:r>
            <a:r>
              <a:rPr lang="en-US" sz="2800" dirty="0"/>
              <a:t>product offerings?</a:t>
            </a:r>
          </a:p>
          <a:p>
            <a:pPr marL="514350" indent="-514350">
              <a:buSzPct val="80000"/>
              <a:buFont typeface="+mj-lt"/>
              <a:buAutoNum type="arabicPeriod"/>
            </a:pPr>
            <a:r>
              <a:rPr lang="en-US" sz="2800" dirty="0" smtClean="0"/>
              <a:t>What </a:t>
            </a:r>
            <a:r>
              <a:rPr lang="en-US" sz="2800" dirty="0"/>
              <a:t>were the challenges, the proposed </a:t>
            </a:r>
            <a:r>
              <a:rPr lang="en-US" sz="2800" dirty="0" smtClean="0"/>
              <a:t>solution, and </a:t>
            </a:r>
            <a:r>
              <a:rPr lang="en-US" sz="2800" dirty="0"/>
              <a:t>the obtained results?</a:t>
            </a:r>
          </a:p>
          <a:p>
            <a:pPr marL="0" indent="0">
              <a:buNone/>
            </a:pPr>
            <a:endParaRPr lang="en-US" sz="3600" dirty="0">
              <a:solidFill>
                <a:srgbClr val="F85E08"/>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29421416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Sentiment Analysis Applications</a:t>
            </a:r>
            <a:endParaRPr lang="en-US" dirty="0"/>
          </a:p>
        </p:txBody>
      </p:sp>
      <p:sp>
        <p:nvSpPr>
          <p:cNvPr id="3" name="Content Placeholder 2"/>
          <p:cNvSpPr>
            <a:spLocks noGrp="1"/>
          </p:cNvSpPr>
          <p:nvPr>
            <p:ph idx="1"/>
          </p:nvPr>
        </p:nvSpPr>
        <p:spPr/>
        <p:txBody>
          <a:bodyPr/>
          <a:lstStyle/>
          <a:p>
            <a:r>
              <a:rPr lang="en-US" dirty="0"/>
              <a:t>Voice of the customer (VOC</a:t>
            </a:r>
            <a:r>
              <a:rPr lang="en-US" dirty="0" smtClean="0"/>
              <a:t>)</a:t>
            </a:r>
          </a:p>
          <a:p>
            <a:r>
              <a:rPr lang="en-US" dirty="0"/>
              <a:t>Voice of the Market (VOM</a:t>
            </a:r>
            <a:r>
              <a:rPr lang="en-US" dirty="0" smtClean="0"/>
              <a:t>)</a:t>
            </a:r>
          </a:p>
          <a:p>
            <a:r>
              <a:rPr lang="en-US" dirty="0"/>
              <a:t>Voice of the Employee (VOE</a:t>
            </a:r>
            <a:r>
              <a:rPr lang="en-US" dirty="0" smtClean="0"/>
              <a:t>)</a:t>
            </a:r>
          </a:p>
          <a:p>
            <a:r>
              <a:rPr lang="en-US" dirty="0"/>
              <a:t>Brand </a:t>
            </a:r>
            <a:r>
              <a:rPr lang="en-US" dirty="0" smtClean="0"/>
              <a:t>Management</a:t>
            </a:r>
          </a:p>
          <a:p>
            <a:r>
              <a:rPr lang="en-US" dirty="0"/>
              <a:t>Financial </a:t>
            </a:r>
            <a:r>
              <a:rPr lang="en-US" dirty="0" smtClean="0"/>
              <a:t>Markets</a:t>
            </a:r>
          </a:p>
          <a:p>
            <a:r>
              <a:rPr lang="en-US" dirty="0" smtClean="0"/>
              <a:t>Politics</a:t>
            </a:r>
          </a:p>
          <a:p>
            <a:r>
              <a:rPr lang="en-US" dirty="0"/>
              <a:t>Government </a:t>
            </a:r>
            <a:r>
              <a:rPr lang="en-US" dirty="0" smtClean="0"/>
              <a:t>Intelligence</a:t>
            </a:r>
          </a:p>
          <a:p>
            <a:r>
              <a:rPr lang="en-US" dirty="0" smtClean="0"/>
              <a:t>… others</a:t>
            </a:r>
            <a:endParaRPr lang="en-US" dirty="0"/>
          </a:p>
        </p:txBody>
      </p:sp>
    </p:spTree>
    <p:extLst>
      <p:ext uri="{BB962C8B-B14F-4D97-AF65-F5344CB8AC3E}">
        <p14:creationId xmlns:p14="http://schemas.microsoft.com/office/powerpoint/2010/main" val="149095354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846138" y="533400"/>
            <a:ext cx="3040062" cy="1752600"/>
          </a:xfrm>
        </p:spPr>
        <p:txBody>
          <a:bodyPr/>
          <a:lstStyle/>
          <a:p>
            <a:r>
              <a:rPr lang="en-US" dirty="0" smtClean="0"/>
              <a:t>Sentiment </a:t>
            </a:r>
            <a:br>
              <a:rPr lang="en-US" dirty="0" smtClean="0"/>
            </a:br>
            <a:r>
              <a:rPr lang="en-US" dirty="0" smtClean="0"/>
              <a:t>Analysis </a:t>
            </a:r>
            <a:br>
              <a:rPr lang="en-US" dirty="0" smtClean="0"/>
            </a:br>
            <a:r>
              <a:rPr lang="en-US" dirty="0" smtClean="0"/>
              <a:t>Process</a:t>
            </a:r>
            <a:endParaRPr lang="en-US" dirty="0"/>
          </a:p>
        </p:txBody>
      </p:sp>
      <p:pic>
        <p:nvPicPr>
          <p:cNvPr id="5122"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62400" y="152400"/>
            <a:ext cx="4355281" cy="6511925"/>
          </a:xfrm>
          <a:prstGeom prst="rect">
            <a:avLst/>
          </a:prstGeom>
          <a:solidFill>
            <a:schemeClr val="bg1">
              <a:lumMod val="75000"/>
            </a:schemeClr>
          </a:solidFill>
          <a:ln>
            <a:noFill/>
          </a:ln>
        </p:spPr>
      </p:pic>
    </p:spTree>
    <p:extLst>
      <p:ext uri="{BB962C8B-B14F-4D97-AF65-F5344CB8AC3E}">
        <p14:creationId xmlns:p14="http://schemas.microsoft.com/office/powerpoint/2010/main" val="167794387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Sentiment Analysis Process</a:t>
            </a:r>
            <a:endParaRPr lang="en-US" dirty="0"/>
          </a:p>
        </p:txBody>
      </p:sp>
      <p:sp>
        <p:nvSpPr>
          <p:cNvPr id="3" name="Content Placeholder 2"/>
          <p:cNvSpPr>
            <a:spLocks noGrp="1"/>
          </p:cNvSpPr>
          <p:nvPr>
            <p:ph idx="1"/>
          </p:nvPr>
        </p:nvSpPr>
        <p:spPr/>
        <p:txBody>
          <a:bodyPr/>
          <a:lstStyle/>
          <a:p>
            <a:r>
              <a:rPr lang="en-US" dirty="0" smtClean="0">
                <a:solidFill>
                  <a:srgbClr val="F85E08"/>
                </a:solidFill>
              </a:rPr>
              <a:t>Step 1 </a:t>
            </a:r>
            <a:r>
              <a:rPr lang="en-US" dirty="0" smtClean="0"/>
              <a:t>– Sentiment Detection</a:t>
            </a:r>
          </a:p>
          <a:p>
            <a:pPr lvl="1"/>
            <a:r>
              <a:rPr lang="en-US" dirty="0" smtClean="0"/>
              <a:t>Comes right after the </a:t>
            </a:r>
            <a:r>
              <a:rPr lang="en-US" dirty="0"/>
              <a:t>retrieval and preparation of the text </a:t>
            </a:r>
            <a:r>
              <a:rPr lang="en-US" dirty="0" smtClean="0"/>
              <a:t>documents</a:t>
            </a:r>
            <a:endParaRPr lang="en-US" dirty="0"/>
          </a:p>
          <a:p>
            <a:pPr lvl="1"/>
            <a:r>
              <a:rPr lang="en-US" dirty="0" smtClean="0"/>
              <a:t>It is also called detection </a:t>
            </a:r>
            <a:r>
              <a:rPr lang="en-US" dirty="0"/>
              <a:t>of </a:t>
            </a:r>
            <a:r>
              <a:rPr lang="en-US" dirty="0" smtClean="0"/>
              <a:t>objectivity</a:t>
            </a:r>
          </a:p>
          <a:p>
            <a:pPr lvl="2"/>
            <a:r>
              <a:rPr lang="en-US" dirty="0" smtClean="0">
                <a:solidFill>
                  <a:srgbClr val="F85E08"/>
                </a:solidFill>
              </a:rPr>
              <a:t>Fact </a:t>
            </a:r>
            <a:r>
              <a:rPr lang="en-US" dirty="0" smtClean="0">
                <a:solidFill>
                  <a:srgbClr val="0000CC"/>
                </a:solidFill>
              </a:rPr>
              <a:t>[= objectivity]</a:t>
            </a:r>
            <a:r>
              <a:rPr lang="en-US" dirty="0" smtClean="0"/>
              <a:t> versus </a:t>
            </a:r>
            <a:r>
              <a:rPr lang="en-US" dirty="0" smtClean="0">
                <a:solidFill>
                  <a:srgbClr val="F85E08"/>
                </a:solidFill>
              </a:rPr>
              <a:t>Opinion </a:t>
            </a:r>
            <a:r>
              <a:rPr lang="en-US" dirty="0" smtClean="0">
                <a:solidFill>
                  <a:srgbClr val="0000CC"/>
                </a:solidFill>
              </a:rPr>
              <a:t>[= subjectivity]</a:t>
            </a:r>
          </a:p>
          <a:p>
            <a:r>
              <a:rPr lang="en-US" dirty="0">
                <a:solidFill>
                  <a:srgbClr val="F85E08"/>
                </a:solidFill>
              </a:rPr>
              <a:t>Step 2</a:t>
            </a:r>
            <a:r>
              <a:rPr lang="en-US" dirty="0">
                <a:solidFill>
                  <a:srgbClr val="0000CC"/>
                </a:solidFill>
              </a:rPr>
              <a:t> </a:t>
            </a:r>
            <a:r>
              <a:rPr lang="en-US" dirty="0"/>
              <a:t>– </a:t>
            </a:r>
            <a:r>
              <a:rPr lang="en-US" dirty="0" smtClean="0">
                <a:solidFill>
                  <a:srgbClr val="0000CC"/>
                </a:solidFill>
              </a:rPr>
              <a:t>N-P  </a:t>
            </a:r>
            <a:r>
              <a:rPr lang="en-US" dirty="0">
                <a:solidFill>
                  <a:srgbClr val="0000CC"/>
                </a:solidFill>
              </a:rPr>
              <a:t>Polarity </a:t>
            </a:r>
            <a:r>
              <a:rPr lang="en-US" dirty="0" smtClean="0">
                <a:solidFill>
                  <a:srgbClr val="0000CC"/>
                </a:solidFill>
              </a:rPr>
              <a:t>Classification</a:t>
            </a:r>
          </a:p>
          <a:p>
            <a:pPr lvl="1"/>
            <a:r>
              <a:rPr lang="en-US" dirty="0">
                <a:solidFill>
                  <a:srgbClr val="0000CC"/>
                </a:solidFill>
              </a:rPr>
              <a:t>Given an opinionated piece of text, the goal is to classify the opinion </a:t>
            </a:r>
            <a:r>
              <a:rPr lang="en-US" dirty="0" smtClean="0">
                <a:solidFill>
                  <a:srgbClr val="0000CC"/>
                </a:solidFill>
              </a:rPr>
              <a:t>as falling </a:t>
            </a:r>
            <a:r>
              <a:rPr lang="en-US" dirty="0">
                <a:solidFill>
                  <a:srgbClr val="0000CC"/>
                </a:solidFill>
              </a:rPr>
              <a:t>under one of two opposing sentiment </a:t>
            </a:r>
            <a:r>
              <a:rPr lang="en-US" dirty="0" smtClean="0">
                <a:solidFill>
                  <a:srgbClr val="0000CC"/>
                </a:solidFill>
              </a:rPr>
              <a:t>polarities </a:t>
            </a:r>
          </a:p>
          <a:p>
            <a:pPr lvl="2"/>
            <a:r>
              <a:rPr lang="en-US" dirty="0" smtClean="0">
                <a:solidFill>
                  <a:srgbClr val="F85E08"/>
                </a:solidFill>
              </a:rPr>
              <a:t>N </a:t>
            </a:r>
            <a:r>
              <a:rPr lang="en-US" dirty="0" smtClean="0">
                <a:solidFill>
                  <a:srgbClr val="0000CC"/>
                </a:solidFill>
              </a:rPr>
              <a:t>[= negative] versus </a:t>
            </a:r>
            <a:r>
              <a:rPr lang="en-US" dirty="0" smtClean="0">
                <a:solidFill>
                  <a:srgbClr val="F85E08"/>
                </a:solidFill>
              </a:rPr>
              <a:t>P</a:t>
            </a:r>
            <a:r>
              <a:rPr lang="en-US" dirty="0" smtClean="0">
                <a:solidFill>
                  <a:srgbClr val="0000CC"/>
                </a:solidFill>
              </a:rPr>
              <a:t> [= positive]</a:t>
            </a:r>
            <a:endParaRPr lang="en-US" dirty="0">
              <a:solidFill>
                <a:srgbClr val="0000CC"/>
              </a:solidFill>
            </a:endParaRPr>
          </a:p>
        </p:txBody>
      </p:sp>
    </p:spTree>
    <p:extLst>
      <p:ext uri="{BB962C8B-B14F-4D97-AF65-F5344CB8AC3E}">
        <p14:creationId xmlns:p14="http://schemas.microsoft.com/office/powerpoint/2010/main" val="377369942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Sentiment Analysis Process</a:t>
            </a:r>
            <a:endParaRPr lang="en-US" dirty="0"/>
          </a:p>
        </p:txBody>
      </p:sp>
      <p:sp>
        <p:nvSpPr>
          <p:cNvPr id="3" name="Content Placeholder 2"/>
          <p:cNvSpPr>
            <a:spLocks noGrp="1"/>
          </p:cNvSpPr>
          <p:nvPr>
            <p:ph idx="1"/>
          </p:nvPr>
        </p:nvSpPr>
        <p:spPr/>
        <p:txBody>
          <a:bodyPr/>
          <a:lstStyle/>
          <a:p>
            <a:r>
              <a:rPr lang="en-US" dirty="0" smtClean="0">
                <a:solidFill>
                  <a:srgbClr val="F85E08"/>
                </a:solidFill>
              </a:rPr>
              <a:t>Step 3 </a:t>
            </a:r>
            <a:r>
              <a:rPr lang="en-US" dirty="0" smtClean="0"/>
              <a:t>– Target Identification</a:t>
            </a:r>
          </a:p>
          <a:p>
            <a:pPr lvl="1"/>
            <a:r>
              <a:rPr lang="en-US" dirty="0"/>
              <a:t>The goal of this step is to accurately identify the </a:t>
            </a:r>
            <a:r>
              <a:rPr lang="en-US" dirty="0" smtClean="0"/>
              <a:t>target of </a:t>
            </a:r>
            <a:r>
              <a:rPr lang="en-US" dirty="0"/>
              <a:t>the expressed sentiment (e.g., a person, a product, </a:t>
            </a:r>
            <a:r>
              <a:rPr lang="en-US" dirty="0" smtClean="0"/>
              <a:t>an </a:t>
            </a:r>
            <a:r>
              <a:rPr lang="en-US" dirty="0"/>
              <a:t>event, etc</a:t>
            </a:r>
            <a:r>
              <a:rPr lang="en-US" dirty="0" smtClean="0"/>
              <a:t>.)</a:t>
            </a:r>
          </a:p>
          <a:p>
            <a:pPr lvl="2"/>
            <a:r>
              <a:rPr lang="en-US" dirty="0" smtClean="0"/>
              <a:t>Level of difficulty </a:t>
            </a:r>
            <a:r>
              <a:rPr lang="en-US" dirty="0" smtClean="0">
                <a:sym typeface="Wingdings" panose="05000000000000000000" pitchFamily="2" charset="2"/>
              </a:rPr>
              <a:t></a:t>
            </a:r>
            <a:r>
              <a:rPr lang="en-US" dirty="0" smtClean="0"/>
              <a:t> the application domain</a:t>
            </a:r>
          </a:p>
          <a:p>
            <a:r>
              <a:rPr lang="en-US" dirty="0" smtClean="0">
                <a:solidFill>
                  <a:srgbClr val="F85E08"/>
                </a:solidFill>
              </a:rPr>
              <a:t>Step 4</a:t>
            </a:r>
            <a:r>
              <a:rPr lang="en-US" dirty="0" smtClean="0">
                <a:solidFill>
                  <a:srgbClr val="0000CC"/>
                </a:solidFill>
              </a:rPr>
              <a:t> </a:t>
            </a:r>
            <a:r>
              <a:rPr lang="en-US" dirty="0"/>
              <a:t>– </a:t>
            </a:r>
            <a:r>
              <a:rPr lang="en-US" dirty="0" smtClean="0">
                <a:solidFill>
                  <a:srgbClr val="0000CC"/>
                </a:solidFill>
              </a:rPr>
              <a:t>Collection and Aggregation</a:t>
            </a:r>
          </a:p>
          <a:p>
            <a:pPr lvl="1"/>
            <a:r>
              <a:rPr lang="en-US" dirty="0">
                <a:solidFill>
                  <a:srgbClr val="0000CC"/>
                </a:solidFill>
              </a:rPr>
              <a:t>Once the sentiments of all text data </a:t>
            </a:r>
            <a:r>
              <a:rPr lang="en-US" dirty="0" smtClean="0">
                <a:solidFill>
                  <a:srgbClr val="0000CC"/>
                </a:solidFill>
              </a:rPr>
              <a:t>points in </a:t>
            </a:r>
            <a:r>
              <a:rPr lang="en-US" dirty="0">
                <a:solidFill>
                  <a:srgbClr val="0000CC"/>
                </a:solidFill>
              </a:rPr>
              <a:t>the document are identified and calculated</a:t>
            </a:r>
            <a:r>
              <a:rPr lang="en-US" dirty="0" smtClean="0">
                <a:solidFill>
                  <a:srgbClr val="0000CC"/>
                </a:solidFill>
              </a:rPr>
              <a:t>, they are to be aggregated</a:t>
            </a:r>
          </a:p>
          <a:p>
            <a:pPr lvl="2"/>
            <a:r>
              <a:rPr lang="en-US" dirty="0" smtClean="0">
                <a:solidFill>
                  <a:srgbClr val="0000CC"/>
                </a:solidFill>
              </a:rPr>
              <a:t>Word </a:t>
            </a:r>
            <a:r>
              <a:rPr lang="en-US" dirty="0" smtClean="0">
                <a:solidFill>
                  <a:srgbClr val="0000CC"/>
                </a:solidFill>
                <a:sym typeface="Wingdings" panose="05000000000000000000" pitchFamily="2" charset="2"/>
              </a:rPr>
              <a:t> Statement  Paragraph  Document</a:t>
            </a:r>
            <a:endParaRPr lang="en-US" dirty="0">
              <a:solidFill>
                <a:srgbClr val="0000CC"/>
              </a:solidFill>
            </a:endParaRPr>
          </a:p>
        </p:txBody>
      </p:sp>
    </p:spTree>
    <p:extLst>
      <p:ext uri="{BB962C8B-B14F-4D97-AF65-F5344CB8AC3E}">
        <p14:creationId xmlns:p14="http://schemas.microsoft.com/office/powerpoint/2010/main" val="228367082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0938" y="231776"/>
            <a:ext cx="7916862" cy="1139824"/>
          </a:xfrm>
        </p:spPr>
        <p:txBody>
          <a:bodyPr/>
          <a:lstStyle/>
          <a:p>
            <a:r>
              <a:rPr lang="en-US" dirty="0" smtClean="0"/>
              <a:t>Sentiment Analysis</a:t>
            </a:r>
            <a:br>
              <a:rPr lang="en-US" dirty="0" smtClean="0"/>
            </a:br>
            <a:r>
              <a:rPr lang="en-US" dirty="0" smtClean="0"/>
              <a:t>Methods for Polarity Identification</a:t>
            </a:r>
            <a:endParaRPr lang="en-US" dirty="0"/>
          </a:p>
        </p:txBody>
      </p:sp>
      <p:sp>
        <p:nvSpPr>
          <p:cNvPr id="3" name="Content Placeholder 2"/>
          <p:cNvSpPr>
            <a:spLocks noGrp="1"/>
          </p:cNvSpPr>
          <p:nvPr>
            <p:ph idx="1"/>
          </p:nvPr>
        </p:nvSpPr>
        <p:spPr/>
        <p:txBody>
          <a:bodyPr/>
          <a:lstStyle/>
          <a:p>
            <a:r>
              <a:rPr lang="en-US" dirty="0">
                <a:solidFill>
                  <a:srgbClr val="F85E08"/>
                </a:solidFill>
              </a:rPr>
              <a:t>Polarity </a:t>
            </a:r>
            <a:r>
              <a:rPr lang="en-US" dirty="0" smtClean="0">
                <a:solidFill>
                  <a:srgbClr val="F85E08"/>
                </a:solidFill>
              </a:rPr>
              <a:t>Identification – </a:t>
            </a:r>
            <a:r>
              <a:rPr lang="en-US" dirty="0" smtClean="0"/>
              <a:t>P vs. N</a:t>
            </a:r>
            <a:endParaRPr lang="en-US" dirty="0" smtClean="0">
              <a:solidFill>
                <a:srgbClr val="F85E08"/>
              </a:solidFill>
            </a:endParaRPr>
          </a:p>
          <a:p>
            <a:pPr lvl="1"/>
            <a:r>
              <a:rPr lang="en-US" dirty="0" smtClean="0"/>
              <a:t>Can be made at the level of word, term, sentence, paragraph, document</a:t>
            </a:r>
          </a:p>
          <a:p>
            <a:r>
              <a:rPr lang="en-US" dirty="0" smtClean="0"/>
              <a:t>Two competing methods</a:t>
            </a:r>
          </a:p>
          <a:p>
            <a:pPr marL="971550" lvl="1" indent="-514350">
              <a:buSzPct val="80000"/>
              <a:buFont typeface="+mj-lt"/>
              <a:buAutoNum type="arabicPeriod"/>
            </a:pPr>
            <a:r>
              <a:rPr lang="en-US" dirty="0" smtClean="0"/>
              <a:t>Using a lexicon </a:t>
            </a:r>
          </a:p>
          <a:p>
            <a:pPr marL="1371600" lvl="2" indent="-514350">
              <a:buSzPct val="80000"/>
            </a:pPr>
            <a:r>
              <a:rPr lang="en-US" dirty="0" smtClean="0"/>
              <a:t>WordNet</a:t>
            </a:r>
            <a:r>
              <a:rPr lang="en-US" dirty="0"/>
              <a:t> [</a:t>
            </a:r>
            <a:r>
              <a:rPr lang="en-US" dirty="0" smtClean="0"/>
              <a:t>wordnet.princeton.edu]</a:t>
            </a:r>
          </a:p>
          <a:p>
            <a:pPr marL="1371600" lvl="2" indent="-514350">
              <a:buSzPct val="80000"/>
            </a:pPr>
            <a:r>
              <a:rPr lang="en-US" dirty="0" smtClean="0"/>
              <a:t>SentiWordNet</a:t>
            </a:r>
            <a:r>
              <a:rPr lang="en-US" dirty="0"/>
              <a:t> [</a:t>
            </a:r>
            <a:r>
              <a:rPr lang="en-US" dirty="0" smtClean="0"/>
              <a:t>sentiwordnet.isti.cnr.it]</a:t>
            </a:r>
          </a:p>
          <a:p>
            <a:pPr marL="971550" lvl="1" indent="-514350">
              <a:buSzPct val="80000"/>
              <a:buFont typeface="+mj-lt"/>
              <a:buAutoNum type="arabicPeriod"/>
            </a:pPr>
            <a:r>
              <a:rPr lang="en-US" dirty="0" smtClean="0"/>
              <a:t>Using pre-classified training documents</a:t>
            </a:r>
          </a:p>
          <a:p>
            <a:pPr marL="1371600" lvl="2" indent="-514350">
              <a:buSzPct val="80000"/>
            </a:pPr>
            <a:r>
              <a:rPr lang="en-US" dirty="0" smtClean="0"/>
              <a:t>Data mining / machine learning</a:t>
            </a:r>
          </a:p>
        </p:txBody>
      </p:sp>
    </p:spTree>
    <p:extLst>
      <p:ext uri="{BB962C8B-B14F-4D97-AF65-F5344CB8AC3E}">
        <p14:creationId xmlns:p14="http://schemas.microsoft.com/office/powerpoint/2010/main" val="280535438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P-N Polarity and </a:t>
            </a:r>
            <a:r>
              <a:rPr lang="en-US" dirty="0" smtClean="0"/>
              <a:t>S-O Polarity</a:t>
            </a:r>
            <a:endParaRPr lang="en-US"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4493" y="1455964"/>
            <a:ext cx="7549907" cy="49448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478983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 for </a:t>
            </a:r>
            <a:r>
              <a:rPr lang="en-US" dirty="0" smtClean="0"/>
              <a:t/>
            </a:r>
            <a:br>
              <a:rPr lang="en-US" dirty="0" smtClean="0"/>
            </a:br>
            <a:r>
              <a:rPr lang="en-US" dirty="0" smtClean="0"/>
              <a:t>the Opening </a:t>
            </a:r>
            <a:r>
              <a:rPr lang="en-US" dirty="0"/>
              <a:t>Vignette</a:t>
            </a:r>
          </a:p>
        </p:txBody>
      </p:sp>
      <p:sp>
        <p:nvSpPr>
          <p:cNvPr id="3" name="Content Placeholder 2"/>
          <p:cNvSpPr>
            <a:spLocks noGrp="1"/>
          </p:cNvSpPr>
          <p:nvPr>
            <p:ph idx="1"/>
          </p:nvPr>
        </p:nvSpPr>
        <p:spPr>
          <a:xfrm>
            <a:off x="762000" y="1600200"/>
            <a:ext cx="8153400" cy="4572000"/>
          </a:xfrm>
        </p:spPr>
        <p:txBody>
          <a:bodyPr>
            <a:noAutofit/>
          </a:bodyPr>
          <a:lstStyle/>
          <a:p>
            <a:pPr marL="463550" indent="-463550">
              <a:buFont typeface="+mj-lt"/>
              <a:buAutoNum type="arabicPeriod"/>
            </a:pPr>
            <a:r>
              <a:rPr lang="en-US" sz="3000" dirty="0" smtClean="0"/>
              <a:t>What </a:t>
            </a:r>
            <a:r>
              <a:rPr lang="en-US" sz="3000" dirty="0"/>
              <a:t>is Watson? What is special about it?</a:t>
            </a:r>
          </a:p>
          <a:p>
            <a:pPr marL="463550" indent="-463550">
              <a:buFont typeface="+mj-lt"/>
              <a:buAutoNum type="arabicPeriod"/>
            </a:pPr>
            <a:r>
              <a:rPr lang="en-US" sz="3000" dirty="0" smtClean="0"/>
              <a:t>What </a:t>
            </a:r>
            <a:r>
              <a:rPr lang="en-US" sz="3000" dirty="0"/>
              <a:t>technologies were used in building Watson (both hardware and software)?</a:t>
            </a:r>
          </a:p>
          <a:p>
            <a:pPr marL="463550" indent="-463550">
              <a:buFont typeface="+mj-lt"/>
              <a:buAutoNum type="arabicPeriod"/>
            </a:pPr>
            <a:r>
              <a:rPr lang="en-US" sz="3000" dirty="0" smtClean="0"/>
              <a:t>What </a:t>
            </a:r>
            <a:r>
              <a:rPr lang="en-US" sz="3000" dirty="0"/>
              <a:t>are the innovative characteristics of DeepQA architecture that made </a:t>
            </a:r>
            <a:r>
              <a:rPr lang="en-US" sz="3000" dirty="0" smtClean="0"/>
              <a:t>Watson superior</a:t>
            </a:r>
            <a:r>
              <a:rPr lang="en-US" sz="3000" dirty="0"/>
              <a:t>?</a:t>
            </a:r>
          </a:p>
          <a:p>
            <a:pPr marL="463550" indent="-463550">
              <a:buFont typeface="+mj-lt"/>
              <a:buAutoNum type="arabicPeriod"/>
            </a:pPr>
            <a:r>
              <a:rPr lang="en-US" sz="3000" dirty="0" smtClean="0"/>
              <a:t>Why </a:t>
            </a:r>
            <a:r>
              <a:rPr lang="en-US" sz="3000" dirty="0"/>
              <a:t>did IBM spend all that time and money to build Watson? Where is the ROI?</a:t>
            </a:r>
          </a:p>
        </p:txBody>
      </p:sp>
    </p:spTree>
    <p:extLst>
      <p:ext uri="{BB962C8B-B14F-4D97-AF65-F5344CB8AC3E}">
        <p14:creationId xmlns:p14="http://schemas.microsoft.com/office/powerpoint/2010/main" val="202864024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Sentiment </a:t>
            </a:r>
            <a:r>
              <a:rPr lang="en-US" dirty="0"/>
              <a:t>Analysis and </a:t>
            </a:r>
            <a:r>
              <a:rPr lang="en-US" dirty="0" smtClean="0"/>
              <a:t/>
            </a:r>
            <a:br>
              <a:rPr lang="en-US" dirty="0" smtClean="0"/>
            </a:br>
            <a:r>
              <a:rPr lang="en-US" dirty="0" smtClean="0"/>
              <a:t>Speech </a:t>
            </a:r>
            <a:r>
              <a:rPr lang="en-US" dirty="0"/>
              <a:t>Analytics</a:t>
            </a:r>
          </a:p>
        </p:txBody>
      </p:sp>
      <p:sp>
        <p:nvSpPr>
          <p:cNvPr id="3" name="Content Placeholder 2"/>
          <p:cNvSpPr>
            <a:spLocks noGrp="1"/>
          </p:cNvSpPr>
          <p:nvPr>
            <p:ph idx="1"/>
          </p:nvPr>
        </p:nvSpPr>
        <p:spPr>
          <a:xfrm>
            <a:off x="762000" y="1447800"/>
            <a:ext cx="8193088" cy="4800600"/>
          </a:xfrm>
        </p:spPr>
        <p:txBody>
          <a:bodyPr/>
          <a:lstStyle/>
          <a:p>
            <a:r>
              <a:rPr lang="en-US" dirty="0"/>
              <a:t>Speech </a:t>
            </a:r>
            <a:r>
              <a:rPr lang="en-US" dirty="0" smtClean="0"/>
              <a:t>analytics – analysis of voice</a:t>
            </a:r>
          </a:p>
          <a:p>
            <a:pPr lvl="1"/>
            <a:r>
              <a:rPr lang="en-US" dirty="0" smtClean="0"/>
              <a:t>Content versus other Voice Features</a:t>
            </a:r>
          </a:p>
          <a:p>
            <a:r>
              <a:rPr lang="en-US" dirty="0" smtClean="0"/>
              <a:t>Two Approaches</a:t>
            </a:r>
          </a:p>
          <a:p>
            <a:pPr lvl="1"/>
            <a:r>
              <a:rPr lang="en-US" dirty="0">
                <a:solidFill>
                  <a:srgbClr val="F85E08"/>
                </a:solidFill>
              </a:rPr>
              <a:t>The Acoustic </a:t>
            </a:r>
            <a:r>
              <a:rPr lang="en-US" dirty="0" smtClean="0">
                <a:solidFill>
                  <a:srgbClr val="F85E08"/>
                </a:solidFill>
              </a:rPr>
              <a:t>Approach</a:t>
            </a:r>
          </a:p>
          <a:p>
            <a:pPr lvl="2"/>
            <a:r>
              <a:rPr lang="en-US" dirty="0" smtClean="0"/>
              <a:t>Intensity, Pitch, Jitter, Shimmer, etc.</a:t>
            </a:r>
          </a:p>
          <a:p>
            <a:pPr lvl="1"/>
            <a:r>
              <a:rPr lang="en-US" dirty="0">
                <a:solidFill>
                  <a:srgbClr val="F85E08"/>
                </a:solidFill>
              </a:rPr>
              <a:t>The Linguistic </a:t>
            </a:r>
            <a:r>
              <a:rPr lang="en-US" dirty="0" smtClean="0">
                <a:solidFill>
                  <a:srgbClr val="F85E08"/>
                </a:solidFill>
              </a:rPr>
              <a:t>Approach</a:t>
            </a:r>
          </a:p>
          <a:p>
            <a:pPr lvl="2"/>
            <a:r>
              <a:rPr lang="en-US" dirty="0"/>
              <a:t>Lexical: words, phrases, </a:t>
            </a:r>
            <a:r>
              <a:rPr lang="en-US" dirty="0" smtClean="0"/>
              <a:t>etc. </a:t>
            </a:r>
          </a:p>
          <a:p>
            <a:pPr lvl="2"/>
            <a:r>
              <a:rPr lang="en-US" dirty="0" smtClean="0"/>
              <a:t>Disfluencies</a:t>
            </a:r>
            <a:r>
              <a:rPr lang="en-US" dirty="0"/>
              <a:t>: filled pauses, hesitation, restarts, </a:t>
            </a:r>
            <a:r>
              <a:rPr lang="en-US" dirty="0" smtClean="0"/>
              <a:t>etc. </a:t>
            </a:r>
          </a:p>
          <a:p>
            <a:pPr lvl="2"/>
            <a:r>
              <a:rPr lang="en-US" dirty="0" smtClean="0"/>
              <a:t>Higher </a:t>
            </a:r>
            <a:r>
              <a:rPr lang="en-US" dirty="0"/>
              <a:t>semantics: taxonomy/ontology, </a:t>
            </a:r>
            <a:r>
              <a:rPr lang="en-US" dirty="0" smtClean="0"/>
              <a:t>pragmatics</a:t>
            </a:r>
          </a:p>
          <a:p>
            <a:r>
              <a:rPr lang="en-US" dirty="0" smtClean="0"/>
              <a:t>Many uses and use cases exist</a:t>
            </a:r>
            <a:endParaRPr lang="en-US" dirty="0"/>
          </a:p>
        </p:txBody>
      </p:sp>
    </p:spTree>
    <p:extLst>
      <p:ext uri="{BB962C8B-B14F-4D97-AF65-F5344CB8AC3E}">
        <p14:creationId xmlns:p14="http://schemas.microsoft.com/office/powerpoint/2010/main" val="21993817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Application Case </a:t>
            </a:r>
            <a:r>
              <a:rPr lang="en-US" dirty="0" smtClean="0"/>
              <a:t>7.8</a:t>
            </a:r>
            <a:endParaRPr lang="en-US" dirty="0"/>
          </a:p>
        </p:txBody>
      </p:sp>
      <p:sp>
        <p:nvSpPr>
          <p:cNvPr id="3" name="Content Placeholder 2"/>
          <p:cNvSpPr>
            <a:spLocks noGrp="1"/>
          </p:cNvSpPr>
          <p:nvPr>
            <p:ph idx="1"/>
          </p:nvPr>
        </p:nvSpPr>
        <p:spPr>
          <a:xfrm>
            <a:off x="762000" y="1524000"/>
            <a:ext cx="8305800" cy="4800600"/>
          </a:xfrm>
        </p:spPr>
        <p:txBody>
          <a:bodyPr/>
          <a:lstStyle/>
          <a:p>
            <a:pPr marL="0" indent="0">
              <a:buNone/>
            </a:pPr>
            <a:r>
              <a:rPr lang="en-US" dirty="0">
                <a:solidFill>
                  <a:srgbClr val="F85E08"/>
                </a:solidFill>
                <a:effectLst>
                  <a:outerShdw blurRad="38100" dist="38100" dir="2700000" algn="tl">
                    <a:srgbClr val="000000">
                      <a:alpha val="43137"/>
                    </a:srgbClr>
                  </a:outerShdw>
                </a:effectLst>
              </a:rPr>
              <a:t>Cutting Through the Confusion: Blue Cross Blue Shield of North Carolina Uses Nexidia’s </a:t>
            </a:r>
            <a:r>
              <a:rPr lang="en-US" dirty="0" smtClean="0">
                <a:solidFill>
                  <a:srgbClr val="F85E08"/>
                </a:solidFill>
                <a:effectLst>
                  <a:outerShdw blurRad="38100" dist="38100" dir="2700000" algn="tl">
                    <a:srgbClr val="000000">
                      <a:alpha val="43137"/>
                    </a:srgbClr>
                  </a:outerShdw>
                </a:effectLst>
              </a:rPr>
              <a:t>Speech Analytics </a:t>
            </a:r>
            <a:r>
              <a:rPr lang="en-US" dirty="0">
                <a:solidFill>
                  <a:srgbClr val="F85E08"/>
                </a:solidFill>
                <a:effectLst>
                  <a:outerShdw blurRad="38100" dist="38100" dir="2700000" algn="tl">
                    <a:srgbClr val="000000">
                      <a:alpha val="43137"/>
                    </a:srgbClr>
                  </a:outerShdw>
                </a:effectLst>
              </a:rPr>
              <a:t>to Ease Member Experience in Healthcare</a:t>
            </a:r>
            <a:endParaRPr lang="en-US" dirty="0" smtClean="0">
              <a:solidFill>
                <a:srgbClr val="F85E08"/>
              </a:solidFill>
              <a:effectLst>
                <a:outerShdw blurRad="38100" dist="38100" dir="2700000" algn="tl">
                  <a:srgbClr val="000000">
                    <a:alpha val="43137"/>
                  </a:srgbClr>
                </a:outerShdw>
              </a:effectLst>
            </a:endParaRPr>
          </a:p>
          <a:p>
            <a:pPr marL="0" indent="0">
              <a:buNone/>
            </a:pPr>
            <a:endParaRPr lang="en-US" sz="1400" dirty="0" smtClean="0">
              <a:solidFill>
                <a:srgbClr val="F85E08"/>
              </a:solidFill>
              <a:effectLst>
                <a:outerShdw blurRad="38100" dist="38100" dir="2700000" algn="tl">
                  <a:srgbClr val="000000">
                    <a:alpha val="43137"/>
                  </a:srgbClr>
                </a:outerShdw>
              </a:effectLst>
            </a:endParaRPr>
          </a:p>
          <a:p>
            <a:pPr marL="0" indent="0">
              <a:buNone/>
            </a:pPr>
            <a:r>
              <a:rPr lang="en-US" u="sng" dirty="0">
                <a:solidFill>
                  <a:srgbClr val="F85E08"/>
                </a:solidFill>
                <a:effectLst>
                  <a:outerShdw blurRad="38100" dist="38100" dir="2700000" algn="tl">
                    <a:srgbClr val="000000">
                      <a:alpha val="43137"/>
                    </a:srgbClr>
                  </a:outerShdw>
                </a:effectLst>
              </a:rPr>
              <a:t>Questions for Discussion</a:t>
            </a:r>
          </a:p>
          <a:p>
            <a:r>
              <a:rPr lang="en-US" sz="2600" dirty="0"/>
              <a:t>For a large company like BCBSNC with a lot of </a:t>
            </a:r>
            <a:r>
              <a:rPr lang="en-US" sz="2600" dirty="0" smtClean="0"/>
              <a:t>customers, what </a:t>
            </a:r>
            <a:r>
              <a:rPr lang="en-US" sz="2600" dirty="0"/>
              <a:t>does “listening to customer” mean?</a:t>
            </a:r>
          </a:p>
          <a:p>
            <a:r>
              <a:rPr lang="en-US" sz="2600" dirty="0" smtClean="0"/>
              <a:t>What </a:t>
            </a:r>
            <a:r>
              <a:rPr lang="en-US" sz="2600" dirty="0"/>
              <a:t>were the challenges, the proposed </a:t>
            </a:r>
            <a:r>
              <a:rPr lang="en-US" sz="2600" dirty="0" smtClean="0"/>
              <a:t>solution, and </a:t>
            </a:r>
            <a:r>
              <a:rPr lang="en-US" sz="2600" dirty="0"/>
              <a:t>the obtained results for BCBSNC?</a:t>
            </a:r>
            <a:endParaRPr lang="en-US" sz="2600" dirty="0">
              <a:solidFill>
                <a:srgbClr val="F85E08"/>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6895581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End of the Chapter	</a:t>
            </a:r>
            <a:endParaRPr lang="en-US" dirty="0"/>
          </a:p>
        </p:txBody>
      </p:sp>
      <p:sp>
        <p:nvSpPr>
          <p:cNvPr id="3" name="Content Placeholder 2"/>
          <p:cNvSpPr>
            <a:spLocks noGrp="1"/>
          </p:cNvSpPr>
          <p:nvPr>
            <p:ph idx="1"/>
          </p:nvPr>
        </p:nvSpPr>
        <p:spPr/>
        <p:txBody>
          <a:bodyPr/>
          <a:lstStyle/>
          <a:p>
            <a:endParaRPr lang="en-US" dirty="0" smtClean="0"/>
          </a:p>
          <a:p>
            <a:endParaRPr lang="en-US" dirty="0"/>
          </a:p>
          <a:p>
            <a:endParaRPr lang="en-US" dirty="0" smtClean="0"/>
          </a:p>
          <a:p>
            <a:r>
              <a:rPr lang="en-US" dirty="0" smtClean="0"/>
              <a:t>Questions, comments</a:t>
            </a:r>
            <a:endParaRPr lang="en-US" dirty="0"/>
          </a:p>
        </p:txBody>
      </p:sp>
    </p:spTree>
    <p:extLst>
      <p:ext uri="{BB962C8B-B14F-4D97-AF65-F5344CB8AC3E}">
        <p14:creationId xmlns:p14="http://schemas.microsoft.com/office/powerpoint/2010/main" val="2140757430"/>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id:3287383400_2177562"/>
          <p:cNvPicPr>
            <a:picLocks noGrp="1" noChangeAspect="1" noChangeArrowheads="1"/>
          </p:cNvPicPr>
          <p:nvPr>
            <p:ph type="ctrTitle"/>
          </p:nvPr>
        </p:nvPicPr>
        <p:blipFill>
          <a:blip r:embed="rId3">
            <a:extLst>
              <a:ext uri="{28A0092B-C50C-407E-A947-70E740481C1C}">
                <a14:useLocalDpi xmlns:a14="http://schemas.microsoft.com/office/drawing/2010/main" val="0"/>
              </a:ext>
            </a:extLst>
          </a:blip>
          <a:srcRect/>
          <a:stretch>
            <a:fillRect/>
          </a:stretch>
        </p:blipFill>
        <p:spPr>
          <a:xfrm>
            <a:off x="609600" y="1636712"/>
            <a:ext cx="7685088" cy="2401888"/>
          </a:xfrm>
          <a:solidFill>
            <a:schemeClr val="hlink"/>
          </a:solidFill>
          <a:ln>
            <a:solidFill>
              <a:schemeClr val="bg1"/>
            </a:solidFill>
            <a:miter lim="800000"/>
            <a:headEnd/>
            <a:tailEnd/>
          </a:ln>
        </p:spPr>
      </p:pic>
      <p:sp>
        <p:nvSpPr>
          <p:cNvPr id="2051" name="Rectangle 3"/>
          <p:cNvSpPr>
            <a:spLocks noGrp="1" noChangeArrowheads="1"/>
          </p:cNvSpPr>
          <p:nvPr>
            <p:ph type="subTitle" idx="1"/>
          </p:nvPr>
        </p:nvSpPr>
        <p:spPr>
          <a:xfrm>
            <a:off x="457200" y="4267200"/>
            <a:ext cx="8229600" cy="1905000"/>
          </a:xfrm>
          <a:noFill/>
        </p:spPr>
        <p:txBody>
          <a:bodyPr/>
          <a:lstStyle/>
          <a:p>
            <a:pPr eaLnBrk="1" hangingPunct="1">
              <a:lnSpc>
                <a:spcPct val="80000"/>
              </a:lnSpc>
              <a:spcBef>
                <a:spcPct val="0"/>
              </a:spcBef>
            </a:pPr>
            <a:r>
              <a:rPr lang="en-US" altLang="en-US" sz="2000" dirty="0" smtClean="0"/>
              <a:t>All rights reserved. No part of this publication may be reproduced, stored in a retrieval system, or transmitted, in any form or by any means, electronic, mechanical, photocopying, recording, or otherwise, without the prior written permission of the publisher. Printed in the United States of America.</a:t>
            </a:r>
          </a:p>
          <a:p>
            <a:pPr eaLnBrk="1" hangingPunct="1">
              <a:lnSpc>
                <a:spcPct val="80000"/>
              </a:lnSpc>
              <a:spcBef>
                <a:spcPct val="0"/>
              </a:spcBef>
            </a:pPr>
            <a:endParaRPr lang="en-US" altLang="en-US" sz="2000" dirty="0" smtClean="0"/>
          </a:p>
        </p:txBody>
      </p:sp>
    </p:spTree>
    <p:extLst>
      <p:ext uri="{BB962C8B-B14F-4D97-AF65-F5344CB8AC3E}">
        <p14:creationId xmlns:p14="http://schemas.microsoft.com/office/powerpoint/2010/main" val="1620226731"/>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 High-Level Depiction of IBM Watson’s DeepQA Architecture</a:t>
            </a:r>
          </a:p>
        </p:txBody>
      </p:sp>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981200"/>
            <a:ext cx="8735571" cy="3733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765949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Text Mining Concepts</a:t>
            </a:r>
            <a:endParaRPr lang="en-US" dirty="0"/>
          </a:p>
        </p:txBody>
      </p:sp>
      <p:sp>
        <p:nvSpPr>
          <p:cNvPr id="3" name="Content Placeholder 2"/>
          <p:cNvSpPr>
            <a:spLocks noGrp="1"/>
          </p:cNvSpPr>
          <p:nvPr>
            <p:ph idx="1"/>
          </p:nvPr>
        </p:nvSpPr>
        <p:spPr>
          <a:xfrm>
            <a:off x="762000" y="1600200"/>
            <a:ext cx="8229600" cy="4800600"/>
          </a:xfrm>
        </p:spPr>
        <p:txBody>
          <a:bodyPr>
            <a:normAutofit lnSpcReduction="10000"/>
          </a:bodyPr>
          <a:lstStyle/>
          <a:p>
            <a:r>
              <a:rPr lang="en-US" sz="2800" dirty="0" smtClean="0"/>
              <a:t>85-90 percent of all corporate data is in some kind of unstructured form (e.g., text) </a:t>
            </a:r>
          </a:p>
          <a:p>
            <a:r>
              <a:rPr lang="en-US" sz="2800" dirty="0" smtClean="0"/>
              <a:t>Unstructured corporate data is doubling in size every 18 months</a:t>
            </a:r>
          </a:p>
          <a:p>
            <a:r>
              <a:rPr lang="en-US" sz="2800" dirty="0" smtClean="0"/>
              <a:t>Tapping into these information sources is not an option, but a need to stay competitive</a:t>
            </a:r>
          </a:p>
          <a:p>
            <a:r>
              <a:rPr lang="en-US" sz="2800" dirty="0" smtClean="0"/>
              <a:t>Answer: text mining</a:t>
            </a:r>
          </a:p>
          <a:p>
            <a:pPr lvl="1"/>
            <a:r>
              <a:rPr lang="en-US" sz="2400" dirty="0" smtClean="0"/>
              <a:t>A semi-automated process of extracting knowledge from unstructured data sources</a:t>
            </a:r>
          </a:p>
          <a:p>
            <a:pPr lvl="1"/>
            <a:r>
              <a:rPr lang="en-US" sz="2400" dirty="0" smtClean="0"/>
              <a:t>a.k.a. text data mining or knowledge discovery in textual databases</a:t>
            </a:r>
          </a:p>
        </p:txBody>
      </p:sp>
    </p:spTree>
    <p:extLst>
      <p:ext uri="{BB962C8B-B14F-4D97-AF65-F5344CB8AC3E}">
        <p14:creationId xmlns:p14="http://schemas.microsoft.com/office/powerpoint/2010/main" val="29013210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Text </a:t>
            </a:r>
            <a:r>
              <a:rPr lang="en-US" dirty="0" smtClean="0"/>
              <a:t>Analytics and Text Mining</a:t>
            </a:r>
            <a:endParaRPr lang="en-US"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41512" y="1517608"/>
            <a:ext cx="5449888" cy="4883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15365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Mining versus Text Mining</a:t>
            </a:r>
            <a:endParaRPr lang="en-US" dirty="0"/>
          </a:p>
        </p:txBody>
      </p:sp>
      <p:sp>
        <p:nvSpPr>
          <p:cNvPr id="3" name="Content Placeholder 2"/>
          <p:cNvSpPr>
            <a:spLocks noGrp="1"/>
          </p:cNvSpPr>
          <p:nvPr>
            <p:ph idx="1"/>
          </p:nvPr>
        </p:nvSpPr>
        <p:spPr>
          <a:xfrm>
            <a:off x="762000" y="1600200"/>
            <a:ext cx="8229600" cy="4800600"/>
          </a:xfrm>
        </p:spPr>
        <p:txBody>
          <a:bodyPr>
            <a:normAutofit/>
          </a:bodyPr>
          <a:lstStyle/>
          <a:p>
            <a:r>
              <a:rPr lang="en-US" dirty="0" smtClean="0"/>
              <a:t>Both seek for novel and useful patterns</a:t>
            </a:r>
          </a:p>
          <a:p>
            <a:r>
              <a:rPr lang="en-US" dirty="0" smtClean="0"/>
              <a:t>Both are semi-automated processes</a:t>
            </a:r>
          </a:p>
          <a:p>
            <a:r>
              <a:rPr lang="en-US" dirty="0" smtClean="0"/>
              <a:t>Difference is the nature of the data: </a:t>
            </a:r>
          </a:p>
          <a:p>
            <a:pPr lvl="1"/>
            <a:r>
              <a:rPr lang="en-US" dirty="0" smtClean="0"/>
              <a:t>Structured versus unstructured data</a:t>
            </a:r>
          </a:p>
          <a:p>
            <a:pPr lvl="1"/>
            <a:r>
              <a:rPr lang="en-US" dirty="0" smtClean="0">
                <a:solidFill>
                  <a:srgbClr val="FF3300"/>
                </a:solidFill>
              </a:rPr>
              <a:t>Structured data: </a:t>
            </a:r>
            <a:r>
              <a:rPr lang="en-US" dirty="0" smtClean="0"/>
              <a:t>in databases</a:t>
            </a:r>
          </a:p>
          <a:p>
            <a:pPr lvl="1"/>
            <a:r>
              <a:rPr lang="en-US" dirty="0" smtClean="0">
                <a:solidFill>
                  <a:srgbClr val="FF3300"/>
                </a:solidFill>
              </a:rPr>
              <a:t>Unstructured data:</a:t>
            </a:r>
            <a:r>
              <a:rPr lang="en-US" dirty="0" smtClean="0"/>
              <a:t> Word documents, PDF files, text excerpts, XML files, and so on</a:t>
            </a:r>
          </a:p>
          <a:p>
            <a:r>
              <a:rPr lang="en-US" dirty="0" smtClean="0"/>
              <a:t>Text mining – first, impose structure to the data, then mine the structured data. </a:t>
            </a:r>
          </a:p>
        </p:txBody>
      </p:sp>
    </p:spTree>
    <p:extLst>
      <p:ext uri="{BB962C8B-B14F-4D97-AF65-F5344CB8AC3E}">
        <p14:creationId xmlns:p14="http://schemas.microsoft.com/office/powerpoint/2010/main" val="3514123518"/>
      </p:ext>
    </p:extLst>
  </p:cSld>
  <p:clrMapOvr>
    <a:masterClrMapping/>
  </p:clrMapOvr>
  <p:timing>
    <p:tnLst>
      <p:par>
        <p:cTn id="1" dur="indefinite" restart="never" nodeType="tmRoot"/>
      </p:par>
    </p:tnLst>
  </p:timing>
</p:sld>
</file>

<file path=ppt/theme/theme1.xml><?xml version="1.0" encoding="utf-8"?>
<a:theme xmlns:a="http://schemas.openxmlformats.org/drawingml/2006/main" name="OSU_PPTemplate">
  <a:themeElements>
    <a:clrScheme name="OSU_PPTemplate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OSU_PPTemplate">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2075" tIns="46038" rIns="92075" bIns="46038"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800" b="1" i="0" u="none" strike="noStrike" cap="none" normalizeH="0" baseline="0" smtClean="0">
            <a:ln>
              <a:noFill/>
            </a:ln>
            <a:solidFill>
              <a:srgbClr val="CC3300"/>
            </a:solidFill>
            <a:effectLst>
              <a:outerShdw blurRad="38100" dist="38100" dir="2700000" algn="tl">
                <a:srgbClr val="000000">
                  <a:alpha val="43137"/>
                </a:srgbClr>
              </a:outerShdw>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2075" tIns="46038" rIns="92075" bIns="46038"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800" b="1" i="0" u="none" strike="noStrike" cap="none" normalizeH="0" baseline="0" smtClean="0">
            <a:ln>
              <a:noFill/>
            </a:ln>
            <a:solidFill>
              <a:srgbClr val="CC3300"/>
            </a:solidFill>
            <a:effectLst>
              <a:outerShdw blurRad="38100" dist="38100" dir="2700000" algn="tl">
                <a:srgbClr val="000000">
                  <a:alpha val="43137"/>
                </a:srgbClr>
              </a:outerShdw>
            </a:effectLst>
            <a:latin typeface="Tahoma" pitchFamily="34" charset="0"/>
          </a:defRPr>
        </a:defPPr>
      </a:lstStyle>
    </a:lnDef>
  </a:objectDefaults>
  <a:extraClrSchemeLst>
    <a:extraClrScheme>
      <a:clrScheme name="OSU_PPTemplate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OSU_PPTemplate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OSU_PPTemplate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OSU_PPTemplate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OSU_PPTemplate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OSU_PPTemplate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OSU_PPTemplate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C:\User\Teaching\MSIS5633 - Fall2002\Class Presentations\OSU_PPTemplate.pot</Template>
  <TotalTime>4559</TotalTime>
  <Words>1906</Words>
  <Application>Microsoft Office PowerPoint</Application>
  <PresentationFormat>On-screen Show (4:3)</PresentationFormat>
  <Paragraphs>357</Paragraphs>
  <Slides>53</Slides>
  <Notes>36</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53</vt:i4>
      </vt:variant>
    </vt:vector>
  </HeadingPairs>
  <TitlesOfParts>
    <vt:vector size="55" baseType="lpstr">
      <vt:lpstr>OSU_PPTemplate</vt:lpstr>
      <vt:lpstr>Graph</vt:lpstr>
      <vt:lpstr>PowerPoint Presentation</vt:lpstr>
      <vt:lpstr>Learning Objectives</vt:lpstr>
      <vt:lpstr>Learning Objectives</vt:lpstr>
      <vt:lpstr>Opening Vignette…</vt:lpstr>
      <vt:lpstr>Questions for  the Opening Vignette</vt:lpstr>
      <vt:lpstr>A High-Level Depiction of IBM Watson’s DeepQA Architecture</vt:lpstr>
      <vt:lpstr>Text Mining Concepts</vt:lpstr>
      <vt:lpstr>Text Analytics and Text Mining</vt:lpstr>
      <vt:lpstr>Data Mining versus Text Mining</vt:lpstr>
      <vt:lpstr>Text Mining Concepts</vt:lpstr>
      <vt:lpstr>Text Mining Application Area</vt:lpstr>
      <vt:lpstr>Text Mining Terminology</vt:lpstr>
      <vt:lpstr>Text Mining Terminology</vt:lpstr>
      <vt:lpstr>Application Case 7.1 Text Mining for Patent Analysis</vt:lpstr>
      <vt:lpstr>Natural Language Processing (NLP)</vt:lpstr>
      <vt:lpstr>Natural Language Processing (NLP)</vt:lpstr>
      <vt:lpstr>Natural Language Processing (NLP)</vt:lpstr>
      <vt:lpstr>Natural Language Processing (NLP)</vt:lpstr>
      <vt:lpstr>Application Case 7.2</vt:lpstr>
      <vt:lpstr>NLP Task Categories</vt:lpstr>
      <vt:lpstr>Text Mining Applications</vt:lpstr>
      <vt:lpstr>Application Case 7.3</vt:lpstr>
      <vt:lpstr>Application Case 7.3 Mining for Lies</vt:lpstr>
      <vt:lpstr>Application Case 7.3 Mining for Lies</vt:lpstr>
      <vt:lpstr>Application Case 7.3 Mining for Lies</vt:lpstr>
      <vt:lpstr>Text Mining Applications (Gene/Protein Interaction Identification)</vt:lpstr>
      <vt:lpstr>Application Case 7.4</vt:lpstr>
      <vt:lpstr>Text Mining Process</vt:lpstr>
      <vt:lpstr>Text Mining Process</vt:lpstr>
      <vt:lpstr>Text Mining Process</vt:lpstr>
      <vt:lpstr>Text Mining Process</vt:lpstr>
      <vt:lpstr>Text Mining Process</vt:lpstr>
      <vt:lpstr>Text Mining Process</vt:lpstr>
      <vt:lpstr>Text Mining Process</vt:lpstr>
      <vt:lpstr>Application Case 7.5 (Research Literature Survey with Text Mining)</vt:lpstr>
      <vt:lpstr>Application Case 7.5 (Research Literature Survey with Text Mining)</vt:lpstr>
      <vt:lpstr>Application Case 7.5 (Research Literature Survey with Text Mining)</vt:lpstr>
      <vt:lpstr>Application Case 7.5 (Research Literature Survey with Text Mining)</vt:lpstr>
      <vt:lpstr>Text Mining Tools</vt:lpstr>
      <vt:lpstr>Application Case 7.6</vt:lpstr>
      <vt:lpstr>Sentiment Analysis Overview</vt:lpstr>
      <vt:lpstr>Example –  Real-Time Social Signal (by Attensity)</vt:lpstr>
      <vt:lpstr>Application Case 7.7</vt:lpstr>
      <vt:lpstr>Sentiment Analysis Applications</vt:lpstr>
      <vt:lpstr>Sentiment  Analysis  Process</vt:lpstr>
      <vt:lpstr>Sentiment Analysis Process</vt:lpstr>
      <vt:lpstr>Sentiment Analysis Process</vt:lpstr>
      <vt:lpstr>Sentiment Analysis Methods for Polarity Identification</vt:lpstr>
      <vt:lpstr>P-N Polarity and S-O Polarity</vt:lpstr>
      <vt:lpstr>Sentiment Analysis and  Speech Analytics</vt:lpstr>
      <vt:lpstr>Application Case 7.8</vt:lpstr>
      <vt:lpstr>End of the Chapter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DSS Chapter 1</dc:title>
  <dc:creator>Dursun Delen</dc:creator>
  <cp:lastModifiedBy>Dursun</cp:lastModifiedBy>
  <cp:revision>216</cp:revision>
  <cp:lastPrinted>2000-12-01T14:01:59Z</cp:lastPrinted>
  <dcterms:created xsi:type="dcterms:W3CDTF">1998-03-18T21:58:50Z</dcterms:created>
  <dcterms:modified xsi:type="dcterms:W3CDTF">2013-12-24T19:18:16Z</dcterms:modified>
</cp:coreProperties>
</file>