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2" r:id="rId1"/>
  </p:sldMasterIdLst>
  <p:notesMasterIdLst>
    <p:notesMasterId r:id="rId50"/>
  </p:notesMasterIdLst>
  <p:handoutMasterIdLst>
    <p:handoutMasterId r:id="rId51"/>
  </p:handoutMasterIdLst>
  <p:sldIdLst>
    <p:sldId id="364" r:id="rId2"/>
    <p:sldId id="415" r:id="rId3"/>
    <p:sldId id="416" r:id="rId4"/>
    <p:sldId id="417" r:id="rId5"/>
    <p:sldId id="418" r:id="rId6"/>
    <p:sldId id="421" r:id="rId7"/>
    <p:sldId id="420" r:id="rId8"/>
    <p:sldId id="422" r:id="rId9"/>
    <p:sldId id="423" r:id="rId10"/>
    <p:sldId id="424" r:id="rId11"/>
    <p:sldId id="425" r:id="rId12"/>
    <p:sldId id="433" r:id="rId13"/>
    <p:sldId id="426" r:id="rId14"/>
    <p:sldId id="427" r:id="rId15"/>
    <p:sldId id="428" r:id="rId16"/>
    <p:sldId id="429" r:id="rId17"/>
    <p:sldId id="432" r:id="rId18"/>
    <p:sldId id="434" r:id="rId19"/>
    <p:sldId id="431" r:id="rId20"/>
    <p:sldId id="435" r:id="rId21"/>
    <p:sldId id="436" r:id="rId22"/>
    <p:sldId id="437" r:id="rId23"/>
    <p:sldId id="438" r:id="rId24"/>
    <p:sldId id="439" r:id="rId25"/>
    <p:sldId id="440" r:id="rId26"/>
    <p:sldId id="443" r:id="rId27"/>
    <p:sldId id="444" r:id="rId28"/>
    <p:sldId id="445" r:id="rId29"/>
    <p:sldId id="441" r:id="rId30"/>
    <p:sldId id="442" r:id="rId31"/>
    <p:sldId id="446" r:id="rId32"/>
    <p:sldId id="447" r:id="rId33"/>
    <p:sldId id="448" r:id="rId34"/>
    <p:sldId id="449" r:id="rId35"/>
    <p:sldId id="450" r:id="rId36"/>
    <p:sldId id="454" r:id="rId37"/>
    <p:sldId id="455" r:id="rId38"/>
    <p:sldId id="451" r:id="rId39"/>
    <p:sldId id="452" r:id="rId40"/>
    <p:sldId id="453" r:id="rId41"/>
    <p:sldId id="456" r:id="rId42"/>
    <p:sldId id="458" r:id="rId43"/>
    <p:sldId id="457" r:id="rId44"/>
    <p:sldId id="459" r:id="rId45"/>
    <p:sldId id="460" r:id="rId46"/>
    <p:sldId id="461" r:id="rId47"/>
    <p:sldId id="412" r:id="rId48"/>
    <p:sldId id="414" r:id="rId49"/>
  </p:sldIdLst>
  <p:sldSz cx="9144000" cy="6858000" type="screen4x3"/>
  <p:notesSz cx="6858000" cy="9144000"/>
  <p:defaultTextStyle>
    <a:defPPr>
      <a:defRPr lang="en-US"/>
    </a:defPPr>
    <a:lvl1pPr algn="l" rtl="0" fontAlgn="base">
      <a:spcBef>
        <a:spcPct val="0"/>
      </a:spcBef>
      <a:spcAft>
        <a:spcPct val="0"/>
      </a:spcAft>
      <a:defRPr sz="2800" b="1" kern="1200">
        <a:solidFill>
          <a:srgbClr val="CC3300"/>
        </a:solidFill>
        <a:latin typeface="Tahoma" pitchFamily="34" charset="0"/>
        <a:ea typeface="+mn-ea"/>
        <a:cs typeface="Arial" charset="0"/>
      </a:defRPr>
    </a:lvl1pPr>
    <a:lvl2pPr marL="457200" algn="l" rtl="0" fontAlgn="base">
      <a:spcBef>
        <a:spcPct val="0"/>
      </a:spcBef>
      <a:spcAft>
        <a:spcPct val="0"/>
      </a:spcAft>
      <a:defRPr sz="2800" b="1" kern="1200">
        <a:solidFill>
          <a:srgbClr val="CC3300"/>
        </a:solidFill>
        <a:latin typeface="Tahoma" pitchFamily="34" charset="0"/>
        <a:ea typeface="+mn-ea"/>
        <a:cs typeface="Arial" charset="0"/>
      </a:defRPr>
    </a:lvl2pPr>
    <a:lvl3pPr marL="914400" algn="l" rtl="0" fontAlgn="base">
      <a:spcBef>
        <a:spcPct val="0"/>
      </a:spcBef>
      <a:spcAft>
        <a:spcPct val="0"/>
      </a:spcAft>
      <a:defRPr sz="2800" b="1" kern="1200">
        <a:solidFill>
          <a:srgbClr val="CC3300"/>
        </a:solidFill>
        <a:latin typeface="Tahoma" pitchFamily="34" charset="0"/>
        <a:ea typeface="+mn-ea"/>
        <a:cs typeface="Arial" charset="0"/>
      </a:defRPr>
    </a:lvl3pPr>
    <a:lvl4pPr marL="1371600" algn="l" rtl="0" fontAlgn="base">
      <a:spcBef>
        <a:spcPct val="0"/>
      </a:spcBef>
      <a:spcAft>
        <a:spcPct val="0"/>
      </a:spcAft>
      <a:defRPr sz="2800" b="1" kern="1200">
        <a:solidFill>
          <a:srgbClr val="CC3300"/>
        </a:solidFill>
        <a:latin typeface="Tahoma" pitchFamily="34" charset="0"/>
        <a:ea typeface="+mn-ea"/>
        <a:cs typeface="Arial" charset="0"/>
      </a:defRPr>
    </a:lvl4pPr>
    <a:lvl5pPr marL="1828800" algn="l" rtl="0" fontAlgn="base">
      <a:spcBef>
        <a:spcPct val="0"/>
      </a:spcBef>
      <a:spcAft>
        <a:spcPct val="0"/>
      </a:spcAft>
      <a:defRPr sz="2800" b="1" kern="1200">
        <a:solidFill>
          <a:srgbClr val="CC3300"/>
        </a:solidFill>
        <a:latin typeface="Tahoma" pitchFamily="34" charset="0"/>
        <a:ea typeface="+mn-ea"/>
        <a:cs typeface="Arial" charset="0"/>
      </a:defRPr>
    </a:lvl5pPr>
    <a:lvl6pPr marL="2286000" algn="l" defTabSz="914400" rtl="0" eaLnBrk="1" latinLnBrk="0" hangingPunct="1">
      <a:defRPr sz="2800" b="1" kern="1200">
        <a:solidFill>
          <a:srgbClr val="CC3300"/>
        </a:solidFill>
        <a:latin typeface="Tahoma" pitchFamily="34" charset="0"/>
        <a:ea typeface="+mn-ea"/>
        <a:cs typeface="Arial" charset="0"/>
      </a:defRPr>
    </a:lvl6pPr>
    <a:lvl7pPr marL="2743200" algn="l" defTabSz="914400" rtl="0" eaLnBrk="1" latinLnBrk="0" hangingPunct="1">
      <a:defRPr sz="2800" b="1" kern="1200">
        <a:solidFill>
          <a:srgbClr val="CC3300"/>
        </a:solidFill>
        <a:latin typeface="Tahoma" pitchFamily="34" charset="0"/>
        <a:ea typeface="+mn-ea"/>
        <a:cs typeface="Arial" charset="0"/>
      </a:defRPr>
    </a:lvl7pPr>
    <a:lvl8pPr marL="3200400" algn="l" defTabSz="914400" rtl="0" eaLnBrk="1" latinLnBrk="0" hangingPunct="1">
      <a:defRPr sz="2800" b="1" kern="1200">
        <a:solidFill>
          <a:srgbClr val="CC3300"/>
        </a:solidFill>
        <a:latin typeface="Tahoma" pitchFamily="34" charset="0"/>
        <a:ea typeface="+mn-ea"/>
        <a:cs typeface="Arial" charset="0"/>
      </a:defRPr>
    </a:lvl8pPr>
    <a:lvl9pPr marL="3657600" algn="l" defTabSz="914400" rtl="0" eaLnBrk="1" latinLnBrk="0" hangingPunct="1">
      <a:defRPr sz="2800" b="1" kern="1200">
        <a:solidFill>
          <a:srgbClr val="CC3300"/>
        </a:solidFill>
        <a:latin typeface="Tahom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0000FF"/>
    <a:srgbClr val="F85E08"/>
    <a:srgbClr val="FFF5CC"/>
    <a:srgbClr val="FF3300"/>
    <a:srgbClr val="CC3300"/>
    <a:srgbClr val="FFA827"/>
    <a:srgbClr val="BE6A0E"/>
    <a:srgbClr val="EE8512"/>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921" autoAdjust="0"/>
    <p:restoredTop sz="94479" autoAdjust="0"/>
  </p:normalViewPr>
  <p:slideViewPr>
    <p:cSldViewPr>
      <p:cViewPr>
        <p:scale>
          <a:sx n="70" d="100"/>
          <a:sy n="70" d="100"/>
        </p:scale>
        <p:origin x="-972" y="-48"/>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75" d="100"/>
        <a:sy n="75"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l" eaLnBrk="0" hangingPunct="0">
              <a:defRPr sz="1200" b="0">
                <a:solidFill>
                  <a:schemeClr val="tx1"/>
                </a:solidFill>
                <a:effectLst/>
                <a:latin typeface="Times New Roman" pitchFamily="18" charset="0"/>
                <a:cs typeface="+mn-cs"/>
              </a:defRPr>
            </a:lvl1pPr>
          </a:lstStyle>
          <a:p>
            <a:pPr>
              <a:defRPr/>
            </a:pPr>
            <a:endParaRPr lang="en-US" dirty="0"/>
          </a:p>
        </p:txBody>
      </p:sp>
      <p:sp>
        <p:nvSpPr>
          <p:cNvPr id="4099"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eaLnBrk="0" hangingPunct="0">
              <a:defRPr sz="1200" b="0">
                <a:solidFill>
                  <a:schemeClr val="tx1"/>
                </a:solidFill>
                <a:effectLst/>
                <a:latin typeface="Times New Roman" pitchFamily="18" charset="0"/>
                <a:cs typeface="+mn-cs"/>
              </a:defRPr>
            </a:lvl1pPr>
          </a:lstStyle>
          <a:p>
            <a:pPr>
              <a:defRPr/>
            </a:pPr>
            <a:endParaRPr lang="en-US" dirty="0"/>
          </a:p>
        </p:txBody>
      </p:sp>
      <p:sp>
        <p:nvSpPr>
          <p:cNvPr id="4100"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none" lIns="92075" tIns="46038" rIns="92075" bIns="46038" numCol="1" anchor="b" anchorCtr="0" compatLnSpc="1">
            <a:prstTxWarp prst="textNoShape">
              <a:avLst/>
            </a:prstTxWarp>
          </a:bodyPr>
          <a:lstStyle>
            <a:lvl1pPr algn="l" eaLnBrk="0" hangingPunct="0">
              <a:defRPr sz="1200" b="0">
                <a:solidFill>
                  <a:schemeClr val="tx1"/>
                </a:solidFill>
                <a:effectLst/>
                <a:latin typeface="Times New Roman" pitchFamily="18" charset="0"/>
                <a:cs typeface="+mn-cs"/>
              </a:defRPr>
            </a:lvl1pPr>
          </a:lstStyle>
          <a:p>
            <a:pPr>
              <a:defRPr/>
            </a:pPr>
            <a:endParaRPr lang="en-US" dirty="0"/>
          </a:p>
        </p:txBody>
      </p:sp>
      <p:sp>
        <p:nvSpPr>
          <p:cNvPr id="4101"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none" lIns="92075" tIns="46038" rIns="92075" bIns="46038" numCol="1" anchor="b" anchorCtr="0" compatLnSpc="1">
            <a:prstTxWarp prst="textNoShape">
              <a:avLst/>
            </a:prstTxWarp>
          </a:bodyPr>
          <a:lstStyle>
            <a:lvl1pPr algn="r" eaLnBrk="0" hangingPunct="0">
              <a:defRPr sz="1200" b="0">
                <a:solidFill>
                  <a:schemeClr val="tx1"/>
                </a:solidFill>
                <a:effectLst/>
                <a:latin typeface="Times New Roman" pitchFamily="18" charset="0"/>
                <a:cs typeface="+mn-cs"/>
              </a:defRPr>
            </a:lvl1pPr>
          </a:lstStyle>
          <a:p>
            <a:pPr>
              <a:defRPr/>
            </a:pPr>
            <a:fld id="{2F6D3E4A-37A3-4652-979D-D59837553EFA}" type="slidenum">
              <a:rPr lang="en-US"/>
              <a:pPr>
                <a:defRPr/>
              </a:pPr>
              <a:t>‹#›</a:t>
            </a:fld>
            <a:endParaRPr lang="en-US" dirty="0"/>
          </a:p>
        </p:txBody>
      </p:sp>
    </p:spTree>
    <p:extLst>
      <p:ext uri="{BB962C8B-B14F-4D97-AF65-F5344CB8AC3E}">
        <p14:creationId xmlns:p14="http://schemas.microsoft.com/office/powerpoint/2010/main" val="20055398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l" eaLnBrk="0" hangingPunct="0">
              <a:defRPr sz="1200" b="0">
                <a:solidFill>
                  <a:schemeClr val="tx1"/>
                </a:solidFill>
                <a:effectLst/>
                <a:latin typeface="Times New Roman" pitchFamily="18" charset="0"/>
                <a:cs typeface="+mn-cs"/>
              </a:defRPr>
            </a:lvl1pPr>
          </a:lstStyle>
          <a:p>
            <a:pPr>
              <a:defRPr/>
            </a:pPr>
            <a:endParaRPr lang="en-US" dirty="0"/>
          </a:p>
        </p:txBody>
      </p:sp>
      <p:sp>
        <p:nvSpPr>
          <p:cNvPr id="2051"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r" eaLnBrk="0" hangingPunct="0">
              <a:defRPr sz="1200" b="0">
                <a:solidFill>
                  <a:schemeClr val="tx1"/>
                </a:solidFill>
                <a:effectLst/>
                <a:latin typeface="Times New Roman" pitchFamily="18" charset="0"/>
                <a:cs typeface="+mn-cs"/>
              </a:defRPr>
            </a:lvl1pPr>
          </a:lstStyle>
          <a:p>
            <a:pPr>
              <a:defRPr/>
            </a:pPr>
            <a:endParaRPr lang="en-US" dirty="0"/>
          </a:p>
        </p:txBody>
      </p:sp>
      <p:sp>
        <p:nvSpPr>
          <p:cNvPr id="13316" name="Rectangle 4"/>
          <p:cNvSpPr>
            <a:spLocks noGrp="1" noRot="1" noChangeAspect="1" noChangeArrowheads="1" noTextEdit="1"/>
          </p:cNvSpPr>
          <p:nvPr>
            <p:ph type="sldImg" idx="2"/>
          </p:nvPr>
        </p:nvSpPr>
        <p:spPr bwMode="auto">
          <a:xfrm>
            <a:off x="1144588" y="687388"/>
            <a:ext cx="4568825" cy="3425825"/>
          </a:xfrm>
          <a:prstGeom prst="rect">
            <a:avLst/>
          </a:prstGeom>
          <a:noFill/>
          <a:ln w="12700">
            <a:solidFill>
              <a:srgbClr val="000000"/>
            </a:solidFill>
            <a:miter lim="800000"/>
            <a:headEnd/>
            <a:tailEnd/>
          </a:ln>
        </p:spPr>
      </p:sp>
      <p:sp>
        <p:nvSpPr>
          <p:cNvPr id="2053"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54"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algn="l" eaLnBrk="0" hangingPunct="0">
              <a:defRPr sz="1200" b="0">
                <a:solidFill>
                  <a:schemeClr val="tx1"/>
                </a:solidFill>
                <a:effectLst/>
                <a:latin typeface="Times New Roman" pitchFamily="18" charset="0"/>
                <a:cs typeface="+mn-cs"/>
              </a:defRPr>
            </a:lvl1pPr>
          </a:lstStyle>
          <a:p>
            <a:pPr>
              <a:defRPr/>
            </a:pPr>
            <a:endParaRPr lang="en-US" dirty="0"/>
          </a:p>
        </p:txBody>
      </p:sp>
      <p:sp>
        <p:nvSpPr>
          <p:cNvPr id="2055"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algn="r" eaLnBrk="0" hangingPunct="0">
              <a:defRPr sz="1200" b="0">
                <a:solidFill>
                  <a:schemeClr val="tx1"/>
                </a:solidFill>
                <a:effectLst/>
                <a:latin typeface="Times New Roman" pitchFamily="18" charset="0"/>
                <a:cs typeface="+mn-cs"/>
              </a:defRPr>
            </a:lvl1pPr>
          </a:lstStyle>
          <a:p>
            <a:pPr>
              <a:defRPr/>
            </a:pPr>
            <a:fld id="{F9535BD6-FAB7-4BE8-B3CD-462CB56F63AE}" type="slidenum">
              <a:rPr lang="en-US"/>
              <a:pPr>
                <a:defRPr/>
              </a:pPr>
              <a:t>‹#›</a:t>
            </a:fld>
            <a:endParaRPr lang="en-US" dirty="0"/>
          </a:p>
        </p:txBody>
      </p:sp>
    </p:spTree>
    <p:extLst>
      <p:ext uri="{BB962C8B-B14F-4D97-AF65-F5344CB8AC3E}">
        <p14:creationId xmlns:p14="http://schemas.microsoft.com/office/powerpoint/2010/main" val="226802974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p:cNvSpPr>
            <a:spLocks noGrp="1" noChangeArrowheads="1"/>
          </p:cNvSpPr>
          <p:nvPr>
            <p:ph type="sldNum" sz="quarter" idx="5"/>
          </p:nvPr>
        </p:nvSpPr>
        <p:spPr>
          <a:noFill/>
        </p:spPr>
        <p:txBody>
          <a:bodyPr/>
          <a:lstStyle/>
          <a:p>
            <a:fld id="{FE8D7486-BFD9-4FC1-89F5-286F5C3C7A80}" type="slidenum">
              <a:rPr lang="en-US" smtClean="0">
                <a:cs typeface="Arial" charset="0"/>
              </a:rPr>
              <a:pPr/>
              <a:t>1</a:t>
            </a:fld>
            <a:endParaRPr lang="en-US" dirty="0" smtClean="0">
              <a:cs typeface="Arial" charset="0"/>
            </a:endParaRPr>
          </a:p>
        </p:txBody>
      </p:sp>
      <p:sp>
        <p:nvSpPr>
          <p:cNvPr id="16386" name="Rectangle 2"/>
          <p:cNvSpPr>
            <a:spLocks noGrp="1" noRot="1" noChangeAspect="1" noChangeArrowheads="1" noTextEdit="1"/>
          </p:cNvSpPr>
          <p:nvPr>
            <p:ph type="sldImg"/>
          </p:nvPr>
        </p:nvSpPr>
        <p:spPr>
          <a:ln cap="flat"/>
        </p:spPr>
      </p:sp>
      <p:sp>
        <p:nvSpPr>
          <p:cNvPr id="16387"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16</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17</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18</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19</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20</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21</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23</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24</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25</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26</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4</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27</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28</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29</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30</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32</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33</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34</a:t>
            </a:fld>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35</a:t>
            </a:fld>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38</a:t>
            </a:fld>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39</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8</a:t>
            </a:fld>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40</a:t>
            </a:fld>
            <a:endParaRPr 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9535BD6-FAB7-4BE8-B3CD-462CB56F63AE}" type="slidenum">
              <a:rPr lang="en-US" smtClean="0"/>
              <a:pPr>
                <a:defRPr/>
              </a:pPr>
              <a:t>41</a:t>
            </a:fld>
            <a:endParaRPr lang="en-US" dirty="0"/>
          </a:p>
        </p:txBody>
      </p:sp>
    </p:spTree>
    <p:extLst>
      <p:ext uri="{BB962C8B-B14F-4D97-AF65-F5344CB8AC3E}">
        <p14:creationId xmlns:p14="http://schemas.microsoft.com/office/powerpoint/2010/main" val="339330111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47</a:t>
            </a:fld>
            <a:endParaRPr lang="en-US"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B41521A-2C4A-4B2C-B7BD-3889C73180C4}" type="slidenum">
              <a:rPr lang="en-US" altLang="en-US" smtClean="0"/>
              <a:pPr eaLnBrk="1" hangingPunct="1"/>
              <a:t>48</a:t>
            </a:fld>
            <a:endParaRPr lang="en-US" altLang="en-US" dirty="0" smtClean="0"/>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9</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10</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11</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13</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14</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15</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pSp>
        <p:nvGrpSpPr>
          <p:cNvPr id="4" name="Group 1026"/>
          <p:cNvGrpSpPr>
            <a:grpSpLocks/>
          </p:cNvGrpSpPr>
          <p:nvPr/>
        </p:nvGrpSpPr>
        <p:grpSpPr bwMode="auto">
          <a:xfrm>
            <a:off x="0" y="2438400"/>
            <a:ext cx="9009063" cy="1052513"/>
            <a:chOff x="0" y="1536"/>
            <a:chExt cx="5675" cy="663"/>
          </a:xfrm>
        </p:grpSpPr>
        <p:grpSp>
          <p:nvGrpSpPr>
            <p:cNvPr id="5" name="Group 1027"/>
            <p:cNvGrpSpPr>
              <a:grpSpLocks/>
            </p:cNvGrpSpPr>
            <p:nvPr/>
          </p:nvGrpSpPr>
          <p:grpSpPr bwMode="auto">
            <a:xfrm>
              <a:off x="185" y="1604"/>
              <a:ext cx="449" cy="299"/>
              <a:chOff x="720" y="336"/>
              <a:chExt cx="624" cy="432"/>
            </a:xfrm>
          </p:grpSpPr>
          <p:sp>
            <p:nvSpPr>
              <p:cNvPr id="12" name="Rectangle 1028"/>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pPr algn="ctr">
                  <a:defRPr/>
                </a:pPr>
                <a:endParaRPr lang="en-US" dirty="0">
                  <a:effectLst>
                    <a:outerShdw blurRad="38100" dist="38100" dir="2700000" algn="tl">
                      <a:srgbClr val="000000">
                        <a:alpha val="43137"/>
                      </a:srgbClr>
                    </a:outerShdw>
                  </a:effectLst>
                  <a:cs typeface="+mn-cs"/>
                </a:endParaRPr>
              </a:p>
            </p:txBody>
          </p:sp>
          <p:sp>
            <p:nvSpPr>
              <p:cNvPr id="13" name="Rectangle 1029"/>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lang="en-US" dirty="0">
                  <a:effectLst>
                    <a:outerShdw blurRad="38100" dist="38100" dir="2700000" algn="tl">
                      <a:srgbClr val="000000">
                        <a:alpha val="43137"/>
                      </a:srgbClr>
                    </a:outerShdw>
                  </a:effectLst>
                  <a:cs typeface="+mn-cs"/>
                </a:endParaRPr>
              </a:p>
            </p:txBody>
          </p:sp>
        </p:grpSp>
        <p:grpSp>
          <p:nvGrpSpPr>
            <p:cNvPr id="6" name="Group 1030"/>
            <p:cNvGrpSpPr>
              <a:grpSpLocks/>
            </p:cNvGrpSpPr>
            <p:nvPr/>
          </p:nvGrpSpPr>
          <p:grpSpPr bwMode="auto">
            <a:xfrm>
              <a:off x="263" y="1870"/>
              <a:ext cx="466" cy="299"/>
              <a:chOff x="912" y="2640"/>
              <a:chExt cx="672" cy="432"/>
            </a:xfrm>
          </p:grpSpPr>
          <p:sp>
            <p:nvSpPr>
              <p:cNvPr id="10" name="Rectangle 1031"/>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pPr algn="ctr">
                  <a:defRPr/>
                </a:pPr>
                <a:endParaRPr lang="en-US" dirty="0">
                  <a:effectLst>
                    <a:outerShdw blurRad="38100" dist="38100" dir="2700000" algn="tl">
                      <a:srgbClr val="000000">
                        <a:alpha val="43137"/>
                      </a:srgbClr>
                    </a:outerShdw>
                  </a:effectLst>
                  <a:cs typeface="+mn-cs"/>
                </a:endParaRPr>
              </a:p>
            </p:txBody>
          </p:sp>
          <p:sp>
            <p:nvSpPr>
              <p:cNvPr id="11" name="Rectangle 1032"/>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defRPr/>
                </a:pPr>
                <a:endParaRPr lang="en-US" dirty="0">
                  <a:effectLst>
                    <a:outerShdw blurRad="38100" dist="38100" dir="2700000" algn="tl">
                      <a:srgbClr val="000000">
                        <a:alpha val="43137"/>
                      </a:srgbClr>
                    </a:outerShdw>
                  </a:effectLst>
                  <a:cs typeface="+mn-cs"/>
                </a:endParaRPr>
              </a:p>
            </p:txBody>
          </p:sp>
        </p:grpSp>
        <p:sp>
          <p:nvSpPr>
            <p:cNvPr id="7" name="Rectangle 1033"/>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a:defRPr/>
              </a:pPr>
              <a:endParaRPr lang="en-US" dirty="0">
                <a:effectLst>
                  <a:outerShdw blurRad="38100" dist="38100" dir="2700000" algn="tl">
                    <a:srgbClr val="000000">
                      <a:alpha val="43137"/>
                    </a:srgbClr>
                  </a:outerShdw>
                </a:effectLst>
                <a:cs typeface="+mn-cs"/>
              </a:endParaRPr>
            </a:p>
          </p:txBody>
        </p:sp>
        <p:sp>
          <p:nvSpPr>
            <p:cNvPr id="8" name="Rectangle 1034"/>
            <p:cNvSpPr>
              <a:spLocks noChangeArrowheads="1"/>
            </p:cNvSpPr>
            <p:nvPr/>
          </p:nvSpPr>
          <p:spPr bwMode="auto">
            <a:xfrm>
              <a:off x="400" y="1536"/>
              <a:ext cx="20" cy="663"/>
            </a:xfrm>
            <a:prstGeom prst="rect">
              <a:avLst/>
            </a:prstGeom>
            <a:solidFill>
              <a:srgbClr val="F85E08"/>
            </a:solidFill>
            <a:ln w="9525">
              <a:noFill/>
              <a:miter lim="800000"/>
              <a:headEnd/>
              <a:tailEnd/>
            </a:ln>
            <a:effectLst/>
          </p:spPr>
          <p:txBody>
            <a:bodyPr wrap="none" anchor="ctr"/>
            <a:lstStyle/>
            <a:p>
              <a:pPr algn="ctr">
                <a:defRPr/>
              </a:pPr>
              <a:endParaRPr lang="en-US" dirty="0">
                <a:effectLst>
                  <a:outerShdw blurRad="38100" dist="38100" dir="2700000" algn="tl">
                    <a:srgbClr val="000000">
                      <a:alpha val="43137"/>
                    </a:srgbClr>
                  </a:outerShdw>
                </a:effectLst>
                <a:cs typeface="+mn-cs"/>
              </a:endParaRPr>
            </a:p>
          </p:txBody>
        </p:sp>
        <p:sp>
          <p:nvSpPr>
            <p:cNvPr id="9" name="Rectangle 1035"/>
            <p:cNvSpPr>
              <a:spLocks noChangeArrowheads="1"/>
            </p:cNvSpPr>
            <p:nvPr/>
          </p:nvSpPr>
          <p:spPr bwMode="auto">
            <a:xfrm flipV="1">
              <a:off x="199" y="2060"/>
              <a:ext cx="5476" cy="29"/>
            </a:xfrm>
            <a:prstGeom prst="rect">
              <a:avLst/>
            </a:prstGeom>
            <a:solidFill>
              <a:srgbClr val="F85E08"/>
            </a:solidFill>
            <a:ln w="9525">
              <a:noFill/>
              <a:miter lim="800000"/>
              <a:headEnd/>
              <a:tailEnd/>
            </a:ln>
            <a:effectLst/>
          </p:spPr>
          <p:txBody>
            <a:bodyPr wrap="none" anchor="ctr"/>
            <a:lstStyle/>
            <a:p>
              <a:pPr algn="ctr">
                <a:defRPr/>
              </a:pPr>
              <a:endParaRPr lang="en-US" dirty="0">
                <a:effectLst>
                  <a:outerShdw blurRad="38100" dist="38100" dir="2700000" algn="tl">
                    <a:srgbClr val="000000">
                      <a:alpha val="43137"/>
                    </a:srgbClr>
                  </a:outerShdw>
                </a:effectLst>
                <a:cs typeface="+mn-cs"/>
              </a:endParaRPr>
            </a:p>
          </p:txBody>
        </p:sp>
      </p:grpSp>
      <p:sp>
        <p:nvSpPr>
          <p:cNvPr id="93197" name="Rectangle 1037"/>
          <p:cNvSpPr>
            <a:spLocks noGrp="1" noChangeArrowheads="1"/>
          </p:cNvSpPr>
          <p:nvPr>
            <p:ph type="subTitle" idx="1" hasCustomPrompt="1"/>
          </p:nvPr>
        </p:nvSpPr>
        <p:spPr>
          <a:xfrm>
            <a:off x="677497" y="3886200"/>
            <a:ext cx="7780703" cy="2286000"/>
          </a:xfrm>
        </p:spPr>
        <p:txBody>
          <a:bodyPr/>
          <a:lstStyle>
            <a:lvl1pPr marL="0" indent="0" algn="ctr">
              <a:buFont typeface="Wingdings" pitchFamily="2" charset="2"/>
              <a:buNone/>
              <a:defRPr sz="4000" b="0">
                <a:solidFill>
                  <a:srgbClr val="0000CC"/>
                </a:solidFill>
                <a:effectLst>
                  <a:outerShdw blurRad="38100" dist="38100" dir="2700000" algn="tl">
                    <a:srgbClr val="C0C0C0"/>
                  </a:outerShdw>
                </a:effectLst>
              </a:defRPr>
            </a:lvl1pPr>
          </a:lstStyle>
          <a:p>
            <a:r>
              <a:rPr lang="en-US" dirty="0" smtClean="0"/>
              <a:t>Chapter 1</a:t>
            </a:r>
          </a:p>
          <a:p>
            <a:r>
              <a:rPr lang="en-US" dirty="0" smtClean="0"/>
              <a:t>Some Title ….</a:t>
            </a:r>
            <a:endParaRPr lang="en-US" dirty="0"/>
          </a:p>
        </p:txBody>
      </p:sp>
      <p:sp>
        <p:nvSpPr>
          <p:cNvPr id="14" name="Rectangle 13"/>
          <p:cNvSpPr>
            <a:spLocks noGrp="1" noChangeArrowheads="1"/>
          </p:cNvSpPr>
          <p:nvPr userDrawn="1"/>
        </p:nvSpPr>
        <p:spPr bwMode="auto">
          <a:xfrm>
            <a:off x="0" y="304800"/>
            <a:ext cx="9144000" cy="2286000"/>
          </a:xfrm>
          <a:prstGeom prst="rect">
            <a:avLst/>
          </a:prstGeom>
          <a:noFill/>
          <a:ln w="9525">
            <a:noFill/>
            <a:miter lim="800000"/>
            <a:headEnd/>
            <a:tailEnd/>
          </a:ln>
          <a:effectLst/>
        </p:spPr>
        <p:txBody>
          <a:bodyPr anchor="b"/>
          <a:lstStyle>
            <a:lvl1pPr algn="ctr" rtl="0" fontAlgn="base">
              <a:spcBef>
                <a:spcPct val="0"/>
              </a:spcBef>
              <a:spcAft>
                <a:spcPct val="0"/>
              </a:spcAft>
              <a:defRPr sz="3600">
                <a:solidFill>
                  <a:srgbClr val="CC3300"/>
                </a:solidFill>
                <a:effectLst>
                  <a:outerShdw blurRad="38100" dist="38100" dir="2700000" algn="tl">
                    <a:srgbClr val="C0C0C0"/>
                  </a:outerShdw>
                </a:effectLst>
                <a:latin typeface="+mj-lt"/>
                <a:ea typeface="+mj-ea"/>
                <a:cs typeface="+mj-cs"/>
              </a:defRPr>
            </a:lvl1pPr>
            <a:lvl2pPr algn="l" rtl="0" fontAlgn="base">
              <a:spcBef>
                <a:spcPct val="0"/>
              </a:spcBef>
              <a:spcAft>
                <a:spcPct val="0"/>
              </a:spcAft>
              <a:defRPr sz="3600">
                <a:solidFill>
                  <a:srgbClr val="CC3300"/>
                </a:solidFill>
                <a:effectLst>
                  <a:outerShdw blurRad="38100" dist="38100" dir="2700000" algn="tl">
                    <a:srgbClr val="C0C0C0"/>
                  </a:outerShdw>
                </a:effectLst>
                <a:latin typeface="Tahoma" pitchFamily="34" charset="0"/>
              </a:defRPr>
            </a:lvl2pPr>
            <a:lvl3pPr algn="l" rtl="0" fontAlgn="base">
              <a:spcBef>
                <a:spcPct val="0"/>
              </a:spcBef>
              <a:spcAft>
                <a:spcPct val="0"/>
              </a:spcAft>
              <a:defRPr sz="3600">
                <a:solidFill>
                  <a:srgbClr val="CC3300"/>
                </a:solidFill>
                <a:effectLst>
                  <a:outerShdw blurRad="38100" dist="38100" dir="2700000" algn="tl">
                    <a:srgbClr val="C0C0C0"/>
                  </a:outerShdw>
                </a:effectLst>
                <a:latin typeface="Tahoma" pitchFamily="34" charset="0"/>
              </a:defRPr>
            </a:lvl3pPr>
            <a:lvl4pPr algn="l" rtl="0" fontAlgn="base">
              <a:spcBef>
                <a:spcPct val="0"/>
              </a:spcBef>
              <a:spcAft>
                <a:spcPct val="0"/>
              </a:spcAft>
              <a:defRPr sz="3600">
                <a:solidFill>
                  <a:srgbClr val="CC3300"/>
                </a:solidFill>
                <a:effectLst>
                  <a:outerShdw blurRad="38100" dist="38100" dir="2700000" algn="tl">
                    <a:srgbClr val="C0C0C0"/>
                  </a:outerShdw>
                </a:effectLst>
                <a:latin typeface="Tahoma" pitchFamily="34" charset="0"/>
              </a:defRPr>
            </a:lvl4pPr>
            <a:lvl5pPr algn="l" rtl="0" fontAlgn="base">
              <a:spcBef>
                <a:spcPct val="0"/>
              </a:spcBef>
              <a:spcAft>
                <a:spcPct val="0"/>
              </a:spcAft>
              <a:defRPr sz="3600">
                <a:solidFill>
                  <a:srgbClr val="CC3300"/>
                </a:solidFill>
                <a:effectLst>
                  <a:outerShdw blurRad="38100" dist="38100" dir="2700000" algn="tl">
                    <a:srgbClr val="C0C0C0"/>
                  </a:outerShdw>
                </a:effectLst>
                <a:latin typeface="Tahoma" pitchFamily="34" charset="0"/>
              </a:defRPr>
            </a:lvl5pPr>
            <a:lvl6pPr marL="457200" algn="l" rtl="0" fontAlgn="base">
              <a:spcBef>
                <a:spcPct val="0"/>
              </a:spcBef>
              <a:spcAft>
                <a:spcPct val="0"/>
              </a:spcAft>
              <a:defRPr sz="3600">
                <a:solidFill>
                  <a:srgbClr val="CC3300"/>
                </a:solidFill>
                <a:effectLst>
                  <a:outerShdw blurRad="38100" dist="38100" dir="2700000" algn="tl">
                    <a:srgbClr val="C0C0C0"/>
                  </a:outerShdw>
                </a:effectLst>
                <a:latin typeface="Tahoma" pitchFamily="34" charset="0"/>
              </a:defRPr>
            </a:lvl6pPr>
            <a:lvl7pPr marL="914400" algn="l" rtl="0" fontAlgn="base">
              <a:spcBef>
                <a:spcPct val="0"/>
              </a:spcBef>
              <a:spcAft>
                <a:spcPct val="0"/>
              </a:spcAft>
              <a:defRPr sz="3600">
                <a:solidFill>
                  <a:srgbClr val="CC3300"/>
                </a:solidFill>
                <a:effectLst>
                  <a:outerShdw blurRad="38100" dist="38100" dir="2700000" algn="tl">
                    <a:srgbClr val="C0C0C0"/>
                  </a:outerShdw>
                </a:effectLst>
                <a:latin typeface="Tahoma" pitchFamily="34" charset="0"/>
              </a:defRPr>
            </a:lvl7pPr>
            <a:lvl8pPr marL="1371600" algn="l" rtl="0" fontAlgn="base">
              <a:spcBef>
                <a:spcPct val="0"/>
              </a:spcBef>
              <a:spcAft>
                <a:spcPct val="0"/>
              </a:spcAft>
              <a:defRPr sz="3600">
                <a:solidFill>
                  <a:srgbClr val="CC3300"/>
                </a:solidFill>
                <a:effectLst>
                  <a:outerShdw blurRad="38100" dist="38100" dir="2700000" algn="tl">
                    <a:srgbClr val="C0C0C0"/>
                  </a:outerShdw>
                </a:effectLst>
                <a:latin typeface="Tahoma" pitchFamily="34" charset="0"/>
              </a:defRPr>
            </a:lvl8pPr>
            <a:lvl9pPr marL="1828800" algn="l" rtl="0" fontAlgn="base">
              <a:spcBef>
                <a:spcPct val="0"/>
              </a:spcBef>
              <a:spcAft>
                <a:spcPct val="0"/>
              </a:spcAft>
              <a:defRPr sz="3600">
                <a:solidFill>
                  <a:srgbClr val="CC3300"/>
                </a:solidFill>
                <a:effectLst>
                  <a:outerShdw blurRad="38100" dist="38100" dir="2700000" algn="tl">
                    <a:srgbClr val="C0C0C0"/>
                  </a:outerShdw>
                </a:effectLst>
                <a:latin typeface="Tahoma" pitchFamily="34" charset="0"/>
              </a:defRPr>
            </a:lvl9pPr>
          </a:lstStyle>
          <a:p>
            <a:pPr>
              <a:spcBef>
                <a:spcPts val="1200"/>
              </a:spcBef>
              <a:defRPr/>
            </a:pPr>
            <a:r>
              <a:rPr lang="en-US" dirty="0" smtClean="0">
                <a:solidFill>
                  <a:srgbClr val="F85E08"/>
                </a:solidFill>
              </a:rPr>
              <a:t/>
            </a:r>
            <a:br>
              <a:rPr lang="en-US" dirty="0" smtClean="0">
                <a:solidFill>
                  <a:srgbClr val="F85E08"/>
                </a:solidFill>
              </a:rPr>
            </a:br>
            <a:r>
              <a:rPr lang="en-US" dirty="0">
                <a:solidFill>
                  <a:srgbClr val="F85E08"/>
                </a:solidFill>
              </a:rPr>
              <a:t/>
            </a:r>
            <a:br>
              <a:rPr lang="en-US" dirty="0">
                <a:solidFill>
                  <a:srgbClr val="F85E08"/>
                </a:solidFill>
              </a:rPr>
            </a:br>
            <a:r>
              <a:rPr lang="en-US" dirty="0" smtClean="0">
                <a:solidFill>
                  <a:srgbClr val="F85E08"/>
                </a:solidFill>
              </a:rPr>
              <a:t/>
            </a:r>
            <a:br>
              <a:rPr lang="en-US" dirty="0" smtClean="0">
                <a:solidFill>
                  <a:srgbClr val="F85E08"/>
                </a:solidFill>
              </a:rPr>
            </a:br>
            <a:r>
              <a:rPr lang="en-US" sz="4000" b="0" dirty="0" smtClean="0">
                <a:solidFill>
                  <a:srgbClr val="F85E08"/>
                </a:solidFill>
              </a:rPr>
              <a:t>Business </a:t>
            </a:r>
            <a:r>
              <a:rPr lang="en-US" sz="4000" b="0" dirty="0">
                <a:solidFill>
                  <a:srgbClr val="F85E08"/>
                </a:solidFill>
              </a:rPr>
              <a:t>Intelligence and Analytics: Systems for Decision </a:t>
            </a:r>
            <a:r>
              <a:rPr lang="en-US" sz="4000" b="0" dirty="0" smtClean="0">
                <a:solidFill>
                  <a:srgbClr val="F85E08"/>
                </a:solidFill>
              </a:rPr>
              <a:t>Support </a:t>
            </a:r>
          </a:p>
          <a:p>
            <a:pPr>
              <a:spcBef>
                <a:spcPts val="1200"/>
              </a:spcBef>
              <a:defRPr/>
            </a:pPr>
            <a:r>
              <a:rPr lang="en-US" sz="4000" b="0" dirty="0" smtClean="0">
                <a:solidFill>
                  <a:srgbClr val="F85E08"/>
                </a:solidFill>
              </a:rPr>
              <a:t>(10</a:t>
            </a:r>
            <a:r>
              <a:rPr lang="en-US" sz="4000" b="0" baseline="30000" dirty="0" smtClean="0">
                <a:solidFill>
                  <a:srgbClr val="F85E08"/>
                </a:solidFill>
              </a:rPr>
              <a:t>th</a:t>
            </a:r>
            <a:r>
              <a:rPr lang="en-US" sz="4000" b="0" dirty="0" smtClean="0">
                <a:solidFill>
                  <a:srgbClr val="F85E08"/>
                </a:solidFill>
              </a:rPr>
              <a:t> Edition)</a:t>
            </a:r>
            <a:endParaRPr lang="en-US" sz="4000" b="0" dirty="0">
              <a:solidFill>
                <a:srgbClr val="F85E08"/>
              </a:solidFill>
            </a:endParaRPr>
          </a:p>
        </p:txBody>
      </p:sp>
      <p:pic>
        <p:nvPicPr>
          <p:cNvPr id="15" name="Picture 2" descr="http://ecx.images-amazon.com/images/I/51L11n8dpnL._SX258_BO1,204,203,200_.jp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890857" y="2141538"/>
            <a:ext cx="1889222" cy="235426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50825"/>
            <a:ext cx="1951038" cy="58816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250825"/>
            <a:ext cx="5700712" cy="58816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xfrm>
            <a:off x="6553200" y="6245225"/>
            <a:ext cx="2133600" cy="476250"/>
          </a:xfrm>
          <a:prstGeom prst="rect">
            <a:avLst/>
          </a:prstGeom>
          <a:ln/>
        </p:spPr>
        <p:txBody>
          <a:bodyPr/>
          <a:lstStyle>
            <a:lvl1pPr>
              <a:defRPr/>
            </a:lvl1pPr>
          </a:lstStyle>
          <a:p>
            <a:pPr>
              <a:defRPr/>
            </a:pPr>
            <a:fld id="{C9402A8D-DDAC-497C-93D6-0F6E7DA747E5}" type="slidenum">
              <a:rPr lang="en-US"/>
              <a:pPr>
                <a:defRPr/>
              </a:pPr>
              <a:t>‹#›</a:t>
            </a:fld>
            <a:endParaRPr lang="en-US" dirty="0"/>
          </a:p>
        </p:txBody>
      </p:sp>
    </p:spTree>
    <p:extLst>
      <p:ext uri="{BB962C8B-B14F-4D97-AF65-F5344CB8AC3E}">
        <p14:creationId xmlns:p14="http://schemas.microsoft.com/office/powerpoint/2010/main" val="29381597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762000" y="1524000"/>
            <a:ext cx="8193088" cy="4800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1524000"/>
            <a:ext cx="3810000" cy="46085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1524000"/>
            <a:ext cx="3810000" cy="46085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79" name="Text Box 19"/>
          <p:cNvSpPr txBox="1">
            <a:spLocks noChangeArrowheads="1"/>
          </p:cNvSpPr>
          <p:nvPr/>
        </p:nvSpPr>
        <p:spPr bwMode="auto">
          <a:xfrm>
            <a:off x="990600" y="6431578"/>
            <a:ext cx="7315200" cy="276999"/>
          </a:xfrm>
          <a:prstGeom prst="rect">
            <a:avLst/>
          </a:prstGeom>
          <a:noFill/>
          <a:ln w="9525">
            <a:noFill/>
            <a:miter lim="800000"/>
            <a:headEnd/>
            <a:tailEnd/>
          </a:ln>
          <a:effectLst/>
        </p:spPr>
        <p:txBody>
          <a:bodyPr wrap="square" anchor="b">
            <a:spAutoFit/>
          </a:bodyPr>
          <a:lstStyle/>
          <a:p>
            <a:pPr algn="ctr">
              <a:spcBef>
                <a:spcPts val="600"/>
              </a:spcBef>
              <a:buClr>
                <a:schemeClr val="hlink"/>
              </a:buClr>
              <a:buSzPct val="110000"/>
              <a:buFont typeface="Wingdings" pitchFamily="2" charset="2"/>
              <a:buNone/>
              <a:defRPr/>
            </a:pPr>
            <a:r>
              <a:rPr lang="en-US" sz="1200" b="0" i="1" dirty="0">
                <a:solidFill>
                  <a:schemeClr val="tx1"/>
                </a:solidFill>
                <a:latin typeface="Arial" charset="0"/>
                <a:cs typeface="+mn-cs"/>
              </a:rPr>
              <a:t>     </a:t>
            </a:r>
            <a:r>
              <a:rPr lang="en-US" sz="1200" b="0" i="1" dirty="0">
                <a:solidFill>
                  <a:srgbClr val="0000CC"/>
                </a:solidFill>
                <a:latin typeface="Arial" charset="0"/>
                <a:cs typeface="+mn-cs"/>
              </a:rPr>
              <a:t>Copyright © </a:t>
            </a:r>
            <a:r>
              <a:rPr lang="en-US" sz="1200" b="0" i="1" dirty="0" smtClean="0">
                <a:solidFill>
                  <a:srgbClr val="0000CC"/>
                </a:solidFill>
                <a:latin typeface="Arial" charset="0"/>
                <a:cs typeface="+mn-cs"/>
              </a:rPr>
              <a:t>2014 </a:t>
            </a:r>
            <a:r>
              <a:rPr lang="en-US" sz="1200" b="0" i="1" dirty="0">
                <a:solidFill>
                  <a:srgbClr val="0000CC"/>
                </a:solidFill>
                <a:latin typeface="Arial" charset="0"/>
                <a:cs typeface="+mn-cs"/>
              </a:rPr>
              <a:t>Pearson Education, Inc. </a:t>
            </a:r>
            <a:endParaRPr lang="en-US" sz="1200" b="0" dirty="0">
              <a:solidFill>
                <a:srgbClr val="0000CC"/>
              </a:solidFill>
              <a:latin typeface="Arial" charset="0"/>
              <a:cs typeface="+mn-cs"/>
            </a:endParaRPr>
          </a:p>
        </p:txBody>
      </p:sp>
      <p:sp>
        <p:nvSpPr>
          <p:cNvPr id="92162" name="Rectangle 2"/>
          <p:cNvSpPr>
            <a:spLocks noChangeArrowheads="1"/>
          </p:cNvSpPr>
          <p:nvPr/>
        </p:nvSpPr>
        <p:spPr bwMode="ltGray">
          <a:xfrm>
            <a:off x="417513" y="731838"/>
            <a:ext cx="438150" cy="474662"/>
          </a:xfrm>
          <a:prstGeom prst="rect">
            <a:avLst/>
          </a:prstGeom>
          <a:solidFill>
            <a:schemeClr val="accent2"/>
          </a:solidFill>
          <a:ln w="9525">
            <a:noFill/>
            <a:miter lim="800000"/>
            <a:headEnd/>
            <a:tailEnd/>
          </a:ln>
          <a:effectLst/>
        </p:spPr>
        <p:txBody>
          <a:bodyPr wrap="none" anchor="ctr"/>
          <a:lstStyle/>
          <a:p>
            <a:pPr algn="ctr">
              <a:defRPr/>
            </a:pPr>
            <a:endParaRPr kumimoji="1" lang="en-US" sz="2400" b="0" dirty="0">
              <a:solidFill>
                <a:schemeClr val="tx1"/>
              </a:solidFill>
              <a:cs typeface="+mn-cs"/>
            </a:endParaRPr>
          </a:p>
        </p:txBody>
      </p:sp>
      <p:sp>
        <p:nvSpPr>
          <p:cNvPr id="92163" name="Rectangle 3"/>
          <p:cNvSpPr>
            <a:spLocks noChangeArrowheads="1"/>
          </p:cNvSpPr>
          <p:nvPr/>
        </p:nvSpPr>
        <p:spPr bwMode="ltGray">
          <a:xfrm>
            <a:off x="800100" y="731838"/>
            <a:ext cx="328613" cy="47466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defRPr/>
            </a:pPr>
            <a:endParaRPr kumimoji="1" lang="en-US" sz="2400" b="0" dirty="0">
              <a:solidFill>
                <a:schemeClr val="tx1"/>
              </a:solidFill>
              <a:cs typeface="+mn-cs"/>
            </a:endParaRPr>
          </a:p>
        </p:txBody>
      </p:sp>
      <p:sp>
        <p:nvSpPr>
          <p:cNvPr id="92164" name="Rectangle 4"/>
          <p:cNvSpPr>
            <a:spLocks noChangeArrowheads="1"/>
          </p:cNvSpPr>
          <p:nvPr/>
        </p:nvSpPr>
        <p:spPr bwMode="ltGray">
          <a:xfrm>
            <a:off x="541338" y="1154113"/>
            <a:ext cx="422275" cy="474662"/>
          </a:xfrm>
          <a:prstGeom prst="rect">
            <a:avLst/>
          </a:prstGeom>
          <a:solidFill>
            <a:schemeClr val="folHlink"/>
          </a:solidFill>
          <a:ln w="9525">
            <a:noFill/>
            <a:miter lim="800000"/>
            <a:headEnd/>
            <a:tailEnd/>
          </a:ln>
          <a:effectLst/>
        </p:spPr>
        <p:txBody>
          <a:bodyPr wrap="none" anchor="ctr"/>
          <a:lstStyle/>
          <a:p>
            <a:pPr algn="ctr">
              <a:defRPr/>
            </a:pPr>
            <a:endParaRPr kumimoji="1" lang="en-US" sz="2400" b="0" dirty="0">
              <a:solidFill>
                <a:schemeClr val="tx1"/>
              </a:solidFill>
              <a:cs typeface="+mn-cs"/>
            </a:endParaRPr>
          </a:p>
        </p:txBody>
      </p:sp>
      <p:sp>
        <p:nvSpPr>
          <p:cNvPr id="92165" name="Rectangle 5"/>
          <p:cNvSpPr>
            <a:spLocks noChangeArrowheads="1"/>
          </p:cNvSpPr>
          <p:nvPr/>
        </p:nvSpPr>
        <p:spPr bwMode="ltGray">
          <a:xfrm>
            <a:off x="911225" y="1154113"/>
            <a:ext cx="368300" cy="47466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kumimoji="1" lang="en-US" sz="2400" b="0" dirty="0">
              <a:solidFill>
                <a:schemeClr val="tx1"/>
              </a:solidFill>
              <a:cs typeface="+mn-cs"/>
            </a:endParaRPr>
          </a:p>
        </p:txBody>
      </p:sp>
      <p:sp>
        <p:nvSpPr>
          <p:cNvPr id="92166" name="Rectangle 6"/>
          <p:cNvSpPr>
            <a:spLocks noChangeArrowheads="1"/>
          </p:cNvSpPr>
          <p:nvPr/>
        </p:nvSpPr>
        <p:spPr bwMode="ltGray">
          <a:xfrm>
            <a:off x="127000" y="1081088"/>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a:defRPr/>
            </a:pPr>
            <a:endParaRPr kumimoji="1" lang="en-US" sz="2400" b="0" dirty="0">
              <a:solidFill>
                <a:schemeClr val="tx1"/>
              </a:solidFill>
              <a:cs typeface="+mn-cs"/>
            </a:endParaRPr>
          </a:p>
        </p:txBody>
      </p:sp>
      <p:sp>
        <p:nvSpPr>
          <p:cNvPr id="92167" name="Rectangle 7"/>
          <p:cNvSpPr>
            <a:spLocks noChangeArrowheads="1"/>
          </p:cNvSpPr>
          <p:nvPr/>
        </p:nvSpPr>
        <p:spPr bwMode="gray">
          <a:xfrm>
            <a:off x="762000" y="623888"/>
            <a:ext cx="31750" cy="1052512"/>
          </a:xfrm>
          <a:prstGeom prst="rect">
            <a:avLst/>
          </a:prstGeom>
          <a:solidFill>
            <a:srgbClr val="EE8411"/>
          </a:solidFill>
          <a:ln w="9525">
            <a:noFill/>
            <a:miter lim="800000"/>
            <a:headEnd/>
            <a:tailEnd/>
          </a:ln>
          <a:effectLst/>
        </p:spPr>
        <p:txBody>
          <a:bodyPr wrap="none" anchor="ctr"/>
          <a:lstStyle/>
          <a:p>
            <a:pPr algn="ctr">
              <a:defRPr/>
            </a:pPr>
            <a:endParaRPr kumimoji="1" lang="en-US" sz="2400" b="0" dirty="0">
              <a:solidFill>
                <a:schemeClr val="tx1"/>
              </a:solidFill>
              <a:cs typeface="+mn-cs"/>
            </a:endParaRPr>
          </a:p>
        </p:txBody>
      </p:sp>
      <p:sp>
        <p:nvSpPr>
          <p:cNvPr id="92168" name="Rectangle 8"/>
          <p:cNvSpPr>
            <a:spLocks noChangeArrowheads="1"/>
          </p:cNvSpPr>
          <p:nvPr/>
        </p:nvSpPr>
        <p:spPr bwMode="gray">
          <a:xfrm>
            <a:off x="442913" y="1414463"/>
            <a:ext cx="8226425" cy="31750"/>
          </a:xfrm>
          <a:prstGeom prst="rect">
            <a:avLst/>
          </a:prstGeom>
          <a:solidFill>
            <a:srgbClr val="EE8411"/>
          </a:solidFill>
          <a:ln w="9525">
            <a:noFill/>
            <a:miter lim="800000"/>
            <a:headEnd/>
            <a:tailEnd/>
          </a:ln>
          <a:effectLst/>
        </p:spPr>
        <p:txBody>
          <a:bodyPr wrap="none" anchor="ctr"/>
          <a:lstStyle/>
          <a:p>
            <a:pPr algn="ctr">
              <a:defRPr/>
            </a:pPr>
            <a:endParaRPr kumimoji="1" lang="en-US" sz="2400" b="0" dirty="0">
              <a:solidFill>
                <a:schemeClr val="tx1"/>
              </a:solidFill>
              <a:cs typeface="+mn-cs"/>
            </a:endParaRPr>
          </a:p>
        </p:txBody>
      </p:sp>
      <p:sp>
        <p:nvSpPr>
          <p:cNvPr id="92169" name="Rectangle 9"/>
          <p:cNvSpPr>
            <a:spLocks noGrp="1" noChangeArrowheads="1"/>
          </p:cNvSpPr>
          <p:nvPr>
            <p:ph type="title"/>
          </p:nvPr>
        </p:nvSpPr>
        <p:spPr bwMode="auto">
          <a:xfrm>
            <a:off x="1150938" y="231776"/>
            <a:ext cx="7793037" cy="11398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dirty="0" smtClean="0"/>
              <a:t>Click to edit Master title style</a:t>
            </a:r>
          </a:p>
        </p:txBody>
      </p:sp>
      <p:sp>
        <p:nvSpPr>
          <p:cNvPr id="1034" name="Rectangle 10"/>
          <p:cNvSpPr>
            <a:spLocks noGrp="1" noChangeArrowheads="1"/>
          </p:cNvSpPr>
          <p:nvPr>
            <p:ph type="body" idx="1"/>
          </p:nvPr>
        </p:nvSpPr>
        <p:spPr bwMode="auto">
          <a:xfrm>
            <a:off x="777875" y="1524000"/>
            <a:ext cx="8177213"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92180" name="Text Box 20"/>
          <p:cNvSpPr txBox="1">
            <a:spLocks noChangeArrowheads="1"/>
          </p:cNvSpPr>
          <p:nvPr/>
        </p:nvSpPr>
        <p:spPr bwMode="auto">
          <a:xfrm>
            <a:off x="76200" y="6430962"/>
            <a:ext cx="601663" cy="274638"/>
          </a:xfrm>
          <a:prstGeom prst="rect">
            <a:avLst/>
          </a:prstGeom>
          <a:noFill/>
          <a:ln w="9525">
            <a:noFill/>
            <a:miter lim="800000"/>
            <a:headEnd/>
            <a:tailEnd/>
          </a:ln>
          <a:effectLst/>
        </p:spPr>
        <p:txBody>
          <a:bodyPr wrap="none">
            <a:spAutoFit/>
          </a:bodyPr>
          <a:lstStyle/>
          <a:p>
            <a:pPr>
              <a:defRPr/>
            </a:pPr>
            <a:r>
              <a:rPr lang="en-US" sz="1200" dirty="0" smtClean="0">
                <a:solidFill>
                  <a:srgbClr val="EE8411"/>
                </a:solidFill>
                <a:cs typeface="+mn-cs"/>
              </a:rPr>
              <a:t>6-</a:t>
            </a:r>
            <a:fld id="{930D3EF6-C8D8-4409-A7BA-DC47BF803ED5}" type="slidenum">
              <a:rPr lang="en-US" sz="1200" smtClean="0">
                <a:solidFill>
                  <a:srgbClr val="EE8411"/>
                </a:solidFill>
                <a:cs typeface="+mn-cs"/>
              </a:rPr>
              <a:pPr>
                <a:defRPr/>
              </a:pPr>
              <a:t>‹#›</a:t>
            </a:fld>
            <a:endParaRPr lang="en-US" sz="1200" dirty="0">
              <a:solidFill>
                <a:srgbClr val="EE8411"/>
              </a:solidFill>
              <a:cs typeface="+mn-cs"/>
            </a:endParaRPr>
          </a:p>
        </p:txBody>
      </p:sp>
      <p:sp>
        <p:nvSpPr>
          <p:cNvPr id="20" name="Rectangle 8"/>
          <p:cNvSpPr>
            <a:spLocks noChangeArrowheads="1"/>
          </p:cNvSpPr>
          <p:nvPr userDrawn="1"/>
        </p:nvSpPr>
        <p:spPr bwMode="gray">
          <a:xfrm>
            <a:off x="548265" y="6445250"/>
            <a:ext cx="8226425" cy="31750"/>
          </a:xfrm>
          <a:prstGeom prst="rect">
            <a:avLst/>
          </a:prstGeom>
          <a:solidFill>
            <a:srgbClr val="EE8411"/>
          </a:solidFill>
          <a:ln w="9525">
            <a:noFill/>
            <a:miter lim="800000"/>
            <a:headEnd/>
            <a:tailEnd/>
          </a:ln>
          <a:effectLst/>
        </p:spPr>
        <p:txBody>
          <a:bodyPr wrap="none" anchor="ctr"/>
          <a:lstStyle/>
          <a:p>
            <a:pPr algn="ctr">
              <a:defRPr/>
            </a:pPr>
            <a:endParaRPr kumimoji="1" lang="en-US" sz="2400" b="0" dirty="0">
              <a:solidFill>
                <a:schemeClr val="tx1"/>
              </a:solidFill>
              <a:cs typeface="+mn-cs"/>
            </a:endParaRPr>
          </a:p>
        </p:txBody>
      </p:sp>
      <p:sp>
        <p:nvSpPr>
          <p:cNvPr id="21" name="Rectangle 8"/>
          <p:cNvSpPr>
            <a:spLocks noChangeArrowheads="1"/>
          </p:cNvSpPr>
          <p:nvPr userDrawn="1"/>
        </p:nvSpPr>
        <p:spPr bwMode="gray">
          <a:xfrm>
            <a:off x="541337" y="6705600"/>
            <a:ext cx="8226425" cy="31750"/>
          </a:xfrm>
          <a:prstGeom prst="rect">
            <a:avLst/>
          </a:prstGeom>
          <a:solidFill>
            <a:srgbClr val="EE8411"/>
          </a:solidFill>
          <a:ln w="9525">
            <a:noFill/>
            <a:miter lim="800000"/>
            <a:headEnd/>
            <a:tailEnd/>
          </a:ln>
          <a:effectLst/>
        </p:spPr>
        <p:txBody>
          <a:bodyPr wrap="none" anchor="ctr"/>
          <a:lstStyle/>
          <a:p>
            <a:pPr algn="ctr">
              <a:defRPr/>
            </a:pPr>
            <a:endParaRPr kumimoji="1" lang="en-US" sz="2400" b="0" dirty="0">
              <a:solidFill>
                <a:schemeClr val="tx1"/>
              </a:solidFill>
              <a:cs typeface="+mn-cs"/>
            </a:endParaRPr>
          </a:p>
        </p:txBody>
      </p:sp>
      <p:sp>
        <p:nvSpPr>
          <p:cNvPr id="22" name="Rectangle 8"/>
          <p:cNvSpPr>
            <a:spLocks noChangeArrowheads="1"/>
          </p:cNvSpPr>
          <p:nvPr userDrawn="1"/>
        </p:nvSpPr>
        <p:spPr bwMode="gray">
          <a:xfrm>
            <a:off x="685800" y="6477000"/>
            <a:ext cx="428048" cy="228600"/>
          </a:xfrm>
          <a:prstGeom prst="rect">
            <a:avLst/>
          </a:prstGeom>
          <a:solidFill>
            <a:srgbClr val="EE8411"/>
          </a:solidFill>
          <a:ln w="9525">
            <a:noFill/>
            <a:miter lim="800000"/>
            <a:headEnd/>
            <a:tailEnd/>
          </a:ln>
          <a:effectLst/>
        </p:spPr>
        <p:txBody>
          <a:bodyPr wrap="none" anchor="ctr"/>
          <a:lstStyle/>
          <a:p>
            <a:pPr algn="ctr">
              <a:defRPr/>
            </a:pPr>
            <a:endParaRPr kumimoji="1" lang="en-US" sz="2400" b="0" dirty="0">
              <a:solidFill>
                <a:schemeClr val="tx1"/>
              </a:solidFill>
              <a:cs typeface="+mn-cs"/>
            </a:endParaRPr>
          </a:p>
        </p:txBody>
      </p:sp>
      <p:sp>
        <p:nvSpPr>
          <p:cNvPr id="24" name="Rectangle 8"/>
          <p:cNvSpPr>
            <a:spLocks noChangeArrowheads="1"/>
          </p:cNvSpPr>
          <p:nvPr userDrawn="1"/>
        </p:nvSpPr>
        <p:spPr bwMode="gray">
          <a:xfrm>
            <a:off x="8182552" y="6477000"/>
            <a:ext cx="428048" cy="228600"/>
          </a:xfrm>
          <a:prstGeom prst="rect">
            <a:avLst/>
          </a:prstGeom>
          <a:solidFill>
            <a:srgbClr val="EE8411"/>
          </a:solidFill>
          <a:ln w="9525">
            <a:noFill/>
            <a:miter lim="800000"/>
            <a:headEnd/>
            <a:tailEnd/>
          </a:ln>
          <a:effectLst/>
        </p:spPr>
        <p:txBody>
          <a:bodyPr wrap="none" anchor="ctr"/>
          <a:lstStyle/>
          <a:p>
            <a:pPr algn="ctr">
              <a:defRPr/>
            </a:pPr>
            <a:endParaRPr kumimoji="1" lang="en-US" sz="2400" b="0" dirty="0">
              <a:solidFill>
                <a:schemeClr val="tx1"/>
              </a:solidFill>
              <a:cs typeface="+mn-cs"/>
            </a:endParaRPr>
          </a:p>
        </p:txBody>
      </p:sp>
    </p:spTree>
  </p:cSld>
  <p:clrMap bg1="lt1" tx1="dk1" bg2="lt2" tx2="dk2" accent1="accent1" accent2="accent2" accent3="accent3" accent4="accent4" accent5="accent5" accent6="accent6" hlink="hlink" folHlink="folHlink"/>
  <p:sldLayoutIdLst>
    <p:sldLayoutId id="2147483664" r:id="rId1"/>
    <p:sldLayoutId id="2147483663" r:id="rId2"/>
    <p:sldLayoutId id="2147483662" r:id="rId3"/>
    <p:sldLayoutId id="2147483661" r:id="rId4"/>
    <p:sldLayoutId id="2147483660" r:id="rId5"/>
    <p:sldLayoutId id="2147483659" r:id="rId6"/>
    <p:sldLayoutId id="2147483658" r:id="rId7"/>
    <p:sldLayoutId id="2147483657" r:id="rId8"/>
    <p:sldLayoutId id="2147483656" r:id="rId9"/>
    <p:sldLayoutId id="2147483655" r:id="rId10"/>
    <p:sldLayoutId id="2147483654" r:id="rId11"/>
    <p:sldLayoutId id="2147483665" r:id="rId12"/>
  </p:sldLayoutIdLst>
  <p:timing>
    <p:tnLst>
      <p:par>
        <p:cTn id="1" dur="indefinite" restart="never" nodeType="tmRoot"/>
      </p:par>
    </p:tnLst>
  </p:timing>
  <p:txStyles>
    <p:titleStyle>
      <a:lvl1pPr algn="l" rtl="0" eaLnBrk="0" fontAlgn="base" hangingPunct="0">
        <a:lnSpc>
          <a:spcPts val="4000"/>
        </a:lnSpc>
        <a:spcBef>
          <a:spcPct val="0"/>
        </a:spcBef>
        <a:spcAft>
          <a:spcPct val="0"/>
        </a:spcAft>
        <a:defRPr sz="4000">
          <a:solidFill>
            <a:srgbClr val="F85E08"/>
          </a:solidFill>
          <a:effectLst>
            <a:outerShdw blurRad="38100" dist="38100" dir="2700000" algn="tl">
              <a:srgbClr val="C0C0C0"/>
            </a:outerShdw>
          </a:effectLst>
          <a:latin typeface="+mj-lt"/>
          <a:ea typeface="+mj-ea"/>
          <a:cs typeface="+mj-cs"/>
        </a:defRPr>
      </a:lvl1pPr>
      <a:lvl2pPr algn="l" rtl="0" eaLnBrk="0" fontAlgn="base" hangingPunct="0">
        <a:spcBef>
          <a:spcPct val="0"/>
        </a:spcBef>
        <a:spcAft>
          <a:spcPct val="0"/>
        </a:spcAft>
        <a:defRPr sz="3600">
          <a:solidFill>
            <a:srgbClr val="CC3300"/>
          </a:solidFill>
          <a:effectLst>
            <a:outerShdw blurRad="38100" dist="38100" dir="2700000" algn="tl">
              <a:srgbClr val="C0C0C0"/>
            </a:outerShdw>
          </a:effectLst>
          <a:latin typeface="Tahoma" pitchFamily="34" charset="0"/>
        </a:defRPr>
      </a:lvl2pPr>
      <a:lvl3pPr algn="l" rtl="0" eaLnBrk="0" fontAlgn="base" hangingPunct="0">
        <a:spcBef>
          <a:spcPct val="0"/>
        </a:spcBef>
        <a:spcAft>
          <a:spcPct val="0"/>
        </a:spcAft>
        <a:defRPr sz="3600">
          <a:solidFill>
            <a:srgbClr val="CC3300"/>
          </a:solidFill>
          <a:effectLst>
            <a:outerShdw blurRad="38100" dist="38100" dir="2700000" algn="tl">
              <a:srgbClr val="C0C0C0"/>
            </a:outerShdw>
          </a:effectLst>
          <a:latin typeface="Tahoma" pitchFamily="34" charset="0"/>
        </a:defRPr>
      </a:lvl3pPr>
      <a:lvl4pPr algn="l" rtl="0" eaLnBrk="0" fontAlgn="base" hangingPunct="0">
        <a:spcBef>
          <a:spcPct val="0"/>
        </a:spcBef>
        <a:spcAft>
          <a:spcPct val="0"/>
        </a:spcAft>
        <a:defRPr sz="3600">
          <a:solidFill>
            <a:srgbClr val="CC3300"/>
          </a:solidFill>
          <a:effectLst>
            <a:outerShdw blurRad="38100" dist="38100" dir="2700000" algn="tl">
              <a:srgbClr val="C0C0C0"/>
            </a:outerShdw>
          </a:effectLst>
          <a:latin typeface="Tahoma" pitchFamily="34" charset="0"/>
        </a:defRPr>
      </a:lvl4pPr>
      <a:lvl5pPr algn="l" rtl="0" eaLnBrk="0" fontAlgn="base" hangingPunct="0">
        <a:spcBef>
          <a:spcPct val="0"/>
        </a:spcBef>
        <a:spcAft>
          <a:spcPct val="0"/>
        </a:spcAft>
        <a:defRPr sz="3600">
          <a:solidFill>
            <a:srgbClr val="CC3300"/>
          </a:solidFill>
          <a:effectLst>
            <a:outerShdw blurRad="38100" dist="38100" dir="2700000" algn="tl">
              <a:srgbClr val="C0C0C0"/>
            </a:outerShdw>
          </a:effectLst>
          <a:latin typeface="Tahoma" pitchFamily="34" charset="0"/>
        </a:defRPr>
      </a:lvl5pPr>
      <a:lvl6pPr marL="457200" algn="l" rtl="0" fontAlgn="base">
        <a:spcBef>
          <a:spcPct val="0"/>
        </a:spcBef>
        <a:spcAft>
          <a:spcPct val="0"/>
        </a:spcAft>
        <a:defRPr sz="3600">
          <a:solidFill>
            <a:srgbClr val="CC3300"/>
          </a:solidFill>
          <a:effectLst>
            <a:outerShdw blurRad="38100" dist="38100" dir="2700000" algn="tl">
              <a:srgbClr val="C0C0C0"/>
            </a:outerShdw>
          </a:effectLst>
          <a:latin typeface="Tahoma" pitchFamily="34" charset="0"/>
        </a:defRPr>
      </a:lvl6pPr>
      <a:lvl7pPr marL="914400" algn="l" rtl="0" fontAlgn="base">
        <a:spcBef>
          <a:spcPct val="0"/>
        </a:spcBef>
        <a:spcAft>
          <a:spcPct val="0"/>
        </a:spcAft>
        <a:defRPr sz="3600">
          <a:solidFill>
            <a:srgbClr val="CC3300"/>
          </a:solidFill>
          <a:effectLst>
            <a:outerShdw blurRad="38100" dist="38100" dir="2700000" algn="tl">
              <a:srgbClr val="C0C0C0"/>
            </a:outerShdw>
          </a:effectLst>
          <a:latin typeface="Tahoma" pitchFamily="34" charset="0"/>
        </a:defRPr>
      </a:lvl7pPr>
      <a:lvl8pPr marL="1371600" algn="l" rtl="0" fontAlgn="base">
        <a:spcBef>
          <a:spcPct val="0"/>
        </a:spcBef>
        <a:spcAft>
          <a:spcPct val="0"/>
        </a:spcAft>
        <a:defRPr sz="3600">
          <a:solidFill>
            <a:srgbClr val="CC3300"/>
          </a:solidFill>
          <a:effectLst>
            <a:outerShdw blurRad="38100" dist="38100" dir="2700000" algn="tl">
              <a:srgbClr val="C0C0C0"/>
            </a:outerShdw>
          </a:effectLst>
          <a:latin typeface="Tahoma" pitchFamily="34" charset="0"/>
        </a:defRPr>
      </a:lvl8pPr>
      <a:lvl9pPr marL="1828800" algn="l" rtl="0" fontAlgn="base">
        <a:spcBef>
          <a:spcPct val="0"/>
        </a:spcBef>
        <a:spcAft>
          <a:spcPct val="0"/>
        </a:spcAft>
        <a:defRPr sz="3600">
          <a:solidFill>
            <a:srgbClr val="CC3300"/>
          </a:solidFill>
          <a:effectLst>
            <a:outerShdw blurRad="38100" dist="38100" dir="2700000" algn="tl">
              <a:srgbClr val="C0C0C0"/>
            </a:outerShdw>
          </a:effectLst>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folHlink"/>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folHlink"/>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folHlink"/>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folHlink"/>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folHlink"/>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folHlink"/>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folHlink"/>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folHlink"/>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folHlink"/>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24.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7.png"/><Relationship Id="rId1" Type="http://schemas.openxmlformats.org/officeDocument/2006/relationships/slideLayout" Target="../slideLayouts/slideLayout2.xml"/><Relationship Id="rId4" Type="http://schemas.openxmlformats.org/officeDocument/2006/relationships/image" Target="../media/image29.png"/></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30.jpeg"/><Relationship Id="rId2" Type="http://schemas.openxmlformats.org/officeDocument/2006/relationships/notesSlide" Target="../notesSlides/notesSlide3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6" name="Rectangle 8"/>
          <p:cNvSpPr>
            <a:spLocks noGrp="1" noChangeArrowheads="1"/>
          </p:cNvSpPr>
          <p:nvPr>
            <p:ph type="subTitle" idx="1"/>
          </p:nvPr>
        </p:nvSpPr>
        <p:spPr>
          <a:xfrm>
            <a:off x="685800" y="3886200"/>
            <a:ext cx="7848600" cy="2286000"/>
          </a:xfrm>
        </p:spPr>
        <p:txBody>
          <a:bodyPr/>
          <a:lstStyle/>
          <a:p>
            <a:pPr eaLnBrk="1" hangingPunct="1">
              <a:defRPr/>
            </a:pPr>
            <a:r>
              <a:rPr lang="en-US" sz="4000" b="1" dirty="0" smtClean="0">
                <a:solidFill>
                  <a:srgbClr val="F85E08"/>
                </a:solidFill>
              </a:rPr>
              <a:t>Chapter 6:</a:t>
            </a:r>
          </a:p>
          <a:p>
            <a:pPr eaLnBrk="1" hangingPunct="1">
              <a:defRPr/>
            </a:pPr>
            <a:r>
              <a:rPr lang="en-US" dirty="0"/>
              <a:t>Techniques for Predictive Modeling</a:t>
            </a:r>
          </a:p>
          <a:p>
            <a:pPr eaLnBrk="1" hangingPunct="1">
              <a:defRPr/>
            </a:pPr>
            <a:endParaRPr lang="en-US" dirty="0"/>
          </a:p>
        </p:txBody>
      </p:sp>
      <p:sp>
        <p:nvSpPr>
          <p:cNvPr id="5" name="Rectangle 4"/>
          <p:cNvSpPr>
            <a:spLocks noGrp="1" noChangeArrowheads="1"/>
          </p:cNvSpPr>
          <p:nvPr/>
        </p:nvSpPr>
        <p:spPr bwMode="auto">
          <a:xfrm>
            <a:off x="0" y="304800"/>
            <a:ext cx="9144000" cy="2286000"/>
          </a:xfrm>
          <a:prstGeom prst="rect">
            <a:avLst/>
          </a:prstGeom>
          <a:noFill/>
          <a:ln w="9525">
            <a:noFill/>
            <a:miter lim="800000"/>
            <a:headEnd/>
            <a:tailEnd/>
          </a:ln>
          <a:effectLst/>
        </p:spPr>
        <p:txBody>
          <a:bodyPr anchor="b"/>
          <a:lstStyle>
            <a:lvl1pPr algn="ctr" rtl="0" fontAlgn="base">
              <a:spcBef>
                <a:spcPct val="0"/>
              </a:spcBef>
              <a:spcAft>
                <a:spcPct val="0"/>
              </a:spcAft>
              <a:defRPr sz="3600">
                <a:solidFill>
                  <a:srgbClr val="CC3300"/>
                </a:solidFill>
                <a:effectLst>
                  <a:outerShdw blurRad="38100" dist="38100" dir="2700000" algn="tl">
                    <a:srgbClr val="C0C0C0"/>
                  </a:outerShdw>
                </a:effectLst>
                <a:latin typeface="+mj-lt"/>
                <a:ea typeface="+mj-ea"/>
                <a:cs typeface="+mj-cs"/>
              </a:defRPr>
            </a:lvl1pPr>
            <a:lvl2pPr algn="l" rtl="0" fontAlgn="base">
              <a:spcBef>
                <a:spcPct val="0"/>
              </a:spcBef>
              <a:spcAft>
                <a:spcPct val="0"/>
              </a:spcAft>
              <a:defRPr sz="3600">
                <a:solidFill>
                  <a:srgbClr val="CC3300"/>
                </a:solidFill>
                <a:effectLst>
                  <a:outerShdw blurRad="38100" dist="38100" dir="2700000" algn="tl">
                    <a:srgbClr val="C0C0C0"/>
                  </a:outerShdw>
                </a:effectLst>
                <a:latin typeface="Tahoma" pitchFamily="34" charset="0"/>
              </a:defRPr>
            </a:lvl2pPr>
            <a:lvl3pPr algn="l" rtl="0" fontAlgn="base">
              <a:spcBef>
                <a:spcPct val="0"/>
              </a:spcBef>
              <a:spcAft>
                <a:spcPct val="0"/>
              </a:spcAft>
              <a:defRPr sz="3600">
                <a:solidFill>
                  <a:srgbClr val="CC3300"/>
                </a:solidFill>
                <a:effectLst>
                  <a:outerShdw blurRad="38100" dist="38100" dir="2700000" algn="tl">
                    <a:srgbClr val="C0C0C0"/>
                  </a:outerShdw>
                </a:effectLst>
                <a:latin typeface="Tahoma" pitchFamily="34" charset="0"/>
              </a:defRPr>
            </a:lvl3pPr>
            <a:lvl4pPr algn="l" rtl="0" fontAlgn="base">
              <a:spcBef>
                <a:spcPct val="0"/>
              </a:spcBef>
              <a:spcAft>
                <a:spcPct val="0"/>
              </a:spcAft>
              <a:defRPr sz="3600">
                <a:solidFill>
                  <a:srgbClr val="CC3300"/>
                </a:solidFill>
                <a:effectLst>
                  <a:outerShdw blurRad="38100" dist="38100" dir="2700000" algn="tl">
                    <a:srgbClr val="C0C0C0"/>
                  </a:outerShdw>
                </a:effectLst>
                <a:latin typeface="Tahoma" pitchFamily="34" charset="0"/>
              </a:defRPr>
            </a:lvl4pPr>
            <a:lvl5pPr algn="l" rtl="0" fontAlgn="base">
              <a:spcBef>
                <a:spcPct val="0"/>
              </a:spcBef>
              <a:spcAft>
                <a:spcPct val="0"/>
              </a:spcAft>
              <a:defRPr sz="3600">
                <a:solidFill>
                  <a:srgbClr val="CC3300"/>
                </a:solidFill>
                <a:effectLst>
                  <a:outerShdw blurRad="38100" dist="38100" dir="2700000" algn="tl">
                    <a:srgbClr val="C0C0C0"/>
                  </a:outerShdw>
                </a:effectLst>
                <a:latin typeface="Tahoma" pitchFamily="34" charset="0"/>
              </a:defRPr>
            </a:lvl5pPr>
            <a:lvl6pPr marL="457200" algn="l" rtl="0" fontAlgn="base">
              <a:spcBef>
                <a:spcPct val="0"/>
              </a:spcBef>
              <a:spcAft>
                <a:spcPct val="0"/>
              </a:spcAft>
              <a:defRPr sz="3600">
                <a:solidFill>
                  <a:srgbClr val="CC3300"/>
                </a:solidFill>
                <a:effectLst>
                  <a:outerShdw blurRad="38100" dist="38100" dir="2700000" algn="tl">
                    <a:srgbClr val="C0C0C0"/>
                  </a:outerShdw>
                </a:effectLst>
                <a:latin typeface="Tahoma" pitchFamily="34" charset="0"/>
              </a:defRPr>
            </a:lvl6pPr>
            <a:lvl7pPr marL="914400" algn="l" rtl="0" fontAlgn="base">
              <a:spcBef>
                <a:spcPct val="0"/>
              </a:spcBef>
              <a:spcAft>
                <a:spcPct val="0"/>
              </a:spcAft>
              <a:defRPr sz="3600">
                <a:solidFill>
                  <a:srgbClr val="CC3300"/>
                </a:solidFill>
                <a:effectLst>
                  <a:outerShdw blurRad="38100" dist="38100" dir="2700000" algn="tl">
                    <a:srgbClr val="C0C0C0"/>
                  </a:outerShdw>
                </a:effectLst>
                <a:latin typeface="Tahoma" pitchFamily="34" charset="0"/>
              </a:defRPr>
            </a:lvl7pPr>
            <a:lvl8pPr marL="1371600" algn="l" rtl="0" fontAlgn="base">
              <a:spcBef>
                <a:spcPct val="0"/>
              </a:spcBef>
              <a:spcAft>
                <a:spcPct val="0"/>
              </a:spcAft>
              <a:defRPr sz="3600">
                <a:solidFill>
                  <a:srgbClr val="CC3300"/>
                </a:solidFill>
                <a:effectLst>
                  <a:outerShdw blurRad="38100" dist="38100" dir="2700000" algn="tl">
                    <a:srgbClr val="C0C0C0"/>
                  </a:outerShdw>
                </a:effectLst>
                <a:latin typeface="Tahoma" pitchFamily="34" charset="0"/>
              </a:defRPr>
            </a:lvl8pPr>
            <a:lvl9pPr marL="1828800" algn="l" rtl="0" fontAlgn="base">
              <a:spcBef>
                <a:spcPct val="0"/>
              </a:spcBef>
              <a:spcAft>
                <a:spcPct val="0"/>
              </a:spcAft>
              <a:defRPr sz="3600">
                <a:solidFill>
                  <a:srgbClr val="CC3300"/>
                </a:solidFill>
                <a:effectLst>
                  <a:outerShdw blurRad="38100" dist="38100" dir="2700000" algn="tl">
                    <a:srgbClr val="C0C0C0"/>
                  </a:outerShdw>
                </a:effectLst>
                <a:latin typeface="Tahoma" pitchFamily="34" charset="0"/>
              </a:defRPr>
            </a:lvl9pPr>
          </a:lstStyle>
          <a:p>
            <a:pPr>
              <a:spcBef>
                <a:spcPts val="1200"/>
              </a:spcBef>
              <a:defRPr/>
            </a:pPr>
            <a:r>
              <a:rPr lang="en-US" dirty="0" smtClean="0">
                <a:solidFill>
                  <a:srgbClr val="F85E08"/>
                </a:solidFill>
              </a:rPr>
              <a:t/>
            </a:r>
            <a:br>
              <a:rPr lang="en-US" dirty="0" smtClean="0">
                <a:solidFill>
                  <a:srgbClr val="F85E08"/>
                </a:solidFill>
              </a:rPr>
            </a:br>
            <a:r>
              <a:rPr lang="en-US" dirty="0">
                <a:solidFill>
                  <a:srgbClr val="F85E08"/>
                </a:solidFill>
              </a:rPr>
              <a:t/>
            </a:r>
            <a:br>
              <a:rPr lang="en-US" dirty="0">
                <a:solidFill>
                  <a:srgbClr val="F85E08"/>
                </a:solidFill>
              </a:rPr>
            </a:br>
            <a:r>
              <a:rPr lang="en-US" dirty="0" smtClean="0">
                <a:solidFill>
                  <a:srgbClr val="F85E08"/>
                </a:solidFill>
              </a:rPr>
              <a:t/>
            </a:r>
            <a:br>
              <a:rPr lang="en-US" dirty="0" smtClean="0">
                <a:solidFill>
                  <a:srgbClr val="F85E08"/>
                </a:solidFill>
              </a:rPr>
            </a:br>
            <a:r>
              <a:rPr lang="en-US" sz="4000" b="0" dirty="0" smtClean="0">
                <a:solidFill>
                  <a:srgbClr val="F85E08"/>
                </a:solidFill>
              </a:rPr>
              <a:t>Business </a:t>
            </a:r>
            <a:r>
              <a:rPr lang="en-US" sz="4000" b="0" dirty="0">
                <a:solidFill>
                  <a:srgbClr val="F85E08"/>
                </a:solidFill>
              </a:rPr>
              <a:t>Intelligence and Analytics: Systems for Decision </a:t>
            </a:r>
            <a:r>
              <a:rPr lang="en-US" sz="4000" b="0" dirty="0" smtClean="0">
                <a:solidFill>
                  <a:srgbClr val="F85E08"/>
                </a:solidFill>
              </a:rPr>
              <a:t>Support </a:t>
            </a:r>
          </a:p>
          <a:p>
            <a:pPr>
              <a:spcBef>
                <a:spcPts val="1200"/>
              </a:spcBef>
              <a:defRPr/>
            </a:pPr>
            <a:r>
              <a:rPr lang="en-US" sz="4000" b="0" dirty="0" smtClean="0">
                <a:solidFill>
                  <a:srgbClr val="F85E08"/>
                </a:solidFill>
              </a:rPr>
              <a:t>(10</a:t>
            </a:r>
            <a:r>
              <a:rPr lang="en-US" sz="4000" b="0" baseline="30000" dirty="0" smtClean="0">
                <a:solidFill>
                  <a:srgbClr val="F85E08"/>
                </a:solidFill>
              </a:rPr>
              <a:t>th</a:t>
            </a:r>
            <a:r>
              <a:rPr lang="en-US" sz="4000" b="0" dirty="0" smtClean="0">
                <a:solidFill>
                  <a:srgbClr val="F85E08"/>
                </a:solidFill>
              </a:rPr>
              <a:t> Edition)</a:t>
            </a:r>
            <a:endParaRPr lang="en-US" sz="4000" b="0" dirty="0">
              <a:solidFill>
                <a:srgbClr val="F85E08"/>
              </a:solidFill>
            </a:endParaRPr>
          </a:p>
        </p:txBody>
      </p:sp>
      <p:pic>
        <p:nvPicPr>
          <p:cNvPr id="1026" name="Picture 2" descr="http://ecx.images-amazon.com/images/I/51L11n8dpnL._SX258_BO1,204,203,200_.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90857" y="2141538"/>
            <a:ext cx="1889222" cy="235426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Processing Information in ANN</a:t>
            </a:r>
            <a:endParaRPr lang="en-US" dirty="0"/>
          </a:p>
        </p:txBody>
      </p:sp>
      <p:pic>
        <p:nvPicPr>
          <p:cNvPr id="4" name="Picture 3"/>
          <p:cNvPicPr/>
          <p:nvPr/>
        </p:nvPicPr>
        <p:blipFill>
          <a:blip r:embed="rId3" cstate="print"/>
          <a:srcRect/>
          <a:stretch>
            <a:fillRect/>
          </a:stretch>
        </p:blipFill>
        <p:spPr bwMode="auto">
          <a:xfrm>
            <a:off x="1219200" y="1676400"/>
            <a:ext cx="6934200" cy="3505200"/>
          </a:xfrm>
          <a:prstGeom prst="rect">
            <a:avLst/>
          </a:prstGeom>
          <a:noFill/>
          <a:ln w="9525">
            <a:noFill/>
            <a:miter lim="800000"/>
            <a:headEnd/>
            <a:tailEnd/>
          </a:ln>
        </p:spPr>
      </p:pic>
      <p:sp>
        <p:nvSpPr>
          <p:cNvPr id="6" name="Content Placeholder 2"/>
          <p:cNvSpPr>
            <a:spLocks noGrp="1"/>
          </p:cNvSpPr>
          <p:nvPr>
            <p:ph idx="1"/>
          </p:nvPr>
        </p:nvSpPr>
        <p:spPr>
          <a:xfrm>
            <a:off x="1143000" y="5334000"/>
            <a:ext cx="7467600" cy="762000"/>
          </a:xfrm>
        </p:spPr>
        <p:txBody>
          <a:bodyPr/>
          <a:lstStyle/>
          <a:p>
            <a:r>
              <a:rPr lang="en-US" sz="2800" dirty="0" smtClean="0">
                <a:solidFill>
                  <a:srgbClr val="0000CC"/>
                </a:solidFill>
              </a:rPr>
              <a:t>A single neuron (processing element – PE) with inputs and outputs</a:t>
            </a:r>
            <a:endParaRPr lang="en-US" sz="2800" dirty="0" smtClean="0"/>
          </a:p>
        </p:txBody>
      </p:sp>
    </p:spTree>
    <p:extLst>
      <p:ext uri="{BB962C8B-B14F-4D97-AF65-F5344CB8AC3E}">
        <p14:creationId xmlns:p14="http://schemas.microsoft.com/office/powerpoint/2010/main" val="23292560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0938" y="250825"/>
            <a:ext cx="7993062" cy="1044575"/>
          </a:xfrm>
        </p:spPr>
        <p:txBody>
          <a:bodyPr/>
          <a:lstStyle/>
          <a:p>
            <a:r>
              <a:rPr lang="en-US" dirty="0" smtClean="0"/>
              <a:t>Biology Analogy</a:t>
            </a:r>
            <a:endParaRPr lang="en-US" dirty="0"/>
          </a:p>
        </p:txBody>
      </p:sp>
      <p:pic>
        <p:nvPicPr>
          <p:cNvPr id="100357" name="Picture 5"/>
          <p:cNvPicPr>
            <a:picLocks noChangeAspect="1" noChangeArrowheads="1"/>
          </p:cNvPicPr>
          <p:nvPr/>
        </p:nvPicPr>
        <p:blipFill>
          <a:blip r:embed="rId3" cstate="print"/>
          <a:srcRect/>
          <a:stretch>
            <a:fillRect/>
          </a:stretch>
        </p:blipFill>
        <p:spPr bwMode="auto">
          <a:xfrm>
            <a:off x="1295400" y="1662113"/>
            <a:ext cx="6623325" cy="4433887"/>
          </a:xfrm>
          <a:prstGeom prst="rect">
            <a:avLst/>
          </a:prstGeom>
          <a:noFill/>
          <a:ln w="9525">
            <a:noFill/>
            <a:miter lim="800000"/>
            <a:headEnd/>
            <a:tailEnd/>
          </a:ln>
        </p:spPr>
      </p:pic>
    </p:spTree>
    <p:extLst>
      <p:ext uri="{BB962C8B-B14F-4D97-AF65-F5344CB8AC3E}">
        <p14:creationId xmlns:p14="http://schemas.microsoft.com/office/powerpoint/2010/main" val="10066186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62400" y="2916736"/>
            <a:ext cx="4191000" cy="1731464"/>
          </a:xfrm>
          <a:prstGeom prst="rect">
            <a:avLst/>
          </a:prstGeom>
          <a:noFill/>
          <a:ln w="28575">
            <a:solidFill>
              <a:schemeClr val="accent1"/>
            </a:solidFill>
            <a:miter lim="800000"/>
            <a:headEnd/>
            <a:tailEnd/>
          </a:ln>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title"/>
          </p:nvPr>
        </p:nvSpPr>
        <p:spPr/>
        <p:txBody>
          <a:bodyPr/>
          <a:lstStyle/>
          <a:p>
            <a:r>
              <a:rPr lang="en-US" dirty="0" smtClean="0"/>
              <a:t>Application Case 6.1</a:t>
            </a:r>
            <a:endParaRPr lang="en-US" dirty="0"/>
          </a:p>
        </p:txBody>
      </p:sp>
      <p:sp>
        <p:nvSpPr>
          <p:cNvPr id="3" name="Content Placeholder 2"/>
          <p:cNvSpPr>
            <a:spLocks noGrp="1"/>
          </p:cNvSpPr>
          <p:nvPr>
            <p:ph idx="1"/>
          </p:nvPr>
        </p:nvSpPr>
        <p:spPr>
          <a:xfrm>
            <a:off x="762000" y="1524000"/>
            <a:ext cx="8001000" cy="4800600"/>
          </a:xfrm>
        </p:spPr>
        <p:txBody>
          <a:bodyPr/>
          <a:lstStyle/>
          <a:p>
            <a:pPr marL="0" indent="0">
              <a:buNone/>
            </a:pPr>
            <a:r>
              <a:rPr lang="en-US" sz="3600" dirty="0">
                <a:solidFill>
                  <a:srgbClr val="F85E08"/>
                </a:solidFill>
                <a:effectLst>
                  <a:outerShdw blurRad="38100" dist="38100" dir="2700000" algn="tl">
                    <a:srgbClr val="000000">
                      <a:alpha val="43137"/>
                    </a:srgbClr>
                  </a:outerShdw>
                </a:effectLst>
              </a:rPr>
              <a:t>Neural Networks Are Helping to Save Lives in the Mining Industry</a:t>
            </a:r>
            <a:endParaRPr lang="en-US" sz="3600" dirty="0" smtClean="0">
              <a:solidFill>
                <a:srgbClr val="F85E08"/>
              </a:solidFill>
              <a:effectLst>
                <a:outerShdw blurRad="38100" dist="38100" dir="2700000" algn="tl">
                  <a:srgbClr val="000000">
                    <a:alpha val="43137"/>
                  </a:srgbClr>
                </a:outerShdw>
              </a:effectLst>
            </a:endParaRPr>
          </a:p>
          <a:p>
            <a:endParaRPr lang="en-US" dirty="0" smtClean="0"/>
          </a:p>
          <a:p>
            <a:pPr marL="0" indent="0">
              <a:buNone/>
            </a:pPr>
            <a:endParaRPr lang="en-US" sz="1800" u="sng" dirty="0" smtClean="0">
              <a:solidFill>
                <a:srgbClr val="F85E08"/>
              </a:solidFill>
              <a:effectLst>
                <a:outerShdw blurRad="38100" dist="38100" dir="2700000" algn="tl">
                  <a:srgbClr val="000000">
                    <a:alpha val="43137"/>
                  </a:srgbClr>
                </a:outerShdw>
              </a:effectLst>
            </a:endParaRPr>
          </a:p>
          <a:p>
            <a:pPr marL="0" indent="0">
              <a:buNone/>
            </a:pPr>
            <a:r>
              <a:rPr lang="en-US" u="sng" dirty="0" smtClean="0">
                <a:solidFill>
                  <a:srgbClr val="F85E08"/>
                </a:solidFill>
                <a:effectLst>
                  <a:outerShdw blurRad="38100" dist="38100" dir="2700000" algn="tl">
                    <a:srgbClr val="000000">
                      <a:alpha val="43137"/>
                    </a:srgbClr>
                  </a:outerShdw>
                </a:effectLst>
              </a:rPr>
              <a:t>Questions for </a:t>
            </a:r>
          </a:p>
          <a:p>
            <a:pPr marL="0" indent="0">
              <a:buNone/>
            </a:pPr>
            <a:r>
              <a:rPr lang="en-US" u="sng" dirty="0" smtClean="0">
                <a:solidFill>
                  <a:srgbClr val="F85E08"/>
                </a:solidFill>
                <a:effectLst>
                  <a:outerShdw blurRad="38100" dist="38100" dir="2700000" algn="tl">
                    <a:srgbClr val="000000">
                      <a:alpha val="43137"/>
                    </a:srgbClr>
                  </a:outerShdw>
                </a:effectLst>
              </a:rPr>
              <a:t>Discussion</a:t>
            </a:r>
            <a:endParaRPr lang="en-US" u="sng" dirty="0">
              <a:solidFill>
                <a:srgbClr val="F85E08"/>
              </a:solidFill>
              <a:effectLst>
                <a:outerShdw blurRad="38100" dist="38100" dir="2700000" algn="tl">
                  <a:srgbClr val="000000">
                    <a:alpha val="43137"/>
                  </a:srgbClr>
                </a:outerShdw>
              </a:effectLst>
            </a:endParaRPr>
          </a:p>
          <a:p>
            <a:pPr marL="514350" indent="-514350">
              <a:buSzPct val="80000"/>
              <a:buFont typeface="+mj-lt"/>
              <a:buAutoNum type="arabicPeriod"/>
            </a:pPr>
            <a:r>
              <a:rPr lang="en-US" sz="2400" dirty="0" smtClean="0"/>
              <a:t>How </a:t>
            </a:r>
            <a:r>
              <a:rPr lang="en-US" sz="2400" dirty="0"/>
              <a:t>did neural networks help save lives in </a:t>
            </a:r>
            <a:r>
              <a:rPr lang="en-US" sz="2400" dirty="0" smtClean="0"/>
              <a:t>the mining </a:t>
            </a:r>
            <a:r>
              <a:rPr lang="en-US" sz="2400" dirty="0"/>
              <a:t>industry?</a:t>
            </a:r>
          </a:p>
          <a:p>
            <a:pPr marL="514350" indent="-514350">
              <a:buSzPct val="80000"/>
              <a:buFont typeface="+mj-lt"/>
              <a:buAutoNum type="arabicPeriod"/>
            </a:pPr>
            <a:r>
              <a:rPr lang="en-US" sz="2400" dirty="0" smtClean="0"/>
              <a:t>What </a:t>
            </a:r>
            <a:r>
              <a:rPr lang="en-US" sz="2400" dirty="0"/>
              <a:t>were the challenges, the proposed </a:t>
            </a:r>
            <a:r>
              <a:rPr lang="en-US" sz="2400" dirty="0" smtClean="0"/>
              <a:t>solution, and </a:t>
            </a:r>
            <a:r>
              <a:rPr lang="en-US" sz="2400" dirty="0"/>
              <a:t>the obtained results</a:t>
            </a:r>
            <a:r>
              <a:rPr lang="en-US" sz="2400" dirty="0" smtClean="0"/>
              <a:t>?</a:t>
            </a:r>
          </a:p>
        </p:txBody>
      </p:sp>
    </p:spTree>
    <p:extLst>
      <p:ext uri="{BB962C8B-B14F-4D97-AF65-F5344CB8AC3E}">
        <p14:creationId xmlns:p14="http://schemas.microsoft.com/office/powerpoint/2010/main" val="265119687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Elements of ANN</a:t>
            </a:r>
            <a:endParaRPr lang="en-US" dirty="0"/>
          </a:p>
        </p:txBody>
      </p:sp>
      <p:sp>
        <p:nvSpPr>
          <p:cNvPr id="3" name="Content Placeholder 2"/>
          <p:cNvSpPr>
            <a:spLocks noGrp="1"/>
          </p:cNvSpPr>
          <p:nvPr>
            <p:ph idx="1"/>
          </p:nvPr>
        </p:nvSpPr>
        <p:spPr/>
        <p:txBody>
          <a:bodyPr/>
          <a:lstStyle/>
          <a:p>
            <a:r>
              <a:rPr lang="en-US" dirty="0" smtClean="0"/>
              <a:t>Processing element (PE)</a:t>
            </a:r>
          </a:p>
          <a:p>
            <a:r>
              <a:rPr lang="en-US" dirty="0" smtClean="0"/>
              <a:t>Network architecture</a:t>
            </a:r>
          </a:p>
          <a:p>
            <a:pPr lvl="1"/>
            <a:r>
              <a:rPr lang="en-US" dirty="0" smtClean="0"/>
              <a:t>Hidden layers</a:t>
            </a:r>
          </a:p>
          <a:p>
            <a:pPr lvl="1"/>
            <a:r>
              <a:rPr lang="en-US" dirty="0" smtClean="0"/>
              <a:t>Parallel processing</a:t>
            </a:r>
          </a:p>
          <a:p>
            <a:r>
              <a:rPr lang="en-US" dirty="0" smtClean="0"/>
              <a:t>Network information processing</a:t>
            </a:r>
          </a:p>
          <a:p>
            <a:pPr lvl="1"/>
            <a:r>
              <a:rPr lang="en-US" dirty="0" smtClean="0"/>
              <a:t>Inputs</a:t>
            </a:r>
          </a:p>
          <a:p>
            <a:pPr lvl="1"/>
            <a:r>
              <a:rPr lang="en-US" dirty="0" smtClean="0"/>
              <a:t>Outputs</a:t>
            </a:r>
          </a:p>
          <a:p>
            <a:pPr lvl="1"/>
            <a:r>
              <a:rPr lang="en-US" dirty="0" smtClean="0"/>
              <a:t>Connection weights</a:t>
            </a:r>
          </a:p>
          <a:p>
            <a:pPr lvl="1"/>
            <a:r>
              <a:rPr lang="en-US" dirty="0" smtClean="0"/>
              <a:t>Summation function</a:t>
            </a:r>
            <a:endParaRPr lang="en-US" dirty="0"/>
          </a:p>
        </p:txBody>
      </p:sp>
    </p:spTree>
    <p:extLst>
      <p:ext uri="{BB962C8B-B14F-4D97-AF65-F5344CB8AC3E}">
        <p14:creationId xmlns:p14="http://schemas.microsoft.com/office/powerpoint/2010/main" val="219173174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Elements of ANN</a:t>
            </a:r>
            <a:endParaRPr lang="en-US" dirty="0"/>
          </a:p>
        </p:txBody>
      </p:sp>
      <p:pic>
        <p:nvPicPr>
          <p:cNvPr id="4" name="Picture 3"/>
          <p:cNvPicPr>
            <a:picLocks noChangeAspect="1"/>
          </p:cNvPicPr>
          <p:nvPr/>
        </p:nvPicPr>
        <p:blipFill>
          <a:blip r:embed="rId3" cstate="print"/>
          <a:srcRect/>
          <a:stretch>
            <a:fillRect/>
          </a:stretch>
        </p:blipFill>
        <p:spPr bwMode="auto">
          <a:xfrm>
            <a:off x="1295400" y="1676400"/>
            <a:ext cx="6437814" cy="4419600"/>
          </a:xfrm>
          <a:prstGeom prst="rect">
            <a:avLst/>
          </a:prstGeom>
          <a:noFill/>
          <a:ln w="9525">
            <a:noFill/>
            <a:miter lim="800000"/>
            <a:headEnd/>
            <a:tailEnd/>
          </a:ln>
        </p:spPr>
      </p:pic>
      <p:sp>
        <p:nvSpPr>
          <p:cNvPr id="5" name="Rectangle 4"/>
          <p:cNvSpPr/>
          <p:nvPr/>
        </p:nvSpPr>
        <p:spPr>
          <a:xfrm>
            <a:off x="5181600" y="5029200"/>
            <a:ext cx="3200400" cy="830997"/>
          </a:xfrm>
          <a:prstGeom prst="rect">
            <a:avLst/>
          </a:prstGeom>
          <a:solidFill>
            <a:schemeClr val="tx2">
              <a:lumMod val="20000"/>
              <a:lumOff val="80000"/>
            </a:schemeClr>
          </a:solidFill>
        </p:spPr>
        <p:txBody>
          <a:bodyPr wrap="square">
            <a:spAutoFit/>
          </a:bodyPr>
          <a:lstStyle/>
          <a:p>
            <a:pPr algn="l"/>
            <a:r>
              <a:rPr lang="en-US" sz="2400" b="0" dirty="0" smtClean="0">
                <a:effectLst/>
              </a:rPr>
              <a:t>Neural Network with     One Hidden Layer</a:t>
            </a:r>
            <a:endParaRPr lang="en-US" sz="2400" b="0" dirty="0">
              <a:solidFill>
                <a:srgbClr val="0000CC"/>
              </a:solidFill>
              <a:effectLst/>
            </a:endParaRPr>
          </a:p>
        </p:txBody>
      </p:sp>
    </p:spTree>
    <p:extLst>
      <p:ext uri="{BB962C8B-B14F-4D97-AF65-F5344CB8AC3E}">
        <p14:creationId xmlns:p14="http://schemas.microsoft.com/office/powerpoint/2010/main" val="135580538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Elements of ANN</a:t>
            </a:r>
            <a:endParaRPr lang="en-US" dirty="0"/>
          </a:p>
        </p:txBody>
      </p:sp>
      <p:pic>
        <p:nvPicPr>
          <p:cNvPr id="4" name="Picture 3"/>
          <p:cNvPicPr>
            <a:picLocks noChangeAspect="1"/>
          </p:cNvPicPr>
          <p:nvPr/>
        </p:nvPicPr>
        <p:blipFill>
          <a:blip r:embed="rId3" cstate="print"/>
          <a:srcRect/>
          <a:stretch>
            <a:fillRect/>
          </a:stretch>
        </p:blipFill>
        <p:spPr bwMode="auto">
          <a:xfrm>
            <a:off x="1295400" y="1523999"/>
            <a:ext cx="7010400" cy="4682959"/>
          </a:xfrm>
          <a:prstGeom prst="rect">
            <a:avLst/>
          </a:prstGeom>
          <a:noFill/>
          <a:ln w="9525">
            <a:noFill/>
            <a:miter lim="800000"/>
            <a:headEnd/>
            <a:tailEnd/>
          </a:ln>
        </p:spPr>
      </p:pic>
      <p:sp>
        <p:nvSpPr>
          <p:cNvPr id="5" name="Rectangle 4"/>
          <p:cNvSpPr/>
          <p:nvPr/>
        </p:nvSpPr>
        <p:spPr>
          <a:xfrm>
            <a:off x="228600" y="4927937"/>
            <a:ext cx="3886200" cy="1015663"/>
          </a:xfrm>
          <a:prstGeom prst="rect">
            <a:avLst/>
          </a:prstGeom>
          <a:solidFill>
            <a:schemeClr val="tx2">
              <a:lumMod val="20000"/>
              <a:lumOff val="80000"/>
            </a:schemeClr>
          </a:solidFill>
        </p:spPr>
        <p:txBody>
          <a:bodyPr wrap="square">
            <a:spAutoFit/>
          </a:bodyPr>
          <a:lstStyle/>
          <a:p>
            <a:pPr algn="l"/>
            <a:r>
              <a:rPr lang="en-US" sz="2000" b="0" dirty="0" smtClean="0">
                <a:effectLst/>
              </a:rPr>
              <a:t>Summation Function </a:t>
            </a:r>
            <a:r>
              <a:rPr lang="en-US" sz="2000" b="0" dirty="0" smtClean="0">
                <a:solidFill>
                  <a:srgbClr val="0000CC"/>
                </a:solidFill>
                <a:effectLst/>
              </a:rPr>
              <a:t>for a Single Neuron (a), and </a:t>
            </a:r>
          </a:p>
          <a:p>
            <a:pPr algn="l"/>
            <a:r>
              <a:rPr lang="en-US" sz="2000" b="0" dirty="0" smtClean="0">
                <a:solidFill>
                  <a:srgbClr val="0000CC"/>
                </a:solidFill>
                <a:effectLst/>
              </a:rPr>
              <a:t>Several Neurons (b)</a:t>
            </a:r>
            <a:endParaRPr lang="en-US" sz="2000" b="0" dirty="0">
              <a:solidFill>
                <a:srgbClr val="0000CC"/>
              </a:solidFill>
              <a:effectLst/>
            </a:endParaRPr>
          </a:p>
        </p:txBody>
      </p:sp>
    </p:spTree>
    <p:extLst>
      <p:ext uri="{BB962C8B-B14F-4D97-AF65-F5344CB8AC3E}">
        <p14:creationId xmlns:p14="http://schemas.microsoft.com/office/powerpoint/2010/main" val="270271210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Elements of ANN</a:t>
            </a:r>
            <a:endParaRPr lang="en-US" dirty="0"/>
          </a:p>
        </p:txBody>
      </p:sp>
      <p:sp>
        <p:nvSpPr>
          <p:cNvPr id="3" name="Content Placeholder 2"/>
          <p:cNvSpPr>
            <a:spLocks noGrp="1"/>
          </p:cNvSpPr>
          <p:nvPr>
            <p:ph idx="1"/>
          </p:nvPr>
        </p:nvSpPr>
        <p:spPr>
          <a:xfrm>
            <a:off x="1182688" y="1524000"/>
            <a:ext cx="7772400" cy="2133600"/>
          </a:xfrm>
        </p:spPr>
        <p:txBody>
          <a:bodyPr/>
          <a:lstStyle/>
          <a:p>
            <a:r>
              <a:rPr lang="en-US" sz="2800" dirty="0" smtClean="0">
                <a:solidFill>
                  <a:srgbClr val="0000FF"/>
                </a:solidFill>
              </a:rPr>
              <a:t>Transformation (Transfer) Function</a:t>
            </a:r>
          </a:p>
          <a:p>
            <a:pPr lvl="1"/>
            <a:r>
              <a:rPr lang="en-US" sz="2000" dirty="0" smtClean="0">
                <a:solidFill>
                  <a:srgbClr val="0000FF"/>
                </a:solidFill>
              </a:rPr>
              <a:t>Linear function</a:t>
            </a:r>
          </a:p>
          <a:p>
            <a:pPr lvl="1"/>
            <a:r>
              <a:rPr lang="en-US" sz="2000" dirty="0" smtClean="0">
                <a:solidFill>
                  <a:srgbClr val="0000FF"/>
                </a:solidFill>
              </a:rPr>
              <a:t>Sigmoid (logical activation) function [0 1]</a:t>
            </a:r>
          </a:p>
          <a:p>
            <a:pPr lvl="1"/>
            <a:r>
              <a:rPr lang="en-US" sz="2000" dirty="0" smtClean="0">
                <a:solidFill>
                  <a:srgbClr val="0000FF"/>
                </a:solidFill>
              </a:rPr>
              <a:t>Tangent Hyperbolic function [-1 1]</a:t>
            </a:r>
            <a:endParaRPr lang="en-US" sz="2000" dirty="0">
              <a:solidFill>
                <a:srgbClr val="0000FF"/>
              </a:solidFill>
            </a:endParaRPr>
          </a:p>
        </p:txBody>
      </p:sp>
      <p:pic>
        <p:nvPicPr>
          <p:cNvPr id="4" name="Picture 3"/>
          <p:cNvPicPr>
            <a:picLocks noChangeAspect="1"/>
          </p:cNvPicPr>
          <p:nvPr/>
        </p:nvPicPr>
        <p:blipFill>
          <a:blip r:embed="rId3" cstate="print"/>
          <a:srcRect/>
          <a:stretch>
            <a:fillRect/>
          </a:stretch>
        </p:blipFill>
        <p:spPr bwMode="auto">
          <a:xfrm>
            <a:off x="1752600" y="3200400"/>
            <a:ext cx="6990922" cy="3124200"/>
          </a:xfrm>
          <a:prstGeom prst="rect">
            <a:avLst/>
          </a:prstGeom>
          <a:noFill/>
          <a:ln w="9525">
            <a:noFill/>
            <a:miter lim="800000"/>
            <a:headEnd/>
            <a:tailEnd/>
          </a:ln>
        </p:spPr>
      </p:pic>
      <p:sp>
        <p:nvSpPr>
          <p:cNvPr id="5" name="Rectangle 4"/>
          <p:cNvSpPr/>
          <p:nvPr/>
        </p:nvSpPr>
        <p:spPr>
          <a:xfrm>
            <a:off x="5334000" y="5481935"/>
            <a:ext cx="3048000" cy="461665"/>
          </a:xfrm>
          <a:prstGeom prst="rect">
            <a:avLst/>
          </a:prstGeom>
        </p:spPr>
        <p:txBody>
          <a:bodyPr wrap="square">
            <a:spAutoFit/>
          </a:bodyPr>
          <a:lstStyle/>
          <a:p>
            <a:pPr marL="457200" indent="-457200" algn="l">
              <a:buFont typeface="Wingdings" pitchFamily="2" charset="2"/>
              <a:buChar char="v"/>
            </a:pPr>
            <a:r>
              <a:rPr lang="en-US" sz="2400" b="0" dirty="0" smtClean="0">
                <a:solidFill>
                  <a:srgbClr val="FF3300"/>
                </a:solidFill>
                <a:effectLst/>
              </a:rPr>
              <a:t>Threshold value?</a:t>
            </a:r>
            <a:endParaRPr lang="en-US" sz="2400" b="0" dirty="0">
              <a:solidFill>
                <a:srgbClr val="FF3300"/>
              </a:solidFill>
              <a:effectLst/>
            </a:endParaRPr>
          </a:p>
        </p:txBody>
      </p:sp>
    </p:spTree>
    <p:extLst>
      <p:ext uri="{BB962C8B-B14F-4D97-AF65-F5344CB8AC3E}">
        <p14:creationId xmlns:p14="http://schemas.microsoft.com/office/powerpoint/2010/main" val="315864212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Neural Network Architectures</a:t>
            </a:r>
            <a:endParaRPr lang="en-US" dirty="0"/>
          </a:p>
        </p:txBody>
      </p:sp>
      <p:sp>
        <p:nvSpPr>
          <p:cNvPr id="3" name="Content Placeholder 2"/>
          <p:cNvSpPr>
            <a:spLocks noGrp="1"/>
          </p:cNvSpPr>
          <p:nvPr>
            <p:ph idx="1"/>
          </p:nvPr>
        </p:nvSpPr>
        <p:spPr>
          <a:xfrm>
            <a:off x="1182688" y="1524000"/>
            <a:ext cx="7808912" cy="4800600"/>
          </a:xfrm>
        </p:spPr>
        <p:txBody>
          <a:bodyPr/>
          <a:lstStyle/>
          <a:p>
            <a:r>
              <a:rPr lang="en-US" sz="2800" dirty="0" smtClean="0"/>
              <a:t>Architecture of a neural network is driven by the task it is intended to address</a:t>
            </a:r>
          </a:p>
          <a:p>
            <a:pPr lvl="1"/>
            <a:r>
              <a:rPr lang="en-US" sz="2400" dirty="0" smtClean="0"/>
              <a:t>Classification, regression, clustering, general optimization, association, ….</a:t>
            </a:r>
          </a:p>
          <a:p>
            <a:r>
              <a:rPr lang="en-US" sz="2800" dirty="0" smtClean="0">
                <a:solidFill>
                  <a:srgbClr val="FF3300"/>
                </a:solidFill>
              </a:rPr>
              <a:t>Most popular architecture: </a:t>
            </a:r>
            <a:r>
              <a:rPr lang="en-US" sz="2800" dirty="0" smtClean="0"/>
              <a:t>Feedforward, multi-layered perceptron with backpropagation learning algorithm</a:t>
            </a:r>
          </a:p>
          <a:p>
            <a:pPr lvl="1"/>
            <a:r>
              <a:rPr lang="en-US" sz="2400" dirty="0" smtClean="0"/>
              <a:t>Used for both classification and regression type problems</a:t>
            </a:r>
          </a:p>
          <a:p>
            <a:r>
              <a:rPr lang="en-US" sz="2800" dirty="0">
                <a:solidFill>
                  <a:srgbClr val="F85E08"/>
                </a:solidFill>
              </a:rPr>
              <a:t>Others</a:t>
            </a:r>
            <a:r>
              <a:rPr lang="en-US" sz="2800" dirty="0"/>
              <a:t> </a:t>
            </a:r>
            <a:r>
              <a:rPr lang="en-US" sz="2800" dirty="0" smtClean="0"/>
              <a:t>– Recurrent, self-organizing </a:t>
            </a:r>
            <a:r>
              <a:rPr lang="en-US" sz="2800" dirty="0"/>
              <a:t>feature </a:t>
            </a:r>
            <a:r>
              <a:rPr lang="en-US" sz="2800" dirty="0" smtClean="0"/>
              <a:t>maps, Hopfield networks, …</a:t>
            </a:r>
            <a:endParaRPr lang="en-US" dirty="0"/>
          </a:p>
          <a:p>
            <a:endParaRPr lang="en-US" dirty="0"/>
          </a:p>
        </p:txBody>
      </p:sp>
    </p:spTree>
    <p:extLst>
      <p:ext uri="{BB962C8B-B14F-4D97-AF65-F5344CB8AC3E}">
        <p14:creationId xmlns:p14="http://schemas.microsoft.com/office/powerpoint/2010/main" val="40170299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a:blip r:embed="rId3" cstate="print"/>
          <a:srcRect/>
          <a:stretch>
            <a:fillRect/>
          </a:stretch>
        </p:blipFill>
        <p:spPr bwMode="auto">
          <a:xfrm>
            <a:off x="1981200" y="2449417"/>
            <a:ext cx="5105400" cy="3875183"/>
          </a:xfrm>
          <a:prstGeom prst="rect">
            <a:avLst/>
          </a:prstGeom>
          <a:noFill/>
          <a:ln w="9525">
            <a:noFill/>
            <a:miter lim="800000"/>
            <a:headEnd/>
            <a:tailEnd/>
          </a:ln>
        </p:spPr>
      </p:pic>
      <p:sp>
        <p:nvSpPr>
          <p:cNvPr id="3" name="Title 2"/>
          <p:cNvSpPr>
            <a:spLocks noGrp="1"/>
          </p:cNvSpPr>
          <p:nvPr>
            <p:ph type="title"/>
          </p:nvPr>
        </p:nvSpPr>
        <p:spPr/>
        <p:txBody>
          <a:bodyPr/>
          <a:lstStyle/>
          <a:p>
            <a:r>
              <a:rPr lang="en-US" dirty="0"/>
              <a:t>Neural Network Architectures</a:t>
            </a:r>
            <a:br>
              <a:rPr lang="en-US" dirty="0"/>
            </a:br>
            <a:r>
              <a:rPr lang="en-US" dirty="0" smtClean="0"/>
              <a:t>Feed-Forward </a:t>
            </a:r>
            <a:r>
              <a:rPr lang="en-US" dirty="0"/>
              <a:t>Neural Networks</a:t>
            </a:r>
          </a:p>
        </p:txBody>
      </p:sp>
      <p:sp>
        <p:nvSpPr>
          <p:cNvPr id="4" name="Right Arrow 3"/>
          <p:cNvSpPr/>
          <p:nvPr/>
        </p:nvSpPr>
        <p:spPr bwMode="auto">
          <a:xfrm>
            <a:off x="1349829" y="1534886"/>
            <a:ext cx="6117771" cy="1143000"/>
          </a:xfrm>
          <a:prstGeom prst="rightArrow">
            <a:avLst/>
          </a:prstGeom>
          <a:solidFill>
            <a:srgbClr val="FFF5CC">
              <a:alpha val="50196"/>
            </a:srgbClr>
          </a:solidFill>
          <a:ln w="9525" cap="flat" cmpd="sng" algn="ctr">
            <a:solidFill>
              <a:schemeClr val="accent1"/>
            </a:solidFill>
            <a:prstDash val="solid"/>
            <a:round/>
            <a:headEnd type="none" w="med" len="med"/>
            <a:tailEnd type="none" w="med" len="med"/>
          </a:ln>
          <a:effectLst/>
        </p:spPr>
        <p:txBody>
          <a:bodyPr vert="horz" wrap="square" lIns="92075" tIns="46038" rIns="92075" bIns="46038"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800" b="1" i="0" u="none" strike="noStrike" cap="none" normalizeH="0" baseline="0" dirty="0" smtClean="0">
              <a:ln>
                <a:noFill/>
              </a:ln>
              <a:solidFill>
                <a:srgbClr val="CC3300"/>
              </a:solidFill>
              <a:effectLst>
                <a:outerShdw blurRad="38100" dist="38100" dir="2700000" algn="tl">
                  <a:srgbClr val="000000">
                    <a:alpha val="43137"/>
                  </a:srgbClr>
                </a:outerShdw>
              </a:effectLst>
              <a:latin typeface="Tahoma" pitchFamily="34" charset="0"/>
            </a:endParaRPr>
          </a:p>
        </p:txBody>
      </p:sp>
      <p:sp>
        <p:nvSpPr>
          <p:cNvPr id="5" name="Rectangle 4"/>
          <p:cNvSpPr/>
          <p:nvPr/>
        </p:nvSpPr>
        <p:spPr>
          <a:xfrm>
            <a:off x="1348157" y="1869757"/>
            <a:ext cx="5890843" cy="492443"/>
          </a:xfrm>
          <a:prstGeom prst="rect">
            <a:avLst/>
          </a:prstGeom>
        </p:spPr>
        <p:txBody>
          <a:bodyPr wrap="none">
            <a:spAutoFit/>
          </a:bodyPr>
          <a:lstStyle/>
          <a:p>
            <a:r>
              <a:rPr lang="en-US" sz="2600" b="0" dirty="0" smtClean="0">
                <a:solidFill>
                  <a:schemeClr val="accent1">
                    <a:lumMod val="75000"/>
                  </a:schemeClr>
                </a:solidFill>
              </a:rPr>
              <a:t>Feed-forward MLP with 1 Hidden Layer</a:t>
            </a:r>
            <a:endParaRPr lang="en-US" sz="2600" b="0" dirty="0">
              <a:solidFill>
                <a:schemeClr val="accent1">
                  <a:lumMod val="75000"/>
                </a:schemeClr>
              </a:solidFill>
            </a:endParaRPr>
          </a:p>
        </p:txBody>
      </p:sp>
    </p:spTree>
    <p:extLst>
      <p:ext uri="{BB962C8B-B14F-4D97-AF65-F5344CB8AC3E}">
        <p14:creationId xmlns:p14="http://schemas.microsoft.com/office/powerpoint/2010/main" val="130506712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Neural Network Architectures</a:t>
            </a:r>
            <a:br>
              <a:rPr lang="en-US" dirty="0" smtClean="0"/>
            </a:br>
            <a:r>
              <a:rPr lang="en-US" dirty="0" smtClean="0"/>
              <a:t>Recurrent Neural Networks</a:t>
            </a:r>
            <a:endParaRPr lang="en-US" dirty="0"/>
          </a:p>
        </p:txBody>
      </p:sp>
      <p:pic>
        <p:nvPicPr>
          <p:cNvPr id="101378" name="Picture 2"/>
          <p:cNvPicPr>
            <a:picLocks noChangeAspect="1" noChangeArrowheads="1"/>
          </p:cNvPicPr>
          <p:nvPr/>
        </p:nvPicPr>
        <p:blipFill>
          <a:blip r:embed="rId3" cstate="print"/>
          <a:srcRect/>
          <a:stretch>
            <a:fillRect/>
          </a:stretch>
        </p:blipFill>
        <p:spPr bwMode="auto">
          <a:xfrm>
            <a:off x="1933760" y="1524000"/>
            <a:ext cx="4924240" cy="4614863"/>
          </a:xfrm>
          <a:prstGeom prst="rect">
            <a:avLst/>
          </a:prstGeom>
          <a:noFill/>
          <a:ln w="9525">
            <a:noFill/>
            <a:miter lim="800000"/>
            <a:headEnd/>
            <a:tailEnd/>
          </a:ln>
          <a:effectLst/>
        </p:spPr>
      </p:pic>
    </p:spTree>
    <p:extLst>
      <p:ext uri="{BB962C8B-B14F-4D97-AF65-F5344CB8AC3E}">
        <p14:creationId xmlns:p14="http://schemas.microsoft.com/office/powerpoint/2010/main" val="25980060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Learning Objectives</a:t>
            </a:r>
          </a:p>
        </p:txBody>
      </p:sp>
      <p:sp>
        <p:nvSpPr>
          <p:cNvPr id="3" name="Content Placeholder 2"/>
          <p:cNvSpPr>
            <a:spLocks noGrp="1"/>
          </p:cNvSpPr>
          <p:nvPr>
            <p:ph idx="1"/>
          </p:nvPr>
        </p:nvSpPr>
        <p:spPr>
          <a:xfrm>
            <a:off x="762000" y="1447800"/>
            <a:ext cx="8305800" cy="4800600"/>
          </a:xfrm>
        </p:spPr>
        <p:txBody>
          <a:bodyPr/>
          <a:lstStyle/>
          <a:p>
            <a:r>
              <a:rPr lang="en-US" dirty="0" smtClean="0"/>
              <a:t>Understand </a:t>
            </a:r>
            <a:r>
              <a:rPr lang="en-US" dirty="0"/>
              <a:t>the concept and </a:t>
            </a:r>
            <a:r>
              <a:rPr lang="en-US" dirty="0" smtClean="0"/>
              <a:t>definitions of </a:t>
            </a:r>
            <a:r>
              <a:rPr lang="en-US" dirty="0"/>
              <a:t>artificial neural networks (ANN)</a:t>
            </a:r>
          </a:p>
          <a:p>
            <a:r>
              <a:rPr lang="en-US" dirty="0" smtClean="0"/>
              <a:t>Learn </a:t>
            </a:r>
            <a:r>
              <a:rPr lang="en-US" dirty="0"/>
              <a:t>the different types of </a:t>
            </a:r>
            <a:r>
              <a:rPr lang="en-US" dirty="0" smtClean="0"/>
              <a:t>ANN architectures</a:t>
            </a:r>
            <a:endParaRPr lang="en-US" dirty="0"/>
          </a:p>
          <a:p>
            <a:r>
              <a:rPr lang="en-US" dirty="0" smtClean="0"/>
              <a:t>Know </a:t>
            </a:r>
            <a:r>
              <a:rPr lang="en-US" dirty="0"/>
              <a:t>how learning happens in </a:t>
            </a:r>
            <a:r>
              <a:rPr lang="en-US" dirty="0" smtClean="0"/>
              <a:t>ANN</a:t>
            </a:r>
          </a:p>
          <a:p>
            <a:r>
              <a:rPr lang="en-US" dirty="0" smtClean="0"/>
              <a:t>Become familiar with ANN applications</a:t>
            </a:r>
          </a:p>
          <a:p>
            <a:r>
              <a:rPr lang="en-US" dirty="0" smtClean="0"/>
              <a:t>Understand the sensitivity analysis in ANN</a:t>
            </a:r>
            <a:endParaRPr lang="en-US" dirty="0"/>
          </a:p>
          <a:p>
            <a:r>
              <a:rPr lang="en-US" dirty="0" smtClean="0"/>
              <a:t>Understand </a:t>
            </a:r>
            <a:r>
              <a:rPr lang="en-US" dirty="0"/>
              <a:t>the concept and structure </a:t>
            </a:r>
            <a:r>
              <a:rPr lang="en-US" dirty="0" smtClean="0"/>
              <a:t>of support </a:t>
            </a:r>
            <a:r>
              <a:rPr lang="en-US" dirty="0"/>
              <a:t>vector machines (SVM)</a:t>
            </a:r>
          </a:p>
        </p:txBody>
      </p:sp>
      <p:sp>
        <p:nvSpPr>
          <p:cNvPr id="5" name="TextBox 4"/>
          <p:cNvSpPr txBox="1"/>
          <p:nvPr/>
        </p:nvSpPr>
        <p:spPr>
          <a:xfrm>
            <a:off x="7010400" y="6019800"/>
            <a:ext cx="2056397" cy="461665"/>
          </a:xfrm>
          <a:prstGeom prst="rect">
            <a:avLst/>
          </a:prstGeom>
          <a:noFill/>
        </p:spPr>
        <p:txBody>
          <a:bodyPr wrap="none" rtlCol="0">
            <a:spAutoFit/>
          </a:bodyPr>
          <a:lstStyle/>
          <a:p>
            <a:r>
              <a:rPr lang="en-US" sz="2400" b="0" i="1" dirty="0" smtClean="0">
                <a:solidFill>
                  <a:srgbClr val="F85E08"/>
                </a:solidFill>
              </a:rPr>
              <a:t>(Continued…)</a:t>
            </a:r>
            <a:endParaRPr lang="en-US" sz="2400" b="0" i="1" dirty="0">
              <a:solidFill>
                <a:srgbClr val="F85E08"/>
              </a:solidFill>
            </a:endParaRPr>
          </a:p>
        </p:txBody>
      </p:sp>
    </p:spTree>
    <p:extLst>
      <p:ext uri="{BB962C8B-B14F-4D97-AF65-F5344CB8AC3E}">
        <p14:creationId xmlns:p14="http://schemas.microsoft.com/office/powerpoint/2010/main" val="210189426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Popular ANN Paradigms</a:t>
            </a:r>
            <a:br>
              <a:rPr lang="en-US" dirty="0" smtClean="0"/>
            </a:br>
            <a:r>
              <a:rPr lang="en-US" dirty="0" smtClean="0"/>
              <a:t>Self-Organizing Maps (SOM)</a:t>
            </a:r>
            <a:endParaRPr lang="en-US" dirty="0"/>
          </a:p>
        </p:txBody>
      </p:sp>
      <p:pic>
        <p:nvPicPr>
          <p:cNvPr id="4" name="Picture 3"/>
          <p:cNvPicPr>
            <a:picLocks noChangeAspect="1"/>
          </p:cNvPicPr>
          <p:nvPr/>
        </p:nvPicPr>
        <p:blipFill>
          <a:blip r:embed="rId3" cstate="print"/>
          <a:srcRect/>
          <a:stretch>
            <a:fillRect/>
          </a:stretch>
        </p:blipFill>
        <p:spPr bwMode="auto">
          <a:xfrm>
            <a:off x="457200" y="1752600"/>
            <a:ext cx="5895791" cy="4208585"/>
          </a:xfrm>
          <a:prstGeom prst="rect">
            <a:avLst/>
          </a:prstGeom>
          <a:noFill/>
          <a:ln w="9525">
            <a:noFill/>
            <a:miter lim="800000"/>
            <a:headEnd/>
            <a:tailEnd/>
          </a:ln>
        </p:spPr>
      </p:pic>
      <p:sp>
        <p:nvSpPr>
          <p:cNvPr id="5" name="Rectangle 4"/>
          <p:cNvSpPr/>
          <p:nvPr/>
        </p:nvSpPr>
        <p:spPr>
          <a:xfrm>
            <a:off x="6477000" y="2550855"/>
            <a:ext cx="2514600" cy="2554545"/>
          </a:xfrm>
          <a:prstGeom prst="rect">
            <a:avLst/>
          </a:prstGeom>
          <a:solidFill>
            <a:schemeClr val="accent2">
              <a:lumMod val="20000"/>
              <a:lumOff val="80000"/>
            </a:schemeClr>
          </a:solidFill>
          <a:ln>
            <a:solidFill>
              <a:schemeClr val="accent2">
                <a:lumMod val="75000"/>
              </a:schemeClr>
            </a:solidFill>
          </a:ln>
        </p:spPr>
        <p:txBody>
          <a:bodyPr wrap="square">
            <a:spAutoFit/>
          </a:bodyPr>
          <a:lstStyle/>
          <a:p>
            <a:pPr marL="349250" indent="-349250" algn="l">
              <a:buFont typeface="Wingdings" pitchFamily="2" charset="2"/>
              <a:buChar char="§"/>
            </a:pPr>
            <a:r>
              <a:rPr lang="en-US" sz="2000" b="0" dirty="0" smtClean="0">
                <a:solidFill>
                  <a:srgbClr val="0000FF"/>
                </a:solidFill>
                <a:effectLst/>
              </a:rPr>
              <a:t>First introduced by the Finnish Professor Teuvo Kohonen</a:t>
            </a:r>
          </a:p>
          <a:p>
            <a:pPr marL="349250" indent="-349250" algn="l">
              <a:buFont typeface="Wingdings" pitchFamily="2" charset="2"/>
              <a:buChar char="§"/>
            </a:pPr>
            <a:r>
              <a:rPr lang="en-US" sz="2000" b="0" dirty="0" smtClean="0">
                <a:solidFill>
                  <a:srgbClr val="0000FF"/>
                </a:solidFill>
                <a:effectLst/>
              </a:rPr>
              <a:t>Applies to clustering type problems</a:t>
            </a:r>
          </a:p>
          <a:p>
            <a:pPr marL="349250" indent="-349250" algn="l">
              <a:buFont typeface="Wingdings" pitchFamily="2" charset="2"/>
              <a:buChar char="§"/>
            </a:pPr>
            <a:endParaRPr lang="en-US" sz="2000" b="0" dirty="0" smtClean="0">
              <a:solidFill>
                <a:srgbClr val="0000FF"/>
              </a:solidFill>
              <a:effectLst/>
            </a:endParaRPr>
          </a:p>
        </p:txBody>
      </p:sp>
    </p:spTree>
    <p:extLst>
      <p:ext uri="{BB962C8B-B14F-4D97-AF65-F5344CB8AC3E}">
        <p14:creationId xmlns:p14="http://schemas.microsoft.com/office/powerpoint/2010/main" val="374725755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Popular ANN Paradigms</a:t>
            </a:r>
            <a:br>
              <a:rPr lang="en-US" dirty="0" smtClean="0"/>
            </a:br>
            <a:r>
              <a:rPr lang="en-US" dirty="0" smtClean="0"/>
              <a:t>Hopfield Networks</a:t>
            </a:r>
            <a:endParaRPr lang="en-US" dirty="0"/>
          </a:p>
        </p:txBody>
      </p:sp>
      <p:sp>
        <p:nvSpPr>
          <p:cNvPr id="5" name="Rectangle 4"/>
          <p:cNvSpPr/>
          <p:nvPr/>
        </p:nvSpPr>
        <p:spPr>
          <a:xfrm>
            <a:off x="6477000" y="1981200"/>
            <a:ext cx="2514600" cy="3785652"/>
          </a:xfrm>
          <a:prstGeom prst="rect">
            <a:avLst/>
          </a:prstGeom>
          <a:solidFill>
            <a:schemeClr val="accent2">
              <a:lumMod val="20000"/>
              <a:lumOff val="80000"/>
            </a:schemeClr>
          </a:solidFill>
          <a:ln>
            <a:solidFill>
              <a:schemeClr val="accent2">
                <a:lumMod val="75000"/>
              </a:schemeClr>
            </a:solidFill>
          </a:ln>
        </p:spPr>
        <p:txBody>
          <a:bodyPr wrap="square">
            <a:spAutoFit/>
          </a:bodyPr>
          <a:lstStyle/>
          <a:p>
            <a:pPr marL="349250" indent="-349250" algn="l">
              <a:buFont typeface="Wingdings" pitchFamily="2" charset="2"/>
              <a:buChar char="§"/>
            </a:pPr>
            <a:r>
              <a:rPr lang="en-US" sz="2000" b="0" dirty="0" smtClean="0">
                <a:solidFill>
                  <a:srgbClr val="0000FF"/>
                </a:solidFill>
                <a:effectLst/>
              </a:rPr>
              <a:t>First introduced by John Hopfield</a:t>
            </a:r>
          </a:p>
          <a:p>
            <a:pPr marL="349250" indent="-349250" algn="l">
              <a:buFont typeface="Wingdings" pitchFamily="2" charset="2"/>
              <a:buChar char="§"/>
            </a:pPr>
            <a:r>
              <a:rPr lang="en-US" sz="2000" b="0" dirty="0" smtClean="0">
                <a:solidFill>
                  <a:srgbClr val="0000FF"/>
                </a:solidFill>
                <a:effectLst/>
              </a:rPr>
              <a:t>Highly interconnected neurons</a:t>
            </a:r>
          </a:p>
          <a:p>
            <a:pPr marL="349250" indent="-349250" algn="l">
              <a:buFont typeface="Wingdings" pitchFamily="2" charset="2"/>
              <a:buChar char="§"/>
            </a:pPr>
            <a:r>
              <a:rPr lang="en-US" sz="2000" b="0" dirty="0" smtClean="0">
                <a:solidFill>
                  <a:srgbClr val="0000FF"/>
                </a:solidFill>
                <a:effectLst/>
              </a:rPr>
              <a:t>Applies to solving complex computational problems (e.g., optimization problems)</a:t>
            </a:r>
          </a:p>
          <a:p>
            <a:pPr marL="349250" indent="-349250" algn="l">
              <a:buFont typeface="Wingdings" pitchFamily="2" charset="2"/>
              <a:buChar char="§"/>
            </a:pPr>
            <a:endParaRPr lang="en-US" sz="2000" b="0" dirty="0" smtClean="0">
              <a:solidFill>
                <a:srgbClr val="0000FF"/>
              </a:solidFill>
              <a:effectLst/>
            </a:endParaRPr>
          </a:p>
        </p:txBody>
      </p:sp>
      <p:pic>
        <p:nvPicPr>
          <p:cNvPr id="6" name="Picture 5"/>
          <p:cNvPicPr>
            <a:picLocks noChangeAspect="1"/>
          </p:cNvPicPr>
          <p:nvPr/>
        </p:nvPicPr>
        <p:blipFill>
          <a:blip r:embed="rId3" cstate="print"/>
          <a:srcRect/>
          <a:stretch>
            <a:fillRect/>
          </a:stretch>
        </p:blipFill>
        <p:spPr bwMode="auto">
          <a:xfrm>
            <a:off x="453912" y="1981200"/>
            <a:ext cx="5794488" cy="3810000"/>
          </a:xfrm>
          <a:prstGeom prst="rect">
            <a:avLst/>
          </a:prstGeom>
          <a:noFill/>
          <a:ln w="9525">
            <a:noFill/>
            <a:miter lim="800000"/>
            <a:headEnd/>
            <a:tailEnd/>
          </a:ln>
        </p:spPr>
      </p:pic>
    </p:spTree>
    <p:extLst>
      <p:ext uri="{BB962C8B-B14F-4D97-AF65-F5344CB8AC3E}">
        <p14:creationId xmlns:p14="http://schemas.microsoft.com/office/powerpoint/2010/main" val="137113784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Application Case 6.2</a:t>
            </a:r>
            <a:endParaRPr lang="en-US" dirty="0"/>
          </a:p>
        </p:txBody>
      </p:sp>
      <p:sp>
        <p:nvSpPr>
          <p:cNvPr id="3" name="Content Placeholder 2"/>
          <p:cNvSpPr>
            <a:spLocks noGrp="1"/>
          </p:cNvSpPr>
          <p:nvPr>
            <p:ph idx="1"/>
          </p:nvPr>
        </p:nvSpPr>
        <p:spPr>
          <a:xfrm>
            <a:off x="762000" y="1524000"/>
            <a:ext cx="8229600" cy="4800600"/>
          </a:xfrm>
        </p:spPr>
        <p:txBody>
          <a:bodyPr/>
          <a:lstStyle/>
          <a:p>
            <a:pPr marL="0" indent="0">
              <a:buNone/>
            </a:pPr>
            <a:r>
              <a:rPr lang="en-US" sz="3600" dirty="0">
                <a:solidFill>
                  <a:srgbClr val="F85E08"/>
                </a:solidFill>
                <a:effectLst>
                  <a:outerShdw blurRad="38100" dist="38100" dir="2700000" algn="tl">
                    <a:srgbClr val="000000">
                      <a:alpha val="43137"/>
                    </a:srgbClr>
                  </a:outerShdw>
                </a:effectLst>
              </a:rPr>
              <a:t>Predictive Modeling </a:t>
            </a:r>
            <a:r>
              <a:rPr lang="en-US" sz="3600" dirty="0" smtClean="0">
                <a:solidFill>
                  <a:srgbClr val="F85E08"/>
                </a:solidFill>
                <a:effectLst>
                  <a:outerShdw blurRad="38100" dist="38100" dir="2700000" algn="tl">
                    <a:srgbClr val="000000">
                      <a:alpha val="43137"/>
                    </a:srgbClr>
                  </a:outerShdw>
                </a:effectLst>
              </a:rPr>
              <a:t>is </a:t>
            </a:r>
            <a:r>
              <a:rPr lang="en-US" sz="3600" dirty="0">
                <a:solidFill>
                  <a:srgbClr val="F85E08"/>
                </a:solidFill>
                <a:effectLst>
                  <a:outerShdw blurRad="38100" dist="38100" dir="2700000" algn="tl">
                    <a:srgbClr val="000000">
                      <a:alpha val="43137"/>
                    </a:srgbClr>
                  </a:outerShdw>
                </a:effectLst>
              </a:rPr>
              <a:t>Powering the Power Generators</a:t>
            </a:r>
            <a:endParaRPr lang="en-US" sz="3600" dirty="0" smtClean="0">
              <a:solidFill>
                <a:srgbClr val="F85E08"/>
              </a:solidFill>
              <a:effectLst>
                <a:outerShdw blurRad="38100" dist="38100" dir="2700000" algn="tl">
                  <a:srgbClr val="000000">
                    <a:alpha val="43137"/>
                  </a:srgbClr>
                </a:outerShdw>
              </a:effectLst>
            </a:endParaRPr>
          </a:p>
          <a:p>
            <a:pPr marL="0" indent="0">
              <a:buNone/>
            </a:pPr>
            <a:endParaRPr lang="en-US" sz="1800" u="sng" dirty="0" smtClean="0">
              <a:solidFill>
                <a:srgbClr val="F85E08"/>
              </a:solidFill>
              <a:effectLst>
                <a:outerShdw blurRad="38100" dist="38100" dir="2700000" algn="tl">
                  <a:srgbClr val="000000">
                    <a:alpha val="43137"/>
                  </a:srgbClr>
                </a:outerShdw>
              </a:effectLst>
            </a:endParaRPr>
          </a:p>
          <a:p>
            <a:pPr marL="0" indent="0">
              <a:buNone/>
            </a:pPr>
            <a:r>
              <a:rPr lang="en-US" u="sng" dirty="0" smtClean="0">
                <a:solidFill>
                  <a:srgbClr val="F85E08"/>
                </a:solidFill>
                <a:effectLst>
                  <a:outerShdw blurRad="38100" dist="38100" dir="2700000" algn="tl">
                    <a:srgbClr val="000000">
                      <a:alpha val="43137"/>
                    </a:srgbClr>
                  </a:outerShdw>
                </a:effectLst>
              </a:rPr>
              <a:t>Questions for Discussion</a:t>
            </a:r>
            <a:endParaRPr lang="en-US" u="sng" dirty="0">
              <a:solidFill>
                <a:srgbClr val="F85E08"/>
              </a:solidFill>
              <a:effectLst>
                <a:outerShdw blurRad="38100" dist="38100" dir="2700000" algn="tl">
                  <a:srgbClr val="000000">
                    <a:alpha val="43137"/>
                  </a:srgbClr>
                </a:outerShdw>
              </a:effectLst>
            </a:endParaRPr>
          </a:p>
          <a:p>
            <a:pPr marL="514350" indent="-514350">
              <a:buSzPct val="80000"/>
              <a:buFont typeface="+mj-lt"/>
              <a:buAutoNum type="arabicPeriod"/>
            </a:pPr>
            <a:r>
              <a:rPr lang="en-US" sz="2600" dirty="0" smtClean="0"/>
              <a:t>What </a:t>
            </a:r>
            <a:r>
              <a:rPr lang="en-US" sz="2600" dirty="0"/>
              <a:t>are the key environmental concerns in </a:t>
            </a:r>
            <a:r>
              <a:rPr lang="en-US" sz="2600" dirty="0" smtClean="0"/>
              <a:t>the electric </a:t>
            </a:r>
            <a:r>
              <a:rPr lang="en-US" sz="2600" dirty="0"/>
              <a:t>power industry?</a:t>
            </a:r>
          </a:p>
          <a:p>
            <a:pPr marL="514350" indent="-514350">
              <a:buSzPct val="80000"/>
              <a:buFont typeface="+mj-lt"/>
              <a:buAutoNum type="arabicPeriod"/>
            </a:pPr>
            <a:r>
              <a:rPr lang="en-US" sz="2600" dirty="0" smtClean="0"/>
              <a:t>What </a:t>
            </a:r>
            <a:r>
              <a:rPr lang="en-US" sz="2600" dirty="0"/>
              <a:t>are the main application areas for </a:t>
            </a:r>
            <a:r>
              <a:rPr lang="en-US" sz="2600" dirty="0" smtClean="0"/>
              <a:t>predictive modeling </a:t>
            </a:r>
            <a:r>
              <a:rPr lang="en-US" sz="2600" dirty="0"/>
              <a:t>in the electric power industry?</a:t>
            </a:r>
          </a:p>
          <a:p>
            <a:pPr marL="514350" indent="-514350">
              <a:buSzPct val="80000"/>
              <a:buFont typeface="+mj-lt"/>
              <a:buAutoNum type="arabicPeriod"/>
            </a:pPr>
            <a:r>
              <a:rPr lang="en-US" sz="2600" dirty="0" smtClean="0"/>
              <a:t>How </a:t>
            </a:r>
            <a:r>
              <a:rPr lang="en-US" sz="2600" dirty="0"/>
              <a:t>was predictive modeling used to </a:t>
            </a:r>
            <a:r>
              <a:rPr lang="en-US" sz="2600" dirty="0" smtClean="0"/>
              <a:t>address a </a:t>
            </a:r>
            <a:r>
              <a:rPr lang="en-US" sz="2600" dirty="0"/>
              <a:t>variety of problems in the electric </a:t>
            </a:r>
            <a:r>
              <a:rPr lang="en-US" sz="2600" dirty="0" smtClean="0"/>
              <a:t>power industry</a:t>
            </a:r>
            <a:r>
              <a:rPr lang="en-US" sz="2600" dirty="0"/>
              <a:t>?</a:t>
            </a:r>
            <a:endParaRPr lang="en-US" sz="2600" dirty="0" smtClean="0"/>
          </a:p>
        </p:txBody>
      </p:sp>
    </p:spTree>
    <p:extLst>
      <p:ext uri="{BB962C8B-B14F-4D97-AF65-F5344CB8AC3E}">
        <p14:creationId xmlns:p14="http://schemas.microsoft.com/office/powerpoint/2010/main" val="344945884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Development Process of an ANN</a:t>
            </a:r>
            <a:endParaRPr lang="en-US" dirty="0"/>
          </a:p>
        </p:txBody>
      </p:sp>
      <p:pic>
        <p:nvPicPr>
          <p:cNvPr id="131074" name="Picture 2"/>
          <p:cNvPicPr>
            <a:picLocks noChangeAspect="1" noChangeArrowheads="1"/>
          </p:cNvPicPr>
          <p:nvPr/>
        </p:nvPicPr>
        <p:blipFill>
          <a:blip r:embed="rId3" cstate="print"/>
          <a:srcRect/>
          <a:stretch>
            <a:fillRect/>
          </a:stretch>
        </p:blipFill>
        <p:spPr bwMode="auto">
          <a:xfrm>
            <a:off x="781050" y="1600200"/>
            <a:ext cx="3943350" cy="4448175"/>
          </a:xfrm>
          <a:prstGeom prst="rect">
            <a:avLst/>
          </a:prstGeom>
          <a:noFill/>
          <a:ln w="9525">
            <a:noFill/>
            <a:miter lim="800000"/>
            <a:headEnd/>
            <a:tailEnd/>
          </a:ln>
        </p:spPr>
      </p:pic>
      <p:pic>
        <p:nvPicPr>
          <p:cNvPr id="131075" name="Picture 3"/>
          <p:cNvPicPr>
            <a:picLocks noChangeAspect="1" noChangeArrowheads="1"/>
          </p:cNvPicPr>
          <p:nvPr/>
        </p:nvPicPr>
        <p:blipFill>
          <a:blip r:embed="rId4" cstate="print"/>
          <a:srcRect/>
          <a:stretch>
            <a:fillRect/>
          </a:stretch>
        </p:blipFill>
        <p:spPr bwMode="auto">
          <a:xfrm>
            <a:off x="4801589" y="2457450"/>
            <a:ext cx="3961411" cy="3562350"/>
          </a:xfrm>
          <a:prstGeom prst="rect">
            <a:avLst/>
          </a:prstGeom>
          <a:noFill/>
          <a:ln w="9525">
            <a:noFill/>
            <a:miter lim="800000"/>
            <a:headEnd/>
            <a:tailEnd/>
          </a:ln>
        </p:spPr>
      </p:pic>
      <p:sp>
        <p:nvSpPr>
          <p:cNvPr id="7" name="Curved Up Arrow 6"/>
          <p:cNvSpPr/>
          <p:nvPr/>
        </p:nvSpPr>
        <p:spPr bwMode="auto">
          <a:xfrm rot="20382060">
            <a:off x="3228661" y="5642689"/>
            <a:ext cx="1885855" cy="593542"/>
          </a:xfrm>
          <a:prstGeom prst="curvedUpArrow">
            <a:avLst>
              <a:gd name="adj1" fmla="val 11914"/>
              <a:gd name="adj2" fmla="val 50000"/>
              <a:gd name="adj3" fmla="val 55516"/>
            </a:avLst>
          </a:prstGeom>
          <a:solidFill>
            <a:schemeClr val="accent6">
              <a:lumMod val="50000"/>
            </a:schemeClr>
          </a:solidFill>
          <a:ln w="9525" cap="flat" cmpd="sng" algn="ctr">
            <a:noFill/>
            <a:prstDash val="solid"/>
            <a:round/>
            <a:headEnd type="none" w="med" len="med"/>
            <a:tailEnd type="none" w="med" len="med"/>
          </a:ln>
          <a:effectLst/>
        </p:spPr>
        <p:txBody>
          <a:bodyPr vert="horz" wrap="square" lIns="92075" tIns="46038" rIns="92075" bIns="46038"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800" b="1" i="0" u="none" strike="noStrike" cap="none" normalizeH="0" baseline="0" dirty="0" smtClean="0">
              <a:ln>
                <a:noFill/>
              </a:ln>
              <a:solidFill>
                <a:srgbClr val="CC3300"/>
              </a:solidFill>
              <a:effectLst>
                <a:outerShdw blurRad="38100" dist="38100" dir="2700000" algn="tl">
                  <a:srgbClr val="000000">
                    <a:alpha val="43137"/>
                  </a:srgbClr>
                </a:outerShdw>
              </a:effectLst>
              <a:latin typeface="Tahoma" pitchFamily="34" charset="0"/>
            </a:endParaRPr>
          </a:p>
        </p:txBody>
      </p:sp>
    </p:spTree>
    <p:extLst>
      <p:ext uri="{BB962C8B-B14F-4D97-AF65-F5344CB8AC3E}">
        <p14:creationId xmlns:p14="http://schemas.microsoft.com/office/powerpoint/2010/main" val="412323530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 MLP ANN Structure for             the Box-Office Prediction Problem</a:t>
            </a:r>
            <a:endParaRPr lang="en-US" dirty="0"/>
          </a:p>
        </p:txBody>
      </p:sp>
      <p:pic>
        <p:nvPicPr>
          <p:cNvPr id="4" name="Picture 3"/>
          <p:cNvPicPr>
            <a:picLocks noChangeAspect="1"/>
          </p:cNvPicPr>
          <p:nvPr/>
        </p:nvPicPr>
        <p:blipFill>
          <a:blip r:embed="rId3" cstate="print"/>
          <a:srcRect/>
          <a:stretch>
            <a:fillRect/>
          </a:stretch>
        </p:blipFill>
        <p:spPr bwMode="auto">
          <a:xfrm>
            <a:off x="1604123" y="1600200"/>
            <a:ext cx="6473077" cy="4657886"/>
          </a:xfrm>
          <a:prstGeom prst="rect">
            <a:avLst/>
          </a:prstGeom>
          <a:noFill/>
          <a:ln w="9525">
            <a:noFill/>
            <a:miter lim="800000"/>
            <a:headEnd/>
            <a:tailEnd/>
          </a:ln>
        </p:spPr>
      </p:pic>
    </p:spTree>
    <p:extLst>
      <p:ext uri="{BB962C8B-B14F-4D97-AF65-F5344CB8AC3E}">
        <p14:creationId xmlns:p14="http://schemas.microsoft.com/office/powerpoint/2010/main" val="323541339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Testing a Trained ANN Model</a:t>
            </a:r>
            <a:endParaRPr lang="en-US" dirty="0"/>
          </a:p>
        </p:txBody>
      </p:sp>
      <p:sp>
        <p:nvSpPr>
          <p:cNvPr id="3" name="Content Placeholder 2"/>
          <p:cNvSpPr>
            <a:spLocks noGrp="1"/>
          </p:cNvSpPr>
          <p:nvPr>
            <p:ph idx="1"/>
          </p:nvPr>
        </p:nvSpPr>
        <p:spPr/>
        <p:txBody>
          <a:bodyPr/>
          <a:lstStyle/>
          <a:p>
            <a:r>
              <a:rPr lang="en-US" dirty="0" smtClean="0"/>
              <a:t>Data is split into three parts</a:t>
            </a:r>
          </a:p>
          <a:p>
            <a:pPr lvl="1"/>
            <a:r>
              <a:rPr lang="en-US" dirty="0" smtClean="0"/>
              <a:t>Training (~60%)</a:t>
            </a:r>
          </a:p>
          <a:p>
            <a:pPr lvl="1"/>
            <a:r>
              <a:rPr lang="en-US" dirty="0" smtClean="0"/>
              <a:t>Validation (~20%)</a:t>
            </a:r>
          </a:p>
          <a:p>
            <a:pPr lvl="1"/>
            <a:r>
              <a:rPr lang="en-US" dirty="0" smtClean="0"/>
              <a:t>Testing (~20%)</a:t>
            </a:r>
          </a:p>
          <a:p>
            <a:pPr lvl="1"/>
            <a:endParaRPr lang="en-US" dirty="0" smtClean="0"/>
          </a:p>
          <a:p>
            <a:r>
              <a:rPr lang="en-US" i="1" dirty="0" smtClean="0"/>
              <a:t>k</a:t>
            </a:r>
            <a:r>
              <a:rPr lang="en-US" dirty="0" smtClean="0"/>
              <a:t>-fold cross validation</a:t>
            </a:r>
          </a:p>
          <a:p>
            <a:pPr lvl="1"/>
            <a:r>
              <a:rPr lang="en-US" dirty="0" smtClean="0"/>
              <a:t>Less bias</a:t>
            </a:r>
          </a:p>
          <a:p>
            <a:pPr lvl="1"/>
            <a:r>
              <a:rPr lang="en-US" dirty="0" smtClean="0"/>
              <a:t>Time consuming</a:t>
            </a:r>
          </a:p>
          <a:p>
            <a:pPr lvl="1"/>
            <a:endParaRPr lang="en-US" dirty="0"/>
          </a:p>
        </p:txBody>
      </p:sp>
    </p:spTree>
    <p:extLst>
      <p:ext uri="{BB962C8B-B14F-4D97-AF65-F5344CB8AC3E}">
        <p14:creationId xmlns:p14="http://schemas.microsoft.com/office/powerpoint/2010/main" val="205486080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 Learning </a:t>
            </a:r>
            <a:r>
              <a:rPr lang="en-US" dirty="0" smtClean="0"/>
              <a:t>Process</a:t>
            </a:r>
            <a:br>
              <a:rPr lang="en-US" dirty="0" smtClean="0"/>
            </a:br>
            <a:r>
              <a:rPr lang="en-US" dirty="0" smtClean="0"/>
              <a:t>A Supervised Learning Process</a:t>
            </a:r>
            <a:endParaRPr lang="en-US" dirty="0"/>
          </a:p>
        </p:txBody>
      </p:sp>
      <p:pic>
        <p:nvPicPr>
          <p:cNvPr id="4" name="Picture 3"/>
          <p:cNvPicPr>
            <a:picLocks noChangeAspect="1"/>
          </p:cNvPicPr>
          <p:nvPr/>
        </p:nvPicPr>
        <p:blipFill>
          <a:blip r:embed="rId3" cstate="print"/>
          <a:srcRect/>
          <a:stretch>
            <a:fillRect/>
          </a:stretch>
        </p:blipFill>
        <p:spPr bwMode="auto">
          <a:xfrm>
            <a:off x="1124914" y="1503484"/>
            <a:ext cx="3828086" cy="4779914"/>
          </a:xfrm>
          <a:prstGeom prst="rect">
            <a:avLst/>
          </a:prstGeom>
          <a:noFill/>
          <a:ln w="9525">
            <a:noFill/>
            <a:miter lim="800000"/>
            <a:headEnd/>
            <a:tailEnd/>
          </a:ln>
        </p:spPr>
      </p:pic>
      <p:sp>
        <p:nvSpPr>
          <p:cNvPr id="6" name="TextBox 5"/>
          <p:cNvSpPr txBox="1"/>
          <p:nvPr/>
        </p:nvSpPr>
        <p:spPr>
          <a:xfrm>
            <a:off x="5029200" y="1752600"/>
            <a:ext cx="4114800" cy="3200876"/>
          </a:xfrm>
          <a:prstGeom prst="rect">
            <a:avLst/>
          </a:prstGeom>
          <a:noFill/>
        </p:spPr>
        <p:txBody>
          <a:bodyPr wrap="square" rtlCol="0">
            <a:spAutoFit/>
          </a:bodyPr>
          <a:lstStyle/>
          <a:p>
            <a:pPr marL="463550" indent="-463550" algn="l"/>
            <a:r>
              <a:rPr lang="en-US" sz="2400" b="0" u="sng" dirty="0" smtClean="0">
                <a:solidFill>
                  <a:srgbClr val="F85E08"/>
                </a:solidFill>
                <a:effectLst>
                  <a:outerShdw blurRad="38100" dist="38100" dir="2700000" algn="tl">
                    <a:srgbClr val="000000">
                      <a:alpha val="43137"/>
                    </a:srgbClr>
                  </a:outerShdw>
                </a:effectLst>
              </a:rPr>
              <a:t>Three-step process:</a:t>
            </a:r>
          </a:p>
          <a:p>
            <a:pPr marL="463550" indent="-463550" algn="l"/>
            <a:endParaRPr lang="en-US" sz="1000" b="0" u="sng" dirty="0" smtClean="0">
              <a:solidFill>
                <a:srgbClr val="FF3300"/>
              </a:solidFill>
              <a:effectLst/>
            </a:endParaRPr>
          </a:p>
          <a:p>
            <a:pPr marL="463550" indent="-463550" algn="l"/>
            <a:r>
              <a:rPr lang="en-US" sz="2400" b="0" dirty="0" smtClean="0">
                <a:solidFill>
                  <a:srgbClr val="0000FF"/>
                </a:solidFill>
                <a:effectLst/>
              </a:rPr>
              <a:t>1.	Compute temporary outputs.</a:t>
            </a:r>
          </a:p>
          <a:p>
            <a:pPr marL="463550" indent="-463550" algn="l"/>
            <a:r>
              <a:rPr lang="en-US" sz="2400" b="0" dirty="0" smtClean="0">
                <a:solidFill>
                  <a:srgbClr val="0000FF"/>
                </a:solidFill>
                <a:effectLst/>
              </a:rPr>
              <a:t>2.	Compare outputs with desired targets.</a:t>
            </a:r>
          </a:p>
          <a:p>
            <a:pPr marL="463550" indent="-463550" algn="l"/>
            <a:r>
              <a:rPr lang="en-US" sz="2400" b="0" dirty="0" smtClean="0">
                <a:solidFill>
                  <a:srgbClr val="0000FF"/>
                </a:solidFill>
                <a:effectLst/>
              </a:rPr>
              <a:t>3.	Adjust the weights and repeat the process.</a:t>
            </a:r>
          </a:p>
          <a:p>
            <a:pPr algn="l"/>
            <a:endParaRPr lang="en-US" sz="2400" b="0" dirty="0">
              <a:effectLst/>
            </a:endParaRPr>
          </a:p>
        </p:txBody>
      </p:sp>
    </p:spTree>
    <p:extLst>
      <p:ext uri="{BB962C8B-B14F-4D97-AF65-F5344CB8AC3E}">
        <p14:creationId xmlns:p14="http://schemas.microsoft.com/office/powerpoint/2010/main" val="395662189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Backpropagation Learning</a:t>
            </a:r>
            <a:endParaRPr lang="en-US" dirty="0"/>
          </a:p>
        </p:txBody>
      </p:sp>
      <p:sp>
        <p:nvSpPr>
          <p:cNvPr id="3" name="Content Placeholder 2"/>
          <p:cNvSpPr>
            <a:spLocks noGrp="1"/>
          </p:cNvSpPr>
          <p:nvPr>
            <p:ph idx="1"/>
          </p:nvPr>
        </p:nvSpPr>
        <p:spPr>
          <a:xfrm>
            <a:off x="1182688" y="5562600"/>
            <a:ext cx="7772400" cy="609600"/>
          </a:xfrm>
        </p:spPr>
        <p:txBody>
          <a:bodyPr/>
          <a:lstStyle/>
          <a:p>
            <a:r>
              <a:rPr lang="en-US" sz="2800" dirty="0" smtClean="0"/>
              <a:t>Backpropagation of Error for a Single Neuron</a:t>
            </a:r>
            <a:endParaRPr lang="en-US" sz="2800" dirty="0"/>
          </a:p>
        </p:txBody>
      </p:sp>
      <p:pic>
        <p:nvPicPr>
          <p:cNvPr id="4" name="Picture 3"/>
          <p:cNvPicPr>
            <a:picLocks noChangeAspect="1"/>
          </p:cNvPicPr>
          <p:nvPr/>
        </p:nvPicPr>
        <p:blipFill>
          <a:blip r:embed="rId3" cstate="print"/>
          <a:srcRect/>
          <a:stretch>
            <a:fillRect/>
          </a:stretch>
        </p:blipFill>
        <p:spPr bwMode="auto">
          <a:xfrm>
            <a:off x="1219200" y="1828800"/>
            <a:ext cx="7439764" cy="3581400"/>
          </a:xfrm>
          <a:prstGeom prst="rect">
            <a:avLst/>
          </a:prstGeom>
          <a:noFill/>
          <a:ln w="9525">
            <a:noFill/>
            <a:miter lim="800000"/>
            <a:headEnd/>
            <a:tailEnd/>
          </a:ln>
        </p:spPr>
      </p:pic>
    </p:spTree>
    <p:extLst>
      <p:ext uri="{BB962C8B-B14F-4D97-AF65-F5344CB8AC3E}">
        <p14:creationId xmlns:p14="http://schemas.microsoft.com/office/powerpoint/2010/main" val="53005686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Backpropagation Learning</a:t>
            </a:r>
            <a:endParaRPr lang="en-US" dirty="0"/>
          </a:p>
        </p:txBody>
      </p:sp>
      <p:sp>
        <p:nvSpPr>
          <p:cNvPr id="3" name="Content Placeholder 2"/>
          <p:cNvSpPr>
            <a:spLocks noGrp="1"/>
          </p:cNvSpPr>
          <p:nvPr>
            <p:ph idx="1"/>
          </p:nvPr>
        </p:nvSpPr>
        <p:spPr>
          <a:xfrm>
            <a:off x="762000" y="1524000"/>
            <a:ext cx="8382000" cy="4800600"/>
          </a:xfrm>
        </p:spPr>
        <p:txBody>
          <a:bodyPr/>
          <a:lstStyle/>
          <a:p>
            <a:r>
              <a:rPr lang="en-US" sz="2800" dirty="0" smtClean="0">
                <a:solidFill>
                  <a:srgbClr val="F85E08"/>
                </a:solidFill>
                <a:effectLst>
                  <a:outerShdw blurRad="38100" dist="38100" dir="2700000" algn="tl">
                    <a:srgbClr val="000000">
                      <a:alpha val="43137"/>
                    </a:srgbClr>
                  </a:outerShdw>
                </a:effectLst>
              </a:rPr>
              <a:t>The learning algorithm procedure</a:t>
            </a:r>
          </a:p>
          <a:p>
            <a:pPr marL="914400" lvl="1" indent="-514350">
              <a:buSzPct val="80000"/>
              <a:buFont typeface="+mj-lt"/>
              <a:buAutoNum type="arabicPeriod"/>
            </a:pPr>
            <a:r>
              <a:rPr lang="en-US" sz="2400" dirty="0" smtClean="0"/>
              <a:t>Initialize weights with random values and set other network parameters</a:t>
            </a:r>
          </a:p>
          <a:p>
            <a:pPr marL="914400" lvl="1" indent="-514350">
              <a:buSzPct val="80000"/>
              <a:buFont typeface="+mj-lt"/>
              <a:buAutoNum type="arabicPeriod"/>
            </a:pPr>
            <a:r>
              <a:rPr lang="en-US" sz="2400" dirty="0" smtClean="0"/>
              <a:t>Read in the inputs and the desired outputs</a:t>
            </a:r>
          </a:p>
          <a:p>
            <a:pPr marL="914400" lvl="1" indent="-514350">
              <a:buSzPct val="80000"/>
              <a:buFont typeface="+mj-lt"/>
              <a:buAutoNum type="arabicPeriod"/>
            </a:pPr>
            <a:r>
              <a:rPr lang="en-US" sz="2400" dirty="0" smtClean="0"/>
              <a:t>Compute the actual output (by working forward through the layers)</a:t>
            </a:r>
          </a:p>
          <a:p>
            <a:pPr marL="914400" lvl="1" indent="-514350">
              <a:buSzPct val="80000"/>
              <a:buFont typeface="+mj-lt"/>
              <a:buAutoNum type="arabicPeriod"/>
            </a:pPr>
            <a:r>
              <a:rPr lang="en-US" sz="2400" dirty="0" smtClean="0"/>
              <a:t>Compute the error (difference between the actual and desired output)</a:t>
            </a:r>
          </a:p>
          <a:p>
            <a:pPr marL="914400" lvl="1" indent="-514350">
              <a:buSzPct val="80000"/>
              <a:buFont typeface="+mj-lt"/>
              <a:buAutoNum type="arabicPeriod"/>
            </a:pPr>
            <a:r>
              <a:rPr lang="en-US" sz="2400" dirty="0" smtClean="0"/>
              <a:t>Change the weights by working backward through the hidden layers</a:t>
            </a:r>
          </a:p>
          <a:p>
            <a:pPr marL="914400" lvl="1" indent="-514350">
              <a:buSzPct val="80000"/>
              <a:buFont typeface="+mj-lt"/>
              <a:buAutoNum type="arabicPeriod"/>
            </a:pPr>
            <a:r>
              <a:rPr lang="en-US" sz="2400" dirty="0" smtClean="0"/>
              <a:t>Repeat steps 2-5 until weights stabilize</a:t>
            </a:r>
          </a:p>
          <a:p>
            <a:endParaRPr lang="en-US" sz="2800" dirty="0"/>
          </a:p>
        </p:txBody>
      </p:sp>
    </p:spTree>
    <p:extLst>
      <p:ext uri="{BB962C8B-B14F-4D97-AF65-F5344CB8AC3E}">
        <p14:creationId xmlns:p14="http://schemas.microsoft.com/office/powerpoint/2010/main" val="168491399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Illuminating </a:t>
            </a:r>
            <a:r>
              <a:rPr lang="en-US" dirty="0"/>
              <a:t>The Black </a:t>
            </a:r>
            <a:r>
              <a:rPr lang="en-US" dirty="0" smtClean="0"/>
              <a:t>Box Sensitivity Analysis on ANN</a:t>
            </a:r>
            <a:endParaRPr lang="en-US" dirty="0"/>
          </a:p>
        </p:txBody>
      </p:sp>
      <p:sp>
        <p:nvSpPr>
          <p:cNvPr id="3" name="Content Placeholder 2"/>
          <p:cNvSpPr>
            <a:spLocks noGrp="1"/>
          </p:cNvSpPr>
          <p:nvPr>
            <p:ph idx="1"/>
          </p:nvPr>
        </p:nvSpPr>
        <p:spPr>
          <a:xfrm>
            <a:off x="1182688" y="1524000"/>
            <a:ext cx="7961312" cy="4800600"/>
          </a:xfrm>
        </p:spPr>
        <p:txBody>
          <a:bodyPr/>
          <a:lstStyle/>
          <a:p>
            <a:r>
              <a:rPr lang="en-US" dirty="0" smtClean="0"/>
              <a:t>A common criticism for ANN: The lack of </a:t>
            </a:r>
            <a:r>
              <a:rPr lang="en-US" dirty="0"/>
              <a:t>transparency/explainability</a:t>
            </a:r>
            <a:endParaRPr lang="en-US" dirty="0" smtClean="0"/>
          </a:p>
          <a:p>
            <a:r>
              <a:rPr lang="en-US" dirty="0" smtClean="0"/>
              <a:t>The black-box syndrome!</a:t>
            </a:r>
          </a:p>
          <a:p>
            <a:r>
              <a:rPr lang="en-US" dirty="0" smtClean="0"/>
              <a:t>Answer: sensitivity analysis</a:t>
            </a:r>
          </a:p>
          <a:p>
            <a:pPr lvl="1"/>
            <a:r>
              <a:rPr lang="en-US" dirty="0" smtClean="0"/>
              <a:t>Conducted on a trained ANN</a:t>
            </a:r>
          </a:p>
          <a:p>
            <a:pPr lvl="1"/>
            <a:r>
              <a:rPr lang="en-US" dirty="0" smtClean="0"/>
              <a:t>The inputs are perturbed while the relative change on the output is measured/recorded</a:t>
            </a:r>
          </a:p>
          <a:p>
            <a:pPr lvl="1"/>
            <a:r>
              <a:rPr lang="en-US" dirty="0" smtClean="0"/>
              <a:t>Results illustrate the relative importance of input variables</a:t>
            </a:r>
            <a:endParaRPr lang="en-US" dirty="0"/>
          </a:p>
        </p:txBody>
      </p:sp>
    </p:spTree>
    <p:extLst>
      <p:ext uri="{BB962C8B-B14F-4D97-AF65-F5344CB8AC3E}">
        <p14:creationId xmlns:p14="http://schemas.microsoft.com/office/powerpoint/2010/main" val="25380446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Learning Objectives</a:t>
            </a:r>
          </a:p>
        </p:txBody>
      </p:sp>
      <p:sp>
        <p:nvSpPr>
          <p:cNvPr id="3" name="Content Placeholder 2"/>
          <p:cNvSpPr>
            <a:spLocks noGrp="1"/>
          </p:cNvSpPr>
          <p:nvPr>
            <p:ph idx="1"/>
          </p:nvPr>
        </p:nvSpPr>
        <p:spPr/>
        <p:txBody>
          <a:bodyPr/>
          <a:lstStyle/>
          <a:p>
            <a:r>
              <a:rPr lang="en-US" dirty="0" smtClean="0"/>
              <a:t>Learn </a:t>
            </a:r>
            <a:r>
              <a:rPr lang="en-US" dirty="0"/>
              <a:t>the advantages and </a:t>
            </a:r>
            <a:r>
              <a:rPr lang="en-US" dirty="0" smtClean="0"/>
              <a:t>disadvantages of </a:t>
            </a:r>
            <a:r>
              <a:rPr lang="en-US" dirty="0"/>
              <a:t>SVM compared to ANN</a:t>
            </a:r>
          </a:p>
          <a:p>
            <a:r>
              <a:rPr lang="en-US" dirty="0" smtClean="0"/>
              <a:t>Understand </a:t>
            </a:r>
            <a:r>
              <a:rPr lang="en-US" dirty="0"/>
              <a:t>the concept and </a:t>
            </a:r>
            <a:r>
              <a:rPr lang="en-US" dirty="0" smtClean="0"/>
              <a:t>formulation of </a:t>
            </a:r>
            <a:r>
              <a:rPr lang="en-US" dirty="0"/>
              <a:t>k-nearest neighbor algorithm (kNN</a:t>
            </a:r>
            <a:r>
              <a:rPr lang="en-US" dirty="0" smtClean="0"/>
              <a:t>)</a:t>
            </a:r>
          </a:p>
          <a:p>
            <a:r>
              <a:rPr lang="en-US" dirty="0" smtClean="0"/>
              <a:t>Learn the process of applying kNN</a:t>
            </a:r>
            <a:endParaRPr lang="en-US" dirty="0"/>
          </a:p>
          <a:p>
            <a:r>
              <a:rPr lang="en-US" dirty="0" smtClean="0"/>
              <a:t>Learn </a:t>
            </a:r>
            <a:r>
              <a:rPr lang="en-US" dirty="0"/>
              <a:t>the advantages and </a:t>
            </a:r>
            <a:r>
              <a:rPr lang="en-US" dirty="0" smtClean="0"/>
              <a:t>disadvantages of </a:t>
            </a:r>
            <a:r>
              <a:rPr lang="en-US" dirty="0"/>
              <a:t>kNN compared to ANN and SVM</a:t>
            </a:r>
          </a:p>
        </p:txBody>
      </p:sp>
    </p:spTree>
    <p:extLst>
      <p:ext uri="{BB962C8B-B14F-4D97-AF65-F5344CB8AC3E}">
        <p14:creationId xmlns:p14="http://schemas.microsoft.com/office/powerpoint/2010/main" val="404462481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Sensitivity Analysis on ANN Models</a:t>
            </a:r>
            <a:endParaRPr lang="en-US" dirty="0"/>
          </a:p>
        </p:txBody>
      </p:sp>
      <p:pic>
        <p:nvPicPr>
          <p:cNvPr id="4" name="Picture 3"/>
          <p:cNvPicPr>
            <a:picLocks noChangeAspect="1"/>
          </p:cNvPicPr>
          <p:nvPr/>
        </p:nvPicPr>
        <p:blipFill>
          <a:blip r:embed="rId3" cstate="print"/>
          <a:srcRect/>
          <a:stretch>
            <a:fillRect/>
          </a:stretch>
        </p:blipFill>
        <p:spPr bwMode="auto">
          <a:xfrm>
            <a:off x="838200" y="1676400"/>
            <a:ext cx="7696200" cy="3223158"/>
          </a:xfrm>
          <a:prstGeom prst="rect">
            <a:avLst/>
          </a:prstGeom>
          <a:noFill/>
          <a:ln w="9525">
            <a:noFill/>
            <a:miter lim="800000"/>
            <a:headEnd/>
            <a:tailEnd/>
          </a:ln>
        </p:spPr>
      </p:pic>
      <p:sp>
        <p:nvSpPr>
          <p:cNvPr id="5" name="Content Placeholder 2"/>
          <p:cNvSpPr>
            <a:spLocks noGrp="1"/>
          </p:cNvSpPr>
          <p:nvPr>
            <p:ph idx="1"/>
          </p:nvPr>
        </p:nvSpPr>
        <p:spPr>
          <a:xfrm>
            <a:off x="725488" y="4953000"/>
            <a:ext cx="7961312" cy="1143000"/>
          </a:xfrm>
        </p:spPr>
        <p:txBody>
          <a:bodyPr/>
          <a:lstStyle/>
          <a:p>
            <a:r>
              <a:rPr lang="en-US" sz="2800" dirty="0" smtClean="0"/>
              <a:t>For a good example, see Application Case 6.3</a:t>
            </a:r>
          </a:p>
          <a:p>
            <a:pPr lvl="1"/>
            <a:r>
              <a:rPr lang="en-US" sz="2400" dirty="0" smtClean="0"/>
              <a:t>Sensitivity analysis reveals the most important injury severity factors in traffic accidents</a:t>
            </a:r>
          </a:p>
        </p:txBody>
      </p:sp>
    </p:spTree>
    <p:extLst>
      <p:ext uri="{BB962C8B-B14F-4D97-AF65-F5344CB8AC3E}">
        <p14:creationId xmlns:p14="http://schemas.microsoft.com/office/powerpoint/2010/main" val="77035759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28600"/>
            <a:ext cx="7793037" cy="1139824"/>
          </a:xfrm>
        </p:spPr>
        <p:txBody>
          <a:bodyPr/>
          <a:lstStyle/>
          <a:p>
            <a:r>
              <a:rPr lang="en-US" dirty="0" smtClean="0"/>
              <a:t>Application Case 6.3</a:t>
            </a:r>
            <a:endParaRPr lang="en-US" dirty="0"/>
          </a:p>
        </p:txBody>
      </p:sp>
      <p:sp>
        <p:nvSpPr>
          <p:cNvPr id="3" name="Content Placeholder 2"/>
          <p:cNvSpPr>
            <a:spLocks noGrp="1"/>
          </p:cNvSpPr>
          <p:nvPr>
            <p:ph idx="1"/>
          </p:nvPr>
        </p:nvSpPr>
        <p:spPr>
          <a:xfrm>
            <a:off x="762000" y="1524000"/>
            <a:ext cx="8229600" cy="4800600"/>
          </a:xfrm>
        </p:spPr>
        <p:txBody>
          <a:bodyPr/>
          <a:lstStyle/>
          <a:p>
            <a:pPr marL="0" indent="0">
              <a:buNone/>
            </a:pPr>
            <a:r>
              <a:rPr lang="en-US" dirty="0">
                <a:solidFill>
                  <a:srgbClr val="F85E08"/>
                </a:solidFill>
                <a:effectLst>
                  <a:outerShdw blurRad="38100" dist="38100" dir="2700000" algn="tl">
                    <a:srgbClr val="000000">
                      <a:alpha val="43137"/>
                    </a:srgbClr>
                  </a:outerShdw>
                </a:effectLst>
              </a:rPr>
              <a:t>Sensitivity Analysis Reveals Injury Severity Factors in Traffic Accidents</a:t>
            </a:r>
            <a:endParaRPr lang="en-US" dirty="0" smtClean="0">
              <a:solidFill>
                <a:srgbClr val="F85E08"/>
              </a:solidFill>
              <a:effectLst>
                <a:outerShdw blurRad="38100" dist="38100" dir="2700000" algn="tl">
                  <a:srgbClr val="000000">
                    <a:alpha val="43137"/>
                  </a:srgbClr>
                </a:outerShdw>
              </a:effectLst>
            </a:endParaRPr>
          </a:p>
          <a:p>
            <a:pPr marL="0" indent="0">
              <a:buNone/>
            </a:pPr>
            <a:endParaRPr lang="en-US" sz="1600" u="sng" dirty="0" smtClean="0">
              <a:solidFill>
                <a:srgbClr val="F85E08"/>
              </a:solidFill>
              <a:effectLst>
                <a:outerShdw blurRad="38100" dist="38100" dir="2700000" algn="tl">
                  <a:srgbClr val="000000">
                    <a:alpha val="43137"/>
                  </a:srgbClr>
                </a:outerShdw>
              </a:effectLst>
            </a:endParaRPr>
          </a:p>
          <a:p>
            <a:pPr marL="0" indent="0">
              <a:buNone/>
            </a:pPr>
            <a:r>
              <a:rPr lang="en-US" sz="2800" u="sng" dirty="0" smtClean="0">
                <a:solidFill>
                  <a:srgbClr val="F85E08"/>
                </a:solidFill>
                <a:effectLst>
                  <a:outerShdw blurRad="38100" dist="38100" dir="2700000" algn="tl">
                    <a:srgbClr val="000000">
                      <a:alpha val="43137"/>
                    </a:srgbClr>
                  </a:outerShdw>
                </a:effectLst>
              </a:rPr>
              <a:t>Questions for Discussion</a:t>
            </a:r>
            <a:endParaRPr lang="en-US" sz="2800" u="sng" dirty="0">
              <a:solidFill>
                <a:srgbClr val="F85E08"/>
              </a:solidFill>
              <a:effectLst>
                <a:outerShdw blurRad="38100" dist="38100" dir="2700000" algn="tl">
                  <a:srgbClr val="000000">
                    <a:alpha val="43137"/>
                  </a:srgbClr>
                </a:outerShdw>
              </a:effectLst>
            </a:endParaRPr>
          </a:p>
          <a:p>
            <a:pPr marL="514350" indent="-514350">
              <a:buSzPct val="80000"/>
              <a:buFont typeface="+mj-lt"/>
              <a:buAutoNum type="arabicPeriod"/>
            </a:pPr>
            <a:r>
              <a:rPr lang="en-US" sz="2400" dirty="0" smtClean="0"/>
              <a:t>How </a:t>
            </a:r>
            <a:r>
              <a:rPr lang="en-US" sz="2400" dirty="0"/>
              <a:t>does sensitivity analysis shed light on </a:t>
            </a:r>
            <a:r>
              <a:rPr lang="en-US" sz="2400" dirty="0" smtClean="0"/>
              <a:t>the black </a:t>
            </a:r>
            <a:r>
              <a:rPr lang="en-US" sz="2400" dirty="0"/>
              <a:t>box (i.e., neural networks)?</a:t>
            </a:r>
          </a:p>
          <a:p>
            <a:pPr marL="514350" indent="-514350">
              <a:buSzPct val="80000"/>
              <a:buFont typeface="+mj-lt"/>
              <a:buAutoNum type="arabicPeriod"/>
            </a:pPr>
            <a:r>
              <a:rPr lang="en-US" sz="2400" dirty="0" smtClean="0"/>
              <a:t>Why </a:t>
            </a:r>
            <a:r>
              <a:rPr lang="en-US" sz="2400" dirty="0"/>
              <a:t>would someone choose to use a </a:t>
            </a:r>
            <a:r>
              <a:rPr lang="en-US" sz="2400" dirty="0" smtClean="0"/>
              <a:t>blackbox tool </a:t>
            </a:r>
            <a:r>
              <a:rPr lang="en-US" sz="2400" dirty="0"/>
              <a:t>like neural networks over </a:t>
            </a:r>
            <a:r>
              <a:rPr lang="en-US" sz="2400" dirty="0" smtClean="0"/>
              <a:t>theoretically sound</a:t>
            </a:r>
            <a:r>
              <a:rPr lang="en-US" sz="2400" dirty="0"/>
              <a:t>, mostly transparent statistical tools </a:t>
            </a:r>
            <a:r>
              <a:rPr lang="en-US" sz="2400" dirty="0" smtClean="0"/>
              <a:t>like logistic </a:t>
            </a:r>
            <a:r>
              <a:rPr lang="en-US" sz="2400" dirty="0"/>
              <a:t>regression</a:t>
            </a:r>
            <a:r>
              <a:rPr lang="en-US" sz="2400" dirty="0" smtClean="0"/>
              <a:t>?</a:t>
            </a:r>
          </a:p>
          <a:p>
            <a:pPr marL="514350" indent="-514350">
              <a:buSzPct val="80000"/>
              <a:buFont typeface="+mj-lt"/>
              <a:buAutoNum type="arabicPeriod"/>
            </a:pPr>
            <a:r>
              <a:rPr lang="en-US" sz="2400" dirty="0"/>
              <a:t>In this case, how did </a:t>
            </a:r>
            <a:r>
              <a:rPr lang="en-US" sz="2400" dirty="0" smtClean="0"/>
              <a:t>NNs and sensitivity analysis </a:t>
            </a:r>
            <a:r>
              <a:rPr lang="en-US" sz="2400" dirty="0"/>
              <a:t>help identify injury-severity </a:t>
            </a:r>
            <a:r>
              <a:rPr lang="en-US" sz="2400" dirty="0" smtClean="0"/>
              <a:t>factors in </a:t>
            </a:r>
            <a:r>
              <a:rPr lang="en-US" sz="2400" dirty="0"/>
              <a:t>traffic accidents?</a:t>
            </a:r>
            <a:endParaRPr lang="en-US" sz="2400" dirty="0" smtClean="0"/>
          </a:p>
        </p:txBody>
      </p:sp>
    </p:spTree>
    <p:extLst>
      <p:ext uri="{BB962C8B-B14F-4D97-AF65-F5344CB8AC3E}">
        <p14:creationId xmlns:p14="http://schemas.microsoft.com/office/powerpoint/2010/main" val="98173223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Support Vector Machines (SVM)</a:t>
            </a:r>
            <a:endParaRPr lang="en-US" dirty="0"/>
          </a:p>
        </p:txBody>
      </p:sp>
      <p:sp>
        <p:nvSpPr>
          <p:cNvPr id="3" name="Content Placeholder 2"/>
          <p:cNvSpPr>
            <a:spLocks noGrp="1"/>
          </p:cNvSpPr>
          <p:nvPr>
            <p:ph idx="1"/>
          </p:nvPr>
        </p:nvSpPr>
        <p:spPr/>
        <p:txBody>
          <a:bodyPr/>
          <a:lstStyle/>
          <a:p>
            <a:r>
              <a:rPr lang="en-US" sz="2800" dirty="0" smtClean="0"/>
              <a:t>SVM are among the most popular machine-learning techniques. </a:t>
            </a:r>
          </a:p>
          <a:p>
            <a:r>
              <a:rPr lang="en-US" sz="2800" dirty="0" smtClean="0"/>
              <a:t>SVM belong to the family of generalized linear models… (capable of representing non-linear relationships in a linear fashion).</a:t>
            </a:r>
          </a:p>
          <a:p>
            <a:r>
              <a:rPr lang="en-US" sz="2800" dirty="0" smtClean="0"/>
              <a:t>SVM achieve a classification or regression decision based on the value of the linear combination of input features. </a:t>
            </a:r>
          </a:p>
          <a:p>
            <a:r>
              <a:rPr lang="en-US" sz="2800" dirty="0" smtClean="0"/>
              <a:t>Because of their architectural similarities, SVM are also closely associated with ANN. </a:t>
            </a:r>
            <a:endParaRPr lang="en-US" sz="2800" dirty="0"/>
          </a:p>
        </p:txBody>
      </p:sp>
    </p:spTree>
    <p:extLst>
      <p:ext uri="{BB962C8B-B14F-4D97-AF65-F5344CB8AC3E}">
        <p14:creationId xmlns:p14="http://schemas.microsoft.com/office/powerpoint/2010/main" val="356535324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Support Vector Machines (SVM)</a:t>
            </a:r>
            <a:endParaRPr lang="en-US" dirty="0"/>
          </a:p>
        </p:txBody>
      </p:sp>
      <p:sp>
        <p:nvSpPr>
          <p:cNvPr id="3" name="Content Placeholder 2"/>
          <p:cNvSpPr>
            <a:spLocks noGrp="1"/>
          </p:cNvSpPr>
          <p:nvPr>
            <p:ph idx="1"/>
          </p:nvPr>
        </p:nvSpPr>
        <p:spPr/>
        <p:txBody>
          <a:bodyPr/>
          <a:lstStyle/>
          <a:p>
            <a:r>
              <a:rPr lang="en-US" sz="2800" dirty="0" smtClean="0"/>
              <a:t>Goal of SVM: to generate mathematical functions that map input variables to desired outputs for classification or regression type prediction problems.</a:t>
            </a:r>
          </a:p>
          <a:p>
            <a:pPr lvl="1"/>
            <a:r>
              <a:rPr lang="en-US" sz="2400" dirty="0" smtClean="0"/>
              <a:t>First, SVM uses nonlinear </a:t>
            </a:r>
            <a:r>
              <a:rPr lang="en-US" sz="2400" dirty="0" smtClean="0">
                <a:solidFill>
                  <a:srgbClr val="FF0000"/>
                </a:solidFill>
              </a:rPr>
              <a:t>kernel functions </a:t>
            </a:r>
            <a:r>
              <a:rPr lang="en-US" sz="2400" dirty="0" smtClean="0"/>
              <a:t>to transform non-linear relationships among the variables into linearly separable feature spaces. </a:t>
            </a:r>
          </a:p>
          <a:p>
            <a:pPr lvl="1"/>
            <a:r>
              <a:rPr lang="en-US" sz="2400" dirty="0" smtClean="0"/>
              <a:t>Then, the </a:t>
            </a:r>
            <a:r>
              <a:rPr lang="en-US" sz="2400" dirty="0" smtClean="0">
                <a:solidFill>
                  <a:srgbClr val="FF0000"/>
                </a:solidFill>
              </a:rPr>
              <a:t>maximum-margin hyperplanes </a:t>
            </a:r>
            <a:r>
              <a:rPr lang="en-US" sz="2400" dirty="0" smtClean="0"/>
              <a:t>are constructed to optimally separate different classes from each other based on the training dataset.</a:t>
            </a:r>
          </a:p>
          <a:p>
            <a:r>
              <a:rPr lang="en-US" sz="2800" dirty="0" smtClean="0"/>
              <a:t>SVM has solid mathematical foundation!</a:t>
            </a:r>
            <a:endParaRPr lang="en-US" sz="2800" dirty="0"/>
          </a:p>
        </p:txBody>
      </p:sp>
    </p:spTree>
    <p:extLst>
      <p:ext uri="{BB962C8B-B14F-4D97-AF65-F5344CB8AC3E}">
        <p14:creationId xmlns:p14="http://schemas.microsoft.com/office/powerpoint/2010/main" val="218185753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Support Vector Machines (SVM)</a:t>
            </a:r>
            <a:endParaRPr lang="en-US" dirty="0"/>
          </a:p>
        </p:txBody>
      </p:sp>
      <p:sp>
        <p:nvSpPr>
          <p:cNvPr id="3" name="Content Placeholder 2"/>
          <p:cNvSpPr>
            <a:spLocks noGrp="1"/>
          </p:cNvSpPr>
          <p:nvPr>
            <p:ph idx="1"/>
          </p:nvPr>
        </p:nvSpPr>
        <p:spPr/>
        <p:txBody>
          <a:bodyPr/>
          <a:lstStyle/>
          <a:p>
            <a:r>
              <a:rPr lang="en-US" sz="2800" dirty="0" smtClean="0"/>
              <a:t>A </a:t>
            </a:r>
            <a:r>
              <a:rPr lang="en-US" sz="2800" dirty="0" smtClean="0">
                <a:solidFill>
                  <a:srgbClr val="FF0000"/>
                </a:solidFill>
              </a:rPr>
              <a:t>hyperplane</a:t>
            </a:r>
            <a:r>
              <a:rPr lang="en-US" sz="2800" dirty="0" smtClean="0"/>
              <a:t> is a geometric concept used to describe the separation surface between different classes of things.</a:t>
            </a:r>
          </a:p>
          <a:p>
            <a:pPr lvl="1"/>
            <a:r>
              <a:rPr lang="en-US" sz="2400" dirty="0" smtClean="0"/>
              <a:t>In SVM, two parallel hyperplanes are constructed on each side of the separation space with the aim of maximizing the distance between them.</a:t>
            </a:r>
          </a:p>
          <a:p>
            <a:r>
              <a:rPr lang="en-US" sz="2800" dirty="0" smtClean="0">
                <a:solidFill>
                  <a:srgbClr val="FF0000"/>
                </a:solidFill>
              </a:rPr>
              <a:t>A kernel function </a:t>
            </a:r>
            <a:r>
              <a:rPr lang="en-US" sz="2800" dirty="0" smtClean="0"/>
              <a:t>in SVM uses the kernel trick  (a method for using a linear classifier algorithm to solve a nonlinear problem)</a:t>
            </a:r>
          </a:p>
          <a:p>
            <a:pPr lvl="1"/>
            <a:r>
              <a:rPr lang="en-US" sz="2400" dirty="0" smtClean="0"/>
              <a:t>The most commonly used kernel function is the radial basis function (RBF).</a:t>
            </a:r>
          </a:p>
        </p:txBody>
      </p:sp>
    </p:spTree>
    <p:extLst>
      <p:ext uri="{BB962C8B-B14F-4D97-AF65-F5344CB8AC3E}">
        <p14:creationId xmlns:p14="http://schemas.microsoft.com/office/powerpoint/2010/main" val="268449100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Support Vector Machines (SVM)</a:t>
            </a:r>
            <a:endParaRPr lang="en-US" dirty="0"/>
          </a:p>
        </p:txBody>
      </p:sp>
      <p:pic>
        <p:nvPicPr>
          <p:cNvPr id="4" name="Picture 3"/>
          <p:cNvPicPr>
            <a:picLocks noChangeAspect="1"/>
          </p:cNvPicPr>
          <p:nvPr/>
        </p:nvPicPr>
        <p:blipFill>
          <a:blip r:embed="rId3" cstate="print"/>
          <a:srcRect/>
          <a:stretch>
            <a:fillRect/>
          </a:stretch>
        </p:blipFill>
        <p:spPr bwMode="auto">
          <a:xfrm>
            <a:off x="366885" y="1828800"/>
            <a:ext cx="8472315" cy="3810000"/>
          </a:xfrm>
          <a:prstGeom prst="rect">
            <a:avLst/>
          </a:prstGeom>
          <a:noFill/>
          <a:ln w="9525">
            <a:noFill/>
            <a:miter lim="800000"/>
            <a:headEnd/>
            <a:tailEnd/>
          </a:ln>
        </p:spPr>
      </p:pic>
      <p:sp>
        <p:nvSpPr>
          <p:cNvPr id="6" name="Rectangle 5"/>
          <p:cNvSpPr/>
          <p:nvPr/>
        </p:nvSpPr>
        <p:spPr>
          <a:xfrm>
            <a:off x="76200" y="5715000"/>
            <a:ext cx="8915400" cy="461665"/>
          </a:xfrm>
          <a:prstGeom prst="rect">
            <a:avLst/>
          </a:prstGeom>
        </p:spPr>
        <p:txBody>
          <a:bodyPr wrap="square">
            <a:spAutoFit/>
          </a:bodyPr>
          <a:lstStyle/>
          <a:p>
            <a:pPr marL="512763" indent="-512763">
              <a:buFont typeface="Wingdings" pitchFamily="2" charset="2"/>
              <a:buChar char="Ø"/>
            </a:pPr>
            <a:r>
              <a:rPr lang="en-US" sz="2400" b="0" dirty="0" smtClean="0">
                <a:solidFill>
                  <a:srgbClr val="FF3300"/>
                </a:solidFill>
              </a:rPr>
              <a:t>Many linear classifiers (hyperplanes) may separate the data</a:t>
            </a:r>
            <a:endParaRPr lang="en-US" sz="2400" b="0" dirty="0">
              <a:solidFill>
                <a:srgbClr val="FF3300"/>
              </a:solidFill>
            </a:endParaRPr>
          </a:p>
        </p:txBody>
      </p:sp>
    </p:spTree>
    <p:extLst>
      <p:ext uri="{BB962C8B-B14F-4D97-AF65-F5344CB8AC3E}">
        <p14:creationId xmlns:p14="http://schemas.microsoft.com/office/powerpoint/2010/main" val="225705379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28600"/>
            <a:ext cx="7793037" cy="1139824"/>
          </a:xfrm>
        </p:spPr>
        <p:txBody>
          <a:bodyPr/>
          <a:lstStyle/>
          <a:p>
            <a:r>
              <a:rPr lang="en-US" dirty="0" smtClean="0"/>
              <a:t>Application Case 6.4</a:t>
            </a:r>
            <a:endParaRPr lang="en-US" dirty="0"/>
          </a:p>
        </p:txBody>
      </p:sp>
      <p:sp>
        <p:nvSpPr>
          <p:cNvPr id="3" name="Content Placeholder 2"/>
          <p:cNvSpPr>
            <a:spLocks noGrp="1"/>
          </p:cNvSpPr>
          <p:nvPr>
            <p:ph idx="1"/>
          </p:nvPr>
        </p:nvSpPr>
        <p:spPr>
          <a:xfrm>
            <a:off x="762000" y="1524000"/>
            <a:ext cx="8229600" cy="4800600"/>
          </a:xfrm>
        </p:spPr>
        <p:txBody>
          <a:bodyPr/>
          <a:lstStyle/>
          <a:p>
            <a:pPr marL="0" indent="0">
              <a:buNone/>
            </a:pPr>
            <a:r>
              <a:rPr lang="en-US" sz="3600" dirty="0">
                <a:solidFill>
                  <a:srgbClr val="F85E08"/>
                </a:solidFill>
                <a:effectLst>
                  <a:outerShdw blurRad="38100" dist="38100" dir="2700000" algn="tl">
                    <a:srgbClr val="000000">
                      <a:alpha val="43137"/>
                    </a:srgbClr>
                  </a:outerShdw>
                </a:effectLst>
              </a:rPr>
              <a:t>Managing Student Retention with Predictive Modeling</a:t>
            </a:r>
            <a:endParaRPr lang="en-US" sz="3600" dirty="0" smtClean="0">
              <a:solidFill>
                <a:srgbClr val="F85E08"/>
              </a:solidFill>
              <a:effectLst>
                <a:outerShdw blurRad="38100" dist="38100" dir="2700000" algn="tl">
                  <a:srgbClr val="000000">
                    <a:alpha val="43137"/>
                  </a:srgbClr>
                </a:outerShdw>
              </a:effectLst>
            </a:endParaRPr>
          </a:p>
          <a:p>
            <a:pPr marL="0" indent="0">
              <a:buNone/>
            </a:pPr>
            <a:endParaRPr lang="en-US" sz="1050" u="sng" dirty="0" smtClean="0">
              <a:solidFill>
                <a:srgbClr val="F85E08"/>
              </a:solidFill>
              <a:effectLst>
                <a:outerShdw blurRad="38100" dist="38100" dir="2700000" algn="tl">
                  <a:srgbClr val="000000">
                    <a:alpha val="43137"/>
                  </a:srgbClr>
                </a:outerShdw>
              </a:effectLst>
            </a:endParaRPr>
          </a:p>
          <a:p>
            <a:pPr marL="0" indent="0">
              <a:buNone/>
            </a:pPr>
            <a:r>
              <a:rPr lang="en-US" sz="2800" u="sng" dirty="0" smtClean="0">
                <a:solidFill>
                  <a:srgbClr val="F85E08"/>
                </a:solidFill>
                <a:effectLst>
                  <a:outerShdw blurRad="38100" dist="38100" dir="2700000" algn="tl">
                    <a:srgbClr val="000000">
                      <a:alpha val="43137"/>
                    </a:srgbClr>
                  </a:outerShdw>
                </a:effectLst>
              </a:rPr>
              <a:t>Questions for Discussion</a:t>
            </a:r>
            <a:endParaRPr lang="en-US" sz="2800" u="sng" dirty="0">
              <a:solidFill>
                <a:srgbClr val="F85E08"/>
              </a:solidFill>
              <a:effectLst>
                <a:outerShdw blurRad="38100" dist="38100" dir="2700000" algn="tl">
                  <a:srgbClr val="000000">
                    <a:alpha val="43137"/>
                  </a:srgbClr>
                </a:outerShdw>
              </a:effectLst>
            </a:endParaRPr>
          </a:p>
          <a:p>
            <a:pPr marL="514350" indent="-514350">
              <a:buSzPct val="80000"/>
              <a:buFont typeface="+mj-lt"/>
              <a:buAutoNum type="arabicPeriod"/>
            </a:pPr>
            <a:r>
              <a:rPr lang="en-US" sz="2600" dirty="0"/>
              <a:t>Why is attrition one of the most important </a:t>
            </a:r>
            <a:r>
              <a:rPr lang="en-US" sz="2600" dirty="0" smtClean="0"/>
              <a:t>issues in </a:t>
            </a:r>
            <a:r>
              <a:rPr lang="en-US" sz="2600" dirty="0"/>
              <a:t>higher education?</a:t>
            </a:r>
          </a:p>
          <a:p>
            <a:pPr marL="514350" indent="-514350">
              <a:buSzPct val="80000"/>
              <a:buFont typeface="+mj-lt"/>
              <a:buAutoNum type="arabicPeriod"/>
            </a:pPr>
            <a:r>
              <a:rPr lang="en-US" sz="2600" dirty="0" smtClean="0"/>
              <a:t>How </a:t>
            </a:r>
            <a:r>
              <a:rPr lang="en-US" sz="2600" dirty="0"/>
              <a:t>can predictive analytics (ANN, SVM, </a:t>
            </a:r>
            <a:r>
              <a:rPr lang="en-US" sz="2600" dirty="0" smtClean="0"/>
              <a:t>and so </a:t>
            </a:r>
            <a:r>
              <a:rPr lang="en-US" sz="2600" dirty="0"/>
              <a:t>forth) be used to better manage </a:t>
            </a:r>
            <a:r>
              <a:rPr lang="en-US" sz="2600" dirty="0" smtClean="0"/>
              <a:t>student retention</a:t>
            </a:r>
            <a:r>
              <a:rPr lang="en-US" sz="2600" dirty="0"/>
              <a:t>?</a:t>
            </a:r>
          </a:p>
          <a:p>
            <a:pPr marL="514350" indent="-514350">
              <a:buSzPct val="80000"/>
              <a:buFont typeface="+mj-lt"/>
              <a:buAutoNum type="arabicPeriod"/>
            </a:pPr>
            <a:r>
              <a:rPr lang="en-US" sz="2600" dirty="0" smtClean="0"/>
              <a:t>What </a:t>
            </a:r>
            <a:r>
              <a:rPr lang="en-US" sz="2600" dirty="0"/>
              <a:t>are the main challenges and </a:t>
            </a:r>
            <a:r>
              <a:rPr lang="en-US" sz="2600" dirty="0" smtClean="0"/>
              <a:t>potential solutions </a:t>
            </a:r>
            <a:r>
              <a:rPr lang="en-US" sz="2600" dirty="0"/>
              <a:t>to the use of analytics in </a:t>
            </a:r>
            <a:r>
              <a:rPr lang="en-US" sz="2600" dirty="0" smtClean="0"/>
              <a:t>retention management</a:t>
            </a:r>
            <a:r>
              <a:rPr lang="en-US" sz="2600" dirty="0"/>
              <a:t>?</a:t>
            </a:r>
            <a:endParaRPr lang="en-US" sz="2600" dirty="0" smtClean="0"/>
          </a:p>
        </p:txBody>
      </p:sp>
    </p:spTree>
    <p:extLst>
      <p:ext uri="{BB962C8B-B14F-4D97-AF65-F5344CB8AC3E}">
        <p14:creationId xmlns:p14="http://schemas.microsoft.com/office/powerpoint/2010/main" val="228910614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28600"/>
            <a:ext cx="7793037" cy="1139824"/>
          </a:xfrm>
        </p:spPr>
        <p:txBody>
          <a:bodyPr/>
          <a:lstStyle/>
          <a:p>
            <a:r>
              <a:rPr lang="en-US" dirty="0" smtClean="0"/>
              <a:t>Application </a:t>
            </a:r>
            <a:br>
              <a:rPr lang="en-US" dirty="0" smtClean="0"/>
            </a:br>
            <a:r>
              <a:rPr lang="en-US" dirty="0" smtClean="0"/>
              <a:t>Case 6.4</a:t>
            </a:r>
            <a:endParaRPr lang="en-US" dirty="0"/>
          </a:p>
        </p:txBody>
      </p:sp>
      <p:sp>
        <p:nvSpPr>
          <p:cNvPr id="3" name="Content Placeholder 2"/>
          <p:cNvSpPr>
            <a:spLocks noGrp="1"/>
          </p:cNvSpPr>
          <p:nvPr>
            <p:ph idx="1"/>
          </p:nvPr>
        </p:nvSpPr>
        <p:spPr>
          <a:xfrm>
            <a:off x="304800" y="1752600"/>
            <a:ext cx="3505200" cy="1447800"/>
          </a:xfrm>
        </p:spPr>
        <p:txBody>
          <a:bodyPr/>
          <a:lstStyle/>
          <a:p>
            <a:pPr marL="0" indent="0">
              <a:buNone/>
            </a:pPr>
            <a:r>
              <a:rPr lang="en-US" sz="2800" dirty="0">
                <a:solidFill>
                  <a:srgbClr val="0000FF"/>
                </a:solidFill>
                <a:effectLst>
                  <a:outerShdw blurRad="38100" dist="38100" dir="2700000" algn="tl">
                    <a:srgbClr val="000000">
                      <a:alpha val="43137"/>
                    </a:srgbClr>
                  </a:outerShdw>
                </a:effectLst>
              </a:rPr>
              <a:t>Managing Student Retention with Predictive Modeling</a:t>
            </a:r>
            <a:endParaRPr lang="en-US" sz="2800" dirty="0" smtClean="0">
              <a:solidFill>
                <a:srgbClr val="0000FF"/>
              </a:solidFill>
              <a:effectLst>
                <a:outerShdw blurRad="38100" dist="38100" dir="2700000" algn="tl">
                  <a:srgbClr val="000000">
                    <a:alpha val="43137"/>
                  </a:srgbClr>
                </a:outerShdw>
              </a:effectLst>
            </a:endParaRPr>
          </a:p>
          <a:p>
            <a:pPr marL="0" indent="0">
              <a:buNone/>
            </a:pPr>
            <a:endParaRPr lang="en-US" sz="900" u="sng" dirty="0" smtClean="0">
              <a:solidFill>
                <a:srgbClr val="0000FF"/>
              </a:solidFill>
              <a:effectLst>
                <a:outerShdw blurRad="38100" dist="38100" dir="2700000" algn="tl">
                  <a:srgbClr val="000000">
                    <a:alpha val="43137"/>
                  </a:srgbClr>
                </a:outerShdw>
              </a:effectLst>
            </a:endParaRP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95800" y="76200"/>
            <a:ext cx="4572000" cy="6324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 y="3266309"/>
            <a:ext cx="4800600" cy="176289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489383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Does an SVM Work?</a:t>
            </a:r>
            <a:endParaRPr lang="en-US" dirty="0"/>
          </a:p>
        </p:txBody>
      </p:sp>
      <p:sp>
        <p:nvSpPr>
          <p:cNvPr id="3" name="Content Placeholder 2"/>
          <p:cNvSpPr>
            <a:spLocks noGrp="1"/>
          </p:cNvSpPr>
          <p:nvPr>
            <p:ph idx="1"/>
          </p:nvPr>
        </p:nvSpPr>
        <p:spPr/>
        <p:txBody>
          <a:bodyPr/>
          <a:lstStyle/>
          <a:p>
            <a:r>
              <a:rPr lang="en-US" sz="2800" dirty="0" smtClean="0"/>
              <a:t>Following a machine-learning process, an SVM </a:t>
            </a:r>
            <a:r>
              <a:rPr lang="en-US" sz="2800" dirty="0" smtClean="0">
                <a:solidFill>
                  <a:srgbClr val="FF3300"/>
                </a:solidFill>
              </a:rPr>
              <a:t>learns</a:t>
            </a:r>
            <a:r>
              <a:rPr lang="en-US" sz="2800" dirty="0" smtClean="0"/>
              <a:t> from the historic cases.</a:t>
            </a:r>
          </a:p>
          <a:p>
            <a:r>
              <a:rPr lang="en-US" sz="2800" dirty="0" smtClean="0"/>
              <a:t>The Process of Building SVM  </a:t>
            </a:r>
          </a:p>
          <a:p>
            <a:pPr lvl="1">
              <a:buNone/>
            </a:pPr>
            <a:r>
              <a:rPr lang="en-US" sz="2400" dirty="0" smtClean="0">
                <a:solidFill>
                  <a:srgbClr val="FF3300"/>
                </a:solidFill>
              </a:rPr>
              <a:t>1.</a:t>
            </a:r>
            <a:r>
              <a:rPr lang="en-US" sz="2400" dirty="0" smtClean="0"/>
              <a:t> Preprocess the data</a:t>
            </a:r>
          </a:p>
          <a:p>
            <a:pPr lvl="2"/>
            <a:r>
              <a:rPr lang="en-US" sz="1800" dirty="0" smtClean="0"/>
              <a:t>Scrub and transform the data.</a:t>
            </a:r>
          </a:p>
          <a:p>
            <a:pPr lvl="1">
              <a:buNone/>
            </a:pPr>
            <a:r>
              <a:rPr lang="en-US" sz="2400" dirty="0" smtClean="0">
                <a:solidFill>
                  <a:srgbClr val="FF3300"/>
                </a:solidFill>
              </a:rPr>
              <a:t>2. </a:t>
            </a:r>
            <a:r>
              <a:rPr lang="en-US" sz="2400" dirty="0" smtClean="0"/>
              <a:t>Develop the model.</a:t>
            </a:r>
          </a:p>
          <a:p>
            <a:pPr lvl="2"/>
            <a:r>
              <a:rPr lang="en-US" sz="1800" dirty="0" smtClean="0"/>
              <a:t>Select the kernel type (RBF is often a natural choice).</a:t>
            </a:r>
          </a:p>
          <a:p>
            <a:pPr lvl="2"/>
            <a:r>
              <a:rPr lang="en-US" sz="1800" dirty="0" smtClean="0"/>
              <a:t>Determine the kernel parameters for the selected kernel type.</a:t>
            </a:r>
          </a:p>
          <a:p>
            <a:pPr lvl="2"/>
            <a:r>
              <a:rPr lang="en-US" sz="1800" dirty="0" smtClean="0"/>
              <a:t>If the results are satisfactory, finalize the model; otherwise change the kernel type and/or kernel parameters to achieve the desired accuracy level.</a:t>
            </a:r>
          </a:p>
          <a:p>
            <a:pPr lvl="1">
              <a:buNone/>
            </a:pPr>
            <a:r>
              <a:rPr lang="en-US" sz="2400" dirty="0" smtClean="0">
                <a:solidFill>
                  <a:srgbClr val="FF3300"/>
                </a:solidFill>
              </a:rPr>
              <a:t>3. </a:t>
            </a:r>
            <a:r>
              <a:rPr lang="en-US" sz="2400" dirty="0" smtClean="0"/>
              <a:t>Extract and deploy the model.</a:t>
            </a:r>
          </a:p>
          <a:p>
            <a:pPr lvl="1"/>
            <a:endParaRPr lang="en-US" sz="2000" dirty="0" smtClean="0"/>
          </a:p>
        </p:txBody>
      </p:sp>
    </p:spTree>
    <p:extLst>
      <p:ext uri="{BB962C8B-B14F-4D97-AF65-F5344CB8AC3E}">
        <p14:creationId xmlns:p14="http://schemas.microsoft.com/office/powerpoint/2010/main" val="144093553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Process of Building an SVM  </a:t>
            </a:r>
            <a:endParaRPr lang="en-US" dirty="0"/>
          </a:p>
        </p:txBody>
      </p:sp>
      <p:pic>
        <p:nvPicPr>
          <p:cNvPr id="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71800" y="1541018"/>
            <a:ext cx="3810000" cy="47835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37421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Opening Vignette…</a:t>
            </a:r>
            <a:endParaRPr lang="en-US" dirty="0"/>
          </a:p>
        </p:txBody>
      </p:sp>
      <p:sp>
        <p:nvSpPr>
          <p:cNvPr id="3" name="Content Placeholder 2"/>
          <p:cNvSpPr>
            <a:spLocks noGrp="1"/>
          </p:cNvSpPr>
          <p:nvPr>
            <p:ph idx="1"/>
          </p:nvPr>
        </p:nvSpPr>
        <p:spPr>
          <a:xfrm>
            <a:off x="685800" y="1600200"/>
            <a:ext cx="8382000" cy="4876800"/>
          </a:xfrm>
        </p:spPr>
        <p:txBody>
          <a:bodyPr>
            <a:normAutofit lnSpcReduction="10000"/>
          </a:bodyPr>
          <a:lstStyle/>
          <a:p>
            <a:pPr marL="0" indent="0">
              <a:buNone/>
            </a:pPr>
            <a:r>
              <a:rPr lang="en-US" sz="3600" dirty="0">
                <a:solidFill>
                  <a:srgbClr val="F85E08"/>
                </a:solidFill>
                <a:effectLst>
                  <a:outerShdw blurRad="38100" dist="38100" dir="2700000" algn="tl">
                    <a:srgbClr val="000000">
                      <a:alpha val="43137"/>
                    </a:srgbClr>
                  </a:outerShdw>
                </a:effectLst>
              </a:rPr>
              <a:t>Predictive Modeling Helps </a:t>
            </a:r>
            <a:r>
              <a:rPr lang="en-US" sz="3600" dirty="0" smtClean="0">
                <a:solidFill>
                  <a:srgbClr val="F85E08"/>
                </a:solidFill>
                <a:effectLst>
                  <a:outerShdw blurRad="38100" dist="38100" dir="2700000" algn="tl">
                    <a:srgbClr val="000000">
                      <a:alpha val="43137"/>
                    </a:srgbClr>
                  </a:outerShdw>
                </a:effectLst>
              </a:rPr>
              <a:t>Better Understand </a:t>
            </a:r>
            <a:r>
              <a:rPr lang="en-US" sz="3600" dirty="0">
                <a:solidFill>
                  <a:srgbClr val="F85E08"/>
                </a:solidFill>
                <a:effectLst>
                  <a:outerShdw blurRad="38100" dist="38100" dir="2700000" algn="tl">
                    <a:srgbClr val="000000">
                      <a:alpha val="43137"/>
                    </a:srgbClr>
                  </a:outerShdw>
                </a:effectLst>
              </a:rPr>
              <a:t>and Manage Complex Medical Procedures</a:t>
            </a:r>
            <a:endParaRPr lang="en-US" sz="3600" dirty="0" smtClean="0">
              <a:solidFill>
                <a:srgbClr val="F85E08"/>
              </a:solidFill>
              <a:effectLst>
                <a:outerShdw blurRad="38100" dist="38100" dir="2700000" algn="tl">
                  <a:srgbClr val="000000">
                    <a:alpha val="43137"/>
                  </a:srgbClr>
                </a:outerShdw>
              </a:effectLst>
            </a:endParaRPr>
          </a:p>
          <a:p>
            <a:pPr marL="0" indent="0">
              <a:buNone/>
            </a:pPr>
            <a:endParaRPr lang="en-US" sz="1800" dirty="0" smtClean="0">
              <a:solidFill>
                <a:srgbClr val="F85E08"/>
              </a:solidFill>
              <a:effectLst>
                <a:outerShdw blurRad="38100" dist="38100" dir="2700000" algn="tl">
                  <a:srgbClr val="000000">
                    <a:alpha val="43137"/>
                  </a:srgbClr>
                </a:outerShdw>
              </a:effectLst>
            </a:endParaRPr>
          </a:p>
          <a:p>
            <a:r>
              <a:rPr lang="en-US" dirty="0" smtClean="0"/>
              <a:t>Situation</a:t>
            </a:r>
          </a:p>
          <a:p>
            <a:r>
              <a:rPr lang="en-US" dirty="0" smtClean="0"/>
              <a:t>Problem</a:t>
            </a:r>
          </a:p>
          <a:p>
            <a:r>
              <a:rPr lang="en-US" dirty="0" smtClean="0"/>
              <a:t>Solution</a:t>
            </a:r>
          </a:p>
          <a:p>
            <a:r>
              <a:rPr lang="en-US" dirty="0" smtClean="0"/>
              <a:t>Results</a:t>
            </a:r>
          </a:p>
          <a:p>
            <a:r>
              <a:rPr lang="en-US" dirty="0" smtClean="0"/>
              <a:t>Answer &amp; discuss the case questions.</a:t>
            </a:r>
            <a:endParaRPr lang="en-US" dirty="0"/>
          </a:p>
        </p:txBody>
      </p:sp>
    </p:spTree>
    <p:extLst>
      <p:ext uri="{BB962C8B-B14F-4D97-AF65-F5344CB8AC3E}">
        <p14:creationId xmlns:p14="http://schemas.microsoft.com/office/powerpoint/2010/main" val="62927613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SVM Applications</a:t>
            </a:r>
            <a:endParaRPr lang="en-US" dirty="0"/>
          </a:p>
        </p:txBody>
      </p:sp>
      <p:sp>
        <p:nvSpPr>
          <p:cNvPr id="3" name="Content Placeholder 2"/>
          <p:cNvSpPr>
            <a:spLocks noGrp="1"/>
          </p:cNvSpPr>
          <p:nvPr>
            <p:ph idx="1"/>
          </p:nvPr>
        </p:nvSpPr>
        <p:spPr>
          <a:xfrm>
            <a:off x="762000" y="1524000"/>
            <a:ext cx="8229600" cy="4800600"/>
          </a:xfrm>
        </p:spPr>
        <p:txBody>
          <a:bodyPr/>
          <a:lstStyle/>
          <a:p>
            <a:r>
              <a:rPr lang="en-US" sz="2700" dirty="0" smtClean="0"/>
              <a:t>SVMs are the most widely used kernel-learning algorithms for wide range of classification and regression problems</a:t>
            </a:r>
          </a:p>
          <a:p>
            <a:r>
              <a:rPr lang="en-US" sz="2700" dirty="0" smtClean="0"/>
              <a:t>SVMs represent the state-of-the-art by virtue of their excellent generalization performance, superior prediction power, ease of use, and rigorous theoretical foundation</a:t>
            </a:r>
          </a:p>
          <a:p>
            <a:r>
              <a:rPr lang="en-US" sz="2700" dirty="0" smtClean="0"/>
              <a:t>Most comparative studies show its superiority in both regression and classification type prediction problems.</a:t>
            </a:r>
          </a:p>
          <a:p>
            <a:r>
              <a:rPr lang="en-US" sz="2700" dirty="0" smtClean="0">
                <a:solidFill>
                  <a:srgbClr val="FF3300"/>
                </a:solidFill>
                <a:effectLst>
                  <a:outerShdw blurRad="38100" dist="38100" dir="2700000" algn="tl">
                    <a:srgbClr val="000000">
                      <a:alpha val="43137"/>
                    </a:srgbClr>
                  </a:outerShdw>
                </a:effectLst>
              </a:rPr>
              <a:t>SVM versus ANN?</a:t>
            </a:r>
          </a:p>
        </p:txBody>
      </p:sp>
    </p:spTree>
    <p:extLst>
      <p:ext uri="{BB962C8B-B14F-4D97-AF65-F5344CB8AC3E}">
        <p14:creationId xmlns:p14="http://schemas.microsoft.com/office/powerpoint/2010/main" val="36709564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0938" y="231776"/>
            <a:ext cx="7993062" cy="1139824"/>
          </a:xfrm>
        </p:spPr>
        <p:txBody>
          <a:bodyPr/>
          <a:lstStyle/>
          <a:p>
            <a:r>
              <a:rPr lang="en-US" sz="3900" i="1" dirty="0" smtClean="0"/>
              <a:t>k</a:t>
            </a:r>
            <a:r>
              <a:rPr lang="en-US" sz="3900" dirty="0" smtClean="0"/>
              <a:t>-Nearest </a:t>
            </a:r>
            <a:r>
              <a:rPr lang="en-US" sz="3900" dirty="0"/>
              <a:t>Neighbor </a:t>
            </a:r>
            <a:r>
              <a:rPr lang="en-US" sz="3900" dirty="0" smtClean="0"/>
              <a:t>Method (k-NN)</a:t>
            </a:r>
            <a:endParaRPr lang="en-US" sz="3900" dirty="0"/>
          </a:p>
        </p:txBody>
      </p:sp>
      <p:sp>
        <p:nvSpPr>
          <p:cNvPr id="3" name="Content Placeholder 2"/>
          <p:cNvSpPr>
            <a:spLocks noGrp="1"/>
          </p:cNvSpPr>
          <p:nvPr>
            <p:ph idx="1"/>
          </p:nvPr>
        </p:nvSpPr>
        <p:spPr/>
        <p:txBody>
          <a:bodyPr/>
          <a:lstStyle/>
          <a:p>
            <a:r>
              <a:rPr lang="en-US" sz="2800" dirty="0"/>
              <a:t>ANNs and </a:t>
            </a:r>
            <a:r>
              <a:rPr lang="en-US" sz="2800" dirty="0" smtClean="0"/>
              <a:t>SVMs </a:t>
            </a:r>
            <a:r>
              <a:rPr lang="en-US" sz="2800" dirty="0">
                <a:sym typeface="Wingdings" panose="05000000000000000000" pitchFamily="2" charset="2"/>
              </a:rPr>
              <a:t> </a:t>
            </a:r>
            <a:r>
              <a:rPr lang="en-US" sz="2800" dirty="0" smtClean="0">
                <a:sym typeface="Wingdings" panose="05000000000000000000" pitchFamily="2" charset="2"/>
              </a:rPr>
              <a:t>time-demanding, computationally </a:t>
            </a:r>
            <a:r>
              <a:rPr lang="en-US" sz="2800" dirty="0">
                <a:sym typeface="Wingdings" panose="05000000000000000000" pitchFamily="2" charset="2"/>
              </a:rPr>
              <a:t>intensive iterative </a:t>
            </a:r>
            <a:r>
              <a:rPr lang="en-US" sz="2800" dirty="0" smtClean="0">
                <a:sym typeface="Wingdings" panose="05000000000000000000" pitchFamily="2" charset="2"/>
              </a:rPr>
              <a:t>derivations</a:t>
            </a:r>
          </a:p>
          <a:p>
            <a:r>
              <a:rPr lang="en-US" sz="2800" i="1" dirty="0" smtClean="0">
                <a:sym typeface="Wingdings" panose="05000000000000000000" pitchFamily="2" charset="2"/>
              </a:rPr>
              <a:t>k-</a:t>
            </a:r>
            <a:r>
              <a:rPr lang="en-US" sz="2800" dirty="0" smtClean="0">
                <a:sym typeface="Wingdings" panose="05000000000000000000" pitchFamily="2" charset="2"/>
              </a:rPr>
              <a:t>NN is a simplistic and logical prediction method, that produces </a:t>
            </a:r>
            <a:r>
              <a:rPr lang="en-US" sz="2800" u="sng" dirty="0" smtClean="0">
                <a:sym typeface="Wingdings" panose="05000000000000000000" pitchFamily="2" charset="2"/>
              </a:rPr>
              <a:t>very competitive</a:t>
            </a:r>
            <a:r>
              <a:rPr lang="en-US" sz="2800" dirty="0" smtClean="0">
                <a:sym typeface="Wingdings" panose="05000000000000000000" pitchFamily="2" charset="2"/>
              </a:rPr>
              <a:t> results</a:t>
            </a:r>
          </a:p>
          <a:p>
            <a:r>
              <a:rPr lang="en-US" sz="2800" i="1" dirty="0" smtClean="0">
                <a:sym typeface="Wingdings" panose="05000000000000000000" pitchFamily="2" charset="2"/>
              </a:rPr>
              <a:t>k-</a:t>
            </a:r>
            <a:r>
              <a:rPr lang="en-US" sz="2800" dirty="0" smtClean="0">
                <a:sym typeface="Wingdings" panose="05000000000000000000" pitchFamily="2" charset="2"/>
              </a:rPr>
              <a:t>NN is a prediction method for classification as well as regression types (similar to ANN &amp; SVM)</a:t>
            </a:r>
          </a:p>
          <a:p>
            <a:r>
              <a:rPr lang="en-US" sz="2800" i="1" dirty="0"/>
              <a:t>k</a:t>
            </a:r>
            <a:r>
              <a:rPr lang="en-US" sz="2800" dirty="0"/>
              <a:t>-NN is a type of instance-based </a:t>
            </a:r>
            <a:r>
              <a:rPr lang="en-US" sz="2800" dirty="0" smtClean="0"/>
              <a:t>learning (or </a:t>
            </a:r>
            <a:r>
              <a:rPr lang="en-US" sz="2800" dirty="0"/>
              <a:t>lazy learning</a:t>
            </a:r>
            <a:r>
              <a:rPr lang="en-US" sz="2800" dirty="0" smtClean="0"/>
              <a:t>) – most of the work takes place at the time of prediction (not at modeling)</a:t>
            </a:r>
          </a:p>
          <a:p>
            <a:r>
              <a:rPr lang="en-US" sz="2800" i="1" dirty="0" smtClean="0"/>
              <a:t>k </a:t>
            </a:r>
            <a:r>
              <a:rPr lang="en-US" sz="2800" dirty="0" smtClean="0"/>
              <a:t>: the number of neighbors used</a:t>
            </a:r>
            <a:endParaRPr lang="en-US" sz="2800" dirty="0"/>
          </a:p>
        </p:txBody>
      </p:sp>
    </p:spTree>
    <p:extLst>
      <p:ext uri="{BB962C8B-B14F-4D97-AF65-F5344CB8AC3E}">
        <p14:creationId xmlns:p14="http://schemas.microsoft.com/office/powerpoint/2010/main" val="396720896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0938" y="231776"/>
            <a:ext cx="7993062" cy="1139824"/>
          </a:xfrm>
        </p:spPr>
        <p:txBody>
          <a:bodyPr/>
          <a:lstStyle/>
          <a:p>
            <a:r>
              <a:rPr lang="en-US" sz="3900" i="1" dirty="0" smtClean="0"/>
              <a:t>k</a:t>
            </a:r>
            <a:r>
              <a:rPr lang="en-US" sz="3900" dirty="0" smtClean="0"/>
              <a:t>-Nearest </a:t>
            </a:r>
            <a:r>
              <a:rPr lang="en-US" sz="3900" dirty="0"/>
              <a:t>Neighbor </a:t>
            </a:r>
            <a:r>
              <a:rPr lang="en-US" sz="3900" dirty="0" smtClean="0"/>
              <a:t>Method (k-NN)</a:t>
            </a:r>
            <a:endParaRPr lang="en-US" sz="3900"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66800" y="1580456"/>
            <a:ext cx="5168462" cy="4820344"/>
          </a:xfrm>
          <a:prstGeom prst="rect">
            <a:avLst/>
          </a:prstGeom>
          <a:noFill/>
          <a:ln>
            <a:noFill/>
          </a:ln>
        </p:spPr>
      </p:pic>
      <p:sp>
        <p:nvSpPr>
          <p:cNvPr id="6" name="Rectangle 5"/>
          <p:cNvSpPr/>
          <p:nvPr/>
        </p:nvSpPr>
        <p:spPr>
          <a:xfrm>
            <a:off x="5943600" y="4114800"/>
            <a:ext cx="2743200" cy="1384995"/>
          </a:xfrm>
          <a:prstGeom prst="rect">
            <a:avLst/>
          </a:prstGeom>
          <a:solidFill>
            <a:schemeClr val="accent2">
              <a:lumMod val="20000"/>
              <a:lumOff val="80000"/>
            </a:schemeClr>
          </a:solidFill>
        </p:spPr>
        <p:txBody>
          <a:bodyPr wrap="square">
            <a:spAutoFit/>
          </a:bodyPr>
          <a:lstStyle/>
          <a:p>
            <a:r>
              <a:rPr lang="en-US" b="0" dirty="0" smtClean="0">
                <a:sym typeface="Wingdings" panose="05000000000000000000" pitchFamily="2" charset="2"/>
              </a:rPr>
              <a:t>The answer depends on the value of </a:t>
            </a:r>
            <a:r>
              <a:rPr lang="en-US" b="0" i="1" dirty="0" smtClean="0">
                <a:sym typeface="Wingdings" panose="05000000000000000000" pitchFamily="2" charset="2"/>
              </a:rPr>
              <a:t>k</a:t>
            </a:r>
            <a:endParaRPr lang="en-US" b="0" i="1" dirty="0"/>
          </a:p>
        </p:txBody>
      </p:sp>
    </p:spTree>
    <p:extLst>
      <p:ext uri="{BB962C8B-B14F-4D97-AF65-F5344CB8AC3E}">
        <p14:creationId xmlns:p14="http://schemas.microsoft.com/office/powerpoint/2010/main" val="182590397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Process of </a:t>
            </a:r>
            <a:r>
              <a:rPr lang="en-US" i="1" dirty="0" smtClean="0"/>
              <a:t>k</a:t>
            </a:r>
            <a:r>
              <a:rPr lang="en-US" dirty="0" smtClean="0"/>
              <a:t>-NN Method</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1773871"/>
            <a:ext cx="6529310" cy="4322129"/>
          </a:xfrm>
          <a:prstGeom prst="rect">
            <a:avLst/>
          </a:prstGeom>
          <a:noFill/>
          <a:ln>
            <a:noFill/>
          </a:ln>
        </p:spPr>
      </p:pic>
    </p:spTree>
    <p:extLst>
      <p:ext uri="{BB962C8B-B14F-4D97-AF65-F5344CB8AC3E}">
        <p14:creationId xmlns:p14="http://schemas.microsoft.com/office/powerpoint/2010/main" val="185112977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1518557"/>
            <a:ext cx="8193088" cy="4800600"/>
          </a:xfrm>
        </p:spPr>
        <p:txBody>
          <a:bodyPr/>
          <a:lstStyle/>
          <a:p>
            <a:pPr marL="514350" indent="-514350">
              <a:buClr>
                <a:srgbClr val="F85E08"/>
              </a:buClr>
              <a:buSzPct val="80000"/>
              <a:buFont typeface="+mj-lt"/>
              <a:buAutoNum type="arabicPeriod"/>
            </a:pPr>
            <a:r>
              <a:rPr lang="en-US" dirty="0"/>
              <a:t>Similarity Measure: The Distance Metric</a:t>
            </a:r>
            <a:endParaRPr lang="en-US" dirty="0" smtClean="0"/>
          </a:p>
          <a:p>
            <a:endParaRPr lang="en-US" dirty="0" smtClean="0"/>
          </a:p>
          <a:p>
            <a:endParaRPr lang="en-US" dirty="0"/>
          </a:p>
          <a:p>
            <a:endParaRPr lang="en-US" dirty="0" smtClean="0"/>
          </a:p>
          <a:p>
            <a:endParaRPr lang="en-US" dirty="0"/>
          </a:p>
          <a:p>
            <a:endParaRPr lang="en-US" dirty="0"/>
          </a:p>
          <a:p>
            <a:endParaRPr lang="en-US" dirty="0" smtClean="0"/>
          </a:p>
          <a:p>
            <a:pPr lvl="1"/>
            <a:r>
              <a:rPr lang="en-US" dirty="0" smtClean="0"/>
              <a:t>Numeric versus nominal values?</a:t>
            </a:r>
            <a:endParaRPr lang="en-US" dirty="0"/>
          </a:p>
        </p:txBody>
      </p:sp>
      <p:sp>
        <p:nvSpPr>
          <p:cNvPr id="2" name="Title 1"/>
          <p:cNvSpPr>
            <a:spLocks noGrp="1"/>
          </p:cNvSpPr>
          <p:nvPr>
            <p:ph type="title"/>
          </p:nvPr>
        </p:nvSpPr>
        <p:spPr/>
        <p:txBody>
          <a:bodyPr/>
          <a:lstStyle/>
          <a:p>
            <a:r>
              <a:rPr lang="en-US" i="1" dirty="0" smtClean="0"/>
              <a:t>k</a:t>
            </a:r>
            <a:r>
              <a:rPr lang="en-US" dirty="0" smtClean="0"/>
              <a:t>-NN Model Parameter</a:t>
            </a:r>
            <a:endParaRPr lang="en-US"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8171" y="2514600"/>
            <a:ext cx="6531429" cy="609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14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17171" y="3429000"/>
            <a:ext cx="7153836" cy="2068286"/>
          </a:xfrm>
          <a:prstGeom prst="rect">
            <a:avLst/>
          </a:prstGeom>
          <a:noFill/>
          <a:ln w="9525">
            <a:solidFill>
              <a:schemeClr val="accent2">
                <a:lumMod val="75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614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17171" y="2133600"/>
            <a:ext cx="2301872" cy="3571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3983640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1518557"/>
            <a:ext cx="8193088" cy="4800600"/>
          </a:xfrm>
        </p:spPr>
        <p:txBody>
          <a:bodyPr/>
          <a:lstStyle/>
          <a:p>
            <a:pPr marL="514350" indent="-514350">
              <a:buClr>
                <a:srgbClr val="F85E08"/>
              </a:buClr>
              <a:buSzPct val="80000"/>
              <a:buFont typeface="+mj-lt"/>
              <a:buAutoNum type="arabicPeriod" startAt="2"/>
            </a:pPr>
            <a:r>
              <a:rPr lang="en-US" dirty="0" smtClean="0"/>
              <a:t>Number of Neighbors (the value of </a:t>
            </a:r>
            <a:r>
              <a:rPr lang="en-US" i="1" dirty="0" smtClean="0">
                <a:solidFill>
                  <a:srgbClr val="F85E08"/>
                </a:solidFill>
                <a:effectLst>
                  <a:outerShdw blurRad="38100" dist="38100" dir="2700000" algn="tl">
                    <a:srgbClr val="000000">
                      <a:alpha val="43137"/>
                    </a:srgbClr>
                  </a:outerShdw>
                </a:effectLst>
              </a:rPr>
              <a:t>k</a:t>
            </a:r>
            <a:r>
              <a:rPr lang="en-US" dirty="0" smtClean="0"/>
              <a:t>)</a:t>
            </a:r>
          </a:p>
          <a:p>
            <a:pPr lvl="1"/>
            <a:r>
              <a:rPr lang="en-US" dirty="0" smtClean="0"/>
              <a:t>The best value depends on the data</a:t>
            </a:r>
          </a:p>
          <a:p>
            <a:pPr lvl="1"/>
            <a:r>
              <a:rPr lang="en-US" dirty="0" smtClean="0"/>
              <a:t>Larger values reduce the effect of </a:t>
            </a:r>
            <a:r>
              <a:rPr lang="en-US" dirty="0"/>
              <a:t>noise but also </a:t>
            </a:r>
            <a:r>
              <a:rPr lang="en-US" dirty="0" smtClean="0"/>
              <a:t>make </a:t>
            </a:r>
            <a:r>
              <a:rPr lang="en-US" dirty="0"/>
              <a:t>boundaries </a:t>
            </a:r>
            <a:r>
              <a:rPr lang="en-US" dirty="0" smtClean="0"/>
              <a:t>between classes </a:t>
            </a:r>
            <a:r>
              <a:rPr lang="en-US" dirty="0"/>
              <a:t>less distinct</a:t>
            </a:r>
            <a:endParaRPr lang="en-US" dirty="0" smtClean="0"/>
          </a:p>
          <a:p>
            <a:pPr lvl="1"/>
            <a:r>
              <a:rPr lang="en-US" dirty="0" smtClean="0"/>
              <a:t>An “optimal” value can be found heuristically</a:t>
            </a:r>
          </a:p>
          <a:p>
            <a:r>
              <a:rPr lang="en-US" dirty="0" smtClean="0">
                <a:solidFill>
                  <a:srgbClr val="F85E08"/>
                </a:solidFill>
              </a:rPr>
              <a:t>Cross Validation </a:t>
            </a:r>
            <a:r>
              <a:rPr lang="en-US" dirty="0" smtClean="0">
                <a:solidFill>
                  <a:srgbClr val="0000CC"/>
                </a:solidFill>
              </a:rPr>
              <a:t>is often used to determine the best value for k and the distance measure</a:t>
            </a:r>
            <a:endParaRPr lang="en-US" dirty="0">
              <a:solidFill>
                <a:srgbClr val="0000CC"/>
              </a:solidFill>
            </a:endParaRPr>
          </a:p>
        </p:txBody>
      </p:sp>
      <p:sp>
        <p:nvSpPr>
          <p:cNvPr id="2" name="Title 1"/>
          <p:cNvSpPr>
            <a:spLocks noGrp="1"/>
          </p:cNvSpPr>
          <p:nvPr>
            <p:ph type="title"/>
          </p:nvPr>
        </p:nvSpPr>
        <p:spPr/>
        <p:txBody>
          <a:bodyPr/>
          <a:lstStyle/>
          <a:p>
            <a:r>
              <a:rPr lang="en-US" i="1" dirty="0" smtClean="0"/>
              <a:t>k</a:t>
            </a:r>
            <a:r>
              <a:rPr lang="en-US" dirty="0" smtClean="0"/>
              <a:t>-NN Model Parameter</a:t>
            </a:r>
            <a:endParaRPr lang="en-US" dirty="0"/>
          </a:p>
        </p:txBody>
      </p:sp>
    </p:spTree>
    <p:extLst>
      <p:ext uri="{BB962C8B-B14F-4D97-AF65-F5344CB8AC3E}">
        <p14:creationId xmlns:p14="http://schemas.microsoft.com/office/powerpoint/2010/main" val="1939939506"/>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28600"/>
            <a:ext cx="7793037" cy="1139824"/>
          </a:xfrm>
        </p:spPr>
        <p:txBody>
          <a:bodyPr/>
          <a:lstStyle/>
          <a:p>
            <a:r>
              <a:rPr lang="en-US" dirty="0" smtClean="0"/>
              <a:t>Application Case 6.5</a:t>
            </a:r>
            <a:endParaRPr lang="en-US" dirty="0"/>
          </a:p>
        </p:txBody>
      </p:sp>
      <p:sp>
        <p:nvSpPr>
          <p:cNvPr id="3" name="Content Placeholder 2"/>
          <p:cNvSpPr>
            <a:spLocks noGrp="1"/>
          </p:cNvSpPr>
          <p:nvPr>
            <p:ph idx="1"/>
          </p:nvPr>
        </p:nvSpPr>
        <p:spPr>
          <a:xfrm>
            <a:off x="762000" y="1524000"/>
            <a:ext cx="8229600" cy="4800600"/>
          </a:xfrm>
        </p:spPr>
        <p:txBody>
          <a:bodyPr/>
          <a:lstStyle/>
          <a:p>
            <a:pPr marL="0" indent="0">
              <a:buNone/>
            </a:pPr>
            <a:r>
              <a:rPr lang="en-US" sz="3600" dirty="0">
                <a:solidFill>
                  <a:srgbClr val="F85E08"/>
                </a:solidFill>
                <a:effectLst>
                  <a:outerShdw blurRad="38100" dist="38100" dir="2700000" algn="tl">
                    <a:srgbClr val="000000">
                      <a:alpha val="43137"/>
                    </a:srgbClr>
                  </a:outerShdw>
                </a:effectLst>
              </a:rPr>
              <a:t>Efficient Image Recognition and Categorization with kNN</a:t>
            </a:r>
            <a:endParaRPr lang="en-US" sz="3600" dirty="0" smtClean="0">
              <a:solidFill>
                <a:srgbClr val="F85E08"/>
              </a:solidFill>
              <a:effectLst>
                <a:outerShdw blurRad="38100" dist="38100" dir="2700000" algn="tl">
                  <a:srgbClr val="000000">
                    <a:alpha val="43137"/>
                  </a:srgbClr>
                </a:outerShdw>
              </a:effectLst>
            </a:endParaRPr>
          </a:p>
          <a:p>
            <a:pPr marL="0" indent="0">
              <a:buNone/>
            </a:pPr>
            <a:endParaRPr lang="en-US" sz="1050" u="sng" dirty="0" smtClean="0">
              <a:solidFill>
                <a:srgbClr val="F85E08"/>
              </a:solidFill>
              <a:effectLst>
                <a:outerShdw blurRad="38100" dist="38100" dir="2700000" algn="tl">
                  <a:srgbClr val="000000">
                    <a:alpha val="43137"/>
                  </a:srgbClr>
                </a:outerShdw>
              </a:effectLst>
            </a:endParaRPr>
          </a:p>
          <a:p>
            <a:pPr marL="0" indent="0">
              <a:buNone/>
            </a:pPr>
            <a:endParaRPr lang="en-US" sz="1050" u="sng" dirty="0" smtClean="0">
              <a:solidFill>
                <a:srgbClr val="F85E08"/>
              </a:solidFill>
              <a:effectLst>
                <a:outerShdw blurRad="38100" dist="38100" dir="2700000" algn="tl">
                  <a:srgbClr val="000000">
                    <a:alpha val="43137"/>
                  </a:srgbClr>
                </a:outerShdw>
              </a:effectLst>
            </a:endParaRPr>
          </a:p>
          <a:p>
            <a:pPr marL="0" indent="0">
              <a:buNone/>
            </a:pPr>
            <a:r>
              <a:rPr lang="en-US" sz="2800" u="sng" dirty="0" smtClean="0">
                <a:solidFill>
                  <a:srgbClr val="F85E08"/>
                </a:solidFill>
                <a:effectLst>
                  <a:outerShdw blurRad="38100" dist="38100" dir="2700000" algn="tl">
                    <a:srgbClr val="000000">
                      <a:alpha val="43137"/>
                    </a:srgbClr>
                  </a:outerShdw>
                </a:effectLst>
              </a:rPr>
              <a:t>Questions for Discussion</a:t>
            </a:r>
            <a:endParaRPr lang="en-US" sz="2800" u="sng" dirty="0">
              <a:solidFill>
                <a:srgbClr val="F85E08"/>
              </a:solidFill>
              <a:effectLst>
                <a:outerShdw blurRad="38100" dist="38100" dir="2700000" algn="tl">
                  <a:srgbClr val="000000">
                    <a:alpha val="43137"/>
                  </a:srgbClr>
                </a:outerShdw>
              </a:effectLst>
            </a:endParaRPr>
          </a:p>
          <a:p>
            <a:pPr marL="514350" indent="-514350">
              <a:buSzPct val="80000"/>
              <a:buFont typeface="+mj-lt"/>
              <a:buAutoNum type="arabicPeriod"/>
            </a:pPr>
            <a:r>
              <a:rPr lang="en-US" sz="2800" dirty="0"/>
              <a:t>Why is image recognition/classification a </a:t>
            </a:r>
            <a:r>
              <a:rPr lang="en-US" sz="2800" dirty="0" smtClean="0"/>
              <a:t>worthy but </a:t>
            </a:r>
            <a:r>
              <a:rPr lang="en-US" sz="2800" dirty="0"/>
              <a:t>difficult problem?</a:t>
            </a:r>
          </a:p>
          <a:p>
            <a:pPr marL="514350" indent="-514350">
              <a:buSzPct val="80000"/>
              <a:buFont typeface="+mj-lt"/>
              <a:buAutoNum type="arabicPeriod"/>
            </a:pPr>
            <a:r>
              <a:rPr lang="en-US" sz="2800" dirty="0" smtClean="0"/>
              <a:t>How </a:t>
            </a:r>
            <a:r>
              <a:rPr lang="en-US" sz="2800" dirty="0"/>
              <a:t>can </a:t>
            </a:r>
            <a:r>
              <a:rPr lang="en-US" sz="2800" i="1" dirty="0" smtClean="0"/>
              <a:t>k</a:t>
            </a:r>
            <a:r>
              <a:rPr lang="en-US" sz="2800" dirty="0" smtClean="0"/>
              <a:t>-NN </a:t>
            </a:r>
            <a:r>
              <a:rPr lang="en-US" sz="2800" dirty="0"/>
              <a:t>be effectively used for image </a:t>
            </a:r>
            <a:r>
              <a:rPr lang="en-US" sz="2800" dirty="0" smtClean="0"/>
              <a:t> recognition/classification </a:t>
            </a:r>
            <a:r>
              <a:rPr lang="en-US" sz="2800" dirty="0"/>
              <a:t>applications?</a:t>
            </a:r>
            <a:endParaRPr lang="en-US" sz="2800" dirty="0" smtClean="0"/>
          </a:p>
        </p:txBody>
      </p:sp>
    </p:spTree>
    <p:extLst>
      <p:ext uri="{BB962C8B-B14F-4D97-AF65-F5344CB8AC3E}">
        <p14:creationId xmlns:p14="http://schemas.microsoft.com/office/powerpoint/2010/main" val="272475265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End of the Chapter	</a:t>
            </a:r>
            <a:endParaRPr lang="en-US" dirty="0"/>
          </a:p>
        </p:txBody>
      </p:sp>
      <p:sp>
        <p:nvSpPr>
          <p:cNvPr id="3" name="Content Placeholder 2"/>
          <p:cNvSpPr>
            <a:spLocks noGrp="1"/>
          </p:cNvSpPr>
          <p:nvPr>
            <p:ph idx="1"/>
          </p:nvPr>
        </p:nvSpPr>
        <p:spPr/>
        <p:txBody>
          <a:bodyPr/>
          <a:lstStyle/>
          <a:p>
            <a:endParaRPr lang="en-US" dirty="0" smtClean="0"/>
          </a:p>
          <a:p>
            <a:endParaRPr lang="en-US" dirty="0"/>
          </a:p>
          <a:p>
            <a:endParaRPr lang="en-US" dirty="0" smtClean="0"/>
          </a:p>
          <a:p>
            <a:r>
              <a:rPr lang="en-US" dirty="0" smtClean="0"/>
              <a:t>Questions, comments</a:t>
            </a:r>
            <a:endParaRPr lang="en-US" dirty="0"/>
          </a:p>
        </p:txBody>
      </p:sp>
    </p:spTree>
    <p:extLst>
      <p:ext uri="{BB962C8B-B14F-4D97-AF65-F5344CB8AC3E}">
        <p14:creationId xmlns:p14="http://schemas.microsoft.com/office/powerpoint/2010/main" val="2140757430"/>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id:3287383400_2177562"/>
          <p:cNvPicPr>
            <a:picLocks noGrp="1" noChangeAspect="1" noChangeArrowheads="1"/>
          </p:cNvPicPr>
          <p:nvPr>
            <p:ph type="ctrTitle"/>
          </p:nvPr>
        </p:nvPicPr>
        <p:blipFill>
          <a:blip r:embed="rId3">
            <a:extLst>
              <a:ext uri="{28A0092B-C50C-407E-A947-70E740481C1C}">
                <a14:useLocalDpi xmlns:a14="http://schemas.microsoft.com/office/drawing/2010/main" val="0"/>
              </a:ext>
            </a:extLst>
          </a:blip>
          <a:srcRect/>
          <a:stretch>
            <a:fillRect/>
          </a:stretch>
        </p:blipFill>
        <p:spPr>
          <a:xfrm>
            <a:off x="609600" y="1636712"/>
            <a:ext cx="7685088" cy="2401888"/>
          </a:xfrm>
          <a:solidFill>
            <a:schemeClr val="hlink"/>
          </a:solidFill>
          <a:ln>
            <a:solidFill>
              <a:schemeClr val="bg1"/>
            </a:solidFill>
            <a:miter lim="800000"/>
            <a:headEnd/>
            <a:tailEnd/>
          </a:ln>
        </p:spPr>
      </p:pic>
      <p:sp>
        <p:nvSpPr>
          <p:cNvPr id="2051" name="Rectangle 3"/>
          <p:cNvSpPr>
            <a:spLocks noGrp="1" noChangeArrowheads="1"/>
          </p:cNvSpPr>
          <p:nvPr>
            <p:ph type="subTitle" idx="1"/>
          </p:nvPr>
        </p:nvSpPr>
        <p:spPr>
          <a:xfrm>
            <a:off x="457200" y="4267200"/>
            <a:ext cx="8229600" cy="1905000"/>
          </a:xfrm>
          <a:noFill/>
        </p:spPr>
        <p:txBody>
          <a:bodyPr/>
          <a:lstStyle/>
          <a:p>
            <a:pPr eaLnBrk="1" hangingPunct="1">
              <a:lnSpc>
                <a:spcPct val="80000"/>
              </a:lnSpc>
              <a:spcBef>
                <a:spcPct val="0"/>
              </a:spcBef>
            </a:pPr>
            <a:r>
              <a:rPr lang="en-US" altLang="en-US" sz="2000" dirty="0" smtClean="0"/>
              <a:t>All rights reserved. No part of this publication may be reproduced, stored in a retrieval system, or transmitted, in any form or by any means, electronic, mechanical, photocopying, recording, or otherwise, without the prior written permission of the publisher. Printed in the United States of America.</a:t>
            </a:r>
          </a:p>
          <a:p>
            <a:pPr eaLnBrk="1" hangingPunct="1">
              <a:lnSpc>
                <a:spcPct val="80000"/>
              </a:lnSpc>
              <a:spcBef>
                <a:spcPct val="0"/>
              </a:spcBef>
            </a:pPr>
            <a:endParaRPr lang="en-US" altLang="en-US" sz="2000" dirty="0" smtClean="0"/>
          </a:p>
        </p:txBody>
      </p:sp>
    </p:spTree>
    <p:extLst>
      <p:ext uri="{BB962C8B-B14F-4D97-AF65-F5344CB8AC3E}">
        <p14:creationId xmlns:p14="http://schemas.microsoft.com/office/powerpoint/2010/main" val="1620226731"/>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 for the Opening Vignette</a:t>
            </a:r>
          </a:p>
        </p:txBody>
      </p:sp>
      <p:sp>
        <p:nvSpPr>
          <p:cNvPr id="3" name="Content Placeholder 2"/>
          <p:cNvSpPr>
            <a:spLocks noGrp="1"/>
          </p:cNvSpPr>
          <p:nvPr>
            <p:ph idx="1"/>
          </p:nvPr>
        </p:nvSpPr>
        <p:spPr>
          <a:xfrm>
            <a:off x="762000" y="1524000"/>
            <a:ext cx="8153400" cy="4876800"/>
          </a:xfrm>
        </p:spPr>
        <p:txBody>
          <a:bodyPr>
            <a:noAutofit/>
          </a:bodyPr>
          <a:lstStyle/>
          <a:p>
            <a:pPr marL="347663" indent="-347663">
              <a:buClr>
                <a:srgbClr val="F85E08"/>
              </a:buClr>
              <a:buSzPct val="80000"/>
              <a:buFont typeface="+mj-lt"/>
              <a:buAutoNum type="arabicPeriod"/>
            </a:pPr>
            <a:r>
              <a:rPr lang="en-US" sz="2600" dirty="0"/>
              <a:t>Why is it important to study medical procedures? What is the value in </a:t>
            </a:r>
            <a:r>
              <a:rPr lang="en-US" sz="2600" dirty="0" smtClean="0"/>
              <a:t>predicting outcomes</a:t>
            </a:r>
            <a:r>
              <a:rPr lang="en-US" sz="2600" dirty="0"/>
              <a:t>?</a:t>
            </a:r>
          </a:p>
          <a:p>
            <a:pPr marL="347663" indent="-347663">
              <a:buClr>
                <a:srgbClr val="F85E08"/>
              </a:buClr>
              <a:buSzPct val="80000"/>
              <a:buFont typeface="+mj-lt"/>
              <a:buAutoNum type="arabicPeriod"/>
            </a:pPr>
            <a:r>
              <a:rPr lang="en-US" sz="2600" dirty="0" smtClean="0"/>
              <a:t>What </a:t>
            </a:r>
            <a:r>
              <a:rPr lang="en-US" sz="2600" dirty="0"/>
              <a:t>factors do you think are the most </a:t>
            </a:r>
            <a:r>
              <a:rPr lang="en-US" sz="2600" dirty="0" smtClean="0"/>
              <a:t>important </a:t>
            </a:r>
            <a:r>
              <a:rPr lang="en-US" sz="2600" dirty="0"/>
              <a:t>in better understanding </a:t>
            </a:r>
            <a:r>
              <a:rPr lang="en-US" sz="2600" dirty="0" smtClean="0"/>
              <a:t>and managing </a:t>
            </a:r>
            <a:r>
              <a:rPr lang="en-US" sz="2600" dirty="0"/>
              <a:t>healthcare? </a:t>
            </a:r>
            <a:endParaRPr lang="en-US" sz="2600" dirty="0" smtClean="0"/>
          </a:p>
          <a:p>
            <a:pPr marL="347663" indent="-347663">
              <a:buClr>
                <a:srgbClr val="F85E08"/>
              </a:buClr>
              <a:buSzPct val="80000"/>
              <a:buFont typeface="+mj-lt"/>
              <a:buAutoNum type="arabicPeriod"/>
            </a:pPr>
            <a:r>
              <a:rPr lang="en-US" sz="2600" dirty="0"/>
              <a:t>What would be the impact of predictive modeling on healthcare and </a:t>
            </a:r>
            <a:r>
              <a:rPr lang="en-US" sz="2600" dirty="0" smtClean="0"/>
              <a:t>medicine? Can </a:t>
            </a:r>
            <a:r>
              <a:rPr lang="en-US" sz="2600" dirty="0"/>
              <a:t>predictive modeling replace medical or managerial personnel?</a:t>
            </a:r>
          </a:p>
          <a:p>
            <a:pPr marL="347663" indent="-347663">
              <a:buClr>
                <a:srgbClr val="F85E08"/>
              </a:buClr>
              <a:buSzPct val="80000"/>
              <a:buFont typeface="+mj-lt"/>
              <a:buAutoNum type="arabicPeriod"/>
            </a:pPr>
            <a:r>
              <a:rPr lang="en-US" sz="2600" dirty="0" smtClean="0"/>
              <a:t>What </a:t>
            </a:r>
            <a:r>
              <a:rPr lang="en-US" sz="2600" dirty="0"/>
              <a:t>were the outcomes of the study? Who can use these results? How can </a:t>
            </a:r>
            <a:r>
              <a:rPr lang="en-US" sz="2600" dirty="0" smtClean="0"/>
              <a:t>they </a:t>
            </a:r>
            <a:r>
              <a:rPr lang="en-US" sz="2600" dirty="0"/>
              <a:t>be </a:t>
            </a:r>
            <a:r>
              <a:rPr lang="en-US" sz="2600" dirty="0" smtClean="0"/>
              <a:t>implemented?</a:t>
            </a:r>
          </a:p>
          <a:p>
            <a:pPr marL="347663" indent="-347663">
              <a:buClr>
                <a:srgbClr val="F85E08"/>
              </a:buClr>
              <a:buSzPct val="80000"/>
              <a:buFont typeface="+mj-lt"/>
              <a:buAutoNum type="arabicPeriod"/>
            </a:pPr>
            <a:r>
              <a:rPr lang="en-US" sz="2600" dirty="0" smtClean="0"/>
              <a:t>Search </a:t>
            </a:r>
            <a:r>
              <a:rPr lang="en-US" sz="2600" dirty="0"/>
              <a:t>the Internet to locate two additional cases </a:t>
            </a:r>
            <a:r>
              <a:rPr lang="en-US" sz="2600" dirty="0" smtClean="0"/>
              <a:t>in managing </a:t>
            </a:r>
            <a:r>
              <a:rPr lang="en-US" sz="2600" dirty="0"/>
              <a:t>complex medical procedures.</a:t>
            </a:r>
          </a:p>
        </p:txBody>
      </p:sp>
    </p:spTree>
    <p:extLst>
      <p:ext uri="{BB962C8B-B14F-4D97-AF65-F5344CB8AC3E}">
        <p14:creationId xmlns:p14="http://schemas.microsoft.com/office/powerpoint/2010/main" val="2891036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057400"/>
            <a:ext cx="3276600" cy="2743200"/>
          </a:xfrm>
        </p:spPr>
        <p:txBody>
          <a:bodyPr/>
          <a:lstStyle/>
          <a:p>
            <a:r>
              <a:rPr lang="en-US" dirty="0" smtClean="0"/>
              <a:t>Opening Vignette – </a:t>
            </a:r>
            <a:r>
              <a:rPr lang="en-US" sz="3600" dirty="0" smtClean="0"/>
              <a:t/>
            </a:r>
            <a:br>
              <a:rPr lang="en-US" sz="3600" dirty="0" smtClean="0"/>
            </a:br>
            <a:r>
              <a:rPr lang="en-US" sz="3600" dirty="0" smtClean="0">
                <a:solidFill>
                  <a:srgbClr val="0000CC"/>
                </a:solidFill>
              </a:rPr>
              <a:t>A </a:t>
            </a:r>
            <a:r>
              <a:rPr lang="en-US" sz="3600" dirty="0">
                <a:solidFill>
                  <a:srgbClr val="0000CC"/>
                </a:solidFill>
              </a:rPr>
              <a:t>Process Map for Training and Testing </a:t>
            </a:r>
            <a:r>
              <a:rPr lang="en-US" sz="3600" dirty="0" smtClean="0">
                <a:solidFill>
                  <a:srgbClr val="0000CC"/>
                </a:solidFill>
              </a:rPr>
              <a:t>Four </a:t>
            </a:r>
            <a:r>
              <a:rPr lang="en-US" sz="3600" dirty="0">
                <a:solidFill>
                  <a:srgbClr val="0000CC"/>
                </a:solidFill>
              </a:rPr>
              <a:t>Predictive Models</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47699" y="76200"/>
            <a:ext cx="5420101" cy="662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54457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Opening </a:t>
            </a:r>
            <a:r>
              <a:rPr lang="en-US" dirty="0" smtClean="0"/>
              <a:t>Vignette</a:t>
            </a:r>
            <a:br>
              <a:rPr lang="en-US" dirty="0" smtClean="0"/>
            </a:br>
            <a:r>
              <a:rPr lang="en-US" dirty="0" smtClean="0"/>
              <a:t>The Comparison of Four Models</a:t>
            </a: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1524000"/>
            <a:ext cx="7231677" cy="48774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07685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Neural Network Concepts</a:t>
            </a:r>
            <a:endParaRPr lang="en-US" dirty="0"/>
          </a:p>
        </p:txBody>
      </p:sp>
      <p:sp>
        <p:nvSpPr>
          <p:cNvPr id="3" name="Content Placeholder 2"/>
          <p:cNvSpPr>
            <a:spLocks noGrp="1"/>
          </p:cNvSpPr>
          <p:nvPr>
            <p:ph idx="1"/>
          </p:nvPr>
        </p:nvSpPr>
        <p:spPr>
          <a:xfrm>
            <a:off x="1182688" y="1524000"/>
            <a:ext cx="7961312" cy="4800600"/>
          </a:xfrm>
        </p:spPr>
        <p:txBody>
          <a:bodyPr/>
          <a:lstStyle/>
          <a:p>
            <a:r>
              <a:rPr lang="en-US" sz="2800" dirty="0" smtClean="0"/>
              <a:t>Neural networks (NN): a brain metaphor for information processing</a:t>
            </a:r>
          </a:p>
          <a:p>
            <a:r>
              <a:rPr lang="en-US" sz="2800" dirty="0" smtClean="0"/>
              <a:t>Neural computing</a:t>
            </a:r>
          </a:p>
          <a:p>
            <a:r>
              <a:rPr lang="en-US" sz="2800" dirty="0" smtClean="0"/>
              <a:t>Artificial neural network (ANN)</a:t>
            </a:r>
          </a:p>
          <a:p>
            <a:r>
              <a:rPr lang="en-US" sz="2800" dirty="0" smtClean="0"/>
              <a:t>Many uses for ANN for</a:t>
            </a:r>
          </a:p>
          <a:p>
            <a:pPr lvl="1"/>
            <a:r>
              <a:rPr lang="en-US" sz="2400" dirty="0" smtClean="0"/>
              <a:t>pattern recognition, forecasting, prediction, and classification</a:t>
            </a:r>
          </a:p>
          <a:p>
            <a:r>
              <a:rPr lang="en-US" sz="2800" dirty="0" smtClean="0"/>
              <a:t>Many application areas</a:t>
            </a:r>
          </a:p>
          <a:p>
            <a:pPr lvl="1"/>
            <a:r>
              <a:rPr lang="en-US" sz="2400" dirty="0" smtClean="0"/>
              <a:t>finance, marketing, manufacturing, operations, information systems, and so on</a:t>
            </a:r>
            <a:endParaRPr lang="en-US" sz="2400" dirty="0"/>
          </a:p>
        </p:txBody>
      </p:sp>
    </p:spTree>
    <p:extLst>
      <p:ext uri="{BB962C8B-B14F-4D97-AF65-F5344CB8AC3E}">
        <p14:creationId xmlns:p14="http://schemas.microsoft.com/office/powerpoint/2010/main" val="40732740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Biological Neural Networks</a:t>
            </a:r>
            <a:endParaRPr lang="en-US" dirty="0"/>
          </a:p>
        </p:txBody>
      </p:sp>
      <p:pic>
        <p:nvPicPr>
          <p:cNvPr id="4" name="Picture 3"/>
          <p:cNvPicPr/>
          <p:nvPr/>
        </p:nvPicPr>
        <p:blipFill>
          <a:blip r:embed="rId3" cstate="print"/>
          <a:srcRect/>
          <a:stretch>
            <a:fillRect/>
          </a:stretch>
        </p:blipFill>
        <p:spPr bwMode="auto">
          <a:xfrm>
            <a:off x="1143000" y="1905000"/>
            <a:ext cx="7315200" cy="2667000"/>
          </a:xfrm>
          <a:prstGeom prst="rect">
            <a:avLst/>
          </a:prstGeom>
          <a:noFill/>
          <a:ln w="9525">
            <a:noFill/>
            <a:miter lim="800000"/>
            <a:headEnd/>
            <a:tailEnd/>
          </a:ln>
        </p:spPr>
      </p:pic>
      <p:sp>
        <p:nvSpPr>
          <p:cNvPr id="5" name="Content Placeholder 2"/>
          <p:cNvSpPr>
            <a:spLocks noGrp="1"/>
          </p:cNvSpPr>
          <p:nvPr>
            <p:ph idx="1"/>
          </p:nvPr>
        </p:nvSpPr>
        <p:spPr>
          <a:xfrm>
            <a:off x="1143000" y="4876800"/>
            <a:ext cx="7467600" cy="1066800"/>
          </a:xfrm>
        </p:spPr>
        <p:txBody>
          <a:bodyPr/>
          <a:lstStyle/>
          <a:p>
            <a:r>
              <a:rPr lang="en-US" sz="2800" dirty="0" smtClean="0"/>
              <a:t>Two interconnected brain cells (neurons)</a:t>
            </a:r>
          </a:p>
        </p:txBody>
      </p:sp>
    </p:spTree>
    <p:extLst>
      <p:ext uri="{BB962C8B-B14F-4D97-AF65-F5344CB8AC3E}">
        <p14:creationId xmlns:p14="http://schemas.microsoft.com/office/powerpoint/2010/main" val="2150598431"/>
      </p:ext>
    </p:extLst>
  </p:cSld>
  <p:clrMapOvr>
    <a:masterClrMapping/>
  </p:clrMapOvr>
  <p:timing>
    <p:tnLst>
      <p:par>
        <p:cTn id="1" dur="indefinite" restart="never" nodeType="tmRoot"/>
      </p:par>
    </p:tnLst>
  </p:timing>
</p:sld>
</file>

<file path=ppt/theme/theme1.xml><?xml version="1.0" encoding="utf-8"?>
<a:theme xmlns:a="http://schemas.openxmlformats.org/drawingml/2006/main" name="OSU_PPTemplate">
  <a:themeElements>
    <a:clrScheme name="OSU_PPTemplate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OSU_PPTemplate">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2075" tIns="46038" rIns="92075" bIns="46038"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800" b="1" i="0" u="none" strike="noStrike" cap="none" normalizeH="0" baseline="0" smtClean="0">
            <a:ln>
              <a:noFill/>
            </a:ln>
            <a:solidFill>
              <a:srgbClr val="CC3300"/>
            </a:solidFill>
            <a:effectLst>
              <a:outerShdw blurRad="38100" dist="38100" dir="2700000" algn="tl">
                <a:srgbClr val="000000">
                  <a:alpha val="43137"/>
                </a:srgbClr>
              </a:outerShdw>
            </a:effectLst>
            <a:latin typeface="Tahom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2075" tIns="46038" rIns="92075" bIns="46038"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800" b="1" i="0" u="none" strike="noStrike" cap="none" normalizeH="0" baseline="0" smtClean="0">
            <a:ln>
              <a:noFill/>
            </a:ln>
            <a:solidFill>
              <a:srgbClr val="CC3300"/>
            </a:solidFill>
            <a:effectLst>
              <a:outerShdw blurRad="38100" dist="38100" dir="2700000" algn="tl">
                <a:srgbClr val="000000">
                  <a:alpha val="43137"/>
                </a:srgbClr>
              </a:outerShdw>
            </a:effectLst>
            <a:latin typeface="Tahoma" pitchFamily="34" charset="0"/>
          </a:defRPr>
        </a:defPPr>
      </a:lstStyle>
    </a:lnDef>
  </a:objectDefaults>
  <a:extraClrSchemeLst>
    <a:extraClrScheme>
      <a:clrScheme name="OSU_PPTemplate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OSU_PPTemplate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OSU_PPTemplate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OSU_PPTemplate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OSU_PPTemplate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OSU_PPTemplate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OSU_PPTemplate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C:\User\Teaching\MSIS5633 - Fall2002\Class Presentations\OSU_PPTemplate.pot</Template>
  <TotalTime>4542</TotalTime>
  <Words>1668</Words>
  <Application>Microsoft Office PowerPoint</Application>
  <PresentationFormat>On-screen Show (4:3)</PresentationFormat>
  <Paragraphs>254</Paragraphs>
  <Slides>48</Slides>
  <Notes>33</Notes>
  <HiddenSlides>0</HiddenSlides>
  <MMClips>0</MMClips>
  <ScaleCrop>false</ScaleCrop>
  <HeadingPairs>
    <vt:vector size="4" baseType="variant">
      <vt:variant>
        <vt:lpstr>Theme</vt:lpstr>
      </vt:variant>
      <vt:variant>
        <vt:i4>1</vt:i4>
      </vt:variant>
      <vt:variant>
        <vt:lpstr>Slide Titles</vt:lpstr>
      </vt:variant>
      <vt:variant>
        <vt:i4>48</vt:i4>
      </vt:variant>
    </vt:vector>
  </HeadingPairs>
  <TitlesOfParts>
    <vt:vector size="49" baseType="lpstr">
      <vt:lpstr>OSU_PPTemplate</vt:lpstr>
      <vt:lpstr>PowerPoint Presentation</vt:lpstr>
      <vt:lpstr>Learning Objectives</vt:lpstr>
      <vt:lpstr>Learning Objectives</vt:lpstr>
      <vt:lpstr>Opening Vignette…</vt:lpstr>
      <vt:lpstr>Questions for the Opening Vignette</vt:lpstr>
      <vt:lpstr>Opening Vignette –  A Process Map for Training and Testing Four Predictive Models</vt:lpstr>
      <vt:lpstr>Opening Vignette The Comparison of Four Models</vt:lpstr>
      <vt:lpstr>Neural Network Concepts</vt:lpstr>
      <vt:lpstr>Biological Neural Networks</vt:lpstr>
      <vt:lpstr>Processing Information in ANN</vt:lpstr>
      <vt:lpstr>Biology Analogy</vt:lpstr>
      <vt:lpstr>Application Case 6.1</vt:lpstr>
      <vt:lpstr>Elements of ANN</vt:lpstr>
      <vt:lpstr>Elements of ANN</vt:lpstr>
      <vt:lpstr>Elements of ANN</vt:lpstr>
      <vt:lpstr>Elements of ANN</vt:lpstr>
      <vt:lpstr>Neural Network Architectures</vt:lpstr>
      <vt:lpstr>Neural Network Architectures Feed-Forward Neural Networks</vt:lpstr>
      <vt:lpstr>Neural Network Architectures Recurrent Neural Networks</vt:lpstr>
      <vt:lpstr>Other Popular ANN Paradigms Self-Organizing Maps (SOM)</vt:lpstr>
      <vt:lpstr>Other Popular ANN Paradigms Hopfield Networks</vt:lpstr>
      <vt:lpstr>Application Case 6.2</vt:lpstr>
      <vt:lpstr>Development Process of an ANN</vt:lpstr>
      <vt:lpstr>An MLP ANN Structure for             the Box-Office Prediction Problem</vt:lpstr>
      <vt:lpstr>Testing a Trained ANN Model</vt:lpstr>
      <vt:lpstr>AN Learning Process A Supervised Learning Process</vt:lpstr>
      <vt:lpstr>Backpropagation Learning</vt:lpstr>
      <vt:lpstr>Backpropagation Learning</vt:lpstr>
      <vt:lpstr>Illuminating The Black Box Sensitivity Analysis on ANN</vt:lpstr>
      <vt:lpstr>Sensitivity Analysis on ANN Models</vt:lpstr>
      <vt:lpstr>Application Case 6.3</vt:lpstr>
      <vt:lpstr>Support Vector Machines (SVM)</vt:lpstr>
      <vt:lpstr>Support Vector Machines (SVM)</vt:lpstr>
      <vt:lpstr>Support Vector Machines (SVM)</vt:lpstr>
      <vt:lpstr>Support Vector Machines (SVM)</vt:lpstr>
      <vt:lpstr>Application Case 6.4</vt:lpstr>
      <vt:lpstr>Application  Case 6.4</vt:lpstr>
      <vt:lpstr>How Does an SVM Work?</vt:lpstr>
      <vt:lpstr>The Process of Building an SVM  </vt:lpstr>
      <vt:lpstr>SVM Applications</vt:lpstr>
      <vt:lpstr>k-Nearest Neighbor Method (k-NN)</vt:lpstr>
      <vt:lpstr>k-Nearest Neighbor Method (k-NN)</vt:lpstr>
      <vt:lpstr>The Process of k-NN Method</vt:lpstr>
      <vt:lpstr>k-NN Model Parameter</vt:lpstr>
      <vt:lpstr>k-NN Model Parameter</vt:lpstr>
      <vt:lpstr>Application Case 6.5</vt:lpstr>
      <vt:lpstr>End of the Chapter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DSS Chapter 1</dc:title>
  <dc:creator>Dursun Delen</dc:creator>
  <cp:lastModifiedBy>Dursun</cp:lastModifiedBy>
  <cp:revision>215</cp:revision>
  <cp:lastPrinted>2000-12-01T14:01:59Z</cp:lastPrinted>
  <dcterms:created xsi:type="dcterms:W3CDTF">1998-03-18T21:58:50Z</dcterms:created>
  <dcterms:modified xsi:type="dcterms:W3CDTF">2013-12-27T18:46:59Z</dcterms:modified>
</cp:coreProperties>
</file>