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87" r:id="rId1"/>
  </p:sldMasterIdLst>
  <p:notesMasterIdLst>
    <p:notesMasterId r:id="rId39"/>
  </p:notesMasterIdLst>
  <p:sldIdLst>
    <p:sldId id="256" r:id="rId2"/>
    <p:sldId id="259" r:id="rId3"/>
    <p:sldId id="260" r:id="rId4"/>
    <p:sldId id="261" r:id="rId5"/>
    <p:sldId id="262" r:id="rId6"/>
    <p:sldId id="263" r:id="rId7"/>
    <p:sldId id="264" r:id="rId8"/>
    <p:sldId id="265" r:id="rId9"/>
    <p:sldId id="266" r:id="rId10"/>
    <p:sldId id="267" r:id="rId11"/>
    <p:sldId id="280"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7" r:id="rId25"/>
    <p:sldId id="289" r:id="rId26"/>
    <p:sldId id="282" r:id="rId27"/>
    <p:sldId id="290" r:id="rId28"/>
    <p:sldId id="291" r:id="rId29"/>
    <p:sldId id="292" r:id="rId30"/>
    <p:sldId id="283" r:id="rId31"/>
    <p:sldId id="293" r:id="rId32"/>
    <p:sldId id="294" r:id="rId33"/>
    <p:sldId id="295" r:id="rId34"/>
    <p:sldId id="296" r:id="rId35"/>
    <p:sldId id="284" r:id="rId36"/>
    <p:sldId id="285" r:id="rId37"/>
    <p:sldId id="257" r:id="rId3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A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98" d="100"/>
          <a:sy n="98" d="100"/>
        </p:scale>
        <p:origin x="-120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F1DA071A-A25B-F143-8A9B-5C0D7067B7A6}" type="slidenum">
              <a:rPr lang="en-US"/>
              <a:pPr/>
              <a:t>‹#›</a:t>
            </a:fld>
            <a:endParaRPr lang="en-US"/>
          </a:p>
        </p:txBody>
      </p:sp>
    </p:spTree>
    <p:extLst>
      <p:ext uri="{BB962C8B-B14F-4D97-AF65-F5344CB8AC3E}">
        <p14:creationId xmlns:p14="http://schemas.microsoft.com/office/powerpoint/2010/main" val="12071938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74" charset="0"/>
        <a:ea typeface="ＭＳ Ｐゴシック" pitchFamily="74" charset="-128"/>
        <a:cs typeface="ＭＳ Ｐゴシック" pitchFamily="74" charset="-128"/>
      </a:defRPr>
    </a:lvl1pPr>
    <a:lvl2pPr marL="457200" algn="l" rtl="0" eaLnBrk="0" fontAlgn="base" hangingPunct="0">
      <a:spcBef>
        <a:spcPct val="30000"/>
      </a:spcBef>
      <a:spcAft>
        <a:spcPct val="0"/>
      </a:spcAft>
      <a:defRPr sz="1200" kern="1200">
        <a:solidFill>
          <a:schemeClr val="tx1"/>
        </a:solidFill>
        <a:latin typeface="Arial" pitchFamily="74" charset="0"/>
        <a:ea typeface="ＭＳ Ｐゴシック" pitchFamily="74" charset="-128"/>
        <a:cs typeface="+mn-cs"/>
      </a:defRPr>
    </a:lvl2pPr>
    <a:lvl3pPr marL="914400" algn="l" rtl="0" eaLnBrk="0" fontAlgn="base" hangingPunct="0">
      <a:spcBef>
        <a:spcPct val="30000"/>
      </a:spcBef>
      <a:spcAft>
        <a:spcPct val="0"/>
      </a:spcAft>
      <a:defRPr sz="1200" kern="1200">
        <a:solidFill>
          <a:schemeClr val="tx1"/>
        </a:solidFill>
        <a:latin typeface="Arial" pitchFamily="74" charset="0"/>
        <a:ea typeface="ＭＳ Ｐゴシック" pitchFamily="74" charset="-128"/>
        <a:cs typeface="+mn-cs"/>
      </a:defRPr>
    </a:lvl3pPr>
    <a:lvl4pPr marL="1371600" algn="l" rtl="0" eaLnBrk="0" fontAlgn="base" hangingPunct="0">
      <a:spcBef>
        <a:spcPct val="30000"/>
      </a:spcBef>
      <a:spcAft>
        <a:spcPct val="0"/>
      </a:spcAft>
      <a:defRPr sz="1200" kern="1200">
        <a:solidFill>
          <a:schemeClr val="tx1"/>
        </a:solidFill>
        <a:latin typeface="Arial" pitchFamily="74" charset="0"/>
        <a:ea typeface="ＭＳ Ｐゴシック" pitchFamily="74" charset="-128"/>
        <a:cs typeface="+mn-cs"/>
      </a:defRPr>
    </a:lvl4pPr>
    <a:lvl5pPr marL="1828800" algn="l" rtl="0" eaLnBrk="0" fontAlgn="base" hangingPunct="0">
      <a:spcBef>
        <a:spcPct val="30000"/>
      </a:spcBef>
      <a:spcAft>
        <a:spcPct val="0"/>
      </a:spcAft>
      <a:defRPr sz="1200" kern="1200">
        <a:solidFill>
          <a:schemeClr val="tx1"/>
        </a:solidFill>
        <a:latin typeface="Arial" pitchFamily="74" charset="0"/>
        <a:ea typeface="ＭＳ Ｐゴシック" pitchFamily="7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B6896EEA-A671-6948-92B9-6A72214F31E4}" type="slidenum">
              <a:rPr lang="en-US"/>
              <a:pPr/>
              <a:t>1</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7530DE6-C85B-3048-8860-E0F44A9C0C13}" type="slidenum">
              <a:rPr lang="en-US"/>
              <a:pPr/>
              <a:t>10</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79A4A26F-D68E-6846-BC25-2BC248BB84A7}" type="slidenum">
              <a:rPr lang="en-US"/>
              <a:pPr/>
              <a:t>11</a:t>
            </a:fld>
            <a:endParaRPr lang="en-US"/>
          </a:p>
        </p:txBody>
      </p:sp>
      <p:sp>
        <p:nvSpPr>
          <p:cNvPr id="35843" name="Rectangle 2"/>
          <p:cNvSpPr>
            <a:spLocks noGrp="1" noRot="1" noChangeAspect="1" noChangeArrowheads="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15F8244-EB48-8F43-8202-ED48ED82B8E5}" type="slidenum">
              <a:rPr lang="en-US"/>
              <a:pPr/>
              <a:t>12</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37972802-69C9-8542-A158-A01DBD5A1026}" type="slidenum">
              <a:rPr lang="en-US"/>
              <a:pPr/>
              <a:t>13</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37A2660-3101-C640-9162-0B2A9FEB19B7}" type="slidenum">
              <a:rPr lang="en-US"/>
              <a:pPr/>
              <a:t>14</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0F1B0EB8-F4B6-F84A-91AD-6C7B6F030A15}" type="slidenum">
              <a:rPr lang="en-US"/>
              <a:pPr/>
              <a:t>15</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AC5AB511-27A9-FA44-AC40-233B31FE0698}" type="slidenum">
              <a:rPr lang="en-US"/>
              <a:pPr/>
              <a:t>16</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BCBEE463-81A2-874A-9203-6A0043B07D3D}" type="slidenum">
              <a:rPr lang="en-US"/>
              <a:pPr/>
              <a:t>17</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8849B65-4E24-2E45-8F56-D5A59BE8ABAA}" type="slidenum">
              <a:rPr lang="en-US"/>
              <a:pPr/>
              <a:t>18</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C018810-5AD7-F24A-A54A-BF8FDD859845}" type="slidenum">
              <a:rPr lang="en-US"/>
              <a:pPr/>
              <a:t>19</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3951E5EB-4FC4-4949-B308-3D874DCBDA44}" type="slidenum">
              <a:rPr lang="en-US"/>
              <a:pPr/>
              <a:t>2</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289703D-EE2F-CD43-98ED-E195DBA44ED0}" type="slidenum">
              <a:rPr lang="en-US"/>
              <a:pPr/>
              <a:t>20</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5D1E5694-8465-7847-8BD9-8B1B20A4F104}" type="slidenum">
              <a:rPr lang="en-US"/>
              <a:pPr/>
              <a:t>21</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8FEBFF3A-66F0-8049-B8DA-999DE5E0174F}" type="slidenum">
              <a:rPr lang="en-US"/>
              <a:pPr/>
              <a:t>22</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9FCEF2C-5989-AC47-98F8-31170A0422A2}" type="slidenum">
              <a:rPr lang="en-US"/>
              <a:pPr/>
              <a:t>23</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73D7A433-AB4B-6040-8A35-E52FE88291E7}" type="slidenum">
              <a:rPr lang="en-US"/>
              <a:pPr/>
              <a:t>24</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1796C559-E2A5-EA4E-B79F-2655E2F9EC3D}" type="slidenum">
              <a:rPr lang="en-US"/>
              <a:pPr/>
              <a:t>25</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8FE5541-64D2-6B40-8643-05FAE8C0A47E}" type="slidenum">
              <a:rPr lang="en-US"/>
              <a:pPr/>
              <a:t>26</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AA627E42-82F7-3947-B445-337D3B3CD4F4}" type="slidenum">
              <a:rPr lang="en-US"/>
              <a:pPr/>
              <a:t>27</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757B07FD-2545-2A49-93BF-D0F96D1D2255}" type="slidenum">
              <a:rPr lang="en-US"/>
              <a:pPr/>
              <a:t>28</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888411B1-088A-B543-BB30-B5DA333E91F7}" type="slidenum">
              <a:rPr lang="en-US"/>
              <a:pPr/>
              <a:t>29</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66928F4F-A18C-754E-900C-D81AEA8FFD15}" type="slidenum">
              <a:rPr lang="en-US"/>
              <a:pPr/>
              <a:t>3</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7D3F56F2-E7A5-EE41-B211-770D85AA5F77}" type="slidenum">
              <a:rPr lang="en-US"/>
              <a:pPr/>
              <a:t>30</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61EC5D18-4F33-3348-A85D-7777DC3DE914}" type="slidenum">
              <a:rPr lang="en-US"/>
              <a:pPr/>
              <a:t>31</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2B5B10CF-CA9B-B546-906A-380401DCFE3C}" type="slidenum">
              <a:rPr lang="en-US"/>
              <a:pPr/>
              <a:t>35</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C4AB965D-6A5D-E946-A09A-6D35524CA68E}" type="slidenum">
              <a:rPr lang="en-US"/>
              <a:pPr/>
              <a:t>36</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E3E8EAD5-C666-D049-9EC8-17AF1A69982E}" type="slidenum">
              <a:rPr lang="en-US"/>
              <a:pPr/>
              <a:t>37</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67E0B69C-FE82-EE47-82FF-AA543E7C15C0}" type="slidenum">
              <a:rPr lang="en-US"/>
              <a:pPr/>
              <a:t>4</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Consider professions students might be familiar with and relate these characteristics to that profession. Education, accounting, legal, and medicine are common professions, but they can identify others in the computer field or multimedia development fields.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887E2F51-7158-554B-9D8D-C2778D0B548B}" type="slidenum">
              <a:rPr lang="en-US"/>
              <a:pPr/>
              <a:t>5</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Students can research various professional organizations for multimedia team members such as Siggraph for graphic artists.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6487E792-2F93-5143-AF3A-FE2F3E0644FE}" type="slidenum">
              <a:rPr lang="en-US"/>
              <a:pPr/>
              <a:t>6</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DB80BF7C-375E-6241-B3CB-B5F3B4734774}" type="slidenum">
              <a:rPr lang="en-US"/>
              <a:pPr/>
              <a:t>7</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0A08F9-B66D-6D48-9F1C-C38120B44FC0}" type="slidenum">
              <a:rPr lang="en-US"/>
              <a:pPr/>
              <a:t>8</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CC5B2E3-093C-0A45-A5CA-E63FE5AE9775}" type="slidenum">
              <a:rPr lang="en-US"/>
              <a:pPr/>
              <a:t>9</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DCCC5B-5ED1-4440-A508-49E0E750E48C}" type="datetimeFigureOut">
              <a:rPr lang="en-US" smtClean="0"/>
              <a:t>11/15/2012</a:t>
            </a:fld>
            <a:endParaRPr lang="en-US"/>
          </a:p>
        </p:txBody>
      </p:sp>
      <p:sp>
        <p:nvSpPr>
          <p:cNvPr id="5" name="Footer Placeholder 4"/>
          <p:cNvSpPr>
            <a:spLocks noGrp="1"/>
          </p:cNvSpPr>
          <p:nvPr>
            <p:ph type="ftr" sz="quarter" idx="11"/>
          </p:nvPr>
        </p:nvSpPr>
        <p:spPr/>
        <p:txBody>
          <a:bodyPr/>
          <a:lstStyle/>
          <a:p>
            <a:r>
              <a:rPr lang="en-US" smtClean="0"/>
              <a:t>An Introduction to Digital Multimedia</a:t>
            </a:r>
            <a:endParaRPr lang="en-US"/>
          </a:p>
        </p:txBody>
      </p:sp>
      <p:sp>
        <p:nvSpPr>
          <p:cNvPr id="6" name="Slide Number Placeholder 5"/>
          <p:cNvSpPr>
            <a:spLocks noGrp="1"/>
          </p:cNvSpPr>
          <p:nvPr>
            <p:ph type="sldNum" sz="quarter" idx="12"/>
          </p:nvPr>
        </p:nvSpPr>
        <p:spPr/>
        <p:txBody>
          <a:bodyPr/>
          <a:lstStyle/>
          <a:p>
            <a:fld id="{D877AF79-1C71-104A-A620-05AD463AFB58}" type="slidenum">
              <a:rPr lang="en-US" smtClean="0"/>
              <a:pPr/>
              <a:t>‹#›</a:t>
            </a:fld>
            <a:endParaRPr lang="en-US"/>
          </a:p>
        </p:txBody>
      </p:sp>
    </p:spTree>
    <p:extLst>
      <p:ext uri="{BB962C8B-B14F-4D97-AF65-F5344CB8AC3E}">
        <p14:creationId xmlns:p14="http://schemas.microsoft.com/office/powerpoint/2010/main" val="3023693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CCC5B-5ED1-4440-A508-49E0E750E48C}" type="datetimeFigureOut">
              <a:rPr lang="en-US" smtClean="0"/>
              <a:t>11/15/2012</a:t>
            </a:fld>
            <a:endParaRPr lang="en-US"/>
          </a:p>
        </p:txBody>
      </p:sp>
      <p:sp>
        <p:nvSpPr>
          <p:cNvPr id="5" name="Footer Placeholder 4"/>
          <p:cNvSpPr>
            <a:spLocks noGrp="1"/>
          </p:cNvSpPr>
          <p:nvPr>
            <p:ph type="ftr" sz="quarter" idx="11"/>
          </p:nvPr>
        </p:nvSpPr>
        <p:spPr/>
        <p:txBody>
          <a:bodyPr/>
          <a:lstStyle/>
          <a:p>
            <a:r>
              <a:rPr lang="en-US" smtClean="0"/>
              <a:t>An Introduction to Digital Multimedia</a:t>
            </a:r>
            <a:endParaRPr lang="en-US"/>
          </a:p>
        </p:txBody>
      </p:sp>
      <p:sp>
        <p:nvSpPr>
          <p:cNvPr id="6" name="Slide Number Placeholder 5"/>
          <p:cNvSpPr>
            <a:spLocks noGrp="1"/>
          </p:cNvSpPr>
          <p:nvPr>
            <p:ph type="sldNum" sz="quarter" idx="12"/>
          </p:nvPr>
        </p:nvSpPr>
        <p:spPr/>
        <p:txBody>
          <a:bodyPr/>
          <a:lstStyle/>
          <a:p>
            <a:fld id="{64C13152-F2E2-DD41-BA9B-00AADCFAD95B}" type="slidenum">
              <a:rPr lang="en-US" smtClean="0"/>
              <a:pPr/>
              <a:t>‹#›</a:t>
            </a:fld>
            <a:endParaRPr lang="en-US"/>
          </a:p>
        </p:txBody>
      </p:sp>
    </p:spTree>
    <p:extLst>
      <p:ext uri="{BB962C8B-B14F-4D97-AF65-F5344CB8AC3E}">
        <p14:creationId xmlns:p14="http://schemas.microsoft.com/office/powerpoint/2010/main" val="233712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CCC5B-5ED1-4440-A508-49E0E750E48C}" type="datetimeFigureOut">
              <a:rPr lang="en-US" smtClean="0"/>
              <a:t>11/15/2012</a:t>
            </a:fld>
            <a:endParaRPr lang="en-US"/>
          </a:p>
        </p:txBody>
      </p:sp>
      <p:sp>
        <p:nvSpPr>
          <p:cNvPr id="5" name="Footer Placeholder 4"/>
          <p:cNvSpPr>
            <a:spLocks noGrp="1"/>
          </p:cNvSpPr>
          <p:nvPr>
            <p:ph type="ftr" sz="quarter" idx="11"/>
          </p:nvPr>
        </p:nvSpPr>
        <p:spPr/>
        <p:txBody>
          <a:bodyPr/>
          <a:lstStyle/>
          <a:p>
            <a:r>
              <a:rPr lang="en-US" smtClean="0"/>
              <a:t>An Introduction to Digital Multimedia</a:t>
            </a:r>
            <a:endParaRPr lang="en-US"/>
          </a:p>
        </p:txBody>
      </p:sp>
      <p:sp>
        <p:nvSpPr>
          <p:cNvPr id="6" name="Slide Number Placeholder 5"/>
          <p:cNvSpPr>
            <a:spLocks noGrp="1"/>
          </p:cNvSpPr>
          <p:nvPr>
            <p:ph type="sldNum" sz="quarter" idx="12"/>
          </p:nvPr>
        </p:nvSpPr>
        <p:spPr/>
        <p:txBody>
          <a:bodyPr/>
          <a:lstStyle/>
          <a:p>
            <a:fld id="{A1CBC0E6-A833-3546-A786-E1CC3887B873}" type="slidenum">
              <a:rPr lang="en-US" smtClean="0"/>
              <a:pPr/>
              <a:t>‹#›</a:t>
            </a:fld>
            <a:endParaRPr lang="en-US"/>
          </a:p>
        </p:txBody>
      </p:sp>
    </p:spTree>
    <p:extLst>
      <p:ext uri="{BB962C8B-B14F-4D97-AF65-F5344CB8AC3E}">
        <p14:creationId xmlns:p14="http://schemas.microsoft.com/office/powerpoint/2010/main" val="2303138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CCC5B-5ED1-4440-A508-49E0E750E48C}" type="datetimeFigureOut">
              <a:rPr lang="en-US" smtClean="0"/>
              <a:t>11/15/2012</a:t>
            </a:fld>
            <a:endParaRPr lang="en-US"/>
          </a:p>
        </p:txBody>
      </p:sp>
      <p:sp>
        <p:nvSpPr>
          <p:cNvPr id="5" name="Footer Placeholder 4"/>
          <p:cNvSpPr>
            <a:spLocks noGrp="1"/>
          </p:cNvSpPr>
          <p:nvPr>
            <p:ph type="ftr" sz="quarter" idx="11"/>
          </p:nvPr>
        </p:nvSpPr>
        <p:spPr/>
        <p:txBody>
          <a:bodyPr/>
          <a:lstStyle/>
          <a:p>
            <a:r>
              <a:rPr lang="en-US" smtClean="0"/>
              <a:t>An Introduction to Digital Multimedia</a:t>
            </a:r>
            <a:endParaRPr lang="en-US"/>
          </a:p>
        </p:txBody>
      </p:sp>
      <p:sp>
        <p:nvSpPr>
          <p:cNvPr id="6" name="Slide Number Placeholder 5"/>
          <p:cNvSpPr>
            <a:spLocks noGrp="1"/>
          </p:cNvSpPr>
          <p:nvPr>
            <p:ph type="sldNum" sz="quarter" idx="12"/>
          </p:nvPr>
        </p:nvSpPr>
        <p:spPr/>
        <p:txBody>
          <a:bodyPr/>
          <a:lstStyle/>
          <a:p>
            <a:fld id="{D8987034-8E09-2541-912E-7756BD924DFD}" type="slidenum">
              <a:rPr lang="en-US" smtClean="0"/>
              <a:pPr/>
              <a:t>‹#›</a:t>
            </a:fld>
            <a:endParaRPr lang="en-US"/>
          </a:p>
        </p:txBody>
      </p:sp>
    </p:spTree>
    <p:extLst>
      <p:ext uri="{BB962C8B-B14F-4D97-AF65-F5344CB8AC3E}">
        <p14:creationId xmlns:p14="http://schemas.microsoft.com/office/powerpoint/2010/main" val="232766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DCCC5B-5ED1-4440-A508-49E0E750E48C}" type="datetimeFigureOut">
              <a:rPr lang="en-US" smtClean="0"/>
              <a:t>11/15/2012</a:t>
            </a:fld>
            <a:endParaRPr lang="en-US"/>
          </a:p>
        </p:txBody>
      </p:sp>
      <p:sp>
        <p:nvSpPr>
          <p:cNvPr id="5" name="Footer Placeholder 4"/>
          <p:cNvSpPr>
            <a:spLocks noGrp="1"/>
          </p:cNvSpPr>
          <p:nvPr>
            <p:ph type="ftr" sz="quarter" idx="11"/>
          </p:nvPr>
        </p:nvSpPr>
        <p:spPr/>
        <p:txBody>
          <a:bodyPr/>
          <a:lstStyle/>
          <a:p>
            <a:r>
              <a:rPr lang="en-US" smtClean="0"/>
              <a:t>An Introduction to Digital Multimedia</a:t>
            </a:r>
            <a:endParaRPr lang="en-US"/>
          </a:p>
        </p:txBody>
      </p:sp>
      <p:sp>
        <p:nvSpPr>
          <p:cNvPr id="6" name="Slide Number Placeholder 5"/>
          <p:cNvSpPr>
            <a:spLocks noGrp="1"/>
          </p:cNvSpPr>
          <p:nvPr>
            <p:ph type="sldNum" sz="quarter" idx="12"/>
          </p:nvPr>
        </p:nvSpPr>
        <p:spPr/>
        <p:txBody>
          <a:bodyPr/>
          <a:lstStyle/>
          <a:p>
            <a:fld id="{7231432A-B08A-F640-8666-5E9903E12B36}" type="slidenum">
              <a:rPr lang="en-US" smtClean="0"/>
              <a:pPr/>
              <a:t>‹#›</a:t>
            </a:fld>
            <a:endParaRPr lang="en-US"/>
          </a:p>
        </p:txBody>
      </p:sp>
    </p:spTree>
    <p:extLst>
      <p:ext uri="{BB962C8B-B14F-4D97-AF65-F5344CB8AC3E}">
        <p14:creationId xmlns:p14="http://schemas.microsoft.com/office/powerpoint/2010/main" val="1066289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DCCC5B-5ED1-4440-A508-49E0E750E48C}" type="datetimeFigureOut">
              <a:rPr lang="en-US" smtClean="0"/>
              <a:t>11/15/2012</a:t>
            </a:fld>
            <a:endParaRPr lang="en-US"/>
          </a:p>
        </p:txBody>
      </p:sp>
      <p:sp>
        <p:nvSpPr>
          <p:cNvPr id="6" name="Footer Placeholder 5"/>
          <p:cNvSpPr>
            <a:spLocks noGrp="1"/>
          </p:cNvSpPr>
          <p:nvPr>
            <p:ph type="ftr" sz="quarter" idx="11"/>
          </p:nvPr>
        </p:nvSpPr>
        <p:spPr/>
        <p:txBody>
          <a:bodyPr/>
          <a:lstStyle/>
          <a:p>
            <a:r>
              <a:rPr lang="en-US" smtClean="0"/>
              <a:t>An Introduction to Digital Multimedia</a:t>
            </a:r>
            <a:endParaRPr lang="en-US"/>
          </a:p>
        </p:txBody>
      </p:sp>
      <p:sp>
        <p:nvSpPr>
          <p:cNvPr id="7" name="Slide Number Placeholder 6"/>
          <p:cNvSpPr>
            <a:spLocks noGrp="1"/>
          </p:cNvSpPr>
          <p:nvPr>
            <p:ph type="sldNum" sz="quarter" idx="12"/>
          </p:nvPr>
        </p:nvSpPr>
        <p:spPr/>
        <p:txBody>
          <a:bodyPr/>
          <a:lstStyle/>
          <a:p>
            <a:fld id="{9B17A3A2-6C88-0A49-BA7A-1D7083C1D6D9}" type="slidenum">
              <a:rPr lang="en-US" smtClean="0"/>
              <a:pPr/>
              <a:t>‹#›</a:t>
            </a:fld>
            <a:endParaRPr lang="en-US"/>
          </a:p>
        </p:txBody>
      </p:sp>
    </p:spTree>
    <p:extLst>
      <p:ext uri="{BB962C8B-B14F-4D97-AF65-F5344CB8AC3E}">
        <p14:creationId xmlns:p14="http://schemas.microsoft.com/office/powerpoint/2010/main" val="3331452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DCCC5B-5ED1-4440-A508-49E0E750E48C}" type="datetimeFigureOut">
              <a:rPr lang="en-US" smtClean="0"/>
              <a:t>11/15/2012</a:t>
            </a:fld>
            <a:endParaRPr lang="en-US"/>
          </a:p>
        </p:txBody>
      </p:sp>
      <p:sp>
        <p:nvSpPr>
          <p:cNvPr id="8" name="Footer Placeholder 7"/>
          <p:cNvSpPr>
            <a:spLocks noGrp="1"/>
          </p:cNvSpPr>
          <p:nvPr>
            <p:ph type="ftr" sz="quarter" idx="11"/>
          </p:nvPr>
        </p:nvSpPr>
        <p:spPr/>
        <p:txBody>
          <a:bodyPr/>
          <a:lstStyle/>
          <a:p>
            <a:r>
              <a:rPr lang="en-US" smtClean="0"/>
              <a:t>An Introduction to Digital Multimedia</a:t>
            </a:r>
            <a:endParaRPr lang="en-US"/>
          </a:p>
        </p:txBody>
      </p:sp>
      <p:sp>
        <p:nvSpPr>
          <p:cNvPr id="9" name="Slide Number Placeholder 8"/>
          <p:cNvSpPr>
            <a:spLocks noGrp="1"/>
          </p:cNvSpPr>
          <p:nvPr>
            <p:ph type="sldNum" sz="quarter" idx="12"/>
          </p:nvPr>
        </p:nvSpPr>
        <p:spPr/>
        <p:txBody>
          <a:bodyPr/>
          <a:lstStyle/>
          <a:p>
            <a:fld id="{3CE67830-DE92-5940-8589-CF228F60C8B9}" type="slidenum">
              <a:rPr lang="en-US" smtClean="0"/>
              <a:pPr/>
              <a:t>‹#›</a:t>
            </a:fld>
            <a:endParaRPr lang="en-US"/>
          </a:p>
        </p:txBody>
      </p:sp>
    </p:spTree>
    <p:extLst>
      <p:ext uri="{BB962C8B-B14F-4D97-AF65-F5344CB8AC3E}">
        <p14:creationId xmlns:p14="http://schemas.microsoft.com/office/powerpoint/2010/main" val="1174804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DCCC5B-5ED1-4440-A508-49E0E750E48C}" type="datetimeFigureOut">
              <a:rPr lang="en-US" smtClean="0"/>
              <a:t>11/15/2012</a:t>
            </a:fld>
            <a:endParaRPr lang="en-US"/>
          </a:p>
        </p:txBody>
      </p:sp>
      <p:sp>
        <p:nvSpPr>
          <p:cNvPr id="4" name="Footer Placeholder 3"/>
          <p:cNvSpPr>
            <a:spLocks noGrp="1"/>
          </p:cNvSpPr>
          <p:nvPr>
            <p:ph type="ftr" sz="quarter" idx="11"/>
          </p:nvPr>
        </p:nvSpPr>
        <p:spPr/>
        <p:txBody>
          <a:bodyPr/>
          <a:lstStyle/>
          <a:p>
            <a:r>
              <a:rPr lang="en-US" smtClean="0"/>
              <a:t>An Introduction to Digital Multimedia</a:t>
            </a:r>
            <a:endParaRPr lang="en-US"/>
          </a:p>
        </p:txBody>
      </p:sp>
      <p:sp>
        <p:nvSpPr>
          <p:cNvPr id="5" name="Slide Number Placeholder 4"/>
          <p:cNvSpPr>
            <a:spLocks noGrp="1"/>
          </p:cNvSpPr>
          <p:nvPr>
            <p:ph type="sldNum" sz="quarter" idx="12"/>
          </p:nvPr>
        </p:nvSpPr>
        <p:spPr/>
        <p:txBody>
          <a:bodyPr/>
          <a:lstStyle/>
          <a:p>
            <a:fld id="{B67C34CD-FDF9-A140-92F3-468D5C71438B}" type="slidenum">
              <a:rPr lang="en-US" smtClean="0"/>
              <a:pPr/>
              <a:t>‹#›</a:t>
            </a:fld>
            <a:endParaRPr lang="en-US"/>
          </a:p>
        </p:txBody>
      </p:sp>
    </p:spTree>
    <p:extLst>
      <p:ext uri="{BB962C8B-B14F-4D97-AF65-F5344CB8AC3E}">
        <p14:creationId xmlns:p14="http://schemas.microsoft.com/office/powerpoint/2010/main" val="4103183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DCCC5B-5ED1-4440-A508-49E0E750E48C}" type="datetimeFigureOut">
              <a:rPr lang="en-US" smtClean="0"/>
              <a:t>11/15/2012</a:t>
            </a:fld>
            <a:endParaRPr lang="en-US"/>
          </a:p>
        </p:txBody>
      </p:sp>
      <p:sp>
        <p:nvSpPr>
          <p:cNvPr id="3" name="Footer Placeholder 2"/>
          <p:cNvSpPr>
            <a:spLocks noGrp="1"/>
          </p:cNvSpPr>
          <p:nvPr>
            <p:ph type="ftr" sz="quarter" idx="11"/>
          </p:nvPr>
        </p:nvSpPr>
        <p:spPr/>
        <p:txBody>
          <a:bodyPr/>
          <a:lstStyle/>
          <a:p>
            <a:r>
              <a:rPr lang="en-US" smtClean="0"/>
              <a:t>An Introduction to Digital Multimedia</a:t>
            </a:r>
            <a:endParaRPr lang="en-US"/>
          </a:p>
        </p:txBody>
      </p:sp>
      <p:sp>
        <p:nvSpPr>
          <p:cNvPr id="4" name="Slide Number Placeholder 3"/>
          <p:cNvSpPr>
            <a:spLocks noGrp="1"/>
          </p:cNvSpPr>
          <p:nvPr>
            <p:ph type="sldNum" sz="quarter" idx="12"/>
          </p:nvPr>
        </p:nvSpPr>
        <p:spPr/>
        <p:txBody>
          <a:bodyPr/>
          <a:lstStyle/>
          <a:p>
            <a:fld id="{52E2A321-2C04-754E-988A-6DD6BFF39EFC}" type="slidenum">
              <a:rPr lang="en-US" smtClean="0"/>
              <a:pPr/>
              <a:t>‹#›</a:t>
            </a:fld>
            <a:endParaRPr lang="en-US"/>
          </a:p>
        </p:txBody>
      </p:sp>
    </p:spTree>
    <p:extLst>
      <p:ext uri="{BB962C8B-B14F-4D97-AF65-F5344CB8AC3E}">
        <p14:creationId xmlns:p14="http://schemas.microsoft.com/office/powerpoint/2010/main" val="626937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DCCC5B-5ED1-4440-A508-49E0E750E48C}" type="datetimeFigureOut">
              <a:rPr lang="en-US" smtClean="0"/>
              <a:t>11/15/2012</a:t>
            </a:fld>
            <a:endParaRPr lang="en-US"/>
          </a:p>
        </p:txBody>
      </p:sp>
      <p:sp>
        <p:nvSpPr>
          <p:cNvPr id="6" name="Footer Placeholder 5"/>
          <p:cNvSpPr>
            <a:spLocks noGrp="1"/>
          </p:cNvSpPr>
          <p:nvPr>
            <p:ph type="ftr" sz="quarter" idx="11"/>
          </p:nvPr>
        </p:nvSpPr>
        <p:spPr/>
        <p:txBody>
          <a:bodyPr/>
          <a:lstStyle/>
          <a:p>
            <a:r>
              <a:rPr lang="en-US" smtClean="0"/>
              <a:t>An Introduction to Digital Multimedia</a:t>
            </a:r>
            <a:endParaRPr lang="en-US"/>
          </a:p>
        </p:txBody>
      </p:sp>
      <p:sp>
        <p:nvSpPr>
          <p:cNvPr id="7" name="Slide Number Placeholder 6"/>
          <p:cNvSpPr>
            <a:spLocks noGrp="1"/>
          </p:cNvSpPr>
          <p:nvPr>
            <p:ph type="sldNum" sz="quarter" idx="12"/>
          </p:nvPr>
        </p:nvSpPr>
        <p:spPr/>
        <p:txBody>
          <a:bodyPr/>
          <a:lstStyle/>
          <a:p>
            <a:fld id="{4932BEA9-7F46-BF43-9D81-564AAF5624A8}" type="slidenum">
              <a:rPr lang="en-US" smtClean="0"/>
              <a:pPr/>
              <a:t>‹#›</a:t>
            </a:fld>
            <a:endParaRPr lang="en-US"/>
          </a:p>
        </p:txBody>
      </p:sp>
    </p:spTree>
    <p:extLst>
      <p:ext uri="{BB962C8B-B14F-4D97-AF65-F5344CB8AC3E}">
        <p14:creationId xmlns:p14="http://schemas.microsoft.com/office/powerpoint/2010/main" val="3688692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DCCC5B-5ED1-4440-A508-49E0E750E48C}" type="datetimeFigureOut">
              <a:rPr lang="en-US" smtClean="0"/>
              <a:t>11/15/2012</a:t>
            </a:fld>
            <a:endParaRPr lang="en-US"/>
          </a:p>
        </p:txBody>
      </p:sp>
      <p:sp>
        <p:nvSpPr>
          <p:cNvPr id="6" name="Footer Placeholder 5"/>
          <p:cNvSpPr>
            <a:spLocks noGrp="1"/>
          </p:cNvSpPr>
          <p:nvPr>
            <p:ph type="ftr" sz="quarter" idx="11"/>
          </p:nvPr>
        </p:nvSpPr>
        <p:spPr/>
        <p:txBody>
          <a:bodyPr/>
          <a:lstStyle/>
          <a:p>
            <a:r>
              <a:rPr lang="en-US" smtClean="0"/>
              <a:t>An Introduction to Digital Multimedia</a:t>
            </a:r>
            <a:endParaRPr lang="en-US"/>
          </a:p>
        </p:txBody>
      </p:sp>
      <p:sp>
        <p:nvSpPr>
          <p:cNvPr id="7" name="Slide Number Placeholder 6"/>
          <p:cNvSpPr>
            <a:spLocks noGrp="1"/>
          </p:cNvSpPr>
          <p:nvPr>
            <p:ph type="sldNum" sz="quarter" idx="12"/>
          </p:nvPr>
        </p:nvSpPr>
        <p:spPr/>
        <p:txBody>
          <a:bodyPr/>
          <a:lstStyle/>
          <a:p>
            <a:fld id="{BD331D62-42E4-5E46-A561-AECAE2529964}" type="slidenum">
              <a:rPr lang="en-US" smtClean="0"/>
              <a:pPr/>
              <a:t>‹#›</a:t>
            </a:fld>
            <a:endParaRPr lang="en-US"/>
          </a:p>
        </p:txBody>
      </p:sp>
    </p:spTree>
    <p:extLst>
      <p:ext uri="{BB962C8B-B14F-4D97-AF65-F5344CB8AC3E}">
        <p14:creationId xmlns:p14="http://schemas.microsoft.com/office/powerpoint/2010/main" val="892628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CCC5B-5ED1-4440-A508-49E0E750E48C}" type="datetimeFigureOut">
              <a:rPr lang="en-US" smtClean="0"/>
              <a:t>11/15/2012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An Introduction to Digital Multimedia</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952A89-8CD0-5E4D-BCEE-BF90CF906BC8}" type="slidenum">
              <a:rPr lang="en-US" smtClean="0"/>
              <a:pPr/>
              <a:t>‹#›</a:t>
            </a:fld>
            <a:endParaRPr lang="en-US"/>
          </a:p>
        </p:txBody>
      </p:sp>
    </p:spTree>
    <p:extLst>
      <p:ext uri="{BB962C8B-B14F-4D97-AF65-F5344CB8AC3E}">
        <p14:creationId xmlns:p14="http://schemas.microsoft.com/office/powerpoint/2010/main" val="314287178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www.ted.com/talks/larry_lessig_says_the_law_is_strangling_creativity.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ted.com/talks/howard_rheingold_on_collaboration.html" TargetMode="External"/><Relationship Id="rId2" Type="http://schemas.openxmlformats.org/officeDocument/2006/relationships/hyperlink" Target="http://www.ted.com/talks/charles_leadbeater_on_innovation.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338" name="Rectangle 4"/>
          <p:cNvSpPr>
            <a:spLocks noGrp="1" noChangeArrowheads="1"/>
          </p:cNvSpPr>
          <p:nvPr>
            <p:ph type="ctrTitle"/>
          </p:nvPr>
        </p:nvSpPr>
        <p:spPr>
          <a:xfrm>
            <a:off x="3124200" y="1981200"/>
            <a:ext cx="5791200" cy="1247775"/>
          </a:xfrm>
        </p:spPr>
        <p:txBody>
          <a:bodyPr/>
          <a:lstStyle/>
          <a:p>
            <a:pPr eaLnBrk="1" hangingPunct="1"/>
            <a:r>
              <a:rPr lang="en-US" b="1" dirty="0">
                <a:ea typeface="ＭＳ Ｐゴシック" charset="-128"/>
                <a:cs typeface="ＭＳ Ｐゴシック" charset="-128"/>
              </a:rPr>
              <a:t>CHAPTER TWELVE</a:t>
            </a:r>
          </a:p>
        </p:txBody>
      </p:sp>
      <p:sp>
        <p:nvSpPr>
          <p:cNvPr id="14339" name="Rectangle 5"/>
          <p:cNvSpPr>
            <a:spLocks noGrp="1" noChangeArrowheads="1"/>
          </p:cNvSpPr>
          <p:nvPr>
            <p:ph type="subTitle" idx="1"/>
          </p:nvPr>
        </p:nvSpPr>
        <p:spPr>
          <a:xfrm>
            <a:off x="3429000" y="3048000"/>
            <a:ext cx="5257800" cy="1752600"/>
          </a:xfrm>
        </p:spPr>
        <p:txBody>
          <a:bodyPr>
            <a:normAutofit fontScale="92500" lnSpcReduction="20000"/>
          </a:bodyPr>
          <a:lstStyle/>
          <a:p>
            <a:pPr eaLnBrk="1" hangingPunct="1">
              <a:buFont typeface="Wingdings" charset="2"/>
              <a:buNone/>
            </a:pPr>
            <a:r>
              <a:rPr lang="en-US" sz="4400" b="1" dirty="0">
                <a:solidFill>
                  <a:schemeClr val="accent6">
                    <a:lumMod val="75000"/>
                  </a:schemeClr>
                </a:solidFill>
                <a:ea typeface="ＭＳ Ｐゴシック" charset="-128"/>
                <a:cs typeface="ＭＳ Ｐゴシック" charset="-128"/>
              </a:rPr>
              <a:t>PROFESSIONAL ISSUES IN MULTIMEDIA DEVELOPMENT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457200" y="381000"/>
            <a:ext cx="8229600" cy="1143000"/>
          </a:xfrm>
        </p:spPr>
        <p:txBody>
          <a:bodyPr>
            <a:normAutofit fontScale="90000"/>
          </a:bodyPr>
          <a:lstStyle/>
          <a:p>
            <a:pPr eaLnBrk="1" hangingPunct="1"/>
            <a:r>
              <a:rPr lang="en-US">
                <a:ea typeface="ＭＳ Ｐゴシック" charset="-128"/>
                <a:cs typeface="ＭＳ Ｐゴシック" charset="-128"/>
              </a:rPr>
              <a:t>GENERAL PRINCIPLES 						</a:t>
            </a:r>
            <a:r>
              <a:rPr lang="en-US" sz="2800">
                <a:ea typeface="ＭＳ Ｐゴシック" charset="-128"/>
                <a:cs typeface="ＭＳ Ｐゴシック" charset="-128"/>
              </a:rPr>
              <a:t>ACM/IEEE CODE OF ETHICS</a:t>
            </a:r>
            <a:endParaRPr lang="en-US">
              <a:ea typeface="ＭＳ Ｐゴシック" charset="-128"/>
              <a:cs typeface="ＭＳ Ｐゴシック" charset="-128"/>
            </a:endParaRPr>
          </a:p>
        </p:txBody>
      </p:sp>
      <p:sp>
        <p:nvSpPr>
          <p:cNvPr id="32772" name="Rectangle 3"/>
          <p:cNvSpPr>
            <a:spLocks noGrp="1" noChangeArrowheads="1"/>
          </p:cNvSpPr>
          <p:nvPr>
            <p:ph idx="1"/>
          </p:nvPr>
        </p:nvSpPr>
        <p:spPr/>
        <p:txBody>
          <a:bodyPr/>
          <a:lstStyle/>
          <a:p>
            <a:pPr eaLnBrk="1" hangingPunct="1"/>
            <a:r>
              <a:rPr lang="en-US">
                <a:ea typeface="ＭＳ Ｐゴシック" charset="-128"/>
                <a:cs typeface="ＭＳ Ｐゴシック" charset="-128"/>
              </a:rPr>
              <a:t>The "Colleagues" Principle:</a:t>
            </a:r>
          </a:p>
          <a:p>
            <a:pPr lvl="1" eaLnBrk="1" hangingPunct="1">
              <a:buFont typeface="Wingdings" charset="2"/>
              <a:buNone/>
            </a:pPr>
            <a:r>
              <a:rPr lang="en-US" sz="2400"/>
              <a:t>"Software engineers shall be fair to and supportive of their colleagues."</a:t>
            </a:r>
          </a:p>
          <a:p>
            <a:pPr eaLnBrk="1" hangingPunct="1"/>
            <a:r>
              <a:rPr lang="en-US">
                <a:ea typeface="ＭＳ Ｐゴシック" charset="-128"/>
                <a:cs typeface="ＭＳ Ｐゴシック" charset="-128"/>
              </a:rPr>
              <a:t>The "Self" Principle:</a:t>
            </a:r>
          </a:p>
          <a:p>
            <a:pPr lvl="1" eaLnBrk="1" hangingPunct="1">
              <a:buFont typeface="Wingdings" charset="2"/>
              <a:buNone/>
            </a:pPr>
            <a:r>
              <a:rPr lang="en-US" sz="2400"/>
              <a:t>"Software engineers shall participate in lifelong learning regarding the practice of their profession and shall promote an ethical approach to the practice of the profession."</a:t>
            </a:r>
          </a:p>
        </p:txBody>
      </p:sp>
      <p:sp>
        <p:nvSpPr>
          <p:cNvPr id="32770" name="Slide Number Placeholder 4"/>
          <p:cNvSpPr>
            <a:spLocks noGrp="1"/>
          </p:cNvSpPr>
          <p:nvPr>
            <p:ph type="sldNum" sz="quarter" idx="12"/>
          </p:nvPr>
        </p:nvSpPr>
        <p:spPr>
          <a:noFill/>
        </p:spPr>
        <p:txBody>
          <a:bodyPr/>
          <a:lstStyle/>
          <a:p>
            <a:fld id="{32C3999F-3AC3-F74D-AFED-9F3B575139B6}" type="slidenum">
              <a:rPr lang="en-US" smtClean="0"/>
              <a:pPr/>
              <a:t>10</a:t>
            </a:fld>
            <a:endParaRPr lang="en-US" smtClean="0"/>
          </a:p>
        </p:txBody>
      </p:sp>
      <p:sp>
        <p:nvSpPr>
          <p:cNvPr id="66564" name="Text Box 4"/>
          <p:cNvSpPr txBox="1">
            <a:spLocks noChangeArrowheads="1"/>
          </p:cNvSpPr>
          <p:nvPr/>
        </p:nvSpPr>
        <p:spPr bwMode="auto">
          <a:xfrm>
            <a:off x="990600" y="5638800"/>
            <a:ext cx="7315200" cy="396875"/>
          </a:xfrm>
          <a:prstGeom prst="rect">
            <a:avLst/>
          </a:prstGeom>
          <a:solidFill>
            <a:schemeClr val="accent2"/>
          </a:solidFill>
          <a:ln w="9525">
            <a:noFill/>
            <a:miter lim="800000"/>
            <a:headEnd/>
            <a:tailEnd/>
          </a:ln>
          <a:effectLst>
            <a:outerShdw blurRad="63500" dist="38099" dir="2700000" algn="ctr" rotWithShape="0">
              <a:srgbClr val="000000">
                <a:alpha val="74998"/>
              </a:srgbClr>
            </a:outerShdw>
          </a:effectLst>
        </p:spPr>
        <p:txBody>
          <a:bodyPr>
            <a:prstTxWarp prst="textNoShape">
              <a:avLst/>
            </a:prstTxWarp>
            <a:spAutoFit/>
          </a:bodyPr>
          <a:lstStyle/>
          <a:p>
            <a:pPr>
              <a:spcBef>
                <a:spcPct val="50000"/>
              </a:spcBef>
            </a:pPr>
            <a:r>
              <a:rPr lang="en-US" sz="2000"/>
              <a:t>Complete ACM/IEEE Code is in the appendix section.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457200" y="685800"/>
            <a:ext cx="8229600" cy="1143000"/>
          </a:xfrm>
        </p:spPr>
        <p:txBody>
          <a:bodyPr/>
          <a:lstStyle/>
          <a:p>
            <a:pPr eaLnBrk="1" hangingPunct="1"/>
            <a:r>
              <a:rPr lang="en-US">
                <a:ea typeface="ＭＳ Ｐゴシック" charset="-128"/>
                <a:cs typeface="ＭＳ Ｐゴシック" charset="-128"/>
              </a:rPr>
              <a:t>THE COPYRIGHT TRADITION 	</a:t>
            </a:r>
            <a:endParaRPr lang="en-US" sz="3500">
              <a:ea typeface="ＭＳ Ｐゴシック" charset="-128"/>
              <a:cs typeface="ＭＳ Ｐゴシック" charset="-128"/>
            </a:endParaRPr>
          </a:p>
        </p:txBody>
      </p:sp>
      <p:sp>
        <p:nvSpPr>
          <p:cNvPr id="34818" name="Slide Number Placeholder 3"/>
          <p:cNvSpPr>
            <a:spLocks noGrp="1"/>
          </p:cNvSpPr>
          <p:nvPr>
            <p:ph type="sldNum" sz="quarter" idx="12"/>
          </p:nvPr>
        </p:nvSpPr>
        <p:spPr>
          <a:noFill/>
        </p:spPr>
        <p:txBody>
          <a:bodyPr/>
          <a:lstStyle/>
          <a:p>
            <a:fld id="{D58D50BC-010F-A545-80B1-194BC6BBAC19}" type="slidenum">
              <a:rPr lang="en-US" smtClean="0"/>
              <a:pPr/>
              <a:t>11</a:t>
            </a:fld>
            <a:endParaRPr lang="en-US" smtClean="0"/>
          </a:p>
        </p:txBody>
      </p:sp>
      <p:sp>
        <p:nvSpPr>
          <p:cNvPr id="34820" name="Rectangle 3"/>
          <p:cNvSpPr>
            <a:spLocks noGrp="1" noChangeArrowheads="1"/>
          </p:cNvSpPr>
          <p:nvPr>
            <p:ph type="subTitle" idx="4294967295"/>
          </p:nvPr>
        </p:nvSpPr>
        <p:spPr>
          <a:xfrm>
            <a:off x="2438400" y="3505200"/>
            <a:ext cx="6705600" cy="1524000"/>
          </a:xfrm>
        </p:spPr>
        <p:txBody>
          <a:bodyPr>
            <a:normAutofit fontScale="92500" lnSpcReduction="10000"/>
          </a:bodyPr>
          <a:lstStyle/>
          <a:p>
            <a:pPr marL="457200" lvl="1" indent="0" eaLnBrk="1" hangingPunct="1"/>
            <a:r>
              <a:rPr lang="en-US" sz="3200" dirty="0" smtClean="0"/>
              <a:t> RIGHTS</a:t>
            </a:r>
          </a:p>
          <a:p>
            <a:pPr marL="457200" lvl="1" indent="0" eaLnBrk="1" hangingPunct="1"/>
            <a:r>
              <a:rPr lang="en-US" sz="3200" dirty="0" smtClean="0"/>
              <a:t> REMEDIES</a:t>
            </a:r>
          </a:p>
          <a:p>
            <a:pPr marL="457200" lvl="1" indent="0" eaLnBrk="1" hangingPunct="1"/>
            <a:r>
              <a:rPr lang="en-US" sz="3200" dirty="0" smtClean="0"/>
              <a:t> EXCEPTIONS</a:t>
            </a:r>
            <a:endParaRPr lang="en-US" sz="23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DEVELOPERS AND COPYRIGHT.</a:t>
            </a:r>
          </a:p>
        </p:txBody>
      </p:sp>
      <p:sp>
        <p:nvSpPr>
          <p:cNvPr id="36868" name="Rectangle 3"/>
          <p:cNvSpPr>
            <a:spLocks noGrp="1" noChangeArrowheads="1"/>
          </p:cNvSpPr>
          <p:nvPr>
            <p:ph idx="1"/>
          </p:nvPr>
        </p:nvSpPr>
        <p:spPr/>
        <p:txBody>
          <a:bodyPr/>
          <a:lstStyle/>
          <a:p>
            <a:pPr eaLnBrk="1" hangingPunct="1"/>
            <a:r>
              <a:rPr lang="en-US" dirty="0" smtClean="0">
                <a:ea typeface="ＭＳ Ｐゴシック" charset="-128"/>
                <a:cs typeface="ＭＳ Ｐゴシック" charset="-128"/>
              </a:rPr>
              <a:t>Reasons multimedia developers need to understand the copyright laws.</a:t>
            </a:r>
            <a:endParaRPr lang="en-US" dirty="0">
              <a:ea typeface="ＭＳ Ｐゴシック" charset="-128"/>
              <a:cs typeface="ＭＳ Ｐゴシック" charset="-128"/>
            </a:endParaRPr>
          </a:p>
          <a:p>
            <a:pPr lvl="1" eaLnBrk="1" hangingPunct="1">
              <a:lnSpc>
                <a:spcPct val="95000"/>
              </a:lnSpc>
            </a:pPr>
            <a:r>
              <a:rPr lang="en-US" dirty="0"/>
              <a:t>They must guard against intentional or unintentional violation of the rights of others.</a:t>
            </a:r>
          </a:p>
          <a:p>
            <a:pPr lvl="1" eaLnBrk="1" hangingPunct="1">
              <a:lnSpc>
                <a:spcPct val="95000"/>
              </a:lnSpc>
            </a:pPr>
            <a:r>
              <a:rPr lang="en-US" dirty="0"/>
              <a:t>Developers must protect their own work.</a:t>
            </a:r>
          </a:p>
          <a:p>
            <a:pPr lvl="1" eaLnBrk="1" hangingPunct="1">
              <a:lnSpc>
                <a:spcPct val="95000"/>
              </a:lnSpc>
            </a:pPr>
            <a:r>
              <a:rPr lang="en-US" dirty="0"/>
              <a:t>Developers must frame agreements with the client to specify copyright ownership.</a:t>
            </a:r>
          </a:p>
        </p:txBody>
      </p:sp>
      <p:sp>
        <p:nvSpPr>
          <p:cNvPr id="36866" name="Slide Number Placeholder 4"/>
          <p:cNvSpPr>
            <a:spLocks noGrp="1"/>
          </p:cNvSpPr>
          <p:nvPr>
            <p:ph type="sldNum" sz="quarter" idx="12"/>
          </p:nvPr>
        </p:nvSpPr>
        <p:spPr>
          <a:noFill/>
        </p:spPr>
        <p:txBody>
          <a:bodyPr/>
          <a:lstStyle/>
          <a:p>
            <a:fld id="{866EBC37-694A-EF49-9A69-20E7CCFBE454}" type="slidenum">
              <a:rPr lang="en-US" smtClean="0"/>
              <a:pPr/>
              <a:t>12</a:t>
            </a:fld>
            <a:endParaRPr lang="en-US" smtClean="0"/>
          </a:p>
        </p:txBody>
      </p:sp>
      <p:sp>
        <p:nvSpPr>
          <p:cNvPr id="5" name="TextBox 4"/>
          <p:cNvSpPr txBox="1"/>
          <p:nvPr/>
        </p:nvSpPr>
        <p:spPr>
          <a:xfrm>
            <a:off x="990600" y="5867400"/>
            <a:ext cx="7315200" cy="369332"/>
          </a:xfrm>
          <a:prstGeom prst="rect">
            <a:avLst/>
          </a:prstGeom>
          <a:noFill/>
        </p:spPr>
        <p:txBody>
          <a:bodyPr wrap="square" rtlCol="0">
            <a:spAutoFit/>
          </a:bodyPr>
          <a:lstStyle/>
          <a:p>
            <a:r>
              <a:rPr lang="en-US" sz="1800" dirty="0" smtClean="0"/>
              <a:t>Larry </a:t>
            </a:r>
            <a:r>
              <a:rPr lang="en-US" sz="1800" dirty="0" err="1" smtClean="0"/>
              <a:t>Lessig</a:t>
            </a:r>
            <a:r>
              <a:rPr lang="en-US" sz="1800" dirty="0" smtClean="0"/>
              <a:t> on </a:t>
            </a:r>
            <a:r>
              <a:rPr lang="en-US" sz="1800" dirty="0" smtClean="0">
                <a:hlinkClick r:id="rId3"/>
              </a:rPr>
              <a:t>Laws that Choke Creativity</a:t>
            </a:r>
            <a:r>
              <a:rPr lang="en-US" sz="1800" dirty="0" smtClean="0"/>
              <a:t>. TED 2007 talk </a:t>
            </a:r>
            <a:endParaRPr lang="en-US"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COPYRIGHT PROTECTION</a:t>
            </a:r>
          </a:p>
        </p:txBody>
      </p:sp>
      <p:sp>
        <p:nvSpPr>
          <p:cNvPr id="38916" name="Rectangle 3"/>
          <p:cNvSpPr>
            <a:spLocks noGrp="1" noChangeArrowheads="1"/>
          </p:cNvSpPr>
          <p:nvPr>
            <p:ph idx="1"/>
          </p:nvPr>
        </p:nvSpPr>
        <p:spPr/>
        <p:txBody>
          <a:bodyPr/>
          <a:lstStyle/>
          <a:p>
            <a:pPr eaLnBrk="1" hangingPunct="1"/>
            <a:r>
              <a:rPr lang="en-US">
                <a:solidFill>
                  <a:srgbClr val="FF5A14"/>
                </a:solidFill>
                <a:ea typeface="ＭＳ Ｐゴシック" charset="-128"/>
                <a:cs typeface="ＭＳ Ｐゴシック" charset="-128"/>
              </a:rPr>
              <a:t>Copyright </a:t>
            </a:r>
            <a:r>
              <a:rPr lang="en-US">
                <a:ea typeface="ＭＳ Ｐゴシック" charset="-128"/>
                <a:cs typeface="ＭＳ Ｐゴシック" charset="-128"/>
              </a:rPr>
              <a:t>is a form of legal protection given to creators of "original works of authorship."</a:t>
            </a:r>
          </a:p>
          <a:p>
            <a:pPr lvl="1" eaLnBrk="1" hangingPunct="1"/>
            <a:r>
              <a:rPr lang="en-US"/>
              <a:t>Purpose of copyright protection is cultural advancement.</a:t>
            </a:r>
          </a:p>
          <a:p>
            <a:pPr eaLnBrk="1" hangingPunct="1"/>
            <a:r>
              <a:rPr lang="en-US">
                <a:ea typeface="ＭＳ Ｐゴシック" charset="-128"/>
                <a:cs typeface="ＭＳ Ｐゴシック" charset="-128"/>
              </a:rPr>
              <a:t>Copyright differs from patent protection.</a:t>
            </a:r>
          </a:p>
          <a:p>
            <a:pPr lvl="1" eaLnBrk="1" hangingPunct="1"/>
            <a:r>
              <a:rPr lang="en-US"/>
              <a:t>Copyright applies to original or creative </a:t>
            </a:r>
            <a:r>
              <a:rPr lang="en-US" i="1"/>
              <a:t>expression</a:t>
            </a:r>
            <a:r>
              <a:rPr lang="en-US"/>
              <a:t>.</a:t>
            </a:r>
          </a:p>
          <a:p>
            <a:pPr lvl="1" eaLnBrk="1" hangingPunct="1"/>
            <a:r>
              <a:rPr lang="en-US"/>
              <a:t>Patent protects original </a:t>
            </a:r>
            <a:r>
              <a:rPr lang="en-US" i="1"/>
              <a:t>inventions</a:t>
            </a:r>
            <a:r>
              <a:rPr lang="en-US"/>
              <a:t>.</a:t>
            </a:r>
          </a:p>
          <a:p>
            <a:pPr lvl="1" eaLnBrk="1" hangingPunct="1">
              <a:buFont typeface="Wingdings" charset="2"/>
              <a:buNone/>
            </a:pPr>
            <a:endParaRPr lang="en-US"/>
          </a:p>
        </p:txBody>
      </p:sp>
      <p:sp>
        <p:nvSpPr>
          <p:cNvPr id="38914" name="Slide Number Placeholder 4"/>
          <p:cNvSpPr>
            <a:spLocks noGrp="1"/>
          </p:cNvSpPr>
          <p:nvPr>
            <p:ph type="sldNum" sz="quarter" idx="12"/>
          </p:nvPr>
        </p:nvSpPr>
        <p:spPr>
          <a:noFill/>
        </p:spPr>
        <p:txBody>
          <a:bodyPr/>
          <a:lstStyle/>
          <a:p>
            <a:fld id="{3F04B640-3215-AD42-8CB9-E908976CFEB1}" type="slidenum">
              <a:rPr lang="en-US" smtClean="0"/>
              <a:pPr/>
              <a:t>13</a:t>
            </a:fld>
            <a:endParaRPr 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COPYRIGHT PROTECTION</a:t>
            </a:r>
          </a:p>
        </p:txBody>
      </p:sp>
      <p:sp>
        <p:nvSpPr>
          <p:cNvPr id="40964" name="Rectangle 3"/>
          <p:cNvSpPr>
            <a:spLocks noGrp="1" noChangeArrowheads="1"/>
          </p:cNvSpPr>
          <p:nvPr>
            <p:ph idx="1"/>
          </p:nvPr>
        </p:nvSpPr>
        <p:spPr/>
        <p:txBody>
          <a:bodyPr>
            <a:normAutofit lnSpcReduction="10000"/>
          </a:bodyPr>
          <a:lstStyle/>
          <a:p>
            <a:pPr eaLnBrk="1" hangingPunct="1"/>
            <a:r>
              <a:rPr lang="en-US">
                <a:ea typeface="ＭＳ Ｐゴシック" charset="-128"/>
                <a:cs typeface="ＭＳ Ｐゴシック" charset="-128"/>
              </a:rPr>
              <a:t>U.S. law protects any form of original expression that is in </a:t>
            </a:r>
            <a:r>
              <a:rPr lang="en-US">
                <a:solidFill>
                  <a:srgbClr val="FF5A14"/>
                </a:solidFill>
                <a:ea typeface="ＭＳ Ｐゴシック" charset="-128"/>
                <a:cs typeface="ＭＳ Ｐゴシック" charset="-128"/>
              </a:rPr>
              <a:t>fixed form</a:t>
            </a:r>
            <a:r>
              <a:rPr lang="en-US">
                <a:ea typeface="ＭＳ Ｐゴシック" charset="-128"/>
                <a:cs typeface="ＭＳ Ｐゴシック" charset="-128"/>
              </a:rPr>
              <a:t>.</a:t>
            </a:r>
          </a:p>
          <a:p>
            <a:pPr lvl="1" eaLnBrk="1" hangingPunct="1"/>
            <a:r>
              <a:rPr lang="en-US"/>
              <a:t>Work does not need to be registered.</a:t>
            </a:r>
          </a:p>
          <a:p>
            <a:pPr lvl="1" eaLnBrk="1" hangingPunct="1"/>
            <a:r>
              <a:rPr lang="en-US"/>
              <a:t>Notice of copyright protection is not necessary.</a:t>
            </a:r>
          </a:p>
          <a:p>
            <a:pPr eaLnBrk="1" hangingPunct="1"/>
            <a:r>
              <a:rPr lang="en-US">
                <a:ea typeface="ＭＳ Ｐゴシック" charset="-128"/>
                <a:cs typeface="ＭＳ Ｐゴシック" charset="-128"/>
              </a:rPr>
              <a:t>"Works of original authorship" combined with automatic coverage of works in fixed form </a:t>
            </a:r>
            <a:r>
              <a:rPr lang="en-US" sz="2400">
                <a:ea typeface="ＭＳ Ｐゴシック" charset="-128"/>
                <a:cs typeface="ＭＳ Ｐゴシック" charset="-128"/>
              </a:rPr>
              <a:t>(including computer programs)</a:t>
            </a:r>
            <a:r>
              <a:rPr lang="en-US">
                <a:ea typeface="ＭＳ Ｐゴシック" charset="-128"/>
                <a:cs typeface="ＭＳ Ｐゴシック" charset="-128"/>
              </a:rPr>
              <a:t> means any content created by another party is potentially covered by copyright.</a:t>
            </a:r>
          </a:p>
        </p:txBody>
      </p:sp>
      <p:sp>
        <p:nvSpPr>
          <p:cNvPr id="40962" name="Slide Number Placeholder 4"/>
          <p:cNvSpPr>
            <a:spLocks noGrp="1"/>
          </p:cNvSpPr>
          <p:nvPr>
            <p:ph type="sldNum" sz="quarter" idx="12"/>
          </p:nvPr>
        </p:nvSpPr>
        <p:spPr>
          <a:noFill/>
        </p:spPr>
        <p:txBody>
          <a:bodyPr/>
          <a:lstStyle/>
          <a:p>
            <a:fld id="{AB1D9BD0-32AC-674F-92BF-7FC6084F53B5}" type="slidenum">
              <a:rPr lang="en-US" smtClean="0"/>
              <a:pPr/>
              <a:t>14</a:t>
            </a:fld>
            <a:endParaRPr lang="en-US"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COPYRIGHT PROTECTIONS</a:t>
            </a:r>
          </a:p>
        </p:txBody>
      </p:sp>
      <p:sp>
        <p:nvSpPr>
          <p:cNvPr id="43012" name="Rectangle 3"/>
          <p:cNvSpPr>
            <a:spLocks noGrp="1" noChangeArrowheads="1"/>
          </p:cNvSpPr>
          <p:nvPr>
            <p:ph idx="1"/>
          </p:nvPr>
        </p:nvSpPr>
        <p:spPr/>
        <p:txBody>
          <a:bodyPr>
            <a:normAutofit lnSpcReduction="10000"/>
          </a:bodyPr>
          <a:lstStyle/>
          <a:p>
            <a:pPr eaLnBrk="1" hangingPunct="1"/>
            <a:r>
              <a:rPr lang="en-US">
                <a:ea typeface="ＭＳ Ｐゴシック" charset="-128"/>
                <a:cs typeface="ＭＳ Ｐゴシック" charset="-128"/>
              </a:rPr>
              <a:t>Owner of a copyright has five major rights:</a:t>
            </a:r>
          </a:p>
          <a:p>
            <a:pPr lvl="1" eaLnBrk="1" hangingPunct="1"/>
            <a:r>
              <a:rPr lang="en-US"/>
              <a:t>To reproduce the copyrighted work.</a:t>
            </a:r>
          </a:p>
          <a:p>
            <a:pPr lvl="1" eaLnBrk="1" hangingPunct="1"/>
            <a:r>
              <a:rPr lang="en-US"/>
              <a:t>To produce derivative works.</a:t>
            </a:r>
          </a:p>
          <a:p>
            <a:pPr lvl="1" eaLnBrk="1" hangingPunct="1"/>
            <a:r>
              <a:rPr lang="en-US"/>
              <a:t>To distribute copies to the public.</a:t>
            </a:r>
          </a:p>
          <a:p>
            <a:pPr lvl="1" eaLnBrk="1" hangingPunct="1"/>
            <a:r>
              <a:rPr lang="en-US"/>
              <a:t>To perform the work publicly.</a:t>
            </a:r>
          </a:p>
          <a:p>
            <a:pPr lvl="1" eaLnBrk="1" hangingPunct="1"/>
            <a:r>
              <a:rPr lang="en-US"/>
              <a:t>To display the work publicly.</a:t>
            </a:r>
            <a:br>
              <a:rPr lang="en-US"/>
            </a:br>
            <a:endParaRPr lang="en-US"/>
          </a:p>
          <a:p>
            <a:pPr eaLnBrk="1" hangingPunct="1"/>
            <a:r>
              <a:rPr lang="en-US">
                <a:ea typeface="ＭＳ Ｐゴシック" charset="-128"/>
                <a:cs typeface="ＭＳ Ｐゴシック" charset="-128"/>
              </a:rPr>
              <a:t>Owner retains these rights unless specifically transferred to another party.</a:t>
            </a:r>
          </a:p>
          <a:p>
            <a:pPr eaLnBrk="1" hangingPunct="1"/>
            <a:endParaRPr lang="en-US">
              <a:ea typeface="ＭＳ Ｐゴシック" charset="-128"/>
              <a:cs typeface="ＭＳ Ｐゴシック" charset="-128"/>
            </a:endParaRPr>
          </a:p>
        </p:txBody>
      </p:sp>
      <p:sp>
        <p:nvSpPr>
          <p:cNvPr id="43010" name="Slide Number Placeholder 4"/>
          <p:cNvSpPr>
            <a:spLocks noGrp="1"/>
          </p:cNvSpPr>
          <p:nvPr>
            <p:ph type="sldNum" sz="quarter" idx="12"/>
          </p:nvPr>
        </p:nvSpPr>
        <p:spPr>
          <a:noFill/>
        </p:spPr>
        <p:txBody>
          <a:bodyPr/>
          <a:lstStyle/>
          <a:p>
            <a:fld id="{9CFD5176-7467-3346-8088-D1D936F8B289}" type="slidenum">
              <a:rPr lang="en-US" smtClean="0"/>
              <a:pPr/>
              <a:t>15</a:t>
            </a:fld>
            <a:endParaRPr 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COPYRIGHT PROTECTIONS</a:t>
            </a:r>
          </a:p>
        </p:txBody>
      </p:sp>
      <p:sp>
        <p:nvSpPr>
          <p:cNvPr id="45060" name="Rectangle 3"/>
          <p:cNvSpPr>
            <a:spLocks noGrp="1" noChangeArrowheads="1"/>
          </p:cNvSpPr>
          <p:nvPr>
            <p:ph idx="1"/>
          </p:nvPr>
        </p:nvSpPr>
        <p:spPr/>
        <p:txBody>
          <a:bodyPr>
            <a:normAutofit lnSpcReduction="10000"/>
          </a:bodyPr>
          <a:lstStyle/>
          <a:p>
            <a:pPr eaLnBrk="1" hangingPunct="1"/>
            <a:r>
              <a:rPr lang="en-US">
                <a:ea typeface="ＭＳ Ｐゴシック" charset="-128"/>
                <a:cs typeface="ＭＳ Ｐゴシック" charset="-128"/>
              </a:rPr>
              <a:t>Protection is granted for set period of time.</a:t>
            </a:r>
          </a:p>
          <a:p>
            <a:pPr lvl="1" eaLnBrk="1" hangingPunct="1"/>
            <a:r>
              <a:rPr lang="en-US"/>
              <a:t>Works created after 1978 extend to life of creator + 70 yrs.</a:t>
            </a:r>
          </a:p>
          <a:p>
            <a:pPr lvl="1" eaLnBrk="1" hangingPunct="1"/>
            <a:r>
              <a:rPr lang="en-US"/>
              <a:t>Corporate rights extend 95 yrs. from date of publication or 120 years from creation, whichever comes first.</a:t>
            </a:r>
          </a:p>
          <a:p>
            <a:pPr eaLnBrk="1" hangingPunct="1"/>
            <a:r>
              <a:rPr lang="en-US">
                <a:ea typeface="ＭＳ Ｐゴシック" charset="-128"/>
                <a:cs typeface="ＭＳ Ｐゴシック" charset="-128"/>
              </a:rPr>
              <a:t>Copyright registration is required if:</a:t>
            </a:r>
          </a:p>
          <a:p>
            <a:pPr lvl="1" eaLnBrk="1" hangingPunct="1"/>
            <a:r>
              <a:rPr lang="en-US"/>
              <a:t>Lawsuits are being filed for infringement.</a:t>
            </a:r>
          </a:p>
          <a:p>
            <a:pPr lvl="1" eaLnBrk="1" hangingPunct="1"/>
            <a:r>
              <a:rPr lang="en-US"/>
              <a:t>Statutory damages and attorneys' fees are involved.</a:t>
            </a:r>
          </a:p>
        </p:txBody>
      </p:sp>
      <p:sp>
        <p:nvSpPr>
          <p:cNvPr id="45058" name="Slide Number Placeholder 4"/>
          <p:cNvSpPr>
            <a:spLocks noGrp="1"/>
          </p:cNvSpPr>
          <p:nvPr>
            <p:ph type="sldNum" sz="quarter" idx="12"/>
          </p:nvPr>
        </p:nvSpPr>
        <p:spPr>
          <a:noFill/>
        </p:spPr>
        <p:txBody>
          <a:bodyPr/>
          <a:lstStyle/>
          <a:p>
            <a:fld id="{424433CC-1F17-E141-9744-7F23FB765424}" type="slidenum">
              <a:rPr lang="en-US" smtClean="0"/>
              <a:pPr/>
              <a:t>16</a:t>
            </a:fld>
            <a:endParaRPr lang="en-US"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COPYRIGHT REGISTRATION</a:t>
            </a:r>
          </a:p>
        </p:txBody>
      </p:sp>
      <p:sp>
        <p:nvSpPr>
          <p:cNvPr id="47108" name="Rectangle 3"/>
          <p:cNvSpPr>
            <a:spLocks noGrp="1" noChangeArrowheads="1"/>
          </p:cNvSpPr>
          <p:nvPr>
            <p:ph idx="1"/>
          </p:nvPr>
        </p:nvSpPr>
        <p:spPr>
          <a:xfrm>
            <a:off x="457200" y="1295400"/>
            <a:ext cx="8229600" cy="4525963"/>
          </a:xfrm>
        </p:spPr>
        <p:txBody>
          <a:bodyPr>
            <a:normAutofit lnSpcReduction="10000"/>
          </a:bodyPr>
          <a:lstStyle/>
          <a:p>
            <a:pPr eaLnBrk="1" hangingPunct="1"/>
            <a:r>
              <a:rPr lang="en-US" dirty="0">
                <a:ea typeface="ＭＳ Ｐゴシック" charset="-128"/>
                <a:cs typeface="ＭＳ Ｐゴシック" charset="-128"/>
              </a:rPr>
              <a:t>Registration:</a:t>
            </a:r>
          </a:p>
          <a:p>
            <a:pPr lvl="1" eaLnBrk="1" hangingPunct="1"/>
            <a:r>
              <a:rPr lang="en-US" dirty="0"/>
              <a:t>Provides evidence of copyright claim.</a:t>
            </a:r>
          </a:p>
          <a:p>
            <a:pPr lvl="1" eaLnBrk="1" hangingPunct="1"/>
            <a:r>
              <a:rPr lang="en-US" dirty="0"/>
              <a:t>Establishes basis for legal enforcement.</a:t>
            </a:r>
          </a:p>
          <a:p>
            <a:pPr lvl="1" eaLnBrk="1" hangingPunct="1"/>
            <a:r>
              <a:rPr lang="en-US" dirty="0"/>
              <a:t>Recommended in multimedia development.</a:t>
            </a:r>
          </a:p>
          <a:p>
            <a:pPr eaLnBrk="1" hangingPunct="1"/>
            <a:r>
              <a:rPr lang="en-US" dirty="0">
                <a:ea typeface="ＭＳ Ｐゴシック" charset="-128"/>
                <a:cs typeface="ＭＳ Ｐゴシック" charset="-128"/>
              </a:rPr>
              <a:t>Infringement can lead to:</a:t>
            </a:r>
          </a:p>
          <a:p>
            <a:pPr lvl="1" eaLnBrk="1" hangingPunct="1"/>
            <a:r>
              <a:rPr lang="en-US" dirty="0"/>
              <a:t>Injunctions to prohibit further production and distribution.</a:t>
            </a:r>
          </a:p>
          <a:p>
            <a:pPr lvl="1" eaLnBrk="1" hangingPunct="1"/>
            <a:r>
              <a:rPr lang="en-US" dirty="0"/>
              <a:t>Compensation for monetary damages.</a:t>
            </a:r>
          </a:p>
          <a:p>
            <a:pPr lvl="1" eaLnBrk="1" hangingPunct="1"/>
            <a:r>
              <a:rPr lang="en-US" dirty="0"/>
              <a:t>Statutory damages and criminal sanctions.</a:t>
            </a:r>
          </a:p>
        </p:txBody>
      </p:sp>
      <p:sp>
        <p:nvSpPr>
          <p:cNvPr id="47106" name="Slide Number Placeholder 4"/>
          <p:cNvSpPr>
            <a:spLocks noGrp="1"/>
          </p:cNvSpPr>
          <p:nvPr>
            <p:ph type="sldNum" sz="quarter" idx="12"/>
          </p:nvPr>
        </p:nvSpPr>
        <p:spPr>
          <a:noFill/>
        </p:spPr>
        <p:txBody>
          <a:bodyPr/>
          <a:lstStyle/>
          <a:p>
            <a:fld id="{672E0A41-D1CA-3A49-8B21-AA489C82C085}" type="slidenum">
              <a:rPr lang="en-US" smtClean="0"/>
              <a:pPr/>
              <a:t>17</a:t>
            </a:fld>
            <a:endParaRPr lang="en-US" smtClean="0"/>
          </a:p>
        </p:txBody>
      </p:sp>
      <p:sp>
        <p:nvSpPr>
          <p:cNvPr id="79876" name="Text Box 4"/>
          <p:cNvSpPr txBox="1">
            <a:spLocks noChangeArrowheads="1"/>
          </p:cNvSpPr>
          <p:nvPr/>
        </p:nvSpPr>
        <p:spPr bwMode="auto">
          <a:xfrm>
            <a:off x="2133600" y="5943600"/>
            <a:ext cx="5029200" cy="318036"/>
          </a:xfrm>
          <a:prstGeom prst="rect">
            <a:avLst/>
          </a:prstGeom>
          <a:solidFill>
            <a:schemeClr val="accent2"/>
          </a:solidFill>
          <a:ln w="9525">
            <a:noFill/>
            <a:miter lim="800000"/>
            <a:headEnd/>
            <a:tailEnd/>
          </a:ln>
          <a:effectLst>
            <a:outerShdw blurRad="63500" dist="38099" dir="2700000" algn="ctr" rotWithShape="0">
              <a:srgbClr val="000000">
                <a:alpha val="74998"/>
              </a:srgbClr>
            </a:outerShdw>
          </a:effectLst>
        </p:spPr>
        <p:txBody>
          <a:bodyPr wrap="square">
            <a:prstTxWarp prst="textNoShape">
              <a:avLst/>
            </a:prstTxWarp>
            <a:spAutoFit/>
          </a:bodyPr>
          <a:lstStyle/>
          <a:p>
            <a:pPr>
              <a:lnSpc>
                <a:spcPct val="90000"/>
              </a:lnSpc>
              <a:spcBef>
                <a:spcPct val="50000"/>
              </a:spcBef>
            </a:pPr>
            <a:r>
              <a:rPr lang="en-US" sz="1600" dirty="0"/>
              <a:t>Register copyright</a:t>
            </a:r>
            <a:r>
              <a:rPr lang="en-US" sz="1600" dirty="0" smtClean="0"/>
              <a:t> @  </a:t>
            </a:r>
            <a:r>
              <a:rPr lang="en-US" sz="1600" dirty="0" err="1" smtClean="0"/>
              <a:t>www.copyright.gov</a:t>
            </a:r>
            <a:endParaRPr lang="en-US"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COPYRIGHT EXCEPTIONS</a:t>
            </a:r>
          </a:p>
        </p:txBody>
      </p:sp>
      <p:sp>
        <p:nvSpPr>
          <p:cNvPr id="49156" name="Rectangle 3"/>
          <p:cNvSpPr>
            <a:spLocks noGrp="1" noChangeArrowheads="1"/>
          </p:cNvSpPr>
          <p:nvPr>
            <p:ph idx="1"/>
          </p:nvPr>
        </p:nvSpPr>
        <p:spPr/>
        <p:txBody>
          <a:bodyPr/>
          <a:lstStyle/>
          <a:p>
            <a:pPr eaLnBrk="1" hangingPunct="1">
              <a:lnSpc>
                <a:spcPct val="75000"/>
              </a:lnSpc>
            </a:pPr>
            <a:r>
              <a:rPr lang="en-US">
                <a:solidFill>
                  <a:srgbClr val="FF5A14"/>
                </a:solidFill>
                <a:ea typeface="ＭＳ Ｐゴシック" charset="-128"/>
                <a:cs typeface="ＭＳ Ｐゴシック" charset="-128"/>
              </a:rPr>
              <a:t>Public Domain</a:t>
            </a:r>
          </a:p>
          <a:p>
            <a:pPr lvl="1" eaLnBrk="1" hangingPunct="1">
              <a:lnSpc>
                <a:spcPct val="75000"/>
              </a:lnSpc>
            </a:pPr>
            <a:r>
              <a:rPr lang="en-US"/>
              <a:t>Works for which copyright has expired.</a:t>
            </a:r>
          </a:p>
          <a:p>
            <a:pPr lvl="1" eaLnBrk="1" hangingPunct="1">
              <a:lnSpc>
                <a:spcPct val="75000"/>
              </a:lnSpc>
            </a:pPr>
            <a:r>
              <a:rPr lang="en-US"/>
              <a:t>Works where it was never applied such as:</a:t>
            </a:r>
          </a:p>
          <a:p>
            <a:pPr lvl="2" eaLnBrk="1" hangingPunct="1">
              <a:lnSpc>
                <a:spcPct val="75000"/>
              </a:lnSpc>
            </a:pPr>
            <a:r>
              <a:rPr lang="en-US">
                <a:ea typeface="ＭＳ Ｐゴシック" charset="-128"/>
              </a:rPr>
              <a:t>Government documents</a:t>
            </a:r>
          </a:p>
          <a:p>
            <a:pPr lvl="2" eaLnBrk="1" hangingPunct="1">
              <a:lnSpc>
                <a:spcPct val="75000"/>
              </a:lnSpc>
            </a:pPr>
            <a:r>
              <a:rPr lang="en-US">
                <a:ea typeface="ＭＳ Ｐゴシック" charset="-128"/>
              </a:rPr>
              <a:t>Works not in fixed form.</a:t>
            </a:r>
          </a:p>
          <a:p>
            <a:pPr eaLnBrk="1" hangingPunct="1">
              <a:lnSpc>
                <a:spcPct val="75000"/>
              </a:lnSpc>
            </a:pPr>
            <a:r>
              <a:rPr lang="en-US">
                <a:solidFill>
                  <a:srgbClr val="FF5A14"/>
                </a:solidFill>
                <a:ea typeface="ＭＳ Ｐゴシック" charset="-128"/>
                <a:cs typeface="ＭＳ Ｐゴシック" charset="-128"/>
              </a:rPr>
              <a:t>Fair Use</a:t>
            </a:r>
            <a:endParaRPr lang="en-US">
              <a:ea typeface="ＭＳ Ｐゴシック" charset="-128"/>
              <a:cs typeface="ＭＳ Ｐゴシック" charset="-128"/>
            </a:endParaRPr>
          </a:p>
          <a:p>
            <a:pPr lvl="1" eaLnBrk="1" hangingPunct="1">
              <a:lnSpc>
                <a:spcPct val="75000"/>
              </a:lnSpc>
            </a:pPr>
            <a:r>
              <a:rPr lang="en-US"/>
              <a:t>A </a:t>
            </a:r>
            <a:r>
              <a:rPr lang="en-US">
                <a:solidFill>
                  <a:srgbClr val="FF5A14"/>
                </a:solidFill>
              </a:rPr>
              <a:t>doctrine </a:t>
            </a:r>
            <a:r>
              <a:rPr lang="en-US"/>
              <a:t>intended to advance important social goals.</a:t>
            </a:r>
          </a:p>
          <a:p>
            <a:pPr lvl="2" eaLnBrk="1" hangingPunct="1">
              <a:lnSpc>
                <a:spcPct val="75000"/>
              </a:lnSpc>
            </a:pPr>
            <a:r>
              <a:rPr lang="en-US">
                <a:ea typeface="ＭＳ Ｐゴシック" charset="-128"/>
              </a:rPr>
              <a:t>Free and open press</a:t>
            </a:r>
          </a:p>
          <a:p>
            <a:pPr lvl="2" eaLnBrk="1" hangingPunct="1">
              <a:lnSpc>
                <a:spcPct val="75000"/>
              </a:lnSpc>
            </a:pPr>
            <a:r>
              <a:rPr lang="en-US">
                <a:ea typeface="ＭＳ Ｐゴシック" charset="-128"/>
              </a:rPr>
              <a:t>Education</a:t>
            </a:r>
          </a:p>
          <a:p>
            <a:pPr lvl="2" eaLnBrk="1" hangingPunct="1">
              <a:lnSpc>
                <a:spcPct val="75000"/>
              </a:lnSpc>
            </a:pPr>
            <a:r>
              <a:rPr lang="en-US">
                <a:ea typeface="ＭＳ Ｐゴシック" charset="-128"/>
              </a:rPr>
              <a:t>Research and scholarship.</a:t>
            </a:r>
          </a:p>
        </p:txBody>
      </p:sp>
      <p:sp>
        <p:nvSpPr>
          <p:cNvPr id="49154" name="Slide Number Placeholder 4"/>
          <p:cNvSpPr>
            <a:spLocks noGrp="1"/>
          </p:cNvSpPr>
          <p:nvPr>
            <p:ph type="sldNum" sz="quarter" idx="12"/>
          </p:nvPr>
        </p:nvSpPr>
        <p:spPr>
          <a:noFill/>
        </p:spPr>
        <p:txBody>
          <a:bodyPr/>
          <a:lstStyle/>
          <a:p>
            <a:fld id="{150F2867-D3E6-2443-AFEA-EFC46DA78EAE}" type="slidenum">
              <a:rPr lang="en-US" smtClean="0"/>
              <a:pPr/>
              <a:t>18</a:t>
            </a:fld>
            <a:endParaRPr lang="en-US" smtClean="0"/>
          </a:p>
        </p:txBody>
      </p:sp>
      <p:sp>
        <p:nvSpPr>
          <p:cNvPr id="80900" name="Text Box 4"/>
          <p:cNvSpPr txBox="1">
            <a:spLocks noChangeArrowheads="1"/>
          </p:cNvSpPr>
          <p:nvPr/>
        </p:nvSpPr>
        <p:spPr bwMode="auto">
          <a:xfrm>
            <a:off x="1600200" y="5943600"/>
            <a:ext cx="6400800" cy="307777"/>
          </a:xfrm>
          <a:prstGeom prst="rect">
            <a:avLst/>
          </a:prstGeom>
          <a:solidFill>
            <a:schemeClr val="accent2"/>
          </a:solidFill>
          <a:ln w="9525">
            <a:solidFill>
              <a:schemeClr val="hlink"/>
            </a:solidFill>
            <a:miter lim="800000"/>
            <a:headEnd/>
            <a:tailEnd/>
          </a:ln>
          <a:effectLst>
            <a:outerShdw blurRad="63500" dist="38099" dir="2700000" algn="ctr" rotWithShape="0">
              <a:srgbClr val="000000">
                <a:alpha val="74998"/>
              </a:srgbClr>
            </a:outerShdw>
          </a:effectLst>
        </p:spPr>
        <p:txBody>
          <a:bodyPr wrap="square">
            <a:prstTxWarp prst="textNoShape">
              <a:avLst/>
            </a:prstTxWarp>
            <a:spAutoFit/>
          </a:bodyPr>
          <a:lstStyle/>
          <a:p>
            <a:pPr>
              <a:spcBef>
                <a:spcPct val="50000"/>
              </a:spcBef>
            </a:pPr>
            <a:r>
              <a:rPr lang="en-US" sz="1400"/>
              <a:t>Conditions of Fair Use described in section 107 of U.S. Copyright Act.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FAIR USE CRITERIA</a:t>
            </a:r>
          </a:p>
        </p:txBody>
      </p:sp>
      <p:sp>
        <p:nvSpPr>
          <p:cNvPr id="51204" name="Rectangle 3"/>
          <p:cNvSpPr>
            <a:spLocks noGrp="1" noChangeArrowheads="1"/>
          </p:cNvSpPr>
          <p:nvPr>
            <p:ph idx="1"/>
          </p:nvPr>
        </p:nvSpPr>
        <p:spPr>
          <a:xfrm>
            <a:off x="228600" y="1371600"/>
            <a:ext cx="8229600" cy="4530725"/>
          </a:xfrm>
        </p:spPr>
        <p:txBody>
          <a:bodyPr>
            <a:normAutofit lnSpcReduction="10000"/>
          </a:bodyPr>
          <a:lstStyle/>
          <a:p>
            <a:pPr eaLnBrk="1" hangingPunct="1"/>
            <a:r>
              <a:rPr lang="en-US" sz="2800">
                <a:ea typeface="ＭＳ Ｐゴシック" charset="-128"/>
                <a:cs typeface="ＭＳ Ｐゴシック" charset="-128"/>
              </a:rPr>
              <a:t>Four criteria used to determine fair use:</a:t>
            </a:r>
          </a:p>
          <a:p>
            <a:pPr lvl="1" eaLnBrk="1" hangingPunct="1"/>
            <a:r>
              <a:rPr lang="en-US" sz="2300"/>
              <a:t>Purpose and character of the use.</a:t>
            </a:r>
          </a:p>
          <a:p>
            <a:pPr lvl="1" eaLnBrk="1" hangingPunct="1"/>
            <a:r>
              <a:rPr lang="en-US" sz="2300"/>
              <a:t>Nature of the copyrighted work.</a:t>
            </a:r>
          </a:p>
          <a:p>
            <a:pPr lvl="1" eaLnBrk="1" hangingPunct="1"/>
            <a:r>
              <a:rPr lang="en-US" sz="2300"/>
              <a:t>Amount and significance of the portion used.</a:t>
            </a:r>
          </a:p>
          <a:p>
            <a:pPr lvl="1" eaLnBrk="1" hangingPunct="1"/>
            <a:r>
              <a:rPr lang="en-US" sz="2300"/>
              <a:t>Effect of the use on the value of the work.</a:t>
            </a:r>
          </a:p>
          <a:p>
            <a:pPr eaLnBrk="1" hangingPunct="1"/>
            <a:r>
              <a:rPr lang="en-US" sz="2800">
                <a:ea typeface="ＭＳ Ｐゴシック" charset="-128"/>
                <a:cs typeface="ＭＳ Ｐゴシック" charset="-128"/>
              </a:rPr>
              <a:t>Fair use is likely to be found for uses that:</a:t>
            </a:r>
          </a:p>
          <a:p>
            <a:pPr lvl="1" eaLnBrk="1" hangingPunct="1"/>
            <a:r>
              <a:rPr lang="en-US" sz="2300"/>
              <a:t>Are non-profit.</a:t>
            </a:r>
          </a:p>
          <a:p>
            <a:pPr lvl="1" eaLnBrk="1" hangingPunct="1"/>
            <a:r>
              <a:rPr lang="en-US" sz="2300"/>
              <a:t>Are factual rather than creative.</a:t>
            </a:r>
          </a:p>
          <a:p>
            <a:pPr lvl="1" eaLnBrk="1" hangingPunct="1"/>
            <a:r>
              <a:rPr lang="en-US" sz="2300"/>
              <a:t>Use small amounts of the work.</a:t>
            </a:r>
          </a:p>
          <a:p>
            <a:pPr lvl="1" eaLnBrk="1" hangingPunct="1"/>
            <a:r>
              <a:rPr lang="en-US" sz="2300"/>
              <a:t>Have little or no effect on the value or potential market of the work.</a:t>
            </a:r>
          </a:p>
        </p:txBody>
      </p:sp>
      <p:sp>
        <p:nvSpPr>
          <p:cNvPr id="51202" name="Slide Number Placeholder 4"/>
          <p:cNvSpPr>
            <a:spLocks noGrp="1"/>
          </p:cNvSpPr>
          <p:nvPr>
            <p:ph type="sldNum" sz="quarter" idx="12"/>
          </p:nvPr>
        </p:nvSpPr>
        <p:spPr>
          <a:noFill/>
        </p:spPr>
        <p:txBody>
          <a:bodyPr/>
          <a:lstStyle/>
          <a:p>
            <a:fld id="{0418A29D-20ED-FE47-B971-49C5A2E7D189}" type="slidenum">
              <a:rPr lang="en-US" smtClean="0"/>
              <a:pPr/>
              <a:t>19</a:t>
            </a:fld>
            <a:endParaRPr 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CHAPTER HIGHLIGHTS</a:t>
            </a:r>
          </a:p>
        </p:txBody>
      </p:sp>
      <p:sp>
        <p:nvSpPr>
          <p:cNvPr id="16388" name="Rectangle 3"/>
          <p:cNvSpPr>
            <a:spLocks noGrp="1" noChangeArrowheads="1"/>
          </p:cNvSpPr>
          <p:nvPr>
            <p:ph idx="1"/>
          </p:nvPr>
        </p:nvSpPr>
        <p:spPr/>
        <p:txBody>
          <a:bodyPr/>
          <a:lstStyle/>
          <a:p>
            <a:pPr eaLnBrk="1" hangingPunct="1"/>
            <a:r>
              <a:rPr lang="en-US">
                <a:ea typeface="ＭＳ Ｐゴシック" charset="-128"/>
                <a:cs typeface="ＭＳ Ｐゴシック" charset="-128"/>
              </a:rPr>
              <a:t>Definition and  characteristics of a profession.</a:t>
            </a:r>
          </a:p>
          <a:p>
            <a:pPr eaLnBrk="1" hangingPunct="1"/>
            <a:r>
              <a:rPr lang="en-US">
                <a:ea typeface="ＭＳ Ｐゴシック" charset="-128"/>
                <a:cs typeface="ＭＳ Ｐゴシック" charset="-128"/>
              </a:rPr>
              <a:t>Elements of a professional code of ethics.</a:t>
            </a:r>
          </a:p>
          <a:p>
            <a:pPr eaLnBrk="1" hangingPunct="1"/>
            <a:r>
              <a:rPr lang="en-US">
                <a:ea typeface="ＭＳ Ｐゴシック" charset="-128"/>
                <a:cs typeface="ＭＳ Ｐゴシック" charset="-128"/>
              </a:rPr>
              <a:t>Copyright:</a:t>
            </a:r>
          </a:p>
          <a:p>
            <a:pPr lvl="1" eaLnBrk="1" hangingPunct="1">
              <a:lnSpc>
                <a:spcPct val="75000"/>
              </a:lnSpc>
            </a:pPr>
            <a:r>
              <a:rPr lang="en-US"/>
              <a:t>Definition</a:t>
            </a:r>
          </a:p>
          <a:p>
            <a:pPr lvl="1" eaLnBrk="1" hangingPunct="1">
              <a:lnSpc>
                <a:spcPct val="75000"/>
              </a:lnSpc>
            </a:pPr>
            <a:r>
              <a:rPr lang="en-US"/>
              <a:t>Rights</a:t>
            </a:r>
          </a:p>
          <a:p>
            <a:pPr lvl="1" eaLnBrk="1" hangingPunct="1">
              <a:lnSpc>
                <a:spcPct val="75000"/>
              </a:lnSpc>
            </a:pPr>
            <a:r>
              <a:rPr lang="en-US"/>
              <a:t>Remedies.</a:t>
            </a:r>
          </a:p>
          <a:p>
            <a:pPr lvl="1" eaLnBrk="1" hangingPunct="1">
              <a:lnSpc>
                <a:spcPct val="75000"/>
              </a:lnSpc>
            </a:pPr>
            <a:r>
              <a:rPr lang="en-US"/>
              <a:t>Challenges created by the digital revolution.</a:t>
            </a:r>
          </a:p>
          <a:p>
            <a:pPr eaLnBrk="1" hangingPunct="1"/>
            <a:r>
              <a:rPr lang="en-US">
                <a:ea typeface="ＭＳ Ｐゴシック" charset="-128"/>
                <a:cs typeface="ＭＳ Ｐゴシック" charset="-128"/>
              </a:rPr>
              <a:t>Digital Rights Management</a:t>
            </a:r>
          </a:p>
          <a:p>
            <a:pPr lvl="1" eaLnBrk="1" hangingPunct="1"/>
            <a:r>
              <a:rPr lang="en-US"/>
              <a:t>Challenges and opportunities.</a:t>
            </a:r>
          </a:p>
          <a:p>
            <a:pPr eaLnBrk="1" hangingPunct="1"/>
            <a:endParaRPr lang="en-US">
              <a:ea typeface="ＭＳ Ｐゴシック" charset="-128"/>
              <a:cs typeface="ＭＳ Ｐゴシック" charset="-128"/>
            </a:endParaRPr>
          </a:p>
        </p:txBody>
      </p:sp>
      <p:sp>
        <p:nvSpPr>
          <p:cNvPr id="16386" name="Slide Number Placeholder 4"/>
          <p:cNvSpPr>
            <a:spLocks noGrp="1"/>
          </p:cNvSpPr>
          <p:nvPr>
            <p:ph type="sldNum" sz="quarter" idx="12"/>
          </p:nvPr>
        </p:nvSpPr>
        <p:spPr>
          <a:noFill/>
        </p:spPr>
        <p:txBody>
          <a:bodyPr/>
          <a:lstStyle/>
          <a:p>
            <a:fld id="{4EE85F79-AB18-6748-9A99-E2B4EA39E138}" type="slidenum">
              <a:rPr lang="en-US" smtClean="0"/>
              <a:pPr/>
              <a:t>2</a:t>
            </a:fld>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WORKS FOR HIRE</a:t>
            </a:r>
          </a:p>
        </p:txBody>
      </p:sp>
      <p:sp>
        <p:nvSpPr>
          <p:cNvPr id="53252" name="Rectangle 3"/>
          <p:cNvSpPr>
            <a:spLocks noGrp="1" noChangeArrowheads="1"/>
          </p:cNvSpPr>
          <p:nvPr>
            <p:ph idx="1"/>
          </p:nvPr>
        </p:nvSpPr>
        <p:spPr/>
        <p:txBody>
          <a:bodyPr/>
          <a:lstStyle/>
          <a:p>
            <a:pPr eaLnBrk="1" hangingPunct="1"/>
            <a:r>
              <a:rPr lang="en-US">
                <a:ea typeface="ＭＳ Ｐゴシック" charset="-128"/>
                <a:cs typeface="ＭＳ Ｐゴシック" charset="-128"/>
              </a:rPr>
              <a:t>Works that are produced under specific direction of an employer and with the employer's resources.</a:t>
            </a:r>
          </a:p>
          <a:p>
            <a:pPr lvl="1" eaLnBrk="1" hangingPunct="1"/>
            <a:r>
              <a:rPr lang="en-US"/>
              <a:t>Employer may own the copyright for works for hire.</a:t>
            </a:r>
          </a:p>
          <a:p>
            <a:pPr lvl="1" eaLnBrk="1" hangingPunct="1"/>
            <a:r>
              <a:rPr lang="en-US"/>
              <a:t>Written agreements detailing copyright ownership should be established by employer and employee.</a:t>
            </a:r>
          </a:p>
        </p:txBody>
      </p:sp>
      <p:sp>
        <p:nvSpPr>
          <p:cNvPr id="53250" name="Slide Number Placeholder 4"/>
          <p:cNvSpPr>
            <a:spLocks noGrp="1"/>
          </p:cNvSpPr>
          <p:nvPr>
            <p:ph type="sldNum" sz="quarter" idx="12"/>
          </p:nvPr>
        </p:nvSpPr>
        <p:spPr>
          <a:noFill/>
        </p:spPr>
        <p:txBody>
          <a:bodyPr/>
          <a:lstStyle/>
          <a:p>
            <a:fld id="{902F68D5-9B45-794A-8951-E874C325356C}" type="slidenum">
              <a:rPr lang="en-US" smtClean="0"/>
              <a:pPr/>
              <a:t>20</a:t>
            </a:fld>
            <a:endParaRPr lang="en-US"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COPYRIGHT AND DIGITAL MEDIA</a:t>
            </a:r>
          </a:p>
        </p:txBody>
      </p:sp>
      <p:sp>
        <p:nvSpPr>
          <p:cNvPr id="55300" name="Rectangle 3"/>
          <p:cNvSpPr>
            <a:spLocks noGrp="1" noChangeArrowheads="1"/>
          </p:cNvSpPr>
          <p:nvPr>
            <p:ph idx="1"/>
          </p:nvPr>
        </p:nvSpPr>
        <p:spPr>
          <a:xfrm>
            <a:off x="304800" y="1524000"/>
            <a:ext cx="8458200" cy="4530725"/>
          </a:xfrm>
        </p:spPr>
        <p:txBody>
          <a:bodyPr/>
          <a:lstStyle/>
          <a:p>
            <a:pPr eaLnBrk="1" hangingPunct="1">
              <a:lnSpc>
                <a:spcPct val="75000"/>
              </a:lnSpc>
            </a:pPr>
            <a:r>
              <a:rPr lang="en-US">
                <a:ea typeface="ＭＳ Ｐゴシック" charset="-128"/>
                <a:cs typeface="ＭＳ Ｐゴシック" charset="-128"/>
              </a:rPr>
              <a:t>Copyright law was developed in age of analog media.</a:t>
            </a:r>
          </a:p>
          <a:p>
            <a:pPr lvl="1" eaLnBrk="1" hangingPunct="1">
              <a:lnSpc>
                <a:spcPct val="75000"/>
              </a:lnSpc>
            </a:pPr>
            <a:r>
              <a:rPr lang="en-US"/>
              <a:t>Media was more difficult to copy and distribute in analog form.</a:t>
            </a:r>
          </a:p>
          <a:p>
            <a:pPr eaLnBrk="1" hangingPunct="1">
              <a:lnSpc>
                <a:spcPct val="75000"/>
              </a:lnSpc>
            </a:pPr>
            <a:r>
              <a:rPr lang="en-US">
                <a:ea typeface="ＭＳ Ｐゴシック" charset="-128"/>
                <a:cs typeface="ＭＳ Ｐゴシック" charset="-128"/>
              </a:rPr>
              <a:t>Digital versions of media pose challenges to traditional protections.</a:t>
            </a:r>
          </a:p>
          <a:p>
            <a:pPr lvl="1" eaLnBrk="1" hangingPunct="1">
              <a:lnSpc>
                <a:spcPct val="75000"/>
              </a:lnSpc>
            </a:pPr>
            <a:r>
              <a:rPr lang="en-US"/>
              <a:t>Easy to copy in full fidelity.</a:t>
            </a:r>
          </a:p>
          <a:p>
            <a:pPr lvl="1" eaLnBrk="1" hangingPunct="1">
              <a:lnSpc>
                <a:spcPct val="75000"/>
              </a:lnSpc>
            </a:pPr>
            <a:r>
              <a:rPr lang="en-US"/>
              <a:t>Editing tools easily generate derivative works that are difficult to detect.</a:t>
            </a:r>
          </a:p>
          <a:p>
            <a:pPr lvl="1" eaLnBrk="1" hangingPunct="1">
              <a:lnSpc>
                <a:spcPct val="75000"/>
              </a:lnSpc>
            </a:pPr>
            <a:r>
              <a:rPr lang="en-US"/>
              <a:t>Public display rights are threatened by Web technologies.</a:t>
            </a:r>
          </a:p>
        </p:txBody>
      </p:sp>
      <p:sp>
        <p:nvSpPr>
          <p:cNvPr id="55298" name="Slide Number Placeholder 4"/>
          <p:cNvSpPr>
            <a:spLocks noGrp="1"/>
          </p:cNvSpPr>
          <p:nvPr>
            <p:ph type="sldNum" sz="quarter" idx="12"/>
          </p:nvPr>
        </p:nvSpPr>
        <p:spPr>
          <a:noFill/>
        </p:spPr>
        <p:txBody>
          <a:bodyPr/>
          <a:lstStyle/>
          <a:p>
            <a:fld id="{89965EE9-576B-AD4B-BA60-465C6D159E4B}" type="slidenum">
              <a:rPr lang="en-US" smtClean="0"/>
              <a:pPr/>
              <a:t>21</a:t>
            </a:fld>
            <a:endParaRPr lang="en-US"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COPYRIGHT AND DIGITAL MEDIA</a:t>
            </a:r>
          </a:p>
        </p:txBody>
      </p:sp>
      <p:sp>
        <p:nvSpPr>
          <p:cNvPr id="57348" name="Rectangle 3"/>
          <p:cNvSpPr>
            <a:spLocks noGrp="1" noChangeArrowheads="1"/>
          </p:cNvSpPr>
          <p:nvPr>
            <p:ph idx="1"/>
          </p:nvPr>
        </p:nvSpPr>
        <p:spPr>
          <a:xfrm>
            <a:off x="304800" y="1600200"/>
            <a:ext cx="8458200" cy="4530725"/>
          </a:xfrm>
        </p:spPr>
        <p:txBody>
          <a:bodyPr>
            <a:normAutofit lnSpcReduction="10000"/>
          </a:bodyPr>
          <a:lstStyle/>
          <a:p>
            <a:pPr eaLnBrk="1" hangingPunct="1"/>
            <a:r>
              <a:rPr lang="en-US">
                <a:ea typeface="ＭＳ Ｐゴシック" charset="-128"/>
                <a:cs typeface="ＭＳ Ｐゴシック" charset="-128"/>
              </a:rPr>
              <a:t>Responses to preserving copyright and digital media:</a:t>
            </a:r>
          </a:p>
          <a:p>
            <a:pPr lvl="1" eaLnBrk="1" hangingPunct="1"/>
            <a:r>
              <a:rPr lang="en-US"/>
              <a:t>Strengthen and improve enforcement of existing legal protections.</a:t>
            </a:r>
          </a:p>
          <a:p>
            <a:pPr lvl="1" eaLnBrk="1" hangingPunct="1"/>
            <a:r>
              <a:rPr lang="en-US"/>
              <a:t>Develop new strategies within the digital media itself to protect content.</a:t>
            </a:r>
          </a:p>
          <a:p>
            <a:pPr eaLnBrk="1" hangingPunct="1"/>
            <a:r>
              <a:rPr lang="en-US">
                <a:ea typeface="ＭＳ Ｐゴシック" charset="-128"/>
                <a:cs typeface="ＭＳ Ｐゴシック" charset="-128"/>
              </a:rPr>
              <a:t>Digital Rights Management</a:t>
            </a:r>
          </a:p>
          <a:p>
            <a:pPr lvl="1" eaLnBrk="1" hangingPunct="1"/>
            <a:r>
              <a:rPr lang="en-US" sz="3200"/>
              <a:t>The application of digital technologies to the management of intellectual property (IP). </a:t>
            </a:r>
          </a:p>
        </p:txBody>
      </p:sp>
      <p:sp>
        <p:nvSpPr>
          <p:cNvPr id="57346" name="Slide Number Placeholder 4"/>
          <p:cNvSpPr>
            <a:spLocks noGrp="1"/>
          </p:cNvSpPr>
          <p:nvPr>
            <p:ph type="sldNum" sz="quarter" idx="12"/>
          </p:nvPr>
        </p:nvSpPr>
        <p:spPr>
          <a:noFill/>
        </p:spPr>
        <p:txBody>
          <a:bodyPr/>
          <a:lstStyle/>
          <a:p>
            <a:fld id="{B440A6DA-856E-A441-A8F1-544C25BC9FA4}" type="slidenum">
              <a:rPr lang="en-US" smtClean="0"/>
              <a:pPr/>
              <a:t>22</a:t>
            </a:fld>
            <a:endParaRPr 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DIGITAL RIGHTS MANAGEMENT</a:t>
            </a:r>
          </a:p>
        </p:txBody>
      </p:sp>
      <p:sp>
        <p:nvSpPr>
          <p:cNvPr id="59396" name="Rectangle 3"/>
          <p:cNvSpPr>
            <a:spLocks noGrp="1" noChangeArrowheads="1"/>
          </p:cNvSpPr>
          <p:nvPr>
            <p:ph idx="1"/>
          </p:nvPr>
        </p:nvSpPr>
        <p:spPr/>
        <p:txBody>
          <a:bodyPr/>
          <a:lstStyle/>
          <a:p>
            <a:pPr eaLnBrk="1" hangingPunct="1"/>
            <a:r>
              <a:rPr lang="en-US">
                <a:ea typeface="ＭＳ Ｐゴシック" charset="-128"/>
                <a:cs typeface="ＭＳ Ｐゴシック" charset="-128"/>
              </a:rPr>
              <a:t>Applied to many forms of intellectual property (IP) including:</a:t>
            </a:r>
          </a:p>
          <a:p>
            <a:pPr lvl="1" eaLnBrk="1" hangingPunct="1"/>
            <a:r>
              <a:rPr lang="en-US"/>
              <a:t>Patents</a:t>
            </a:r>
          </a:p>
          <a:p>
            <a:pPr lvl="1" eaLnBrk="1" hangingPunct="1"/>
            <a:r>
              <a:rPr lang="en-US"/>
              <a:t>Corporate reports and communications</a:t>
            </a:r>
          </a:p>
          <a:p>
            <a:pPr lvl="1" eaLnBrk="1" hangingPunct="1"/>
            <a:r>
              <a:rPr lang="en-US"/>
              <a:t>Creative works traditionally covered by copyright (analog "legacy media")</a:t>
            </a:r>
          </a:p>
          <a:p>
            <a:pPr lvl="1" eaLnBrk="1" hangingPunct="1"/>
            <a:r>
              <a:rPr lang="en-US"/>
              <a:t>Original digital media.</a:t>
            </a:r>
          </a:p>
        </p:txBody>
      </p:sp>
      <p:sp>
        <p:nvSpPr>
          <p:cNvPr id="59394" name="Slide Number Placeholder 4"/>
          <p:cNvSpPr>
            <a:spLocks noGrp="1"/>
          </p:cNvSpPr>
          <p:nvPr>
            <p:ph type="sldNum" sz="quarter" idx="12"/>
          </p:nvPr>
        </p:nvSpPr>
        <p:spPr>
          <a:noFill/>
        </p:spPr>
        <p:txBody>
          <a:bodyPr/>
          <a:lstStyle/>
          <a:p>
            <a:fld id="{7C2068B4-83CB-AB47-ADBD-8C2CA3212990}" type="slidenum">
              <a:rPr lang="en-US" smtClean="0"/>
              <a:pPr/>
              <a:t>23</a:t>
            </a:fld>
            <a:endParaRPr lang="en-US"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DIGITAL RIGHTS MANAGEMENT</a:t>
            </a:r>
          </a:p>
        </p:txBody>
      </p:sp>
      <p:sp>
        <p:nvSpPr>
          <p:cNvPr id="61444" name="Rectangle 3"/>
          <p:cNvSpPr>
            <a:spLocks noGrp="1" noChangeArrowheads="1"/>
          </p:cNvSpPr>
          <p:nvPr>
            <p:ph idx="1"/>
          </p:nvPr>
        </p:nvSpPr>
        <p:spPr/>
        <p:txBody>
          <a:bodyPr/>
          <a:lstStyle/>
          <a:p>
            <a:pPr eaLnBrk="1" hangingPunct="1"/>
            <a:r>
              <a:rPr lang="en-US">
                <a:ea typeface="ＭＳ Ｐゴシック" charset="-128"/>
                <a:cs typeface="ＭＳ Ｐゴシック" charset="-128"/>
              </a:rPr>
              <a:t>Contract law also protects creative works.</a:t>
            </a:r>
          </a:p>
          <a:p>
            <a:pPr lvl="1" eaLnBrk="1" hangingPunct="1"/>
            <a:r>
              <a:rPr lang="en-US"/>
              <a:t> Owners of creative works can sell a license to use the product.</a:t>
            </a:r>
          </a:p>
          <a:p>
            <a:pPr lvl="1" eaLnBrk="1" hangingPunct="1"/>
            <a:r>
              <a:rPr lang="en-US"/>
              <a:t>End User License Agreements (EULAs) are popular for software programs and in use with digital books or "ebooks." </a:t>
            </a:r>
          </a:p>
        </p:txBody>
      </p:sp>
      <p:sp>
        <p:nvSpPr>
          <p:cNvPr id="61442" name="Slide Number Placeholder 4"/>
          <p:cNvSpPr>
            <a:spLocks noGrp="1"/>
          </p:cNvSpPr>
          <p:nvPr>
            <p:ph type="sldNum" sz="quarter" idx="12"/>
          </p:nvPr>
        </p:nvSpPr>
        <p:spPr>
          <a:noFill/>
        </p:spPr>
        <p:txBody>
          <a:bodyPr/>
          <a:lstStyle/>
          <a:p>
            <a:fld id="{5D97B3A9-1E8E-944E-AA6F-019A5DF5B431}" type="slidenum">
              <a:rPr lang="en-US" smtClean="0"/>
              <a:pPr/>
              <a:t>24</a:t>
            </a:fld>
            <a:endParaRPr lang="en-US"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USES OF DRM</a:t>
            </a:r>
          </a:p>
        </p:txBody>
      </p:sp>
      <p:sp>
        <p:nvSpPr>
          <p:cNvPr id="63492" name="Rectangle 3"/>
          <p:cNvSpPr>
            <a:spLocks noGrp="1" noChangeArrowheads="1"/>
          </p:cNvSpPr>
          <p:nvPr>
            <p:ph idx="1"/>
          </p:nvPr>
        </p:nvSpPr>
        <p:spPr/>
        <p:txBody>
          <a:bodyPr/>
          <a:lstStyle/>
          <a:p>
            <a:pPr eaLnBrk="1" hangingPunct="1">
              <a:lnSpc>
                <a:spcPct val="75000"/>
              </a:lnSpc>
            </a:pPr>
            <a:r>
              <a:rPr lang="en-US" sz="2800">
                <a:ea typeface="ＭＳ Ｐゴシック" charset="-128"/>
                <a:cs typeface="ＭＳ Ｐゴシック" charset="-128"/>
              </a:rPr>
              <a:t>DRM has often focused on rights of content owners.</a:t>
            </a:r>
          </a:p>
          <a:p>
            <a:pPr eaLnBrk="1" hangingPunct="1">
              <a:lnSpc>
                <a:spcPct val="75000"/>
              </a:lnSpc>
            </a:pPr>
            <a:r>
              <a:rPr lang="en-US" sz="2800">
                <a:ea typeface="ＭＳ Ｐゴシック" charset="-128"/>
                <a:cs typeface="ＭＳ Ｐゴシック" charset="-128"/>
              </a:rPr>
              <a:t>Commonly used to control copying and accessing digital content.</a:t>
            </a:r>
          </a:p>
          <a:p>
            <a:pPr lvl="1" eaLnBrk="1" hangingPunct="1">
              <a:lnSpc>
                <a:spcPct val="75000"/>
              </a:lnSpc>
            </a:pPr>
            <a:r>
              <a:rPr lang="en-US" sz="2300"/>
              <a:t>Adobe "eBooks"</a:t>
            </a:r>
          </a:p>
          <a:p>
            <a:pPr lvl="1" eaLnBrk="1" hangingPunct="1">
              <a:lnSpc>
                <a:spcPct val="75000"/>
              </a:lnSpc>
            </a:pPr>
            <a:r>
              <a:rPr lang="en-US" sz="2300"/>
              <a:t>Content Scrambling System (CSS)</a:t>
            </a:r>
          </a:p>
          <a:p>
            <a:pPr lvl="1" eaLnBrk="1" hangingPunct="1">
              <a:lnSpc>
                <a:spcPct val="75000"/>
              </a:lnSpc>
            </a:pPr>
            <a:r>
              <a:rPr lang="en-US" sz="2300"/>
              <a:t>Audio CDs (Sony BMG)</a:t>
            </a:r>
          </a:p>
          <a:p>
            <a:pPr lvl="1" eaLnBrk="1" hangingPunct="1">
              <a:lnSpc>
                <a:spcPct val="75000"/>
              </a:lnSpc>
            </a:pPr>
            <a:r>
              <a:rPr lang="en-US" sz="2300"/>
              <a:t>Music sold on the Web.</a:t>
            </a:r>
          </a:p>
          <a:p>
            <a:pPr eaLnBrk="1" hangingPunct="1">
              <a:lnSpc>
                <a:spcPct val="75000"/>
              </a:lnSpc>
            </a:pPr>
            <a:r>
              <a:rPr lang="en-US" sz="2800">
                <a:ea typeface="ＭＳ Ｐゴシック" charset="-128"/>
                <a:cs typeface="ＭＳ Ｐゴシック" charset="-128"/>
              </a:rPr>
              <a:t>Digital Millennium Copyright Act (DMCA) reinforced DRM copy/access protections.</a:t>
            </a:r>
          </a:p>
          <a:p>
            <a:pPr lvl="1" eaLnBrk="1" hangingPunct="1">
              <a:lnSpc>
                <a:spcPct val="75000"/>
              </a:lnSpc>
            </a:pPr>
            <a:r>
              <a:rPr lang="en-US" sz="2300"/>
              <a:t>DMCA also generated controversy.</a:t>
            </a:r>
          </a:p>
          <a:p>
            <a:pPr eaLnBrk="1" hangingPunct="1">
              <a:lnSpc>
                <a:spcPct val="75000"/>
              </a:lnSpc>
            </a:pPr>
            <a:endParaRPr lang="en-US" sz="2800">
              <a:ea typeface="ＭＳ Ｐゴシック" charset="-128"/>
              <a:cs typeface="ＭＳ Ｐゴシック" charset="-128"/>
            </a:endParaRPr>
          </a:p>
        </p:txBody>
      </p:sp>
      <p:sp>
        <p:nvSpPr>
          <p:cNvPr id="63490" name="Slide Number Placeholder 4"/>
          <p:cNvSpPr>
            <a:spLocks noGrp="1"/>
          </p:cNvSpPr>
          <p:nvPr>
            <p:ph type="sldNum" sz="quarter" idx="12"/>
          </p:nvPr>
        </p:nvSpPr>
        <p:spPr>
          <a:noFill/>
        </p:spPr>
        <p:txBody>
          <a:bodyPr/>
          <a:lstStyle/>
          <a:p>
            <a:fld id="{9BA0910B-64AF-314A-AA1A-B4C26CB8F09A}" type="slidenum">
              <a:rPr lang="en-US" smtClean="0"/>
              <a:pPr/>
              <a:t>25</a:t>
            </a:fld>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a:xfrm>
            <a:off x="457200" y="457200"/>
            <a:ext cx="8229600" cy="1066800"/>
          </a:xfrm>
        </p:spPr>
        <p:txBody>
          <a:bodyPr>
            <a:normAutofit fontScale="90000"/>
          </a:bodyPr>
          <a:lstStyle/>
          <a:p>
            <a:pPr eaLnBrk="1" hangingPunct="1"/>
            <a:r>
              <a:rPr lang="en-US" dirty="0">
                <a:ea typeface="ＭＳ Ｐゴシック" charset="-128"/>
                <a:cs typeface="ＭＳ Ｐゴシック" charset="-128"/>
              </a:rPr>
              <a:t>DIGITAL </a:t>
            </a:r>
            <a:r>
              <a:rPr lang="en-US" dirty="0" smtClean="0">
                <a:ea typeface="ＭＳ Ｐゴシック" charset="-128"/>
                <a:cs typeface="ＭＳ Ｐゴシック" charset="-128"/>
              </a:rPr>
              <a:t>MILLENNIUM                            </a:t>
            </a:r>
            <a:r>
              <a:rPr lang="en-US" dirty="0">
                <a:ea typeface="ＭＳ Ｐゴシック" charset="-128"/>
                <a:cs typeface="ＭＳ Ｐゴシック" charset="-128"/>
              </a:rPr>
              <a:t>COPYRIGHT ACT</a:t>
            </a:r>
          </a:p>
        </p:txBody>
      </p:sp>
      <p:sp>
        <p:nvSpPr>
          <p:cNvPr id="65540" name="Rectangle 3"/>
          <p:cNvSpPr>
            <a:spLocks noGrp="1" noChangeArrowheads="1"/>
          </p:cNvSpPr>
          <p:nvPr>
            <p:ph idx="1"/>
          </p:nvPr>
        </p:nvSpPr>
        <p:spPr>
          <a:xfrm>
            <a:off x="381000" y="1600200"/>
            <a:ext cx="8229600" cy="4530725"/>
          </a:xfrm>
        </p:spPr>
        <p:txBody>
          <a:bodyPr/>
          <a:lstStyle/>
          <a:p>
            <a:pPr eaLnBrk="1" hangingPunct="1"/>
            <a:r>
              <a:rPr lang="en-US">
                <a:ea typeface="ＭＳ Ｐゴシック" charset="-128"/>
                <a:cs typeface="ＭＳ Ｐゴシック" charset="-128"/>
              </a:rPr>
              <a:t>DMCA contains provisions that directly affect the work of digital media professionals.</a:t>
            </a:r>
          </a:p>
          <a:p>
            <a:pPr lvl="1" eaLnBrk="1" hangingPunct="1"/>
            <a:r>
              <a:rPr lang="en-US"/>
              <a:t>Clarified permitted copying of digital media.</a:t>
            </a:r>
          </a:p>
          <a:p>
            <a:pPr lvl="1" eaLnBrk="1" hangingPunct="1"/>
            <a:r>
              <a:rPr lang="en-US"/>
              <a:t>Limited liability of ISPs for copyright infringements by provider's users.</a:t>
            </a:r>
          </a:p>
          <a:p>
            <a:pPr lvl="1" eaLnBrk="1" hangingPunct="1"/>
            <a:r>
              <a:rPr lang="en-US"/>
              <a:t>Criminalized the circumvention of DRM controls.</a:t>
            </a:r>
          </a:p>
          <a:p>
            <a:pPr lvl="1" eaLnBrk="1" hangingPunct="1"/>
            <a:r>
              <a:rPr lang="en-US"/>
              <a:t>Outlawed the creation and distribution of any technology, service, or device to circumvent the controls.</a:t>
            </a:r>
          </a:p>
          <a:p>
            <a:pPr lvl="1" eaLnBrk="1" hangingPunct="1"/>
            <a:endParaRPr lang="en-US"/>
          </a:p>
        </p:txBody>
      </p:sp>
      <p:sp>
        <p:nvSpPr>
          <p:cNvPr id="65538" name="Slide Number Placeholder 4"/>
          <p:cNvSpPr>
            <a:spLocks noGrp="1"/>
          </p:cNvSpPr>
          <p:nvPr>
            <p:ph type="sldNum" sz="quarter" idx="12"/>
          </p:nvPr>
        </p:nvSpPr>
        <p:spPr>
          <a:noFill/>
        </p:spPr>
        <p:txBody>
          <a:bodyPr/>
          <a:lstStyle/>
          <a:p>
            <a:fld id="{13CA3EE0-1667-884A-AC69-C5A6152BD0C7}" type="slidenum">
              <a:rPr lang="en-US" smtClean="0"/>
              <a:pPr/>
              <a:t>26</a:t>
            </a:fld>
            <a:endParaRPr lang="en-US"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a:xfrm>
            <a:off x="457200" y="457200"/>
            <a:ext cx="8229600" cy="1066800"/>
          </a:xfrm>
        </p:spPr>
        <p:txBody>
          <a:bodyPr>
            <a:normAutofit fontScale="90000"/>
          </a:bodyPr>
          <a:lstStyle/>
          <a:p>
            <a:pPr eaLnBrk="1" hangingPunct="1"/>
            <a:r>
              <a:rPr lang="en-US" dirty="0">
                <a:ea typeface="ＭＳ Ｐゴシック" charset="-128"/>
                <a:cs typeface="ＭＳ Ｐゴシック" charset="-128"/>
              </a:rPr>
              <a:t>DIGITAL </a:t>
            </a:r>
            <a:r>
              <a:rPr lang="en-US" dirty="0" smtClean="0">
                <a:ea typeface="ＭＳ Ｐゴシック" charset="-128"/>
                <a:cs typeface="ＭＳ Ｐゴシック" charset="-128"/>
              </a:rPr>
              <a:t>MILLENNIUM                            </a:t>
            </a:r>
            <a:r>
              <a:rPr lang="en-US" dirty="0">
                <a:ea typeface="ＭＳ Ｐゴシック" charset="-128"/>
                <a:cs typeface="ＭＳ Ｐゴシック" charset="-128"/>
              </a:rPr>
              <a:t>COPYRIGHT ACT</a:t>
            </a:r>
          </a:p>
        </p:txBody>
      </p:sp>
      <p:sp>
        <p:nvSpPr>
          <p:cNvPr id="67588" name="Rectangle 3"/>
          <p:cNvSpPr>
            <a:spLocks noGrp="1" noChangeArrowheads="1"/>
          </p:cNvSpPr>
          <p:nvPr>
            <p:ph idx="1"/>
          </p:nvPr>
        </p:nvSpPr>
        <p:spPr>
          <a:xfrm>
            <a:off x="381000" y="1600200"/>
            <a:ext cx="8229600" cy="4530725"/>
          </a:xfrm>
        </p:spPr>
        <p:txBody>
          <a:bodyPr/>
          <a:lstStyle/>
          <a:p>
            <a:pPr eaLnBrk="1" hangingPunct="1"/>
            <a:r>
              <a:rPr lang="en-US">
                <a:ea typeface="ＭＳ Ｐゴシック" charset="-128"/>
                <a:cs typeface="ＭＳ Ｐゴシック" charset="-128"/>
              </a:rPr>
              <a:t>The DMCA has generated controversy:</a:t>
            </a:r>
          </a:p>
          <a:p>
            <a:pPr lvl="1" eaLnBrk="1" hangingPunct="1"/>
            <a:r>
              <a:rPr lang="en-US"/>
              <a:t>Potential abuse of copyright claims</a:t>
            </a:r>
          </a:p>
          <a:p>
            <a:pPr lvl="1" eaLnBrk="1" hangingPunct="1"/>
            <a:r>
              <a:rPr lang="en-US"/>
              <a:t>Limitations on fair use</a:t>
            </a:r>
          </a:p>
          <a:p>
            <a:pPr lvl="1" eaLnBrk="1" hangingPunct="1"/>
            <a:r>
              <a:rPr lang="en-US"/>
              <a:t>Discouragement of research</a:t>
            </a:r>
          </a:p>
          <a:p>
            <a:pPr lvl="1" eaLnBrk="1" hangingPunct="1"/>
            <a:r>
              <a:rPr lang="en-US"/>
              <a:t>Stifling of creative expression.</a:t>
            </a:r>
          </a:p>
        </p:txBody>
      </p:sp>
      <p:sp>
        <p:nvSpPr>
          <p:cNvPr id="67586" name="Slide Number Placeholder 4"/>
          <p:cNvSpPr>
            <a:spLocks noGrp="1"/>
          </p:cNvSpPr>
          <p:nvPr>
            <p:ph type="sldNum" sz="quarter" idx="12"/>
          </p:nvPr>
        </p:nvSpPr>
        <p:spPr>
          <a:noFill/>
        </p:spPr>
        <p:txBody>
          <a:bodyPr/>
          <a:lstStyle/>
          <a:p>
            <a:fld id="{78250B82-3AFA-4B4F-BE2C-1D523608C61E}" type="slidenum">
              <a:rPr lang="en-US" smtClean="0"/>
              <a:pPr/>
              <a:t>27</a:t>
            </a:fld>
            <a:endParaRPr lang="en-US"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title"/>
          </p:nvPr>
        </p:nvSpPr>
        <p:spPr/>
        <p:txBody>
          <a:bodyPr/>
          <a:lstStyle/>
          <a:p>
            <a:pPr eaLnBrk="1" hangingPunct="1"/>
            <a:r>
              <a:rPr lang="en-US" dirty="0" smtClean="0">
                <a:ea typeface="ＭＳ Ｐゴシック" charset="-128"/>
                <a:cs typeface="ＭＳ Ｐゴシック" charset="-128"/>
              </a:rPr>
              <a:t>Two Generations of DRM</a:t>
            </a:r>
            <a:endParaRPr lang="en-US" dirty="0">
              <a:ea typeface="ＭＳ Ｐゴシック" charset="-128"/>
              <a:cs typeface="ＭＳ Ｐゴシック" charset="-128"/>
            </a:endParaRPr>
          </a:p>
        </p:txBody>
      </p:sp>
      <p:sp>
        <p:nvSpPr>
          <p:cNvPr id="71684" name="Rectangle 3"/>
          <p:cNvSpPr>
            <a:spLocks noGrp="1" noChangeArrowheads="1"/>
          </p:cNvSpPr>
          <p:nvPr>
            <p:ph idx="1"/>
          </p:nvPr>
        </p:nvSpPr>
        <p:spPr/>
        <p:txBody>
          <a:bodyPr/>
          <a:lstStyle/>
          <a:p>
            <a:pPr eaLnBrk="1" hangingPunct="1">
              <a:lnSpc>
                <a:spcPct val="100000"/>
              </a:lnSpc>
            </a:pPr>
            <a:r>
              <a:rPr lang="en-US" dirty="0" smtClean="0"/>
              <a:t>First </a:t>
            </a:r>
            <a:r>
              <a:rPr lang="en-US" dirty="0"/>
              <a:t>Generation: a “prevent and protect” strategy intended to limit access to, and use of, digital media.</a:t>
            </a:r>
          </a:p>
          <a:p>
            <a:pPr eaLnBrk="1" hangingPunct="1">
              <a:lnSpc>
                <a:spcPct val="100000"/>
              </a:lnSpc>
            </a:pPr>
            <a:r>
              <a:rPr lang="en-US" dirty="0"/>
              <a:t>Second Generation: a “respect and promote” strategy to facilitate legal distribution and use of digital media.</a:t>
            </a:r>
            <a:endParaRPr lang="en-US" dirty="0" smtClean="0"/>
          </a:p>
          <a:p>
            <a:pPr eaLnBrk="1" hangingPunct="1">
              <a:lnSpc>
                <a:spcPct val="100000"/>
              </a:lnSpc>
            </a:pPr>
            <a:endParaRPr lang="en-US" dirty="0" smtClean="0">
              <a:ea typeface="ＭＳ Ｐゴシック" charset="-128"/>
              <a:cs typeface="ＭＳ Ｐゴシック" charset="-128"/>
            </a:endParaRPr>
          </a:p>
          <a:p>
            <a:pPr lvl="1" eaLnBrk="1" hangingPunct="1">
              <a:lnSpc>
                <a:spcPct val="75000"/>
              </a:lnSpc>
              <a:buFont typeface="Wingdings" charset="2"/>
              <a:buNone/>
            </a:pPr>
            <a:endParaRPr lang="en-US" dirty="0" smtClean="0"/>
          </a:p>
          <a:p>
            <a:pPr lvl="1" eaLnBrk="1" hangingPunct="1">
              <a:lnSpc>
                <a:spcPct val="75000"/>
              </a:lnSpc>
            </a:pPr>
            <a:endParaRPr lang="en-US" dirty="0"/>
          </a:p>
        </p:txBody>
      </p:sp>
      <p:sp>
        <p:nvSpPr>
          <p:cNvPr id="71682" name="Slide Number Placeholder 4"/>
          <p:cNvSpPr>
            <a:spLocks noGrp="1"/>
          </p:cNvSpPr>
          <p:nvPr>
            <p:ph type="sldNum" sz="quarter" idx="12"/>
          </p:nvPr>
        </p:nvSpPr>
        <p:spPr>
          <a:noFill/>
        </p:spPr>
        <p:txBody>
          <a:bodyPr/>
          <a:lstStyle/>
          <a:p>
            <a:fld id="{8C9036D5-3A7A-C540-8DCB-152A67A31FE1}" type="slidenum">
              <a:rPr lang="en-US" smtClean="0"/>
              <a:pPr/>
              <a:t>28</a:t>
            </a:fld>
            <a:endParaRPr 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p:txBody>
          <a:bodyPr/>
          <a:lstStyle/>
          <a:p>
            <a:pPr eaLnBrk="1" hangingPunct="1"/>
            <a:r>
              <a:rPr lang="en-US" dirty="0" smtClean="0">
                <a:ea typeface="ＭＳ Ｐゴシック" charset="-128"/>
                <a:cs typeface="ＭＳ Ｐゴシック" charset="-128"/>
              </a:rPr>
              <a:t>Second Generation DRM</a:t>
            </a:r>
            <a:endParaRPr lang="en-US" dirty="0">
              <a:ea typeface="ＭＳ Ｐゴシック" charset="-128"/>
              <a:cs typeface="ＭＳ Ｐゴシック" charset="-128"/>
            </a:endParaRPr>
          </a:p>
        </p:txBody>
      </p:sp>
      <p:sp>
        <p:nvSpPr>
          <p:cNvPr id="73732" name="Rectangle 3"/>
          <p:cNvSpPr>
            <a:spLocks noGrp="1" noChangeArrowheads="1"/>
          </p:cNvSpPr>
          <p:nvPr>
            <p:ph idx="1"/>
          </p:nvPr>
        </p:nvSpPr>
        <p:spPr/>
        <p:txBody>
          <a:bodyPr/>
          <a:lstStyle/>
          <a:p>
            <a:pPr eaLnBrk="1" hangingPunct="1">
              <a:lnSpc>
                <a:spcPct val="75000"/>
              </a:lnSpc>
            </a:pPr>
            <a:r>
              <a:rPr lang="en-US" dirty="0" smtClean="0"/>
              <a:t>Elements </a:t>
            </a:r>
            <a:r>
              <a:rPr lang="en-US" dirty="0"/>
              <a:t>include </a:t>
            </a:r>
            <a:r>
              <a:rPr lang="en-US" sz="2000" dirty="0"/>
              <a:t>(</a:t>
            </a:r>
            <a:r>
              <a:rPr lang="en-US" sz="2000" dirty="0" err="1"/>
              <a:t>Iannella</a:t>
            </a:r>
            <a:r>
              <a:rPr lang="en-US" sz="2000" dirty="0"/>
              <a:t> 2001; Van Tassel 2006)</a:t>
            </a:r>
            <a:r>
              <a:rPr lang="en-US" dirty="0"/>
              <a:t>:</a:t>
            </a:r>
          </a:p>
          <a:p>
            <a:pPr lvl="2" eaLnBrk="1" hangingPunct="1">
              <a:lnSpc>
                <a:spcPct val="75000"/>
              </a:lnSpc>
            </a:pPr>
            <a:r>
              <a:rPr lang="en-US" dirty="0">
                <a:ea typeface="ＭＳ Ｐゴシック" charset="-128"/>
              </a:rPr>
              <a:t>Rights description, validation, and record keeping</a:t>
            </a:r>
          </a:p>
          <a:p>
            <a:pPr lvl="2" eaLnBrk="1" hangingPunct="1">
              <a:lnSpc>
                <a:spcPct val="75000"/>
              </a:lnSpc>
            </a:pPr>
            <a:r>
              <a:rPr lang="en-US" dirty="0">
                <a:ea typeface="ＭＳ Ｐゴシック" charset="-128"/>
              </a:rPr>
              <a:t>Media access</a:t>
            </a:r>
          </a:p>
          <a:p>
            <a:pPr lvl="2" eaLnBrk="1" hangingPunct="1">
              <a:lnSpc>
                <a:spcPct val="75000"/>
              </a:lnSpc>
            </a:pPr>
            <a:r>
              <a:rPr lang="en-US" dirty="0">
                <a:ea typeface="ＭＳ Ｐゴシック" charset="-128"/>
              </a:rPr>
              <a:t>Trading</a:t>
            </a:r>
          </a:p>
          <a:p>
            <a:pPr lvl="2" eaLnBrk="1" hangingPunct="1">
              <a:lnSpc>
                <a:spcPct val="75000"/>
              </a:lnSpc>
            </a:pPr>
            <a:r>
              <a:rPr lang="en-US" dirty="0">
                <a:ea typeface="ＭＳ Ｐゴシック" charset="-128"/>
              </a:rPr>
              <a:t>Implementing/monitoring rights usage</a:t>
            </a:r>
          </a:p>
          <a:p>
            <a:pPr lvl="2" eaLnBrk="1" hangingPunct="1">
              <a:lnSpc>
                <a:spcPct val="75000"/>
              </a:lnSpc>
            </a:pPr>
            <a:r>
              <a:rPr lang="en-US" dirty="0" smtClean="0">
                <a:ea typeface="ＭＳ Ｐゴシック" charset="-128"/>
              </a:rPr>
              <a:t>Tracking.</a:t>
            </a:r>
          </a:p>
          <a:p>
            <a:pPr lvl="2" eaLnBrk="1" hangingPunct="1">
              <a:lnSpc>
                <a:spcPct val="75000"/>
              </a:lnSpc>
            </a:pPr>
            <a:endParaRPr lang="en-US" dirty="0" smtClean="0">
              <a:ea typeface="ＭＳ Ｐゴシック" charset="-128"/>
            </a:endParaRPr>
          </a:p>
          <a:p>
            <a:pPr lvl="1" eaLnBrk="1" hangingPunct="1">
              <a:lnSpc>
                <a:spcPct val="75000"/>
              </a:lnSpc>
              <a:buFont typeface="Wingdings" charset="2"/>
              <a:buNone/>
            </a:pPr>
            <a:endParaRPr lang="en-US" dirty="0"/>
          </a:p>
          <a:p>
            <a:pPr lvl="1" eaLnBrk="1" hangingPunct="1">
              <a:lnSpc>
                <a:spcPct val="75000"/>
              </a:lnSpc>
            </a:pPr>
            <a:endParaRPr lang="en-US" dirty="0"/>
          </a:p>
        </p:txBody>
      </p:sp>
      <p:sp>
        <p:nvSpPr>
          <p:cNvPr id="73730" name="Slide Number Placeholder 4"/>
          <p:cNvSpPr>
            <a:spLocks noGrp="1"/>
          </p:cNvSpPr>
          <p:nvPr>
            <p:ph type="sldNum" sz="quarter" idx="12"/>
          </p:nvPr>
        </p:nvSpPr>
        <p:spPr>
          <a:noFill/>
        </p:spPr>
        <p:txBody>
          <a:bodyPr/>
          <a:lstStyle/>
          <a:p>
            <a:fld id="{3B35E9B9-5D03-5D4F-B26C-052AE56F3132}" type="slidenum">
              <a:rPr lang="en-US" smtClean="0"/>
              <a:pPr/>
              <a:t>29</a:t>
            </a:fld>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457200" y="381000"/>
            <a:ext cx="8229600" cy="1143000"/>
          </a:xfrm>
        </p:spPr>
        <p:txBody>
          <a:bodyPr>
            <a:normAutofit fontScale="90000"/>
          </a:bodyPr>
          <a:lstStyle/>
          <a:p>
            <a:pPr eaLnBrk="1" hangingPunct="1"/>
            <a:r>
              <a:rPr lang="en-US">
                <a:ea typeface="ＭＳ Ｐゴシック" charset="-128"/>
                <a:cs typeface="ＭＳ Ｐゴシック" charset="-128"/>
              </a:rPr>
              <a:t>CHARACTERISTICS OF A </a:t>
            </a:r>
            <a:br>
              <a:rPr lang="en-US">
                <a:ea typeface="ＭＳ Ｐゴシック" charset="-128"/>
                <a:cs typeface="ＭＳ Ｐゴシック" charset="-128"/>
              </a:rPr>
            </a:br>
            <a:r>
              <a:rPr lang="en-US">
                <a:ea typeface="ＭＳ Ｐゴシック" charset="-128"/>
                <a:cs typeface="ＭＳ Ｐゴシック" charset="-128"/>
              </a:rPr>
              <a:t>					PROFESSION</a:t>
            </a:r>
          </a:p>
        </p:txBody>
      </p:sp>
      <p:sp>
        <p:nvSpPr>
          <p:cNvPr id="18436" name="Rectangle 3"/>
          <p:cNvSpPr>
            <a:spLocks noGrp="1" noChangeArrowheads="1"/>
          </p:cNvSpPr>
          <p:nvPr>
            <p:ph idx="1"/>
          </p:nvPr>
        </p:nvSpPr>
        <p:spPr/>
        <p:txBody>
          <a:bodyPr>
            <a:normAutofit lnSpcReduction="10000"/>
          </a:bodyPr>
          <a:lstStyle/>
          <a:p>
            <a:pPr eaLnBrk="1" hangingPunct="1"/>
            <a:r>
              <a:rPr lang="en-US">
                <a:ea typeface="ＭＳ Ｐゴシック" charset="-128"/>
                <a:cs typeface="ＭＳ Ｐゴシック" charset="-128"/>
              </a:rPr>
              <a:t>An occupation that requires specialized training or education.</a:t>
            </a:r>
          </a:p>
          <a:p>
            <a:pPr lvl="1" eaLnBrk="1" hangingPunct="1"/>
            <a:r>
              <a:rPr lang="en-US"/>
              <a:t>Preparation often involves an accredited program of study.</a:t>
            </a:r>
          </a:p>
          <a:p>
            <a:pPr lvl="1" eaLnBrk="1" hangingPunct="1"/>
            <a:r>
              <a:rPr lang="en-US"/>
              <a:t>Continuing education is important to remain proficient in the field.</a:t>
            </a:r>
          </a:p>
          <a:p>
            <a:pPr eaLnBrk="1" hangingPunct="1"/>
            <a:r>
              <a:rPr lang="en-US">
                <a:ea typeface="ＭＳ Ｐゴシック" charset="-128"/>
                <a:cs typeface="ＭＳ Ｐゴシック" charset="-128"/>
              </a:rPr>
              <a:t>Professional associations formulate codes of ethics for their members.</a:t>
            </a:r>
          </a:p>
          <a:p>
            <a:pPr lvl="1" eaLnBrk="1" hangingPunct="1"/>
            <a:r>
              <a:rPr lang="en-US"/>
              <a:t>Professionals have obligations to individuals they serve and society at large.</a:t>
            </a:r>
          </a:p>
        </p:txBody>
      </p:sp>
      <p:sp>
        <p:nvSpPr>
          <p:cNvPr id="18434" name="Slide Number Placeholder 4"/>
          <p:cNvSpPr>
            <a:spLocks noGrp="1"/>
          </p:cNvSpPr>
          <p:nvPr>
            <p:ph type="sldNum" sz="quarter" idx="12"/>
          </p:nvPr>
        </p:nvSpPr>
        <p:spPr>
          <a:noFill/>
        </p:spPr>
        <p:txBody>
          <a:bodyPr/>
          <a:lstStyle/>
          <a:p>
            <a:fld id="{8E33037C-AE08-8D41-B7E8-9CDADE64C24B}" type="slidenum">
              <a:rPr lang="en-US" smtClean="0"/>
              <a:pPr/>
              <a:t>3</a:t>
            </a:fld>
            <a:endParaRPr 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DRM and Digital Watermarks</a:t>
            </a:r>
          </a:p>
        </p:txBody>
      </p:sp>
      <p:sp>
        <p:nvSpPr>
          <p:cNvPr id="69636" name="Rectangle 3"/>
          <p:cNvSpPr>
            <a:spLocks noGrp="1" noChangeArrowheads="1"/>
          </p:cNvSpPr>
          <p:nvPr>
            <p:ph idx="1"/>
          </p:nvPr>
        </p:nvSpPr>
        <p:spPr/>
        <p:txBody>
          <a:bodyPr>
            <a:normAutofit lnSpcReduction="10000"/>
          </a:bodyPr>
          <a:lstStyle/>
          <a:p>
            <a:pPr eaLnBrk="1" hangingPunct="1">
              <a:lnSpc>
                <a:spcPct val="100000"/>
              </a:lnSpc>
            </a:pPr>
            <a:r>
              <a:rPr lang="en-US" dirty="0">
                <a:ea typeface="ＭＳ Ｐゴシック" charset="-128"/>
                <a:cs typeface="ＭＳ Ｐゴシック" charset="-128"/>
              </a:rPr>
              <a:t>Digital watermarks - alterations to a media file that encode information about the file. For instance:</a:t>
            </a:r>
          </a:p>
          <a:p>
            <a:pPr lvl="1" eaLnBrk="1" hangingPunct="1">
              <a:lnSpc>
                <a:spcPct val="100000"/>
              </a:lnSpc>
            </a:pPr>
            <a:r>
              <a:rPr lang="en-US" dirty="0"/>
              <a:t>Copyright ownership</a:t>
            </a:r>
          </a:p>
          <a:p>
            <a:pPr lvl="1" eaLnBrk="1" hangingPunct="1">
              <a:lnSpc>
                <a:spcPct val="100000"/>
              </a:lnSpc>
            </a:pPr>
            <a:r>
              <a:rPr lang="en-US" dirty="0"/>
              <a:t>Identity of creator</a:t>
            </a:r>
          </a:p>
          <a:p>
            <a:pPr lvl="1" eaLnBrk="1" hangingPunct="1">
              <a:lnSpc>
                <a:spcPct val="100000"/>
              </a:lnSpc>
            </a:pPr>
            <a:r>
              <a:rPr lang="en-US" dirty="0"/>
              <a:t>Identity of purchasers of copyright.</a:t>
            </a:r>
          </a:p>
          <a:p>
            <a:pPr eaLnBrk="1" hangingPunct="1">
              <a:lnSpc>
                <a:spcPct val="100000"/>
              </a:lnSpc>
            </a:pPr>
            <a:r>
              <a:rPr lang="en-US" dirty="0">
                <a:ea typeface="ＭＳ Ｐゴシック" charset="-128"/>
                <a:cs typeface="ＭＳ Ｐゴシック" charset="-128"/>
              </a:rPr>
              <a:t>Used to enforce copyright but also may support broader goals of “Second Generation” DRM.</a:t>
            </a:r>
          </a:p>
          <a:p>
            <a:pPr lvl="1" eaLnBrk="1" hangingPunct="1">
              <a:lnSpc>
                <a:spcPct val="75000"/>
              </a:lnSpc>
              <a:buFont typeface="Wingdings" charset="2"/>
              <a:buNone/>
            </a:pPr>
            <a:endParaRPr lang="en-US" dirty="0"/>
          </a:p>
          <a:p>
            <a:pPr lvl="1" eaLnBrk="1" hangingPunct="1">
              <a:lnSpc>
                <a:spcPct val="75000"/>
              </a:lnSpc>
            </a:pPr>
            <a:endParaRPr lang="en-US" dirty="0"/>
          </a:p>
        </p:txBody>
      </p:sp>
      <p:sp>
        <p:nvSpPr>
          <p:cNvPr id="69634" name="Slide Number Placeholder 4"/>
          <p:cNvSpPr>
            <a:spLocks noGrp="1"/>
          </p:cNvSpPr>
          <p:nvPr>
            <p:ph type="sldNum" sz="quarter" idx="12"/>
          </p:nvPr>
        </p:nvSpPr>
        <p:spPr>
          <a:noFill/>
        </p:spPr>
        <p:txBody>
          <a:bodyPr/>
          <a:lstStyle/>
          <a:p>
            <a:fld id="{18E72226-0697-9D49-9CBA-F619213A941B}" type="slidenum">
              <a:rPr lang="en-US" smtClean="0"/>
              <a:pPr/>
              <a:t>30</a:t>
            </a:fld>
            <a:endParaRPr lang="en-US"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title"/>
          </p:nvPr>
        </p:nvSpPr>
        <p:spPr/>
        <p:txBody>
          <a:bodyPr>
            <a:normAutofit fontScale="90000"/>
          </a:bodyPr>
          <a:lstStyle/>
          <a:p>
            <a:pPr eaLnBrk="1" hangingPunct="1"/>
            <a:r>
              <a:rPr lang="en-US" dirty="0" smtClean="0">
                <a:ea typeface="ＭＳ Ｐゴシック" charset="-128"/>
                <a:cs typeface="ＭＳ Ｐゴシック" charset="-128"/>
              </a:rPr>
              <a:t>Benefits of Second Generation DRM</a:t>
            </a:r>
            <a:endParaRPr lang="en-US" dirty="0">
              <a:ea typeface="ＭＳ Ｐゴシック" charset="-128"/>
              <a:cs typeface="ＭＳ Ｐゴシック" charset="-128"/>
            </a:endParaRPr>
          </a:p>
        </p:txBody>
      </p:sp>
      <p:sp>
        <p:nvSpPr>
          <p:cNvPr id="75780" name="Rectangle 3"/>
          <p:cNvSpPr>
            <a:spLocks noGrp="1" noChangeArrowheads="1"/>
          </p:cNvSpPr>
          <p:nvPr>
            <p:ph idx="1"/>
          </p:nvPr>
        </p:nvSpPr>
        <p:spPr/>
        <p:txBody>
          <a:bodyPr/>
          <a:lstStyle/>
          <a:p>
            <a:pPr eaLnBrk="1" hangingPunct="1">
              <a:lnSpc>
                <a:spcPct val="75000"/>
              </a:lnSpc>
            </a:pPr>
            <a:r>
              <a:rPr lang="en-US" dirty="0" smtClean="0"/>
              <a:t>New </a:t>
            </a:r>
            <a:r>
              <a:rPr lang="en-US" dirty="0"/>
              <a:t>compensation models for creators of media (</a:t>
            </a:r>
            <a:r>
              <a:rPr lang="en-US" dirty="0" err="1" smtClean="0"/>
              <a:t>Magnatune</a:t>
            </a:r>
            <a:r>
              <a:rPr lang="en-US" dirty="0" smtClean="0"/>
              <a:t>)</a:t>
            </a:r>
            <a:endParaRPr lang="en-US" dirty="0"/>
          </a:p>
          <a:p>
            <a:pPr eaLnBrk="1" hangingPunct="1">
              <a:lnSpc>
                <a:spcPct val="75000"/>
              </a:lnSpc>
            </a:pPr>
            <a:r>
              <a:rPr lang="en-US" dirty="0"/>
              <a:t>New methods of distribution (Weed)</a:t>
            </a:r>
          </a:p>
          <a:p>
            <a:pPr eaLnBrk="1" hangingPunct="1">
              <a:lnSpc>
                <a:spcPct val="75000"/>
              </a:lnSpc>
            </a:pPr>
            <a:r>
              <a:rPr lang="en-US" dirty="0"/>
              <a:t>Less expensive, more efficient access to copyright permissions</a:t>
            </a:r>
          </a:p>
          <a:p>
            <a:pPr eaLnBrk="1" hangingPunct="1">
              <a:lnSpc>
                <a:spcPct val="75000"/>
              </a:lnSpc>
            </a:pPr>
            <a:r>
              <a:rPr lang="en-US" dirty="0"/>
              <a:t>More flexible permission and licensing options.</a:t>
            </a:r>
          </a:p>
          <a:p>
            <a:pPr lvl="1" eaLnBrk="1" hangingPunct="1">
              <a:lnSpc>
                <a:spcPct val="75000"/>
              </a:lnSpc>
            </a:pPr>
            <a:endParaRPr lang="en-US" dirty="0"/>
          </a:p>
          <a:p>
            <a:pPr eaLnBrk="1" hangingPunct="1">
              <a:lnSpc>
                <a:spcPct val="75000"/>
              </a:lnSpc>
            </a:pPr>
            <a:endParaRPr lang="en-US" dirty="0">
              <a:ea typeface="ＭＳ Ｐゴシック" charset="-128"/>
              <a:cs typeface="ＭＳ Ｐゴシック" charset="-128"/>
            </a:endParaRPr>
          </a:p>
          <a:p>
            <a:pPr lvl="1" eaLnBrk="1" hangingPunct="1">
              <a:lnSpc>
                <a:spcPct val="75000"/>
              </a:lnSpc>
            </a:pPr>
            <a:endParaRPr lang="en-US" dirty="0"/>
          </a:p>
        </p:txBody>
      </p:sp>
      <p:sp>
        <p:nvSpPr>
          <p:cNvPr id="75778" name="Slide Number Placeholder 4"/>
          <p:cNvSpPr>
            <a:spLocks noGrp="1"/>
          </p:cNvSpPr>
          <p:nvPr>
            <p:ph type="sldNum" sz="quarter" idx="12"/>
          </p:nvPr>
        </p:nvSpPr>
        <p:spPr>
          <a:noFill/>
        </p:spPr>
        <p:txBody>
          <a:bodyPr/>
          <a:lstStyle/>
          <a:p>
            <a:fld id="{C8841241-9DD2-1445-ABE8-FFB62B7BB1ED}" type="slidenum">
              <a:rPr lang="en-US" smtClean="0"/>
              <a:pPr/>
              <a:t>31</a:t>
            </a:fld>
            <a:endParaRPr lang="en-US"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Promoting Second Generation DRM</a:t>
            </a:r>
            <a:endParaRPr lang="en-US" dirty="0"/>
          </a:p>
        </p:txBody>
      </p:sp>
      <p:sp>
        <p:nvSpPr>
          <p:cNvPr id="3" name="Content Placeholder 2"/>
          <p:cNvSpPr>
            <a:spLocks noGrp="1"/>
          </p:cNvSpPr>
          <p:nvPr>
            <p:ph idx="1"/>
          </p:nvPr>
        </p:nvSpPr>
        <p:spPr/>
        <p:txBody>
          <a:bodyPr/>
          <a:lstStyle/>
          <a:p>
            <a:r>
              <a:rPr lang="en-US" dirty="0" smtClean="0"/>
              <a:t>Creative Commons:</a:t>
            </a:r>
          </a:p>
          <a:p>
            <a:pPr lvl="1"/>
            <a:r>
              <a:rPr lang="en-US" dirty="0" smtClean="0"/>
              <a:t>Promotes sharing of creative works through web-based licensing program.</a:t>
            </a:r>
          </a:p>
          <a:p>
            <a:pPr lvl="2"/>
            <a:r>
              <a:rPr lang="en-US" dirty="0" smtClean="0"/>
              <a:t>Six types of licenses</a:t>
            </a:r>
          </a:p>
          <a:p>
            <a:pPr lvl="2"/>
            <a:r>
              <a:rPr lang="en-US" dirty="0" smtClean="0"/>
              <a:t>Owners select terms of use they prefer.</a:t>
            </a:r>
          </a:p>
          <a:p>
            <a:pPr lvl="1"/>
            <a:r>
              <a:rPr lang="en-US" dirty="0" smtClean="0"/>
              <a:t>Goals: </a:t>
            </a:r>
          </a:p>
          <a:p>
            <a:pPr lvl="2"/>
            <a:r>
              <a:rPr lang="en-US" dirty="0" smtClean="0"/>
              <a:t>Share knowledge and creativity with the world</a:t>
            </a:r>
          </a:p>
          <a:p>
            <a:pPr lvl="2"/>
            <a:r>
              <a:rPr lang="en-US" dirty="0" smtClean="0"/>
              <a:t>Encourage creation of a common digital culture where creative works are readily available for use by others.</a:t>
            </a:r>
            <a:endParaRPr lang="en-US" dirty="0"/>
          </a:p>
        </p:txBody>
      </p:sp>
      <p:sp>
        <p:nvSpPr>
          <p:cNvPr id="4" name="Slide Number Placeholder 3"/>
          <p:cNvSpPr>
            <a:spLocks noGrp="1"/>
          </p:cNvSpPr>
          <p:nvPr>
            <p:ph type="sldNum" sz="quarter" idx="12"/>
          </p:nvPr>
        </p:nvSpPr>
        <p:spPr/>
        <p:txBody>
          <a:bodyPr/>
          <a:lstStyle/>
          <a:p>
            <a:fld id="{D8987034-8E09-2541-912E-7756BD924DFD}" type="slidenum">
              <a:rPr lang="en-US" smtClean="0"/>
              <a:pPr/>
              <a:t>32</a:t>
            </a:fld>
            <a:endParaRPr lang="en-US"/>
          </a:p>
        </p:txBody>
      </p:sp>
      <p:sp>
        <p:nvSpPr>
          <p:cNvPr id="5" name="TextBox 4"/>
          <p:cNvSpPr txBox="1"/>
          <p:nvPr/>
        </p:nvSpPr>
        <p:spPr>
          <a:xfrm>
            <a:off x="2057400" y="5867400"/>
            <a:ext cx="51054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800" dirty="0" smtClean="0"/>
              <a:t>Learn more @:  http://</a:t>
            </a:r>
            <a:r>
              <a:rPr lang="en-US" sz="1800" dirty="0" err="1" smtClean="0"/>
              <a:t>creativecommons.org</a:t>
            </a:r>
            <a:r>
              <a:rPr lang="en-US" sz="1800" dirty="0" smtClean="0"/>
              <a:t>/</a:t>
            </a:r>
            <a:endParaRPr lang="en-US" sz="1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Promoting Second Generation DRM</a:t>
            </a:r>
            <a:endParaRPr lang="en-US" dirty="0"/>
          </a:p>
        </p:txBody>
      </p:sp>
      <p:sp>
        <p:nvSpPr>
          <p:cNvPr id="3" name="Content Placeholder 2"/>
          <p:cNvSpPr>
            <a:spLocks noGrp="1"/>
          </p:cNvSpPr>
          <p:nvPr>
            <p:ph idx="1"/>
          </p:nvPr>
        </p:nvSpPr>
        <p:spPr>
          <a:xfrm>
            <a:off x="457200" y="1524000"/>
            <a:ext cx="8077200" cy="4267200"/>
          </a:xfrm>
        </p:spPr>
        <p:txBody>
          <a:bodyPr>
            <a:normAutofit fontScale="92500" lnSpcReduction="20000"/>
          </a:bodyPr>
          <a:lstStyle/>
          <a:p>
            <a:r>
              <a:rPr lang="en-US" dirty="0" smtClean="0"/>
              <a:t>Open Source Initiative:</a:t>
            </a:r>
          </a:p>
          <a:p>
            <a:pPr lvl="1"/>
            <a:r>
              <a:rPr lang="en-US" dirty="0" smtClean="0"/>
              <a:t>A standards body to promote development, distribution, and maintenance of open source software.</a:t>
            </a:r>
          </a:p>
          <a:p>
            <a:pPr lvl="1"/>
            <a:r>
              <a:rPr lang="en-US" dirty="0" smtClean="0"/>
              <a:t>Three key features:</a:t>
            </a:r>
          </a:p>
          <a:p>
            <a:pPr lvl="2"/>
            <a:r>
              <a:rPr lang="en-US" dirty="0" smtClean="0"/>
              <a:t>Free redistribution of software.</a:t>
            </a:r>
          </a:p>
          <a:p>
            <a:pPr lvl="2"/>
            <a:r>
              <a:rPr lang="en-US" dirty="0" smtClean="0"/>
              <a:t>Access to the source code for modification.</a:t>
            </a:r>
          </a:p>
          <a:p>
            <a:pPr lvl="2"/>
            <a:r>
              <a:rPr lang="en-US" dirty="0" smtClean="0"/>
              <a:t>Ability to create derivative works ,i.e. develop other software based on the original source code.</a:t>
            </a:r>
          </a:p>
          <a:p>
            <a:pPr lvl="1"/>
            <a:r>
              <a:rPr lang="en-US" dirty="0" smtClean="0"/>
              <a:t>Open Source applications are free to download and use.</a:t>
            </a:r>
          </a:p>
        </p:txBody>
      </p:sp>
      <p:sp>
        <p:nvSpPr>
          <p:cNvPr id="4" name="Slide Number Placeholder 3"/>
          <p:cNvSpPr>
            <a:spLocks noGrp="1"/>
          </p:cNvSpPr>
          <p:nvPr>
            <p:ph type="sldNum" sz="quarter" idx="12"/>
          </p:nvPr>
        </p:nvSpPr>
        <p:spPr/>
        <p:txBody>
          <a:bodyPr/>
          <a:lstStyle/>
          <a:p>
            <a:fld id="{D8987034-8E09-2541-912E-7756BD924DFD}" type="slidenum">
              <a:rPr lang="en-US" smtClean="0"/>
              <a:pPr/>
              <a:t>33</a:t>
            </a:fld>
            <a:endParaRPr lang="en-US"/>
          </a:p>
        </p:txBody>
      </p:sp>
      <p:sp>
        <p:nvSpPr>
          <p:cNvPr id="5" name="TextBox 4"/>
          <p:cNvSpPr txBox="1"/>
          <p:nvPr/>
        </p:nvSpPr>
        <p:spPr>
          <a:xfrm>
            <a:off x="4038600" y="5421868"/>
            <a:ext cx="35052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800" dirty="0" smtClean="0"/>
              <a:t>See </a:t>
            </a:r>
            <a:r>
              <a:rPr lang="en-US" sz="1800" dirty="0" err="1" smtClean="0"/>
              <a:t>www.opensource.org</a:t>
            </a:r>
            <a:endParaRPr lang="en-US" sz="1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Age of Collaborative Creativity</a:t>
            </a:r>
            <a:endParaRPr lang="en-US" dirty="0"/>
          </a:p>
        </p:txBody>
      </p:sp>
      <p:sp>
        <p:nvSpPr>
          <p:cNvPr id="3" name="Content Placeholder 2"/>
          <p:cNvSpPr>
            <a:spLocks noGrp="1"/>
          </p:cNvSpPr>
          <p:nvPr>
            <p:ph idx="1"/>
          </p:nvPr>
        </p:nvSpPr>
        <p:spPr/>
        <p:txBody>
          <a:bodyPr>
            <a:normAutofit/>
          </a:bodyPr>
          <a:lstStyle/>
          <a:p>
            <a:r>
              <a:rPr lang="en-US" dirty="0" smtClean="0"/>
              <a:t>New thinking on creativity from users and consumers.</a:t>
            </a:r>
          </a:p>
          <a:p>
            <a:pPr lvl="1"/>
            <a:r>
              <a:rPr lang="en-US" dirty="0" smtClean="0"/>
              <a:t>TED 2005 talk by Charles </a:t>
            </a:r>
            <a:r>
              <a:rPr lang="en-US" dirty="0" err="1" smtClean="0"/>
              <a:t>Leadbeater</a:t>
            </a:r>
            <a:r>
              <a:rPr lang="en-US" dirty="0" smtClean="0"/>
              <a:t>. </a:t>
            </a:r>
            <a:r>
              <a:rPr lang="en-US" dirty="0" smtClean="0">
                <a:hlinkClick r:id="rId2"/>
              </a:rPr>
              <a:t>The Era of Open Innovation.</a:t>
            </a:r>
            <a:endParaRPr lang="en-US" dirty="0" smtClean="0"/>
          </a:p>
          <a:p>
            <a:pPr lvl="1"/>
            <a:r>
              <a:rPr lang="en-US" dirty="0" smtClean="0"/>
              <a:t>TED 2005 talk by </a:t>
            </a:r>
            <a:r>
              <a:rPr lang="en-US" dirty="0" err="1" smtClean="0"/>
              <a:t>Howare</a:t>
            </a:r>
            <a:r>
              <a:rPr lang="en-US" dirty="0" smtClean="0"/>
              <a:t> Rheingold.</a:t>
            </a:r>
            <a:br>
              <a:rPr lang="en-US" dirty="0" smtClean="0"/>
            </a:br>
            <a:r>
              <a:rPr lang="en-US" dirty="0" smtClean="0">
                <a:hlinkClick r:id="rId3"/>
              </a:rPr>
              <a:t>The New power of Collaboration</a:t>
            </a:r>
            <a:r>
              <a:rPr lang="en-US" dirty="0" smtClean="0"/>
              <a:t>.</a:t>
            </a:r>
            <a:r>
              <a:rPr lang="en-US" dirty="0" smtClean="0"/>
              <a:t/>
            </a:r>
            <a:br>
              <a:rPr lang="en-US" dirty="0" smtClean="0"/>
            </a:br>
            <a:endParaRPr lang="en-US" dirty="0" smtClean="0"/>
          </a:p>
          <a:p>
            <a:r>
              <a:rPr lang="en-US" i="1" dirty="0" smtClean="0"/>
              <a:t>Steal this Film</a:t>
            </a:r>
            <a:r>
              <a:rPr lang="en-US" dirty="0" smtClean="0"/>
              <a:t>: movie on decentralization of media production. Can be found on YouTube.</a:t>
            </a:r>
          </a:p>
          <a:p>
            <a:pPr lvl="1"/>
            <a:endParaRPr lang="en-US" dirty="0"/>
          </a:p>
        </p:txBody>
      </p:sp>
      <p:sp>
        <p:nvSpPr>
          <p:cNvPr id="4" name="Slide Number Placeholder 3"/>
          <p:cNvSpPr>
            <a:spLocks noGrp="1"/>
          </p:cNvSpPr>
          <p:nvPr>
            <p:ph type="sldNum" sz="quarter" idx="12"/>
          </p:nvPr>
        </p:nvSpPr>
        <p:spPr/>
        <p:txBody>
          <a:bodyPr/>
          <a:lstStyle/>
          <a:p>
            <a:fld id="{D8987034-8E09-2541-912E-7756BD924DFD}"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WRAP UP</a:t>
            </a:r>
          </a:p>
        </p:txBody>
      </p:sp>
      <p:sp>
        <p:nvSpPr>
          <p:cNvPr id="77828" name="Rectangle 3"/>
          <p:cNvSpPr>
            <a:spLocks noGrp="1" noChangeArrowheads="1"/>
          </p:cNvSpPr>
          <p:nvPr>
            <p:ph idx="1"/>
          </p:nvPr>
        </p:nvSpPr>
        <p:spPr/>
        <p:txBody>
          <a:bodyPr/>
          <a:lstStyle/>
          <a:p>
            <a:pPr eaLnBrk="1" hangingPunct="1"/>
            <a:r>
              <a:rPr lang="en-US">
                <a:ea typeface="ＭＳ Ｐゴシック" charset="-128"/>
                <a:cs typeface="ＭＳ Ｐゴシック" charset="-128"/>
              </a:rPr>
              <a:t>Professions and Professional responsibility.</a:t>
            </a:r>
          </a:p>
          <a:p>
            <a:pPr eaLnBrk="1" hangingPunct="1"/>
            <a:r>
              <a:rPr lang="en-US">
                <a:ea typeface="ＭＳ Ｐゴシック" charset="-128"/>
                <a:cs typeface="ＭＳ Ｐゴシック" charset="-128"/>
              </a:rPr>
              <a:t>Codes of Ethics and multimedia developers.</a:t>
            </a:r>
          </a:p>
          <a:p>
            <a:pPr eaLnBrk="1" hangingPunct="1"/>
            <a:r>
              <a:rPr lang="en-US">
                <a:ea typeface="ＭＳ Ｐゴシック" charset="-128"/>
                <a:cs typeface="ＭＳ Ｐゴシック" charset="-128"/>
              </a:rPr>
              <a:t>Protecting intellectual property with:</a:t>
            </a:r>
          </a:p>
          <a:p>
            <a:pPr lvl="1" eaLnBrk="1" hangingPunct="1"/>
            <a:r>
              <a:rPr lang="en-US"/>
              <a:t>Copyright law.</a:t>
            </a:r>
          </a:p>
          <a:p>
            <a:pPr lvl="1" eaLnBrk="1" hangingPunct="1"/>
            <a:r>
              <a:rPr lang="en-US"/>
              <a:t>Patents.</a:t>
            </a:r>
          </a:p>
          <a:p>
            <a:pPr lvl="1" eaLnBrk="1" hangingPunct="1"/>
            <a:endParaRPr lang="en-US"/>
          </a:p>
          <a:p>
            <a:pPr lvl="1" eaLnBrk="1" hangingPunct="1">
              <a:buFont typeface="Wingdings" charset="2"/>
              <a:buNone/>
            </a:pPr>
            <a:endParaRPr lang="en-US"/>
          </a:p>
        </p:txBody>
      </p:sp>
      <p:sp>
        <p:nvSpPr>
          <p:cNvPr id="77826" name="Slide Number Placeholder 4"/>
          <p:cNvSpPr>
            <a:spLocks noGrp="1"/>
          </p:cNvSpPr>
          <p:nvPr>
            <p:ph type="sldNum" sz="quarter" idx="12"/>
          </p:nvPr>
        </p:nvSpPr>
        <p:spPr>
          <a:noFill/>
        </p:spPr>
        <p:txBody>
          <a:bodyPr/>
          <a:lstStyle/>
          <a:p>
            <a:fld id="{F5FDF6BB-0FD1-5E40-AA3C-70514037322E}" type="slidenum">
              <a:rPr lang="en-US" smtClean="0"/>
              <a:pPr/>
              <a:t>35</a:t>
            </a:fld>
            <a:endParaRPr lang="en-US"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WRAP UP</a:t>
            </a:r>
          </a:p>
        </p:txBody>
      </p:sp>
      <p:sp>
        <p:nvSpPr>
          <p:cNvPr id="79876" name="Rectangle 3"/>
          <p:cNvSpPr>
            <a:spLocks noGrp="1" noChangeArrowheads="1"/>
          </p:cNvSpPr>
          <p:nvPr>
            <p:ph idx="1"/>
          </p:nvPr>
        </p:nvSpPr>
        <p:spPr>
          <a:xfrm>
            <a:off x="228600" y="1600200"/>
            <a:ext cx="8610600" cy="4530725"/>
          </a:xfrm>
        </p:spPr>
        <p:txBody>
          <a:bodyPr>
            <a:normAutofit fontScale="92500" lnSpcReduction="20000"/>
          </a:bodyPr>
          <a:lstStyle/>
          <a:p>
            <a:pPr eaLnBrk="1" hangingPunct="1"/>
            <a:r>
              <a:rPr lang="en-US" dirty="0">
                <a:ea typeface="ＭＳ Ｐゴシック" charset="-128"/>
                <a:cs typeface="ＭＳ Ｐゴシック" charset="-128"/>
              </a:rPr>
              <a:t>Exceptions to Copyright Protection</a:t>
            </a:r>
          </a:p>
          <a:p>
            <a:pPr lvl="1" eaLnBrk="1" hangingPunct="1"/>
            <a:r>
              <a:rPr lang="en-US" dirty="0"/>
              <a:t>Public Domain</a:t>
            </a:r>
          </a:p>
          <a:p>
            <a:pPr lvl="1" eaLnBrk="1" hangingPunct="1"/>
            <a:r>
              <a:rPr lang="en-US" dirty="0"/>
              <a:t>Fair Use</a:t>
            </a:r>
          </a:p>
          <a:p>
            <a:pPr lvl="1" eaLnBrk="1" hangingPunct="1"/>
            <a:r>
              <a:rPr lang="en-US" dirty="0"/>
              <a:t>Works for Hire.</a:t>
            </a:r>
          </a:p>
          <a:p>
            <a:pPr eaLnBrk="1" hangingPunct="1"/>
            <a:r>
              <a:rPr lang="en-US" dirty="0">
                <a:ea typeface="ＭＳ Ｐゴシック" charset="-128"/>
                <a:cs typeface="ＭＳ Ｐゴシック" charset="-128"/>
              </a:rPr>
              <a:t>Challenges to copyright protection from digital media.</a:t>
            </a:r>
          </a:p>
          <a:p>
            <a:pPr lvl="1" eaLnBrk="1" hangingPunct="1"/>
            <a:r>
              <a:rPr lang="en-US" dirty="0"/>
              <a:t>Digital Millennium Copyright Act (DMCA)</a:t>
            </a:r>
          </a:p>
          <a:p>
            <a:pPr eaLnBrk="1" hangingPunct="1"/>
            <a:r>
              <a:rPr lang="en-US" dirty="0">
                <a:ea typeface="ＭＳ Ｐゴシック" charset="-128"/>
                <a:cs typeface="ＭＳ Ｐゴシック" charset="-128"/>
              </a:rPr>
              <a:t>Digital Rights Management</a:t>
            </a:r>
          </a:p>
          <a:p>
            <a:pPr lvl="1" eaLnBrk="1" hangingPunct="1"/>
            <a:r>
              <a:rPr lang="en-US" dirty="0"/>
              <a:t>Challenges</a:t>
            </a:r>
          </a:p>
          <a:p>
            <a:pPr lvl="1" eaLnBrk="1" hangingPunct="1"/>
            <a:r>
              <a:rPr lang="en-US" dirty="0"/>
              <a:t>Opportunities.</a:t>
            </a:r>
          </a:p>
          <a:p>
            <a:pPr lvl="1" eaLnBrk="1" hangingPunct="1"/>
            <a:endParaRPr lang="en-US" dirty="0"/>
          </a:p>
          <a:p>
            <a:pPr lvl="1" eaLnBrk="1" hangingPunct="1">
              <a:buFont typeface="Wingdings" charset="2"/>
              <a:buNone/>
            </a:pPr>
            <a:endParaRPr lang="en-US" dirty="0"/>
          </a:p>
        </p:txBody>
      </p:sp>
      <p:sp>
        <p:nvSpPr>
          <p:cNvPr id="79874" name="Slide Number Placeholder 4"/>
          <p:cNvSpPr>
            <a:spLocks noGrp="1"/>
          </p:cNvSpPr>
          <p:nvPr>
            <p:ph type="sldNum" sz="quarter" idx="12"/>
          </p:nvPr>
        </p:nvSpPr>
        <p:spPr>
          <a:noFill/>
        </p:spPr>
        <p:txBody>
          <a:bodyPr/>
          <a:lstStyle/>
          <a:p>
            <a:fld id="{75C6374A-4454-A24B-973B-8E969F4C9B0F}" type="slidenum">
              <a:rPr lang="en-US" smtClean="0"/>
              <a:pPr/>
              <a:t>36</a:t>
            </a:fld>
            <a:endParaRPr lang="en-US"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KEY TERM CHECK UP</a:t>
            </a:r>
          </a:p>
        </p:txBody>
      </p:sp>
      <p:sp>
        <p:nvSpPr>
          <p:cNvPr id="81923" name="Slide Number Placeholder 3"/>
          <p:cNvSpPr>
            <a:spLocks noGrp="1"/>
          </p:cNvSpPr>
          <p:nvPr>
            <p:ph type="sldNum" sz="quarter" idx="12"/>
          </p:nvPr>
        </p:nvSpPr>
        <p:spPr>
          <a:noFill/>
        </p:spPr>
        <p:txBody>
          <a:bodyPr/>
          <a:lstStyle/>
          <a:p>
            <a:fld id="{59B504F1-0E9F-DA45-8443-E72A760782DA}" type="slidenum">
              <a:rPr lang="en-US" smtClean="0"/>
              <a:pPr/>
              <a:t>37</a:t>
            </a:fld>
            <a:endParaRPr lang="en-US" smtClean="0"/>
          </a:p>
        </p:txBody>
      </p:sp>
      <p:graphicFrame>
        <p:nvGraphicFramePr>
          <p:cNvPr id="81922" name="Object 2"/>
          <p:cNvGraphicFramePr>
            <a:graphicFrameLocks noChangeAspect="1"/>
          </p:cNvGraphicFramePr>
          <p:nvPr>
            <p:extLst>
              <p:ext uri="{D42A27DB-BD31-4B8C-83A1-F6EECF244321}">
                <p14:modId xmlns:p14="http://schemas.microsoft.com/office/powerpoint/2010/main" val="588577469"/>
              </p:ext>
            </p:extLst>
          </p:nvPr>
        </p:nvGraphicFramePr>
        <p:xfrm>
          <a:off x="762000" y="1600200"/>
          <a:ext cx="7924800" cy="4259599"/>
        </p:xfrm>
        <a:graphic>
          <a:graphicData uri="http://schemas.openxmlformats.org/presentationml/2006/ole">
            <mc:AlternateContent xmlns:mc="http://schemas.openxmlformats.org/markup-compatibility/2006">
              <mc:Choice xmlns:v="urn:schemas-microsoft-com:vml" Requires="v">
                <p:oleObj spid="_x0000_s81925" name="Document" r:id="rId5" imgW="5626100" imgH="1498600" progId="Word.Document.8">
                  <p:embed/>
                </p:oleObj>
              </mc:Choice>
              <mc:Fallback>
                <p:oleObj name="Document" r:id="rId5" imgW="5626100" imgH="1498600"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600200"/>
                        <a:ext cx="7924800" cy="4259599"/>
                      </a:xfrm>
                      <a:prstGeom prst="rect">
                        <a:avLst/>
                      </a:prstGeom>
                      <a:noFill/>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457200" y="381000"/>
            <a:ext cx="8229600" cy="1143000"/>
          </a:xfrm>
        </p:spPr>
        <p:txBody>
          <a:bodyPr>
            <a:normAutofit fontScale="90000"/>
          </a:bodyPr>
          <a:lstStyle/>
          <a:p>
            <a:pPr eaLnBrk="1" hangingPunct="1"/>
            <a:r>
              <a:rPr lang="en-US">
                <a:ea typeface="ＭＳ Ｐゴシック" charset="-128"/>
                <a:cs typeface="ＭＳ Ｐゴシック" charset="-128"/>
              </a:rPr>
              <a:t>CHARACTERISTICS OF A </a:t>
            </a:r>
            <a:br>
              <a:rPr lang="en-US">
                <a:ea typeface="ＭＳ Ｐゴシック" charset="-128"/>
                <a:cs typeface="ＭＳ Ｐゴシック" charset="-128"/>
              </a:rPr>
            </a:br>
            <a:r>
              <a:rPr lang="en-US">
                <a:ea typeface="ＭＳ Ｐゴシック" charset="-128"/>
                <a:cs typeface="ＭＳ Ｐゴシック" charset="-128"/>
              </a:rPr>
              <a:t>					PROFESSION</a:t>
            </a:r>
          </a:p>
        </p:txBody>
      </p:sp>
      <p:sp>
        <p:nvSpPr>
          <p:cNvPr id="20484" name="Rectangle 3"/>
          <p:cNvSpPr>
            <a:spLocks noGrp="1" noChangeArrowheads="1"/>
          </p:cNvSpPr>
          <p:nvPr>
            <p:ph idx="1"/>
          </p:nvPr>
        </p:nvSpPr>
        <p:spPr>
          <a:xfrm>
            <a:off x="228600" y="1828800"/>
            <a:ext cx="8229600" cy="4302125"/>
          </a:xfrm>
        </p:spPr>
        <p:txBody>
          <a:bodyPr/>
          <a:lstStyle/>
          <a:p>
            <a:pPr eaLnBrk="1" hangingPunct="1"/>
            <a:r>
              <a:rPr lang="en-US">
                <a:ea typeface="ＭＳ Ｐゴシック" charset="-128"/>
                <a:cs typeface="ＭＳ Ｐゴシック" charset="-128"/>
              </a:rPr>
              <a:t>Professional associations have active role in promoting and enforcing obligations of the members.</a:t>
            </a:r>
          </a:p>
          <a:p>
            <a:pPr eaLnBrk="1" hangingPunct="1"/>
            <a:r>
              <a:rPr lang="en-US">
                <a:ea typeface="ＭＳ Ｐゴシック" charset="-128"/>
                <a:cs typeface="ＭＳ Ｐゴシック" charset="-128"/>
              </a:rPr>
              <a:t>Professions are autonomous and self regulating.</a:t>
            </a:r>
          </a:p>
        </p:txBody>
      </p:sp>
      <p:sp>
        <p:nvSpPr>
          <p:cNvPr id="20482" name="Slide Number Placeholder 4"/>
          <p:cNvSpPr>
            <a:spLocks noGrp="1"/>
          </p:cNvSpPr>
          <p:nvPr>
            <p:ph type="sldNum" sz="quarter" idx="12"/>
          </p:nvPr>
        </p:nvSpPr>
        <p:spPr>
          <a:noFill/>
        </p:spPr>
        <p:txBody>
          <a:bodyPr/>
          <a:lstStyle/>
          <a:p>
            <a:fld id="{6F4C6BA9-F998-1548-9D52-EFED7D5D39B5}" type="slidenum">
              <a:rPr lang="en-US" smtClean="0"/>
              <a:pPr/>
              <a:t>4</a:t>
            </a:fld>
            <a:endParaRPr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MULTIMEDIA DEVELOPMENT</a:t>
            </a:r>
          </a:p>
        </p:txBody>
      </p:sp>
      <p:sp>
        <p:nvSpPr>
          <p:cNvPr id="22532" name="Rectangle 3"/>
          <p:cNvSpPr>
            <a:spLocks noGrp="1" noChangeArrowheads="1"/>
          </p:cNvSpPr>
          <p:nvPr>
            <p:ph idx="1"/>
          </p:nvPr>
        </p:nvSpPr>
        <p:spPr/>
        <p:txBody>
          <a:bodyPr/>
          <a:lstStyle/>
          <a:p>
            <a:pPr eaLnBrk="1" hangingPunct="1"/>
            <a:r>
              <a:rPr lang="en-US">
                <a:ea typeface="ＭＳ Ｐゴシック" charset="-128"/>
                <a:cs typeface="ＭＳ Ｐゴシック" charset="-128"/>
              </a:rPr>
              <a:t>Shares defining properties of a profession.</a:t>
            </a:r>
          </a:p>
          <a:p>
            <a:pPr lvl="1" eaLnBrk="1" hangingPunct="1"/>
            <a:r>
              <a:rPr lang="en-US"/>
              <a:t>Requires specialized knowledge and continuing education in latest techniques.</a:t>
            </a:r>
          </a:p>
          <a:p>
            <a:pPr lvl="1" eaLnBrk="1" hangingPunct="1"/>
            <a:r>
              <a:rPr lang="en-US"/>
              <a:t>Members of the team often belong to professional organizations.</a:t>
            </a:r>
          </a:p>
          <a:p>
            <a:pPr lvl="1" eaLnBrk="1" hangingPunct="1"/>
            <a:r>
              <a:rPr lang="en-US"/>
              <a:t>Educational standards are developing in college and university programs as the field matures.</a:t>
            </a:r>
          </a:p>
          <a:p>
            <a:pPr lvl="1" eaLnBrk="1" hangingPunct="1"/>
            <a:r>
              <a:rPr lang="en-US"/>
              <a:t>The work of a developer may have significant social consequences. </a:t>
            </a:r>
          </a:p>
        </p:txBody>
      </p:sp>
      <p:sp>
        <p:nvSpPr>
          <p:cNvPr id="22530" name="Slide Number Placeholder 4"/>
          <p:cNvSpPr>
            <a:spLocks noGrp="1"/>
          </p:cNvSpPr>
          <p:nvPr>
            <p:ph type="sldNum" sz="quarter" idx="12"/>
          </p:nvPr>
        </p:nvSpPr>
        <p:spPr>
          <a:noFill/>
        </p:spPr>
        <p:txBody>
          <a:bodyPr/>
          <a:lstStyle/>
          <a:p>
            <a:fld id="{63DDE61B-7A01-5B41-9EAB-1315E891E05C}" type="slidenum">
              <a:rPr lang="en-US" smtClean="0"/>
              <a:pPr/>
              <a:t>5</a:t>
            </a:fld>
            <a:endParaRPr lang="en-US"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PROFESSIONAL RESPONSIBILITY</a:t>
            </a:r>
          </a:p>
        </p:txBody>
      </p:sp>
      <p:sp>
        <p:nvSpPr>
          <p:cNvPr id="24580" name="Rectangle 3"/>
          <p:cNvSpPr>
            <a:spLocks noGrp="1" noChangeArrowheads="1"/>
          </p:cNvSpPr>
          <p:nvPr>
            <p:ph idx="1"/>
          </p:nvPr>
        </p:nvSpPr>
        <p:spPr/>
        <p:txBody>
          <a:bodyPr>
            <a:normAutofit lnSpcReduction="10000"/>
          </a:bodyPr>
          <a:lstStyle/>
          <a:p>
            <a:pPr eaLnBrk="1" hangingPunct="1"/>
            <a:r>
              <a:rPr lang="en-US">
                <a:solidFill>
                  <a:srgbClr val="FF5A14"/>
                </a:solidFill>
                <a:ea typeface="ＭＳ Ｐゴシック" charset="-128"/>
                <a:cs typeface="ＭＳ Ｐゴシック" charset="-128"/>
              </a:rPr>
              <a:t>Code of ethics</a:t>
            </a:r>
            <a:r>
              <a:rPr lang="en-US">
                <a:ea typeface="ＭＳ Ｐゴシック" charset="-128"/>
                <a:cs typeface="ＭＳ Ｐゴシック" charset="-128"/>
              </a:rPr>
              <a:t> is a statement of obligations and standards that define a practitioner's professional responsibilities.</a:t>
            </a:r>
          </a:p>
          <a:p>
            <a:pPr eaLnBrk="1" hangingPunct="1"/>
            <a:r>
              <a:rPr lang="en-US">
                <a:ea typeface="ＭＳ Ｐゴシック" charset="-128"/>
                <a:cs typeface="ＭＳ Ｐゴシック" charset="-128"/>
              </a:rPr>
              <a:t>No direct code of ethics for multimedia developers yet, but the </a:t>
            </a:r>
            <a:r>
              <a:rPr lang="en-US" i="1">
                <a:ea typeface="ＭＳ Ｐゴシック" charset="-128"/>
                <a:cs typeface="ＭＳ Ｐゴシック" charset="-128"/>
              </a:rPr>
              <a:t>Software Engineering Code of Ethics and Professional Practice</a:t>
            </a:r>
            <a:r>
              <a:rPr lang="en-US">
                <a:ea typeface="ＭＳ Ｐゴシック" charset="-128"/>
                <a:cs typeface="ＭＳ Ｐゴシック" charset="-128"/>
              </a:rPr>
              <a:t> directly relates to the work of a multimedia programmer and offers guidance to other members of the team.</a:t>
            </a:r>
          </a:p>
        </p:txBody>
      </p:sp>
      <p:sp>
        <p:nvSpPr>
          <p:cNvPr id="24578" name="Slide Number Placeholder 4"/>
          <p:cNvSpPr>
            <a:spLocks noGrp="1"/>
          </p:cNvSpPr>
          <p:nvPr>
            <p:ph type="sldNum" sz="quarter" idx="12"/>
          </p:nvPr>
        </p:nvSpPr>
        <p:spPr>
          <a:noFill/>
        </p:spPr>
        <p:txBody>
          <a:bodyPr/>
          <a:lstStyle/>
          <a:p>
            <a:fld id="{E4E674A5-A766-4D4A-A20E-54D1B3E8A2FC}" type="slidenum">
              <a:rPr lang="en-US" smtClean="0"/>
              <a:pPr/>
              <a:t>6</a:t>
            </a:fld>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457200" y="457200"/>
            <a:ext cx="8229600" cy="1143000"/>
          </a:xfrm>
        </p:spPr>
        <p:txBody>
          <a:bodyPr>
            <a:normAutofit fontScale="90000"/>
          </a:bodyPr>
          <a:lstStyle/>
          <a:p>
            <a:pPr eaLnBrk="1" hangingPunct="1"/>
            <a:r>
              <a:rPr lang="en-US">
                <a:ea typeface="ＭＳ Ｐゴシック" charset="-128"/>
                <a:cs typeface="ＭＳ Ｐゴシック" charset="-128"/>
              </a:rPr>
              <a:t>SOFTWARE ENGINEERING</a:t>
            </a:r>
            <a:br>
              <a:rPr lang="en-US">
                <a:ea typeface="ＭＳ Ｐゴシック" charset="-128"/>
                <a:cs typeface="ＭＳ Ｐゴシック" charset="-128"/>
              </a:rPr>
            </a:br>
            <a:r>
              <a:rPr lang="en-US">
                <a:ea typeface="ＭＳ Ｐゴシック" charset="-128"/>
                <a:cs typeface="ＭＳ Ｐゴシック" charset="-128"/>
              </a:rPr>
              <a:t>				 CODE OF ETHICS</a:t>
            </a:r>
          </a:p>
        </p:txBody>
      </p:sp>
      <p:sp>
        <p:nvSpPr>
          <p:cNvPr id="26628" name="Rectangle 3"/>
          <p:cNvSpPr>
            <a:spLocks noGrp="1" noChangeArrowheads="1"/>
          </p:cNvSpPr>
          <p:nvPr>
            <p:ph idx="1"/>
          </p:nvPr>
        </p:nvSpPr>
        <p:spPr/>
        <p:txBody>
          <a:bodyPr>
            <a:normAutofit fontScale="92500" lnSpcReduction="10000"/>
          </a:bodyPr>
          <a:lstStyle/>
          <a:p>
            <a:pPr eaLnBrk="1" hangingPunct="1"/>
            <a:r>
              <a:rPr lang="en-US">
                <a:ea typeface="ＭＳ Ｐゴシック" charset="-128"/>
                <a:cs typeface="ＭＳ Ｐゴシック" charset="-128"/>
              </a:rPr>
              <a:t>Organized as eight principles with a set of specific obligations.</a:t>
            </a:r>
          </a:p>
          <a:p>
            <a:pPr lvl="1" eaLnBrk="1" hangingPunct="1"/>
            <a:r>
              <a:rPr lang="en-US"/>
              <a:t>Specific obligations identify course of action to fulfill the principle's major obligation.</a:t>
            </a:r>
          </a:p>
          <a:p>
            <a:pPr eaLnBrk="1" hangingPunct="1"/>
            <a:r>
              <a:rPr lang="en-US">
                <a:ea typeface="ＭＳ Ｐゴシック" charset="-128"/>
                <a:cs typeface="ＭＳ Ｐゴシック" charset="-128"/>
              </a:rPr>
              <a:t>Principles suggest obligations in several different areas:</a:t>
            </a:r>
          </a:p>
          <a:p>
            <a:pPr lvl="1" eaLnBrk="1" hangingPunct="1">
              <a:lnSpc>
                <a:spcPct val="75000"/>
              </a:lnSpc>
            </a:pPr>
            <a:r>
              <a:rPr lang="en-US"/>
              <a:t>Society at large</a:t>
            </a:r>
          </a:p>
          <a:p>
            <a:pPr lvl="1" eaLnBrk="1" hangingPunct="1">
              <a:lnSpc>
                <a:spcPct val="75000"/>
              </a:lnSpc>
            </a:pPr>
            <a:r>
              <a:rPr lang="en-US"/>
              <a:t>Laws that govern practice</a:t>
            </a:r>
          </a:p>
          <a:p>
            <a:pPr lvl="1" eaLnBrk="1" hangingPunct="1">
              <a:lnSpc>
                <a:spcPct val="75000"/>
              </a:lnSpc>
            </a:pPr>
            <a:r>
              <a:rPr lang="en-US"/>
              <a:t>Clients and employers</a:t>
            </a:r>
          </a:p>
          <a:p>
            <a:pPr lvl="1" eaLnBrk="1" hangingPunct="1">
              <a:lnSpc>
                <a:spcPct val="75000"/>
              </a:lnSpc>
            </a:pPr>
            <a:r>
              <a:rPr lang="en-US"/>
              <a:t>Colleagues and subordinates</a:t>
            </a:r>
          </a:p>
          <a:p>
            <a:pPr lvl="1" eaLnBrk="1" hangingPunct="1">
              <a:lnSpc>
                <a:spcPct val="75000"/>
              </a:lnSpc>
            </a:pPr>
            <a:r>
              <a:rPr lang="en-US"/>
              <a:t>Profession itself.</a:t>
            </a:r>
          </a:p>
        </p:txBody>
      </p:sp>
      <p:sp>
        <p:nvSpPr>
          <p:cNvPr id="26626" name="Slide Number Placeholder 4"/>
          <p:cNvSpPr>
            <a:spLocks noGrp="1"/>
          </p:cNvSpPr>
          <p:nvPr>
            <p:ph type="sldNum" sz="quarter" idx="12"/>
          </p:nvPr>
        </p:nvSpPr>
        <p:spPr>
          <a:noFill/>
        </p:spPr>
        <p:txBody>
          <a:bodyPr/>
          <a:lstStyle/>
          <a:p>
            <a:fld id="{46C07CB1-21C7-7E49-BF1D-FB4FAFD4E17C}" type="slidenum">
              <a:rPr lang="en-US" smtClean="0"/>
              <a:pPr/>
              <a:t>7</a:t>
            </a:fld>
            <a:endParaRPr lang="en-US"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457200" y="381000"/>
            <a:ext cx="8229600" cy="1143000"/>
          </a:xfrm>
        </p:spPr>
        <p:txBody>
          <a:bodyPr>
            <a:normAutofit fontScale="90000"/>
          </a:bodyPr>
          <a:lstStyle/>
          <a:p>
            <a:pPr eaLnBrk="1" hangingPunct="1"/>
            <a:r>
              <a:rPr lang="en-US">
                <a:ea typeface="ＭＳ Ｐゴシック" charset="-128"/>
                <a:cs typeface="ＭＳ Ｐゴシック" charset="-128"/>
              </a:rPr>
              <a:t>GENERAL PRINCIPLES 						</a:t>
            </a:r>
            <a:r>
              <a:rPr lang="en-US" sz="2800">
                <a:ea typeface="ＭＳ Ｐゴシック" charset="-128"/>
                <a:cs typeface="ＭＳ Ｐゴシック" charset="-128"/>
              </a:rPr>
              <a:t>ACM/IEEE CODE OF ETHICS</a:t>
            </a:r>
            <a:endParaRPr lang="en-US">
              <a:ea typeface="ＭＳ Ｐゴシック" charset="-128"/>
              <a:cs typeface="ＭＳ Ｐゴシック" charset="-128"/>
            </a:endParaRPr>
          </a:p>
        </p:txBody>
      </p:sp>
      <p:sp>
        <p:nvSpPr>
          <p:cNvPr id="28676" name="Rectangle 3"/>
          <p:cNvSpPr>
            <a:spLocks noGrp="1" noChangeArrowheads="1"/>
          </p:cNvSpPr>
          <p:nvPr>
            <p:ph idx="1"/>
          </p:nvPr>
        </p:nvSpPr>
        <p:spPr/>
        <p:txBody>
          <a:bodyPr>
            <a:normAutofit lnSpcReduction="10000"/>
          </a:bodyPr>
          <a:lstStyle/>
          <a:p>
            <a:pPr eaLnBrk="1" hangingPunct="1"/>
            <a:r>
              <a:rPr lang="en-US">
                <a:ea typeface="ＭＳ Ｐゴシック" charset="-128"/>
                <a:cs typeface="ＭＳ Ｐゴシック" charset="-128"/>
              </a:rPr>
              <a:t>The "Public" Principle:</a:t>
            </a:r>
          </a:p>
          <a:p>
            <a:pPr lvl="1" eaLnBrk="1" hangingPunct="1">
              <a:buFont typeface="Wingdings" charset="2"/>
              <a:buNone/>
            </a:pPr>
            <a:r>
              <a:rPr lang="en-US" sz="2400"/>
              <a:t>"Software engineers shall act consistently with the public interest."</a:t>
            </a:r>
          </a:p>
          <a:p>
            <a:pPr eaLnBrk="1" hangingPunct="1"/>
            <a:r>
              <a:rPr lang="en-US">
                <a:ea typeface="ＭＳ Ｐゴシック" charset="-128"/>
                <a:cs typeface="ＭＳ Ｐゴシック" charset="-128"/>
              </a:rPr>
              <a:t>The "Client and Employer" Principle:</a:t>
            </a:r>
          </a:p>
          <a:p>
            <a:pPr lvl="1" eaLnBrk="1" hangingPunct="1">
              <a:buFont typeface="Wingdings" charset="2"/>
              <a:buNone/>
            </a:pPr>
            <a:r>
              <a:rPr lang="en-US" sz="2400"/>
              <a:t>"Software engineers shall act in a manner that is in the best interests of their client and employer, consistent with the public interest."</a:t>
            </a:r>
          </a:p>
          <a:p>
            <a:pPr eaLnBrk="1" hangingPunct="1"/>
            <a:r>
              <a:rPr lang="en-US">
                <a:ea typeface="ＭＳ Ｐゴシック" charset="-128"/>
                <a:cs typeface="ＭＳ Ｐゴシック" charset="-128"/>
              </a:rPr>
              <a:t>The "Product" Principle:</a:t>
            </a:r>
          </a:p>
          <a:p>
            <a:pPr lvl="1" eaLnBrk="1" hangingPunct="1">
              <a:buFont typeface="Wingdings" charset="2"/>
              <a:buNone/>
            </a:pPr>
            <a:r>
              <a:rPr lang="en-US" sz="2400"/>
              <a:t>"Software engineers shall ensure that their products and related modifications meet the highest professional standards possible."</a:t>
            </a:r>
          </a:p>
        </p:txBody>
      </p:sp>
      <p:sp>
        <p:nvSpPr>
          <p:cNvPr id="28674" name="Slide Number Placeholder 4"/>
          <p:cNvSpPr>
            <a:spLocks noGrp="1"/>
          </p:cNvSpPr>
          <p:nvPr>
            <p:ph type="sldNum" sz="quarter" idx="12"/>
          </p:nvPr>
        </p:nvSpPr>
        <p:spPr>
          <a:noFill/>
        </p:spPr>
        <p:txBody>
          <a:bodyPr/>
          <a:lstStyle/>
          <a:p>
            <a:fld id="{9E7074E7-88E8-084B-AE73-944EB028BDDA}" type="slidenum">
              <a:rPr lang="en-US" smtClean="0"/>
              <a:pPr/>
              <a:t>8</a:t>
            </a:fld>
            <a:endParaRPr 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457200" y="381000"/>
            <a:ext cx="8229600" cy="1143000"/>
          </a:xfrm>
        </p:spPr>
        <p:txBody>
          <a:bodyPr>
            <a:normAutofit fontScale="90000"/>
          </a:bodyPr>
          <a:lstStyle/>
          <a:p>
            <a:pPr eaLnBrk="1" hangingPunct="1"/>
            <a:r>
              <a:rPr lang="en-US">
                <a:ea typeface="ＭＳ Ｐゴシック" charset="-128"/>
                <a:cs typeface="ＭＳ Ｐゴシック" charset="-128"/>
              </a:rPr>
              <a:t>GENERAL PRINCIPLES 						</a:t>
            </a:r>
            <a:r>
              <a:rPr lang="en-US" sz="2800">
                <a:ea typeface="ＭＳ Ｐゴシック" charset="-128"/>
                <a:cs typeface="ＭＳ Ｐゴシック" charset="-128"/>
              </a:rPr>
              <a:t>ACM/IEEE CODE OF ETHICS</a:t>
            </a:r>
            <a:endParaRPr lang="en-US">
              <a:ea typeface="ＭＳ Ｐゴシック" charset="-128"/>
              <a:cs typeface="ＭＳ Ｐゴシック" charset="-128"/>
            </a:endParaRPr>
          </a:p>
        </p:txBody>
      </p:sp>
      <p:sp>
        <p:nvSpPr>
          <p:cNvPr id="30724" name="Rectangle 3"/>
          <p:cNvSpPr>
            <a:spLocks noGrp="1" noChangeArrowheads="1"/>
          </p:cNvSpPr>
          <p:nvPr>
            <p:ph idx="1"/>
          </p:nvPr>
        </p:nvSpPr>
        <p:spPr/>
        <p:txBody>
          <a:bodyPr>
            <a:normAutofit lnSpcReduction="10000"/>
          </a:bodyPr>
          <a:lstStyle/>
          <a:p>
            <a:pPr eaLnBrk="1" hangingPunct="1"/>
            <a:r>
              <a:rPr lang="en-US">
                <a:ea typeface="ＭＳ Ｐゴシック" charset="-128"/>
                <a:cs typeface="ＭＳ Ｐゴシック" charset="-128"/>
              </a:rPr>
              <a:t>The "Judgment" Principle:</a:t>
            </a:r>
          </a:p>
          <a:p>
            <a:pPr lvl="1" eaLnBrk="1" hangingPunct="1">
              <a:buFont typeface="Wingdings" charset="2"/>
              <a:buNone/>
            </a:pPr>
            <a:r>
              <a:rPr lang="en-US" sz="2400"/>
              <a:t>"Software engineers shall maintain integrity and independence in their professional judgment."</a:t>
            </a:r>
          </a:p>
          <a:p>
            <a:pPr eaLnBrk="1" hangingPunct="1"/>
            <a:r>
              <a:rPr lang="en-US">
                <a:ea typeface="ＭＳ Ｐゴシック" charset="-128"/>
                <a:cs typeface="ＭＳ Ｐゴシック" charset="-128"/>
              </a:rPr>
              <a:t>The "Management" Principle:</a:t>
            </a:r>
          </a:p>
          <a:p>
            <a:pPr lvl="1" eaLnBrk="1" hangingPunct="1">
              <a:buFont typeface="Wingdings" charset="2"/>
              <a:buNone/>
            </a:pPr>
            <a:r>
              <a:rPr lang="en-US" sz="2400"/>
              <a:t>"Software engineering managers and leaders shall subscribe to and promote an ethical approach to the management of software development and maintenance."</a:t>
            </a:r>
          </a:p>
          <a:p>
            <a:pPr eaLnBrk="1" hangingPunct="1"/>
            <a:r>
              <a:rPr lang="en-US">
                <a:ea typeface="ＭＳ Ｐゴシック" charset="-128"/>
                <a:cs typeface="ＭＳ Ｐゴシック" charset="-128"/>
              </a:rPr>
              <a:t>The "Profession" Principle:</a:t>
            </a:r>
          </a:p>
          <a:p>
            <a:pPr lvl="1" eaLnBrk="1" hangingPunct="1">
              <a:buFont typeface="Wingdings" charset="2"/>
              <a:buNone/>
            </a:pPr>
            <a:r>
              <a:rPr lang="en-US" sz="2400"/>
              <a:t>"Software engineers shall advance the integrity and reputation of the profession consistent with the public interest."</a:t>
            </a:r>
          </a:p>
        </p:txBody>
      </p:sp>
      <p:sp>
        <p:nvSpPr>
          <p:cNvPr id="30722" name="Slide Number Placeholder 4"/>
          <p:cNvSpPr>
            <a:spLocks noGrp="1"/>
          </p:cNvSpPr>
          <p:nvPr>
            <p:ph type="sldNum" sz="quarter" idx="12"/>
          </p:nvPr>
        </p:nvSpPr>
        <p:spPr>
          <a:noFill/>
        </p:spPr>
        <p:txBody>
          <a:bodyPr/>
          <a:lstStyle/>
          <a:p>
            <a:fld id="{6B8E30EA-FAC9-6D48-BDD7-4304A996EA2C}" type="slidenum">
              <a:rPr lang="en-US" smtClean="0"/>
              <a:pPr/>
              <a:t>9</a:t>
            </a:fld>
            <a:endParaRPr lang="en-US"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777</TotalTime>
  <Words>1890</Words>
  <Application>Microsoft Office PowerPoint</Application>
  <PresentationFormat>On-screen Show (4:3)</PresentationFormat>
  <Paragraphs>312</Paragraphs>
  <Slides>37</Slides>
  <Notes>34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Office Theme</vt:lpstr>
      <vt:lpstr>Document</vt:lpstr>
      <vt:lpstr>CHAPTER TWELVE</vt:lpstr>
      <vt:lpstr>CHAPTER HIGHLIGHTS</vt:lpstr>
      <vt:lpstr>CHARACTERISTICS OF A       PROFESSION</vt:lpstr>
      <vt:lpstr>CHARACTERISTICS OF A       PROFESSION</vt:lpstr>
      <vt:lpstr>MULTIMEDIA DEVELOPMENT</vt:lpstr>
      <vt:lpstr>PROFESSIONAL RESPONSIBILITY</vt:lpstr>
      <vt:lpstr>SOFTWARE ENGINEERING      CODE OF ETHICS</vt:lpstr>
      <vt:lpstr>GENERAL PRINCIPLES       ACM/IEEE CODE OF ETHICS</vt:lpstr>
      <vt:lpstr>GENERAL PRINCIPLES       ACM/IEEE CODE OF ETHICS</vt:lpstr>
      <vt:lpstr>GENERAL PRINCIPLES       ACM/IEEE CODE OF ETHICS</vt:lpstr>
      <vt:lpstr>THE COPYRIGHT TRADITION  </vt:lpstr>
      <vt:lpstr>DEVELOPERS AND COPYRIGHT.</vt:lpstr>
      <vt:lpstr>COPYRIGHT PROTECTION</vt:lpstr>
      <vt:lpstr>COPYRIGHT PROTECTION</vt:lpstr>
      <vt:lpstr>COPYRIGHT PROTECTIONS</vt:lpstr>
      <vt:lpstr>COPYRIGHT PROTECTIONS</vt:lpstr>
      <vt:lpstr>COPYRIGHT REGISTRATION</vt:lpstr>
      <vt:lpstr>COPYRIGHT EXCEPTIONS</vt:lpstr>
      <vt:lpstr>FAIR USE CRITERIA</vt:lpstr>
      <vt:lpstr>WORKS FOR HIRE</vt:lpstr>
      <vt:lpstr>COPYRIGHT AND DIGITAL MEDIA</vt:lpstr>
      <vt:lpstr>COPYRIGHT AND DIGITAL MEDIA</vt:lpstr>
      <vt:lpstr>DIGITAL RIGHTS MANAGEMENT</vt:lpstr>
      <vt:lpstr>DIGITAL RIGHTS MANAGEMENT</vt:lpstr>
      <vt:lpstr>USES OF DRM</vt:lpstr>
      <vt:lpstr>DIGITAL MILLENNIUM                            COPYRIGHT ACT</vt:lpstr>
      <vt:lpstr>DIGITAL MILLENNIUM                            COPYRIGHT ACT</vt:lpstr>
      <vt:lpstr>Two Generations of DRM</vt:lpstr>
      <vt:lpstr>Second Generation DRM</vt:lpstr>
      <vt:lpstr>DRM and Digital Watermarks</vt:lpstr>
      <vt:lpstr>Benefits of Second Generation DRM</vt:lpstr>
      <vt:lpstr>Promoting Second Generation DRM</vt:lpstr>
      <vt:lpstr>Promoting Second Generation DRM</vt:lpstr>
      <vt:lpstr>The Age of Collaborative Creativity</vt:lpstr>
      <vt:lpstr>WRAP UP</vt:lpstr>
      <vt:lpstr>WRAP UP</vt:lpstr>
      <vt:lpstr>KEY TERM CHECK UP</vt:lpstr>
    </vt:vector>
  </TitlesOfParts>
  <Company>UNHM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dc:title>
  <dc:creator>Karla Vogel</dc:creator>
  <cp:lastModifiedBy>Rachel Isaacs</cp:lastModifiedBy>
  <cp:revision>30</cp:revision>
  <dcterms:created xsi:type="dcterms:W3CDTF">2012-10-21T20:30:48Z</dcterms:created>
  <dcterms:modified xsi:type="dcterms:W3CDTF">2012-11-15T15:24:48Z</dcterms:modified>
</cp:coreProperties>
</file>