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Lst>
  <p:notesMasterIdLst>
    <p:notesMasterId r:id="rId37"/>
  </p:notesMasterIdLst>
  <p:sldIdLst>
    <p:sldId id="256" r:id="rId2"/>
    <p:sldId id="259" r:id="rId3"/>
    <p:sldId id="257" r:id="rId4"/>
    <p:sldId id="260" r:id="rId5"/>
    <p:sldId id="261" r:id="rId6"/>
    <p:sldId id="262" r:id="rId7"/>
    <p:sldId id="263" r:id="rId8"/>
    <p:sldId id="264" r:id="rId9"/>
    <p:sldId id="265" r:id="rId10"/>
    <p:sldId id="266" r:id="rId11"/>
    <p:sldId id="267" r:id="rId12"/>
    <p:sldId id="268" r:id="rId13"/>
    <p:sldId id="269" r:id="rId14"/>
    <p:sldId id="270" r:id="rId15"/>
    <p:sldId id="258" r:id="rId16"/>
    <p:sldId id="271" r:id="rId17"/>
    <p:sldId id="272" r:id="rId18"/>
    <p:sldId id="273" r:id="rId19"/>
    <p:sldId id="274" r:id="rId20"/>
    <p:sldId id="276" r:id="rId21"/>
    <p:sldId id="277" r:id="rId22"/>
    <p:sldId id="278" r:id="rId23"/>
    <p:sldId id="279" r:id="rId24"/>
    <p:sldId id="280" r:id="rId25"/>
    <p:sldId id="284" r:id="rId26"/>
    <p:sldId id="285" r:id="rId27"/>
    <p:sldId id="286" r:id="rId28"/>
    <p:sldId id="287" r:id="rId29"/>
    <p:sldId id="288" r:id="rId30"/>
    <p:sldId id="289" r:id="rId31"/>
    <p:sldId id="281" r:id="rId32"/>
    <p:sldId id="275" r:id="rId33"/>
    <p:sldId id="291" r:id="rId34"/>
    <p:sldId id="282" r:id="rId35"/>
    <p:sldId id="283"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A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6" autoAdjust="0"/>
    <p:restoredTop sz="98198" autoAdjust="0"/>
  </p:normalViewPr>
  <p:slideViewPr>
    <p:cSldViewPr showGuides="1">
      <p:cViewPr>
        <p:scale>
          <a:sx n="100" d="100"/>
          <a:sy n="100" d="100"/>
        </p:scale>
        <p:origin x="-1272"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E9A55C05-AB75-AB4A-8C06-BCC546530D87}" type="slidenum">
              <a:rPr lang="en-US"/>
              <a:pPr/>
              <a:t>‹#›</a:t>
            </a:fld>
            <a:endParaRPr lang="en-US"/>
          </a:p>
        </p:txBody>
      </p:sp>
    </p:spTree>
    <p:extLst>
      <p:ext uri="{BB962C8B-B14F-4D97-AF65-F5344CB8AC3E}">
        <p14:creationId xmlns:p14="http://schemas.microsoft.com/office/powerpoint/2010/main" val="2300840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ＭＳ Ｐゴシック" pitchFamily="68" charset="-128"/>
      </a:defRPr>
    </a:lvl1pPr>
    <a:lvl2pPr marL="4572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0A83AE4D-81B6-7C4D-A4F1-72C58EA259A5}"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F3A866E-6D18-1C45-9D7F-2AD67A34BB40}" type="slidenum">
              <a:rPr lang="en-US"/>
              <a:pPr/>
              <a:t>10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Disney celluloids are collector items in the art world. This site is marketing the drawings, but it is useful to show students what an individual cel might involve in artistic mastery.</a:t>
            </a:r>
          </a:p>
          <a:p>
            <a:pPr eaLnBrk="1" hangingPunct="1"/>
            <a:r>
              <a:rPr lang="en-US">
                <a:latin typeface="Arial" charset="0"/>
                <a:ea typeface="ＭＳ Ｐゴシック" charset="-128"/>
                <a:cs typeface="ＭＳ Ｐゴシック" charset="-128"/>
              </a:rPr>
              <a:t>http://www.animationsensations.com/disney_animation.html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6F9B55B-AD74-BE46-AAB8-F9300DAA4815}" type="slidenum">
              <a:rPr lang="en-US"/>
              <a:pPr/>
              <a:t>11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57F2C08-C302-D14A-AC72-DD70084B4DCF}" type="slidenum">
              <a:rPr lang="en-US"/>
              <a:pPr/>
              <a:t>12</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View the video on Goofy Gymnastics (see http://www.youtube.com/watch?v=6jKzr143K8U) and identify the background cel layers, the key frames, the tween frames and work done by the animation team.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249B7A2-E569-9D46-AF67-F8D333CFA5D8}" type="slidenum">
              <a:rPr lang="en-US"/>
              <a:pPr/>
              <a:t>13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A274A86-15C0-7C40-AA58-47D40DA3C79B}" type="slidenum">
              <a:rPr lang="en-US"/>
              <a:pPr/>
              <a:t>14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5B5AA70-60E5-4046-9807-617CADE57B0D}" type="slidenum">
              <a:rPr lang="en-US"/>
              <a:pPr/>
              <a:t>15</a:t>
            </a:fld>
            <a:endParaRPr lang="en-US"/>
          </a:p>
        </p:txBody>
      </p:sp>
      <p:sp>
        <p:nvSpPr>
          <p:cNvPr id="44035" name="Rectangle 2"/>
          <p:cNvSpPr>
            <a:spLocks noGrp="1" noRot="1" noChangeAspect="1" noChangeArrowheads="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1561354-806D-0549-B8B4-7DA0E7D13FA4}" type="slidenum">
              <a:rPr lang="en-US"/>
              <a:pPr/>
              <a:t>16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Have students relate how the computer is used to efficiently enhance these traditional techniques.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D1CB7E0-E002-9843-9151-BC783C7F3455}" type="slidenum">
              <a:rPr lang="en-US"/>
              <a:pPr/>
              <a:t>17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76DB99D-375D-104A-B85B-B3A8868C3DD9}" type="slidenum">
              <a:rPr lang="en-US"/>
              <a:pPr/>
              <a:t>18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35F084E-2A66-C74A-AEF4-307F37C672A5}" type="slidenum">
              <a:rPr lang="en-US"/>
              <a:pPr/>
              <a:t>19</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93232D-A673-C14F-92BC-B41885418842}" type="slidenum">
              <a:rPr lang="en-US"/>
              <a:pPr/>
              <a:t>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67EF3B8-31C9-1A46-9DAA-D1689C18D30B}" type="slidenum">
              <a:rPr lang="en-US"/>
              <a:pPr/>
              <a:t>20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42F664-68B7-B14D-9A98-B63F68815E43}" type="slidenum">
              <a:rPr lang="en-US"/>
              <a:pPr/>
              <a:t>21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D3F7826-6A9E-AC43-9A29-74F015452060}" type="slidenum">
              <a:rPr lang="en-US"/>
              <a:pPr/>
              <a:t>22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C311BBB-28DA-6043-BB80-957109C69C8B}" type="slidenum">
              <a:rPr lang="en-US"/>
              <a:pPr/>
              <a:t>23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7064552-F77F-544E-93F8-75B9B642BA74}" type="slidenum">
              <a:rPr lang="en-US"/>
              <a:pPr/>
              <a:t>24</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85083C4-9B84-AE4F-A4F1-96CCAC4410A0}" type="slidenum">
              <a:rPr lang="en-US"/>
              <a:pPr/>
              <a:t>25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Numerous demonstrations of motion capture methods are available on YouTube. It is widely used in game development so many demos are referencing video game characters.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56B3A83-A748-474D-9F36-D65E6C21AEFD}" type="slidenum">
              <a:rPr lang="en-US"/>
              <a:pPr/>
              <a:t>26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D0971DF-1813-B44C-89DD-09E128026C27}" type="slidenum">
              <a:rPr lang="en-US"/>
              <a:pPr/>
              <a:t>27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The DVD of Shrek has several behind the scenes segments that nicely illustrate the power of IK animation.</a:t>
            </a:r>
          </a:p>
          <a:p>
            <a:pPr eaLnBrk="1" hangingPunct="1"/>
            <a:r>
              <a:rPr lang="en-US">
                <a:latin typeface="Arial" charset="0"/>
                <a:ea typeface="ＭＳ Ｐゴシック" charset="-128"/>
                <a:cs typeface="ＭＳ Ｐゴシック" charset="-128"/>
              </a:rPr>
              <a:t>YouTube features shorter clips done in Maya: http://www.youtube.com/watch?v=6JdLOLazJJ0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5CBE2BE-D4C7-0A41-8EB9-920563CA1F6A}" type="slidenum">
              <a:rPr lang="en-US"/>
              <a:pPr/>
              <a:t>28</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5462ECD-C403-8E47-AA76-6121C55A291E}" type="slidenum">
              <a:rPr lang="en-US"/>
              <a:pPr/>
              <a:t>29</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FF8CE84-95D5-1847-AECC-BB0857A7C661}" type="slidenum">
              <a:rPr lang="en-US"/>
              <a:pPr/>
              <a:t>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AFEF96A-09D2-AA40-9AF8-D6C81F2B4204}" type="slidenum">
              <a:rPr lang="en-US"/>
              <a:pPr/>
              <a:t>30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Source for the CPU render time:</a:t>
            </a:r>
          </a:p>
          <a:p>
            <a:pPr eaLnBrk="1" hangingPunct="1"/>
            <a:r>
              <a:rPr lang="en-US">
                <a:latin typeface="Arial" charset="0"/>
                <a:ea typeface="ＭＳ Ｐゴシック" charset="-128"/>
                <a:cs typeface="ＭＳ Ｐゴシック" charset="-128"/>
              </a:rPr>
              <a:t>http://www.linuxjournal.com/article/9653</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Students can research the size of render farms for popular animations from Pixar and Dreamworks to appreciate the number of computers required to compile the complex animation into a single digital film.</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F9CC411-1C4C-554B-AB0E-913ABDA54EE5}" type="slidenum">
              <a:rPr lang="en-US"/>
              <a:pPr/>
              <a:t>31</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681936E-D0B1-604F-954E-696050962E07}" type="slidenum">
              <a:rPr lang="en-US"/>
              <a:pPr/>
              <a:t>32</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CD43549-E4C3-5040-8BAE-21F7E23CFFF9}" type="slidenum">
              <a:rPr lang="en-US"/>
              <a:pPr/>
              <a:t>34</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5076AE8-A050-2D41-B1D0-8BBF226D3E19}" type="slidenum">
              <a:rPr lang="en-US"/>
              <a:pPr/>
              <a:t>35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1727F74-CEE5-4745-B7D4-DEB2FFDCBAE1}" type="slidenum">
              <a:rPr lang="en-US"/>
              <a:pPr/>
              <a:t>4</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DC605C8-9251-A94E-9EAF-F3A96A1FCAA4}" type="slidenum">
              <a:rPr lang="en-US"/>
              <a:pPr/>
              <a:t>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F1A282D-91B4-E543-9B40-0F2585030A08}" type="slidenum">
              <a:rPr lang="en-US"/>
              <a:pPr/>
              <a:t>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394866F-8FCF-524C-8457-D642573830A8}" type="slidenum">
              <a:rPr lang="en-US"/>
              <a:pPr/>
              <a:t>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439A23E-0EB9-CD47-91F0-98DE76812AEC}" type="slidenum">
              <a:rPr lang="en-US"/>
              <a:pPr/>
              <a:t>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There are a number of videos of traditional Disney animations on YouTube to show in class and identify the traditional motion techniques that might be used. Goofy Gymnastics is particularly appropriate: </a:t>
            </a:r>
          </a:p>
          <a:p>
            <a:pPr eaLnBrk="1" hangingPunct="1"/>
            <a:r>
              <a:rPr lang="en-US">
                <a:latin typeface="Arial" charset="0"/>
                <a:ea typeface="ＭＳ Ｐゴシック" charset="-128"/>
                <a:cs typeface="ＭＳ Ｐゴシック" charset="-128"/>
              </a:rPr>
              <a:t>http://www.youtube.com/watch?v=6jKzr143K8U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E8A889F-2483-944B-8AE4-4EA0CE31D423}" type="slidenum">
              <a:rPr lang="en-US"/>
              <a:pPr/>
              <a:t>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2D8E37B7-3A23-E94A-8E08-54A8325F5D03}" type="slidenum">
              <a:rPr lang="en-US" smtClean="0"/>
              <a:pPr/>
              <a:t>‹#›</a:t>
            </a:fld>
            <a:endParaRPr lang="en-US"/>
          </a:p>
        </p:txBody>
      </p:sp>
    </p:spTree>
    <p:extLst>
      <p:ext uri="{BB962C8B-B14F-4D97-AF65-F5344CB8AC3E}">
        <p14:creationId xmlns:p14="http://schemas.microsoft.com/office/powerpoint/2010/main" val="302369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47381FD3-8500-4840-B258-25D290657C28}" type="slidenum">
              <a:rPr lang="en-US" smtClean="0"/>
              <a:pPr/>
              <a:t>‹#›</a:t>
            </a:fld>
            <a:endParaRPr lang="en-US"/>
          </a:p>
        </p:txBody>
      </p:sp>
    </p:spTree>
    <p:extLst>
      <p:ext uri="{BB962C8B-B14F-4D97-AF65-F5344CB8AC3E}">
        <p14:creationId xmlns:p14="http://schemas.microsoft.com/office/powerpoint/2010/main" val="23371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E3BAFC6B-2171-244B-AA3F-538AA1C5939F}" type="slidenum">
              <a:rPr lang="en-US" smtClean="0"/>
              <a:pPr/>
              <a:t>‹#›</a:t>
            </a:fld>
            <a:endParaRPr lang="en-US"/>
          </a:p>
        </p:txBody>
      </p:sp>
    </p:spTree>
    <p:extLst>
      <p:ext uri="{BB962C8B-B14F-4D97-AF65-F5344CB8AC3E}">
        <p14:creationId xmlns:p14="http://schemas.microsoft.com/office/powerpoint/2010/main" val="230313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B8F1B317-97C6-E84D-B83D-032B302FC226}" type="slidenum">
              <a:rPr lang="en-US" smtClean="0"/>
              <a:pPr/>
              <a:t>‹#›</a:t>
            </a:fld>
            <a:endParaRPr lang="en-US"/>
          </a:p>
        </p:txBody>
      </p:sp>
    </p:spTree>
    <p:extLst>
      <p:ext uri="{BB962C8B-B14F-4D97-AF65-F5344CB8AC3E}">
        <p14:creationId xmlns:p14="http://schemas.microsoft.com/office/powerpoint/2010/main" val="23276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A52145EB-DFFF-A942-9016-7772FE2B1708}" type="slidenum">
              <a:rPr lang="en-US" smtClean="0"/>
              <a:pPr/>
              <a:t>‹#›</a:t>
            </a:fld>
            <a:endParaRPr lang="en-US"/>
          </a:p>
        </p:txBody>
      </p:sp>
    </p:spTree>
    <p:extLst>
      <p:ext uri="{BB962C8B-B14F-4D97-AF65-F5344CB8AC3E}">
        <p14:creationId xmlns:p14="http://schemas.microsoft.com/office/powerpoint/2010/main" val="106628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3D8D1652-D4F2-0B45-A65F-07C268EBD7A9}" type="slidenum">
              <a:rPr lang="en-US" smtClean="0"/>
              <a:pPr/>
              <a:t>‹#›</a:t>
            </a:fld>
            <a:endParaRPr lang="en-US"/>
          </a:p>
        </p:txBody>
      </p:sp>
    </p:spTree>
    <p:extLst>
      <p:ext uri="{BB962C8B-B14F-4D97-AF65-F5344CB8AC3E}">
        <p14:creationId xmlns:p14="http://schemas.microsoft.com/office/powerpoint/2010/main" val="333145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DCCC5B-5ED1-4440-A508-49E0E750E48C}" type="datetimeFigureOut">
              <a:rPr lang="en-US" smtClean="0"/>
              <a:t>11/15/2012</a:t>
            </a:fld>
            <a:endParaRPr lang="en-US"/>
          </a:p>
        </p:txBody>
      </p:sp>
      <p:sp>
        <p:nvSpPr>
          <p:cNvPr id="8" name="Footer Placeholder 7"/>
          <p:cNvSpPr>
            <a:spLocks noGrp="1"/>
          </p:cNvSpPr>
          <p:nvPr>
            <p:ph type="ftr" sz="quarter" idx="11"/>
          </p:nvPr>
        </p:nvSpPr>
        <p:spPr/>
        <p:txBody>
          <a:bodyPr/>
          <a:lstStyle/>
          <a:p>
            <a:r>
              <a:rPr lang="en-US" smtClean="0"/>
              <a:t>An Introduction to Digital Multimedia</a:t>
            </a:r>
            <a:endParaRPr lang="en-US"/>
          </a:p>
        </p:txBody>
      </p:sp>
      <p:sp>
        <p:nvSpPr>
          <p:cNvPr id="9" name="Slide Number Placeholder 8"/>
          <p:cNvSpPr>
            <a:spLocks noGrp="1"/>
          </p:cNvSpPr>
          <p:nvPr>
            <p:ph type="sldNum" sz="quarter" idx="12"/>
          </p:nvPr>
        </p:nvSpPr>
        <p:spPr/>
        <p:txBody>
          <a:bodyPr/>
          <a:lstStyle/>
          <a:p>
            <a:fld id="{891F51C7-82F9-7742-92DA-489BE01B43B6}" type="slidenum">
              <a:rPr lang="en-US" smtClean="0"/>
              <a:pPr/>
              <a:t>‹#›</a:t>
            </a:fld>
            <a:endParaRPr lang="en-US"/>
          </a:p>
        </p:txBody>
      </p:sp>
    </p:spTree>
    <p:extLst>
      <p:ext uri="{BB962C8B-B14F-4D97-AF65-F5344CB8AC3E}">
        <p14:creationId xmlns:p14="http://schemas.microsoft.com/office/powerpoint/2010/main" val="117480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CCC5B-5ED1-4440-A508-49E0E750E48C}" type="datetimeFigureOut">
              <a:rPr lang="en-US" smtClean="0"/>
              <a:t>11/15/2012</a:t>
            </a:fld>
            <a:endParaRPr lang="en-US"/>
          </a:p>
        </p:txBody>
      </p:sp>
      <p:sp>
        <p:nvSpPr>
          <p:cNvPr id="4" name="Footer Placeholder 3"/>
          <p:cNvSpPr>
            <a:spLocks noGrp="1"/>
          </p:cNvSpPr>
          <p:nvPr>
            <p:ph type="ftr" sz="quarter" idx="11"/>
          </p:nvPr>
        </p:nvSpPr>
        <p:spPr/>
        <p:txBody>
          <a:bodyPr/>
          <a:lstStyle/>
          <a:p>
            <a:r>
              <a:rPr lang="en-US" smtClean="0"/>
              <a:t>An Introduction to Digital Multimedia</a:t>
            </a:r>
            <a:endParaRPr lang="en-US"/>
          </a:p>
        </p:txBody>
      </p:sp>
      <p:sp>
        <p:nvSpPr>
          <p:cNvPr id="5" name="Slide Number Placeholder 4"/>
          <p:cNvSpPr>
            <a:spLocks noGrp="1"/>
          </p:cNvSpPr>
          <p:nvPr>
            <p:ph type="sldNum" sz="quarter" idx="12"/>
          </p:nvPr>
        </p:nvSpPr>
        <p:spPr/>
        <p:txBody>
          <a:bodyPr/>
          <a:lstStyle/>
          <a:p>
            <a:fld id="{6CD7486F-9928-0D49-BE27-69CA7FD98D3C}" type="slidenum">
              <a:rPr lang="en-US" smtClean="0"/>
              <a:pPr/>
              <a:t>‹#›</a:t>
            </a:fld>
            <a:endParaRPr lang="en-US"/>
          </a:p>
        </p:txBody>
      </p:sp>
    </p:spTree>
    <p:extLst>
      <p:ext uri="{BB962C8B-B14F-4D97-AF65-F5344CB8AC3E}">
        <p14:creationId xmlns:p14="http://schemas.microsoft.com/office/powerpoint/2010/main" val="410318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CCC5B-5ED1-4440-A508-49E0E750E48C}" type="datetimeFigureOut">
              <a:rPr lang="en-US" smtClean="0"/>
              <a:t>11/15/2012</a:t>
            </a:fld>
            <a:endParaRPr lang="en-US"/>
          </a:p>
        </p:txBody>
      </p:sp>
      <p:sp>
        <p:nvSpPr>
          <p:cNvPr id="3" name="Footer Placeholder 2"/>
          <p:cNvSpPr>
            <a:spLocks noGrp="1"/>
          </p:cNvSpPr>
          <p:nvPr>
            <p:ph type="ftr" sz="quarter" idx="11"/>
          </p:nvPr>
        </p:nvSpPr>
        <p:spPr/>
        <p:txBody>
          <a:bodyPr/>
          <a:lstStyle/>
          <a:p>
            <a:r>
              <a:rPr lang="en-US" smtClean="0"/>
              <a:t>An Introduction to Digital Multimedia</a:t>
            </a:r>
            <a:endParaRPr lang="en-US"/>
          </a:p>
        </p:txBody>
      </p:sp>
      <p:sp>
        <p:nvSpPr>
          <p:cNvPr id="4" name="Slide Number Placeholder 3"/>
          <p:cNvSpPr>
            <a:spLocks noGrp="1"/>
          </p:cNvSpPr>
          <p:nvPr>
            <p:ph type="sldNum" sz="quarter" idx="12"/>
          </p:nvPr>
        </p:nvSpPr>
        <p:spPr/>
        <p:txBody>
          <a:bodyPr/>
          <a:lstStyle/>
          <a:p>
            <a:fld id="{4A6D8C2C-980A-CD47-8EED-B24A754D32AF}" type="slidenum">
              <a:rPr lang="en-US" smtClean="0"/>
              <a:pPr/>
              <a:t>‹#›</a:t>
            </a:fld>
            <a:endParaRPr lang="en-US"/>
          </a:p>
        </p:txBody>
      </p:sp>
    </p:spTree>
    <p:extLst>
      <p:ext uri="{BB962C8B-B14F-4D97-AF65-F5344CB8AC3E}">
        <p14:creationId xmlns:p14="http://schemas.microsoft.com/office/powerpoint/2010/main" val="62693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158FC00D-6028-0248-B6C6-C0AE656FF438}" type="slidenum">
              <a:rPr lang="en-US" smtClean="0"/>
              <a:pPr/>
              <a:t>‹#›</a:t>
            </a:fld>
            <a:endParaRPr lang="en-US"/>
          </a:p>
        </p:txBody>
      </p:sp>
    </p:spTree>
    <p:extLst>
      <p:ext uri="{BB962C8B-B14F-4D97-AF65-F5344CB8AC3E}">
        <p14:creationId xmlns:p14="http://schemas.microsoft.com/office/powerpoint/2010/main" val="368869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92DBE20A-10A3-0A43-AE8D-B7A9868C6604}" type="slidenum">
              <a:rPr lang="en-US" smtClean="0"/>
              <a:pPr/>
              <a:t>‹#›</a:t>
            </a:fld>
            <a:endParaRPr lang="en-US"/>
          </a:p>
        </p:txBody>
      </p:sp>
    </p:spTree>
    <p:extLst>
      <p:ext uri="{BB962C8B-B14F-4D97-AF65-F5344CB8AC3E}">
        <p14:creationId xmlns:p14="http://schemas.microsoft.com/office/powerpoint/2010/main" val="89262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CCC5B-5ED1-4440-A508-49E0E750E48C}" type="datetimeFigureOut">
              <a:rPr lang="en-US" smtClean="0"/>
              <a:t>11/15/2012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 Introduction to Digital Multimedia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FF779-BE20-2248-B310-6536C39528E6}" type="slidenum">
              <a:rPr lang="en-US" smtClean="0"/>
              <a:pPr/>
              <a:t>‹#›</a:t>
            </a:fld>
            <a:endParaRPr lang="en-US"/>
          </a:p>
        </p:txBody>
      </p:sp>
    </p:spTree>
    <p:extLst>
      <p:ext uri="{BB962C8B-B14F-4D97-AF65-F5344CB8AC3E}">
        <p14:creationId xmlns:p14="http://schemas.microsoft.com/office/powerpoint/2010/main" val="31428717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reamworksanimation.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iTtEhWq-H1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jVVHDHgOvw"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pixar.com/featurefilms/nemo/"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yD0ovANHdq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xSrDnIVgVv0&amp;feature=endscre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n7x5BFwuL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3276600" y="2286000"/>
            <a:ext cx="5867400" cy="1247775"/>
          </a:xfrm>
        </p:spPr>
        <p:txBody>
          <a:bodyPr/>
          <a:lstStyle/>
          <a:p>
            <a:pPr eaLnBrk="1" hangingPunct="1"/>
            <a:r>
              <a:rPr lang="en-US" b="1" dirty="0"/>
              <a:t>CHAPTER NINE</a:t>
            </a:r>
          </a:p>
        </p:txBody>
      </p:sp>
      <p:sp>
        <p:nvSpPr>
          <p:cNvPr id="14339" name="Rectangle 5"/>
          <p:cNvSpPr>
            <a:spLocks noGrp="1" noChangeArrowheads="1"/>
          </p:cNvSpPr>
          <p:nvPr>
            <p:ph type="subTitle" idx="1"/>
          </p:nvPr>
        </p:nvSpPr>
        <p:spPr>
          <a:xfrm>
            <a:off x="3086100" y="3733800"/>
            <a:ext cx="6096000" cy="1752600"/>
          </a:xfrm>
        </p:spPr>
        <p:txBody>
          <a:bodyPr/>
          <a:lstStyle/>
          <a:p>
            <a:pPr eaLnBrk="1" hangingPunct="1">
              <a:buFont typeface="Wingdings" charset="2"/>
              <a:buNone/>
            </a:pPr>
            <a:r>
              <a:rPr lang="en-US" sz="4800" b="1" dirty="0">
                <a:solidFill>
                  <a:schemeClr val="accent6">
                    <a:lumMod val="75000"/>
                  </a:schemeClr>
                </a:solidFill>
              </a:rPr>
              <a:t>ANIMATION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a:t>CEL ANIMATION</a:t>
            </a:r>
          </a:p>
        </p:txBody>
      </p:sp>
      <p:sp>
        <p:nvSpPr>
          <p:cNvPr id="32772" name="Rectangle 3"/>
          <p:cNvSpPr>
            <a:spLocks noGrp="1" noChangeArrowheads="1"/>
          </p:cNvSpPr>
          <p:nvPr>
            <p:ph idx="1"/>
          </p:nvPr>
        </p:nvSpPr>
        <p:spPr/>
        <p:txBody>
          <a:bodyPr/>
          <a:lstStyle/>
          <a:p>
            <a:pPr eaLnBrk="1" hangingPunct="1">
              <a:spcAft>
                <a:spcPts val="600"/>
              </a:spcAft>
            </a:pPr>
            <a:r>
              <a:rPr lang="en-US"/>
              <a:t>Perfected and made popular by Disney studios.</a:t>
            </a:r>
          </a:p>
          <a:p>
            <a:pPr lvl="1" eaLnBrk="1" hangingPunct="1">
              <a:spcAft>
                <a:spcPts val="600"/>
              </a:spcAft>
            </a:pPr>
            <a:r>
              <a:rPr lang="en-US">
                <a:solidFill>
                  <a:srgbClr val="FF5A14"/>
                </a:solidFill>
                <a:ea typeface="ＭＳ Ｐゴシック" charset="-128"/>
              </a:rPr>
              <a:t>Cel: </a:t>
            </a:r>
            <a:r>
              <a:rPr lang="en-US">
                <a:ea typeface="ＭＳ Ｐゴシック" charset="-128"/>
              </a:rPr>
              <a:t>drawings of individual frames made on sheets of celluloid.</a:t>
            </a:r>
          </a:p>
          <a:p>
            <a:pPr lvl="1" eaLnBrk="1" hangingPunct="1">
              <a:spcAft>
                <a:spcPts val="600"/>
              </a:spcAft>
            </a:pPr>
            <a:r>
              <a:rPr lang="en-US">
                <a:ea typeface="ＭＳ Ｐゴシック" charset="-128"/>
              </a:rPr>
              <a:t>Drawings were then photographed to produce the animated film. </a:t>
            </a:r>
          </a:p>
          <a:p>
            <a:pPr eaLnBrk="1" hangingPunct="1">
              <a:spcAft>
                <a:spcPts val="600"/>
              </a:spcAft>
            </a:pPr>
            <a:r>
              <a:rPr lang="en-US"/>
              <a:t>Technique that directly influenced development of digital animation.</a:t>
            </a:r>
          </a:p>
          <a:p>
            <a:pPr lvl="1" eaLnBrk="1" hangingPunct="1"/>
            <a:endParaRPr lang="en-US">
              <a:ea typeface="ＭＳ Ｐゴシック" charset="-128"/>
            </a:endParaRPr>
          </a:p>
        </p:txBody>
      </p:sp>
      <p:sp>
        <p:nvSpPr>
          <p:cNvPr id="32770" name="Slide Number Placeholder 4"/>
          <p:cNvSpPr>
            <a:spLocks noGrp="1"/>
          </p:cNvSpPr>
          <p:nvPr>
            <p:ph type="sldNum" sz="quarter" idx="12"/>
          </p:nvPr>
        </p:nvSpPr>
        <p:spPr>
          <a:noFill/>
        </p:spPr>
        <p:txBody>
          <a:bodyPr/>
          <a:lstStyle/>
          <a:p>
            <a:fld id="{E4E5642D-B5EA-ED47-9785-FB602CB0DE6E}"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t>CEL ANIMATION</a:t>
            </a:r>
          </a:p>
        </p:txBody>
      </p:sp>
      <p:sp>
        <p:nvSpPr>
          <p:cNvPr id="34820" name="Rectangle 3"/>
          <p:cNvSpPr>
            <a:spLocks noGrp="1" noChangeArrowheads="1"/>
          </p:cNvSpPr>
          <p:nvPr>
            <p:ph idx="1"/>
          </p:nvPr>
        </p:nvSpPr>
        <p:spPr/>
        <p:txBody>
          <a:bodyPr/>
          <a:lstStyle/>
          <a:p>
            <a:pPr eaLnBrk="1" hangingPunct="1"/>
            <a:r>
              <a:rPr lang="en-US"/>
              <a:t>Advantages:</a:t>
            </a:r>
          </a:p>
          <a:p>
            <a:pPr lvl="1" eaLnBrk="1" hangingPunct="1"/>
            <a:r>
              <a:rPr lang="en-US">
                <a:ea typeface="ＭＳ Ｐゴシック" charset="-128"/>
              </a:rPr>
              <a:t>Artists saved drawing time.</a:t>
            </a:r>
          </a:p>
          <a:p>
            <a:pPr lvl="2" eaLnBrk="1" hangingPunct="1">
              <a:lnSpc>
                <a:spcPct val="90000"/>
              </a:lnSpc>
            </a:pPr>
            <a:r>
              <a:rPr lang="en-US">
                <a:ea typeface="ＭＳ Ｐゴシック" charset="-128"/>
              </a:rPr>
              <a:t>Fixed components of a scene were drawn once and layered on the bottom of a stack of celluloid sheets.</a:t>
            </a:r>
          </a:p>
          <a:p>
            <a:pPr lvl="2" eaLnBrk="1" hangingPunct="1">
              <a:lnSpc>
                <a:spcPct val="90000"/>
              </a:lnSpc>
            </a:pPr>
            <a:r>
              <a:rPr lang="en-US">
                <a:ea typeface="ＭＳ Ｐゴシック" charset="-128"/>
              </a:rPr>
              <a:t>Moving components were drawn separately and placed on top of the fixed scene components.</a:t>
            </a:r>
          </a:p>
          <a:p>
            <a:pPr lvl="1" eaLnBrk="1" hangingPunct="1"/>
            <a:r>
              <a:rPr lang="en-US">
                <a:ea typeface="ＭＳ Ｐゴシック" charset="-128"/>
              </a:rPr>
              <a:t>Gave precise control over elements.</a:t>
            </a:r>
          </a:p>
          <a:p>
            <a:pPr lvl="2" eaLnBrk="1" hangingPunct="1">
              <a:lnSpc>
                <a:spcPct val="90000"/>
              </a:lnSpc>
            </a:pPr>
            <a:r>
              <a:rPr lang="en-US">
                <a:ea typeface="ＭＳ Ｐゴシック" charset="-128"/>
              </a:rPr>
              <a:t>Individual cel layers could reproduce interdependent, complex motions.</a:t>
            </a:r>
          </a:p>
        </p:txBody>
      </p:sp>
      <p:sp>
        <p:nvSpPr>
          <p:cNvPr id="34818" name="Slide Number Placeholder 4"/>
          <p:cNvSpPr>
            <a:spLocks noGrp="1"/>
          </p:cNvSpPr>
          <p:nvPr>
            <p:ph type="sldNum" sz="quarter" idx="12"/>
          </p:nvPr>
        </p:nvSpPr>
        <p:spPr>
          <a:noFill/>
        </p:spPr>
        <p:txBody>
          <a:bodyPr/>
          <a:lstStyle/>
          <a:p>
            <a:fld id="{6D8238D9-25DF-DE4E-B0B6-53766768B784}"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dirty="0"/>
              <a:t>CEL ANIMATION</a:t>
            </a:r>
          </a:p>
        </p:txBody>
      </p:sp>
      <p:sp>
        <p:nvSpPr>
          <p:cNvPr id="36868" name="Rectangle 3"/>
          <p:cNvSpPr>
            <a:spLocks noGrp="1" noChangeArrowheads="1"/>
          </p:cNvSpPr>
          <p:nvPr>
            <p:ph idx="1"/>
          </p:nvPr>
        </p:nvSpPr>
        <p:spPr/>
        <p:txBody>
          <a:bodyPr>
            <a:normAutofit fontScale="92500" lnSpcReduction="10000"/>
          </a:bodyPr>
          <a:lstStyle/>
          <a:p>
            <a:pPr eaLnBrk="1" hangingPunct="1"/>
            <a:r>
              <a:rPr lang="en-US" dirty="0"/>
              <a:t>Advantages, </a:t>
            </a:r>
            <a:r>
              <a:rPr lang="en-US" i="1" dirty="0"/>
              <a:t>cont.</a:t>
            </a:r>
            <a:endParaRPr lang="en-US" dirty="0"/>
          </a:p>
          <a:p>
            <a:pPr lvl="1" eaLnBrk="1" hangingPunct="1"/>
            <a:r>
              <a:rPr lang="en-US" dirty="0">
                <a:ea typeface="ＭＳ Ｐゴシック" charset="-128"/>
              </a:rPr>
              <a:t>Encouraged division of labor and promoted high artistic standards.</a:t>
            </a:r>
          </a:p>
          <a:p>
            <a:pPr lvl="2" eaLnBrk="1" hangingPunct="1"/>
            <a:r>
              <a:rPr lang="en-US" dirty="0">
                <a:ea typeface="ＭＳ Ｐゴシック" charset="-128"/>
              </a:rPr>
              <a:t>Master artists drew </a:t>
            </a:r>
            <a:r>
              <a:rPr lang="en-US" dirty="0">
                <a:solidFill>
                  <a:srgbClr val="FF5A14"/>
                </a:solidFill>
                <a:ea typeface="ＭＳ Ｐゴシック" charset="-128"/>
              </a:rPr>
              <a:t>key frames or extremes.</a:t>
            </a:r>
            <a:endParaRPr lang="en-US" dirty="0">
              <a:ea typeface="ＭＳ Ｐゴシック" charset="-128"/>
            </a:endParaRPr>
          </a:p>
          <a:p>
            <a:pPr lvl="2" eaLnBrk="1" hangingPunct="1"/>
            <a:r>
              <a:rPr lang="en-US" dirty="0">
                <a:ea typeface="ＭＳ Ｐゴシック" charset="-128"/>
              </a:rPr>
              <a:t>Assistants drew the </a:t>
            </a:r>
            <a:r>
              <a:rPr lang="en-US" dirty="0">
                <a:solidFill>
                  <a:srgbClr val="FF5A14"/>
                </a:solidFill>
                <a:ea typeface="ＭＳ Ｐゴシック" charset="-128"/>
              </a:rPr>
              <a:t>tweens.</a:t>
            </a:r>
          </a:p>
          <a:p>
            <a:pPr lvl="2" eaLnBrk="1" hangingPunct="1"/>
            <a:r>
              <a:rPr lang="en-US" dirty="0">
                <a:ea typeface="ＭＳ Ｐゴシック" charset="-128"/>
              </a:rPr>
              <a:t>Inkers transferred drawings from paper to celluloid.</a:t>
            </a:r>
          </a:p>
          <a:p>
            <a:pPr lvl="2" eaLnBrk="1" hangingPunct="1"/>
            <a:r>
              <a:rPr lang="en-US" dirty="0" err="1">
                <a:ea typeface="ＭＳ Ｐゴシック" charset="-128"/>
              </a:rPr>
              <a:t>Opaquers</a:t>
            </a:r>
            <a:r>
              <a:rPr lang="en-US" dirty="0">
                <a:ea typeface="ＭＳ Ｐゴシック" charset="-128"/>
              </a:rPr>
              <a:t> applied colors to the celluloid.</a:t>
            </a:r>
          </a:p>
          <a:p>
            <a:pPr lvl="2" eaLnBrk="1" hangingPunct="1"/>
            <a:r>
              <a:rPr lang="en-US" dirty="0">
                <a:ea typeface="ＭＳ Ｐゴシック" charset="-128"/>
              </a:rPr>
              <a:t>Additional specialists included:</a:t>
            </a:r>
          </a:p>
          <a:p>
            <a:pPr lvl="3" eaLnBrk="1" hangingPunct="1">
              <a:lnSpc>
                <a:spcPct val="60000"/>
              </a:lnSpc>
            </a:pPr>
            <a:r>
              <a:rPr lang="en-US" dirty="0">
                <a:ea typeface="ＭＳ Ｐゴシック" charset="-128"/>
              </a:rPr>
              <a:t>Producers</a:t>
            </a:r>
          </a:p>
          <a:p>
            <a:pPr lvl="3" eaLnBrk="1" hangingPunct="1">
              <a:lnSpc>
                <a:spcPct val="60000"/>
              </a:lnSpc>
            </a:pPr>
            <a:r>
              <a:rPr lang="en-US" dirty="0">
                <a:ea typeface="ＭＳ Ｐゴシック" charset="-128"/>
              </a:rPr>
              <a:t>Directors</a:t>
            </a:r>
          </a:p>
          <a:p>
            <a:pPr lvl="3" eaLnBrk="1" hangingPunct="1">
              <a:lnSpc>
                <a:spcPct val="60000"/>
              </a:lnSpc>
            </a:pPr>
            <a:r>
              <a:rPr lang="en-US" dirty="0">
                <a:ea typeface="ＭＳ Ｐゴシック" charset="-128"/>
              </a:rPr>
              <a:t>Script writers</a:t>
            </a:r>
          </a:p>
          <a:p>
            <a:pPr lvl="3" eaLnBrk="1" hangingPunct="1">
              <a:lnSpc>
                <a:spcPct val="60000"/>
              </a:lnSpc>
            </a:pPr>
            <a:r>
              <a:rPr lang="en-US" dirty="0">
                <a:ea typeface="ＭＳ Ｐゴシック" charset="-128"/>
              </a:rPr>
              <a:t>Audio specialists</a:t>
            </a:r>
          </a:p>
          <a:p>
            <a:pPr lvl="3" eaLnBrk="1" hangingPunct="1">
              <a:lnSpc>
                <a:spcPct val="60000"/>
              </a:lnSpc>
            </a:pPr>
            <a:r>
              <a:rPr lang="en-US" dirty="0">
                <a:ea typeface="ＭＳ Ｐゴシック" charset="-128"/>
              </a:rPr>
              <a:t>Camera operators</a:t>
            </a:r>
          </a:p>
          <a:p>
            <a:pPr lvl="3" eaLnBrk="1" hangingPunct="1">
              <a:lnSpc>
                <a:spcPct val="60000"/>
              </a:lnSpc>
            </a:pPr>
            <a:r>
              <a:rPr lang="en-US" dirty="0">
                <a:ea typeface="ＭＳ Ｐゴシック" charset="-128"/>
              </a:rPr>
              <a:t>Checkers.</a:t>
            </a:r>
          </a:p>
        </p:txBody>
      </p:sp>
      <p:sp>
        <p:nvSpPr>
          <p:cNvPr id="36866" name="Slide Number Placeholder 4"/>
          <p:cNvSpPr>
            <a:spLocks noGrp="1"/>
          </p:cNvSpPr>
          <p:nvPr>
            <p:ph type="sldNum" sz="quarter" idx="12"/>
          </p:nvPr>
        </p:nvSpPr>
        <p:spPr>
          <a:noFill/>
        </p:spPr>
        <p:txBody>
          <a:bodyPr/>
          <a:lstStyle/>
          <a:p>
            <a:fld id="{D7A2B88F-FB0B-954C-80DD-04CC1FCE89BD}" type="slidenum">
              <a:rPr lang="en-US" smtClean="0"/>
              <a:pPr/>
              <a:t>12</a:t>
            </a:fld>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t>PRODUCING CEL ANIMATION</a:t>
            </a:r>
          </a:p>
        </p:txBody>
      </p:sp>
      <p:sp>
        <p:nvSpPr>
          <p:cNvPr id="38916" name="Rectangle 3"/>
          <p:cNvSpPr>
            <a:spLocks noGrp="1" noChangeArrowheads="1"/>
          </p:cNvSpPr>
          <p:nvPr>
            <p:ph idx="1"/>
          </p:nvPr>
        </p:nvSpPr>
        <p:spPr/>
        <p:txBody>
          <a:bodyPr>
            <a:normAutofit lnSpcReduction="10000"/>
          </a:bodyPr>
          <a:lstStyle/>
          <a:p>
            <a:pPr eaLnBrk="1" hangingPunct="1"/>
            <a:r>
              <a:rPr lang="en-US" dirty="0"/>
              <a:t>Cost and complexity of creating animation required a carefully defined process.</a:t>
            </a:r>
          </a:p>
          <a:p>
            <a:pPr lvl="1" eaLnBrk="1" hangingPunct="1"/>
            <a:r>
              <a:rPr lang="en-US" dirty="0">
                <a:solidFill>
                  <a:srgbClr val="FF5A14"/>
                </a:solidFill>
                <a:ea typeface="ＭＳ Ｐゴシック" charset="-128"/>
              </a:rPr>
              <a:t>Storyboard</a:t>
            </a:r>
            <a:r>
              <a:rPr lang="en-US" dirty="0">
                <a:ea typeface="ＭＳ Ｐゴシック" charset="-128"/>
              </a:rPr>
              <a:t>: sequence of drawings that sketch out content of major scenes in the production.</a:t>
            </a:r>
          </a:p>
          <a:p>
            <a:pPr lvl="1" eaLnBrk="1" hangingPunct="1"/>
            <a:r>
              <a:rPr lang="en-US" dirty="0">
                <a:solidFill>
                  <a:srgbClr val="FF5A14"/>
                </a:solidFill>
                <a:ea typeface="ＭＳ Ｐゴシック" charset="-128"/>
              </a:rPr>
              <a:t>Pencil test</a:t>
            </a:r>
            <a:r>
              <a:rPr lang="en-US" dirty="0">
                <a:ea typeface="ＭＳ Ｐゴシック" charset="-128"/>
              </a:rPr>
              <a:t>: series of simple sketches that are photographed and projected to test the design of the animated sequences.</a:t>
            </a:r>
          </a:p>
          <a:p>
            <a:pPr lvl="1" eaLnBrk="1" hangingPunct="1"/>
            <a:r>
              <a:rPr lang="en-US" dirty="0">
                <a:solidFill>
                  <a:srgbClr val="FF5A14"/>
                </a:solidFill>
                <a:ea typeface="ＭＳ Ｐゴシック" charset="-128"/>
              </a:rPr>
              <a:t>Scratch track</a:t>
            </a:r>
            <a:r>
              <a:rPr lang="en-US" dirty="0">
                <a:ea typeface="ＭＳ Ｐゴシック" charset="-128"/>
              </a:rPr>
              <a:t>: draft of animation’s audio track.</a:t>
            </a:r>
          </a:p>
          <a:p>
            <a:pPr lvl="1" eaLnBrk="1" hangingPunct="1"/>
            <a:r>
              <a:rPr lang="en-US" dirty="0">
                <a:solidFill>
                  <a:srgbClr val="FF5A14"/>
                </a:solidFill>
                <a:ea typeface="ＭＳ Ｐゴシック" charset="-128"/>
              </a:rPr>
              <a:t>Leica reel</a:t>
            </a:r>
            <a:r>
              <a:rPr lang="en-US" dirty="0">
                <a:ea typeface="ＭＳ Ｐゴシック" charset="-128"/>
              </a:rPr>
              <a:t>: working draft </a:t>
            </a:r>
            <a:br>
              <a:rPr lang="en-US" dirty="0">
                <a:ea typeface="ＭＳ Ｐゴシック" charset="-128"/>
              </a:rPr>
            </a:br>
            <a:r>
              <a:rPr lang="en-US" dirty="0">
                <a:ea typeface="ＭＳ Ｐゴシック" charset="-128"/>
              </a:rPr>
              <a:t>of the complete animation.</a:t>
            </a:r>
          </a:p>
        </p:txBody>
      </p:sp>
      <p:sp>
        <p:nvSpPr>
          <p:cNvPr id="38914" name="Slide Number Placeholder 4"/>
          <p:cNvSpPr>
            <a:spLocks noGrp="1"/>
          </p:cNvSpPr>
          <p:nvPr>
            <p:ph type="sldNum" sz="quarter" idx="12"/>
          </p:nvPr>
        </p:nvSpPr>
        <p:spPr>
          <a:noFill/>
        </p:spPr>
        <p:txBody>
          <a:bodyPr/>
          <a:lstStyle/>
          <a:p>
            <a:fld id="{3FA49B3F-4E65-C54D-A242-F654C7D28649}" type="slidenum">
              <a:rPr lang="en-US" smtClean="0"/>
              <a:pPr/>
              <a:t>13</a:t>
            </a:fld>
            <a:endParaRPr lang="en-US" smtClean="0"/>
          </a:p>
        </p:txBody>
      </p:sp>
      <p:sp>
        <p:nvSpPr>
          <p:cNvPr id="70660" name="Text Box 4"/>
          <p:cNvSpPr txBox="1">
            <a:spLocks noChangeArrowheads="1"/>
          </p:cNvSpPr>
          <p:nvPr/>
        </p:nvSpPr>
        <p:spPr bwMode="auto">
          <a:xfrm>
            <a:off x="6134100" y="5029200"/>
            <a:ext cx="2362200" cy="1262063"/>
          </a:xfrm>
          <a:prstGeom prst="rect">
            <a:avLst/>
          </a:prstGeom>
          <a:solidFill>
            <a:schemeClr val="accent2"/>
          </a:solid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spcBef>
                <a:spcPct val="50000"/>
              </a:spcBef>
            </a:pPr>
            <a:r>
              <a:rPr lang="en-US" sz="1400" dirty="0">
                <a:hlinkClick r:id="rId3"/>
              </a:rPr>
              <a:t>View IT</a:t>
            </a:r>
            <a:endParaRPr lang="en-US" sz="1400" dirty="0"/>
          </a:p>
          <a:p>
            <a:pPr>
              <a:spcBef>
                <a:spcPct val="50000"/>
              </a:spcBef>
            </a:pPr>
            <a:r>
              <a:rPr lang="en-US" sz="1400" dirty="0"/>
              <a:t>"Animation 101" from </a:t>
            </a:r>
            <a:r>
              <a:rPr lang="en-US" sz="1400" dirty="0" err="1"/>
              <a:t>Dreamworks</a:t>
            </a:r>
            <a:r>
              <a:rPr lang="en-US" sz="1400" dirty="0"/>
              <a:t> illustrates the production process for digital animation.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a:t>PRODUCING CEL ANIMATION</a:t>
            </a:r>
          </a:p>
        </p:txBody>
      </p:sp>
      <p:sp>
        <p:nvSpPr>
          <p:cNvPr id="40964" name="Rectangle 3"/>
          <p:cNvSpPr>
            <a:spLocks noGrp="1" noChangeArrowheads="1"/>
          </p:cNvSpPr>
          <p:nvPr>
            <p:ph idx="1"/>
          </p:nvPr>
        </p:nvSpPr>
        <p:spPr/>
        <p:txBody>
          <a:bodyPr>
            <a:normAutofit fontScale="92500" lnSpcReduction="20000"/>
          </a:bodyPr>
          <a:lstStyle/>
          <a:p>
            <a:pPr eaLnBrk="1" hangingPunct="1"/>
            <a:r>
              <a:rPr lang="en-US"/>
              <a:t>Uses specialized equipment in production process.</a:t>
            </a:r>
          </a:p>
          <a:p>
            <a:pPr lvl="1" eaLnBrk="1" hangingPunct="1"/>
            <a:r>
              <a:rPr lang="en-US">
                <a:ea typeface="ＭＳ Ｐゴシック" charset="-128"/>
              </a:rPr>
              <a:t>Specialized paints to convey proper hue.</a:t>
            </a:r>
          </a:p>
          <a:p>
            <a:pPr lvl="1" eaLnBrk="1" hangingPunct="1"/>
            <a:r>
              <a:rPr lang="en-US">
                <a:ea typeface="ＭＳ Ｐゴシック" charset="-128"/>
              </a:rPr>
              <a:t>Specialized camera and lighting to capture cels.</a:t>
            </a:r>
          </a:p>
          <a:p>
            <a:pPr lvl="1" eaLnBrk="1" hangingPunct="1"/>
            <a:r>
              <a:rPr lang="en-US">
                <a:ea typeface="ＭＳ Ｐゴシック" charset="-128"/>
              </a:rPr>
              <a:t>Devices to:</a:t>
            </a:r>
          </a:p>
          <a:p>
            <a:pPr lvl="2" eaLnBrk="1" hangingPunct="1"/>
            <a:r>
              <a:rPr lang="en-US">
                <a:ea typeface="ＭＳ Ｐゴシック" charset="-128"/>
              </a:rPr>
              <a:t>Track changes in paths of animated characters.</a:t>
            </a:r>
          </a:p>
          <a:p>
            <a:pPr lvl="2" eaLnBrk="1" hangingPunct="1"/>
            <a:r>
              <a:rPr lang="en-US">
                <a:ea typeface="ＭＳ Ｐゴシック" charset="-128"/>
              </a:rPr>
              <a:t>Align and hold the cels for camera shots.</a:t>
            </a:r>
          </a:p>
          <a:p>
            <a:pPr lvl="2" eaLnBrk="1" hangingPunct="1"/>
            <a:r>
              <a:rPr lang="en-US">
                <a:ea typeface="ＭＳ Ｐゴシック" charset="-128"/>
              </a:rPr>
              <a:t>Synchronize and edit the final film.</a:t>
            </a:r>
          </a:p>
          <a:p>
            <a:pPr eaLnBrk="1" hangingPunct="1"/>
            <a:r>
              <a:rPr lang="en-US"/>
              <a:t>Cel animation is complex, demanding, and expensive animation. </a:t>
            </a:r>
          </a:p>
          <a:p>
            <a:pPr lvl="1" eaLnBrk="1" hangingPunct="1"/>
            <a:r>
              <a:rPr lang="en-US">
                <a:ea typeface="ＭＳ Ｐゴシック" charset="-128"/>
              </a:rPr>
              <a:t>Computers dramatically improved the process.</a:t>
            </a:r>
          </a:p>
        </p:txBody>
      </p:sp>
      <p:sp>
        <p:nvSpPr>
          <p:cNvPr id="40962" name="Slide Number Placeholder 4"/>
          <p:cNvSpPr>
            <a:spLocks noGrp="1"/>
          </p:cNvSpPr>
          <p:nvPr>
            <p:ph type="sldNum" sz="quarter" idx="12"/>
          </p:nvPr>
        </p:nvSpPr>
        <p:spPr>
          <a:noFill/>
        </p:spPr>
        <p:txBody>
          <a:bodyPr/>
          <a:lstStyle/>
          <a:p>
            <a:fld id="{8D238F43-E01A-C84F-9F21-B1B653E66D9F}" type="slidenum">
              <a:rPr lang="en-US" smtClean="0"/>
              <a:pPr/>
              <a:t>14</a:t>
            </a:fld>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a:t>DIGITAL ANIMATION 	</a:t>
            </a:r>
            <a:endParaRPr lang="en-US" sz="3500"/>
          </a:p>
        </p:txBody>
      </p:sp>
      <p:sp>
        <p:nvSpPr>
          <p:cNvPr id="43010" name="Slide Number Placeholder 3"/>
          <p:cNvSpPr>
            <a:spLocks noGrp="1"/>
          </p:cNvSpPr>
          <p:nvPr>
            <p:ph type="sldNum" sz="quarter" idx="12"/>
          </p:nvPr>
        </p:nvSpPr>
        <p:spPr>
          <a:noFill/>
        </p:spPr>
        <p:txBody>
          <a:bodyPr/>
          <a:lstStyle/>
          <a:p>
            <a:fld id="{B55ADC43-8C2F-1F49-ACA9-FD5AC98F575F}" type="slidenum">
              <a:rPr lang="en-US" smtClean="0"/>
              <a:pPr/>
              <a:t>15</a:t>
            </a:fld>
            <a:endParaRPr lang="en-US" smtClean="0"/>
          </a:p>
        </p:txBody>
      </p:sp>
      <p:sp>
        <p:nvSpPr>
          <p:cNvPr id="43012" name="Rectangle 3"/>
          <p:cNvSpPr>
            <a:spLocks noGrp="1" noChangeArrowheads="1"/>
          </p:cNvSpPr>
          <p:nvPr>
            <p:ph type="subTitle" idx="4294967295"/>
          </p:nvPr>
        </p:nvSpPr>
        <p:spPr>
          <a:xfrm>
            <a:off x="2057400" y="2895600"/>
            <a:ext cx="7086600" cy="2438400"/>
          </a:xfrm>
        </p:spPr>
        <p:txBody>
          <a:bodyPr>
            <a:normAutofit fontScale="92500" lnSpcReduction="10000"/>
          </a:bodyPr>
          <a:lstStyle/>
          <a:p>
            <a:pPr marL="0" indent="0" eaLnBrk="1" hangingPunct="1">
              <a:buFont typeface="Wingdings" charset="2"/>
              <a:buNone/>
            </a:pPr>
            <a:r>
              <a:rPr lang="en-US" sz="3600" dirty="0"/>
              <a:t>TWO DIFFERENT FORMS:</a:t>
            </a:r>
          </a:p>
          <a:p>
            <a:pPr marL="457200" lvl="1" indent="0" eaLnBrk="1" hangingPunct="1"/>
            <a:r>
              <a:rPr lang="en-US" sz="3200" dirty="0">
                <a:solidFill>
                  <a:srgbClr val="FF5A14"/>
                </a:solidFill>
                <a:ea typeface="ＭＳ Ｐゴシック" charset="-128"/>
              </a:rPr>
              <a:t>2-D </a:t>
            </a:r>
            <a:r>
              <a:rPr lang="en-US" sz="3200" dirty="0">
                <a:ea typeface="ＭＳ Ｐゴシック" charset="-128"/>
              </a:rPr>
              <a:t>evolved from traditional animation techniques.</a:t>
            </a:r>
          </a:p>
          <a:p>
            <a:pPr marL="457200" lvl="1" indent="0" eaLnBrk="1" hangingPunct="1"/>
            <a:r>
              <a:rPr lang="en-US" sz="3200" dirty="0">
                <a:solidFill>
                  <a:srgbClr val="FF5A14"/>
                </a:solidFill>
                <a:ea typeface="ＭＳ Ｐゴシック" charset="-128"/>
              </a:rPr>
              <a:t>3-D</a:t>
            </a:r>
            <a:r>
              <a:rPr lang="en-US" sz="3200" dirty="0">
                <a:ea typeface="ＭＳ Ｐゴシック" charset="-128"/>
              </a:rPr>
              <a:t> exploited capabilities unique to the computer.</a:t>
            </a:r>
            <a:endParaRPr lang="en-US" sz="2300" dirty="0">
              <a:ea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a:t>2-D ANIMATION</a:t>
            </a:r>
          </a:p>
        </p:txBody>
      </p:sp>
      <p:sp>
        <p:nvSpPr>
          <p:cNvPr id="45060" name="Rectangle 3"/>
          <p:cNvSpPr>
            <a:spLocks noGrp="1" noChangeArrowheads="1"/>
          </p:cNvSpPr>
          <p:nvPr>
            <p:ph idx="1"/>
          </p:nvPr>
        </p:nvSpPr>
        <p:spPr/>
        <p:txBody>
          <a:bodyPr>
            <a:normAutofit fontScale="92500" lnSpcReduction="10000"/>
          </a:bodyPr>
          <a:lstStyle/>
          <a:p>
            <a:pPr eaLnBrk="1" hangingPunct="1"/>
            <a:r>
              <a:rPr lang="en-US"/>
              <a:t>Produced by mimicking basic traditional techniques such as:</a:t>
            </a:r>
          </a:p>
          <a:p>
            <a:pPr lvl="2" eaLnBrk="1" hangingPunct="1"/>
            <a:r>
              <a:rPr lang="en-US">
                <a:ea typeface="ＭＳ Ｐゴシック" charset="-128"/>
              </a:rPr>
              <a:t>Flipbook technique </a:t>
            </a:r>
          </a:p>
          <a:p>
            <a:pPr lvl="2" eaLnBrk="1" hangingPunct="1"/>
            <a:r>
              <a:rPr lang="en-US">
                <a:ea typeface="ＭＳ Ｐゴシック" charset="-128"/>
              </a:rPr>
              <a:t>Cutout animation technique </a:t>
            </a:r>
          </a:p>
          <a:p>
            <a:pPr lvl="2" eaLnBrk="1" hangingPunct="1"/>
            <a:r>
              <a:rPr lang="en-US">
                <a:ea typeface="ＭＳ Ｐゴシック" charset="-128"/>
              </a:rPr>
              <a:t>Rotoscoping </a:t>
            </a:r>
          </a:p>
          <a:p>
            <a:pPr lvl="2" eaLnBrk="1" hangingPunct="1"/>
            <a:r>
              <a:rPr lang="en-US">
                <a:ea typeface="ＭＳ Ｐゴシック" charset="-128"/>
              </a:rPr>
              <a:t>Cel animation.</a:t>
            </a:r>
          </a:p>
          <a:p>
            <a:pPr eaLnBrk="1" hangingPunct="1"/>
            <a:r>
              <a:rPr lang="en-US"/>
              <a:t>Paint/draw programs are used to create the components.</a:t>
            </a:r>
          </a:p>
          <a:p>
            <a:pPr eaLnBrk="1" hangingPunct="1"/>
            <a:r>
              <a:rPr lang="en-US"/>
              <a:t>Animation software can sequence, set timing, transitions, and produce the final animation. </a:t>
            </a:r>
          </a:p>
          <a:p>
            <a:pPr lvl="1" eaLnBrk="1" hangingPunct="1"/>
            <a:endParaRPr lang="en-US">
              <a:ea typeface="ＭＳ Ｐゴシック" charset="-128"/>
            </a:endParaRPr>
          </a:p>
        </p:txBody>
      </p:sp>
      <p:sp>
        <p:nvSpPr>
          <p:cNvPr id="45058" name="Slide Number Placeholder 4"/>
          <p:cNvSpPr>
            <a:spLocks noGrp="1"/>
          </p:cNvSpPr>
          <p:nvPr>
            <p:ph type="sldNum" sz="quarter" idx="12"/>
          </p:nvPr>
        </p:nvSpPr>
        <p:spPr>
          <a:noFill/>
        </p:spPr>
        <p:txBody>
          <a:bodyPr/>
          <a:lstStyle/>
          <a:p>
            <a:fld id="{D021410E-0A07-7945-A26A-3C4AAD1869BC}"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a:t>DIGITAL CEL ANIMATION</a:t>
            </a:r>
          </a:p>
        </p:txBody>
      </p:sp>
      <p:sp>
        <p:nvSpPr>
          <p:cNvPr id="47108" name="Rectangle 3"/>
          <p:cNvSpPr>
            <a:spLocks noGrp="1" noChangeArrowheads="1"/>
          </p:cNvSpPr>
          <p:nvPr>
            <p:ph idx="1"/>
          </p:nvPr>
        </p:nvSpPr>
        <p:spPr/>
        <p:txBody>
          <a:bodyPr/>
          <a:lstStyle/>
          <a:p>
            <a:pPr eaLnBrk="1" hangingPunct="1"/>
            <a:r>
              <a:rPr lang="en-US"/>
              <a:t>Animations are a series of individual frames.</a:t>
            </a:r>
          </a:p>
          <a:p>
            <a:pPr lvl="1" eaLnBrk="1" hangingPunct="1">
              <a:lnSpc>
                <a:spcPct val="100000"/>
              </a:lnSpc>
            </a:pPr>
            <a:r>
              <a:rPr lang="en-US">
                <a:ea typeface="ＭＳ Ｐゴシック" charset="-128"/>
              </a:rPr>
              <a:t>Synchronized to one or more sound tracks.</a:t>
            </a:r>
          </a:p>
          <a:p>
            <a:pPr lvl="1" eaLnBrk="1" hangingPunct="1">
              <a:lnSpc>
                <a:spcPct val="100000"/>
              </a:lnSpc>
            </a:pPr>
            <a:r>
              <a:rPr lang="en-US">
                <a:ea typeface="ＭＳ Ｐゴシック" charset="-128"/>
              </a:rPr>
              <a:t>Graphics arranged on layers.</a:t>
            </a:r>
          </a:p>
          <a:p>
            <a:pPr lvl="1" eaLnBrk="1" hangingPunct="1">
              <a:lnSpc>
                <a:spcPct val="100000"/>
              </a:lnSpc>
            </a:pPr>
            <a:r>
              <a:rPr lang="en-US">
                <a:ea typeface="ＭＳ Ｐゴシック" charset="-128"/>
              </a:rPr>
              <a:t>Major changes identified in keyframes.</a:t>
            </a:r>
          </a:p>
          <a:p>
            <a:pPr lvl="1" eaLnBrk="1" hangingPunct="1">
              <a:lnSpc>
                <a:spcPct val="100000"/>
              </a:lnSpc>
            </a:pPr>
            <a:r>
              <a:rPr lang="en-US">
                <a:ea typeface="ＭＳ Ｐゴシック" charset="-128"/>
              </a:rPr>
              <a:t>Illusion of motion produced as series of tweens.</a:t>
            </a:r>
          </a:p>
        </p:txBody>
      </p:sp>
      <p:sp>
        <p:nvSpPr>
          <p:cNvPr id="47106" name="Slide Number Placeholder 4"/>
          <p:cNvSpPr>
            <a:spLocks noGrp="1"/>
          </p:cNvSpPr>
          <p:nvPr>
            <p:ph type="sldNum" sz="quarter" idx="12"/>
          </p:nvPr>
        </p:nvSpPr>
        <p:spPr>
          <a:noFill/>
        </p:spPr>
        <p:txBody>
          <a:bodyPr/>
          <a:lstStyle/>
          <a:p>
            <a:fld id="{D6AEF60A-9845-3F45-8DC1-724C36610B0C}" type="slidenum">
              <a:rPr lang="en-US" smtClean="0"/>
              <a:pPr/>
              <a:t>17</a:t>
            </a:fld>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t>ANIMATION SOFTWARE</a:t>
            </a:r>
          </a:p>
        </p:txBody>
      </p:sp>
      <p:sp>
        <p:nvSpPr>
          <p:cNvPr id="49156" name="Rectangle 3"/>
          <p:cNvSpPr>
            <a:spLocks noGrp="1" noChangeArrowheads="1"/>
          </p:cNvSpPr>
          <p:nvPr>
            <p:ph idx="1"/>
          </p:nvPr>
        </p:nvSpPr>
        <p:spPr/>
        <p:txBody>
          <a:bodyPr/>
          <a:lstStyle/>
          <a:p>
            <a:pPr eaLnBrk="1" hangingPunct="1"/>
            <a:r>
              <a:rPr lang="en-US"/>
              <a:t>Elements of Flash organization.</a:t>
            </a:r>
          </a:p>
          <a:p>
            <a:pPr lvl="1" eaLnBrk="1" hangingPunct="1">
              <a:lnSpc>
                <a:spcPct val="90000"/>
              </a:lnSpc>
            </a:pPr>
            <a:r>
              <a:rPr lang="en-US">
                <a:solidFill>
                  <a:srgbClr val="FF5A14"/>
                </a:solidFill>
                <a:ea typeface="ＭＳ Ｐゴシック" charset="-128"/>
              </a:rPr>
              <a:t>Timeline</a:t>
            </a:r>
            <a:r>
              <a:rPr lang="en-US">
                <a:ea typeface="ＭＳ Ｐゴシック" charset="-128"/>
              </a:rPr>
              <a:t>: horizontal row of frames.</a:t>
            </a:r>
          </a:p>
          <a:p>
            <a:pPr lvl="1" eaLnBrk="1" hangingPunct="1">
              <a:lnSpc>
                <a:spcPct val="90000"/>
              </a:lnSpc>
            </a:pPr>
            <a:r>
              <a:rPr lang="en-US">
                <a:solidFill>
                  <a:srgbClr val="FF5A14"/>
                </a:solidFill>
                <a:ea typeface="ＭＳ Ｐゴシック" charset="-128"/>
              </a:rPr>
              <a:t>Frames:</a:t>
            </a:r>
            <a:r>
              <a:rPr lang="en-US">
                <a:ea typeface="ＭＳ Ｐゴシック" charset="-128"/>
              </a:rPr>
              <a:t> have multiple layers in columns.</a:t>
            </a:r>
          </a:p>
          <a:p>
            <a:pPr lvl="2" eaLnBrk="1" hangingPunct="1">
              <a:lnSpc>
                <a:spcPct val="90000"/>
              </a:lnSpc>
            </a:pPr>
            <a:r>
              <a:rPr lang="en-US">
                <a:ea typeface="ＭＳ Ｐゴシック" charset="-128"/>
              </a:rPr>
              <a:t>Layers have stacking order </a:t>
            </a:r>
            <a:r>
              <a:rPr lang="en-US" sz="2000">
                <a:ea typeface="ＭＳ Ｐゴシック" charset="-128"/>
              </a:rPr>
              <a:t>(background elements on lower layers, changing elements on upper layers)</a:t>
            </a:r>
          </a:p>
          <a:p>
            <a:pPr lvl="1" eaLnBrk="1" hangingPunct="1">
              <a:lnSpc>
                <a:spcPct val="90000"/>
              </a:lnSpc>
            </a:pPr>
            <a:r>
              <a:rPr lang="en-US">
                <a:solidFill>
                  <a:srgbClr val="FF5A14"/>
                </a:solidFill>
                <a:ea typeface="ＭＳ Ｐゴシック" charset="-128"/>
              </a:rPr>
              <a:t>Keyframes:</a:t>
            </a:r>
            <a:r>
              <a:rPr lang="en-US">
                <a:ea typeface="ＭＳ Ｐゴシック" charset="-128"/>
              </a:rPr>
              <a:t> define major changes in a frame.</a:t>
            </a:r>
          </a:p>
          <a:p>
            <a:pPr lvl="1" eaLnBrk="1" hangingPunct="1">
              <a:lnSpc>
                <a:spcPct val="90000"/>
              </a:lnSpc>
            </a:pPr>
            <a:r>
              <a:rPr lang="en-US">
                <a:solidFill>
                  <a:srgbClr val="FF5A14"/>
                </a:solidFill>
                <a:ea typeface="ＭＳ Ｐゴシック" charset="-128"/>
              </a:rPr>
              <a:t>Tweens:</a:t>
            </a:r>
            <a:r>
              <a:rPr lang="en-US">
                <a:ea typeface="ＭＳ Ｐゴシック" charset="-128"/>
              </a:rPr>
              <a:t> frames created automatically by software.</a:t>
            </a:r>
          </a:p>
          <a:p>
            <a:pPr lvl="1" eaLnBrk="1" hangingPunct="1">
              <a:lnSpc>
                <a:spcPct val="90000"/>
              </a:lnSpc>
            </a:pPr>
            <a:r>
              <a:rPr lang="en-US">
                <a:solidFill>
                  <a:srgbClr val="FF5A14"/>
                </a:solidFill>
                <a:ea typeface="ＭＳ Ｐゴシック" charset="-128"/>
              </a:rPr>
              <a:t>Onionskinning:</a:t>
            </a:r>
            <a:r>
              <a:rPr lang="en-US">
                <a:ea typeface="ＭＳ Ｐゴシック" charset="-128"/>
              </a:rPr>
              <a:t> assists in drawing changes from one frame to the next.</a:t>
            </a:r>
          </a:p>
        </p:txBody>
      </p:sp>
      <p:sp>
        <p:nvSpPr>
          <p:cNvPr id="49154" name="Slide Number Placeholder 4"/>
          <p:cNvSpPr>
            <a:spLocks noGrp="1"/>
          </p:cNvSpPr>
          <p:nvPr>
            <p:ph type="sldNum" sz="quarter" idx="12"/>
          </p:nvPr>
        </p:nvSpPr>
        <p:spPr>
          <a:noFill/>
        </p:spPr>
        <p:txBody>
          <a:bodyPr/>
          <a:lstStyle/>
          <a:p>
            <a:fld id="{9AB0384F-FD03-FB4E-B350-53E9F99CABF9}"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t>ANIMATION SOFTWARE</a:t>
            </a:r>
          </a:p>
        </p:txBody>
      </p:sp>
      <p:sp>
        <p:nvSpPr>
          <p:cNvPr id="51204" name="Rectangle 3"/>
          <p:cNvSpPr>
            <a:spLocks noGrp="1" noChangeArrowheads="1"/>
          </p:cNvSpPr>
          <p:nvPr>
            <p:ph idx="1"/>
          </p:nvPr>
        </p:nvSpPr>
        <p:spPr/>
        <p:txBody>
          <a:bodyPr/>
          <a:lstStyle/>
          <a:p>
            <a:pPr eaLnBrk="1" hangingPunct="1"/>
            <a:r>
              <a:rPr lang="en-US">
                <a:solidFill>
                  <a:srgbClr val="FF5A14"/>
                </a:solidFill>
              </a:rPr>
              <a:t>Frame-by-frame</a:t>
            </a:r>
            <a:r>
              <a:rPr lang="en-US"/>
              <a:t> animation: each frame is manually drawn to reflect motion sequence.</a:t>
            </a:r>
          </a:p>
          <a:p>
            <a:pPr lvl="1" eaLnBrk="1" hangingPunct="1">
              <a:lnSpc>
                <a:spcPct val="70000"/>
              </a:lnSpc>
            </a:pPr>
            <a:r>
              <a:rPr lang="en-US">
                <a:ea typeface="ＭＳ Ｐゴシック" charset="-128"/>
              </a:rPr>
              <a:t>Gives detailed control of each motion.</a:t>
            </a:r>
          </a:p>
          <a:p>
            <a:pPr lvl="1" eaLnBrk="1" hangingPunct="1">
              <a:lnSpc>
                <a:spcPct val="70000"/>
              </a:lnSpc>
            </a:pPr>
            <a:r>
              <a:rPr lang="en-US">
                <a:ea typeface="ＭＳ Ｐゴシック" charset="-128"/>
              </a:rPr>
              <a:t>Time consuming process.</a:t>
            </a:r>
          </a:p>
          <a:p>
            <a:pPr eaLnBrk="1" hangingPunct="1"/>
            <a:r>
              <a:rPr lang="en-US">
                <a:solidFill>
                  <a:srgbClr val="FF5A14"/>
                </a:solidFill>
              </a:rPr>
              <a:t>Tween</a:t>
            </a:r>
            <a:r>
              <a:rPr lang="en-US"/>
              <a:t> animation: computer generates in-between frames based on two designated key frames.</a:t>
            </a:r>
          </a:p>
          <a:p>
            <a:pPr eaLnBrk="1" hangingPunct="1"/>
            <a:endParaRPr lang="en-US"/>
          </a:p>
        </p:txBody>
      </p:sp>
      <p:sp>
        <p:nvSpPr>
          <p:cNvPr id="51202" name="Slide Number Placeholder 4"/>
          <p:cNvSpPr>
            <a:spLocks noGrp="1"/>
          </p:cNvSpPr>
          <p:nvPr>
            <p:ph type="sldNum" sz="quarter" idx="12"/>
          </p:nvPr>
        </p:nvSpPr>
        <p:spPr>
          <a:noFill/>
        </p:spPr>
        <p:txBody>
          <a:bodyPr/>
          <a:lstStyle/>
          <a:p>
            <a:fld id="{1895C440-8ADB-4D43-800E-F6D1A23D1F03}" type="slidenum">
              <a:rPr lang="en-US" smtClean="0"/>
              <a:pPr/>
              <a:t>19</a:t>
            </a:fld>
            <a:endParaRPr lang="en-US" smtClean="0"/>
          </a:p>
        </p:txBody>
      </p:sp>
      <p:graphicFrame>
        <p:nvGraphicFramePr>
          <p:cNvPr id="77847" name="Group 23"/>
          <p:cNvGraphicFramePr>
            <a:graphicFrameLocks noGrp="1"/>
          </p:cNvGraphicFramePr>
          <p:nvPr/>
        </p:nvGraphicFramePr>
        <p:xfrm>
          <a:off x="1600200" y="4978400"/>
          <a:ext cx="6553200" cy="1041400"/>
        </p:xfrm>
        <a:graphic>
          <a:graphicData uri="http://schemas.openxmlformats.org/drawingml/2006/table">
            <a:tbl>
              <a:tblPr/>
              <a:tblGrid>
                <a:gridCol w="3200400"/>
                <a:gridCol w="3352800"/>
              </a:tblGrid>
              <a:tr h="1041400">
                <a:tc>
                  <a:txBody>
                    <a:bodyPr/>
                    <a:lstStyle/>
                    <a:p>
                      <a:pPr marL="0" marR="0" lvl="0" indent="0" algn="l" defTabSz="914400" rtl="0" eaLnBrk="1" fontAlgn="base" latinLnBrk="0" hangingPunct="1">
                        <a:lnSpc>
                          <a:spcPct val="80000"/>
                        </a:lnSpc>
                        <a:spcBef>
                          <a:spcPct val="25000"/>
                        </a:spcBef>
                        <a:spcAft>
                          <a:spcPct val="0"/>
                        </a:spcAft>
                        <a:buClr>
                          <a:schemeClr val="accent1"/>
                        </a:buClr>
                        <a:buSzTx/>
                        <a:buFont typeface="Wingdings" charset="2"/>
                        <a:buChar char="l"/>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Motion tween</a:t>
                      </a:r>
                    </a:p>
                    <a:p>
                      <a:pPr marL="0" marR="0" lvl="0" indent="0" algn="l" defTabSz="914400" rtl="0" eaLnBrk="1" fontAlgn="base" latinLnBrk="0" hangingPunct="1">
                        <a:lnSpc>
                          <a:spcPct val="80000"/>
                        </a:lnSpc>
                        <a:spcBef>
                          <a:spcPct val="25000"/>
                        </a:spcBef>
                        <a:spcAft>
                          <a:spcPct val="0"/>
                        </a:spcAft>
                        <a:buClr>
                          <a:schemeClr val="accent1"/>
                        </a:buClr>
                        <a:buSzTx/>
                        <a:buFont typeface="Wingdings" charset="2"/>
                        <a:buChar char="l"/>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Path-based tween</a:t>
                      </a:r>
                    </a:p>
                    <a:p>
                      <a:pPr marL="0" marR="0" lvl="0" indent="0" algn="l" defTabSz="914400" rtl="0" eaLnBrk="1" fontAlgn="base" latinLnBrk="0" hangingPunct="1">
                        <a:lnSpc>
                          <a:spcPct val="80000"/>
                        </a:lnSpc>
                        <a:spcBef>
                          <a:spcPct val="25000"/>
                        </a:spcBef>
                        <a:spcAft>
                          <a:spcPct val="0"/>
                        </a:spcAft>
                        <a:buClr>
                          <a:schemeClr val="accent1"/>
                        </a:buClr>
                        <a:buSzTx/>
                        <a:buFont typeface="Wingdings" charset="2"/>
                        <a:buChar char="l"/>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Shape tween (morphing)</a:t>
                      </a: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80000"/>
                        </a:lnSpc>
                        <a:spcBef>
                          <a:spcPct val="25000"/>
                        </a:spcBef>
                        <a:spcAft>
                          <a:spcPct val="0"/>
                        </a:spcAft>
                        <a:buClr>
                          <a:schemeClr val="accent1"/>
                        </a:buClr>
                        <a:buSzTx/>
                        <a:buFont typeface="Wingdings" charset="2"/>
                        <a:buChar char="l"/>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Size tween</a:t>
                      </a:r>
                    </a:p>
                    <a:p>
                      <a:pPr marL="0" marR="0" lvl="0" indent="0" algn="l" defTabSz="914400" rtl="0" eaLnBrk="1" fontAlgn="base" latinLnBrk="0" hangingPunct="1">
                        <a:lnSpc>
                          <a:spcPct val="80000"/>
                        </a:lnSpc>
                        <a:spcBef>
                          <a:spcPct val="25000"/>
                        </a:spcBef>
                        <a:spcAft>
                          <a:spcPct val="0"/>
                        </a:spcAft>
                        <a:buClr>
                          <a:schemeClr val="accent1"/>
                        </a:buClr>
                        <a:buSzTx/>
                        <a:buFont typeface="Wingdings" charset="2"/>
                        <a:buChar char="l"/>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Color tween</a:t>
                      </a:r>
                    </a:p>
                    <a:p>
                      <a:pPr marL="0" marR="0" lvl="0" indent="0" algn="l" defTabSz="914400" rtl="0" eaLnBrk="1" fontAlgn="base" latinLnBrk="0" hangingPunct="1">
                        <a:lnSpc>
                          <a:spcPct val="80000"/>
                        </a:lnSpc>
                        <a:spcBef>
                          <a:spcPct val="25000"/>
                        </a:spcBef>
                        <a:spcAft>
                          <a:spcPct val="0"/>
                        </a:spcAft>
                        <a:buClr>
                          <a:schemeClr val="accent1"/>
                        </a:buClr>
                        <a:buSzTx/>
                        <a:buFont typeface="Wingdings" charset="2"/>
                        <a:buChar char="l"/>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Transparency tween</a:t>
                      </a:r>
                    </a:p>
                  </a:txBody>
                  <a:tcPr horzOverflow="overflow">
                    <a:lnL>
                      <a:noFill/>
                    </a:lnL>
                    <a:lnR>
                      <a:noFill/>
                    </a:lnR>
                    <a:lnT>
                      <a:noFill/>
                    </a:lnT>
                    <a:lnB>
                      <a:noFill/>
                    </a:lnB>
                    <a:lnTlToBr>
                      <a:noFill/>
                    </a:lnTlToBr>
                    <a:lnBlToTr>
                      <a:noFill/>
                    </a:lnBlToTr>
                    <a:solidFill>
                      <a:schemeClr val="accent2"/>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t>CHAPTER HIGHLIGHTS</a:t>
            </a:r>
          </a:p>
        </p:txBody>
      </p:sp>
      <p:sp>
        <p:nvSpPr>
          <p:cNvPr id="16388" name="Rectangle 3"/>
          <p:cNvSpPr>
            <a:spLocks noGrp="1" noChangeArrowheads="1"/>
          </p:cNvSpPr>
          <p:nvPr>
            <p:ph sz="half" idx="1"/>
          </p:nvPr>
        </p:nvSpPr>
        <p:spPr/>
        <p:txBody>
          <a:bodyPr/>
          <a:lstStyle/>
          <a:p>
            <a:pPr eaLnBrk="1" hangingPunct="1"/>
            <a:r>
              <a:rPr lang="en-US"/>
              <a:t>Animation basics</a:t>
            </a:r>
          </a:p>
          <a:p>
            <a:pPr eaLnBrk="1" hangingPunct="1"/>
            <a:r>
              <a:rPr lang="en-US"/>
              <a:t>Traditional animation techniques</a:t>
            </a:r>
          </a:p>
          <a:p>
            <a:pPr eaLnBrk="1" hangingPunct="1"/>
            <a:r>
              <a:rPr lang="en-US"/>
              <a:t>2-D animation techniques:</a:t>
            </a:r>
          </a:p>
          <a:p>
            <a:pPr lvl="1" eaLnBrk="1" hangingPunct="1"/>
            <a:r>
              <a:rPr lang="en-US" sz="2300">
                <a:ea typeface="ＭＳ Ｐゴシック" charset="-128"/>
              </a:rPr>
              <a:t>Keyframe</a:t>
            </a:r>
          </a:p>
          <a:p>
            <a:pPr lvl="1" eaLnBrk="1" hangingPunct="1"/>
            <a:r>
              <a:rPr lang="en-US" sz="2300">
                <a:ea typeface="ＭＳ Ｐゴシック" charset="-128"/>
              </a:rPr>
              <a:t>Tween</a:t>
            </a:r>
          </a:p>
          <a:p>
            <a:pPr lvl="1" eaLnBrk="1" hangingPunct="1"/>
            <a:r>
              <a:rPr lang="en-US" sz="2300">
                <a:ea typeface="ＭＳ Ｐゴシック" charset="-128"/>
              </a:rPr>
              <a:t>Programmed.</a:t>
            </a:r>
          </a:p>
        </p:txBody>
      </p:sp>
      <p:sp>
        <p:nvSpPr>
          <p:cNvPr id="16389" name="Rectangle 4"/>
          <p:cNvSpPr>
            <a:spLocks noGrp="1" noChangeArrowheads="1"/>
          </p:cNvSpPr>
          <p:nvPr>
            <p:ph sz="half" idx="2"/>
          </p:nvPr>
        </p:nvSpPr>
        <p:spPr>
          <a:xfrm>
            <a:off x="4648200" y="1600200"/>
            <a:ext cx="4648200" cy="4530725"/>
          </a:xfrm>
        </p:spPr>
        <p:txBody>
          <a:bodyPr/>
          <a:lstStyle/>
          <a:p>
            <a:pPr eaLnBrk="1" hangingPunct="1"/>
            <a:r>
              <a:rPr lang="en-US" dirty="0"/>
              <a:t>3-D animation:</a:t>
            </a:r>
          </a:p>
          <a:p>
            <a:pPr lvl="1" eaLnBrk="1" hangingPunct="1"/>
            <a:r>
              <a:rPr lang="en-US" sz="2300" dirty="0">
                <a:ea typeface="ＭＳ Ｐゴシック" charset="-128"/>
              </a:rPr>
              <a:t>Motion capture</a:t>
            </a:r>
          </a:p>
          <a:p>
            <a:pPr lvl="1" eaLnBrk="1" hangingPunct="1"/>
            <a:r>
              <a:rPr lang="en-US" sz="2300" dirty="0">
                <a:ea typeface="ＭＳ Ｐゴシック" charset="-128"/>
              </a:rPr>
              <a:t>Kinematics</a:t>
            </a:r>
          </a:p>
          <a:p>
            <a:pPr lvl="1" eaLnBrk="1" hangingPunct="1"/>
            <a:r>
              <a:rPr lang="en-US" sz="2300" dirty="0">
                <a:ea typeface="ＭＳ Ｐゴシック" charset="-128"/>
              </a:rPr>
              <a:t>Animating with physics.</a:t>
            </a:r>
          </a:p>
          <a:p>
            <a:pPr eaLnBrk="1" hangingPunct="1"/>
            <a:r>
              <a:rPr lang="en-US" dirty="0"/>
              <a:t>Guidelines for animation in multimedia</a:t>
            </a:r>
          </a:p>
          <a:p>
            <a:pPr eaLnBrk="1" hangingPunct="1"/>
            <a:endParaRPr lang="en-US" dirty="0"/>
          </a:p>
        </p:txBody>
      </p:sp>
      <p:sp>
        <p:nvSpPr>
          <p:cNvPr id="16386" name="Slide Number Placeholder 5"/>
          <p:cNvSpPr>
            <a:spLocks noGrp="1"/>
          </p:cNvSpPr>
          <p:nvPr>
            <p:ph type="sldNum" sz="quarter" idx="12"/>
          </p:nvPr>
        </p:nvSpPr>
        <p:spPr>
          <a:noFill/>
        </p:spPr>
        <p:txBody>
          <a:bodyPr/>
          <a:lstStyle/>
          <a:p>
            <a:fld id="{B9CD85D2-E987-904D-B9FA-7497FD62D2CE}"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a:t>ANIMATION SOFTWARE</a:t>
            </a:r>
          </a:p>
        </p:txBody>
      </p:sp>
      <p:sp>
        <p:nvSpPr>
          <p:cNvPr id="53252" name="Rectangle 3"/>
          <p:cNvSpPr>
            <a:spLocks noGrp="1" noChangeArrowheads="1"/>
          </p:cNvSpPr>
          <p:nvPr>
            <p:ph idx="1"/>
          </p:nvPr>
        </p:nvSpPr>
        <p:spPr>
          <a:xfrm>
            <a:off x="228600" y="1600200"/>
            <a:ext cx="8458200" cy="4530725"/>
          </a:xfrm>
        </p:spPr>
        <p:txBody>
          <a:bodyPr/>
          <a:lstStyle/>
          <a:p>
            <a:pPr eaLnBrk="1" hangingPunct="1"/>
            <a:r>
              <a:rPr lang="en-US"/>
              <a:t>Provide tools to support animation process.</a:t>
            </a:r>
          </a:p>
          <a:p>
            <a:pPr lvl="1" eaLnBrk="1" hangingPunct="1">
              <a:spcAft>
                <a:spcPts val="1200"/>
              </a:spcAft>
            </a:pPr>
            <a:r>
              <a:rPr lang="en-US">
                <a:ea typeface="ＭＳ Ｐゴシック" charset="-128"/>
              </a:rPr>
              <a:t>Image-editing tools</a:t>
            </a:r>
          </a:p>
          <a:p>
            <a:pPr lvl="1" eaLnBrk="1" hangingPunct="1">
              <a:spcAft>
                <a:spcPts val="1200"/>
              </a:spcAft>
            </a:pPr>
            <a:r>
              <a:rPr lang="en-US">
                <a:ea typeface="ＭＳ Ｐゴシック" charset="-128"/>
              </a:rPr>
              <a:t>Alignment tools and grids to control placement</a:t>
            </a:r>
          </a:p>
          <a:p>
            <a:pPr lvl="1" eaLnBrk="1" hangingPunct="1">
              <a:spcAft>
                <a:spcPts val="1200"/>
              </a:spcAft>
            </a:pPr>
            <a:r>
              <a:rPr lang="en-US">
                <a:ea typeface="ＭＳ Ｐゴシック" charset="-128"/>
              </a:rPr>
              <a:t>Text tools</a:t>
            </a:r>
          </a:p>
          <a:p>
            <a:pPr lvl="1" eaLnBrk="1" hangingPunct="1">
              <a:spcAft>
                <a:spcPts val="1200"/>
              </a:spcAft>
            </a:pPr>
            <a:r>
              <a:rPr lang="en-US">
                <a:ea typeface="ＭＳ Ｐゴシック" charset="-128"/>
              </a:rPr>
              <a:t>Basic sound control</a:t>
            </a:r>
          </a:p>
          <a:p>
            <a:pPr lvl="1" eaLnBrk="1" hangingPunct="1">
              <a:spcAft>
                <a:spcPts val="1200"/>
              </a:spcAft>
            </a:pPr>
            <a:r>
              <a:rPr lang="en-US">
                <a:ea typeface="ＭＳ Ｐゴシック" charset="-128"/>
              </a:rPr>
              <a:t>Strategies to support interactivity.</a:t>
            </a:r>
          </a:p>
        </p:txBody>
      </p:sp>
      <p:sp>
        <p:nvSpPr>
          <p:cNvPr id="53250" name="Slide Number Placeholder 4"/>
          <p:cNvSpPr>
            <a:spLocks noGrp="1"/>
          </p:cNvSpPr>
          <p:nvPr>
            <p:ph type="sldNum" sz="quarter" idx="12"/>
          </p:nvPr>
        </p:nvSpPr>
        <p:spPr>
          <a:noFill/>
        </p:spPr>
        <p:txBody>
          <a:bodyPr/>
          <a:lstStyle/>
          <a:p>
            <a:fld id="{9C0BDED6-40DD-624A-A3C9-DD982FB50114}"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685800" y="228600"/>
            <a:ext cx="8077200" cy="914400"/>
          </a:xfrm>
        </p:spPr>
        <p:txBody>
          <a:bodyPr/>
          <a:lstStyle/>
          <a:p>
            <a:pPr eaLnBrk="1" hangingPunct="1"/>
            <a:r>
              <a:rPr lang="en-US"/>
              <a:t>FLASH DEVELOPMENT SCREEN</a:t>
            </a:r>
          </a:p>
        </p:txBody>
      </p:sp>
      <p:sp>
        <p:nvSpPr>
          <p:cNvPr id="55298" name="Slide Number Placeholder 3"/>
          <p:cNvSpPr>
            <a:spLocks noGrp="1"/>
          </p:cNvSpPr>
          <p:nvPr>
            <p:ph type="sldNum" sz="quarter" idx="12"/>
          </p:nvPr>
        </p:nvSpPr>
        <p:spPr>
          <a:noFill/>
        </p:spPr>
        <p:txBody>
          <a:bodyPr/>
          <a:lstStyle/>
          <a:p>
            <a:fld id="{ABCF77FE-843D-3942-A822-E92366700C2F}" type="slidenum">
              <a:rPr lang="en-US" smtClean="0"/>
              <a:pPr/>
              <a:t>21</a:t>
            </a:fld>
            <a:endParaRPr lang="en-US" smtClean="0"/>
          </a:p>
        </p:txBody>
      </p:sp>
      <p:grpSp>
        <p:nvGrpSpPr>
          <p:cNvPr id="55300" name="Group 10"/>
          <p:cNvGrpSpPr>
            <a:grpSpLocks/>
          </p:cNvGrpSpPr>
          <p:nvPr/>
        </p:nvGrpSpPr>
        <p:grpSpPr bwMode="auto">
          <a:xfrm>
            <a:off x="457200" y="1143000"/>
            <a:ext cx="8229600" cy="5132388"/>
            <a:chOff x="384" y="720"/>
            <a:chExt cx="5184" cy="3233"/>
          </a:xfrm>
        </p:grpSpPr>
        <p:pic>
          <p:nvPicPr>
            <p:cNvPr id="94212" name="Picture 4" descr="Picture 1"/>
            <p:cNvPicPr>
              <a:picLocks noChangeAspect="1" noChangeArrowheads="1"/>
            </p:cNvPicPr>
            <p:nvPr/>
          </p:nvPicPr>
          <p:blipFill>
            <a:blip r:embed="rId3"/>
            <a:srcRect/>
            <a:stretch>
              <a:fillRect/>
            </a:stretch>
          </p:blipFill>
          <p:spPr bwMode="auto">
            <a:xfrm>
              <a:off x="1488" y="1056"/>
              <a:ext cx="3183" cy="2897"/>
            </a:xfrm>
            <a:prstGeom prst="rect">
              <a:avLst/>
            </a:prstGeom>
            <a:noFill/>
            <a:effectLst>
              <a:outerShdw blurRad="63500" dist="38099" dir="2700000" algn="ctr" rotWithShape="0">
                <a:srgbClr val="000000">
                  <a:alpha val="74998"/>
                </a:srgbClr>
              </a:outerShdw>
            </a:effectLst>
          </p:spPr>
        </p:pic>
        <p:sp>
          <p:nvSpPr>
            <p:cNvPr id="55302" name="AutoShape 5"/>
            <p:cNvSpPr>
              <a:spLocks/>
            </p:cNvSpPr>
            <p:nvPr/>
          </p:nvSpPr>
          <p:spPr bwMode="auto">
            <a:xfrm>
              <a:off x="4752" y="1584"/>
              <a:ext cx="816" cy="332"/>
            </a:xfrm>
            <a:prstGeom prst="accentCallout1">
              <a:avLst>
                <a:gd name="adj1" fmla="val 21685"/>
                <a:gd name="adj2" fmla="val -5884"/>
                <a:gd name="adj3" fmla="val -74398"/>
                <a:gd name="adj4" fmla="val -17769"/>
              </a:avLst>
            </a:prstGeom>
            <a:solidFill>
              <a:schemeClr val="accent1"/>
            </a:solidFill>
            <a:ln w="9525">
              <a:solidFill>
                <a:schemeClr val="tx1"/>
              </a:solidFill>
              <a:miter lim="800000"/>
              <a:headEnd/>
              <a:tailEnd/>
            </a:ln>
          </p:spPr>
          <p:txBody>
            <a:bodyPr>
              <a:prstTxWarp prst="textNoShape">
                <a:avLst/>
              </a:prstTxWarp>
              <a:spAutoFit/>
            </a:bodyPr>
            <a:lstStyle/>
            <a:p>
              <a:r>
                <a:rPr lang="en-US" sz="1400"/>
                <a:t>Development Tools</a:t>
              </a:r>
            </a:p>
          </p:txBody>
        </p:sp>
        <p:sp>
          <p:nvSpPr>
            <p:cNvPr id="55303" name="AutoShape 6"/>
            <p:cNvSpPr>
              <a:spLocks/>
            </p:cNvSpPr>
            <p:nvPr/>
          </p:nvSpPr>
          <p:spPr bwMode="auto">
            <a:xfrm>
              <a:off x="2160" y="720"/>
              <a:ext cx="576" cy="198"/>
            </a:xfrm>
            <a:prstGeom prst="accentCallout3">
              <a:avLst>
                <a:gd name="adj1" fmla="val 36366"/>
                <a:gd name="adj2" fmla="val -8333"/>
                <a:gd name="adj3" fmla="val 36366"/>
                <a:gd name="adj4" fmla="val -14931"/>
                <a:gd name="adj5" fmla="val 172727"/>
                <a:gd name="adj6" fmla="val -14931"/>
                <a:gd name="adj7" fmla="val 309597"/>
                <a:gd name="adj8" fmla="val 83681"/>
              </a:avLst>
            </a:prstGeom>
            <a:solidFill>
              <a:schemeClr val="accent1"/>
            </a:solidFill>
            <a:ln w="9525">
              <a:solidFill>
                <a:schemeClr val="tx1"/>
              </a:solidFill>
              <a:miter lim="800000"/>
              <a:headEnd/>
              <a:tailEnd/>
            </a:ln>
          </p:spPr>
          <p:txBody>
            <a:bodyPr>
              <a:prstTxWarp prst="textNoShape">
                <a:avLst/>
              </a:prstTxWarp>
              <a:spAutoFit/>
            </a:bodyPr>
            <a:lstStyle/>
            <a:p>
              <a:r>
                <a:rPr lang="en-US" sz="1400"/>
                <a:t>Timeline</a:t>
              </a:r>
            </a:p>
          </p:txBody>
        </p:sp>
        <p:sp>
          <p:nvSpPr>
            <p:cNvPr id="55304" name="AutoShape 7"/>
            <p:cNvSpPr>
              <a:spLocks/>
            </p:cNvSpPr>
            <p:nvPr/>
          </p:nvSpPr>
          <p:spPr bwMode="auto">
            <a:xfrm flipH="1">
              <a:off x="384" y="2494"/>
              <a:ext cx="1104" cy="1136"/>
            </a:xfrm>
            <a:prstGeom prst="callout3">
              <a:avLst>
                <a:gd name="adj1" fmla="val 7185"/>
                <a:gd name="adj2" fmla="val 104347"/>
                <a:gd name="adj3" fmla="val 7185"/>
                <a:gd name="adj4" fmla="val 105250"/>
                <a:gd name="adj5" fmla="val -21856"/>
                <a:gd name="adj6" fmla="val 105250"/>
                <a:gd name="adj7" fmla="val -79843"/>
                <a:gd name="adj8" fmla="val -1361"/>
              </a:avLst>
            </a:prstGeom>
            <a:solidFill>
              <a:schemeClr val="accent1"/>
            </a:solidFill>
            <a:ln w="9525">
              <a:solidFill>
                <a:schemeClr val="tx1"/>
              </a:solidFill>
              <a:miter lim="800000"/>
              <a:headEnd/>
              <a:tailEnd/>
            </a:ln>
          </p:spPr>
          <p:txBody>
            <a:bodyPr>
              <a:prstTxWarp prst="textNoShape">
                <a:avLst/>
              </a:prstTxWarp>
              <a:spAutoFit/>
            </a:bodyPr>
            <a:lstStyle/>
            <a:p>
              <a:r>
                <a:rPr lang="en-US" sz="1400"/>
                <a:t>Layers contain individual elements arranged in a stacking order of background on the bottom to sound on the top layer.</a:t>
              </a:r>
            </a:p>
          </p:txBody>
        </p:sp>
        <p:sp>
          <p:nvSpPr>
            <p:cNvPr id="55305" name="AutoShape 8"/>
            <p:cNvSpPr>
              <a:spLocks/>
            </p:cNvSpPr>
            <p:nvPr/>
          </p:nvSpPr>
          <p:spPr bwMode="auto">
            <a:xfrm>
              <a:off x="3312" y="777"/>
              <a:ext cx="1104" cy="466"/>
            </a:xfrm>
            <a:prstGeom prst="callout2">
              <a:avLst>
                <a:gd name="adj1" fmla="val 21685"/>
                <a:gd name="adj2" fmla="val -4347"/>
                <a:gd name="adj3" fmla="val 21685"/>
                <a:gd name="adj4" fmla="val -5708"/>
                <a:gd name="adj5" fmla="val 324699"/>
                <a:gd name="adj6" fmla="val -7157"/>
              </a:avLst>
            </a:prstGeom>
            <a:solidFill>
              <a:schemeClr val="accent1"/>
            </a:solidFill>
            <a:ln w="9525">
              <a:solidFill>
                <a:schemeClr val="tx1"/>
              </a:solidFill>
              <a:miter lim="800000"/>
              <a:headEnd/>
              <a:tailEnd/>
            </a:ln>
          </p:spPr>
          <p:txBody>
            <a:bodyPr>
              <a:prstTxWarp prst="textNoShape">
                <a:avLst/>
              </a:prstTxWarp>
              <a:spAutoFit/>
            </a:bodyPr>
            <a:lstStyle/>
            <a:p>
              <a:r>
                <a:rPr lang="en-US" sz="1400"/>
                <a:t>Keyframes and tweened sequence. </a:t>
              </a:r>
            </a:p>
          </p:txBody>
        </p:sp>
        <p:sp>
          <p:nvSpPr>
            <p:cNvPr id="55306" name="AutoShape 9"/>
            <p:cNvSpPr>
              <a:spLocks/>
            </p:cNvSpPr>
            <p:nvPr/>
          </p:nvSpPr>
          <p:spPr bwMode="auto">
            <a:xfrm>
              <a:off x="516" y="981"/>
              <a:ext cx="912" cy="332"/>
            </a:xfrm>
            <a:prstGeom prst="accentCallout3">
              <a:avLst>
                <a:gd name="adj1" fmla="val 21685"/>
                <a:gd name="adj2" fmla="val -5264"/>
                <a:gd name="adj3" fmla="val 21685"/>
                <a:gd name="adj4" fmla="val -11292"/>
                <a:gd name="adj5" fmla="val 97894"/>
                <a:gd name="adj6" fmla="val -11292"/>
                <a:gd name="adj7" fmla="val 98194"/>
                <a:gd name="adj8" fmla="val 198903"/>
              </a:avLst>
            </a:prstGeom>
            <a:solidFill>
              <a:schemeClr val="accent1"/>
            </a:solidFill>
            <a:ln w="9525">
              <a:solidFill>
                <a:schemeClr val="tx1"/>
              </a:solidFill>
              <a:miter lim="800000"/>
              <a:headEnd/>
              <a:tailEnd/>
            </a:ln>
          </p:spPr>
          <p:txBody>
            <a:bodyPr>
              <a:prstTxWarp prst="textNoShape">
                <a:avLst/>
              </a:prstTxWarp>
              <a:spAutoFit/>
            </a:bodyPr>
            <a:lstStyle/>
            <a:p>
              <a:r>
                <a:rPr lang="en-US" sz="1400"/>
                <a:t>Frame one on the timeline</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t>PROGRAMMED ANIMATION</a:t>
            </a:r>
          </a:p>
        </p:txBody>
      </p:sp>
      <p:sp>
        <p:nvSpPr>
          <p:cNvPr id="57348" name="Rectangle 3"/>
          <p:cNvSpPr>
            <a:spLocks noGrp="1" noChangeArrowheads="1"/>
          </p:cNvSpPr>
          <p:nvPr>
            <p:ph idx="1"/>
          </p:nvPr>
        </p:nvSpPr>
        <p:spPr/>
        <p:txBody>
          <a:bodyPr>
            <a:normAutofit lnSpcReduction="10000"/>
          </a:bodyPr>
          <a:lstStyle/>
          <a:p>
            <a:pPr eaLnBrk="1" hangingPunct="1"/>
            <a:r>
              <a:rPr lang="en-US"/>
              <a:t>Animators write commands and the computer generates the animation.</a:t>
            </a:r>
          </a:p>
          <a:p>
            <a:pPr lvl="1" eaLnBrk="1" hangingPunct="1">
              <a:lnSpc>
                <a:spcPct val="90000"/>
              </a:lnSpc>
            </a:pPr>
            <a:r>
              <a:rPr lang="en-US">
                <a:ea typeface="ＭＳ Ｐゴシック" charset="-128"/>
              </a:rPr>
              <a:t>Requires knowledge of programming and mathematical techniques to specify motion.</a:t>
            </a:r>
          </a:p>
          <a:p>
            <a:pPr eaLnBrk="1" hangingPunct="1">
              <a:lnSpc>
                <a:spcPct val="90000"/>
              </a:lnSpc>
            </a:pPr>
            <a:r>
              <a:rPr lang="en-US"/>
              <a:t>Advantages:</a:t>
            </a:r>
          </a:p>
          <a:p>
            <a:pPr lvl="1" eaLnBrk="1" hangingPunct="1">
              <a:lnSpc>
                <a:spcPct val="90000"/>
              </a:lnSpc>
            </a:pPr>
            <a:r>
              <a:rPr lang="en-US">
                <a:ea typeface="ＭＳ Ｐゴシック" charset="-128"/>
              </a:rPr>
              <a:t>File sizes are smaller.</a:t>
            </a:r>
          </a:p>
          <a:p>
            <a:pPr lvl="1" eaLnBrk="1" hangingPunct="1">
              <a:lnSpc>
                <a:spcPct val="90000"/>
              </a:lnSpc>
            </a:pPr>
            <a:r>
              <a:rPr lang="en-US">
                <a:ea typeface="ＭＳ Ｐゴシック" charset="-128"/>
              </a:rPr>
              <a:t>Animations load and play faster.</a:t>
            </a:r>
          </a:p>
          <a:p>
            <a:pPr lvl="1" eaLnBrk="1" hangingPunct="1">
              <a:lnSpc>
                <a:spcPct val="90000"/>
              </a:lnSpc>
            </a:pPr>
            <a:r>
              <a:rPr lang="en-US">
                <a:ea typeface="ＭＳ Ｐゴシック" charset="-128"/>
              </a:rPr>
              <a:t>Reduces bandwidth and processor demands.</a:t>
            </a:r>
          </a:p>
          <a:p>
            <a:pPr lvl="1" eaLnBrk="1" hangingPunct="1">
              <a:lnSpc>
                <a:spcPct val="90000"/>
              </a:lnSpc>
            </a:pPr>
            <a:r>
              <a:rPr lang="en-US">
                <a:ea typeface="ＭＳ Ｐゴシック" charset="-128"/>
              </a:rPr>
              <a:t>Efficient creation of different versions of animated sequence.</a:t>
            </a:r>
          </a:p>
        </p:txBody>
      </p:sp>
      <p:sp>
        <p:nvSpPr>
          <p:cNvPr id="57346" name="Slide Number Placeholder 4"/>
          <p:cNvSpPr>
            <a:spLocks noGrp="1"/>
          </p:cNvSpPr>
          <p:nvPr>
            <p:ph type="sldNum" sz="quarter" idx="12"/>
          </p:nvPr>
        </p:nvSpPr>
        <p:spPr>
          <a:noFill/>
        </p:spPr>
        <p:txBody>
          <a:bodyPr/>
          <a:lstStyle/>
          <a:p>
            <a:fld id="{7918F314-A4D0-B44D-8BEB-CCF5859F3D7A}"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a:t>PROGRAMMED ANIMATION</a:t>
            </a:r>
          </a:p>
        </p:txBody>
      </p:sp>
      <p:sp>
        <p:nvSpPr>
          <p:cNvPr id="59396" name="Rectangle 3"/>
          <p:cNvSpPr>
            <a:spLocks noGrp="1" noChangeArrowheads="1"/>
          </p:cNvSpPr>
          <p:nvPr>
            <p:ph idx="1"/>
          </p:nvPr>
        </p:nvSpPr>
        <p:spPr/>
        <p:txBody>
          <a:bodyPr/>
          <a:lstStyle/>
          <a:p>
            <a:pPr eaLnBrk="1" hangingPunct="1">
              <a:lnSpc>
                <a:spcPct val="90000"/>
              </a:lnSpc>
            </a:pPr>
            <a:r>
              <a:rPr lang="en-US"/>
              <a:t>Supports complex forms of interactivity.</a:t>
            </a:r>
          </a:p>
          <a:p>
            <a:pPr lvl="1" eaLnBrk="1" hangingPunct="1">
              <a:lnSpc>
                <a:spcPct val="90000"/>
              </a:lnSpc>
            </a:pPr>
            <a:r>
              <a:rPr lang="en-US">
                <a:ea typeface="ＭＳ Ｐゴシック" charset="-128"/>
              </a:rPr>
              <a:t>Computer games take input from the user and animate the objects "on the fly."</a:t>
            </a:r>
          </a:p>
          <a:p>
            <a:pPr eaLnBrk="1" hangingPunct="1">
              <a:lnSpc>
                <a:spcPct val="90000"/>
              </a:lnSpc>
            </a:pPr>
            <a:r>
              <a:rPr lang="en-US"/>
              <a:t>Scripting languages frequently used to generate programmed animations:</a:t>
            </a:r>
          </a:p>
          <a:p>
            <a:pPr lvl="1" eaLnBrk="1" hangingPunct="1">
              <a:lnSpc>
                <a:spcPct val="90000"/>
              </a:lnSpc>
            </a:pPr>
            <a:r>
              <a:rPr lang="en-US">
                <a:ea typeface="ＭＳ Ｐゴシック" charset="-128"/>
              </a:rPr>
              <a:t>Lingo</a:t>
            </a:r>
          </a:p>
          <a:p>
            <a:pPr lvl="1" eaLnBrk="1" hangingPunct="1">
              <a:lnSpc>
                <a:spcPct val="90000"/>
              </a:lnSpc>
            </a:pPr>
            <a:r>
              <a:rPr lang="en-US">
                <a:ea typeface="ＭＳ Ｐゴシック" charset="-128"/>
              </a:rPr>
              <a:t>Actionscript</a:t>
            </a:r>
          </a:p>
          <a:p>
            <a:pPr lvl="1" eaLnBrk="1" hangingPunct="1">
              <a:lnSpc>
                <a:spcPct val="90000"/>
              </a:lnSpc>
            </a:pPr>
            <a:r>
              <a:rPr lang="en-US">
                <a:ea typeface="ＭＳ Ｐゴシック" charset="-128"/>
              </a:rPr>
              <a:t>Javascript.</a:t>
            </a:r>
          </a:p>
        </p:txBody>
      </p:sp>
      <p:sp>
        <p:nvSpPr>
          <p:cNvPr id="59394" name="Slide Number Placeholder 4"/>
          <p:cNvSpPr>
            <a:spLocks noGrp="1"/>
          </p:cNvSpPr>
          <p:nvPr>
            <p:ph type="sldNum" sz="quarter" idx="12"/>
          </p:nvPr>
        </p:nvSpPr>
        <p:spPr>
          <a:noFill/>
        </p:spPr>
        <p:txBody>
          <a:bodyPr/>
          <a:lstStyle/>
          <a:p>
            <a:fld id="{07F0C50F-98D1-2D4B-88DE-97FB0F54E2AD}"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a:t>3-D ANIMATION</a:t>
            </a:r>
          </a:p>
        </p:txBody>
      </p:sp>
      <p:sp>
        <p:nvSpPr>
          <p:cNvPr id="61444" name="Rectangle 3"/>
          <p:cNvSpPr>
            <a:spLocks noGrp="1" noChangeArrowheads="1"/>
          </p:cNvSpPr>
          <p:nvPr>
            <p:ph idx="1"/>
          </p:nvPr>
        </p:nvSpPr>
        <p:spPr/>
        <p:txBody>
          <a:bodyPr/>
          <a:lstStyle/>
          <a:p>
            <a:pPr eaLnBrk="1" hangingPunct="1">
              <a:lnSpc>
                <a:spcPct val="70000"/>
              </a:lnSpc>
            </a:pPr>
            <a:r>
              <a:rPr lang="en-US"/>
              <a:t>Elements of 3-D animation set in motion include:</a:t>
            </a:r>
          </a:p>
          <a:p>
            <a:pPr lvl="1" eaLnBrk="1" hangingPunct="1">
              <a:lnSpc>
                <a:spcPct val="70000"/>
              </a:lnSpc>
            </a:pPr>
            <a:r>
              <a:rPr lang="en-US">
                <a:ea typeface="ＭＳ Ｐゴシック" charset="-128"/>
              </a:rPr>
              <a:t>Objects</a:t>
            </a:r>
          </a:p>
          <a:p>
            <a:pPr lvl="1" eaLnBrk="1" hangingPunct="1">
              <a:lnSpc>
                <a:spcPct val="70000"/>
              </a:lnSpc>
            </a:pPr>
            <a:r>
              <a:rPr lang="en-US">
                <a:ea typeface="ＭＳ Ｐゴシック" charset="-128"/>
              </a:rPr>
              <a:t>Sounds</a:t>
            </a:r>
          </a:p>
          <a:p>
            <a:pPr lvl="1" eaLnBrk="1" hangingPunct="1">
              <a:lnSpc>
                <a:spcPct val="70000"/>
              </a:lnSpc>
            </a:pPr>
            <a:r>
              <a:rPr lang="en-US">
                <a:ea typeface="ＭＳ Ｐゴシック" charset="-128"/>
              </a:rPr>
              <a:t>Cameras</a:t>
            </a:r>
          </a:p>
          <a:p>
            <a:pPr lvl="1" eaLnBrk="1" hangingPunct="1">
              <a:lnSpc>
                <a:spcPct val="70000"/>
              </a:lnSpc>
            </a:pPr>
            <a:r>
              <a:rPr lang="en-US">
                <a:ea typeface="ＭＳ Ｐゴシック" charset="-128"/>
              </a:rPr>
              <a:t>Lights.</a:t>
            </a:r>
          </a:p>
          <a:p>
            <a:pPr eaLnBrk="1" hangingPunct="1">
              <a:lnSpc>
                <a:spcPct val="70000"/>
              </a:lnSpc>
            </a:pPr>
            <a:r>
              <a:rPr lang="en-US"/>
              <a:t>Techniques are similar to 2-D animation:</a:t>
            </a:r>
          </a:p>
          <a:p>
            <a:pPr lvl="1" eaLnBrk="1" hangingPunct="1">
              <a:lnSpc>
                <a:spcPct val="70000"/>
              </a:lnSpc>
            </a:pPr>
            <a:r>
              <a:rPr lang="en-US">
                <a:ea typeface="ＭＳ Ｐゴシック" charset="-128"/>
              </a:rPr>
              <a:t>Key frame</a:t>
            </a:r>
          </a:p>
          <a:p>
            <a:pPr lvl="1" eaLnBrk="1" hangingPunct="1">
              <a:lnSpc>
                <a:spcPct val="70000"/>
              </a:lnSpc>
            </a:pPr>
            <a:r>
              <a:rPr lang="en-US">
                <a:ea typeface="ＭＳ Ｐゴシック" charset="-128"/>
              </a:rPr>
              <a:t>Tween motion.</a:t>
            </a:r>
          </a:p>
          <a:p>
            <a:pPr eaLnBrk="1" hangingPunct="1">
              <a:lnSpc>
                <a:spcPct val="70000"/>
              </a:lnSpc>
            </a:pPr>
            <a:r>
              <a:rPr lang="en-US"/>
              <a:t>Complex motion may involve using models of humans and animals.</a:t>
            </a:r>
          </a:p>
        </p:txBody>
      </p:sp>
      <p:sp>
        <p:nvSpPr>
          <p:cNvPr id="61442" name="Slide Number Placeholder 4"/>
          <p:cNvSpPr>
            <a:spLocks noGrp="1"/>
          </p:cNvSpPr>
          <p:nvPr>
            <p:ph type="sldNum" sz="quarter" idx="12"/>
          </p:nvPr>
        </p:nvSpPr>
        <p:spPr>
          <a:noFill/>
        </p:spPr>
        <p:txBody>
          <a:bodyPr/>
          <a:lstStyle/>
          <a:p>
            <a:fld id="{11BC3A72-6F7C-4044-B067-BA5E5D4ADB19}"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t>MOTION CAPTURE</a:t>
            </a:r>
          </a:p>
        </p:txBody>
      </p:sp>
      <p:sp>
        <p:nvSpPr>
          <p:cNvPr id="63492" name="Rectangle 3"/>
          <p:cNvSpPr>
            <a:spLocks noGrp="1" noChangeArrowheads="1"/>
          </p:cNvSpPr>
          <p:nvPr>
            <p:ph idx="1"/>
          </p:nvPr>
        </p:nvSpPr>
        <p:spPr/>
        <p:txBody>
          <a:bodyPr>
            <a:normAutofit lnSpcReduction="10000"/>
          </a:bodyPr>
          <a:lstStyle/>
          <a:p>
            <a:pPr eaLnBrk="1" hangingPunct="1"/>
            <a:r>
              <a:rPr lang="en-US"/>
              <a:t>Also called </a:t>
            </a:r>
            <a:r>
              <a:rPr lang="en-US">
                <a:solidFill>
                  <a:srgbClr val="FF5A14"/>
                </a:solidFill>
              </a:rPr>
              <a:t>performance animation</a:t>
            </a:r>
            <a:r>
              <a:rPr lang="en-US"/>
              <a:t>.</a:t>
            </a:r>
          </a:p>
          <a:p>
            <a:pPr lvl="1" eaLnBrk="1" hangingPunct="1"/>
            <a:r>
              <a:rPr lang="en-US">
                <a:ea typeface="ＭＳ Ｐゴシック" charset="-128"/>
              </a:rPr>
              <a:t>Technique of recording motion of actual objects and mapping these motions to a computer-generated animated character.</a:t>
            </a:r>
          </a:p>
          <a:p>
            <a:pPr lvl="1" eaLnBrk="1" hangingPunct="1"/>
            <a:r>
              <a:rPr lang="en-US">
                <a:ea typeface="ＭＳ Ｐゴシック" charset="-128"/>
              </a:rPr>
              <a:t>Performers have sensors to track the motion of various body parts as they create the action sequences.</a:t>
            </a:r>
          </a:p>
          <a:p>
            <a:pPr eaLnBrk="1" hangingPunct="1"/>
            <a:r>
              <a:rPr lang="en-US"/>
              <a:t>Used to capture complex natural </a:t>
            </a:r>
            <a:br>
              <a:rPr lang="en-US"/>
            </a:br>
            <a:r>
              <a:rPr lang="en-US"/>
              <a:t>motions that are difficult </a:t>
            </a:r>
            <a:br>
              <a:rPr lang="en-US"/>
            </a:br>
            <a:r>
              <a:rPr lang="en-US"/>
              <a:t>to create.</a:t>
            </a:r>
          </a:p>
          <a:p>
            <a:pPr lvl="1" eaLnBrk="1" hangingPunct="1">
              <a:buFont typeface="Wingdings" charset="2"/>
              <a:buNone/>
            </a:pPr>
            <a:endParaRPr lang="en-US">
              <a:ea typeface="ＭＳ Ｐゴシック" charset="-128"/>
            </a:endParaRPr>
          </a:p>
        </p:txBody>
      </p:sp>
      <p:sp>
        <p:nvSpPr>
          <p:cNvPr id="63490" name="Slide Number Placeholder 4"/>
          <p:cNvSpPr>
            <a:spLocks noGrp="1"/>
          </p:cNvSpPr>
          <p:nvPr>
            <p:ph type="sldNum" sz="quarter" idx="12"/>
          </p:nvPr>
        </p:nvSpPr>
        <p:spPr>
          <a:noFill/>
        </p:spPr>
        <p:txBody>
          <a:bodyPr/>
          <a:lstStyle/>
          <a:p>
            <a:fld id="{73FA3BEC-E477-804D-8630-AC135CD9669F}" type="slidenum">
              <a:rPr lang="en-US" smtClean="0"/>
              <a:pPr/>
              <a:t>25</a:t>
            </a:fld>
            <a:endParaRPr lang="en-US" smtClean="0"/>
          </a:p>
        </p:txBody>
      </p:sp>
      <p:sp>
        <p:nvSpPr>
          <p:cNvPr id="112645" name="Text Box 5"/>
          <p:cNvSpPr txBox="1">
            <a:spLocks noChangeArrowheads="1"/>
          </p:cNvSpPr>
          <p:nvPr/>
        </p:nvSpPr>
        <p:spPr bwMode="auto">
          <a:xfrm>
            <a:off x="7239000" y="4572000"/>
            <a:ext cx="1752600" cy="1262063"/>
          </a:xfrm>
          <a:prstGeom prst="rect">
            <a:avLst/>
          </a:prstGeom>
          <a:solidFill>
            <a:schemeClr val="accent2"/>
          </a:solid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spcBef>
                <a:spcPct val="50000"/>
              </a:spcBef>
            </a:pPr>
            <a:r>
              <a:rPr lang="en-US" sz="1400">
                <a:hlinkClick r:id="rId3"/>
              </a:rPr>
              <a:t>View IT</a:t>
            </a:r>
            <a:endParaRPr lang="en-US" sz="1400"/>
          </a:p>
          <a:p>
            <a:pPr>
              <a:spcBef>
                <a:spcPct val="50000"/>
              </a:spcBef>
            </a:pPr>
            <a:r>
              <a:rPr lang="en-US" sz="1400"/>
              <a:t>Demonstration of a motion capture animation rig from YouTube.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a:t>FORWARD KINEMATICS</a:t>
            </a:r>
          </a:p>
        </p:txBody>
      </p:sp>
      <p:sp>
        <p:nvSpPr>
          <p:cNvPr id="65540" name="Rectangle 3"/>
          <p:cNvSpPr>
            <a:spLocks noGrp="1" noChangeArrowheads="1"/>
          </p:cNvSpPr>
          <p:nvPr>
            <p:ph idx="1"/>
          </p:nvPr>
        </p:nvSpPr>
        <p:spPr/>
        <p:txBody>
          <a:bodyPr/>
          <a:lstStyle/>
          <a:p>
            <a:pPr eaLnBrk="1" hangingPunct="1">
              <a:lnSpc>
                <a:spcPct val="70000"/>
              </a:lnSpc>
            </a:pPr>
            <a:r>
              <a:rPr lang="en-US"/>
              <a:t>Kinematics is study of motion of bodies or systems of bodies.</a:t>
            </a:r>
          </a:p>
          <a:p>
            <a:pPr lvl="1" eaLnBrk="1" hangingPunct="1">
              <a:lnSpc>
                <a:spcPct val="70000"/>
              </a:lnSpc>
            </a:pPr>
            <a:r>
              <a:rPr lang="en-US">
                <a:ea typeface="ＭＳ Ｐゴシック" charset="-128"/>
              </a:rPr>
              <a:t>The motion of one part generates related motion in others.</a:t>
            </a:r>
          </a:p>
          <a:p>
            <a:pPr eaLnBrk="1" hangingPunct="1">
              <a:lnSpc>
                <a:spcPct val="70000"/>
              </a:lnSpc>
            </a:pPr>
            <a:r>
              <a:rPr lang="en-US"/>
              <a:t>Animator must adjust all motion in all related parts of the body.</a:t>
            </a:r>
          </a:p>
          <a:p>
            <a:pPr lvl="1" eaLnBrk="1" hangingPunct="1">
              <a:lnSpc>
                <a:spcPct val="70000"/>
              </a:lnSpc>
            </a:pPr>
            <a:r>
              <a:rPr lang="en-US">
                <a:ea typeface="ＭＳ Ｐゴシック" charset="-128"/>
              </a:rPr>
              <a:t>Simple to implement.</a:t>
            </a:r>
          </a:p>
          <a:p>
            <a:pPr lvl="1" eaLnBrk="1" hangingPunct="1">
              <a:lnSpc>
                <a:spcPct val="70000"/>
              </a:lnSpc>
            </a:pPr>
            <a:r>
              <a:rPr lang="en-US">
                <a:ea typeface="ＭＳ Ｐゴシック" charset="-128"/>
              </a:rPr>
              <a:t>Models easily defined.</a:t>
            </a:r>
          </a:p>
          <a:p>
            <a:pPr lvl="1" eaLnBrk="1" hangingPunct="1">
              <a:lnSpc>
                <a:spcPct val="70000"/>
              </a:lnSpc>
            </a:pPr>
            <a:r>
              <a:rPr lang="en-US">
                <a:ea typeface="ＭＳ Ｐゴシック" charset="-128"/>
              </a:rPr>
              <a:t>Computer processing is minimal.</a:t>
            </a:r>
          </a:p>
          <a:p>
            <a:pPr lvl="1" eaLnBrk="1" hangingPunct="1">
              <a:lnSpc>
                <a:spcPct val="70000"/>
              </a:lnSpc>
            </a:pPr>
            <a:r>
              <a:rPr lang="en-US">
                <a:ea typeface="ＭＳ Ｐゴシック" charset="-128"/>
              </a:rPr>
              <a:t>Quality of motion depends on animator's skill.</a:t>
            </a:r>
          </a:p>
          <a:p>
            <a:pPr lvl="1" eaLnBrk="1" hangingPunct="1">
              <a:lnSpc>
                <a:spcPct val="70000"/>
              </a:lnSpc>
            </a:pPr>
            <a:r>
              <a:rPr lang="en-US">
                <a:ea typeface="ＭＳ Ｐゴシック" charset="-128"/>
              </a:rPr>
              <a:t>Animation is time consuming process.</a:t>
            </a:r>
          </a:p>
        </p:txBody>
      </p:sp>
      <p:sp>
        <p:nvSpPr>
          <p:cNvPr id="65538" name="Slide Number Placeholder 4"/>
          <p:cNvSpPr>
            <a:spLocks noGrp="1"/>
          </p:cNvSpPr>
          <p:nvPr>
            <p:ph type="sldNum" sz="quarter" idx="12"/>
          </p:nvPr>
        </p:nvSpPr>
        <p:spPr>
          <a:noFill/>
        </p:spPr>
        <p:txBody>
          <a:bodyPr/>
          <a:lstStyle/>
          <a:p>
            <a:fld id="{410EFD61-C63E-4546-9096-1EC63B6548B6}" type="slidenum">
              <a:rPr lang="en-US" smtClean="0"/>
              <a:pPr/>
              <a:t>26</a:t>
            </a:fld>
            <a:endParaRPr lang="en-US" smtClean="0"/>
          </a:p>
        </p:txBody>
      </p:sp>
      <p:sp>
        <p:nvSpPr>
          <p:cNvPr id="114692" name="Text Box 4"/>
          <p:cNvSpPr txBox="1">
            <a:spLocks noChangeArrowheads="1"/>
          </p:cNvSpPr>
          <p:nvPr/>
        </p:nvSpPr>
        <p:spPr bwMode="auto">
          <a:xfrm>
            <a:off x="6477000" y="3810000"/>
            <a:ext cx="2209800" cy="1049338"/>
          </a:xfrm>
          <a:prstGeom prst="rect">
            <a:avLst/>
          </a:prstGeom>
          <a:solidFill>
            <a:schemeClr val="accent2"/>
          </a:solid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spcBef>
                <a:spcPct val="50000"/>
              </a:spcBef>
            </a:pPr>
            <a:r>
              <a:rPr lang="en-US" sz="1400">
                <a:hlinkClick r:id="rId3"/>
              </a:rPr>
              <a:t>View IT</a:t>
            </a:r>
            <a:endParaRPr lang="en-US" sz="1400"/>
          </a:p>
          <a:p>
            <a:pPr>
              <a:spcBef>
                <a:spcPct val="50000"/>
              </a:spcBef>
            </a:pPr>
            <a:r>
              <a:rPr lang="en-US" sz="1400"/>
              <a:t>Animation using forward kinematics as displayed on YouTube.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hangingPunct="1"/>
            <a:r>
              <a:rPr lang="en-US"/>
              <a:t>INVERSE KINEMATICS</a:t>
            </a:r>
          </a:p>
        </p:txBody>
      </p:sp>
      <p:sp>
        <p:nvSpPr>
          <p:cNvPr id="67588" name="Rectangle 3"/>
          <p:cNvSpPr>
            <a:spLocks noGrp="1" noChangeArrowheads="1"/>
          </p:cNvSpPr>
          <p:nvPr>
            <p:ph idx="1"/>
          </p:nvPr>
        </p:nvSpPr>
        <p:spPr>
          <a:xfrm>
            <a:off x="457200" y="1600201"/>
            <a:ext cx="8153400" cy="4419600"/>
          </a:xfrm>
        </p:spPr>
        <p:txBody>
          <a:bodyPr>
            <a:normAutofit fontScale="92500" lnSpcReduction="10000"/>
          </a:bodyPr>
          <a:lstStyle/>
          <a:p>
            <a:pPr eaLnBrk="1" hangingPunct="1"/>
            <a:r>
              <a:rPr lang="en-US" dirty="0"/>
              <a:t>Motion of one body part produces related motions in other body parts. </a:t>
            </a:r>
          </a:p>
          <a:p>
            <a:pPr lvl="1" eaLnBrk="1" hangingPunct="1"/>
            <a:r>
              <a:rPr lang="en-US" dirty="0">
                <a:ea typeface="ＭＳ Ｐゴシック" charset="-128"/>
              </a:rPr>
              <a:t>Simplifies animator's work and ensures consistent, realistic motion.</a:t>
            </a:r>
          </a:p>
          <a:p>
            <a:pPr eaLnBrk="1" hangingPunct="1"/>
            <a:r>
              <a:rPr lang="en-US" dirty="0"/>
              <a:t>Software embodies the knowledge of anatomical motion.</a:t>
            </a:r>
          </a:p>
          <a:p>
            <a:pPr lvl="1" eaLnBrk="1" hangingPunct="1"/>
            <a:r>
              <a:rPr lang="en-US" dirty="0">
                <a:ea typeface="ＭＳ Ｐゴシック" charset="-128"/>
              </a:rPr>
              <a:t>Requires innovative programming.</a:t>
            </a:r>
          </a:p>
          <a:p>
            <a:pPr lvl="1" eaLnBrk="1" hangingPunct="1"/>
            <a:r>
              <a:rPr lang="en-US" dirty="0">
                <a:ea typeface="ＭＳ Ｐゴシック" charset="-128"/>
              </a:rPr>
              <a:t>Demands more processing power than forward kinematics.</a:t>
            </a:r>
          </a:p>
          <a:p>
            <a:pPr eaLnBrk="1" hangingPunct="1"/>
            <a:r>
              <a:rPr lang="en-US" dirty="0"/>
              <a:t>Significantly reduces work of animator.</a:t>
            </a:r>
          </a:p>
        </p:txBody>
      </p:sp>
      <p:sp>
        <p:nvSpPr>
          <p:cNvPr id="67586" name="Slide Number Placeholder 4"/>
          <p:cNvSpPr>
            <a:spLocks noGrp="1"/>
          </p:cNvSpPr>
          <p:nvPr>
            <p:ph type="sldNum" sz="quarter" idx="12"/>
          </p:nvPr>
        </p:nvSpPr>
        <p:spPr>
          <a:noFill/>
        </p:spPr>
        <p:txBody>
          <a:bodyPr/>
          <a:lstStyle/>
          <a:p>
            <a:fld id="{E18EA483-9D35-3E4E-B727-2B67BBA1E096}" type="slidenum">
              <a:rPr lang="en-US" smtClean="0"/>
              <a:pPr/>
              <a:t>27</a:t>
            </a:fld>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pPr eaLnBrk="1" hangingPunct="1"/>
            <a:r>
              <a:rPr lang="en-US"/>
              <a:t>ANIMATING WITH PHYSICS</a:t>
            </a:r>
          </a:p>
        </p:txBody>
      </p:sp>
      <p:sp>
        <p:nvSpPr>
          <p:cNvPr id="69636" name="Rectangle 3"/>
          <p:cNvSpPr>
            <a:spLocks noGrp="1" noChangeArrowheads="1"/>
          </p:cNvSpPr>
          <p:nvPr>
            <p:ph idx="1"/>
          </p:nvPr>
        </p:nvSpPr>
        <p:spPr/>
        <p:txBody>
          <a:bodyPr/>
          <a:lstStyle/>
          <a:p>
            <a:pPr eaLnBrk="1" hangingPunct="1"/>
            <a:r>
              <a:rPr lang="en-US"/>
              <a:t>Software can automatically generate motions based on properties of object and laws of physics.</a:t>
            </a:r>
          </a:p>
          <a:p>
            <a:pPr eaLnBrk="1" hangingPunct="1"/>
            <a:r>
              <a:rPr lang="en-US"/>
              <a:t>Will free animators from more tedious tasks of 3-D animation and produce more realistic content.</a:t>
            </a:r>
          </a:p>
          <a:p>
            <a:pPr lvl="1" eaLnBrk="1" hangingPunct="1"/>
            <a:r>
              <a:rPr lang="en-US">
                <a:ea typeface="ＭＳ Ｐゴシック" charset="-128"/>
              </a:rPr>
              <a:t>Animators can concentrate on developing stories and characters.</a:t>
            </a:r>
          </a:p>
        </p:txBody>
      </p:sp>
      <p:sp>
        <p:nvSpPr>
          <p:cNvPr id="69634" name="Slide Number Placeholder 4"/>
          <p:cNvSpPr>
            <a:spLocks noGrp="1"/>
          </p:cNvSpPr>
          <p:nvPr>
            <p:ph type="sldNum" sz="quarter" idx="12"/>
          </p:nvPr>
        </p:nvSpPr>
        <p:spPr>
          <a:noFill/>
        </p:spPr>
        <p:txBody>
          <a:bodyPr/>
          <a:lstStyle/>
          <a:p>
            <a:fld id="{44C99A8E-6BBF-2C48-BB3F-6EA06A32326F}" type="slidenum">
              <a:rPr lang="en-US" smtClean="0"/>
              <a:pPr/>
              <a:t>28</a:t>
            </a:fld>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eaLnBrk="1" hangingPunct="1"/>
            <a:r>
              <a:rPr lang="en-US"/>
              <a:t>COMPLETING THE ANIMATION</a:t>
            </a:r>
          </a:p>
        </p:txBody>
      </p:sp>
      <p:sp>
        <p:nvSpPr>
          <p:cNvPr id="71684" name="Rectangle 3"/>
          <p:cNvSpPr>
            <a:spLocks noGrp="1" noChangeArrowheads="1"/>
          </p:cNvSpPr>
          <p:nvPr>
            <p:ph idx="1"/>
          </p:nvPr>
        </p:nvSpPr>
        <p:spPr/>
        <p:txBody>
          <a:bodyPr/>
          <a:lstStyle/>
          <a:p>
            <a:pPr eaLnBrk="1" hangingPunct="1"/>
            <a:r>
              <a:rPr lang="en-US"/>
              <a:t>Rendering creates the final animation frames by applying:</a:t>
            </a:r>
          </a:p>
          <a:p>
            <a:pPr lvl="1" eaLnBrk="1" hangingPunct="1"/>
            <a:r>
              <a:rPr lang="en-US">
                <a:ea typeface="ＭＳ Ｐゴシック" charset="-128"/>
              </a:rPr>
              <a:t>The modeling</a:t>
            </a:r>
          </a:p>
          <a:p>
            <a:pPr lvl="1" eaLnBrk="1" hangingPunct="1"/>
            <a:r>
              <a:rPr lang="en-US">
                <a:ea typeface="ＭＳ Ｐゴシック" charset="-128"/>
              </a:rPr>
              <a:t>Surface definition</a:t>
            </a:r>
          </a:p>
          <a:p>
            <a:pPr lvl="1" eaLnBrk="1" hangingPunct="1"/>
            <a:r>
              <a:rPr lang="en-US">
                <a:ea typeface="ＭＳ Ｐゴシック" charset="-128"/>
              </a:rPr>
              <a:t>Scene composition as specified by animator.</a:t>
            </a:r>
          </a:p>
        </p:txBody>
      </p:sp>
      <p:sp>
        <p:nvSpPr>
          <p:cNvPr id="71682" name="Slide Number Placeholder 4"/>
          <p:cNvSpPr>
            <a:spLocks noGrp="1"/>
          </p:cNvSpPr>
          <p:nvPr>
            <p:ph type="sldNum" sz="quarter" idx="12"/>
          </p:nvPr>
        </p:nvSpPr>
        <p:spPr>
          <a:noFill/>
        </p:spPr>
        <p:txBody>
          <a:bodyPr/>
          <a:lstStyle/>
          <a:p>
            <a:fld id="{5DDBE66D-BD53-D641-B9BB-434F0AAE1A08}" type="slidenum">
              <a:rPr lang="en-US" smtClean="0"/>
              <a:pPr/>
              <a:t>29</a:t>
            </a:fld>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457200"/>
            <a:ext cx="8229600" cy="1143000"/>
          </a:xfrm>
        </p:spPr>
        <p:txBody>
          <a:bodyPr>
            <a:normAutofit fontScale="90000"/>
          </a:bodyPr>
          <a:lstStyle/>
          <a:p>
            <a:pPr eaLnBrk="1" hangingPunct="1"/>
            <a:r>
              <a:rPr lang="en-US"/>
              <a:t>PINNACLE OF MODERN</a:t>
            </a:r>
            <a:br>
              <a:rPr lang="en-US"/>
            </a:br>
            <a:r>
              <a:rPr lang="en-US"/>
              <a:t>				 	MULTIMEDIA</a:t>
            </a:r>
          </a:p>
        </p:txBody>
      </p:sp>
      <p:sp>
        <p:nvSpPr>
          <p:cNvPr id="18436" name="Rectangle 3"/>
          <p:cNvSpPr>
            <a:spLocks noGrp="1" noChangeArrowheads="1"/>
          </p:cNvSpPr>
          <p:nvPr>
            <p:ph idx="1"/>
          </p:nvPr>
        </p:nvSpPr>
        <p:spPr>
          <a:xfrm>
            <a:off x="457200" y="1717675"/>
            <a:ext cx="8686800" cy="4530725"/>
          </a:xfrm>
        </p:spPr>
        <p:txBody>
          <a:bodyPr>
            <a:normAutofit lnSpcReduction="10000"/>
          </a:bodyPr>
          <a:lstStyle/>
          <a:p>
            <a:pPr eaLnBrk="1" hangingPunct="1"/>
            <a:r>
              <a:rPr lang="en-US"/>
              <a:t>Animation draws inspiration from each of the other media.</a:t>
            </a:r>
            <a:br>
              <a:rPr lang="en-US"/>
            </a:br>
            <a:endParaRPr lang="en-US"/>
          </a:p>
          <a:p>
            <a:pPr eaLnBrk="1" hangingPunct="1"/>
            <a:r>
              <a:rPr lang="en-US"/>
              <a:t>Computer is a partner in creative expression.</a:t>
            </a:r>
          </a:p>
          <a:p>
            <a:pPr lvl="1" eaLnBrk="1" hangingPunct="1"/>
            <a:r>
              <a:rPr lang="en-US">
                <a:ea typeface="ＭＳ Ｐゴシック" charset="-128"/>
              </a:rPr>
              <a:t>It lowered costs and increased ease of creating animation.</a:t>
            </a:r>
          </a:p>
          <a:p>
            <a:pPr lvl="1" eaLnBrk="1" hangingPunct="1"/>
            <a:r>
              <a:rPr lang="en-US">
                <a:ea typeface="ＭＳ Ｐゴシック" charset="-128"/>
              </a:rPr>
              <a:t>It supports creative expression through:</a:t>
            </a:r>
          </a:p>
          <a:p>
            <a:pPr lvl="2" eaLnBrk="1" hangingPunct="1"/>
            <a:r>
              <a:rPr lang="en-US">
                <a:ea typeface="ＭＳ Ｐゴシック" charset="-128"/>
              </a:rPr>
              <a:t>Interactivity</a:t>
            </a:r>
          </a:p>
          <a:p>
            <a:pPr lvl="2" eaLnBrk="1" hangingPunct="1"/>
            <a:r>
              <a:rPr lang="en-US">
                <a:ea typeface="ＭＳ Ｐゴシック" charset="-128"/>
              </a:rPr>
              <a:t>3-D sensory experience</a:t>
            </a:r>
          </a:p>
          <a:p>
            <a:pPr lvl="2" eaLnBrk="1" hangingPunct="1"/>
            <a:r>
              <a:rPr lang="en-US">
                <a:ea typeface="ＭＳ Ｐゴシック" charset="-128"/>
              </a:rPr>
              <a:t>Embodiment and implementation of rules of behavior.</a:t>
            </a:r>
          </a:p>
          <a:p>
            <a:pPr lvl="1" eaLnBrk="1" hangingPunct="1"/>
            <a:endParaRPr lang="en-US">
              <a:ea typeface="ＭＳ Ｐゴシック" charset="-128"/>
            </a:endParaRPr>
          </a:p>
        </p:txBody>
      </p:sp>
      <p:sp>
        <p:nvSpPr>
          <p:cNvPr id="18434" name="Slide Number Placeholder 4"/>
          <p:cNvSpPr>
            <a:spLocks noGrp="1"/>
          </p:cNvSpPr>
          <p:nvPr>
            <p:ph type="sldNum" sz="quarter" idx="12"/>
          </p:nvPr>
        </p:nvSpPr>
        <p:spPr>
          <a:noFill/>
        </p:spPr>
        <p:txBody>
          <a:bodyPr/>
          <a:lstStyle/>
          <a:p>
            <a:fld id="{9C47C64F-06B7-7649-88B8-1C0537C6118A}"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457200" y="28575"/>
            <a:ext cx="8229600" cy="1143000"/>
          </a:xfrm>
        </p:spPr>
        <p:txBody>
          <a:bodyPr/>
          <a:lstStyle/>
          <a:p>
            <a:pPr eaLnBrk="1" hangingPunct="1"/>
            <a:r>
              <a:rPr lang="en-US" dirty="0"/>
              <a:t>RENDERING OPTIONS</a:t>
            </a:r>
          </a:p>
        </p:txBody>
      </p:sp>
      <p:sp>
        <p:nvSpPr>
          <p:cNvPr id="73732" name="Rectangle 3"/>
          <p:cNvSpPr>
            <a:spLocks noGrp="1" noChangeArrowheads="1"/>
          </p:cNvSpPr>
          <p:nvPr>
            <p:ph idx="1"/>
          </p:nvPr>
        </p:nvSpPr>
        <p:spPr>
          <a:xfrm>
            <a:off x="304800" y="1822341"/>
            <a:ext cx="8229600" cy="4530725"/>
          </a:xfrm>
        </p:spPr>
        <p:txBody>
          <a:bodyPr>
            <a:normAutofit lnSpcReduction="10000"/>
          </a:bodyPr>
          <a:lstStyle/>
          <a:p>
            <a:pPr eaLnBrk="1" hangingPunct="1"/>
            <a:r>
              <a:rPr lang="en-US" dirty="0"/>
              <a:t>Pre-render</a:t>
            </a:r>
          </a:p>
          <a:p>
            <a:pPr lvl="1" eaLnBrk="1" hangingPunct="1"/>
            <a:r>
              <a:rPr lang="en-US" dirty="0">
                <a:ea typeface="ＭＳ Ｐゴシック" charset="-128"/>
              </a:rPr>
              <a:t>Requires enormous processing </a:t>
            </a:r>
            <a:br>
              <a:rPr lang="en-US" dirty="0">
                <a:ea typeface="ＭＳ Ｐゴシック" charset="-128"/>
              </a:rPr>
            </a:br>
            <a:r>
              <a:rPr lang="en-US" dirty="0">
                <a:ea typeface="ＭＳ Ｐゴシック" charset="-128"/>
              </a:rPr>
              <a:t>resources  and time for animated movies.</a:t>
            </a:r>
          </a:p>
          <a:p>
            <a:pPr lvl="1" eaLnBrk="1" hangingPunct="1"/>
            <a:r>
              <a:rPr lang="en-US" dirty="0">
                <a:ea typeface="ＭＳ Ｐゴシック" charset="-128"/>
              </a:rPr>
              <a:t>Computer carries out complex calculations to implement the object properties, lighting, camera angles and motions. </a:t>
            </a:r>
          </a:p>
          <a:p>
            <a:pPr eaLnBrk="1" hangingPunct="1"/>
            <a:r>
              <a:rPr lang="en-US" dirty="0"/>
              <a:t>Render in real time</a:t>
            </a:r>
          </a:p>
          <a:p>
            <a:pPr lvl="1" eaLnBrk="1" hangingPunct="1"/>
            <a:r>
              <a:rPr lang="en-US" dirty="0">
                <a:ea typeface="ＭＳ Ｐゴシック" charset="-128"/>
              </a:rPr>
              <a:t>Computer produces animation immediately.</a:t>
            </a:r>
          </a:p>
          <a:p>
            <a:pPr lvl="1" eaLnBrk="1" hangingPunct="1"/>
            <a:r>
              <a:rPr lang="en-US" dirty="0">
                <a:ea typeface="ＭＳ Ｐゴシック" charset="-128"/>
              </a:rPr>
              <a:t>Used in video games and highly interactive 3-D animations.</a:t>
            </a:r>
          </a:p>
          <a:p>
            <a:pPr lvl="1" eaLnBrk="1" hangingPunct="1">
              <a:buFont typeface="Wingdings" charset="2"/>
              <a:buNone/>
            </a:pPr>
            <a:endParaRPr lang="en-US" dirty="0">
              <a:ea typeface="ＭＳ Ｐゴシック" charset="-128"/>
            </a:endParaRPr>
          </a:p>
          <a:p>
            <a:pPr eaLnBrk="1" hangingPunct="1"/>
            <a:endParaRPr lang="en-US" dirty="0"/>
          </a:p>
        </p:txBody>
      </p:sp>
      <p:sp>
        <p:nvSpPr>
          <p:cNvPr id="73730" name="Slide Number Placeholder 4"/>
          <p:cNvSpPr>
            <a:spLocks noGrp="1"/>
          </p:cNvSpPr>
          <p:nvPr>
            <p:ph type="sldNum" sz="quarter" idx="12"/>
          </p:nvPr>
        </p:nvSpPr>
        <p:spPr>
          <a:noFill/>
        </p:spPr>
        <p:txBody>
          <a:bodyPr/>
          <a:lstStyle/>
          <a:p>
            <a:fld id="{BF187B57-2A96-1D4A-BCF0-B0D2FD438AA3}" type="slidenum">
              <a:rPr lang="en-US" smtClean="0"/>
              <a:pPr/>
              <a:t>30</a:t>
            </a:fld>
            <a:endParaRPr lang="en-US" smtClean="0"/>
          </a:p>
        </p:txBody>
      </p:sp>
      <p:sp>
        <p:nvSpPr>
          <p:cNvPr id="119812" name="Text Box 4"/>
          <p:cNvSpPr txBox="1">
            <a:spLocks noChangeArrowheads="1"/>
          </p:cNvSpPr>
          <p:nvPr/>
        </p:nvSpPr>
        <p:spPr bwMode="auto">
          <a:xfrm>
            <a:off x="6629400" y="914400"/>
            <a:ext cx="2209800" cy="1815882"/>
          </a:xfrm>
          <a:prstGeom prst="rect">
            <a:avLst/>
          </a:prstGeom>
          <a:solidFill>
            <a:schemeClr val="accent2"/>
          </a:solidFill>
          <a:ln w="9525">
            <a:noFill/>
            <a:miter lim="800000"/>
            <a:headEnd/>
            <a:tailEnd/>
          </a:ln>
          <a:effectLst>
            <a:outerShdw blurRad="63500" dist="38099" dir="2700000" algn="ctr" rotWithShape="0">
              <a:srgbClr val="000000">
                <a:alpha val="74998"/>
              </a:srgbClr>
            </a:outerShdw>
          </a:effectLst>
        </p:spPr>
        <p:txBody>
          <a:bodyPr wrap="square">
            <a:prstTxWarp prst="textNoShape">
              <a:avLst/>
            </a:prstTxWarp>
            <a:spAutoFit/>
          </a:bodyPr>
          <a:lstStyle/>
          <a:p>
            <a:pPr>
              <a:spcBef>
                <a:spcPct val="50000"/>
              </a:spcBef>
            </a:pPr>
            <a:r>
              <a:rPr lang="en-US" sz="1400" dirty="0"/>
              <a:t>Shrek 1 in 2001 used about 5 million CPU render hours.</a:t>
            </a:r>
          </a:p>
          <a:p>
            <a:pPr>
              <a:spcBef>
                <a:spcPct val="50000"/>
              </a:spcBef>
            </a:pPr>
            <a:r>
              <a:rPr lang="en-US" sz="1400" dirty="0"/>
              <a:t>Shrek 2 in 2004 used 10 million CPU hours</a:t>
            </a:r>
          </a:p>
          <a:p>
            <a:pPr>
              <a:spcBef>
                <a:spcPct val="50000"/>
              </a:spcBef>
            </a:pPr>
            <a:r>
              <a:rPr lang="en-US" sz="1400" dirty="0"/>
              <a:t>Shrek3 in 2007 used 20 million CPU hours.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pPr eaLnBrk="1" hangingPunct="1"/>
            <a:r>
              <a:rPr lang="en-US"/>
              <a:t>ANIMATION TIPS &amp; GUIDELINES</a:t>
            </a:r>
          </a:p>
        </p:txBody>
      </p:sp>
      <p:sp>
        <p:nvSpPr>
          <p:cNvPr id="75780" name="Rectangle 3"/>
          <p:cNvSpPr>
            <a:spLocks noGrp="1" noChangeArrowheads="1"/>
          </p:cNvSpPr>
          <p:nvPr>
            <p:ph idx="1"/>
          </p:nvPr>
        </p:nvSpPr>
        <p:spPr/>
        <p:txBody>
          <a:bodyPr>
            <a:normAutofit lnSpcReduction="10000"/>
          </a:bodyPr>
          <a:lstStyle/>
          <a:p>
            <a:pPr eaLnBrk="1" hangingPunct="1"/>
            <a:r>
              <a:rPr lang="en-US"/>
              <a:t>Prepare for a learning curve.</a:t>
            </a:r>
          </a:p>
          <a:p>
            <a:pPr lvl="1" eaLnBrk="1" hangingPunct="1"/>
            <a:r>
              <a:rPr lang="en-US">
                <a:ea typeface="ＭＳ Ｐゴシック" charset="-128"/>
              </a:rPr>
              <a:t>Animation programs are more difficult to master.</a:t>
            </a:r>
          </a:p>
          <a:p>
            <a:pPr eaLnBrk="1" hangingPunct="1"/>
            <a:r>
              <a:rPr lang="en-US"/>
              <a:t>Design for delivery.</a:t>
            </a:r>
          </a:p>
          <a:p>
            <a:pPr lvl="1" eaLnBrk="1" hangingPunct="1"/>
            <a:r>
              <a:rPr lang="en-US">
                <a:ea typeface="ＭＳ Ｐゴシック" charset="-128"/>
              </a:rPr>
              <a:t>Minimize file size if delivery is for Web.</a:t>
            </a:r>
          </a:p>
          <a:p>
            <a:pPr eaLnBrk="1" hangingPunct="1"/>
            <a:r>
              <a:rPr lang="en-US"/>
              <a:t>Consider clip animation to reduce costs.</a:t>
            </a:r>
          </a:p>
          <a:p>
            <a:pPr eaLnBrk="1" hangingPunct="1"/>
            <a:r>
              <a:rPr lang="en-US"/>
              <a:t>Consult the tradition in developing motion.</a:t>
            </a:r>
          </a:p>
          <a:p>
            <a:pPr lvl="1" eaLnBrk="1" hangingPunct="1"/>
            <a:r>
              <a:rPr lang="en-US">
                <a:ea typeface="ＭＳ Ｐゴシック" charset="-128"/>
              </a:rPr>
              <a:t>Cycles, holds, shooting on twos, tweening, stretch and squash, ease in &amp; ease out, overshoot &amp; overlap motion are traditional techniques.</a:t>
            </a:r>
          </a:p>
        </p:txBody>
      </p:sp>
      <p:sp>
        <p:nvSpPr>
          <p:cNvPr id="75778" name="Slide Number Placeholder 4"/>
          <p:cNvSpPr>
            <a:spLocks noGrp="1"/>
          </p:cNvSpPr>
          <p:nvPr>
            <p:ph type="sldNum" sz="quarter" idx="12"/>
          </p:nvPr>
        </p:nvSpPr>
        <p:spPr>
          <a:noFill/>
        </p:spPr>
        <p:txBody>
          <a:bodyPr/>
          <a:lstStyle/>
          <a:p>
            <a:fld id="{C6815B89-B9A0-CB4B-8696-6DEC0E9D3C1C}"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pPr eaLnBrk="1" hangingPunct="1"/>
            <a:r>
              <a:rPr lang="en-US"/>
              <a:t>WRAP UP</a:t>
            </a:r>
          </a:p>
        </p:txBody>
      </p:sp>
      <p:sp>
        <p:nvSpPr>
          <p:cNvPr id="77828" name="Rectangle 3"/>
          <p:cNvSpPr>
            <a:spLocks noGrp="1" noChangeArrowheads="1"/>
          </p:cNvSpPr>
          <p:nvPr>
            <p:ph idx="1"/>
          </p:nvPr>
        </p:nvSpPr>
        <p:spPr/>
        <p:txBody>
          <a:bodyPr/>
          <a:lstStyle/>
          <a:p>
            <a:pPr eaLnBrk="1" hangingPunct="1"/>
            <a:r>
              <a:rPr lang="en-US"/>
              <a:t>Digital animation based on:</a:t>
            </a:r>
          </a:p>
          <a:p>
            <a:pPr lvl="1" eaLnBrk="1" hangingPunct="1"/>
            <a:r>
              <a:rPr lang="en-US">
                <a:ea typeface="ＭＳ Ｐゴシック" charset="-128"/>
              </a:rPr>
              <a:t>Rich animation tradition</a:t>
            </a:r>
          </a:p>
          <a:p>
            <a:pPr lvl="1" eaLnBrk="1" hangingPunct="1"/>
            <a:r>
              <a:rPr lang="en-US">
                <a:ea typeface="ＭＳ Ｐゴシック" charset="-128"/>
              </a:rPr>
              <a:t>Powerful set of digital tools</a:t>
            </a:r>
          </a:p>
          <a:p>
            <a:pPr lvl="1" eaLnBrk="1" hangingPunct="1"/>
            <a:r>
              <a:rPr lang="en-US">
                <a:ea typeface="ＭＳ Ｐゴシック" charset="-128"/>
              </a:rPr>
              <a:t>Creativity of new digital artists.</a:t>
            </a:r>
          </a:p>
        </p:txBody>
      </p:sp>
      <p:sp>
        <p:nvSpPr>
          <p:cNvPr id="77826" name="Slide Number Placeholder 4"/>
          <p:cNvSpPr>
            <a:spLocks noGrp="1"/>
          </p:cNvSpPr>
          <p:nvPr>
            <p:ph type="sldNum" sz="quarter" idx="12"/>
          </p:nvPr>
        </p:nvSpPr>
        <p:spPr>
          <a:noFill/>
        </p:spPr>
        <p:txBody>
          <a:bodyPr/>
          <a:lstStyle/>
          <a:p>
            <a:fld id="{E213C491-B32B-D848-93EB-85D14938DA9D}" type="slidenum">
              <a:rPr lang="en-US" smtClean="0"/>
              <a:pPr/>
              <a:t>32</a:t>
            </a:fld>
            <a:endParaRPr lang="en-US" smtClean="0"/>
          </a:p>
        </p:txBody>
      </p:sp>
      <p:sp>
        <p:nvSpPr>
          <p:cNvPr id="78863" name="Text Box 15"/>
          <p:cNvSpPr txBox="1">
            <a:spLocks noChangeArrowheads="1"/>
          </p:cNvSpPr>
          <p:nvPr/>
        </p:nvSpPr>
        <p:spPr bwMode="auto">
          <a:xfrm>
            <a:off x="6553200" y="1371600"/>
            <a:ext cx="2133600" cy="1474788"/>
          </a:xfrm>
          <a:prstGeom prst="rect">
            <a:avLst/>
          </a:prstGeom>
          <a:solidFill>
            <a:schemeClr val="accent2"/>
          </a:solid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spcBef>
                <a:spcPct val="50000"/>
              </a:spcBef>
            </a:pPr>
            <a:r>
              <a:rPr lang="en-US" sz="1400">
                <a:hlinkClick r:id="rId3"/>
              </a:rPr>
              <a:t>View IT</a:t>
            </a:r>
            <a:endParaRPr lang="en-US" sz="1400"/>
          </a:p>
          <a:p>
            <a:pPr>
              <a:spcBef>
                <a:spcPct val="50000"/>
              </a:spcBef>
            </a:pPr>
            <a:r>
              <a:rPr lang="en-US" sz="1400" i="1"/>
              <a:t>Finding Nemo</a:t>
            </a:r>
            <a:r>
              <a:rPr lang="en-US" sz="1400"/>
              <a:t> production process illustrates the power of digital animation to create new worlds.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p:txBody>
          <a:bodyPr/>
          <a:lstStyle/>
          <a:p>
            <a:pPr eaLnBrk="1" hangingPunct="1"/>
            <a:r>
              <a:rPr lang="en-US"/>
              <a:t>WRAP UP</a:t>
            </a:r>
          </a:p>
        </p:txBody>
      </p:sp>
      <p:sp>
        <p:nvSpPr>
          <p:cNvPr id="79876" name="Rectangle 3"/>
          <p:cNvSpPr>
            <a:spLocks noGrp="1" noChangeArrowheads="1"/>
          </p:cNvSpPr>
          <p:nvPr>
            <p:ph idx="1"/>
          </p:nvPr>
        </p:nvSpPr>
        <p:spPr/>
        <p:txBody>
          <a:bodyPr/>
          <a:lstStyle/>
          <a:p>
            <a:pPr eaLnBrk="1" hangingPunct="1"/>
            <a:r>
              <a:rPr lang="en-US"/>
              <a:t>Potential of the "universal machine":</a:t>
            </a:r>
          </a:p>
          <a:p>
            <a:pPr lvl="1" eaLnBrk="1" hangingPunct="1"/>
            <a:r>
              <a:rPr lang="en-US">
                <a:ea typeface="ＭＳ Ｐゴシック" charset="-128"/>
              </a:rPr>
              <a:t>An assistant in the animation process.</a:t>
            </a:r>
          </a:p>
          <a:p>
            <a:pPr lvl="1" eaLnBrk="1" hangingPunct="1"/>
            <a:r>
              <a:rPr lang="en-US">
                <a:ea typeface="ＭＳ Ｐゴシック" charset="-128"/>
              </a:rPr>
              <a:t>A virtual partner in the creative process creating worlds only possible in digital environments.</a:t>
            </a:r>
          </a:p>
          <a:p>
            <a:pPr eaLnBrk="1" hangingPunct="1"/>
            <a:r>
              <a:rPr lang="en-US"/>
              <a:t>Animation is the frontier of digital multimedia. </a:t>
            </a:r>
          </a:p>
        </p:txBody>
      </p:sp>
      <p:sp>
        <p:nvSpPr>
          <p:cNvPr id="79874" name="Slide Number Placeholder 4"/>
          <p:cNvSpPr>
            <a:spLocks noGrp="1"/>
          </p:cNvSpPr>
          <p:nvPr>
            <p:ph type="sldNum" sz="quarter" idx="12"/>
          </p:nvPr>
        </p:nvSpPr>
        <p:spPr>
          <a:noFill/>
        </p:spPr>
        <p:txBody>
          <a:bodyPr/>
          <a:lstStyle/>
          <a:p>
            <a:fld id="{011AA059-A1E4-464F-9B78-07B15AD66256}" type="slidenum">
              <a:rPr lang="en-US" smtClean="0"/>
              <a:pPr/>
              <a:t>33</a:t>
            </a:fld>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pPr eaLnBrk="1" hangingPunct="1"/>
            <a:r>
              <a:rPr lang="en-US"/>
              <a:t>WRAP UP</a:t>
            </a:r>
          </a:p>
        </p:txBody>
      </p:sp>
      <p:sp>
        <p:nvSpPr>
          <p:cNvPr id="80900" name="Rectangle 3"/>
          <p:cNvSpPr>
            <a:spLocks noGrp="1" noChangeArrowheads="1"/>
          </p:cNvSpPr>
          <p:nvPr>
            <p:ph idx="1"/>
          </p:nvPr>
        </p:nvSpPr>
        <p:spPr/>
        <p:txBody>
          <a:bodyPr/>
          <a:lstStyle/>
          <a:p>
            <a:pPr eaLnBrk="1" hangingPunct="1">
              <a:lnSpc>
                <a:spcPct val="70000"/>
              </a:lnSpc>
            </a:pPr>
            <a:r>
              <a:rPr lang="en-US"/>
              <a:t>Traditional animation set the procedures and techniques for computer animation.</a:t>
            </a:r>
          </a:p>
          <a:p>
            <a:pPr eaLnBrk="1" hangingPunct="1">
              <a:lnSpc>
                <a:spcPct val="70000"/>
              </a:lnSpc>
            </a:pPr>
            <a:r>
              <a:rPr lang="en-US"/>
              <a:t>Types of computer animation.</a:t>
            </a:r>
          </a:p>
          <a:p>
            <a:pPr lvl="1" eaLnBrk="1" hangingPunct="1">
              <a:lnSpc>
                <a:spcPct val="70000"/>
              </a:lnSpc>
            </a:pPr>
            <a:r>
              <a:rPr lang="en-US">
                <a:ea typeface="ＭＳ Ｐゴシック" charset="-128"/>
              </a:rPr>
              <a:t>2-Dimensional</a:t>
            </a:r>
          </a:p>
          <a:p>
            <a:pPr lvl="2" eaLnBrk="1" hangingPunct="1">
              <a:lnSpc>
                <a:spcPct val="70000"/>
              </a:lnSpc>
            </a:pPr>
            <a:r>
              <a:rPr lang="en-US">
                <a:ea typeface="ＭＳ Ｐゴシック" charset="-128"/>
              </a:rPr>
              <a:t>Based largely on traditional techniques.</a:t>
            </a:r>
          </a:p>
          <a:p>
            <a:pPr lvl="2" eaLnBrk="1" hangingPunct="1">
              <a:lnSpc>
                <a:spcPct val="70000"/>
              </a:lnSpc>
            </a:pPr>
            <a:r>
              <a:rPr lang="en-US">
                <a:ea typeface="ＭＳ Ｐゴシック" charset="-128"/>
              </a:rPr>
              <a:t>Computer provides efficiencies in the animation development.</a:t>
            </a:r>
          </a:p>
          <a:p>
            <a:pPr lvl="1" eaLnBrk="1" hangingPunct="1">
              <a:lnSpc>
                <a:spcPct val="70000"/>
              </a:lnSpc>
            </a:pPr>
            <a:r>
              <a:rPr lang="en-US">
                <a:ea typeface="ＭＳ Ｐゴシック" charset="-128"/>
              </a:rPr>
              <a:t>3-Dimensional</a:t>
            </a:r>
          </a:p>
          <a:p>
            <a:pPr lvl="2" eaLnBrk="1" hangingPunct="1">
              <a:lnSpc>
                <a:spcPct val="70000"/>
              </a:lnSpc>
            </a:pPr>
            <a:r>
              <a:rPr lang="en-US">
                <a:ea typeface="ＭＳ Ｐゴシック" charset="-128"/>
              </a:rPr>
              <a:t>Techniques include motion capture, kinematics, animating with physics.</a:t>
            </a:r>
          </a:p>
          <a:p>
            <a:pPr lvl="2" eaLnBrk="1" hangingPunct="1">
              <a:lnSpc>
                <a:spcPct val="70000"/>
              </a:lnSpc>
            </a:pPr>
            <a:r>
              <a:rPr lang="en-US">
                <a:ea typeface="ＭＳ Ｐゴシック" charset="-128"/>
              </a:rPr>
              <a:t>Computer becomes a virtual partner to create and animate objects.</a:t>
            </a:r>
          </a:p>
        </p:txBody>
      </p:sp>
      <p:sp>
        <p:nvSpPr>
          <p:cNvPr id="80898" name="Slide Number Placeholder 4"/>
          <p:cNvSpPr>
            <a:spLocks noGrp="1"/>
          </p:cNvSpPr>
          <p:nvPr>
            <p:ph type="sldNum" sz="quarter" idx="12"/>
          </p:nvPr>
        </p:nvSpPr>
        <p:spPr>
          <a:noFill/>
        </p:spPr>
        <p:txBody>
          <a:bodyPr/>
          <a:lstStyle/>
          <a:p>
            <a:fld id="{BFF9778E-1873-E740-A8ED-40EFC40AA022}"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Grp="1" noChangeArrowheads="1"/>
          </p:cNvSpPr>
          <p:nvPr>
            <p:ph type="title"/>
          </p:nvPr>
        </p:nvSpPr>
        <p:spPr/>
        <p:txBody>
          <a:bodyPr/>
          <a:lstStyle/>
          <a:p>
            <a:pPr eaLnBrk="1" hangingPunct="1"/>
            <a:r>
              <a:rPr lang="en-US"/>
              <a:t>KEY TERM CHECK UP</a:t>
            </a:r>
          </a:p>
        </p:txBody>
      </p:sp>
      <p:sp>
        <p:nvSpPr>
          <p:cNvPr id="82947" name="Slide Number Placeholder 3"/>
          <p:cNvSpPr>
            <a:spLocks noGrp="1"/>
          </p:cNvSpPr>
          <p:nvPr>
            <p:ph type="sldNum" sz="quarter" idx="12"/>
          </p:nvPr>
        </p:nvSpPr>
        <p:spPr>
          <a:noFill/>
        </p:spPr>
        <p:txBody>
          <a:bodyPr/>
          <a:lstStyle/>
          <a:p>
            <a:fld id="{FA9319C1-AC68-E649-9079-DE757C600C1A}" type="slidenum">
              <a:rPr lang="en-US" smtClean="0"/>
              <a:pPr/>
              <a:t>35</a:t>
            </a:fld>
            <a:endParaRPr lang="en-US" smtClean="0"/>
          </a:p>
        </p:txBody>
      </p:sp>
      <p:grpSp>
        <p:nvGrpSpPr>
          <p:cNvPr id="82949" name="Group 6"/>
          <p:cNvGrpSpPr>
            <a:grpSpLocks/>
          </p:cNvGrpSpPr>
          <p:nvPr/>
        </p:nvGrpSpPr>
        <p:grpSpPr bwMode="auto">
          <a:xfrm>
            <a:off x="609600" y="1447800"/>
            <a:ext cx="8305800" cy="4267200"/>
            <a:chOff x="528" y="1008"/>
            <a:chExt cx="4944" cy="2544"/>
          </a:xfrm>
        </p:grpSpPr>
        <p:graphicFrame>
          <p:nvGraphicFramePr>
            <p:cNvPr id="82946" name="Object 2"/>
            <p:cNvGraphicFramePr>
              <a:graphicFrameLocks noChangeAspect="1"/>
            </p:cNvGraphicFramePr>
            <p:nvPr/>
          </p:nvGraphicFramePr>
          <p:xfrm>
            <a:off x="528" y="1056"/>
            <a:ext cx="4944" cy="2496"/>
          </p:xfrm>
          <a:graphic>
            <a:graphicData uri="http://schemas.openxmlformats.org/presentationml/2006/ole">
              <mc:AlternateContent xmlns:mc="http://schemas.openxmlformats.org/markup-compatibility/2006">
                <mc:Choice xmlns:v="urn:schemas-microsoft-com:vml" Requires="v">
                  <p:oleObj spid="_x0000_s82947" name="Document" r:id="rId5" imgW="5629656" imgH="2642616" progId="Word.Document.8">
                    <p:embed/>
                  </p:oleObj>
                </mc:Choice>
                <mc:Fallback>
                  <p:oleObj name="Document" r:id="rId5" imgW="5629656" imgH="2642616"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 y="1056"/>
                          <a:ext cx="4944" cy="24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05" name="Rectangle 5"/>
            <p:cNvSpPr>
              <a:spLocks noChangeArrowheads="1"/>
            </p:cNvSpPr>
            <p:nvPr/>
          </p:nvSpPr>
          <p:spPr bwMode="auto">
            <a:xfrm>
              <a:off x="528" y="1008"/>
              <a:ext cx="4944" cy="2400"/>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t>ANIMATION BASICS</a:t>
            </a:r>
          </a:p>
        </p:txBody>
      </p:sp>
      <p:sp>
        <p:nvSpPr>
          <p:cNvPr id="20484" name="Rectangle 3"/>
          <p:cNvSpPr>
            <a:spLocks noGrp="1" noChangeArrowheads="1"/>
          </p:cNvSpPr>
          <p:nvPr>
            <p:ph idx="1"/>
          </p:nvPr>
        </p:nvSpPr>
        <p:spPr/>
        <p:txBody>
          <a:bodyPr>
            <a:normAutofit fontScale="92500" lnSpcReduction="10000"/>
          </a:bodyPr>
          <a:lstStyle/>
          <a:p>
            <a:pPr eaLnBrk="1" hangingPunct="1"/>
            <a:r>
              <a:rPr lang="en-US" dirty="0"/>
              <a:t>Animation: rapidly displayed sequence of individual, still images.</a:t>
            </a:r>
          </a:p>
          <a:p>
            <a:pPr eaLnBrk="1" hangingPunct="1"/>
            <a:r>
              <a:rPr lang="en-US" dirty="0"/>
              <a:t>Made possible by</a:t>
            </a:r>
            <a:r>
              <a:rPr lang="en-US" dirty="0">
                <a:solidFill>
                  <a:srgbClr val="FF5A14"/>
                </a:solidFill>
              </a:rPr>
              <a:t> "persistence of vision."</a:t>
            </a:r>
            <a:endParaRPr lang="en-US" dirty="0" smtClean="0"/>
          </a:p>
          <a:p>
            <a:pPr lvl="1" eaLnBrk="1" hangingPunct="1"/>
            <a:r>
              <a:rPr lang="en-US" dirty="0" smtClean="0">
                <a:ea typeface="ＭＳ Ｐゴシック" charset="-128"/>
              </a:rPr>
              <a:t> Images </a:t>
            </a:r>
            <a:r>
              <a:rPr lang="en-US" dirty="0">
                <a:ea typeface="ＭＳ Ｐゴシック" charset="-128"/>
              </a:rPr>
              <a:t>formed on the retina persist for a short period of time after stimulus has disappeared.</a:t>
            </a:r>
            <a:endParaRPr lang="en-US" dirty="0" smtClean="0">
              <a:ea typeface="ＭＳ Ｐゴシック" charset="-128"/>
            </a:endParaRPr>
          </a:p>
          <a:p>
            <a:pPr lvl="1" eaLnBrk="1" hangingPunct="1"/>
            <a:r>
              <a:rPr lang="en-US" dirty="0" smtClean="0">
                <a:ea typeface="ＭＳ Ｐゴシック" charset="-128"/>
              </a:rPr>
              <a:t> This </a:t>
            </a:r>
            <a:r>
              <a:rPr lang="en-US" dirty="0">
                <a:ea typeface="ＭＳ Ｐゴシック" charset="-128"/>
              </a:rPr>
              <a:t>physical memory of the retina produces the illusion of motion.</a:t>
            </a:r>
          </a:p>
          <a:p>
            <a:pPr eaLnBrk="1" hangingPunct="1"/>
            <a:r>
              <a:rPr lang="en-US" dirty="0"/>
              <a:t>Early animating devices:</a:t>
            </a:r>
          </a:p>
          <a:p>
            <a:pPr lvl="1" eaLnBrk="1" hangingPunct="1"/>
            <a:r>
              <a:rPr lang="en-US" dirty="0" err="1">
                <a:ea typeface="ＭＳ Ｐゴシック" charset="-128"/>
              </a:rPr>
              <a:t>Thaumatrope</a:t>
            </a:r>
            <a:endParaRPr lang="en-US" dirty="0">
              <a:ea typeface="ＭＳ Ｐゴシック" charset="-128"/>
            </a:endParaRPr>
          </a:p>
          <a:p>
            <a:pPr lvl="1" eaLnBrk="1" hangingPunct="1"/>
            <a:r>
              <a:rPr lang="en-US" dirty="0">
                <a:ea typeface="ＭＳ Ｐゴシック" charset="-128"/>
              </a:rPr>
              <a:t>Zoetrope.</a:t>
            </a:r>
          </a:p>
        </p:txBody>
      </p:sp>
      <p:sp>
        <p:nvSpPr>
          <p:cNvPr id="20482" name="Slide Number Placeholder 4"/>
          <p:cNvSpPr>
            <a:spLocks noGrp="1"/>
          </p:cNvSpPr>
          <p:nvPr>
            <p:ph type="sldNum" sz="quarter" idx="12"/>
          </p:nvPr>
        </p:nvSpPr>
        <p:spPr>
          <a:noFill/>
        </p:spPr>
        <p:txBody>
          <a:bodyPr/>
          <a:lstStyle/>
          <a:p>
            <a:fld id="{28D8EE0C-B731-F243-B44E-E95717CCBB4B}" type="slidenum">
              <a:rPr lang="en-US" smtClean="0"/>
              <a:pPr/>
              <a:t>4</a:t>
            </a:fld>
            <a:endParaRPr lang="en-US" smtClean="0"/>
          </a:p>
        </p:txBody>
      </p:sp>
      <p:sp>
        <p:nvSpPr>
          <p:cNvPr id="5" name="Action Button: Movie 4">
            <a:hlinkClick r:id="rId3" highlightClick="1"/>
          </p:cNvPr>
          <p:cNvSpPr/>
          <p:nvPr/>
        </p:nvSpPr>
        <p:spPr bwMode="auto">
          <a:xfrm>
            <a:off x="4572000" y="5181600"/>
            <a:ext cx="685800" cy="304800"/>
          </a:xfrm>
          <a:prstGeom prst="actionButtonMovi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8" charset="0"/>
              <a:ea typeface="ＭＳ Ｐゴシック" pitchFamily="68" charset="-128"/>
              <a:cs typeface="ＭＳ Ｐゴシック" pitchFamily="68" charset="-128"/>
            </a:endParaRPr>
          </a:p>
        </p:txBody>
      </p:sp>
      <p:sp>
        <p:nvSpPr>
          <p:cNvPr id="6" name="TextBox 5"/>
          <p:cNvSpPr txBox="1"/>
          <p:nvPr/>
        </p:nvSpPr>
        <p:spPr>
          <a:xfrm>
            <a:off x="5181600" y="5181600"/>
            <a:ext cx="2362200" cy="304800"/>
          </a:xfrm>
          <a:prstGeom prst="rect">
            <a:avLst/>
          </a:prstGeom>
          <a:noFill/>
        </p:spPr>
        <p:txBody>
          <a:bodyPr wrap="square" rtlCol="0">
            <a:spAutoFit/>
          </a:bodyPr>
          <a:lstStyle/>
          <a:p>
            <a:r>
              <a:rPr lang="en-US" sz="1400" dirty="0" smtClean="0"/>
              <a:t>View sample </a:t>
            </a:r>
            <a:r>
              <a:rPr lang="en-US" sz="1400" dirty="0" err="1" smtClean="0"/>
              <a:t>Thaumatrope</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t>ANIMATION BASICS</a:t>
            </a:r>
          </a:p>
        </p:txBody>
      </p:sp>
      <p:sp>
        <p:nvSpPr>
          <p:cNvPr id="22532" name="Rectangle 3"/>
          <p:cNvSpPr>
            <a:spLocks noGrp="1" noChangeArrowheads="1"/>
          </p:cNvSpPr>
          <p:nvPr>
            <p:ph idx="1"/>
          </p:nvPr>
        </p:nvSpPr>
        <p:spPr>
          <a:xfrm>
            <a:off x="457200" y="1447800"/>
            <a:ext cx="8229600" cy="4530725"/>
          </a:xfrm>
        </p:spPr>
        <p:txBody>
          <a:bodyPr>
            <a:normAutofit lnSpcReduction="10000"/>
          </a:bodyPr>
          <a:lstStyle/>
          <a:p>
            <a:pPr eaLnBrk="1" hangingPunct="1"/>
            <a:r>
              <a:rPr lang="en-US" dirty="0"/>
              <a:t>Flipbook technique</a:t>
            </a:r>
          </a:p>
          <a:p>
            <a:pPr lvl="1" eaLnBrk="1" hangingPunct="1"/>
            <a:r>
              <a:rPr lang="en-US" dirty="0">
                <a:ea typeface="ＭＳ Ｐゴシック" charset="-128"/>
              </a:rPr>
              <a:t>Still images showing a different stage of motion are created on each page.</a:t>
            </a:r>
          </a:p>
          <a:p>
            <a:pPr lvl="2" eaLnBrk="1" hangingPunct="1"/>
            <a:r>
              <a:rPr lang="en-US" dirty="0">
                <a:ea typeface="ＭＳ Ｐゴシック" charset="-128"/>
              </a:rPr>
              <a:t>Pages are "flipped" in rapid succession to view the motion</a:t>
            </a:r>
            <a:r>
              <a:rPr lang="en-US" dirty="0" smtClean="0">
                <a:ea typeface="ＭＳ Ｐゴシック" charset="-128"/>
              </a:rPr>
              <a:t>.</a:t>
            </a:r>
            <a:br>
              <a:rPr lang="en-US" dirty="0" smtClean="0">
                <a:ea typeface="ＭＳ Ｐゴシック" charset="-128"/>
              </a:rPr>
            </a:br>
            <a:r>
              <a:rPr lang="en-US" dirty="0" smtClean="0">
                <a:ea typeface="ＭＳ Ｐゴシック" charset="-128"/>
              </a:rPr>
              <a:t>Animation </a:t>
            </a:r>
            <a:r>
              <a:rPr lang="en-US" dirty="0">
                <a:ea typeface="ＭＳ Ｐゴシック" charset="-128"/>
              </a:rPr>
              <a:t>basics used in flipbook:</a:t>
            </a:r>
          </a:p>
          <a:p>
            <a:pPr lvl="2" eaLnBrk="1" hangingPunct="1">
              <a:lnSpc>
                <a:spcPct val="85000"/>
              </a:lnSpc>
            </a:pPr>
            <a:r>
              <a:rPr lang="en-US" dirty="0">
                <a:solidFill>
                  <a:srgbClr val="FF5A14"/>
                </a:solidFill>
                <a:ea typeface="ＭＳ Ｐゴシック" charset="-128"/>
              </a:rPr>
              <a:t>Quality</a:t>
            </a:r>
            <a:r>
              <a:rPr lang="en-US" dirty="0">
                <a:ea typeface="ＭＳ Ｐゴシック" charset="-128"/>
              </a:rPr>
              <a:t> of motion is based on rate of display.</a:t>
            </a:r>
          </a:p>
          <a:p>
            <a:pPr lvl="2" eaLnBrk="1" hangingPunct="1">
              <a:lnSpc>
                <a:spcPct val="85000"/>
              </a:lnSpc>
            </a:pPr>
            <a:r>
              <a:rPr lang="en-US" dirty="0">
                <a:solidFill>
                  <a:srgbClr val="FF5A14"/>
                </a:solidFill>
                <a:ea typeface="ＭＳ Ｐゴシック" charset="-128"/>
              </a:rPr>
              <a:t>Speed</a:t>
            </a:r>
            <a:r>
              <a:rPr lang="en-US" dirty="0">
                <a:ea typeface="ＭＳ Ｐゴシック" charset="-128"/>
              </a:rPr>
              <a:t> is based on differences between images.</a:t>
            </a:r>
          </a:p>
          <a:p>
            <a:pPr lvl="2" eaLnBrk="1" hangingPunct="1">
              <a:lnSpc>
                <a:spcPct val="85000"/>
              </a:lnSpc>
            </a:pPr>
            <a:r>
              <a:rPr lang="en-US" dirty="0" err="1">
                <a:solidFill>
                  <a:srgbClr val="FF5A14"/>
                </a:solidFill>
                <a:ea typeface="ＭＳ Ｐゴシック" charset="-128"/>
              </a:rPr>
              <a:t>Onionskinning</a:t>
            </a:r>
            <a:r>
              <a:rPr lang="en-US" dirty="0">
                <a:solidFill>
                  <a:srgbClr val="FF5A14"/>
                </a:solidFill>
                <a:ea typeface="ＭＳ Ｐゴシック" charset="-128"/>
              </a:rPr>
              <a:t>: </a:t>
            </a:r>
            <a:r>
              <a:rPr lang="en-US" dirty="0">
                <a:ea typeface="ＭＳ Ｐゴシック" charset="-128"/>
              </a:rPr>
              <a:t>a</a:t>
            </a:r>
            <a:r>
              <a:rPr lang="en-US" dirty="0">
                <a:solidFill>
                  <a:srgbClr val="FF5A14"/>
                </a:solidFill>
                <a:ea typeface="ＭＳ Ｐゴシック" charset="-128"/>
              </a:rPr>
              <a:t> </a:t>
            </a:r>
            <a:r>
              <a:rPr lang="en-US" dirty="0">
                <a:ea typeface="ＭＳ Ｐゴシック" charset="-128"/>
              </a:rPr>
              <a:t>technique used to draw new image based on the previous image.</a:t>
            </a:r>
          </a:p>
          <a:p>
            <a:pPr lvl="2" eaLnBrk="1" hangingPunct="1">
              <a:lnSpc>
                <a:spcPct val="85000"/>
              </a:lnSpc>
            </a:pPr>
            <a:r>
              <a:rPr lang="en-US" dirty="0">
                <a:solidFill>
                  <a:srgbClr val="FF5A14"/>
                </a:solidFill>
                <a:ea typeface="ＭＳ Ｐゴシック" charset="-128"/>
              </a:rPr>
              <a:t>Registration:</a:t>
            </a:r>
            <a:r>
              <a:rPr lang="en-US" dirty="0">
                <a:ea typeface="ＭＳ Ｐゴシック" charset="-128"/>
              </a:rPr>
              <a:t> physically aligns images with one another.</a:t>
            </a:r>
          </a:p>
          <a:p>
            <a:pPr lvl="2" eaLnBrk="1" hangingPunct="1"/>
            <a:endParaRPr lang="en-US" dirty="0">
              <a:ea typeface="ＭＳ Ｐゴシック" charset="-128"/>
            </a:endParaRPr>
          </a:p>
          <a:p>
            <a:pPr lvl="2" eaLnBrk="1" hangingPunct="1"/>
            <a:endParaRPr lang="en-US" dirty="0">
              <a:ea typeface="ＭＳ Ｐゴシック" charset="-128"/>
            </a:endParaRPr>
          </a:p>
          <a:p>
            <a:pPr lvl="1" eaLnBrk="1" hangingPunct="1">
              <a:buFont typeface="Wingdings" charset="2"/>
              <a:buNone/>
            </a:pPr>
            <a:endParaRPr lang="en-US" dirty="0">
              <a:ea typeface="ＭＳ Ｐゴシック" charset="-128"/>
            </a:endParaRPr>
          </a:p>
        </p:txBody>
      </p:sp>
      <p:sp>
        <p:nvSpPr>
          <p:cNvPr id="22530" name="Slide Number Placeholder 4"/>
          <p:cNvSpPr>
            <a:spLocks noGrp="1"/>
          </p:cNvSpPr>
          <p:nvPr>
            <p:ph type="sldNum" sz="quarter" idx="12"/>
          </p:nvPr>
        </p:nvSpPr>
        <p:spPr>
          <a:noFill/>
        </p:spPr>
        <p:txBody>
          <a:bodyPr/>
          <a:lstStyle/>
          <a:p>
            <a:fld id="{654FB60D-7DAF-C04D-9019-A1A68D8070B6}" type="slidenum">
              <a:rPr lang="en-US" smtClean="0"/>
              <a:pPr/>
              <a:t>5</a:t>
            </a:fld>
            <a:endParaRPr lang="en-US" smtClean="0"/>
          </a:p>
        </p:txBody>
      </p:sp>
      <p:sp>
        <p:nvSpPr>
          <p:cNvPr id="5" name="Action Button: Movie 4">
            <a:hlinkClick r:id="rId3" highlightClick="1"/>
          </p:cNvPr>
          <p:cNvSpPr/>
          <p:nvPr/>
        </p:nvSpPr>
        <p:spPr bwMode="auto">
          <a:xfrm>
            <a:off x="990600" y="5791200"/>
            <a:ext cx="609600" cy="457200"/>
          </a:xfrm>
          <a:prstGeom prst="actionButtonMovi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8" charset="0"/>
              <a:ea typeface="ＭＳ Ｐゴシック" pitchFamily="68" charset="-128"/>
              <a:cs typeface="ＭＳ Ｐゴシック" pitchFamily="68" charset="-128"/>
            </a:endParaRPr>
          </a:p>
        </p:txBody>
      </p:sp>
      <p:sp>
        <p:nvSpPr>
          <p:cNvPr id="6" name="TextBox 5"/>
          <p:cNvSpPr txBox="1"/>
          <p:nvPr/>
        </p:nvSpPr>
        <p:spPr>
          <a:xfrm>
            <a:off x="1676400" y="5867400"/>
            <a:ext cx="2377574" cy="338554"/>
          </a:xfrm>
          <a:prstGeom prst="rect">
            <a:avLst/>
          </a:prstGeom>
          <a:noFill/>
        </p:spPr>
        <p:txBody>
          <a:bodyPr wrap="none" rtlCol="0">
            <a:spAutoFit/>
          </a:bodyPr>
          <a:lstStyle/>
          <a:p>
            <a:r>
              <a:rPr lang="en-US" sz="1600" dirty="0" smtClean="0"/>
              <a:t>View a sample </a:t>
            </a:r>
            <a:r>
              <a:rPr lang="en-US" sz="1600" dirty="0" err="1" smtClean="0"/>
              <a:t>FlipBook</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t>TRADITIONAL ANIMATION</a:t>
            </a:r>
          </a:p>
        </p:txBody>
      </p:sp>
      <p:sp>
        <p:nvSpPr>
          <p:cNvPr id="24580" name="Rectangle 3"/>
          <p:cNvSpPr>
            <a:spLocks noGrp="1" noChangeArrowheads="1"/>
          </p:cNvSpPr>
          <p:nvPr>
            <p:ph idx="1"/>
          </p:nvPr>
        </p:nvSpPr>
        <p:spPr/>
        <p:txBody>
          <a:bodyPr>
            <a:normAutofit fontScale="92500"/>
          </a:bodyPr>
          <a:lstStyle/>
          <a:p>
            <a:pPr eaLnBrk="1" hangingPunct="1"/>
            <a:r>
              <a:rPr lang="en-US"/>
              <a:t>Film based process</a:t>
            </a:r>
          </a:p>
          <a:p>
            <a:pPr lvl="1" eaLnBrk="1" hangingPunct="1"/>
            <a:r>
              <a:rPr lang="en-US">
                <a:ea typeface="ＭＳ Ｐゴシック" charset="-128"/>
              </a:rPr>
              <a:t>Images are photographed and recorded as separate frames on long strip of transparent film.</a:t>
            </a:r>
          </a:p>
          <a:p>
            <a:pPr lvl="1" eaLnBrk="1" hangingPunct="1"/>
            <a:r>
              <a:rPr lang="en-US">
                <a:ea typeface="ＭＳ Ｐゴシック" charset="-128"/>
              </a:rPr>
              <a:t>Film passed in front of light source and animation appeared on a screen.</a:t>
            </a:r>
          </a:p>
          <a:p>
            <a:pPr eaLnBrk="1" hangingPunct="1"/>
            <a:r>
              <a:rPr lang="en-US"/>
              <a:t>Film enhanced possibilities of animation.</a:t>
            </a:r>
          </a:p>
          <a:p>
            <a:pPr lvl="1" eaLnBrk="1" hangingPunct="1"/>
            <a:r>
              <a:rPr lang="en-US">
                <a:ea typeface="ＭＳ Ｐゴシック" charset="-128"/>
              </a:rPr>
              <a:t>Multiple reels allowed longer animations.</a:t>
            </a:r>
          </a:p>
          <a:p>
            <a:pPr lvl="1" eaLnBrk="1" hangingPunct="1"/>
            <a:r>
              <a:rPr lang="en-US">
                <a:ea typeface="ＭＳ Ｐゴシック" charset="-128"/>
              </a:rPr>
              <a:t>Projectors displayed images at reliable frame rates.</a:t>
            </a:r>
          </a:p>
          <a:p>
            <a:pPr lvl="1" eaLnBrk="1" hangingPunct="1"/>
            <a:r>
              <a:rPr lang="en-US">
                <a:ea typeface="ＭＳ Ｐゴシック" charset="-128"/>
              </a:rPr>
              <a:t>Animators could add sound to the motion.</a:t>
            </a:r>
          </a:p>
        </p:txBody>
      </p:sp>
      <p:sp>
        <p:nvSpPr>
          <p:cNvPr id="24578" name="Slide Number Placeholder 4"/>
          <p:cNvSpPr>
            <a:spLocks noGrp="1"/>
          </p:cNvSpPr>
          <p:nvPr>
            <p:ph type="sldNum" sz="quarter" idx="12"/>
          </p:nvPr>
        </p:nvSpPr>
        <p:spPr>
          <a:noFill/>
        </p:spPr>
        <p:txBody>
          <a:bodyPr/>
          <a:lstStyle/>
          <a:p>
            <a:fld id="{EA9A55B2-5692-C64C-BF90-076EC60A5552}" type="slidenum">
              <a:rPr lang="en-US" smtClean="0"/>
              <a:pPr/>
              <a:t>6</a:t>
            </a:fld>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en-US"/>
              <a:t>CHALLENGES OF TRADITIONAL</a:t>
            </a:r>
            <a:br>
              <a:rPr lang="en-US"/>
            </a:br>
            <a:r>
              <a:rPr lang="en-US"/>
              <a:t>					ANIMATION</a:t>
            </a:r>
          </a:p>
        </p:txBody>
      </p:sp>
      <p:sp>
        <p:nvSpPr>
          <p:cNvPr id="26628" name="Rectangle 3"/>
          <p:cNvSpPr>
            <a:spLocks noGrp="1" noChangeArrowheads="1"/>
          </p:cNvSpPr>
          <p:nvPr>
            <p:ph idx="1"/>
          </p:nvPr>
        </p:nvSpPr>
        <p:spPr>
          <a:xfrm>
            <a:off x="457200" y="1717675"/>
            <a:ext cx="8229600" cy="4530725"/>
          </a:xfrm>
        </p:spPr>
        <p:txBody>
          <a:bodyPr/>
          <a:lstStyle/>
          <a:p>
            <a:pPr eaLnBrk="1" hangingPunct="1">
              <a:lnSpc>
                <a:spcPct val="70000"/>
              </a:lnSpc>
              <a:spcAft>
                <a:spcPts val="1200"/>
              </a:spcAft>
            </a:pPr>
            <a:r>
              <a:rPr lang="en-US"/>
              <a:t>Number of images to create.</a:t>
            </a:r>
          </a:p>
          <a:p>
            <a:pPr lvl="1" eaLnBrk="1" hangingPunct="1">
              <a:lnSpc>
                <a:spcPct val="70000"/>
              </a:lnSpc>
              <a:spcAft>
                <a:spcPts val="1200"/>
              </a:spcAft>
            </a:pPr>
            <a:r>
              <a:rPr lang="en-US">
                <a:ea typeface="ＭＳ Ｐゴシック" charset="-128"/>
              </a:rPr>
              <a:t>24 frames per second requires 1,440 individual still images for each minute of animation.</a:t>
            </a:r>
          </a:p>
          <a:p>
            <a:pPr lvl="1" eaLnBrk="1" hangingPunct="1">
              <a:lnSpc>
                <a:spcPct val="70000"/>
              </a:lnSpc>
              <a:spcAft>
                <a:spcPts val="1200"/>
              </a:spcAft>
            </a:pPr>
            <a:r>
              <a:rPr lang="en-US">
                <a:ea typeface="ＭＳ Ｐゴシック" charset="-128"/>
              </a:rPr>
              <a:t>Methods to generate images include:</a:t>
            </a:r>
          </a:p>
          <a:p>
            <a:pPr lvl="2" eaLnBrk="1" hangingPunct="1">
              <a:lnSpc>
                <a:spcPct val="70000"/>
              </a:lnSpc>
              <a:spcAft>
                <a:spcPts val="1200"/>
              </a:spcAft>
            </a:pPr>
            <a:r>
              <a:rPr lang="en-US">
                <a:solidFill>
                  <a:srgbClr val="FF5A14"/>
                </a:solidFill>
                <a:ea typeface="ＭＳ Ｐゴシック" charset="-128"/>
              </a:rPr>
              <a:t>Shooting on twos</a:t>
            </a:r>
            <a:r>
              <a:rPr lang="en-US">
                <a:ea typeface="ＭＳ Ｐゴシック" charset="-128"/>
              </a:rPr>
              <a:t> cuts number of images in half.</a:t>
            </a:r>
          </a:p>
          <a:p>
            <a:pPr lvl="2" eaLnBrk="1" hangingPunct="1">
              <a:lnSpc>
                <a:spcPct val="70000"/>
              </a:lnSpc>
              <a:spcAft>
                <a:spcPts val="1200"/>
              </a:spcAft>
            </a:pPr>
            <a:r>
              <a:rPr lang="en-US">
                <a:solidFill>
                  <a:srgbClr val="FF5A14"/>
                </a:solidFill>
                <a:ea typeface="ＭＳ Ｐゴシック" charset="-128"/>
              </a:rPr>
              <a:t>Cycle</a:t>
            </a:r>
            <a:r>
              <a:rPr lang="en-US">
                <a:ea typeface="ＭＳ Ｐゴシック" charset="-128"/>
              </a:rPr>
              <a:t> of images can be reused to extend repetitive motion.</a:t>
            </a:r>
          </a:p>
          <a:p>
            <a:pPr lvl="2" eaLnBrk="1" hangingPunct="1">
              <a:lnSpc>
                <a:spcPct val="70000"/>
              </a:lnSpc>
              <a:spcAft>
                <a:spcPts val="1200"/>
              </a:spcAft>
            </a:pPr>
            <a:r>
              <a:rPr lang="en-US">
                <a:solidFill>
                  <a:srgbClr val="FF5A14"/>
                </a:solidFill>
                <a:ea typeface="ＭＳ Ｐゴシック" charset="-128"/>
              </a:rPr>
              <a:t>Holds</a:t>
            </a:r>
            <a:r>
              <a:rPr lang="en-US">
                <a:ea typeface="ＭＳ Ｐゴシック" charset="-128"/>
              </a:rPr>
              <a:t> produce sequence of identical drawings to extend a particular state or action. </a:t>
            </a:r>
          </a:p>
          <a:p>
            <a:pPr eaLnBrk="1" hangingPunct="1">
              <a:lnSpc>
                <a:spcPct val="70000"/>
              </a:lnSpc>
              <a:buFont typeface="Wingdings" charset="2"/>
              <a:buNone/>
            </a:pPr>
            <a:endParaRPr lang="en-US"/>
          </a:p>
        </p:txBody>
      </p:sp>
      <p:sp>
        <p:nvSpPr>
          <p:cNvPr id="26626" name="Slide Number Placeholder 4"/>
          <p:cNvSpPr>
            <a:spLocks noGrp="1"/>
          </p:cNvSpPr>
          <p:nvPr>
            <p:ph type="sldNum" sz="quarter" idx="12"/>
          </p:nvPr>
        </p:nvSpPr>
        <p:spPr>
          <a:noFill/>
        </p:spPr>
        <p:txBody>
          <a:bodyPr/>
          <a:lstStyle/>
          <a:p>
            <a:fld id="{08F8A287-0CAD-4640-BC7F-B9ED936C5C28}"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en-US"/>
              <a:t>CHALLENGES OF TRADITIONAL</a:t>
            </a:r>
            <a:br>
              <a:rPr lang="en-US"/>
            </a:br>
            <a:r>
              <a:rPr lang="en-US"/>
              <a:t>					ANIMATION</a:t>
            </a:r>
          </a:p>
        </p:txBody>
      </p:sp>
      <p:sp>
        <p:nvSpPr>
          <p:cNvPr id="28676" name="Rectangle 3"/>
          <p:cNvSpPr>
            <a:spLocks noGrp="1" noChangeArrowheads="1"/>
          </p:cNvSpPr>
          <p:nvPr>
            <p:ph idx="1"/>
          </p:nvPr>
        </p:nvSpPr>
        <p:spPr>
          <a:xfrm>
            <a:off x="457200" y="1717675"/>
            <a:ext cx="8229600" cy="4530725"/>
          </a:xfrm>
        </p:spPr>
        <p:txBody>
          <a:bodyPr>
            <a:normAutofit lnSpcReduction="10000"/>
          </a:bodyPr>
          <a:lstStyle/>
          <a:p>
            <a:pPr eaLnBrk="1" hangingPunct="1"/>
            <a:r>
              <a:rPr lang="en-US"/>
              <a:t>Artistic strategies to create realistic world require:</a:t>
            </a:r>
          </a:p>
          <a:p>
            <a:pPr lvl="1" eaLnBrk="1" hangingPunct="1">
              <a:lnSpc>
                <a:spcPct val="90000"/>
              </a:lnSpc>
            </a:pPr>
            <a:r>
              <a:rPr lang="en-US">
                <a:ea typeface="ＭＳ Ｐゴシック" charset="-128"/>
              </a:rPr>
              <a:t>Awareness of how things move in the world.</a:t>
            </a:r>
          </a:p>
          <a:p>
            <a:pPr marL="1085850" lvl="2" eaLnBrk="1" hangingPunct="1">
              <a:lnSpc>
                <a:spcPct val="90000"/>
              </a:lnSpc>
            </a:pPr>
            <a:r>
              <a:rPr lang="en-US">
                <a:solidFill>
                  <a:srgbClr val="FF5A14"/>
                </a:solidFill>
                <a:ea typeface="ＭＳ Ｐゴシック" charset="-128"/>
              </a:rPr>
              <a:t>Ease-in</a:t>
            </a:r>
            <a:r>
              <a:rPr lang="en-US">
                <a:ea typeface="ＭＳ Ｐゴシック" charset="-128"/>
              </a:rPr>
              <a:t> and </a:t>
            </a:r>
            <a:r>
              <a:rPr lang="en-US">
                <a:solidFill>
                  <a:srgbClr val="FF5A14"/>
                </a:solidFill>
                <a:ea typeface="ＭＳ Ｐゴシック" charset="-128"/>
              </a:rPr>
              <a:t>ease-out</a:t>
            </a:r>
            <a:r>
              <a:rPr lang="en-US">
                <a:ea typeface="ＭＳ Ｐゴシック" charset="-128"/>
              </a:rPr>
              <a:t> address the physics of motion.</a:t>
            </a:r>
          </a:p>
          <a:p>
            <a:pPr marL="1085850" lvl="2" eaLnBrk="1" hangingPunct="1">
              <a:lnSpc>
                <a:spcPct val="90000"/>
              </a:lnSpc>
            </a:pPr>
            <a:r>
              <a:rPr lang="en-US">
                <a:solidFill>
                  <a:srgbClr val="FF5A14"/>
                </a:solidFill>
                <a:ea typeface="ＭＳ Ｐゴシック" charset="-128"/>
              </a:rPr>
              <a:t>Overshooting</a:t>
            </a:r>
            <a:r>
              <a:rPr lang="en-US">
                <a:ea typeface="ＭＳ Ｐゴシック" charset="-128"/>
              </a:rPr>
              <a:t> a resting point addresses kinetic energy of motion. </a:t>
            </a:r>
          </a:p>
          <a:p>
            <a:pPr marL="1085850" lvl="2" eaLnBrk="1" hangingPunct="1">
              <a:lnSpc>
                <a:spcPct val="90000"/>
              </a:lnSpc>
            </a:pPr>
            <a:r>
              <a:rPr lang="en-US">
                <a:ea typeface="ＭＳ Ｐゴシック" charset="-128"/>
              </a:rPr>
              <a:t>Different components of objects move independently of one another (</a:t>
            </a:r>
            <a:r>
              <a:rPr lang="en-US">
                <a:solidFill>
                  <a:srgbClr val="FF5A14"/>
                </a:solidFill>
                <a:ea typeface="ＭＳ Ｐゴシック" charset="-128"/>
              </a:rPr>
              <a:t>overlapping</a:t>
            </a:r>
            <a:r>
              <a:rPr lang="en-US">
                <a:ea typeface="ＭＳ Ｐゴシック" charset="-128"/>
              </a:rPr>
              <a:t> motion).</a:t>
            </a:r>
          </a:p>
          <a:p>
            <a:pPr lvl="1" eaLnBrk="1" hangingPunct="1">
              <a:lnSpc>
                <a:spcPct val="90000"/>
              </a:lnSpc>
            </a:pPr>
            <a:r>
              <a:rPr lang="en-US">
                <a:ea typeface="ＭＳ Ｐゴシック" charset="-128"/>
              </a:rPr>
              <a:t>Exaggerate motion for dramatic effect using:</a:t>
            </a:r>
          </a:p>
          <a:p>
            <a:pPr marL="1085850" lvl="2" eaLnBrk="1" hangingPunct="1">
              <a:lnSpc>
                <a:spcPct val="90000"/>
              </a:lnSpc>
            </a:pPr>
            <a:r>
              <a:rPr lang="en-US">
                <a:ea typeface="ＭＳ Ｐゴシック" charset="-128"/>
              </a:rPr>
              <a:t>Variations in speed</a:t>
            </a:r>
          </a:p>
          <a:p>
            <a:pPr marL="1085850" lvl="2" eaLnBrk="1" hangingPunct="1">
              <a:lnSpc>
                <a:spcPct val="90000"/>
              </a:lnSpc>
            </a:pPr>
            <a:r>
              <a:rPr lang="en-US">
                <a:solidFill>
                  <a:srgbClr val="FF5A14"/>
                </a:solidFill>
                <a:ea typeface="ＭＳ Ｐゴシック" charset="-128"/>
              </a:rPr>
              <a:t>Stretch and squash</a:t>
            </a:r>
            <a:r>
              <a:rPr lang="en-US">
                <a:ea typeface="ＭＳ Ｐゴシック" charset="-128"/>
              </a:rPr>
              <a:t>.</a:t>
            </a:r>
          </a:p>
        </p:txBody>
      </p:sp>
      <p:sp>
        <p:nvSpPr>
          <p:cNvPr id="28674" name="Slide Number Placeholder 4"/>
          <p:cNvSpPr>
            <a:spLocks noGrp="1"/>
          </p:cNvSpPr>
          <p:nvPr>
            <p:ph type="sldNum" sz="quarter" idx="12"/>
          </p:nvPr>
        </p:nvSpPr>
        <p:spPr>
          <a:noFill/>
        </p:spPr>
        <p:txBody>
          <a:bodyPr/>
          <a:lstStyle/>
          <a:p>
            <a:fld id="{4DF282C3-2988-814B-A10A-AF17F4A2F3D7}" type="slidenum">
              <a:rPr lang="en-US" smtClean="0"/>
              <a:pPr/>
              <a:t>8</a:t>
            </a:fld>
            <a:endParaRPr lang="en-US" smtClean="0"/>
          </a:p>
        </p:txBody>
      </p:sp>
      <p:sp>
        <p:nvSpPr>
          <p:cNvPr id="5" name="Action Button: Movie 4">
            <a:hlinkClick r:id="rId3" highlightClick="1"/>
          </p:cNvPr>
          <p:cNvSpPr/>
          <p:nvPr/>
        </p:nvSpPr>
        <p:spPr bwMode="auto">
          <a:xfrm>
            <a:off x="5181600" y="5791200"/>
            <a:ext cx="533400" cy="381000"/>
          </a:xfrm>
          <a:prstGeom prst="actionButtonMovi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8" charset="0"/>
              <a:ea typeface="ＭＳ Ｐゴシック" pitchFamily="68" charset="-128"/>
              <a:cs typeface="ＭＳ Ｐゴシック" pitchFamily="68" charset="-128"/>
            </a:endParaRPr>
          </a:p>
        </p:txBody>
      </p:sp>
      <p:sp>
        <p:nvSpPr>
          <p:cNvPr id="6" name="TextBox 5"/>
          <p:cNvSpPr txBox="1"/>
          <p:nvPr/>
        </p:nvSpPr>
        <p:spPr>
          <a:xfrm>
            <a:off x="5715000" y="5791200"/>
            <a:ext cx="3429000" cy="369332"/>
          </a:xfrm>
          <a:prstGeom prst="rect">
            <a:avLst/>
          </a:prstGeom>
          <a:noFill/>
        </p:spPr>
        <p:txBody>
          <a:bodyPr wrap="square" rtlCol="0">
            <a:spAutoFit/>
          </a:bodyPr>
          <a:lstStyle/>
          <a:p>
            <a:r>
              <a:rPr lang="en-US" sz="1800" dirty="0" smtClean="0"/>
              <a:t>Animation principle explained.</a:t>
            </a:r>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t>Traditional Techniques</a:t>
            </a:r>
          </a:p>
        </p:txBody>
      </p:sp>
      <p:sp>
        <p:nvSpPr>
          <p:cNvPr id="30724" name="Rectangle 3"/>
          <p:cNvSpPr>
            <a:spLocks noGrp="1" noChangeArrowheads="1"/>
          </p:cNvSpPr>
          <p:nvPr>
            <p:ph idx="1"/>
          </p:nvPr>
        </p:nvSpPr>
        <p:spPr/>
        <p:txBody>
          <a:bodyPr/>
          <a:lstStyle/>
          <a:p>
            <a:pPr eaLnBrk="1" hangingPunct="1"/>
            <a:r>
              <a:rPr lang="en-US"/>
              <a:t>Strategies for achieving motion have been applied to:</a:t>
            </a:r>
            <a:br>
              <a:rPr lang="en-US"/>
            </a:br>
            <a:endParaRPr lang="en-US"/>
          </a:p>
          <a:p>
            <a:pPr lvl="1" eaLnBrk="1" hangingPunct="1">
              <a:spcAft>
                <a:spcPts val="600"/>
              </a:spcAft>
            </a:pPr>
            <a:r>
              <a:rPr lang="en-US">
                <a:ea typeface="ＭＳ Ｐゴシック" charset="-128"/>
              </a:rPr>
              <a:t>Paper cut-outs</a:t>
            </a:r>
          </a:p>
          <a:p>
            <a:pPr lvl="1" eaLnBrk="1" hangingPunct="1">
              <a:spcAft>
                <a:spcPts val="600"/>
              </a:spcAft>
            </a:pPr>
            <a:r>
              <a:rPr lang="en-US">
                <a:ea typeface="ＭＳ Ｐゴシック" charset="-128"/>
              </a:rPr>
              <a:t>Clay figurines</a:t>
            </a:r>
          </a:p>
          <a:p>
            <a:pPr lvl="1" eaLnBrk="1" hangingPunct="1">
              <a:spcAft>
                <a:spcPts val="600"/>
              </a:spcAft>
            </a:pPr>
            <a:r>
              <a:rPr lang="en-US">
                <a:ea typeface="ＭＳ Ｐゴシック" charset="-128"/>
              </a:rPr>
              <a:t>Puppets</a:t>
            </a:r>
          </a:p>
          <a:p>
            <a:pPr lvl="1" eaLnBrk="1" hangingPunct="1">
              <a:spcAft>
                <a:spcPts val="600"/>
              </a:spcAft>
            </a:pPr>
            <a:r>
              <a:rPr lang="en-US">
                <a:ea typeface="ＭＳ Ｐゴシック" charset="-128"/>
              </a:rPr>
              <a:t>Natural objects photographed, reposed and re-photographed.</a:t>
            </a:r>
          </a:p>
        </p:txBody>
      </p:sp>
      <p:sp>
        <p:nvSpPr>
          <p:cNvPr id="30722" name="Slide Number Placeholder 4"/>
          <p:cNvSpPr>
            <a:spLocks noGrp="1"/>
          </p:cNvSpPr>
          <p:nvPr>
            <p:ph type="sldNum" sz="quarter" idx="12"/>
          </p:nvPr>
        </p:nvSpPr>
        <p:spPr>
          <a:noFill/>
        </p:spPr>
        <p:txBody>
          <a:bodyPr/>
          <a:lstStyle/>
          <a:p>
            <a:fld id="{E408CB2B-C90A-7F4D-8CAF-A6F00C490C18}" type="slidenum">
              <a:rPr lang="en-US" smtClean="0"/>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594</TotalTime>
  <Words>1870</Words>
  <Application>Microsoft Office PowerPoint</Application>
  <PresentationFormat>On-screen Show (4:3)</PresentationFormat>
  <Paragraphs>346</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Document</vt:lpstr>
      <vt:lpstr>CHAPTER NINE</vt:lpstr>
      <vt:lpstr>CHAPTER HIGHLIGHTS</vt:lpstr>
      <vt:lpstr>PINNACLE OF MODERN       MULTIMEDIA</vt:lpstr>
      <vt:lpstr>ANIMATION BASICS</vt:lpstr>
      <vt:lpstr>ANIMATION BASICS</vt:lpstr>
      <vt:lpstr>TRADITIONAL ANIMATION</vt:lpstr>
      <vt:lpstr>CHALLENGES OF TRADITIONAL      ANIMATION</vt:lpstr>
      <vt:lpstr>CHALLENGES OF TRADITIONAL      ANIMATION</vt:lpstr>
      <vt:lpstr>Traditional Techniques</vt:lpstr>
      <vt:lpstr>CEL ANIMATION</vt:lpstr>
      <vt:lpstr>CEL ANIMATION</vt:lpstr>
      <vt:lpstr>CEL ANIMATION</vt:lpstr>
      <vt:lpstr>PRODUCING CEL ANIMATION</vt:lpstr>
      <vt:lpstr>PRODUCING CEL ANIMATION</vt:lpstr>
      <vt:lpstr>DIGITAL ANIMATION  </vt:lpstr>
      <vt:lpstr>2-D ANIMATION</vt:lpstr>
      <vt:lpstr>DIGITAL CEL ANIMATION</vt:lpstr>
      <vt:lpstr>ANIMATION SOFTWARE</vt:lpstr>
      <vt:lpstr>ANIMATION SOFTWARE</vt:lpstr>
      <vt:lpstr>ANIMATION SOFTWARE</vt:lpstr>
      <vt:lpstr>FLASH DEVELOPMENT SCREEN</vt:lpstr>
      <vt:lpstr>PROGRAMMED ANIMATION</vt:lpstr>
      <vt:lpstr>PROGRAMMED ANIMATION</vt:lpstr>
      <vt:lpstr>3-D ANIMATION</vt:lpstr>
      <vt:lpstr>MOTION CAPTURE</vt:lpstr>
      <vt:lpstr>FORWARD KINEMATICS</vt:lpstr>
      <vt:lpstr>INVERSE KINEMATICS</vt:lpstr>
      <vt:lpstr>ANIMATING WITH PHYSICS</vt:lpstr>
      <vt:lpstr>COMPLETING THE ANIMATION</vt:lpstr>
      <vt:lpstr>RENDERING OPTIONS</vt:lpstr>
      <vt:lpstr>ANIMATION TIPS &amp; GUIDELINES</vt:lpstr>
      <vt:lpstr>WRAP UP</vt:lpstr>
      <vt:lpstr>WRAP UP</vt:lpstr>
      <vt:lpstr>WRAP UP</vt:lpstr>
      <vt:lpstr>KEY TERM CHECK UP</vt:lpstr>
    </vt:vector>
  </TitlesOfParts>
  <Company>UNHM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Karla Vogel</dc:creator>
  <cp:lastModifiedBy>Rachel Isaacs</cp:lastModifiedBy>
  <cp:revision>34</cp:revision>
  <dcterms:created xsi:type="dcterms:W3CDTF">2012-09-24T21:26:01Z</dcterms:created>
  <dcterms:modified xsi:type="dcterms:W3CDTF">2012-11-15T15:19:05Z</dcterms:modified>
</cp:coreProperties>
</file>