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</p:sldMasterIdLst>
  <p:notesMasterIdLst>
    <p:notesMasterId r:id="rId46"/>
  </p:notesMasterIdLst>
  <p:sldIdLst>
    <p:sldId id="256" r:id="rId2"/>
    <p:sldId id="257" r:id="rId3"/>
    <p:sldId id="259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309" r:id="rId15"/>
    <p:sldId id="279" r:id="rId16"/>
    <p:sldId id="282" r:id="rId17"/>
    <p:sldId id="283" r:id="rId18"/>
    <p:sldId id="284" r:id="rId19"/>
    <p:sldId id="285" r:id="rId20"/>
    <p:sldId id="310" r:id="rId21"/>
    <p:sldId id="287" r:id="rId22"/>
    <p:sldId id="288" r:id="rId23"/>
    <p:sldId id="289" r:id="rId24"/>
    <p:sldId id="290" r:id="rId25"/>
    <p:sldId id="311" r:id="rId26"/>
    <p:sldId id="291" r:id="rId27"/>
    <p:sldId id="292" r:id="rId28"/>
    <p:sldId id="293" r:id="rId29"/>
    <p:sldId id="294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286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40"/>
    <a:srgbClr val="FF0000"/>
    <a:srgbClr val="FF5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2" autoAdjust="0"/>
    <p:restoredTop sz="96497" autoAdjust="0"/>
  </p:normalViewPr>
  <p:slideViewPr>
    <p:cSldViewPr snapToGrid="0">
      <p:cViewPr>
        <p:scale>
          <a:sx n="100" d="100"/>
          <a:sy n="100" d="100"/>
        </p:scale>
        <p:origin x="-147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C1E5E2-BAEF-8741-8D84-FDECAE71C7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19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ＭＳ Ｐゴシック" pitchFamily="6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22910-F853-0545-83C8-8BBD70849F2B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E6EC0-EB07-A84C-8FE1-C750221F7692}" type="slidenum">
              <a:rPr lang="en-US"/>
              <a:pPr/>
              <a:t>10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221DD-36A1-2E49-BEBE-57560BDFCAA3}" type="slidenum">
              <a:rPr lang="en-US"/>
              <a:pPr/>
              <a:t>11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CE8C1-32E3-D149-80E2-0D76681EFA0E}" type="slidenum">
              <a:rPr lang="en-US"/>
              <a:pPr/>
              <a:t>12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35701-C1AC-394B-AEFF-0D382FC24982}" type="slidenum">
              <a:rPr lang="en-US"/>
              <a:pPr/>
              <a:t>13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Emphasis here is the choices that developers must make to compress video.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 At the source, DV is best for archiving the video. To distribute it, MPEG-4 or RealVideo would be best for web.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35701-C1AC-394B-AEFF-0D382FC24982}" type="slidenum">
              <a:rPr lang="en-US"/>
              <a:pPr/>
              <a:t>14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Emphasis here is the choices that developers must make to compress video.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 At the source, DV is best for archiving the video. To distribute it, MPEG-4 or RealVideo would be best for web.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68A9B-66A3-BB45-98B1-62B018F36A16}" type="slidenum">
              <a:rPr lang="en-US"/>
              <a:pPr/>
              <a:t>15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0B60F-7AC1-A143-B17E-002173C1BA9F}" type="slidenum">
              <a:rPr lang="en-US"/>
              <a:pPr/>
              <a:t>16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92BBF-ACE1-9C44-AEB6-6681DB20F632}" type="slidenum">
              <a:rPr lang="en-US"/>
              <a:pPr/>
              <a:t>17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B64D3-1D56-5641-AB11-34F507B761A3}" type="slidenum">
              <a:rPr lang="en-US"/>
              <a:pPr/>
              <a:t>18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Have students locate an example on YouTube of a sequence that is an obvious shoot to record video. Locate another that demonstrates editing features.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2F2C1-58EE-2C4A-88CC-82DF636839A7}" type="slidenum">
              <a:rPr lang="en-US"/>
              <a:pPr/>
              <a:t>19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91BAE-666D-EB43-90EB-82FACA4C2E57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2F2C1-58EE-2C4A-88CC-82DF636839A7}" type="slidenum">
              <a:rPr lang="en-US"/>
              <a:pPr/>
              <a:t>20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FC86D-A0C0-3E4A-9BAC-0C780D311314}" type="slidenum">
              <a:rPr lang="en-US"/>
              <a:pPr/>
              <a:t>21</a:t>
            </a:fld>
            <a:endParaRPr lang="en-US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D2825-A0F1-1A42-A7A9-34E45987AB3F}" type="slidenum">
              <a:rPr lang="en-US"/>
              <a:pPr/>
              <a:t>22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7B57A-B5AB-6141-8A05-25281FFE0636}" type="slidenum">
              <a:rPr lang="en-US"/>
              <a:pPr/>
              <a:t>23</a:t>
            </a:fld>
            <a:endParaRPr lang="en-US"/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4A02E-D657-1343-9320-44FC07BF6629}" type="slidenum">
              <a:rPr lang="en-US"/>
              <a:pPr/>
              <a:t>24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Class activity could be to shop for  two digital video cameras: one a high end and another a general hand held model.  Identify and compare the camera features.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4A02E-D657-1343-9320-44FC07BF6629}" type="slidenum">
              <a:rPr lang="en-US"/>
              <a:pPr/>
              <a:t>25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Class activity could be to shop for  two digital video cameras: one a high end and another a general hand held model.  Identify and compare the camera features.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F2D4A-ED6B-5448-B413-FF1DA2690946}" type="slidenum">
              <a:rPr lang="en-US"/>
              <a:pPr/>
              <a:t>26</a:t>
            </a:fld>
            <a:endParaRPr lang="en-US"/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21B6C-2718-574A-A089-911E7D9F3A17}" type="slidenum">
              <a:rPr lang="en-US"/>
              <a:pPr/>
              <a:t>27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F6A101-036D-694A-88FC-B692B2085545}" type="slidenum">
              <a:rPr lang="en-US"/>
              <a:pPr/>
              <a:t>28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45EA6-C86F-9D4B-8145-EAE2E0F3E416}" type="slidenum">
              <a:rPr lang="en-US"/>
              <a:pPr/>
              <a:t>29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Class activity: Have students locate a YouTube video that uses at least 2 or 3 of these shots. Evaluate how they help tell the story.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211DC-CECC-A746-82F5-5CB7AB94A600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25AEE-1390-9845-B071-38FB1D5AF809}" type="slidenum">
              <a:rPr lang="en-US"/>
              <a:pPr/>
              <a:t>30</a:t>
            </a:fld>
            <a:endParaRPr lang="en-US"/>
          </a:p>
        </p:txBody>
      </p:sp>
      <p:sp>
        <p:nvSpPr>
          <p:cNvPr id="911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B53E2-76F9-FD4E-9198-AF1B2E2EF019}" type="slidenum">
              <a:rPr lang="en-US"/>
              <a:pPr/>
              <a:t>31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58FD9-C6C0-0E4A-BA6C-301CA357A28E}" type="slidenum">
              <a:rPr lang="en-US"/>
              <a:pPr/>
              <a:t>32</a:t>
            </a:fld>
            <a:endParaRPr lang="en-US"/>
          </a:p>
        </p:txBody>
      </p:sp>
      <p:sp>
        <p:nvSpPr>
          <p:cNvPr id="952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D7A5B-AA69-E846-B83D-51EA88CE72AD}" type="slidenum">
              <a:rPr lang="en-US"/>
              <a:pPr/>
              <a:t>33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D8E7C-BCC1-9A4E-94D3-5639E9ABEBBF}" type="slidenum">
              <a:rPr lang="en-US"/>
              <a:pPr/>
              <a:t>34</a:t>
            </a:fld>
            <a:endParaRPr lang="en-US"/>
          </a:p>
        </p:txBody>
      </p:sp>
      <p:sp>
        <p:nvSpPr>
          <p:cNvPr id="993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9A167-856E-1A41-B801-23EB19AAC97A}" type="slidenum">
              <a:rPr lang="en-US"/>
              <a:pPr/>
              <a:t>35</a:t>
            </a:fld>
            <a:endParaRPr lang="en-US"/>
          </a:p>
        </p:txBody>
      </p:sp>
      <p:sp>
        <p:nvSpPr>
          <p:cNvPr id="1013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77CBD-F10E-9B42-BADD-BF6F156003DA}" type="slidenum">
              <a:rPr lang="en-US"/>
              <a:pPr/>
              <a:t>36</a:t>
            </a:fld>
            <a:endParaRPr lang="en-US"/>
          </a:p>
        </p:txBody>
      </p:sp>
      <p:sp>
        <p:nvSpPr>
          <p:cNvPr id="1034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20C9F-8BC2-1D49-B9BF-543FE722F41B}" type="slidenum">
              <a:rPr lang="en-US"/>
              <a:pPr/>
              <a:t>37</a:t>
            </a:fld>
            <a:endParaRPr lang="en-US"/>
          </a:p>
        </p:txBody>
      </p:sp>
      <p:sp>
        <p:nvSpPr>
          <p:cNvPr id="1054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D9CAF-A962-744A-959A-B3B765DACEBA}" type="slidenum">
              <a:rPr lang="en-US"/>
              <a:pPr/>
              <a:t>38</a:t>
            </a:fld>
            <a:endParaRPr lang="en-US"/>
          </a:p>
        </p:txBody>
      </p:sp>
      <p:sp>
        <p:nvSpPr>
          <p:cNvPr id="1075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B0EC7-E8DF-3849-A6C7-6E5E1DE6E025}" type="slidenum">
              <a:rPr lang="en-US"/>
              <a:pPr/>
              <a:t>39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69B19-34BB-5D4D-904E-446B588DD5E7}" type="slidenum">
              <a:rPr lang="en-US"/>
              <a:pPr/>
              <a:t>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05C10-22F4-9C49-8937-28673FB5DC61}" type="slidenum">
              <a:rPr lang="en-US"/>
              <a:pPr/>
              <a:t>40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3498A-9A9A-FD45-A48F-C51EECD0E172}" type="slidenum">
              <a:rPr lang="en-US"/>
              <a:pPr/>
              <a:t>41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DDE13-4E0D-0C4F-8B56-BD0200EA03BC}" type="slidenum">
              <a:rPr lang="en-US"/>
              <a:pPr/>
              <a:t>42</a:t>
            </a:fld>
            <a:endParaRPr lang="en-US"/>
          </a:p>
        </p:txBody>
      </p:sp>
      <p:sp>
        <p:nvSpPr>
          <p:cNvPr id="1157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2225D-8520-5C49-90FE-E13FC02131BB}" type="slidenum">
              <a:rPr lang="en-US"/>
              <a:pPr/>
              <a:t>43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135D8-9475-AE40-8271-F16A2208CA79}" type="slidenum">
              <a:rPr lang="en-US"/>
              <a:pPr/>
              <a:t>44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B98EF-62E2-C745-9374-0B59B41C32A6}" type="slidenum">
              <a:rPr lang="en-US"/>
              <a:pPr/>
              <a:t>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1BE2F-501E-8142-89AF-1E2539C10561}" type="slidenum">
              <a:rPr lang="en-US"/>
              <a:pPr/>
              <a:t>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Students should know that YouTube videos are best at a smaller size and when viewed at full screen the video will degrade as the computer tries to process more data.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0DE74-79D4-534E-8309-425FF22805AA}" type="slidenum">
              <a:rPr lang="en-US"/>
              <a:pPr/>
              <a:t>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82A85-777D-8547-85C4-DCAE1C730BCC}" type="slidenum">
              <a:rPr lang="en-US"/>
              <a:pPr/>
              <a:t>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CBR+ constant bit rate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VBR = variable bit rate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AE1162-806F-5745-8CA4-CF48FF1324E1}" type="slidenum">
              <a:rPr lang="en-US"/>
              <a:pPr/>
              <a:t>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8B59-22B6-764B-9B6D-2A6C623E8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9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98DE-C364-A447-9FFA-A7DF55492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864D-3D56-6649-9E16-8A634E4F8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3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59AC-4CBD-264E-AF05-B67F919D7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6858-29EA-D648-8299-B114C68B7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8FED-9F5A-594F-AA73-179EEBB0E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5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84B9-B2F0-BE4A-ADFF-06962ED7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0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1C-8FE3-AE4F-AB64-BF7DD62BA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2E77-5EA1-E943-9C20-9F8158421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F546-8B3F-3245-8066-9CF4300E3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1F2D-814B-4E48-8BED-464AC2AF1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2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CC5B-5ED1-4440-A508-49E0E750E48C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 Introduction to Digital Multimedia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E653D-B2E2-DA44-BC77-C55D0ABBC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Word_97_-_2003_Document1.doc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36900" y="2344738"/>
            <a:ext cx="5867400" cy="1247775"/>
          </a:xfrm>
        </p:spPr>
        <p:txBody>
          <a:bodyPr/>
          <a:lstStyle/>
          <a:p>
            <a:pPr eaLnBrk="1" hangingPunct="1"/>
            <a:r>
              <a:rPr lang="en-US" b="1" dirty="0"/>
              <a:t>CHAPTER EIGHT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01962" y="3476625"/>
            <a:ext cx="6142038" cy="11430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VIDEO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INTRA-FRAME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255588" y="1565275"/>
            <a:ext cx="8888412" cy="45307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Lossless strategy could be RLE.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Result: smaller more efficient file with all the original data.</a:t>
            </a:r>
          </a:p>
          <a:p>
            <a:pPr eaLnBrk="1" hangingPunct="1"/>
            <a:r>
              <a:rPr lang="en-US" dirty="0" err="1"/>
              <a:t>Lossy</a:t>
            </a:r>
            <a:r>
              <a:rPr lang="en-US" dirty="0"/>
              <a:t> strategy commonly used is M-JPEG. 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Individual images are compressed and linked together as motion sequences.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Best for video editing as every frame is preserved despite data being lost from each separate frame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n-US" dirty="0" smtClean="0"/>
              <a:t>M-JPEG 2000. 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Successor to M-JPEG.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Preserves intra-frame advantages and scalability.</a:t>
            </a:r>
          </a:p>
          <a:p>
            <a:pPr lvl="1"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7FC2F9-E8A5-0E42-99A1-129BBC60D78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INTER-FRAME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dirty="0"/>
              <a:t>MPEG compression identifies:</a:t>
            </a:r>
          </a:p>
          <a:p>
            <a:pPr lvl="1" eaLnBrk="1" hangingPunct="1"/>
            <a:r>
              <a:rPr lang="en-US" dirty="0">
                <a:solidFill>
                  <a:srgbClr val="FF5A14"/>
                </a:solidFill>
                <a:ea typeface="ＭＳ Ｐゴシック" charset="-128"/>
              </a:rPr>
              <a:t>I-frames: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sz="2400" dirty="0">
                <a:ea typeface="ＭＳ Ｐゴシック" charset="-128"/>
              </a:rPr>
              <a:t>"intra-frame" or complete compressed frames</a:t>
            </a:r>
          </a:p>
          <a:p>
            <a:pPr lvl="1" eaLnBrk="1" hangingPunct="1"/>
            <a:r>
              <a:rPr lang="en-US" dirty="0">
                <a:solidFill>
                  <a:srgbClr val="FF5A14"/>
                </a:solidFill>
                <a:ea typeface="ＭＳ Ｐゴシック" charset="-128"/>
              </a:rPr>
              <a:t>P-frames</a:t>
            </a:r>
            <a:r>
              <a:rPr lang="en-US" dirty="0">
                <a:ea typeface="ＭＳ Ｐゴシック" charset="-128"/>
              </a:rPr>
              <a:t>: </a:t>
            </a:r>
            <a:r>
              <a:rPr lang="en-US" sz="2400" dirty="0">
                <a:ea typeface="ＭＳ Ｐゴシック" charset="-128"/>
              </a:rPr>
              <a:t>predictive frames </a:t>
            </a:r>
            <a:br>
              <a:rPr lang="en-US" sz="2400" dirty="0">
                <a:ea typeface="ＭＳ Ｐゴシック" charset="-128"/>
              </a:rPr>
            </a:br>
            <a:r>
              <a:rPr lang="en-US" sz="2400" dirty="0">
                <a:ea typeface="ＭＳ Ｐゴシック" charset="-128"/>
              </a:rPr>
              <a:t>record more significant changes.</a:t>
            </a:r>
          </a:p>
          <a:p>
            <a:pPr lvl="1" eaLnBrk="1" hangingPunct="1"/>
            <a:r>
              <a:rPr lang="en-US" dirty="0">
                <a:solidFill>
                  <a:srgbClr val="FF5A14"/>
                </a:solidFill>
                <a:ea typeface="ＭＳ Ｐゴシック" charset="-128"/>
              </a:rPr>
              <a:t>B-frames</a:t>
            </a:r>
            <a:r>
              <a:rPr lang="en-US" dirty="0">
                <a:ea typeface="ＭＳ Ｐゴシック" charset="-128"/>
              </a:rPr>
              <a:t>: </a:t>
            </a:r>
            <a:r>
              <a:rPr lang="en-US" sz="2400" dirty="0">
                <a:ea typeface="ＭＳ Ｐゴシック" charset="-128"/>
              </a:rPr>
              <a:t>bidirectional frames record </a:t>
            </a:r>
            <a:br>
              <a:rPr lang="en-US" sz="2400" dirty="0">
                <a:ea typeface="ＭＳ Ｐゴシック" charset="-128"/>
              </a:rPr>
            </a:br>
            <a:r>
              <a:rPr lang="en-US" sz="2400" dirty="0">
                <a:ea typeface="ＭＳ Ｐゴシック" charset="-128"/>
              </a:rPr>
              <a:t>smaller changes between the I and P frame.</a:t>
            </a:r>
            <a:endParaRPr lang="en-US" dirty="0">
              <a:ea typeface="ＭＳ Ｐゴシック" charset="-128"/>
            </a:endParaRPr>
          </a:p>
          <a:p>
            <a:pPr eaLnBrk="1" hangingPunct="1"/>
            <a:r>
              <a:rPr lang="en-US" dirty="0"/>
              <a:t>Good choice for distributing video.</a:t>
            </a:r>
          </a:p>
          <a:p>
            <a:pPr eaLnBrk="1" hangingPunct="1"/>
            <a:r>
              <a:rPr lang="en-US" dirty="0"/>
              <a:t>Not appropriate for recording </a:t>
            </a:r>
            <a:br>
              <a:rPr lang="en-US" dirty="0"/>
            </a:br>
            <a:r>
              <a:rPr lang="en-US" dirty="0"/>
              <a:t>and editing video.</a:t>
            </a:r>
          </a:p>
        </p:txBody>
      </p:sp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0B3E2-06A8-8F43-94B8-883FA2D4AE7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934200" y="2743200"/>
            <a:ext cx="2006600" cy="235449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Decoding an MPEG video file: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Processor reassembles dropped frames using I-frames as references to recreate intervening frames with changes stored in P-frames and B frames.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Variable Bit Rate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mtClean="0">
                <a:solidFill>
                  <a:srgbClr val="FF5A14"/>
                </a:solidFill>
              </a:rPr>
              <a:t>C</a:t>
            </a:r>
            <a:r>
              <a:rPr lang="en-US" smtClean="0"/>
              <a:t>onstant </a:t>
            </a:r>
            <a:r>
              <a:rPr lang="en-US" smtClean="0">
                <a:solidFill>
                  <a:srgbClr val="FF5A14"/>
                </a:solidFill>
              </a:rPr>
              <a:t>B</a:t>
            </a:r>
            <a:r>
              <a:rPr lang="en-US" smtClean="0"/>
              <a:t>it </a:t>
            </a:r>
            <a:r>
              <a:rPr lang="en-US" smtClean="0">
                <a:solidFill>
                  <a:srgbClr val="FF5A14"/>
                </a:solidFill>
              </a:rPr>
              <a:t>R</a:t>
            </a:r>
            <a:r>
              <a:rPr lang="en-US" smtClean="0"/>
              <a:t>ate encoding uses same number of bits per second for simple and complex video. </a:t>
            </a:r>
          </a:p>
          <a:p>
            <a:pPr eaLnBrk="1" hangingPunct="1">
              <a:spcAft>
                <a:spcPts val="1200"/>
              </a:spcAft>
            </a:pPr>
            <a:r>
              <a:rPr lang="en-US" smtClean="0">
                <a:solidFill>
                  <a:srgbClr val="FF5A14"/>
                </a:solidFill>
              </a:rPr>
              <a:t>V</a:t>
            </a:r>
            <a:r>
              <a:rPr lang="en-US" smtClean="0"/>
              <a:t>ariable </a:t>
            </a:r>
            <a:r>
              <a:rPr lang="en-US" smtClean="0">
                <a:solidFill>
                  <a:srgbClr val="FF5A14"/>
                </a:solidFill>
              </a:rPr>
              <a:t>B</a:t>
            </a:r>
            <a:r>
              <a:rPr lang="en-US" smtClean="0"/>
              <a:t>it </a:t>
            </a:r>
            <a:r>
              <a:rPr lang="en-US" smtClean="0">
                <a:solidFill>
                  <a:srgbClr val="FF5A14"/>
                </a:solidFill>
              </a:rPr>
              <a:t>R</a:t>
            </a:r>
            <a:r>
              <a:rPr lang="en-US" smtClean="0"/>
              <a:t>ate assigns more bits to complex scenes and fewer bits to simpler scenes. 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mtClean="0">
                <a:ea typeface="ＭＳ Ｐゴシック" charset="-128"/>
              </a:rPr>
              <a:t>Common option in video editing software.</a:t>
            </a:r>
          </a:p>
        </p:txBody>
      </p:sp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6AA150-34B1-3F41-B3F2-B119546B698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COMMON VIDEO CODECS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MPEG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MPEG-1</a:t>
            </a:r>
            <a:r>
              <a:rPr lang="en-US" sz="2400" dirty="0" smtClean="0">
                <a:ea typeface="ＭＳ Ｐゴシック" charset="-128"/>
              </a:rPr>
              <a:t>(short videos on Video CD—optical disc format).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MPEG-4 </a:t>
            </a:r>
            <a:r>
              <a:rPr lang="en-US" sz="2400" dirty="0" smtClean="0">
                <a:ea typeface="ＭＳ Ｐゴシック" charset="-128"/>
              </a:rPr>
              <a:t>(video over the web).</a:t>
            </a:r>
          </a:p>
          <a:p>
            <a:pPr eaLnBrk="1" hangingPunct="1"/>
            <a:r>
              <a:rPr lang="en-US" dirty="0" smtClean="0"/>
              <a:t>M-JPEG </a:t>
            </a:r>
            <a:r>
              <a:rPr lang="en-US" sz="2400" dirty="0" smtClean="0"/>
              <a:t>(less-compressed higher quality files without inter-frame loss)</a:t>
            </a:r>
          </a:p>
          <a:p>
            <a:pPr eaLnBrk="1" hangingPunct="1"/>
            <a:r>
              <a:rPr lang="en-US" dirty="0" err="1" smtClean="0"/>
              <a:t>RealVideo</a:t>
            </a:r>
            <a:r>
              <a:rPr lang="en-US" dirty="0" smtClean="0"/>
              <a:t> </a:t>
            </a:r>
            <a:r>
              <a:rPr lang="en-US" sz="2400" dirty="0" smtClean="0"/>
              <a:t>(proprietary codec for streaming video on web)</a:t>
            </a:r>
          </a:p>
          <a:p>
            <a:pPr eaLnBrk="1" hangingPunct="1"/>
            <a:r>
              <a:rPr lang="en-US" dirty="0" smtClean="0"/>
              <a:t>Flash Video </a:t>
            </a:r>
            <a:r>
              <a:rPr lang="en-US" sz="2400" dirty="0" smtClean="0"/>
              <a:t>(popular Internet video standard)</a:t>
            </a:r>
          </a:p>
          <a:p>
            <a:pPr eaLnBrk="1" hangingPunct="1"/>
            <a:r>
              <a:rPr lang="en-US" dirty="0" smtClean="0"/>
              <a:t>QuickTime </a:t>
            </a:r>
            <a:r>
              <a:rPr lang="en-US" sz="2400" dirty="0" smtClean="0"/>
              <a:t>(cross-platform format supporting variety of </a:t>
            </a:r>
            <a:r>
              <a:rPr lang="en-US" sz="2400" dirty="0" err="1" smtClean="0"/>
              <a:t>codecs</a:t>
            </a:r>
            <a:r>
              <a:rPr lang="en-US" sz="2400" dirty="0" smtClean="0"/>
              <a:t> and screen resolutions)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F5D94C-F423-AA4D-87A5-5235A685FF0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COMMON VIDEO CODECS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Windows Media Video </a:t>
            </a:r>
            <a:r>
              <a:rPr lang="en-US" sz="2400" dirty="0" smtClean="0"/>
              <a:t>(highly compressed streaming video format from Microsoft)</a:t>
            </a:r>
          </a:p>
          <a:p>
            <a:pPr eaLnBrk="1" hangingPunct="1"/>
            <a:r>
              <a:rPr lang="en-US" dirty="0" smtClean="0"/>
              <a:t>SDTV</a:t>
            </a:r>
            <a:r>
              <a:rPr lang="en-US" sz="2400" dirty="0" smtClean="0"/>
              <a:t> (digital format that uses roughly same resolution as analog TV)</a:t>
            </a:r>
          </a:p>
          <a:p>
            <a:pPr eaLnBrk="1" hangingPunct="1"/>
            <a:r>
              <a:rPr lang="en-US" dirty="0" smtClean="0"/>
              <a:t>HDTV</a:t>
            </a:r>
            <a:r>
              <a:rPr lang="en-US" sz="2400" dirty="0" smtClean="0"/>
              <a:t> ( uses 16:9 aspect ration and progressing scanning)</a:t>
            </a:r>
          </a:p>
          <a:p>
            <a:pPr eaLnBrk="1" hangingPunct="1"/>
            <a:r>
              <a:rPr lang="en-US" dirty="0" smtClean="0"/>
              <a:t>AVCHD</a:t>
            </a:r>
            <a:r>
              <a:rPr lang="en-US" sz="2400" dirty="0" smtClean="0"/>
              <a:t> ( a variant of MPEG-4 compression recording at 1080i, 1080p, or 720p)</a:t>
            </a:r>
          </a:p>
          <a:p>
            <a:pPr eaLnBrk="1" hangingPunct="1"/>
            <a:r>
              <a:rPr lang="en-US" dirty="0" smtClean="0"/>
              <a:t>Motion JPEG 2000 </a:t>
            </a:r>
            <a:r>
              <a:rPr lang="en-US" sz="2400" dirty="0" smtClean="0"/>
              <a:t>(produces smaller files at higher quality, uses intra-frame compression, visually lossless, </a:t>
            </a:r>
            <a:r>
              <a:rPr lang="en-US" sz="2400" dirty="0" err="1" smtClean="0"/>
              <a:t>lossy</a:t>
            </a:r>
            <a:r>
              <a:rPr lang="en-US" sz="2400" dirty="0" smtClean="0"/>
              <a:t> or mathematically lossless compression.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F5D94C-F423-AA4D-87A5-5235A685FF0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DIGITAL VIDEO 	</a:t>
            </a:r>
            <a:endParaRPr lang="en-US" sz="3500"/>
          </a:p>
        </p:txBody>
      </p:sp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284B33-6E17-B340-8AD5-C9183CED97D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0025" y="3505200"/>
            <a:ext cx="7673975" cy="2286000"/>
          </a:xfrm>
        </p:spPr>
        <p:txBody>
          <a:bodyPr/>
          <a:lstStyle/>
          <a:p>
            <a:pPr marL="990600" lvl="1" indent="-533400" eaLnBrk="1" hangingPunct="1">
              <a:buFont typeface="Wingdings" charset="2"/>
              <a:buNone/>
            </a:pPr>
            <a:r>
              <a:rPr lang="en-US" sz="3200" dirty="0" smtClean="0">
                <a:ea typeface="ＭＳ Ｐゴシック" charset="-128"/>
              </a:rPr>
              <a:t>SOURCES </a:t>
            </a:r>
            <a:r>
              <a:rPr lang="en-US" sz="3200" dirty="0">
                <a:ea typeface="ＭＳ Ｐゴシック" charset="-128"/>
              </a:rPr>
              <a:t>OF DIGITAL VIDEO</a:t>
            </a:r>
          </a:p>
          <a:p>
            <a:pPr marL="990600" lvl="1" indent="-533400" eaLnBrk="1" hangingPunct="1">
              <a:buFont typeface="Arial" charset="0"/>
              <a:buNone/>
            </a:pPr>
            <a:r>
              <a:rPr lang="en-US" sz="2500" dirty="0">
                <a:ea typeface="ＭＳ Ｐゴシック" charset="-128"/>
              </a:rPr>
              <a:t>Convert existing analog video to digital.</a:t>
            </a:r>
          </a:p>
          <a:p>
            <a:pPr marL="990600" lvl="1" indent="-533400" eaLnBrk="1" hangingPunct="1">
              <a:buFont typeface="Arial" charset="0"/>
              <a:buNone/>
            </a:pPr>
            <a:r>
              <a:rPr lang="en-US" sz="2500" dirty="0">
                <a:ea typeface="ＭＳ Ｐゴシック" charset="-128"/>
              </a:rPr>
              <a:t>Create or purchase digital footage.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ORIGINAL DIGITAL VIDEO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Three main steps in creating original digital video:</a:t>
            </a:r>
          </a:p>
          <a:p>
            <a:pPr lvl="1" eaLnBrk="1" hangingPunct="1">
              <a:lnSpc>
                <a:spcPct val="105000"/>
              </a:lnSpc>
            </a:pPr>
            <a:r>
              <a:rPr lang="en-US">
                <a:ea typeface="ＭＳ Ｐゴシック" charset="-128"/>
              </a:rPr>
              <a:t>Shooting</a:t>
            </a:r>
          </a:p>
          <a:p>
            <a:pPr lvl="1" eaLnBrk="1" hangingPunct="1">
              <a:lnSpc>
                <a:spcPct val="105000"/>
              </a:lnSpc>
            </a:pPr>
            <a:r>
              <a:rPr lang="en-US">
                <a:ea typeface="ＭＳ Ｐゴシック" charset="-128"/>
              </a:rPr>
              <a:t>Editing</a:t>
            </a:r>
          </a:p>
          <a:p>
            <a:pPr lvl="1" eaLnBrk="1" hangingPunct="1">
              <a:lnSpc>
                <a:spcPct val="105000"/>
              </a:lnSpc>
            </a:pPr>
            <a:r>
              <a:rPr lang="en-US">
                <a:ea typeface="ＭＳ Ｐゴシック" charset="-128"/>
              </a:rPr>
              <a:t>Rendering.</a:t>
            </a:r>
          </a:p>
        </p:txBody>
      </p:sp>
      <p:sp>
        <p:nvSpPr>
          <p:cNvPr id="655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5B8D8-65F8-5A48-A145-AE8B6BE22EB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ONE: SHOOTING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Requires planning for:</a:t>
            </a:r>
          </a:p>
          <a:p>
            <a:pPr lvl="1" eaLnBrk="1" hangingPunct="1">
              <a:lnSpc>
                <a:spcPct val="105000"/>
              </a:lnSpc>
            </a:pPr>
            <a:r>
              <a:rPr lang="en-US">
                <a:ea typeface="ＭＳ Ｐゴシック" charset="-128"/>
              </a:rPr>
              <a:t>Intended uses of video</a:t>
            </a:r>
          </a:p>
          <a:p>
            <a:pPr lvl="1" eaLnBrk="1" hangingPunct="1">
              <a:lnSpc>
                <a:spcPct val="105000"/>
              </a:lnSpc>
            </a:pPr>
            <a:r>
              <a:rPr lang="en-US">
                <a:ea typeface="ＭＳ Ｐゴシック" charset="-128"/>
              </a:rPr>
              <a:t>List of shots required</a:t>
            </a:r>
          </a:p>
          <a:p>
            <a:pPr lvl="1" eaLnBrk="1" hangingPunct="1">
              <a:lnSpc>
                <a:spcPct val="105000"/>
              </a:lnSpc>
            </a:pPr>
            <a:r>
              <a:rPr lang="en-US">
                <a:ea typeface="ＭＳ Ｐゴシック" charset="-128"/>
              </a:rPr>
              <a:t>Weather and lighting conditions</a:t>
            </a:r>
          </a:p>
          <a:p>
            <a:pPr lvl="1" eaLnBrk="1" hangingPunct="1">
              <a:lnSpc>
                <a:spcPct val="105000"/>
              </a:lnSpc>
            </a:pPr>
            <a:r>
              <a:rPr lang="en-US">
                <a:ea typeface="ＭＳ Ｐゴシック" charset="-128"/>
              </a:rPr>
              <a:t>Availability of personnel</a:t>
            </a:r>
          </a:p>
          <a:p>
            <a:pPr lvl="1" eaLnBrk="1" hangingPunct="1">
              <a:lnSpc>
                <a:spcPct val="105000"/>
              </a:lnSpc>
            </a:pPr>
            <a:r>
              <a:rPr lang="en-US">
                <a:ea typeface="ＭＳ Ｐゴシック" charset="-128"/>
              </a:rPr>
              <a:t>How the video will be integrated in the project.</a:t>
            </a:r>
          </a:p>
          <a:p>
            <a:pPr eaLnBrk="1" hangingPunct="1"/>
            <a:endParaRPr lang="en-US"/>
          </a:p>
        </p:txBody>
      </p:sp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3456B1-7F60-2146-8011-C6581DC51CA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ONE: SHOOTING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>
                <a:solidFill>
                  <a:srgbClr val="FF5A14"/>
                </a:solidFill>
              </a:rPr>
              <a:t>Shooting to record</a:t>
            </a:r>
            <a:r>
              <a:rPr lang="en-US"/>
              <a:t>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Captures ultimate form of video as shooting is done.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Used to capture event and share immediately with others.</a:t>
            </a:r>
          </a:p>
          <a:p>
            <a:pPr eaLnBrk="1" hangingPunct="1"/>
            <a:r>
              <a:rPr lang="en-US">
                <a:solidFill>
                  <a:srgbClr val="FF5A14"/>
                </a:solidFill>
              </a:rPr>
              <a:t>Shooting to edit</a:t>
            </a:r>
            <a:r>
              <a:rPr lang="en-US"/>
              <a:t>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Captures source video with editing in mind.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Acquire a variety of video clips that will later be trimmed, re-ordered, and blended into a single message.</a:t>
            </a:r>
          </a:p>
          <a:p>
            <a:pPr eaLnBrk="1" hangingPunct="1"/>
            <a:endParaRPr lang="en-US"/>
          </a:p>
        </p:txBody>
      </p:sp>
      <p:sp>
        <p:nvSpPr>
          <p:cNvPr id="696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7B5BFF-6CB6-214B-94BE-8A3C0B1BC9B6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DIGITAL  VIDEO CAMERA</a:t>
            </a:r>
            <a:br>
              <a:rPr lang="en-US"/>
            </a:br>
            <a:r>
              <a:rPr lang="en-US"/>
              <a:t>                           CONSIDERATIONS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1"/>
          </p:nvPr>
        </p:nvSpPr>
        <p:spPr>
          <a:xfrm>
            <a:off x="4445000" y="1908175"/>
            <a:ext cx="4470400" cy="4530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/>
              <a:t>CCD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>
                <a:ea typeface="ＭＳ Ｐゴシック" charset="-128"/>
              </a:rPr>
              <a:t>Lenses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Microphones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>
                <a:ea typeface="ＭＳ Ｐゴシック" charset="-128"/>
              </a:rPr>
              <a:t>Light Sensitivity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Storage Media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>
                <a:ea typeface="ＭＳ Ｐゴシック" charset="-128"/>
              </a:rPr>
              <a:t>File Format</a:t>
            </a:r>
          </a:p>
        </p:txBody>
      </p:sp>
      <p:sp>
        <p:nvSpPr>
          <p:cNvPr id="716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249F60-14A7-0E49-9ED8-63067D886EF8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5" name="Picture 4" descr="Fig.8.1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36420"/>
            <a:ext cx="4133850" cy="3642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CHAPTER HIGHLIGHTS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dirty="0" smtClean="0"/>
              <a:t>Digital </a:t>
            </a:r>
            <a:r>
              <a:rPr lang="en-US" dirty="0"/>
              <a:t>video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500" dirty="0">
                <a:ea typeface="ＭＳ Ｐゴシック" charset="-128"/>
              </a:rPr>
              <a:t>Quality factors:</a:t>
            </a:r>
          </a:p>
          <a:p>
            <a:pPr lvl="2" eaLnBrk="1" hangingPunct="1">
              <a:lnSpc>
                <a:spcPct val="75000"/>
              </a:lnSpc>
            </a:pPr>
            <a:r>
              <a:rPr lang="en-US" sz="2200" dirty="0">
                <a:ea typeface="ＭＳ Ｐゴシック" charset="-128"/>
              </a:rPr>
              <a:t>Screen resolution</a:t>
            </a:r>
          </a:p>
          <a:p>
            <a:pPr lvl="2" eaLnBrk="1" hangingPunct="1">
              <a:lnSpc>
                <a:spcPct val="75000"/>
              </a:lnSpc>
            </a:pPr>
            <a:r>
              <a:rPr lang="en-US" sz="2200" dirty="0">
                <a:ea typeface="ＭＳ Ｐゴシック" charset="-128"/>
              </a:rPr>
              <a:t>Frame rate.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500" dirty="0">
                <a:ea typeface="ＭＳ Ｐゴシック" charset="-128"/>
              </a:rPr>
              <a:t>Compression strategies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2500" dirty="0">
                <a:ea typeface="ＭＳ Ｐゴシック" charset="-128"/>
              </a:rPr>
              <a:t>File </a:t>
            </a:r>
            <a:r>
              <a:rPr lang="en-US" sz="2500" dirty="0" smtClean="0">
                <a:ea typeface="ＭＳ Ｐゴシック" charset="-128"/>
              </a:rPr>
              <a:t>formats.</a:t>
            </a:r>
          </a:p>
          <a:p>
            <a:pPr eaLnBrk="1" hangingPunct="1"/>
            <a:r>
              <a:rPr lang="en-US" sz="2900" dirty="0" smtClean="0">
                <a:ea typeface="ＭＳ Ｐゴシック" charset="-128"/>
              </a:rPr>
              <a:t>Create original video</a:t>
            </a:r>
          </a:p>
          <a:p>
            <a:pPr lvl="2" eaLnBrk="1" hangingPunct="1"/>
            <a:r>
              <a:rPr lang="en-US" sz="2200" dirty="0" smtClean="0">
                <a:ea typeface="ＭＳ Ｐゴシック" charset="-128"/>
              </a:rPr>
              <a:t>Shooting</a:t>
            </a:r>
          </a:p>
          <a:p>
            <a:pPr lvl="2" eaLnBrk="1" hangingPunct="1"/>
            <a:r>
              <a:rPr lang="en-US" sz="2200" dirty="0" smtClean="0">
                <a:ea typeface="ＭＳ Ｐゴシック" charset="-128"/>
              </a:rPr>
              <a:t>Editing</a:t>
            </a:r>
          </a:p>
          <a:p>
            <a:pPr lvl="2" eaLnBrk="1" hangingPunct="1"/>
            <a:r>
              <a:rPr lang="en-US" sz="2200" dirty="0" smtClean="0">
                <a:ea typeface="ＭＳ Ｐゴシック" charset="-128"/>
              </a:rPr>
              <a:t>Rendering.</a:t>
            </a:r>
          </a:p>
          <a:p>
            <a:pPr eaLnBrk="1" hangingPunct="1">
              <a:lnSpc>
                <a:spcPct val="75000"/>
              </a:lnSpc>
            </a:pPr>
            <a:endParaRPr lang="en-US" sz="2900" dirty="0">
              <a:ea typeface="ＭＳ Ｐゴシック" charset="-128"/>
            </a:endParaRPr>
          </a:p>
        </p:txBody>
      </p:sp>
      <p:sp>
        <p:nvSpPr>
          <p:cNvPr id="16389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Digital </a:t>
            </a:r>
            <a:r>
              <a:rPr lang="en-US" dirty="0"/>
              <a:t>video camera </a:t>
            </a:r>
            <a:r>
              <a:rPr lang="en-US" dirty="0" smtClean="0"/>
              <a:t>considerations.</a:t>
            </a:r>
          </a:p>
          <a:p>
            <a:pPr eaLnBrk="1" hangingPunct="1"/>
            <a:r>
              <a:rPr lang="en-US" dirty="0"/>
              <a:t>Guidelines for video in </a:t>
            </a:r>
            <a:r>
              <a:rPr lang="en-US" dirty="0" smtClean="0"/>
              <a:t>multimedia.</a:t>
            </a:r>
            <a:endParaRPr lang="en-US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E2B32E-A363-4E45-83E9-B3B6793897D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DIGITAL  VIDEO CAMERA</a:t>
            </a:r>
            <a:br>
              <a:rPr lang="en-US"/>
            </a:br>
            <a:r>
              <a:rPr lang="en-US"/>
              <a:t>                           CONSIDERATIONS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1"/>
          </p:nvPr>
        </p:nvSpPr>
        <p:spPr>
          <a:xfrm>
            <a:off x="241300" y="1565275"/>
            <a:ext cx="8243888" cy="4530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/>
              <a:t>CCD (Charge-Coupled Device).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>
                <a:ea typeface="ＭＳ Ｐゴシック" charset="-128"/>
              </a:rPr>
              <a:t>Generates levels of electrical voltage based on variations in light intensity striking the surface.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>
                <a:ea typeface="ＭＳ Ｐゴシック" charset="-128"/>
              </a:rPr>
              <a:t>Converts voltages into digital values to store data about each pixel in the image.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>
                <a:ea typeface="ＭＳ Ｐゴシック" charset="-128"/>
              </a:rPr>
              <a:t>Size varies from 1/16 to 1/2 inch. </a:t>
            </a:r>
          </a:p>
          <a:p>
            <a:pPr lvl="2" eaLnBrk="1" hangingPunct="1">
              <a:spcAft>
                <a:spcPts val="1200"/>
              </a:spcAft>
            </a:pPr>
            <a:r>
              <a:rPr lang="en-US" dirty="0">
                <a:ea typeface="ＭＳ Ｐゴシック" charset="-128"/>
              </a:rPr>
              <a:t>Larger </a:t>
            </a:r>
            <a:r>
              <a:rPr lang="en-US" dirty="0" err="1">
                <a:ea typeface="ＭＳ Ｐゴシック" charset="-128"/>
              </a:rPr>
              <a:t>CCDs</a:t>
            </a:r>
            <a:r>
              <a:rPr lang="en-US" dirty="0">
                <a:ea typeface="ＭＳ Ｐゴシック" charset="-128"/>
              </a:rPr>
              <a:t> are more expensive.</a:t>
            </a:r>
          </a:p>
        </p:txBody>
      </p:sp>
      <p:sp>
        <p:nvSpPr>
          <p:cNvPr id="716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249F60-14A7-0E49-9ED8-63067D886EF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DIGITAL  VIDEO CAMERA</a:t>
            </a:r>
            <a:br>
              <a:rPr lang="en-US"/>
            </a:br>
            <a:r>
              <a:rPr lang="en-US"/>
              <a:t>                           CONSIDERATIONS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dirty="0"/>
              <a:t>Number of </a:t>
            </a:r>
            <a:r>
              <a:rPr lang="en-US" dirty="0" err="1"/>
              <a:t>CCDs</a:t>
            </a:r>
            <a:endParaRPr lang="en-US" dirty="0"/>
          </a:p>
          <a:p>
            <a:pPr marL="857250" lvl="2" indent="55563" eaLnBrk="1" hangingPunct="1"/>
            <a:r>
              <a:rPr lang="en-US" dirty="0">
                <a:ea typeface="ＭＳ Ｐゴシック" charset="-128"/>
              </a:rPr>
              <a:t>One CCD: Light is filtered and level of each filtered color is recorded.</a:t>
            </a:r>
          </a:p>
          <a:p>
            <a:pPr marL="857250" lvl="2" indent="55563" eaLnBrk="1" hangingPunct="1"/>
            <a:r>
              <a:rPr lang="en-US" dirty="0">
                <a:ea typeface="ＭＳ Ｐゴシック" charset="-128"/>
              </a:rPr>
              <a:t>Three </a:t>
            </a:r>
            <a:r>
              <a:rPr lang="en-US" dirty="0" err="1">
                <a:ea typeface="ＭＳ Ｐゴシック" charset="-128"/>
              </a:rPr>
              <a:t>CCDs</a:t>
            </a:r>
            <a:r>
              <a:rPr lang="en-US" dirty="0">
                <a:ea typeface="ＭＳ Ｐゴシック" charset="-128"/>
              </a:rPr>
              <a:t>: Light is split into three channels and each CCD records separate levels of RGB.</a:t>
            </a:r>
          </a:p>
          <a:p>
            <a:pPr marL="1255713" lvl="3" eaLnBrk="1" hangingPunct="1"/>
            <a:r>
              <a:rPr lang="en-US" dirty="0">
                <a:ea typeface="ＭＳ Ｐゴシック" charset="-128"/>
              </a:rPr>
              <a:t>Produce clearer, more accurate color.</a:t>
            </a:r>
          </a:p>
          <a:p>
            <a:pPr eaLnBrk="1" hangingPunct="1"/>
            <a:r>
              <a:rPr lang="en-US" dirty="0"/>
              <a:t>Resolution of CCD</a:t>
            </a:r>
          </a:p>
          <a:p>
            <a:pPr marL="857250" lvl="2" indent="55563" eaLnBrk="1" hangingPunct="1"/>
            <a:r>
              <a:rPr lang="en-US" dirty="0">
                <a:ea typeface="ＭＳ Ｐゴシック" charset="-128"/>
              </a:rPr>
              <a:t>Higher resolution delivers more accurate images.</a:t>
            </a:r>
            <a:endParaRPr lang="en-US" dirty="0" smtClean="0">
              <a:ea typeface="ＭＳ Ｐゴシック" charset="-128"/>
            </a:endParaRPr>
          </a:p>
          <a:p>
            <a:pPr marL="857250" lvl="2" indent="55563" eaLnBrk="1" hangingPunct="1"/>
            <a:r>
              <a:rPr lang="en-US" dirty="0" smtClean="0">
                <a:ea typeface="ＭＳ Ｐゴシック" charset="-128"/>
              </a:rPr>
              <a:t> For motion capture match the resolution to the format used to store the video.</a:t>
            </a:r>
          </a:p>
          <a:p>
            <a:pPr marL="857250" lvl="2" indent="55563"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/>
          </a:p>
        </p:txBody>
      </p:sp>
      <p:sp>
        <p:nvSpPr>
          <p:cNvPr id="737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474EC0-44D3-994F-B629-C07AA4285F9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354138" y="5632450"/>
            <a:ext cx="5999162" cy="5847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Camera selection should always be based on resolution of CCD, not digital enlargement ratings.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DIGITAL  VIDEO CAMERA</a:t>
            </a:r>
            <a:br>
              <a:rPr lang="en-US"/>
            </a:br>
            <a:r>
              <a:rPr lang="en-US"/>
              <a:t>                           CONSIDERATIONS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Lens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Look for high quality lens from better vendors.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Ignore software zoom capabilities.</a:t>
            </a:r>
          </a:p>
          <a:p>
            <a:pPr eaLnBrk="1" hangingPunct="1"/>
            <a:r>
              <a:rPr lang="en-US" smtClean="0"/>
              <a:t>Light sensitivity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Lower </a:t>
            </a:r>
            <a:r>
              <a:rPr lang="en-US" smtClean="0">
                <a:solidFill>
                  <a:srgbClr val="FF5A14"/>
                </a:solidFill>
                <a:ea typeface="ＭＳ Ｐゴシック" charset="-128"/>
              </a:rPr>
              <a:t>lux</a:t>
            </a:r>
            <a:r>
              <a:rPr lang="en-US" smtClean="0">
                <a:ea typeface="ＭＳ Ｐゴシック" charset="-128"/>
              </a:rPr>
              <a:t> ratings indicate the camera can operate in lower light conditions.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DV camcorders vary from 2 to 8 lux.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Supplemental lighting may be needed for dimly lit conditions.</a:t>
            </a:r>
          </a:p>
          <a:p>
            <a:pPr lvl="1"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757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ADED42-7BAA-F04E-8D36-CF1A31028E50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DIGITAL  VIDEO CAMERA</a:t>
            </a:r>
            <a:br>
              <a:rPr lang="en-US"/>
            </a:br>
            <a:r>
              <a:rPr lang="en-US"/>
              <a:t>                           CONSIDERATIONS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/>
              <a:t>Microphones: placement, type, and quality. </a:t>
            </a:r>
          </a:p>
          <a:p>
            <a:pPr lvl="1" eaLnBrk="1" hangingPunct="1"/>
            <a:r>
              <a:rPr lang="en-US" i="1">
                <a:ea typeface="ＭＳ Ｐゴシック" charset="-128"/>
              </a:rPr>
              <a:t>Omni-directional</a:t>
            </a:r>
            <a:r>
              <a:rPr lang="en-US">
                <a:ea typeface="ＭＳ Ｐゴシック" charset="-128"/>
              </a:rPr>
              <a:t>: optimized for broad range of background sound.</a:t>
            </a:r>
          </a:p>
          <a:p>
            <a:pPr lvl="1" eaLnBrk="1" hangingPunct="1"/>
            <a:r>
              <a:rPr lang="en-US" i="1">
                <a:ea typeface="ＭＳ Ｐゴシック" charset="-128"/>
              </a:rPr>
              <a:t>Unidirectional</a:t>
            </a:r>
            <a:r>
              <a:rPr lang="en-US">
                <a:ea typeface="ＭＳ Ｐゴシック" charset="-128"/>
              </a:rPr>
              <a:t>: record from narrowly defined location.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Placement on handle toward front of camera is preferred to avoid sound from camera itself.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Headphones give direct feedback of microphone effectiveness.</a:t>
            </a:r>
          </a:p>
        </p:txBody>
      </p:sp>
      <p:sp>
        <p:nvSpPr>
          <p:cNvPr id="778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D224D4-8CA8-384C-B5C2-174D0948C78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DIGITAL  VIDEO CAMERA</a:t>
            </a:r>
            <a:br>
              <a:rPr lang="en-US"/>
            </a:br>
            <a:r>
              <a:rPr lang="en-US"/>
              <a:t>                           CONSIDERATIONS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763000" cy="4673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Storage Media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Tape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Advantages: </a:t>
            </a:r>
          </a:p>
          <a:p>
            <a:pPr lvl="3" eaLnBrk="1" hangingPunct="1"/>
            <a:r>
              <a:rPr lang="en-US" dirty="0" smtClean="0">
                <a:ea typeface="ＭＳ Ｐゴシック" charset="-128"/>
              </a:rPr>
              <a:t>Inexpensive archive format</a:t>
            </a:r>
          </a:p>
          <a:p>
            <a:pPr lvl="3" eaLnBrk="1" hangingPunct="1"/>
            <a:r>
              <a:rPr lang="en-US" dirty="0" smtClean="0">
                <a:ea typeface="ＭＳ Ｐゴシック" charset="-128"/>
              </a:rPr>
              <a:t>DV and HDV formats are well-established.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Disadvantages: </a:t>
            </a:r>
          </a:p>
          <a:p>
            <a:pPr lvl="3" eaLnBrk="1" hangingPunct="1"/>
            <a:r>
              <a:rPr lang="en-US" dirty="0" smtClean="0">
                <a:ea typeface="ＭＳ Ｐゴシック" charset="-128"/>
              </a:rPr>
              <a:t>Sequential access is demanding on tape</a:t>
            </a:r>
          </a:p>
          <a:p>
            <a:pPr lvl="3" eaLnBrk="1" hangingPunct="1"/>
            <a:r>
              <a:rPr lang="en-US" dirty="0" smtClean="0">
                <a:ea typeface="ＭＳ Ｐゴシック" charset="-128"/>
              </a:rPr>
              <a:t>Transfer of video to another device is time consuming.</a:t>
            </a:r>
            <a:br>
              <a:rPr lang="en-US" dirty="0" smtClean="0">
                <a:ea typeface="ＭＳ Ｐゴシック" charset="-128"/>
              </a:rPr>
            </a:b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Optical media &amp; Solid state media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Random access to video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Rapid transfer from camera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Light weight, low power consumption, ease of exchange and transport.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Declining costs and increased capacities</a:t>
            </a:r>
          </a:p>
          <a:p>
            <a:pPr lvl="2"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798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747D05-1924-D84D-99B8-26AC9645338F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DIGITAL  VIDEO CAMERA</a:t>
            </a:r>
            <a:br>
              <a:rPr lang="en-US"/>
            </a:br>
            <a:r>
              <a:rPr lang="en-US"/>
              <a:t>                           CONSIDERATIONS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763000" cy="45307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File format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Source video footage should be captured at highest resolution possible and not be highly compressed.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DV format:</a:t>
            </a:r>
          </a:p>
          <a:p>
            <a:pPr marL="857250" lvl="2" indent="55563" eaLnBrk="1" hangingPunct="1"/>
            <a:r>
              <a:rPr lang="en-US" dirty="0">
                <a:ea typeface="ＭＳ Ｐゴシック" charset="-128"/>
              </a:rPr>
              <a:t>Limits compression to 5:1</a:t>
            </a:r>
          </a:p>
          <a:p>
            <a:pPr marL="857250" lvl="2" indent="55563" eaLnBrk="1" hangingPunct="1"/>
            <a:r>
              <a:rPr lang="en-US" dirty="0">
                <a:ea typeface="ＭＳ Ｐゴシック" charset="-128"/>
              </a:rPr>
              <a:t>Has relatively high resolution</a:t>
            </a:r>
          </a:p>
          <a:p>
            <a:pPr marL="857250" lvl="2" indent="55563" eaLnBrk="1" hangingPunct="1"/>
            <a:r>
              <a:rPr lang="en-US" dirty="0">
                <a:ea typeface="ＭＳ Ｐゴシック" charset="-128"/>
              </a:rPr>
              <a:t>Uses M-JPEG compression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marL="457200" lvl="1" indent="55563" eaLnBrk="1" hangingPunct="1"/>
            <a:r>
              <a:rPr lang="en-US" dirty="0" smtClean="0">
                <a:ea typeface="ＭＳ Ｐゴシック" charset="-128"/>
              </a:rPr>
              <a:t>HD &amp; 3D format:</a:t>
            </a:r>
          </a:p>
          <a:p>
            <a:pPr marL="857250" lvl="2" indent="55563" eaLnBrk="1" hangingPunct="1"/>
            <a:r>
              <a:rPr lang="en-US" dirty="0" smtClean="0">
                <a:ea typeface="ＭＳ Ｐゴシック" charset="-128"/>
              </a:rPr>
              <a:t>New formats are emerging.</a:t>
            </a:r>
          </a:p>
          <a:p>
            <a:pPr marL="857250" lvl="2" indent="55563" eaLnBrk="1" hangingPunct="1"/>
            <a:r>
              <a:rPr lang="en-US" dirty="0" smtClean="0">
                <a:ea typeface="ＭＳ Ｐゴシック" charset="-128"/>
              </a:rPr>
              <a:t>HD formats can increase processor demand during editing if using inter-frame compression.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798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747D05-1924-D84D-99B8-26AC9645338F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SHOOTING BASICS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idx="1"/>
          </p:nvPr>
        </p:nvSpPr>
        <p:spPr>
          <a:xfrm>
            <a:off x="314325" y="1252538"/>
            <a:ext cx="8229600" cy="4530725"/>
          </a:xfrm>
        </p:spPr>
        <p:txBody>
          <a:bodyPr/>
          <a:lstStyle/>
          <a:p>
            <a:pPr eaLnBrk="1" hangingPunct="1"/>
            <a:r>
              <a:rPr lang="en-US" dirty="0"/>
              <a:t>Framing a Shot</a:t>
            </a:r>
          </a:p>
          <a:p>
            <a:pPr lvl="1" eaLnBrk="1" hangingPunct="1"/>
            <a:r>
              <a:rPr lang="en-US" dirty="0">
                <a:solidFill>
                  <a:srgbClr val="FF5A14"/>
                </a:solidFill>
                <a:ea typeface="ＭＳ Ｐゴシック" charset="-128"/>
              </a:rPr>
              <a:t>Rule of thirds</a:t>
            </a:r>
            <a:r>
              <a:rPr lang="en-US" dirty="0">
                <a:ea typeface="ＭＳ Ｐゴシック" charset="-128"/>
              </a:rPr>
              <a:t>—widely embraced guideline for framing a video shot.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Preserves its interest.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Meaningfully relates it to action taking place.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Helps ensure adequate side and headroom.</a:t>
            </a:r>
          </a:p>
        </p:txBody>
      </p:sp>
      <p:sp>
        <p:nvSpPr>
          <p:cNvPr id="819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BDD53D-EEEA-1B4E-BCD3-86C1BC0CD490}" type="slidenum">
              <a:rPr lang="en-US" smtClean="0"/>
              <a:pPr/>
              <a:t>26</a:t>
            </a:fld>
            <a:endParaRPr lang="en-US" smtClean="0"/>
          </a:p>
        </p:txBody>
      </p:sp>
      <p:grpSp>
        <p:nvGrpSpPr>
          <p:cNvPr id="81925" name="Group 7"/>
          <p:cNvGrpSpPr>
            <a:grpSpLocks/>
          </p:cNvGrpSpPr>
          <p:nvPr/>
        </p:nvGrpSpPr>
        <p:grpSpPr bwMode="auto">
          <a:xfrm>
            <a:off x="2809875" y="4203700"/>
            <a:ext cx="3028950" cy="1887538"/>
            <a:chOff x="1680" y="2640"/>
            <a:chExt cx="2016" cy="1296"/>
          </a:xfrm>
        </p:grpSpPr>
        <p:pic>
          <p:nvPicPr>
            <p:cNvPr id="8192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" y="2688"/>
              <a:ext cx="1920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42" name="Rectangle 6"/>
            <p:cNvSpPr>
              <a:spLocks noChangeArrowheads="1"/>
            </p:cNvSpPr>
            <p:nvPr/>
          </p:nvSpPr>
          <p:spPr bwMode="auto">
            <a:xfrm>
              <a:off x="1680" y="2640"/>
              <a:ext cx="2016" cy="1296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SHOOTING BASICS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Minimize camera motion.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Use tripod or steady surface to support camera.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Keep the camera still at all times.</a:t>
            </a:r>
          </a:p>
          <a:p>
            <a:pPr eaLnBrk="1" hangingPunct="1"/>
            <a:r>
              <a:rPr lang="en-US"/>
              <a:t>Camera controls for generating motion: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Pan—moving side to side.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Zoom—enlarge camera lens.</a:t>
            </a:r>
          </a:p>
          <a:p>
            <a:pPr lvl="1" eaLnBrk="1" hangingPunct="1">
              <a:buFont typeface="Wingdings" charset="2"/>
              <a:buNone/>
            </a:pPr>
            <a:endParaRPr lang="en-US">
              <a:ea typeface="ＭＳ Ｐゴシック" charset="-128"/>
            </a:endParaRPr>
          </a:p>
          <a:p>
            <a:pPr eaLnBrk="1" hangingPunct="1"/>
            <a:endParaRPr lang="en-US"/>
          </a:p>
        </p:txBody>
      </p:sp>
      <p:sp>
        <p:nvSpPr>
          <p:cNvPr id="839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E19CC2-9E9A-F647-91A7-B6BCC6199E42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SHOOTING BASICS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Take care of time code.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Format of </a:t>
            </a:r>
            <a:r>
              <a:rPr lang="en-US" dirty="0">
                <a:solidFill>
                  <a:srgbClr val="FF5A14"/>
                </a:solidFill>
                <a:ea typeface="ＭＳ Ｐゴシック" charset="-128"/>
              </a:rPr>
              <a:t>hours, minutes, seconds, frames</a:t>
            </a:r>
            <a:r>
              <a:rPr lang="en-US" dirty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Time code becomes the frame address.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Editing software uses time code for splits, trims, transitions.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Camera records the code but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Code can be lost if user shifts to VCR mode to view video and advances to new location to continue shooting.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Look for camera's "End Search" control to restart code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Less significant using optical &amp; solid state recording formats.</a:t>
            </a:r>
          </a:p>
          <a:p>
            <a:pPr eaLnBrk="1" hangingPunct="1"/>
            <a:endParaRPr lang="en-US" dirty="0"/>
          </a:p>
        </p:txBody>
      </p:sp>
      <p:sp>
        <p:nvSpPr>
          <p:cNvPr id="860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9CD015-6B36-4F4B-B0FB-71E0D82AE131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SHOOTING BASICS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Get the right shots.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Source video needs to cover all the important elements of the subject.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Videographer can use a variety of shots to tell the story.</a:t>
            </a:r>
          </a:p>
          <a:p>
            <a:pPr lvl="1" eaLnBrk="1" hangingPunct="1"/>
            <a:endParaRPr lang="en-US">
              <a:ea typeface="ＭＳ Ｐゴシック" charset="-128"/>
            </a:endParaRPr>
          </a:p>
          <a:p>
            <a:pPr eaLnBrk="1" hangingPunct="1"/>
            <a:endParaRPr lang="en-US"/>
          </a:p>
        </p:txBody>
      </p:sp>
      <p:sp>
        <p:nvSpPr>
          <p:cNvPr id="880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39A73-16F9-D744-B95F-7A6F9840EC01}" type="slidenum">
              <a:rPr lang="en-US" smtClean="0"/>
              <a:pPr/>
              <a:t>29</a:t>
            </a:fld>
            <a:endParaRPr lang="en-US" smtClean="0"/>
          </a:p>
        </p:txBody>
      </p:sp>
      <p:graphicFrame>
        <p:nvGraphicFramePr>
          <p:cNvPr id="120849" name="Group 17"/>
          <p:cNvGraphicFramePr>
            <a:graphicFrameLocks noGrp="1"/>
          </p:cNvGraphicFramePr>
          <p:nvPr/>
        </p:nvGraphicFramePr>
        <p:xfrm>
          <a:off x="842963" y="3917950"/>
          <a:ext cx="6858000" cy="1825752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1676400">
                <a:tc>
                  <a:txBody>
                    <a:bodyPr/>
                    <a:lstStyle/>
                    <a:p>
                      <a:pPr marL="228600" marR="0" lvl="2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Close up shot (CU)</a:t>
                      </a:r>
                    </a:p>
                    <a:p>
                      <a:pPr marL="228600" marR="0" lvl="2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Medium shot (MS)</a:t>
                      </a:r>
                    </a:p>
                    <a:p>
                      <a:pPr marL="228600" marR="0" lvl="2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Wide shot (WS)</a:t>
                      </a:r>
                    </a:p>
                    <a:p>
                      <a:pPr marL="228600" marR="0" lvl="2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Establishing shot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2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Cutaway</a:t>
                      </a:r>
                    </a:p>
                    <a:p>
                      <a:pPr marL="228600" marR="0" lvl="2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Point of view shot</a:t>
                      </a:r>
                    </a:p>
                    <a:p>
                      <a:pPr marL="228600" marR="0" lvl="2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Reverse angle shot</a:t>
                      </a:r>
                    </a:p>
                    <a:p>
                      <a:pPr marL="228600" marR="0" lvl="2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Over-the-shoulder shot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MOVING PICTURES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/>
              <a:t>Film and video are a series of rapidly displayed still pictures.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Each image captures an instance of motion.</a:t>
            </a:r>
          </a:p>
          <a:p>
            <a:pPr lvl="1" eaLnBrk="1" hangingPunct="1"/>
            <a:r>
              <a:rPr lang="en-US">
                <a:solidFill>
                  <a:srgbClr val="FF5A14"/>
                </a:solidFill>
                <a:ea typeface="ＭＳ Ｐゴシック" charset="-128"/>
              </a:rPr>
              <a:t>Persistence of vision</a:t>
            </a:r>
            <a:r>
              <a:rPr lang="en-US">
                <a:ea typeface="ＭＳ Ｐゴシック" charset="-128"/>
              </a:rPr>
              <a:t> results in perception of flow of motion.</a:t>
            </a:r>
          </a:p>
          <a:p>
            <a:pPr eaLnBrk="1" hangingPunct="1"/>
            <a:r>
              <a:rPr lang="en-US"/>
              <a:t>Analog </a:t>
            </a:r>
            <a:r>
              <a:rPr lang="en-US">
                <a:solidFill>
                  <a:srgbClr val="FF5A14"/>
                </a:solidFill>
              </a:rPr>
              <a:t>film</a:t>
            </a:r>
            <a:r>
              <a:rPr lang="en-US"/>
              <a:t> </a:t>
            </a:r>
            <a:r>
              <a:rPr lang="en-US" sz="2800"/>
              <a:t>records images on transparent medium projected onto a screen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Analog </a:t>
            </a:r>
            <a:r>
              <a:rPr lang="en-US">
                <a:solidFill>
                  <a:srgbClr val="FF5A14"/>
                </a:solidFill>
              </a:rPr>
              <a:t>video</a:t>
            </a:r>
            <a:r>
              <a:rPr lang="en-US"/>
              <a:t> </a:t>
            </a:r>
            <a:r>
              <a:rPr lang="en-US" sz="2800"/>
              <a:t>records images as continuously varying electrical voltages that produce images on a CRT or projection screen.</a:t>
            </a:r>
            <a:endParaRPr lang="en-US"/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0EA58E-51AE-DA47-9E6A-F0867E89571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TWO: EDITING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Editing software options: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Consumer packages.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Prosumer applications.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Specialized video and film production.</a:t>
            </a:r>
          </a:p>
          <a:p>
            <a:pPr eaLnBrk="1" hangingPunct="1"/>
            <a:r>
              <a:rPr lang="en-US"/>
              <a:t>Features include: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Capture video from external source.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Arrange separate video clips.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Split and trim clips.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Add transitions and special effects.</a:t>
            </a:r>
          </a:p>
        </p:txBody>
      </p:sp>
      <p:sp>
        <p:nvSpPr>
          <p:cNvPr id="901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214C75-B2E8-9F40-9EFD-5F1C5332174C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CAPTURE/IMPORTING VIDEO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idx="1"/>
          </p:nvPr>
        </p:nvSpPr>
        <p:spPr>
          <a:xfrm>
            <a:off x="255588" y="1565275"/>
            <a:ext cx="8596312" cy="45307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Transfer video from camera to computer </a:t>
            </a:r>
            <a:r>
              <a:rPr lang="en-US" dirty="0" smtClean="0"/>
              <a:t>through USB, FireWire, or Thunderbolt </a:t>
            </a:r>
            <a:r>
              <a:rPr lang="en-US" dirty="0"/>
              <a:t>connection.</a:t>
            </a:r>
            <a:endParaRPr lang="en-US" dirty="0" smtClean="0"/>
          </a:p>
          <a:p>
            <a:pPr eaLnBrk="1" hangingPunct="1"/>
            <a:r>
              <a:rPr lang="en-US" dirty="0" smtClean="0"/>
              <a:t>Transfer includes: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Video images &amp; audio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Time Code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Date Stamp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Scene Detection</a:t>
            </a:r>
          </a:p>
          <a:p>
            <a:pPr lvl="1" eaLnBrk="1" hangingPunct="1"/>
            <a:r>
              <a:rPr lang="en-US" dirty="0" err="1" smtClean="0">
                <a:ea typeface="ＭＳ Ｐゴシック" charset="-128"/>
              </a:rPr>
              <a:t>Geotagging</a:t>
            </a:r>
            <a:r>
              <a:rPr lang="en-US" dirty="0" smtClean="0">
                <a:ea typeface="ＭＳ Ｐゴシック" charset="-128"/>
              </a:rPr>
              <a:t> </a:t>
            </a:r>
          </a:p>
          <a:p>
            <a:pPr eaLnBrk="1" hangingPunct="1"/>
            <a:r>
              <a:rPr lang="en-US" dirty="0" smtClean="0"/>
              <a:t>Editing software can use changes in data to identify different recording sessions.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921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854CF9-058E-A74D-9052-5A3014E7F5B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BATCH CAPTURE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Transfer only selected portions of a source tape.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Portions are pre-selected by "in" and "out" points.</a:t>
            </a:r>
          </a:p>
          <a:p>
            <a:pPr eaLnBrk="1" hangingPunct="1"/>
            <a:r>
              <a:rPr lang="en-US"/>
              <a:t>Editing software transfers only the marked video scenes to the computer's hard drive.</a:t>
            </a:r>
          </a:p>
          <a:p>
            <a:pPr eaLnBrk="1" hangingPunct="1"/>
            <a:r>
              <a:rPr lang="en-US"/>
              <a:t>Clips are labeled with names and time code in a library window.</a:t>
            </a:r>
          </a:p>
          <a:p>
            <a:pPr lvl="1" eaLnBrk="1" hangingPunct="1"/>
            <a:endParaRPr lang="en-US">
              <a:ea typeface="ＭＳ Ｐゴシック" charset="-128"/>
            </a:endParaRPr>
          </a:p>
        </p:txBody>
      </p:sp>
      <p:sp>
        <p:nvSpPr>
          <p:cNvPr id="942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3A5FAF-3597-A04C-B16A-0E03E32E9911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VIDEO EDITING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Captured clips are </a:t>
            </a:r>
            <a:r>
              <a:rPr lang="en-US">
                <a:solidFill>
                  <a:srgbClr val="FF5A14"/>
                </a:solidFill>
              </a:rPr>
              <a:t>source video</a:t>
            </a:r>
            <a:r>
              <a:rPr lang="en-US"/>
              <a:t> used to create the finished product.</a:t>
            </a:r>
          </a:p>
          <a:p>
            <a:pPr eaLnBrk="1" hangingPunct="1"/>
            <a:r>
              <a:rPr lang="en-US"/>
              <a:t>Source video clips are arranged on a construction window. 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The clip is now part of the </a:t>
            </a:r>
            <a:r>
              <a:rPr lang="en-US">
                <a:solidFill>
                  <a:srgbClr val="FF5A14"/>
                </a:solidFill>
                <a:ea typeface="ＭＳ Ｐゴシック" charset="-128"/>
              </a:rPr>
              <a:t>master video</a:t>
            </a:r>
            <a:r>
              <a:rPr lang="en-US">
                <a:ea typeface="ＭＳ Ｐゴシック" charset="-128"/>
              </a:rPr>
              <a:t>, or the segments being developed in the editing environment.</a:t>
            </a:r>
          </a:p>
          <a:p>
            <a:pPr lvl="1" eaLnBrk="1" hangingPunct="1"/>
            <a:r>
              <a:rPr lang="en-US">
                <a:solidFill>
                  <a:srgbClr val="FF5A14"/>
                </a:solidFill>
                <a:ea typeface="ＭＳ Ｐゴシック" charset="-128"/>
              </a:rPr>
              <a:t>Master video</a:t>
            </a:r>
            <a:r>
              <a:rPr lang="en-US">
                <a:ea typeface="ＭＳ Ｐゴシック" charset="-128"/>
              </a:rPr>
              <a:t> is a series of instructions and pointers for performing operations on the original source footage.</a:t>
            </a:r>
          </a:p>
        </p:txBody>
      </p:sp>
      <p:sp>
        <p:nvSpPr>
          <p:cNvPr id="962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2D2ABE-5263-EF4C-9BED-80E4899242C7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EDITING SOFTWARE</a:t>
            </a:r>
          </a:p>
        </p:txBody>
      </p:sp>
      <p:sp>
        <p:nvSpPr>
          <p:cNvPr id="98308" name="Rectangle 5"/>
          <p:cNvSpPr>
            <a:spLocks noGrp="1" noChangeArrowheads="1"/>
          </p:cNvSpPr>
          <p:nvPr>
            <p:ph idx="1"/>
          </p:nvPr>
        </p:nvSpPr>
        <p:spPr>
          <a:xfrm>
            <a:off x="309563" y="2597150"/>
            <a:ext cx="8229600" cy="3503613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/>
              <a:t>Preview window</a:t>
            </a:r>
          </a:p>
          <a:p>
            <a:pPr lvl="1" eaLnBrk="1" hangingPunct="1">
              <a:lnSpc>
                <a:spcPct val="75000"/>
              </a:lnSpc>
            </a:pPr>
            <a:r>
              <a:rPr lang="en-US">
                <a:ea typeface="ＭＳ Ｐゴシック" charset="-128"/>
              </a:rPr>
              <a:t>Shows source video.</a:t>
            </a:r>
          </a:p>
          <a:p>
            <a:pPr eaLnBrk="1" hangingPunct="1">
              <a:lnSpc>
                <a:spcPct val="75000"/>
              </a:lnSpc>
            </a:pPr>
            <a:r>
              <a:rPr lang="en-US"/>
              <a:t>Library window</a:t>
            </a:r>
          </a:p>
          <a:p>
            <a:pPr lvl="1" eaLnBrk="1" hangingPunct="1">
              <a:lnSpc>
                <a:spcPct val="75000"/>
              </a:lnSpc>
            </a:pPr>
            <a:r>
              <a:rPr lang="en-US">
                <a:ea typeface="ＭＳ Ｐゴシック" charset="-128"/>
              </a:rPr>
              <a:t>Lists clips transferred to the computer.</a:t>
            </a:r>
          </a:p>
          <a:p>
            <a:pPr eaLnBrk="1" hangingPunct="1">
              <a:lnSpc>
                <a:spcPct val="75000"/>
              </a:lnSpc>
            </a:pPr>
            <a:r>
              <a:rPr lang="en-US"/>
              <a:t>Construction window</a:t>
            </a:r>
          </a:p>
          <a:p>
            <a:pPr lvl="1" eaLnBrk="1" hangingPunct="1">
              <a:lnSpc>
                <a:spcPct val="75000"/>
              </a:lnSpc>
            </a:pPr>
            <a:r>
              <a:rPr lang="en-US">
                <a:ea typeface="ＭＳ Ｐゴシック" charset="-128"/>
              </a:rPr>
              <a:t>Presents assembled clips.</a:t>
            </a:r>
          </a:p>
          <a:p>
            <a:pPr eaLnBrk="1" hangingPunct="1">
              <a:lnSpc>
                <a:spcPct val="75000"/>
              </a:lnSpc>
            </a:pPr>
            <a:r>
              <a:rPr lang="en-US"/>
              <a:t>Timeline</a:t>
            </a:r>
          </a:p>
          <a:p>
            <a:pPr lvl="1" eaLnBrk="1" hangingPunct="1">
              <a:lnSpc>
                <a:spcPct val="75000"/>
              </a:lnSpc>
            </a:pPr>
            <a:r>
              <a:rPr lang="en-US">
                <a:ea typeface="ＭＳ Ｐゴシック" charset="-128"/>
              </a:rPr>
              <a:t>Shows duration of video's multiple tracks.</a:t>
            </a:r>
          </a:p>
        </p:txBody>
      </p:sp>
      <p:sp>
        <p:nvSpPr>
          <p:cNvPr id="983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9549D3-1BA1-7043-8274-303D872FC231}" type="slidenum">
              <a:rPr lang="en-US" smtClean="0"/>
              <a:pPr/>
              <a:t>34</a:t>
            </a:fld>
            <a:endParaRPr lang="en-US" smtClean="0"/>
          </a:p>
        </p:txBody>
      </p:sp>
      <p:grpSp>
        <p:nvGrpSpPr>
          <p:cNvPr id="98309" name="Group 7"/>
          <p:cNvGrpSpPr>
            <a:grpSpLocks/>
          </p:cNvGrpSpPr>
          <p:nvPr/>
        </p:nvGrpSpPr>
        <p:grpSpPr bwMode="auto">
          <a:xfrm>
            <a:off x="4678538" y="1255470"/>
            <a:ext cx="4056062" cy="2430462"/>
            <a:chOff x="2682" y="2255"/>
            <a:chExt cx="2791" cy="1711"/>
          </a:xfrm>
        </p:grpSpPr>
        <p:pic>
          <p:nvPicPr>
            <p:cNvPr id="98310" name="Picture 4" descr="Fig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28" y="2289"/>
              <a:ext cx="2715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414" name="Rectangle 6"/>
            <p:cNvSpPr>
              <a:spLocks noChangeArrowheads="1"/>
            </p:cNvSpPr>
            <p:nvPr/>
          </p:nvSpPr>
          <p:spPr bwMode="auto">
            <a:xfrm>
              <a:off x="2682" y="2255"/>
              <a:ext cx="2791" cy="1711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EDITING OPERATIONS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>
                <a:solidFill>
                  <a:srgbClr val="FF5A14"/>
                </a:solidFill>
              </a:rPr>
              <a:t>Splitting</a:t>
            </a:r>
            <a:r>
              <a:rPr lang="en-US"/>
              <a:t>: dividing clip into multiple parts.</a:t>
            </a:r>
          </a:p>
          <a:p>
            <a:pPr eaLnBrk="1" hangingPunct="1"/>
            <a:r>
              <a:rPr lang="en-US">
                <a:solidFill>
                  <a:srgbClr val="FF5A14"/>
                </a:solidFill>
              </a:rPr>
              <a:t>Trimming</a:t>
            </a:r>
            <a:r>
              <a:rPr lang="en-US"/>
              <a:t>: removing unwanted frames from clips.</a:t>
            </a:r>
          </a:p>
          <a:p>
            <a:pPr eaLnBrk="1" hangingPunct="1"/>
            <a:r>
              <a:rPr lang="en-US">
                <a:solidFill>
                  <a:srgbClr val="FF5A14"/>
                </a:solidFill>
              </a:rPr>
              <a:t>Transitions</a:t>
            </a:r>
            <a:r>
              <a:rPr lang="en-US"/>
              <a:t>: effects to move into or out of a clip. These include: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Cut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Fades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Dissolve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Wipe.</a:t>
            </a:r>
          </a:p>
        </p:txBody>
      </p:sp>
      <p:sp>
        <p:nvSpPr>
          <p:cNvPr id="1003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824446-3433-E149-B7FF-637C90594FDB}" type="slidenum">
              <a:rPr lang="en-US" smtClean="0"/>
              <a:pPr/>
              <a:t>35</a:t>
            </a:fld>
            <a:endParaRPr lang="en-US" smtClean="0"/>
          </a:p>
        </p:txBody>
      </p:sp>
      <p:grpSp>
        <p:nvGrpSpPr>
          <p:cNvPr id="100357" name="Group 6"/>
          <p:cNvGrpSpPr>
            <a:grpSpLocks/>
          </p:cNvGrpSpPr>
          <p:nvPr/>
        </p:nvGrpSpPr>
        <p:grpSpPr bwMode="auto">
          <a:xfrm>
            <a:off x="5241925" y="3768725"/>
            <a:ext cx="3175000" cy="2338388"/>
            <a:chOff x="3302" y="2374"/>
            <a:chExt cx="2000" cy="1473"/>
          </a:xfrm>
        </p:grpSpPr>
        <p:pic>
          <p:nvPicPr>
            <p:cNvPr id="100358" name="Picture 4" descr="Fig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2390"/>
              <a:ext cx="1934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461" name="Rectangle 5"/>
            <p:cNvSpPr>
              <a:spLocks noChangeArrowheads="1"/>
            </p:cNvSpPr>
            <p:nvPr/>
          </p:nvSpPr>
          <p:spPr bwMode="auto">
            <a:xfrm>
              <a:off x="3302" y="2374"/>
              <a:ext cx="2000" cy="1473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THREE: RENDERING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idx="1"/>
          </p:nvPr>
        </p:nvSpPr>
        <p:spPr>
          <a:xfrm>
            <a:off x="314325" y="1557338"/>
            <a:ext cx="8391525" cy="4530725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/>
              <a:t>Process of applying the editing operations specified by the master video to produce a new, independent video file.</a:t>
            </a:r>
          </a:p>
          <a:p>
            <a:pPr lvl="1" eaLnBrk="1" hangingPunct="1">
              <a:lnSpc>
                <a:spcPct val="75000"/>
              </a:lnSpc>
            </a:pPr>
            <a:r>
              <a:rPr lang="en-US">
                <a:ea typeface="ＭＳ Ｐゴシック" charset="-128"/>
              </a:rPr>
              <a:t>Can be processor intensive and time consuming process.</a:t>
            </a:r>
          </a:p>
          <a:p>
            <a:pPr lvl="1" eaLnBrk="1" hangingPunct="1">
              <a:lnSpc>
                <a:spcPct val="75000"/>
              </a:lnSpc>
            </a:pPr>
            <a:r>
              <a:rPr lang="en-US">
                <a:ea typeface="ＭＳ Ｐゴシック" charset="-128"/>
              </a:rPr>
              <a:t>Output options are based on video's intended use. These include:</a:t>
            </a:r>
          </a:p>
          <a:p>
            <a:pPr lvl="2" eaLnBrk="1" hangingPunct="1">
              <a:lnSpc>
                <a:spcPct val="75000"/>
              </a:lnSpc>
              <a:spcBef>
                <a:spcPct val="20000"/>
              </a:spcBef>
            </a:pPr>
            <a:r>
              <a:rPr lang="en-US">
                <a:ea typeface="ＭＳ Ｐゴシック" charset="-128"/>
              </a:rPr>
              <a:t>Video compression method</a:t>
            </a:r>
          </a:p>
          <a:p>
            <a:pPr lvl="2" eaLnBrk="1" hangingPunct="1">
              <a:lnSpc>
                <a:spcPct val="75000"/>
              </a:lnSpc>
              <a:spcBef>
                <a:spcPct val="20000"/>
              </a:spcBef>
            </a:pPr>
            <a:r>
              <a:rPr lang="en-US">
                <a:ea typeface="ＭＳ Ｐゴシック" charset="-128"/>
              </a:rPr>
              <a:t>Resolution or screen size</a:t>
            </a:r>
          </a:p>
          <a:p>
            <a:pPr lvl="2" eaLnBrk="1" hangingPunct="1">
              <a:lnSpc>
                <a:spcPct val="75000"/>
              </a:lnSpc>
              <a:spcBef>
                <a:spcPct val="20000"/>
              </a:spcBef>
            </a:pPr>
            <a:r>
              <a:rPr lang="en-US">
                <a:ea typeface="ＭＳ Ｐゴシック" charset="-128"/>
              </a:rPr>
              <a:t>Frame rate and video data rate</a:t>
            </a:r>
          </a:p>
          <a:p>
            <a:pPr lvl="2" eaLnBrk="1" hangingPunct="1">
              <a:lnSpc>
                <a:spcPct val="75000"/>
              </a:lnSpc>
              <a:spcBef>
                <a:spcPct val="20000"/>
              </a:spcBef>
            </a:pPr>
            <a:r>
              <a:rPr lang="en-US">
                <a:ea typeface="ＭＳ Ｐゴシック" charset="-128"/>
              </a:rPr>
              <a:t>Audio data rate and audio format.</a:t>
            </a:r>
          </a:p>
        </p:txBody>
      </p:sp>
      <p:sp>
        <p:nvSpPr>
          <p:cNvPr id="1024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EEB8E9-972E-0D4C-A8F7-FC86E4D06AE4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RENDERING DECISIONS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idx="1"/>
          </p:nvPr>
        </p:nvSpPr>
        <p:spPr>
          <a:xfrm>
            <a:off x="255588" y="1565275"/>
            <a:ext cx="8888412" cy="46831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Choice of a codec.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All video must be compressed.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Choice will determine quality of resulting video. 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 Variable bit rate encoding better than constant bit rate.</a:t>
            </a:r>
          </a:p>
          <a:p>
            <a:pPr eaLnBrk="1" hangingPunct="1"/>
            <a:r>
              <a:rPr lang="en-US" dirty="0"/>
              <a:t>Choice of screen resolution.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Vary depending on mode of delivery: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DVDs = </a:t>
            </a:r>
            <a:r>
              <a:rPr lang="en-US" dirty="0" smtClean="0">
                <a:ea typeface="ＭＳ Ｐゴシック" charset="-128"/>
              </a:rPr>
              <a:t>720 X 480</a:t>
            </a:r>
            <a:endParaRPr lang="en-US" dirty="0">
              <a:ea typeface="ＭＳ Ｐゴシック" charset="-128"/>
            </a:endParaRPr>
          </a:p>
          <a:p>
            <a:pPr lvl="2" eaLnBrk="1" hangingPunct="1"/>
            <a:r>
              <a:rPr lang="en-US" dirty="0">
                <a:ea typeface="ＭＳ Ｐゴシック" charset="-128"/>
              </a:rPr>
              <a:t>CD media = </a:t>
            </a:r>
            <a:r>
              <a:rPr lang="en-US" dirty="0" smtClean="0">
                <a:ea typeface="ＭＳ Ｐゴシック" charset="-128"/>
              </a:rPr>
              <a:t>320 X 240</a:t>
            </a:r>
            <a:endParaRPr lang="en-US" dirty="0">
              <a:ea typeface="ＭＳ Ｐゴシック" charset="-128"/>
            </a:endParaRPr>
          </a:p>
          <a:p>
            <a:pPr lvl="2" eaLnBrk="1" hangingPunct="1"/>
            <a:r>
              <a:rPr lang="en-US" dirty="0">
                <a:ea typeface="ＭＳ Ｐゴシック" charset="-128"/>
              </a:rPr>
              <a:t>Web = </a:t>
            </a:r>
            <a:r>
              <a:rPr lang="en-US" dirty="0" smtClean="0">
                <a:ea typeface="ＭＳ Ｐゴシック" charset="-128"/>
              </a:rPr>
              <a:t>240 X180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Cell phones = 176 X 144.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1044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F66556-95D3-0245-A148-877A635ACCF0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RENDERING DECISIONS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idx="1"/>
          </p:nvPr>
        </p:nvSpPr>
        <p:spPr>
          <a:xfrm>
            <a:off x="255588" y="1565275"/>
            <a:ext cx="8710612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Choice of frame rate.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Impacts size of video file.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Web video must be significantly reduced for a wide viewing audience.</a:t>
            </a:r>
          </a:p>
          <a:p>
            <a:pPr eaLnBrk="1" hangingPunct="1"/>
            <a:r>
              <a:rPr lang="en-US" dirty="0"/>
              <a:t>Choice of video data rate.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Low quality streaming web video = 20</a:t>
            </a:r>
            <a:r>
              <a:rPr lang="en-US" dirty="0" smtClean="0">
                <a:ea typeface="ＭＳ Ｐゴシック" charset="-128"/>
              </a:rPr>
              <a:t> – 30 Kb/s</a:t>
            </a:r>
            <a:r>
              <a:rPr lang="en-US" dirty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DVD high quality video = </a:t>
            </a:r>
            <a:r>
              <a:rPr lang="en-US" dirty="0" smtClean="0">
                <a:ea typeface="ＭＳ Ｐゴシック" charset="-128"/>
              </a:rPr>
              <a:t>9 Mb/s.</a:t>
            </a:r>
          </a:p>
          <a:p>
            <a:pPr lvl="1" eaLnBrk="1" hangingPunct="1"/>
            <a:r>
              <a:rPr lang="en-US" dirty="0" err="1" smtClean="0">
                <a:ea typeface="ＭＳ Ｐゴシック" charset="-128"/>
              </a:rPr>
              <a:t>Blu</a:t>
            </a:r>
            <a:r>
              <a:rPr lang="en-US" dirty="0" smtClean="0">
                <a:ea typeface="ＭＳ Ｐゴシック" charset="-128"/>
              </a:rPr>
              <a:t>-ray disc = 48 Mb/</a:t>
            </a:r>
            <a:r>
              <a:rPr lang="en-US" dirty="0" err="1" smtClean="0">
                <a:ea typeface="ＭＳ Ｐゴシック" charset="-128"/>
              </a:rPr>
              <a:t>s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n-US" dirty="0">
                <a:ea typeface="ＭＳ Ｐゴシック" charset="-128"/>
              </a:rPr>
              <a:t>Typically set in the codec software preferences.</a:t>
            </a:r>
          </a:p>
        </p:txBody>
      </p:sp>
      <p:sp>
        <p:nvSpPr>
          <p:cNvPr id="1064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35EEDA-3D85-9449-AD19-7FAB2EE71A25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RENDERING DECISIONS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317625"/>
            <a:ext cx="8426450" cy="48561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/>
              <a:t>Choice of audio compression and data rate.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If file size is not critical, use PCM format.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Also widely used are MP3 and Dolby Digital AC-3 formats.</a:t>
            </a:r>
          </a:p>
          <a:p>
            <a:pPr eaLnBrk="1" hangingPunct="1"/>
            <a:r>
              <a:rPr lang="en-US"/>
              <a:t>Choice of computer hardware.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Video complexity could make render time  over 1 hour per minute of video.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CPU speed, amount of RAM, size of hard drive can save you time.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Multi-core processors and distributed processing can also reduce the time for rendering.</a:t>
            </a:r>
          </a:p>
        </p:txBody>
      </p:sp>
      <p:sp>
        <p:nvSpPr>
          <p:cNvPr id="1085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1770E4-DCE4-CE46-A929-4118C005C785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DIGITAL VIDEO CHALLENGES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dirty="0"/>
              <a:t>Large file sizes</a:t>
            </a:r>
            <a:endParaRPr lang="en-US" dirty="0" smtClean="0"/>
          </a:p>
          <a:p>
            <a:pPr lvl="1" eaLnBrk="1" hangingPunct="1">
              <a:lnSpc>
                <a:spcPct val="75000"/>
              </a:lnSpc>
            </a:pPr>
            <a:r>
              <a:rPr lang="en-US" dirty="0" smtClean="0">
                <a:ea typeface="ＭＳ Ｐゴシック" charset="-128"/>
              </a:rPr>
              <a:t> Every </a:t>
            </a:r>
            <a:r>
              <a:rPr lang="en-US" dirty="0">
                <a:ea typeface="ＭＳ Ｐゴシック" charset="-128"/>
              </a:rPr>
              <a:t>second of uncompressed digital video requires 30MB of storage.</a:t>
            </a:r>
          </a:p>
          <a:p>
            <a:pPr eaLnBrk="1" hangingPunct="1">
              <a:lnSpc>
                <a:spcPct val="75000"/>
              </a:lnSpc>
            </a:pPr>
            <a:r>
              <a:rPr lang="en-US" dirty="0"/>
              <a:t>Hardware performance</a:t>
            </a:r>
            <a:endParaRPr lang="en-US" dirty="0" smtClean="0"/>
          </a:p>
          <a:p>
            <a:pPr lvl="1" eaLnBrk="1" hangingPunct="1">
              <a:lnSpc>
                <a:spcPct val="75000"/>
              </a:lnSpc>
            </a:pPr>
            <a:r>
              <a:rPr lang="en-US" dirty="0" smtClean="0">
                <a:ea typeface="ＭＳ Ｐゴシック" charset="-128"/>
              </a:rPr>
              <a:t> Computer </a:t>
            </a:r>
            <a:r>
              <a:rPr lang="en-US" dirty="0">
                <a:ea typeface="ＭＳ Ｐゴシック" charset="-128"/>
              </a:rPr>
              <a:t>processors, memory and bus size must deliver digital video to the screen  at full motion frame rates.</a:t>
            </a:r>
          </a:p>
          <a:p>
            <a:pPr eaLnBrk="1" hangingPunct="1">
              <a:lnSpc>
                <a:spcPct val="75000"/>
              </a:lnSpc>
            </a:pPr>
            <a:r>
              <a:rPr lang="en-US" dirty="0"/>
              <a:t>Distribution methods</a:t>
            </a:r>
            <a:endParaRPr lang="en-US" dirty="0" smtClean="0"/>
          </a:p>
          <a:p>
            <a:pPr lvl="1" eaLnBrk="1" hangingPunct="1">
              <a:lnSpc>
                <a:spcPct val="75000"/>
              </a:lnSpc>
            </a:pPr>
            <a:r>
              <a:rPr lang="en-US" dirty="0" smtClean="0">
                <a:ea typeface="ＭＳ Ｐゴシック" charset="-128"/>
              </a:rPr>
              <a:t> DVD </a:t>
            </a:r>
            <a:r>
              <a:rPr lang="en-US" dirty="0">
                <a:ea typeface="ＭＳ Ｐゴシック" charset="-128"/>
              </a:rPr>
              <a:t>players.</a:t>
            </a:r>
            <a:endParaRPr lang="en-US" dirty="0" smtClean="0">
              <a:ea typeface="ＭＳ Ｐゴシック" charset="-128"/>
            </a:endParaRPr>
          </a:p>
          <a:p>
            <a:pPr lvl="1" eaLnBrk="1" hangingPunct="1">
              <a:lnSpc>
                <a:spcPct val="75000"/>
              </a:lnSpc>
            </a:pPr>
            <a:r>
              <a:rPr lang="en-US" dirty="0" smtClean="0">
                <a:ea typeface="ＭＳ Ｐゴシック" charset="-128"/>
              </a:rPr>
              <a:t> High </a:t>
            </a:r>
            <a:r>
              <a:rPr lang="en-US" dirty="0">
                <a:ea typeface="ＭＳ Ｐゴシック" charset="-128"/>
              </a:rPr>
              <a:t>speed network bandwidth.</a:t>
            </a: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C626D3-3EC7-6043-9CFC-7A1CEB2813D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175375" y="4159250"/>
            <a:ext cx="2635250" cy="1155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Digital video made possible by:</a:t>
            </a:r>
          </a:p>
          <a:p>
            <a:pPr>
              <a:buFontTx/>
              <a:buChar char="•"/>
            </a:pPr>
            <a:r>
              <a:rPr lang="en-US" sz="1400" dirty="0"/>
              <a:t>Compression algorithms</a:t>
            </a:r>
          </a:p>
          <a:p>
            <a:pPr>
              <a:buFontTx/>
              <a:buChar char="•"/>
            </a:pPr>
            <a:r>
              <a:rPr lang="en-US" sz="1400" dirty="0"/>
              <a:t>Fast computer hardware</a:t>
            </a:r>
          </a:p>
          <a:p>
            <a:pPr>
              <a:buFontTx/>
              <a:buChar char="•"/>
            </a:pPr>
            <a:r>
              <a:rPr lang="en-US" sz="1400" dirty="0"/>
              <a:t>DVD storage</a:t>
            </a:r>
          </a:p>
          <a:p>
            <a:pPr>
              <a:buFontTx/>
              <a:buChar char="•"/>
            </a:pPr>
            <a:r>
              <a:rPr lang="en-US" sz="1400" dirty="0"/>
              <a:t>Gigabit bandwidth.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GUIDELINES FOR VIDEO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idx="1"/>
          </p:nvPr>
        </p:nvSpPr>
        <p:spPr>
          <a:xfrm>
            <a:off x="282575" y="1450975"/>
            <a:ext cx="8229600" cy="760413"/>
          </a:xfrm>
        </p:spPr>
        <p:txBody>
          <a:bodyPr/>
          <a:lstStyle/>
          <a:p>
            <a:pPr eaLnBrk="1" hangingPunct="1"/>
            <a:r>
              <a:rPr lang="en-US"/>
              <a:t>Shooting</a:t>
            </a:r>
          </a:p>
          <a:p>
            <a:pPr eaLnBrk="1" hangingPunct="1">
              <a:buFont typeface="Wingdings" charset="2"/>
              <a:buNone/>
            </a:pPr>
            <a:endParaRPr lang="en-US"/>
          </a:p>
        </p:txBody>
      </p:sp>
      <p:sp>
        <p:nvSpPr>
          <p:cNvPr id="1105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E4FB39-494A-3E49-82D6-34DA534D4F38}" type="slidenum">
              <a:rPr lang="en-US" smtClean="0"/>
              <a:pPr/>
              <a:t>40</a:t>
            </a:fld>
            <a:endParaRPr lang="en-US" smtClean="0"/>
          </a:p>
        </p:txBody>
      </p:sp>
      <p:graphicFrame>
        <p:nvGraphicFramePr>
          <p:cNvPr id="110619" name="Group 27"/>
          <p:cNvGraphicFramePr>
            <a:graphicFrameLocks noGrp="1"/>
          </p:cNvGraphicFramePr>
          <p:nvPr/>
        </p:nvGraphicFramePr>
        <p:xfrm>
          <a:off x="644525" y="2124075"/>
          <a:ext cx="7813675" cy="4053840"/>
        </p:xfrm>
        <a:graphic>
          <a:graphicData uri="http://schemas.openxmlformats.org/drawingml/2006/table">
            <a:tbl>
              <a:tblPr/>
              <a:tblGrid>
                <a:gridCol w="3906838"/>
                <a:gridCol w="3906837"/>
              </a:tblGrid>
              <a:tr h="316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Choose camera carefully.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Steady the camera.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White balance prior to shooting.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Avoid shooting into light and backlit scenes.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Limit pans and zooms.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Frame the subject.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Make inventory of required shots.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Use highest resolution available.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Add external microphones.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Use headphones to monitor sound quality.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Record background sound for use in editing.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l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Don’t break the time code.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GUIDELINES FOR VIDEO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Editing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Protect source video.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Save a copy of the master video prior to rendering.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smtClean="0"/>
              <a:t>Rendering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Match codec, resolution, frame rate, and data rate to intended use and delivery medium.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Use variable bit rate encoding when available.</a:t>
            </a:r>
          </a:p>
          <a:p>
            <a:pPr eaLnBrk="1" hangingPunct="1">
              <a:buFont typeface="Wingdings" charset="2"/>
              <a:buNone/>
            </a:pPr>
            <a:endParaRPr lang="en-US" smtClean="0"/>
          </a:p>
        </p:txBody>
      </p:sp>
      <p:sp>
        <p:nvSpPr>
          <p:cNvPr id="1126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AAE966-D396-1A49-8821-A8B671D1A485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Wrap Up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dirty="0" smtClean="0"/>
              <a:t>Methods </a:t>
            </a:r>
            <a:r>
              <a:rPr lang="en-US" dirty="0"/>
              <a:t>to control digital video large file sizes by adjusting: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>
                <a:ea typeface="ＭＳ Ｐゴシック" charset="-128"/>
              </a:rPr>
              <a:t> Screen resolution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>
                <a:ea typeface="ＭＳ Ｐゴシック" charset="-128"/>
              </a:rPr>
              <a:t> Frame rate</a:t>
            </a:r>
          </a:p>
          <a:p>
            <a:pPr lvl="1" eaLnBrk="1" hangingPunct="1">
              <a:lnSpc>
                <a:spcPct val="105000"/>
              </a:lnSpc>
            </a:pPr>
            <a:r>
              <a:rPr lang="en-US" dirty="0">
                <a:ea typeface="ＭＳ Ｐゴシック" charset="-128"/>
              </a:rPr>
              <a:t> Using compression.</a:t>
            </a:r>
          </a:p>
          <a:p>
            <a:pPr eaLnBrk="1" hangingPunct="1">
              <a:lnSpc>
                <a:spcPct val="105000"/>
              </a:lnSpc>
            </a:pPr>
            <a:r>
              <a:rPr lang="en-US" dirty="0"/>
              <a:t>Digital video file formats.</a:t>
            </a:r>
          </a:p>
        </p:txBody>
      </p:sp>
      <p:sp>
        <p:nvSpPr>
          <p:cNvPr id="1146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D038DF-345A-694C-BAE6-FDB91707A217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Wrap Up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Steps </a:t>
            </a:r>
            <a:r>
              <a:rPr lang="en-US" dirty="0"/>
              <a:t>for creating original digital video.</a:t>
            </a:r>
          </a:p>
          <a:p>
            <a:pPr eaLnBrk="1" hangingPunct="1">
              <a:lnSpc>
                <a:spcPct val="95000"/>
              </a:lnSpc>
            </a:pPr>
            <a:r>
              <a:rPr lang="en-US" dirty="0"/>
              <a:t>Choosing the right digital video camera.</a:t>
            </a:r>
          </a:p>
          <a:p>
            <a:pPr eaLnBrk="1" hangingPunct="1">
              <a:lnSpc>
                <a:spcPct val="95000"/>
              </a:lnSpc>
            </a:pPr>
            <a:r>
              <a:rPr lang="en-US" dirty="0"/>
              <a:t>Guidelines for shooting footage.</a:t>
            </a:r>
          </a:p>
          <a:p>
            <a:pPr eaLnBrk="1" hangingPunct="1">
              <a:lnSpc>
                <a:spcPct val="95000"/>
              </a:lnSpc>
            </a:pPr>
            <a:r>
              <a:rPr lang="en-US" dirty="0"/>
              <a:t>Editing digital video.</a:t>
            </a:r>
          </a:p>
          <a:p>
            <a:pPr eaLnBrk="1" hangingPunct="1">
              <a:lnSpc>
                <a:spcPct val="95000"/>
              </a:lnSpc>
            </a:pPr>
            <a:r>
              <a:rPr lang="en-US" dirty="0"/>
              <a:t>Rendering options for digital video.</a:t>
            </a:r>
          </a:p>
          <a:p>
            <a:pPr eaLnBrk="1" hangingPunct="1">
              <a:lnSpc>
                <a:spcPct val="95000"/>
              </a:lnSpc>
            </a:pPr>
            <a:r>
              <a:rPr lang="en-US" dirty="0"/>
              <a:t>Guidelines for creating digital video.</a:t>
            </a:r>
          </a:p>
        </p:txBody>
      </p:sp>
      <p:sp>
        <p:nvSpPr>
          <p:cNvPr id="1167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6F2800-7720-2E4F-8BC6-71A8EF90EDC8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1698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KEY TERM CHECK UP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1B544B-3394-334D-BB34-129E3C5FC26C}" type="slidenum">
              <a:rPr lang="en-US" smtClean="0"/>
              <a:pPr/>
              <a:t>44</a:t>
            </a:fld>
            <a:endParaRPr lang="en-US" smtClean="0"/>
          </a:p>
        </p:txBody>
      </p:sp>
      <p:grpSp>
        <p:nvGrpSpPr>
          <p:cNvPr id="118789" name="Group 6"/>
          <p:cNvGrpSpPr>
            <a:grpSpLocks/>
          </p:cNvGrpSpPr>
          <p:nvPr/>
        </p:nvGrpSpPr>
        <p:grpSpPr bwMode="auto">
          <a:xfrm>
            <a:off x="425450" y="1041400"/>
            <a:ext cx="8375650" cy="5021849"/>
            <a:chOff x="405" y="773"/>
            <a:chExt cx="4728" cy="2984"/>
          </a:xfrm>
        </p:grpSpPr>
        <p:graphicFrame>
          <p:nvGraphicFramePr>
            <p:cNvPr id="118786" name="Object 2"/>
            <p:cNvGraphicFramePr>
              <a:graphicFrameLocks noChangeAspect="1"/>
            </p:cNvGraphicFramePr>
            <p:nvPr/>
          </p:nvGraphicFramePr>
          <p:xfrm>
            <a:off x="426" y="1324"/>
            <a:ext cx="4698" cy="2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790" name="Document" r:id="rId4" imgW="5727700" imgH="2489200" progId="Word.Document.8">
                    <p:embed/>
                  </p:oleObj>
                </mc:Choice>
                <mc:Fallback>
                  <p:oleObj name="Document" r:id="rId4" imgW="5727700" imgH="2489200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" y="1324"/>
                          <a:ext cx="4698" cy="20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9269" name="Rectangle 5"/>
            <p:cNvSpPr>
              <a:spLocks noChangeArrowheads="1"/>
            </p:cNvSpPr>
            <p:nvPr/>
          </p:nvSpPr>
          <p:spPr bwMode="auto">
            <a:xfrm>
              <a:off x="405" y="773"/>
              <a:ext cx="4728" cy="2984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DIGITAL VIDEO QUALITY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Three factors contribute to quality.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Screen resolution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Number of horizontal and vertical pixels used to present the video image.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Frame rate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Number of individual video frames displayed per second.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Compression method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Algorithm used to compress and decompress the video.</a:t>
            </a:r>
          </a:p>
          <a:p>
            <a:pPr eaLnBrk="1" hangingPunct="1">
              <a:buFont typeface="Wingdings" charset="2"/>
              <a:buNone/>
            </a:pPr>
            <a:endParaRPr lang="en-US"/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D2632D-A1D5-AE44-A41D-09A1555BA40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277938" y="5830888"/>
            <a:ext cx="6621462" cy="33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Developers can adjust these factors to optimize delivery of digital video.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SCREEN RESOLUTION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Screen resolution (or </a:t>
            </a:r>
            <a:r>
              <a:rPr lang="en-US" dirty="0">
                <a:solidFill>
                  <a:srgbClr val="FF5A14"/>
                </a:solidFill>
              </a:rPr>
              <a:t>output resolution</a:t>
            </a:r>
            <a:r>
              <a:rPr lang="en-US" dirty="0"/>
              <a:t>) impacts processing, storage, and transmission requirements.</a:t>
            </a:r>
          </a:p>
          <a:p>
            <a:pPr eaLnBrk="1" hangingPunct="1"/>
            <a:r>
              <a:rPr lang="en-US" dirty="0"/>
              <a:t>High quality digital video (DV) format is 720 X 480 </a:t>
            </a:r>
            <a:r>
              <a:rPr lang="en-US" sz="2400" dirty="0"/>
              <a:t>(or 350,000 pixels at rates of </a:t>
            </a:r>
            <a:r>
              <a:rPr lang="en-US" sz="2400" dirty="0" smtClean="0"/>
              <a:t>30 Fps</a:t>
            </a:r>
            <a:r>
              <a:rPr lang="en-US" sz="2400" dirty="0"/>
              <a:t>).</a:t>
            </a:r>
            <a:endParaRPr lang="en-US" dirty="0"/>
          </a:p>
          <a:p>
            <a:pPr lvl="1" eaLnBrk="1" hangingPunct="1"/>
            <a:r>
              <a:rPr lang="en-US" dirty="0">
                <a:ea typeface="ＭＳ Ｐゴシック" charset="-128"/>
              </a:rPr>
              <a:t>CD-Rom and Internet are too slow to deliver that much data.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Solution: reduce the display size, which reduces the number of pixels/second to output.</a:t>
            </a:r>
          </a:p>
        </p:txBody>
      </p:sp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838383-22E9-CB44-AD79-D9671544ADE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FRAME RATE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dirty="0"/>
              <a:t>Standard frame rate for</a:t>
            </a:r>
            <a:r>
              <a:rPr lang="en-US" dirty="0" smtClean="0"/>
              <a:t> broadcast </a:t>
            </a:r>
            <a:r>
              <a:rPr lang="en-US" dirty="0"/>
              <a:t>video is</a:t>
            </a:r>
            <a:r>
              <a:rPr lang="en-US" dirty="0" smtClean="0"/>
              <a:t> 30 </a:t>
            </a:r>
            <a:r>
              <a:rPr lang="en-US" dirty="0"/>
              <a:t>frames per second </a:t>
            </a:r>
            <a:r>
              <a:rPr lang="en-US" dirty="0" smtClean="0"/>
              <a:t>(Fps</a:t>
            </a:r>
            <a:r>
              <a:rPr lang="en-US" dirty="0"/>
              <a:t>).</a:t>
            </a:r>
          </a:p>
          <a:p>
            <a:pPr eaLnBrk="1" hangingPunct="1">
              <a:lnSpc>
                <a:spcPct val="75000"/>
              </a:lnSpc>
            </a:pPr>
            <a:r>
              <a:rPr lang="en-US" dirty="0"/>
              <a:t>Reducing the frame rate reduces the data to be transferred.</a:t>
            </a:r>
          </a:p>
          <a:p>
            <a:pPr lvl="1" eaLnBrk="1" hangingPunct="1">
              <a:lnSpc>
                <a:spcPct val="75000"/>
              </a:lnSpc>
            </a:pPr>
            <a:r>
              <a:rPr lang="en-US" dirty="0">
                <a:ea typeface="ＭＳ Ｐゴシック" charset="-128"/>
              </a:rPr>
              <a:t>Video on Internet is often delivered at </a:t>
            </a:r>
            <a:r>
              <a:rPr lang="en-US" dirty="0" smtClean="0">
                <a:ea typeface="ＭＳ Ｐゴシック" charset="-128"/>
              </a:rPr>
              <a:t>15Fps</a:t>
            </a:r>
            <a:r>
              <a:rPr lang="en-US" dirty="0"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75000"/>
              </a:lnSpc>
            </a:pPr>
            <a:r>
              <a:rPr lang="en-US" dirty="0"/>
              <a:t>Cautions:</a:t>
            </a:r>
          </a:p>
          <a:p>
            <a:pPr lvl="1" eaLnBrk="1" hangingPunct="1">
              <a:lnSpc>
                <a:spcPct val="75000"/>
              </a:lnSpc>
            </a:pPr>
            <a:r>
              <a:rPr lang="en-US" dirty="0">
                <a:ea typeface="ＭＳ Ｐゴシック" charset="-128"/>
              </a:rPr>
              <a:t>Lowering frame rate will slow delivery of individual images and drop out frames of video.</a:t>
            </a:r>
          </a:p>
          <a:p>
            <a:pPr lvl="1" eaLnBrk="1" hangingPunct="1">
              <a:lnSpc>
                <a:spcPct val="75000"/>
              </a:lnSpc>
            </a:pPr>
            <a:r>
              <a:rPr lang="en-US" dirty="0">
                <a:ea typeface="ＭＳ Ｐゴシック" charset="-128"/>
              </a:rPr>
              <a:t>Result could be "jerky" motion.</a:t>
            </a:r>
          </a:p>
        </p:txBody>
      </p:sp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3B706C-D9E1-BF4A-A83E-DD141AA9925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7080250" y="5038725"/>
            <a:ext cx="1822450" cy="7386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15</a:t>
            </a:r>
            <a:r>
              <a:rPr lang="en-US" sz="1400" dirty="0" smtClean="0"/>
              <a:t> Fps </a:t>
            </a:r>
            <a:r>
              <a:rPr lang="en-US" sz="1400" dirty="0"/>
              <a:t>is a threshold for smooth motion video.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COMPRESS THE VIDEO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/>
              <a:t>Compression is key to successful delivery of digital video.</a:t>
            </a:r>
          </a:p>
          <a:p>
            <a:pPr eaLnBrk="1" hangingPunct="1"/>
            <a:r>
              <a:rPr lang="en-US"/>
              <a:t>Three strategies for compressing video:</a:t>
            </a:r>
          </a:p>
          <a:p>
            <a:pPr lvl="1" eaLnBrk="1" hangingPunct="1"/>
            <a:r>
              <a:rPr lang="en-US">
                <a:solidFill>
                  <a:srgbClr val="FF5A14"/>
                </a:solidFill>
                <a:ea typeface="ＭＳ Ｐゴシック" charset="-128"/>
              </a:rPr>
              <a:t>Intra-frame</a:t>
            </a:r>
            <a:r>
              <a:rPr lang="en-US">
                <a:ea typeface="ＭＳ Ｐゴシック" charset="-128"/>
              </a:rPr>
              <a:t>: re-encodes within the frame.</a:t>
            </a:r>
          </a:p>
          <a:p>
            <a:pPr lvl="1" eaLnBrk="1" hangingPunct="1"/>
            <a:r>
              <a:rPr lang="en-US">
                <a:solidFill>
                  <a:srgbClr val="FF5A14"/>
                </a:solidFill>
                <a:ea typeface="ＭＳ Ｐゴシック" charset="-128"/>
              </a:rPr>
              <a:t>Inter-frame</a:t>
            </a:r>
            <a:r>
              <a:rPr lang="en-US">
                <a:ea typeface="ＭＳ Ｐゴシック" charset="-128"/>
              </a:rPr>
              <a:t>: eliminates intervening frames saving only changes between the frames.</a:t>
            </a:r>
          </a:p>
          <a:p>
            <a:pPr lvl="1" eaLnBrk="1" hangingPunct="1"/>
            <a:r>
              <a:rPr lang="en-US">
                <a:solidFill>
                  <a:srgbClr val="FF5A14"/>
                </a:solidFill>
                <a:ea typeface="ＭＳ Ｐゴシック" charset="-128"/>
              </a:rPr>
              <a:t>Variable bit rate (VBR)</a:t>
            </a:r>
            <a:endParaRPr lang="en-US">
              <a:ea typeface="ＭＳ Ｐゴシック" charset="-128"/>
            </a:endParaRPr>
          </a:p>
          <a:p>
            <a:pPr lvl="2" eaLnBrk="1" hangingPunct="1"/>
            <a:r>
              <a:rPr lang="en-US">
                <a:ea typeface="ＭＳ Ｐゴシック" charset="-128"/>
              </a:rPr>
              <a:t>CBR (constant bit rate) assigns same number of bits per second to all parts of the video.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VBR assigns more bits to complex scenes and fewer bits to simpler scenes.</a:t>
            </a:r>
          </a:p>
        </p:txBody>
      </p:sp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7768E4-18B5-9C40-BFA6-15809E4E048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COMPRESS THE VIDEO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255588" y="1565275"/>
            <a:ext cx="8393112" cy="46323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Choosing compression depends on: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Output destination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DVD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Internet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Mobile device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Editing capability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Detailed editing tasks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Limited editing tasks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Type of images in video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Complex scenes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Similar scenes</a:t>
            </a:r>
          </a:p>
          <a:p>
            <a:pPr eaLnBrk="1" hangingPunct="1"/>
            <a:endParaRPr lang="en-US" dirty="0"/>
          </a:p>
        </p:txBody>
      </p:sp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5A029-F604-FA45-B2EB-C3195A0E9E2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2511</Words>
  <Application>Microsoft Office PowerPoint</Application>
  <PresentationFormat>On-screen Show (4:3)</PresentationFormat>
  <Paragraphs>444</Paragraphs>
  <Slides>44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Document</vt:lpstr>
      <vt:lpstr>CHAPTER EIGHT</vt:lpstr>
      <vt:lpstr>CHAPTER HIGHLIGHTS</vt:lpstr>
      <vt:lpstr>MOVING PICTURES</vt:lpstr>
      <vt:lpstr>DIGITAL VIDEO CHALLENGES</vt:lpstr>
      <vt:lpstr>DIGITAL VIDEO QUALITY</vt:lpstr>
      <vt:lpstr>SCREEN RESOLUTION</vt:lpstr>
      <vt:lpstr>FRAME RATE</vt:lpstr>
      <vt:lpstr>COMPRESS THE VIDEO</vt:lpstr>
      <vt:lpstr>COMPRESS THE VIDEO</vt:lpstr>
      <vt:lpstr>INTRA-FRAME</vt:lpstr>
      <vt:lpstr>INTER-FRAME</vt:lpstr>
      <vt:lpstr>Variable Bit Rate</vt:lpstr>
      <vt:lpstr>COMMON VIDEO CODECS</vt:lpstr>
      <vt:lpstr>COMMON VIDEO CODECS</vt:lpstr>
      <vt:lpstr>DIGITAL VIDEO  </vt:lpstr>
      <vt:lpstr>ORIGINAL DIGITAL VIDEO</vt:lpstr>
      <vt:lpstr>STEP ONE: SHOOTING</vt:lpstr>
      <vt:lpstr>STEP ONE: SHOOTING</vt:lpstr>
      <vt:lpstr>DIGITAL  VIDEO CAMERA                            CONSIDERATIONS</vt:lpstr>
      <vt:lpstr>DIGITAL  VIDEO CAMERA                            CONSIDERATIONS</vt:lpstr>
      <vt:lpstr>DIGITAL  VIDEO CAMERA                            CONSIDERATIONS</vt:lpstr>
      <vt:lpstr>DIGITAL  VIDEO CAMERA                            CONSIDERATIONS</vt:lpstr>
      <vt:lpstr>DIGITAL  VIDEO CAMERA                            CONSIDERATIONS</vt:lpstr>
      <vt:lpstr>DIGITAL  VIDEO CAMERA                            CONSIDERATIONS</vt:lpstr>
      <vt:lpstr>DIGITAL  VIDEO CAMERA                            CONSIDERATIONS</vt:lpstr>
      <vt:lpstr>SHOOTING BASICS</vt:lpstr>
      <vt:lpstr>SHOOTING BASICS</vt:lpstr>
      <vt:lpstr>SHOOTING BASICS</vt:lpstr>
      <vt:lpstr>SHOOTING BASICS</vt:lpstr>
      <vt:lpstr>STEP TWO: EDITING</vt:lpstr>
      <vt:lpstr>CAPTURE/IMPORTING VIDEO</vt:lpstr>
      <vt:lpstr>BATCH CAPTURE</vt:lpstr>
      <vt:lpstr>BASIC VIDEO EDITING</vt:lpstr>
      <vt:lpstr>EDITING SOFTWARE</vt:lpstr>
      <vt:lpstr>EDITING OPERATIONS</vt:lpstr>
      <vt:lpstr>STEP THREE: RENDERING</vt:lpstr>
      <vt:lpstr>RENDERING DECISIONS</vt:lpstr>
      <vt:lpstr>RENDERING DECISIONS</vt:lpstr>
      <vt:lpstr>RENDERING DECISIONS</vt:lpstr>
      <vt:lpstr>GUIDELINES FOR VIDEO</vt:lpstr>
      <vt:lpstr>GUIDELINES FOR VIDEO</vt:lpstr>
      <vt:lpstr>Wrap Up</vt:lpstr>
      <vt:lpstr>Wrap Up</vt:lpstr>
      <vt:lpstr>KEY TERM CHECK UP</vt:lpstr>
    </vt:vector>
  </TitlesOfParts>
  <Company>UNHM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</dc:title>
  <dc:creator>Karla Vogel</dc:creator>
  <cp:lastModifiedBy>Rachel Isaacs</cp:lastModifiedBy>
  <cp:revision>32</cp:revision>
  <dcterms:created xsi:type="dcterms:W3CDTF">2012-10-14T19:47:12Z</dcterms:created>
  <dcterms:modified xsi:type="dcterms:W3CDTF">2012-11-15T15:16:58Z</dcterms:modified>
</cp:coreProperties>
</file>