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8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2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9" autoAdjust="0"/>
    <p:restoredTop sz="90929"/>
  </p:normalViewPr>
  <p:slideViewPr>
    <p:cSldViewPr snapToGrid="0" showGuides="1">
      <p:cViewPr varScale="1">
        <p:scale>
          <a:sx n="98" d="100"/>
          <a:sy n="98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53D814-38FB-D045-A7BA-5973B2D48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E39F1-367D-3A4E-9E62-B61A90F1F084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F67CC-C132-8849-862A-B4B9CDAD663B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7850E-732F-CB44-8D29-8826ABA47B01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EA033-F956-4E4E-ABD5-1DA304B3E40B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DFA52-08B8-DF4D-A36E-BBDB30E8EB48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79152-EED6-9E4A-A13E-508D6E19F2AD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Compression strategies are both lossless and lossy. Have students comment on why lossless strategy is not used in sound, but is critical for text compression.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AC265-CB7C-264A-BF08-08C2A798587B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49D64-A4D6-944E-8FB8-5B446D382C56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45E8C-D2E1-6447-B859-7DEB2D7EE9CD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91D53-C78E-8746-B460-E2A338005FF6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8FFBE-70F0-2240-8999-D6B2D43F4646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18CF8-CB6E-F744-87E4-FACEDC66DD7F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239AA-1341-4B47-B5B5-FB9CA0C3A4FC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13B01-2EBA-2D4F-A020-9C46372166ED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AB9DA-57C3-874D-82F4-85E0D14EAA52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4E39C-D183-1E4D-B225-1AE3D534B73A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387B8-A2DA-B243-8F99-171059BFD905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Discuss benefits and drawbacks of each technique. Note particularly the copyright issues with each. Have students identify methods used by iTunes, a live concern of a band, a song shared on peer to peer networking.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4ABA2-2824-3640-83C8-213642EC0F1B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F65CE-C6F4-5349-B5E0-F79B7E456968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F1B58-FEC5-AC4C-846F-D0D243B5FE96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AD094-2122-5949-BF82-833400017A93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DC43A-CC52-F84D-80BE-95431660E3E0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26586-553D-3F44-ACDE-12CD502F93BD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30BFE-9347-3544-A14C-4F6914309652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EA7A7-E363-4047-9FF0-5ECD1AA8D461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99EED-9BDA-9742-BC5E-F8CB91A43317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619C-C3D8-AD42-8CFA-8B185F31A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1DAF-E87D-FE41-BC5E-2A314A862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B47-25DC-844D-ABFD-496D8459B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C94-9E4A-FE4C-8541-0B6CA1DBD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23ED-4C49-FC4F-B1EA-4520F94BD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A131-98FB-0B4C-A0D8-1708DB0C6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1FBC-D670-2A4F-9794-2A773B18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A5FB-4D3D-F545-B5B0-FC9DED2B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84B-F2E0-274E-BCCF-1FAC11783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451C-E4AB-7343-98AF-3078FEFB7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EF0B-D397-A648-B509-35F0FE7F7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FB8A-729B-3E46-9D70-0CC58C46A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Word_97_-_2003_Document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2800" y="2438400"/>
            <a:ext cx="5867400" cy="1247775"/>
          </a:xfrm>
        </p:spPr>
        <p:txBody>
          <a:bodyPr/>
          <a:lstStyle/>
          <a:p>
            <a:pPr eaLnBrk="1" hangingPunct="1"/>
            <a:r>
              <a:rPr lang="en-US" b="1" dirty="0"/>
              <a:t>CHAPTER SEVEN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71825" y="3829050"/>
            <a:ext cx="6248400" cy="1752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SOUND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SAMPLED SOUND DISTORTIONS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505217" cy="440825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solidFill>
                  <a:srgbClr val="FF5A14"/>
                </a:solidFill>
              </a:rPr>
              <a:t>Clipping</a:t>
            </a:r>
            <a:r>
              <a:rPr lang="en-US" dirty="0"/>
              <a:t>: wave amplitude exceeds available sample values.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Causes: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Recording equipment isn't designed for selected decibel range or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Mixing tracks with amplitudes that exceed the available range.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Result is harsh, distorted sound.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Solutions: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Lower amplitude of source sound within the limits of the ADC circuitry.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Adjust volume of mixed tracks or use higher sample resolution.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1B464-857F-1C47-8F46-05C0DB9DDD0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RATE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Number of samples taken in a fixed interval of time.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Stated in thousands of Hertz, or kilohertz.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Determines the range of frequencies that can be represented in a digital recording.</a:t>
            </a:r>
          </a:p>
          <a:p>
            <a:pPr eaLnBrk="1" hangingPunct="1"/>
            <a:r>
              <a:rPr lang="en-US" dirty="0"/>
              <a:t>Two measurements capture each cycle of the sound wave:</a:t>
            </a:r>
          </a:p>
          <a:p>
            <a:pPr marL="1085850" lvl="2" eaLnBrk="1" hangingPunct="1"/>
            <a:r>
              <a:rPr lang="en-US" dirty="0">
                <a:ea typeface="ＭＳ Ｐゴシック" charset="-128"/>
              </a:rPr>
              <a:t>High value or peak</a:t>
            </a:r>
          </a:p>
          <a:p>
            <a:pPr marL="1085850" lvl="2" eaLnBrk="1" hangingPunct="1"/>
            <a:r>
              <a:rPr lang="en-US" dirty="0">
                <a:ea typeface="ＭＳ Ｐゴシック" charset="-128"/>
              </a:rPr>
              <a:t>Low value or trough.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CD-quality sound captures 44.1kHz 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to record frequencies as high as 22.05kHz.</a:t>
            </a:r>
          </a:p>
          <a:p>
            <a:pPr marL="1085850" lvl="2"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5A4D4-A564-D347-864E-17DDD222CA2F}" type="slidenum">
              <a:rPr lang="en-US" smtClean="0"/>
              <a:pPr/>
              <a:t>11</a:t>
            </a:fld>
            <a:endParaRPr lang="en-US" smtClean="0"/>
          </a:p>
        </p:txBody>
      </p:sp>
      <p:grpSp>
        <p:nvGrpSpPr>
          <p:cNvPr id="34821" name="Group 9"/>
          <p:cNvGrpSpPr>
            <a:grpSpLocks/>
          </p:cNvGrpSpPr>
          <p:nvPr/>
        </p:nvGrpSpPr>
        <p:grpSpPr bwMode="auto">
          <a:xfrm>
            <a:off x="7696200" y="4267200"/>
            <a:ext cx="1219200" cy="1524000"/>
            <a:chOff x="4752" y="2640"/>
            <a:chExt cx="912" cy="1008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>
              <a:off x="4752" y="2640"/>
              <a:ext cx="912" cy="10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4" name="Text Box 5"/>
            <p:cNvSpPr txBox="1">
              <a:spLocks noChangeArrowheads="1"/>
            </p:cNvSpPr>
            <p:nvPr/>
          </p:nvSpPr>
          <p:spPr bwMode="auto">
            <a:xfrm>
              <a:off x="4809" y="2688"/>
              <a:ext cx="80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Highest frequency the human ear can detect is 20kHz.</a:t>
              </a:r>
            </a:p>
          </p:txBody>
        </p:sp>
      </p:grp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59250"/>
            <a:ext cx="20510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RATE DISTORTION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Aliasing</a:t>
            </a:r>
            <a:r>
              <a:rPr lang="en-US"/>
              <a:t>: false representation of high frequencies as low frequencies.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Occurs when source frequency is greater</a:t>
            </a:r>
            <a:br>
              <a:rPr lang="en-US">
                <a:ea typeface="ＭＳ Ｐゴシック" charset="-128"/>
              </a:rPr>
            </a:br>
            <a:r>
              <a:rPr lang="en-US">
                <a:ea typeface="ＭＳ Ｐゴシック" charset="-128"/>
              </a:rPr>
              <a:t> than one-half the sample rate being used.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Solutions: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Apply filters to source sound to eliminate frequencies above the sample rate.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Oversample the source sound:</a:t>
            </a:r>
          </a:p>
          <a:p>
            <a:pPr lvl="3" eaLnBrk="1" hangingPunct="1"/>
            <a:r>
              <a:rPr lang="en-US">
                <a:ea typeface="ＭＳ Ｐゴシック" charset="-128"/>
              </a:rPr>
              <a:t>Use digital filters to eliminate</a:t>
            </a:r>
            <a:br>
              <a:rPr lang="en-US">
                <a:ea typeface="ＭＳ Ｐゴシック" charset="-128"/>
              </a:rPr>
            </a:br>
            <a:r>
              <a:rPr lang="en-US">
                <a:ea typeface="ＭＳ Ｐゴシック" charset="-128"/>
              </a:rPr>
              <a:t> the high frequencies.</a:t>
            </a:r>
          </a:p>
          <a:p>
            <a:pPr lvl="3" eaLnBrk="1" hangingPunct="1"/>
            <a:r>
              <a:rPr lang="en-US">
                <a:ea typeface="ＭＳ Ｐゴシック" charset="-128"/>
              </a:rPr>
              <a:t>Then downsample to reduce</a:t>
            </a:r>
            <a:br>
              <a:rPr lang="en-US">
                <a:ea typeface="ＭＳ Ｐゴシック" charset="-128"/>
              </a:rPr>
            </a:br>
            <a:r>
              <a:rPr lang="en-US">
                <a:ea typeface="ＭＳ Ｐゴシック" charset="-128"/>
              </a:rPr>
              <a:t> the sample rate in the audio file.</a:t>
            </a:r>
          </a:p>
          <a:p>
            <a:pPr lvl="2" eaLnBrk="1" hangingPunct="1"/>
            <a:endParaRPr lang="en-US">
              <a:ea typeface="ＭＳ Ｐゴシック" charset="-128"/>
            </a:endParaRPr>
          </a:p>
          <a:p>
            <a:pPr lvl="2" eaLnBrk="1" hangingPunct="1"/>
            <a:endParaRPr lang="en-US">
              <a:ea typeface="ＭＳ Ｐゴシック" charset="-128"/>
            </a:endParaRPr>
          </a:p>
          <a:p>
            <a:pPr lvl="2" eaLnBrk="1" hangingPunct="1"/>
            <a:endParaRPr lang="en-US">
              <a:ea typeface="ＭＳ Ｐゴシック" charset="-128"/>
            </a:endParaRPr>
          </a:p>
          <a:p>
            <a:pPr eaLnBrk="1" hangingPunct="1"/>
            <a:endParaRPr lang="en-US"/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CD7E2-DFCC-2440-823D-50C894489DEE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5943600" y="4038600"/>
            <a:ext cx="2895600" cy="2057400"/>
            <a:chOff x="3744" y="2544"/>
            <a:chExt cx="1824" cy="1296"/>
          </a:xfrm>
        </p:grpSpPr>
        <p:pic>
          <p:nvPicPr>
            <p:cNvPr id="36870" name="Picture 5" descr="Fig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8" y="2544"/>
              <a:ext cx="1488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3744" y="2544"/>
              <a:ext cx="1824" cy="129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SOUND FILE SIZE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/>
              <a:t>Sound files are large.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60 seconds of stereo CD quality sound = 10 MB.</a:t>
            </a:r>
            <a:br>
              <a:rPr lang="en-US">
                <a:ea typeface="ＭＳ Ｐゴシック" charset="-128"/>
              </a:rPr>
            </a:br>
            <a:r>
              <a:rPr lang="en-US">
                <a:ea typeface="ＭＳ Ｐゴシック" charset="-128"/>
              </a:rPr>
              <a:t/>
            </a:r>
            <a:br>
              <a:rPr lang="en-US">
                <a:ea typeface="ＭＳ Ｐゴシック" charset="-128"/>
              </a:rPr>
            </a:br>
            <a:endParaRPr lang="en-US">
              <a:ea typeface="ＭＳ Ｐゴシック" charset="-128"/>
            </a:endParaRPr>
          </a:p>
          <a:p>
            <a:pPr eaLnBrk="1" hangingPunct="1"/>
            <a:r>
              <a:rPr lang="en-US"/>
              <a:t>Reduce file size and maintain quality: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Select sample rate and resolution to match the sound type.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Human speech can accurately be captured at 11.025kHz with 8-bit resolution and have a smaller file.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Lower sample rate and resolution to reduce file size.  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F16D0-8C24-F847-B19D-C33D7CBDA33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7772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5A14"/>
                </a:solidFill>
              </a:rPr>
              <a:t>Stereo file size</a:t>
            </a:r>
            <a:r>
              <a:rPr lang="en-US" sz="1400"/>
              <a:t> = sample rate * sample size (in bytes) * sample time (in seconds) * 2 (stereo)</a:t>
            </a:r>
            <a:endParaRPr lang="en-US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SOUND COMPRESSION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Compression is best strategy to lower file size for sounds with wide range of frequencies and amplitudes.</a:t>
            </a:r>
          </a:p>
          <a:p>
            <a:pPr eaLnBrk="1" hangingPunct="1"/>
            <a:r>
              <a:rPr lang="en-US"/>
              <a:t>Lossy </a:t>
            </a:r>
            <a:r>
              <a:rPr lang="en-US">
                <a:solidFill>
                  <a:srgbClr val="FF5A14"/>
                </a:solidFill>
              </a:rPr>
              <a:t>codecs</a:t>
            </a:r>
            <a:r>
              <a:rPr lang="en-US"/>
              <a:t> use various techniques to reduce sound file sizes.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Psychoacoustics: eliminates frequencies indistinguishable to the human ear.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Variable bitrate encoding (VBR): alters the number of bits to encode the sample depending on the complexity of the sound.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B0158-3994-B547-A1DD-2A1C1B25C40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SAMPLED SOUND FILE FORMATS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1397000"/>
            <a:ext cx="8534400" cy="4927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AIFF: Apple Computer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Uncompressed, high quality sound.</a:t>
            </a:r>
          </a:p>
          <a:p>
            <a:pPr eaLnBrk="1" hangingPunct="1"/>
            <a:r>
              <a:rPr lang="en-US" dirty="0"/>
              <a:t>WAV: Microsoft and IBM standard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Uncompressed, high quality sound.</a:t>
            </a:r>
          </a:p>
          <a:p>
            <a:pPr eaLnBrk="1" hangingPunct="1"/>
            <a:r>
              <a:rPr lang="en-US" dirty="0"/>
              <a:t>AU: Sun Microsystems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Internet transmission of lower quality sound files.</a:t>
            </a:r>
          </a:p>
          <a:p>
            <a:pPr eaLnBrk="1" hangingPunct="1"/>
            <a:r>
              <a:rPr lang="en-US" dirty="0"/>
              <a:t>RealAudio: Real Media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Streaming audio at low bandwidths. </a:t>
            </a:r>
          </a:p>
          <a:p>
            <a:pPr eaLnBrk="1" hangingPunct="1"/>
            <a:r>
              <a:rPr lang="en-US" dirty="0"/>
              <a:t>MP3: (MPEG-1, audio layer 3)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Significant compression of high quality sound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dirty="0" smtClean="0"/>
              <a:t>WMA: Windows Media Audio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Delivers </a:t>
            </a:r>
            <a:r>
              <a:rPr lang="en-US" dirty="0" err="1" smtClean="0">
                <a:ea typeface="ＭＳ Ｐゴシック" charset="-128"/>
              </a:rPr>
              <a:t>lossy</a:t>
            </a:r>
            <a:r>
              <a:rPr lang="en-US" dirty="0" smtClean="0">
                <a:ea typeface="ＭＳ Ｐゴシック" charset="-128"/>
              </a:rPr>
              <a:t> compression comparable to MP3 at lower bitrates.</a:t>
            </a:r>
          </a:p>
          <a:p>
            <a:pPr eaLnBrk="1" hangingPunct="1"/>
            <a:r>
              <a:rPr lang="en-US" dirty="0" smtClean="0"/>
              <a:t>AAC: Advanced Audio Coding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Successor to MP3 specified in the MPEG-4 standard.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Produces better quality sound than MP3 standard at comparable bitrates.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CC4770-3669-4F49-93C1-9200C31214C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SYNTHESIZED SOUND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Computer sends commands to specialized electronic device called a </a:t>
            </a:r>
            <a:r>
              <a:rPr lang="en-US">
                <a:solidFill>
                  <a:srgbClr val="FF5A14"/>
                </a:solidFill>
              </a:rPr>
              <a:t>synthesizer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MIDI </a:t>
            </a:r>
            <a:r>
              <a:rPr lang="en-US" sz="2800"/>
              <a:t>(Musical Instrument Digital Interface).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Most common standard to code commands for synthesizers.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Codes provided for: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Specific instruments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Notes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Force and duration of note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Routing commands to different instrument channels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Specialized control functions.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190834-1F15-5444-8724-0C9ACF95AC5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MIDI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Messages</a:t>
            </a:r>
            <a:r>
              <a:rPr lang="en-US"/>
              <a:t> (or commands) can be sent to any one of 16 channels.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Voices or instruments are assigned to a channel.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Multitimbral</a:t>
            </a:r>
            <a:r>
              <a:rPr lang="en-US">
                <a:ea typeface="ＭＳ Ｐゴシック" charset="-128"/>
              </a:rPr>
              <a:t> systems can play multiple instruments by simultaneously processing commands in different channels.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Polyphonic</a:t>
            </a:r>
            <a:r>
              <a:rPr lang="en-US">
                <a:ea typeface="ＭＳ Ｐゴシック" charset="-128"/>
              </a:rPr>
              <a:t> systems play more than one note at once.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ECDEB-1416-584E-83EC-74F4FCC1EA7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MIDI SOUND SYSTEM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Simplest system contains: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Digital musical instrument to create messages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Sound synthesizer to interpret the messages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Amplifier/speaker output system.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95850-F351-AA41-8D49-CB2487B7ED27}" type="slidenum">
              <a:rPr lang="en-US" smtClean="0"/>
              <a:pPr/>
              <a:t>18</a:t>
            </a:fld>
            <a:endParaRPr lang="en-US" smtClean="0"/>
          </a:p>
        </p:txBody>
      </p:sp>
      <p:grpSp>
        <p:nvGrpSpPr>
          <p:cNvPr id="49157" name="Group 6"/>
          <p:cNvGrpSpPr>
            <a:grpSpLocks/>
          </p:cNvGrpSpPr>
          <p:nvPr/>
        </p:nvGrpSpPr>
        <p:grpSpPr bwMode="auto">
          <a:xfrm>
            <a:off x="1676400" y="3733800"/>
            <a:ext cx="6019800" cy="2209800"/>
            <a:chOff x="720" y="2352"/>
            <a:chExt cx="3792" cy="1392"/>
          </a:xfrm>
        </p:grpSpPr>
        <p:pic>
          <p:nvPicPr>
            <p:cNvPr id="49158" name="Picture 4" descr="Fig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448"/>
              <a:ext cx="3355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720" y="2352"/>
              <a:ext cx="3792" cy="139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MIDI SOUND SYSTEM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Sequencer</a:t>
            </a:r>
            <a:endParaRPr lang="en-US"/>
          </a:p>
          <a:p>
            <a:pPr lvl="1" eaLnBrk="1" hangingPunct="1"/>
            <a:r>
              <a:rPr lang="en-US">
                <a:ea typeface="ＭＳ Ｐゴシック" charset="-128"/>
              </a:rPr>
              <a:t>Device to control the flow or sequencing of the MIDI data to a multitimbral synthesizer. 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DD004-CEAA-F74D-BC9E-602D716D7913}" type="slidenum">
              <a:rPr lang="en-US" smtClean="0"/>
              <a:pPr/>
              <a:t>19</a:t>
            </a:fld>
            <a:endParaRPr lang="en-US" smtClean="0"/>
          </a:p>
        </p:txBody>
      </p:sp>
      <p:grpSp>
        <p:nvGrpSpPr>
          <p:cNvPr id="51205" name="Group 8"/>
          <p:cNvGrpSpPr>
            <a:grpSpLocks/>
          </p:cNvGrpSpPr>
          <p:nvPr/>
        </p:nvGrpSpPr>
        <p:grpSpPr bwMode="auto">
          <a:xfrm>
            <a:off x="1371600" y="3581400"/>
            <a:ext cx="5562600" cy="2133600"/>
            <a:chOff x="1344" y="2400"/>
            <a:chExt cx="3504" cy="1344"/>
          </a:xfrm>
        </p:grpSpPr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344" y="2400"/>
              <a:ext cx="3504" cy="134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07" name="Picture 7" descr="Fig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2493"/>
              <a:ext cx="3024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CHAPTER HIGHLIGHTS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/>
              <a:t>Nature of sound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Sine waves, amplitude, frequency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Traditional sound reproduction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Digital sound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Sampled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Synthesized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Advantages of digital sound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Guidelines for digital sound in multimedia.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6A5A6-8FDE-834B-8029-9EB16798DAC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MIDI ON A COMPUTER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Software and hardware emulate the MIDI sound system.</a:t>
            </a:r>
          </a:p>
          <a:p>
            <a:pPr eaLnBrk="1" hangingPunct="1"/>
            <a:r>
              <a:rPr lang="en-US"/>
              <a:t>Hardware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Soundcards include synthesizers.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Interface ports for MIDI-input devices.</a:t>
            </a:r>
          </a:p>
          <a:p>
            <a:pPr eaLnBrk="1" hangingPunct="1"/>
            <a:r>
              <a:rPr lang="en-US"/>
              <a:t>Software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Sequencer software </a:t>
            </a:r>
            <a:br>
              <a:rPr lang="en-US" sz="2400">
                <a:ea typeface="ＭＳ Ｐゴシック" charset="-128"/>
              </a:rPr>
            </a:br>
            <a:r>
              <a:rPr lang="en-US" sz="2400">
                <a:ea typeface="ＭＳ Ｐゴシック" charset="-128"/>
              </a:rPr>
              <a:t>can place notes on a musical scale. 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Editing includes changing pitch, </a:t>
            </a:r>
            <a:br>
              <a:rPr lang="en-US" sz="2400">
                <a:ea typeface="ＭＳ Ｐゴシック" charset="-128"/>
              </a:rPr>
            </a:br>
            <a:r>
              <a:rPr lang="en-US" sz="2400">
                <a:ea typeface="ＭＳ Ｐゴシック" charset="-128"/>
              </a:rPr>
              <a:t>tempo, duration and volume of notes, </a:t>
            </a:r>
            <a:br>
              <a:rPr lang="en-US" sz="2400">
                <a:ea typeface="ＭＳ Ｐゴシック" charset="-128"/>
              </a:rPr>
            </a:br>
            <a:r>
              <a:rPr lang="en-US" sz="2400">
                <a:ea typeface="ＭＳ Ｐゴシック" charset="-128"/>
              </a:rPr>
              <a:t>arrangement and timing of instruments.</a:t>
            </a: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FBD-94F6-E742-90C5-9E197110C32E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53253" name="Group 6"/>
          <p:cNvGrpSpPr>
            <a:grpSpLocks/>
          </p:cNvGrpSpPr>
          <p:nvPr/>
        </p:nvGrpSpPr>
        <p:grpSpPr bwMode="auto">
          <a:xfrm>
            <a:off x="5823626" y="2636665"/>
            <a:ext cx="3048000" cy="1905000"/>
            <a:chOff x="3840" y="2352"/>
            <a:chExt cx="1824" cy="1104"/>
          </a:xfrm>
        </p:grpSpPr>
        <p:pic>
          <p:nvPicPr>
            <p:cNvPr id="53254" name="Picture 4" descr="Fig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8" y="2400"/>
              <a:ext cx="1728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7" name="Rectangle 5"/>
            <p:cNvSpPr>
              <a:spLocks noChangeArrowheads="1"/>
            </p:cNvSpPr>
            <p:nvPr/>
          </p:nvSpPr>
          <p:spPr bwMode="auto">
            <a:xfrm>
              <a:off x="3840" y="2352"/>
              <a:ext cx="1824" cy="110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SAMPLED vs. SYNTHESIZED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79513-8B91-FE4C-A6F5-7AEA959EBBD8}" type="slidenum">
              <a:rPr lang="en-US" smtClean="0"/>
              <a:pPr/>
              <a:t>21</a:t>
            </a:fld>
            <a:endParaRPr lang="en-US" smtClean="0"/>
          </a:p>
        </p:txBody>
      </p:sp>
      <p:graphicFrame>
        <p:nvGraphicFramePr>
          <p:cNvPr id="86181" name="Group 165"/>
          <p:cNvGraphicFramePr>
            <a:graphicFrameLocks noGrp="1"/>
          </p:cNvGraphicFramePr>
          <p:nvPr/>
        </p:nvGraphicFramePr>
        <p:xfrm>
          <a:off x="609600" y="1397000"/>
          <a:ext cx="8229600" cy="4409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Advantages Sampled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Advantages Synthesized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 High quality.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 Exceptional editing control.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 Ease of creation.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 Small file size.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3. Ease of editing.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4. Consistent playback quality.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Challenges Sampled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Challenges Synthesized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 Large file sizes.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 Musical expertise required.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 Editing limitations.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 Playback quality is not consistent.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3. Not effective for natural sounds and human voice.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533400" y="1219200"/>
            <a:ext cx="8382000" cy="4648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ADVANTAGES OF DIGITAL SOUND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Noise reduction</a:t>
            </a:r>
          </a:p>
          <a:p>
            <a:pPr eaLnBrk="1" hangingPunct="1"/>
            <a:r>
              <a:rPr lang="en-US"/>
              <a:t>Recording accuracy</a:t>
            </a:r>
          </a:p>
          <a:p>
            <a:pPr eaLnBrk="1" hangingPunct="1"/>
            <a:r>
              <a:rPr lang="en-US"/>
              <a:t>No generation decay</a:t>
            </a:r>
          </a:p>
          <a:p>
            <a:pPr eaLnBrk="1" hangingPunct="1"/>
            <a:r>
              <a:rPr lang="en-US"/>
              <a:t>Durability</a:t>
            </a:r>
          </a:p>
          <a:p>
            <a:pPr eaLnBrk="1" hangingPunct="1"/>
            <a:r>
              <a:rPr lang="en-US"/>
              <a:t>Random access</a:t>
            </a:r>
          </a:p>
          <a:p>
            <a:pPr eaLnBrk="1" hangingPunct="1"/>
            <a:r>
              <a:rPr lang="en-US"/>
              <a:t>Editing is easier and less expensive</a:t>
            </a:r>
          </a:p>
          <a:p>
            <a:pPr eaLnBrk="1" hangingPunct="1"/>
            <a:r>
              <a:rPr lang="en-US"/>
              <a:t>Easily distributed by: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CDs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Networks.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51B80-CB6E-3748-9AAE-7414A710A48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SOUND and the INTERNET 	</a:t>
            </a:r>
            <a:endParaRPr lang="en-US" sz="3500"/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BCB3E3-3D00-4745-8256-14463C52AD0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38400" y="3505200"/>
            <a:ext cx="6705600" cy="1828800"/>
          </a:xfrm>
        </p:spPr>
        <p:txBody>
          <a:bodyPr>
            <a:normAutofit fontScale="92500"/>
          </a:bodyPr>
          <a:lstStyle/>
          <a:p>
            <a:pPr marL="457200" lvl="1" indent="0" algn="r" eaLnBrk="1" hangingPunct="1">
              <a:buFont typeface="Wingdings" charset="2"/>
              <a:buNone/>
            </a:pPr>
            <a:r>
              <a:rPr lang="en-US" sz="3200">
                <a:ea typeface="ＭＳ Ｐゴシック" charset="-128"/>
              </a:rPr>
              <a:t>INCREASED BANDWIDTH + STANDARD FILE FORMATS + SIMPLIFIED USER ACCESS </a:t>
            </a:r>
            <a:r>
              <a:rPr lang="en-US" sz="3200">
                <a:solidFill>
                  <a:srgbClr val="FF5A14"/>
                </a:solidFill>
                <a:ea typeface="ＭＳ Ｐゴシック" charset="-128"/>
              </a:rPr>
              <a:t>= SOUND ON THE WEB</a:t>
            </a:r>
            <a:r>
              <a:rPr lang="en-US" sz="3200">
                <a:ea typeface="ＭＳ Ｐゴシック" charset="-128"/>
              </a:rPr>
              <a:t>.</a:t>
            </a:r>
            <a:endParaRPr lang="en-US" sz="23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DELIVERING DIGITAL SOUNDS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530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Downloaded audio</a:t>
            </a:r>
            <a:r>
              <a:rPr lang="en-US"/>
              <a:t> </a:t>
            </a:r>
            <a:r>
              <a:rPr lang="en-US" sz="2800"/>
              <a:t>transfers the complete audio file from the server to the client.</a:t>
            </a:r>
            <a:endParaRPr lang="en-US"/>
          </a:p>
          <a:p>
            <a:pPr lvl="1" eaLnBrk="1" hangingPunct="1"/>
            <a:r>
              <a:rPr lang="en-US">
                <a:ea typeface="ＭＳ Ｐゴシック" charset="-128"/>
              </a:rPr>
              <a:t>File remains on client computer for replay and editing.</a:t>
            </a:r>
          </a:p>
          <a:p>
            <a:pPr eaLnBrk="1" hangingPunct="1"/>
            <a:r>
              <a:rPr lang="en-US">
                <a:solidFill>
                  <a:srgbClr val="FF5A14"/>
                </a:solidFill>
              </a:rPr>
              <a:t>Progressive downloads</a:t>
            </a:r>
            <a:r>
              <a:rPr lang="en-US"/>
              <a:t>: </a:t>
            </a:r>
            <a:r>
              <a:rPr lang="en-US" sz="2800"/>
              <a:t>file is saved to client computer, but begins to play from RAM as it is downloading.</a:t>
            </a:r>
          </a:p>
          <a:p>
            <a:pPr eaLnBrk="1" hangingPunct="1"/>
            <a:r>
              <a:rPr lang="en-US">
                <a:solidFill>
                  <a:srgbClr val="FF5A14"/>
                </a:solidFill>
              </a:rPr>
              <a:t>Streaming audio</a:t>
            </a:r>
            <a:r>
              <a:rPr lang="en-US"/>
              <a:t>: </a:t>
            </a:r>
            <a:r>
              <a:rPr lang="en-US" sz="2800"/>
              <a:t>real-time sound that is played as it is being delivered. Not saved on client computer.</a:t>
            </a:r>
            <a:endParaRPr lang="en-US"/>
          </a:p>
          <a:p>
            <a:pPr lvl="1" eaLnBrk="1" hangingPunct="1"/>
            <a:r>
              <a:rPr lang="en-US">
                <a:ea typeface="ＭＳ Ｐゴシック" charset="-128"/>
              </a:rPr>
              <a:t>Requires special protocols, special servers, special media formats and players.</a:t>
            </a: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C83BD0-E717-964E-8DFE-F22B0589578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GUIDELINES FOR USE OF SOUND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Identify the purpose of the sound and use it for good reasons.</a:t>
            </a:r>
          </a:p>
          <a:p>
            <a:pPr eaLnBrk="1" hangingPunct="1"/>
            <a:r>
              <a:rPr lang="en-US"/>
              <a:t>Use high-quality sound.</a:t>
            </a:r>
          </a:p>
          <a:p>
            <a:pPr eaLnBrk="1" hangingPunct="1"/>
            <a:r>
              <a:rPr lang="en-US"/>
              <a:t>Conserve file space.</a:t>
            </a:r>
          </a:p>
          <a:p>
            <a:pPr eaLnBrk="1" hangingPunct="1"/>
            <a:r>
              <a:rPr lang="en-US"/>
              <a:t>Consider playback environment.</a:t>
            </a:r>
          </a:p>
          <a:p>
            <a:pPr eaLnBrk="1" hangingPunct="1"/>
            <a:r>
              <a:rPr lang="en-US"/>
              <a:t>Avoid excessive use of sound.</a:t>
            </a:r>
          </a:p>
          <a:p>
            <a:pPr eaLnBrk="1" hangingPunct="1"/>
            <a:r>
              <a:rPr lang="en-US"/>
              <a:t>Organize sound files and preserve original sources.</a:t>
            </a:r>
          </a:p>
        </p:txBody>
      </p:sp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D8480-A5C3-F541-A982-F6E198FD1D6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WRAP UP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Two approaches to creating digital sound.</a:t>
            </a:r>
          </a:p>
          <a:p>
            <a:pPr eaLnBrk="1" hangingPunct="1"/>
            <a:r>
              <a:rPr lang="en-US"/>
              <a:t>Sampled sound depends on: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Sample resolution and Sample rate.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Distortions degrade sampled sound.</a:t>
            </a:r>
          </a:p>
          <a:p>
            <a:pPr eaLnBrk="1" hangingPunct="1"/>
            <a:r>
              <a:rPr lang="en-US"/>
              <a:t>Synthesized sound depends on: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Synthesizer and Musical knowledge.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Distortions come from poor sound output hardware.</a:t>
            </a:r>
          </a:p>
          <a:p>
            <a:pPr eaLnBrk="1" hangingPunct="1"/>
            <a:r>
              <a:rPr lang="en-US" sz="2800"/>
              <a:t>Advantages and challenges of each.</a:t>
            </a:r>
          </a:p>
          <a:p>
            <a:pPr eaLnBrk="1" hangingPunct="1"/>
            <a:r>
              <a:rPr lang="en-US" sz="2800"/>
              <a:t>Advantages and guidelines for digital sound.</a:t>
            </a:r>
          </a:p>
          <a:p>
            <a:pPr eaLnBrk="1" hangingPunct="1"/>
            <a:r>
              <a:rPr lang="en-US" sz="2800"/>
              <a:t>Distributing sound on the Internet.</a:t>
            </a:r>
          </a:p>
        </p:txBody>
      </p:sp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7EE732-9BE8-1147-B461-1519ECC9EAC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TERM CHECK UP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14CB7-4607-9B4C-8495-B0F78A954761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7090" y="1801018"/>
          <a:ext cx="8709819" cy="383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Document" r:id="rId4" imgW="5854700" imgH="2578100" progId="Word.Document.8">
                  <p:embed/>
                </p:oleObj>
              </mc:Choice>
              <mc:Fallback>
                <p:oleObj name="Document" r:id="rId4" imgW="5854700" imgH="25781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90" y="1801018"/>
                        <a:ext cx="8709819" cy="3835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NATURE OF SOUND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Sound</a:t>
            </a:r>
            <a:r>
              <a:rPr lang="en-US"/>
              <a:t> is a form of mechanical energy transmitted as vibrations in a medium.</a:t>
            </a:r>
          </a:p>
          <a:p>
            <a:pPr eaLnBrk="1" hangingPunct="1"/>
            <a:r>
              <a:rPr lang="en-US"/>
              <a:t>Sine wave captures three features of sound:</a:t>
            </a:r>
            <a:br>
              <a:rPr lang="en-US"/>
            </a:br>
            <a:endParaRPr lang="en-US"/>
          </a:p>
          <a:p>
            <a:pPr lvl="1" eaLnBrk="1" hangingPunct="1"/>
            <a:r>
              <a:rPr lang="en-US">
                <a:ea typeface="ＭＳ Ｐゴシック" charset="-128"/>
              </a:rPr>
              <a:t>Amplitude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Perceived as volume.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Frequency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Perceived as pitch.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Duration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Length of time sound lasts.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78CD2-B77C-EB46-9F9B-A9631510123C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4419600" y="3352800"/>
            <a:ext cx="4398963" cy="1905000"/>
            <a:chOff x="2784" y="2256"/>
            <a:chExt cx="2976" cy="1200"/>
          </a:xfrm>
        </p:grpSpPr>
        <p:pic>
          <p:nvPicPr>
            <p:cNvPr id="18438" name="Picture 4" descr="Fig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400"/>
              <a:ext cx="2675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2784" y="2256"/>
              <a:ext cx="2976" cy="12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TRADITIONAL SOUND</a:t>
            </a:r>
            <a:br>
              <a:rPr lang="en-US"/>
            </a:br>
            <a:r>
              <a:rPr lang="en-US"/>
              <a:t>                              REPRODUCTION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/>
              <a:t>Analog sound capture.</a:t>
            </a:r>
          </a:p>
          <a:p>
            <a:pPr lvl="2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Sound waves vibrated diaphragms of early microphones.</a:t>
            </a:r>
          </a:p>
          <a:p>
            <a:pPr lvl="2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Vibration caused a stylus to inscribe a continuous pattern on tinfoil or on a wax cylinder.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Reproduce the analog sound.</a:t>
            </a:r>
          </a:p>
          <a:p>
            <a:pPr lvl="2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Rotate a drum while in contact with a stylus</a:t>
            </a:r>
          </a:p>
          <a:p>
            <a:pPr lvl="2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Movements of stylus are electrically amplified to vibrate the drum of a speaker</a:t>
            </a:r>
          </a:p>
          <a:p>
            <a:pPr lvl="2" eaLnBrk="1" hangingPunct="1">
              <a:lnSpc>
                <a:spcPct val="70000"/>
              </a:lnSpc>
            </a:pPr>
            <a:r>
              <a:rPr lang="en-US">
                <a:ea typeface="ＭＳ Ｐゴシック" charset="-128"/>
              </a:rPr>
              <a:t>Changes in air pressure produced the sound.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High-fidelity analog sound is still the final output stage for digital audio.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AF55D9-13F6-3049-8DE4-58925824DA5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SOUND 	</a:t>
            </a:r>
            <a:endParaRPr lang="en-US" sz="350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492CC-CBFB-C844-BC65-78993EA7C90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38400" y="3505200"/>
            <a:ext cx="6705600" cy="990600"/>
          </a:xfrm>
        </p:spPr>
        <p:txBody>
          <a:bodyPr>
            <a:normAutofit lnSpcReduction="10000"/>
          </a:bodyPr>
          <a:lstStyle/>
          <a:p>
            <a:pPr marL="457200" lvl="1" indent="0" algn="r" eaLnBrk="1" hangingPunct="1">
              <a:buFont typeface="Wingdings" charset="2"/>
              <a:buNone/>
            </a:pPr>
            <a:r>
              <a:rPr lang="en-US" sz="3200" dirty="0">
                <a:ea typeface="ＭＳ Ｐゴシック" charset="-128"/>
              </a:rPr>
              <a:t>REPRESENTED AS DISCRETE ELEMENTS OF INFORMATION</a:t>
            </a:r>
            <a:endParaRPr lang="en-US" sz="23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DIGITAL SOUND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534400" cy="464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/>
              <a:t>Two major types of digital sound: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Sampled </a:t>
            </a:r>
            <a:r>
              <a:rPr lang="en-US">
                <a:ea typeface="ＭＳ Ｐゴシック" charset="-128"/>
              </a:rPr>
              <a:t>sound: digital recording of previously existing analog sound wave.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File contains numeric values to describe the amplitude of the sound wave at a particular instant.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Used to capture and edit naturally-occurring sounds.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Synthesized</a:t>
            </a:r>
            <a:r>
              <a:rPr lang="en-US">
                <a:ea typeface="ＭＳ Ｐゴシック" charset="-128"/>
              </a:rPr>
              <a:t> sound: new sound generated by the computer.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File contains instructions the computer uses to reproduce the sound.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Used to:</a:t>
            </a:r>
          </a:p>
          <a:p>
            <a:pPr lvl="3" eaLnBrk="1" hangingPunct="1"/>
            <a:r>
              <a:rPr lang="en-US">
                <a:ea typeface="ＭＳ Ｐゴシック" charset="-128"/>
              </a:rPr>
              <a:t>Create original compositions</a:t>
            </a:r>
          </a:p>
          <a:p>
            <a:pPr lvl="3" eaLnBrk="1" hangingPunct="1"/>
            <a:r>
              <a:rPr lang="en-US">
                <a:ea typeface="ＭＳ Ｐゴシック" charset="-128"/>
              </a:rPr>
              <a:t>Produce novel sound effects.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19311-C3D8-7A4C-B3D8-A40A642665E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SAMPLED SOUND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5307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A</a:t>
            </a:r>
            <a:r>
              <a:rPr lang="en-US"/>
              <a:t>nalog to </a:t>
            </a:r>
            <a:r>
              <a:rPr lang="en-US">
                <a:solidFill>
                  <a:srgbClr val="FF5A14"/>
                </a:solidFill>
              </a:rPr>
              <a:t>D</a:t>
            </a:r>
            <a:r>
              <a:rPr lang="en-US"/>
              <a:t>igital </a:t>
            </a:r>
            <a:r>
              <a:rPr lang="en-US">
                <a:solidFill>
                  <a:srgbClr val="FF5A14"/>
                </a:solidFill>
              </a:rPr>
              <a:t>C</a:t>
            </a:r>
            <a:r>
              <a:rPr lang="en-US"/>
              <a:t>onverter captures separate measures of sound amplitude.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Samples are recorded as digital numbers.</a:t>
            </a:r>
          </a:p>
          <a:p>
            <a:pPr eaLnBrk="1" hangingPunct="1"/>
            <a:r>
              <a:rPr lang="en-US"/>
              <a:t>Digital values are used to recreate the analog form using a </a:t>
            </a:r>
            <a:r>
              <a:rPr lang="en-US">
                <a:solidFill>
                  <a:srgbClr val="FF5A14"/>
                </a:solidFill>
              </a:rPr>
              <a:t>D</a:t>
            </a:r>
            <a:r>
              <a:rPr lang="en-US"/>
              <a:t>igital to </a:t>
            </a:r>
            <a:r>
              <a:rPr lang="en-US">
                <a:solidFill>
                  <a:srgbClr val="FF5A14"/>
                </a:solidFill>
              </a:rPr>
              <a:t>A</a:t>
            </a:r>
            <a:r>
              <a:rPr lang="en-US"/>
              <a:t>nalog </a:t>
            </a:r>
            <a:r>
              <a:rPr lang="en-US">
                <a:solidFill>
                  <a:srgbClr val="FF5A14"/>
                </a:solidFill>
              </a:rPr>
              <a:t>C</a:t>
            </a:r>
            <a:r>
              <a:rPr lang="en-US"/>
              <a:t>onverter.</a:t>
            </a:r>
          </a:p>
          <a:p>
            <a:pPr eaLnBrk="1" hangingPunct="1"/>
            <a:r>
              <a:rPr lang="en-US"/>
              <a:t>Quality of the sampling depends on: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Sample resolution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Sample rate.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4A7F32-AEB9-A54F-86AB-C2B21543D86B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6629" name="Picture 4" descr="Fig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722813"/>
            <a:ext cx="3759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 RESOLUTION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Number of bits to encode amplitude.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Sample </a:t>
            </a:r>
            <a:r>
              <a:rPr lang="en-US" dirty="0">
                <a:ea typeface="ＭＳ Ｐゴシック" charset="-128"/>
              </a:rPr>
              <a:t>resolutions</a:t>
            </a:r>
            <a:r>
              <a:rPr lang="en-US" dirty="0" smtClean="0">
                <a:ea typeface="ＭＳ Ｐゴシック" charset="-128"/>
              </a:rPr>
              <a:t> range from </a:t>
            </a:r>
            <a:r>
              <a:rPr lang="en-US" dirty="0">
                <a:ea typeface="ＭＳ Ｐゴシック" charset="-128"/>
              </a:rPr>
              <a:t>8-bit</a:t>
            </a:r>
            <a:r>
              <a:rPr lang="en-US" dirty="0" smtClean="0">
                <a:ea typeface="ＭＳ Ｐゴシック" charset="-128"/>
              </a:rPr>
              <a:t> to 24-</a:t>
            </a:r>
            <a:r>
              <a:rPr lang="en-US" dirty="0">
                <a:ea typeface="ＭＳ Ｐゴシック" charset="-128"/>
              </a:rPr>
              <a:t>bit.</a:t>
            </a:r>
          </a:p>
          <a:p>
            <a:pPr eaLnBrk="1" hangingPunct="1"/>
            <a:r>
              <a:rPr lang="en-US" dirty="0"/>
              <a:t>8-bit resolution captures 256 different amplitude levels.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Adequate for limited decibel range.</a:t>
            </a:r>
          </a:p>
          <a:p>
            <a:pPr eaLnBrk="1" hangingPunct="1"/>
            <a:r>
              <a:rPr lang="en-US" dirty="0"/>
              <a:t>16-bit</a:t>
            </a:r>
            <a:r>
              <a:rPr lang="en-US" dirty="0" smtClean="0"/>
              <a:t> CD quality sound </a:t>
            </a:r>
            <a:r>
              <a:rPr lang="en-US" dirty="0"/>
              <a:t>has 65,000 different levels.</a:t>
            </a:r>
            <a:endParaRPr lang="en-US" dirty="0" smtClean="0"/>
          </a:p>
          <a:p>
            <a:pPr eaLnBrk="1" hangingPunct="1"/>
            <a:r>
              <a:rPr lang="en-US" dirty="0" smtClean="0"/>
              <a:t>24-bit DVD audio can generate over 16 million different levels.</a:t>
            </a:r>
            <a:endParaRPr lang="en-US" dirty="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266B1C-EBA9-ED4C-AE31-5651CA28E9D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SAMPLED SOUND DISTORTIONS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Quantization</a:t>
            </a:r>
            <a:r>
              <a:rPr lang="en-US"/>
              <a:t>: rounding a sample to the closest available value in the code being used.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May produce background hissing or grainy sound. 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Caused by low sample resolution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Solution: record at higher resolution</a:t>
            </a:r>
          </a:p>
          <a:p>
            <a:pPr lvl="2" eaLnBrk="1" hangingPunct="1">
              <a:spcAft>
                <a:spcPts val="600"/>
              </a:spcAft>
            </a:pPr>
            <a:r>
              <a:rPr lang="en-US">
                <a:ea typeface="ＭＳ Ｐゴシック" charset="-128"/>
              </a:rPr>
              <a:t>Use 16-bit rather than 8-bit to increase the range of amplitudes.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10246-650C-FD43-A148-9E68127A496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1350</Words>
  <Application>Microsoft Office PowerPoint</Application>
  <PresentationFormat>On-screen Show (4:3)</PresentationFormat>
  <Paragraphs>256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Document</vt:lpstr>
      <vt:lpstr>CHAPTER SEVEN</vt:lpstr>
      <vt:lpstr>CHAPTER HIGHLIGHTS</vt:lpstr>
      <vt:lpstr>NATURE OF SOUND</vt:lpstr>
      <vt:lpstr>TRADITIONAL SOUND                               REPRODUCTION</vt:lpstr>
      <vt:lpstr>DIGITAL SOUND  </vt:lpstr>
      <vt:lpstr>DIGITAL SOUND</vt:lpstr>
      <vt:lpstr>SAMPLED SOUND</vt:lpstr>
      <vt:lpstr>SAMPLE RESOLUTION</vt:lpstr>
      <vt:lpstr>SAMPLED SOUND DISTORTIONS</vt:lpstr>
      <vt:lpstr>SAMPLED SOUND DISTORTIONS</vt:lpstr>
      <vt:lpstr>SAMPLE RATE</vt:lpstr>
      <vt:lpstr>SAMPLE RATE DISTORTION</vt:lpstr>
      <vt:lpstr>SOUND FILE SIZE</vt:lpstr>
      <vt:lpstr>SOUND COMPRESSION</vt:lpstr>
      <vt:lpstr>SAMPLED SOUND FILE FORMATS</vt:lpstr>
      <vt:lpstr>SYNTHESIZED SOUND</vt:lpstr>
      <vt:lpstr>MIDI</vt:lpstr>
      <vt:lpstr>MIDI SOUND SYSTEM</vt:lpstr>
      <vt:lpstr>MIDI SOUND SYSTEM</vt:lpstr>
      <vt:lpstr>MIDI ON A COMPUTER</vt:lpstr>
      <vt:lpstr>SAMPLED vs. SYNTHESIZED</vt:lpstr>
      <vt:lpstr>ADVANTAGES OF DIGITAL SOUND</vt:lpstr>
      <vt:lpstr>SOUND and the INTERNET  </vt:lpstr>
      <vt:lpstr>DELIVERING DIGITAL SOUNDS</vt:lpstr>
      <vt:lpstr>GUIDELINES FOR USE OF SOUND</vt:lpstr>
      <vt:lpstr>WRAP UP</vt:lpstr>
      <vt:lpstr>KEY TERM CHECK UP</vt:lpstr>
    </vt:vector>
  </TitlesOfParts>
  <Company>UNHM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Karla Vogel</dc:creator>
  <cp:lastModifiedBy>Rachel Isaacs</cp:lastModifiedBy>
  <cp:revision>23</cp:revision>
  <dcterms:created xsi:type="dcterms:W3CDTF">2012-09-24T21:01:34Z</dcterms:created>
  <dcterms:modified xsi:type="dcterms:W3CDTF">2012-11-15T15:13:32Z</dcterms:modified>
</cp:coreProperties>
</file>