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75" r:id="rId1"/>
  </p:sldMasterIdLst>
  <p:notesMasterIdLst>
    <p:notesMasterId r:id="rId32"/>
  </p:notesMasterIdLst>
  <p:sldIdLst>
    <p:sldId id="256" r:id="rId2"/>
    <p:sldId id="257" r:id="rId3"/>
    <p:sldId id="259" r:id="rId4"/>
    <p:sldId id="260" r:id="rId5"/>
    <p:sldId id="286" r:id="rId6"/>
    <p:sldId id="261" r:id="rId7"/>
    <p:sldId id="262" r:id="rId8"/>
    <p:sldId id="263" r:id="rId9"/>
    <p:sldId id="264" r:id="rId10"/>
    <p:sldId id="258"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1" r:id="rId27"/>
    <p:sldId id="282" r:id="rId28"/>
    <p:sldId id="283" r:id="rId29"/>
    <p:sldId id="284" r:id="rId30"/>
    <p:sldId id="285" r:id="rId3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A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snapToGrid="0" showGuides="1">
      <p:cViewPr varScale="1">
        <p:scale>
          <a:sx n="98" d="100"/>
          <a:sy n="98" d="100"/>
        </p:scale>
        <p:origin x="-120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BA67B7E3-4BB2-0F4C-A0D4-D7AC496BCE29}" type="slidenum">
              <a:rPr lang="en-US"/>
              <a:pPr/>
              <a:t>‹#›</a:t>
            </a:fld>
            <a:endParaRPr lang="en-US"/>
          </a:p>
        </p:txBody>
      </p:sp>
    </p:spTree>
    <p:extLst>
      <p:ext uri="{BB962C8B-B14F-4D97-AF65-F5344CB8AC3E}">
        <p14:creationId xmlns:p14="http://schemas.microsoft.com/office/powerpoint/2010/main" val="28132279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8" charset="0"/>
        <a:ea typeface="ＭＳ Ｐゴシック" pitchFamily="68" charset="-128"/>
        <a:cs typeface="ＭＳ Ｐゴシック" pitchFamily="68" charset="-128"/>
      </a:defRPr>
    </a:lvl1pPr>
    <a:lvl2pPr marL="457200" algn="l" rtl="0" eaLnBrk="0" fontAlgn="base" hangingPunct="0">
      <a:spcBef>
        <a:spcPct val="30000"/>
      </a:spcBef>
      <a:spcAft>
        <a:spcPct val="0"/>
      </a:spcAft>
      <a:defRPr sz="1200" kern="1200">
        <a:solidFill>
          <a:schemeClr val="tx1"/>
        </a:solidFill>
        <a:latin typeface="Arial" pitchFamily="68" charset="0"/>
        <a:ea typeface="ＭＳ Ｐゴシック" pitchFamily="68" charset="-128"/>
        <a:cs typeface="+mn-cs"/>
      </a:defRPr>
    </a:lvl2pPr>
    <a:lvl3pPr marL="914400" algn="l" rtl="0" eaLnBrk="0" fontAlgn="base" hangingPunct="0">
      <a:spcBef>
        <a:spcPct val="30000"/>
      </a:spcBef>
      <a:spcAft>
        <a:spcPct val="0"/>
      </a:spcAft>
      <a:defRPr sz="1200" kern="1200">
        <a:solidFill>
          <a:schemeClr val="tx1"/>
        </a:solidFill>
        <a:latin typeface="Arial" pitchFamily="68" charset="0"/>
        <a:ea typeface="ＭＳ Ｐゴシック" pitchFamily="68" charset="-128"/>
        <a:cs typeface="+mn-cs"/>
      </a:defRPr>
    </a:lvl3pPr>
    <a:lvl4pPr marL="1371600" algn="l" rtl="0" eaLnBrk="0" fontAlgn="base" hangingPunct="0">
      <a:spcBef>
        <a:spcPct val="30000"/>
      </a:spcBef>
      <a:spcAft>
        <a:spcPct val="0"/>
      </a:spcAft>
      <a:defRPr sz="1200" kern="1200">
        <a:solidFill>
          <a:schemeClr val="tx1"/>
        </a:solidFill>
        <a:latin typeface="Arial" pitchFamily="68" charset="0"/>
        <a:ea typeface="ＭＳ Ｐゴシック" pitchFamily="68" charset="-128"/>
        <a:cs typeface="+mn-cs"/>
      </a:defRPr>
    </a:lvl4pPr>
    <a:lvl5pPr marL="1828800" algn="l" rtl="0" eaLnBrk="0" fontAlgn="base" hangingPunct="0">
      <a:spcBef>
        <a:spcPct val="30000"/>
      </a:spcBef>
      <a:spcAft>
        <a:spcPct val="0"/>
      </a:spcAft>
      <a:defRPr sz="1200" kern="1200">
        <a:solidFill>
          <a:schemeClr val="tx1"/>
        </a:solidFill>
        <a:latin typeface="Arial" pitchFamily="68" charset="0"/>
        <a:ea typeface="ＭＳ Ｐゴシック" pitchFamily="6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4F3AAA8D-1E03-144D-9CC0-618B124DEC45}" type="slidenum">
              <a:rPr lang="en-US"/>
              <a:pPr/>
              <a:t>1</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E975A46D-F888-0B4B-9C2C-38309BB90D99}" type="slidenum">
              <a:rPr lang="en-US"/>
              <a:pPr/>
              <a:t>10</a:t>
            </a:fld>
            <a:endParaRPr lang="en-US"/>
          </a:p>
        </p:txBody>
      </p:sp>
      <p:sp>
        <p:nvSpPr>
          <p:cNvPr id="31747" name="Rectangle 2"/>
          <p:cNvSpPr>
            <a:spLocks noGrp="1" noRot="1" noChangeAspect="1" noChangeArrowheads="1"/>
          </p:cNvSpPr>
          <p:nvPr>
            <p:ph type="sldImg"/>
          </p:nvPr>
        </p:nvSpPr>
        <p:spPr>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8159EF36-6C2E-A949-BE65-581AB8DA11B2}" type="slidenum">
              <a:rPr lang="en-US"/>
              <a:pPr/>
              <a:t>11</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0BF9E650-AD26-5A4C-824E-CA52F24934F2}" type="slidenum">
              <a:rPr lang="en-US"/>
              <a:pPr/>
              <a:t>12</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D0F0EE61-6F56-D84E-983E-8DD38BA18EB4}" type="slidenum">
              <a:rPr lang="en-US"/>
              <a:pPr/>
              <a:t>13</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63DEA414-B2D2-3947-A1D3-9DBF60B02986}" type="slidenum">
              <a:rPr lang="en-US"/>
              <a:pPr/>
              <a:t>14</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Have students describe how a 12pt  A  would be constructed on 72dpi  monitor. They should recognize the storage required to contain all the pixels for each point of the character. Then consider the storage is required to do all the upper case, lower case of a complete font collection at 12pts.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8AAB782B-C23C-E24A-98A4-E0DDC083D85F}" type="slidenum">
              <a:rPr lang="en-US"/>
              <a:pPr/>
              <a:t>15</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84484DBB-AC20-6148-A820-A1CED895793D}" type="slidenum">
              <a:rPr lang="en-US"/>
              <a:pPr/>
              <a:t>16</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Students might research the font wars that led to acceptance of TrueType on PC's and Mac computers.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92DBAB28-6041-D143-AB1C-7F053BE6A0DC}" type="slidenum">
              <a:rPr lang="en-US"/>
              <a:pPr/>
              <a:t>17</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In chapter 2 students read about descriptive and command based digital media. Make a correlation between the bitmapped and outline fonts here and relate it to the reading in Ch.2.</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C406EC3-8129-524C-AF66-7B09A447E2D4}" type="slidenum">
              <a:rPr lang="en-US"/>
              <a:pPr/>
              <a:t>18</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F08EC89F-52C6-8042-9BC0-FA0EE4370D4F}" type="slidenum">
              <a:rPr lang="en-US"/>
              <a:pPr/>
              <a:t>19</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3AF6278A-1E76-5748-8F02-15146C300978}" type="slidenum">
              <a:rPr lang="en-US"/>
              <a:pPr/>
              <a:t>2</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68CF06E6-373E-1C49-9899-4E1C78746735}" type="slidenum">
              <a:rPr lang="en-US"/>
              <a:pPr/>
              <a:t>20</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Students may have experience with this using PowerPoint. They have created a presentation with fonts on their home computer and find it does not display well if played on a school or office computer.</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FE20A431-3791-2443-89D6-2255BE0F8AEA}" type="slidenum">
              <a:rPr lang="en-US"/>
              <a:pPr/>
              <a:t>21</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715D60A6-368C-A14B-B732-BD20EDD1E56F}" type="slidenum">
              <a:rPr lang="en-US"/>
              <a:pPr/>
              <a:t>22</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Discuss the uses and benefits of both forms of speech. Students might research how hospitals and doctors are using speech recognition for storing medial records. Speech synthesis is commonly experienced in computerized phone calls. Quality and accuracy of pronunciation is often a problem. Computers often have ability to program voice commands, GPS systems are also incorporating voice recognition applications.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99122695-C8BA-3640-8AF8-B60ED8AA3AE4}" type="slidenum">
              <a:rPr lang="en-US"/>
              <a:pPr/>
              <a:t>23</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Use insert on Hyperlink text to demo the Node, Link Anchor, and Link Marker.</a:t>
            </a:r>
          </a:p>
          <a:p>
            <a:pPr eaLnBrk="1" hangingPunct="1"/>
            <a:r>
              <a:rPr lang="en-US">
                <a:latin typeface="Arial" charset="0"/>
                <a:ea typeface="ＭＳ Ｐゴシック" charset="-128"/>
                <a:cs typeface="ＭＳ Ｐゴシック" charset="-128"/>
              </a:rPr>
              <a:t>The arrows on each screen might be considered hypermedia as they are graphic objects with a link to new location.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B044487-BCCF-5F4A-8247-3453D52247FD}" type="slidenum">
              <a:rPr lang="en-US"/>
              <a:pPr/>
              <a:t>24</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Show students the code for your school's home page.</a:t>
            </a:r>
          </a:p>
          <a:p>
            <a:pPr eaLnBrk="1" hangingPunct="1"/>
            <a:r>
              <a:rPr lang="en-US">
                <a:latin typeface="Arial" charset="0"/>
                <a:ea typeface="ＭＳ Ｐゴシック" charset="-128"/>
                <a:cs typeface="ＭＳ Ｐゴシック" charset="-128"/>
              </a:rPr>
              <a:t>	Open the page in a browser and select the menu option to View Source.</a:t>
            </a:r>
          </a:p>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3DE95985-575D-0C4C-A0FF-55B645E28112}" type="slidenum">
              <a:rPr lang="en-US"/>
              <a:pPr/>
              <a:t>25</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2ABCBCCF-F536-8541-85BE-FE13A1383091}" type="slidenum">
              <a:rPr lang="en-US"/>
              <a:pPr/>
              <a:t>26</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Adobe Acrobat is the most common pdf viewer and converter program. There are others on the market that will also deliver similar features such as ScanSoft's PDF Converter.</a:t>
            </a:r>
          </a:p>
          <a:p>
            <a:pPr eaLnBrk="1" hangingPunct="1"/>
            <a:r>
              <a:rPr lang="en-US">
                <a:latin typeface="Arial" charset="0"/>
                <a:ea typeface="ＭＳ Ｐゴシック" charset="-128"/>
                <a:cs typeface="ＭＳ Ｐゴシック" charset="-128"/>
              </a:rPr>
              <a:t>Browser applications require Acrobat plugin to view a .pdf file. They are free to download from Adobe.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D7170600-96FC-DA46-95B8-338516D49D5E}" type="slidenum">
              <a:rPr lang="en-US"/>
              <a:pPr/>
              <a:t>27</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Review process of Optical Character Recognition. Software will convert an image of a letter to an ASCII code. Quality of conversion is dependent on OCR software, quality of source material, and type of paper being used. Any scanned text will require careful editing to remove stray markings and correct spelling.</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DC38443-9D3C-E04E-9F25-E3D17C80D13D}" type="slidenum">
              <a:rPr lang="en-US"/>
              <a:pPr/>
              <a:t>28</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Use a Powerpoint presentation or web page to review the importance of these guidelines. Students should elaborate on the meaning of each guideline in evaluating a presentation or web page.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034C37E0-9F26-3E43-AC72-51F89D8B99F3}" type="slidenum">
              <a:rPr lang="en-US"/>
              <a:pPr/>
              <a:t>29</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32D3659C-6C01-8C44-AB7D-8A303A48A54E}" type="slidenum">
              <a:rPr lang="en-US"/>
              <a:pPr/>
              <a:t>3</a:t>
            </a:fld>
            <a:endParaRPr lang="en-US"/>
          </a:p>
        </p:txBody>
      </p:sp>
      <p:sp>
        <p:nvSpPr>
          <p:cNvPr id="19459" name="Rectangle 1026"/>
          <p:cNvSpPr>
            <a:spLocks noGrp="1" noRot="1" noChangeAspect="1" noChangeArrowheads="1" noTextEdit="1"/>
          </p:cNvSpPr>
          <p:nvPr>
            <p:ph type="sldImg"/>
          </p:nvPr>
        </p:nvSpPr>
        <p:spPr>
          <a:ln/>
        </p:spPr>
      </p:sp>
      <p:sp>
        <p:nvSpPr>
          <p:cNvPr id="19460" name="Rectangle 1027"/>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F17D0404-3912-AB4F-AAF4-ED16C2DB64F9}" type="slidenum">
              <a:rPr lang="en-US"/>
              <a:pPr/>
              <a:t>30</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70DC89FB-1B1D-1946-8AE3-CE13DFC5ADAA}" type="slidenum">
              <a:rPr lang="en-US"/>
              <a:pPr/>
              <a:t>4</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Students will likely be familiar with these terms from word processing applications. This section can be a quick review of terminology but also a reminder of how traditional type setting was carried out in the print industry.</a:t>
            </a:r>
          </a:p>
          <a:p>
            <a:pPr eaLnBrk="1" hangingPunct="1"/>
            <a:r>
              <a:rPr lang="en-US">
                <a:latin typeface="Arial" charset="0"/>
                <a:ea typeface="ＭＳ Ｐゴシック" charset="-128"/>
                <a:cs typeface="ＭＳ Ｐゴシック" charset="-128"/>
              </a:rPr>
              <a:t>Some considerations also are appropriate for screen text vs. printed text. For example sans serif typefaces are better used on a screen for readability than on printed pages.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AE315CA5-C515-F941-9DB6-3942CA67FB57}" type="slidenum">
              <a:rPr lang="en-US" sz="1200"/>
              <a:pPr algn="r"/>
              <a:t>5</a:t>
            </a:fld>
            <a:endParaRPr lang="en-US" sz="12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Students will likely be familiar with these terms from word processing applications. This section can be a quick review of terminology but also a reminder of how traditional type setting was carried out in the print industry.</a:t>
            </a:r>
          </a:p>
          <a:p>
            <a:pPr eaLnBrk="1" hangingPunct="1"/>
            <a:r>
              <a:rPr lang="en-US">
                <a:latin typeface="Arial" charset="0"/>
                <a:ea typeface="ＭＳ Ｐゴシック" charset="-128"/>
                <a:cs typeface="ＭＳ Ｐゴシック" charset="-128"/>
              </a:rPr>
              <a:t>Some considerations also are appropriate for screen text vs. printed text. For example sans serif typefaces are better used on a screen for readability than on printed pages.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0946B87-E900-274D-8952-F95C2B83DC0E}" type="slidenum">
              <a:rPr lang="en-US"/>
              <a:pPr/>
              <a:t>6</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C463F463-737D-CC48-8C70-DC8D00543553}" type="slidenum">
              <a:rPr lang="en-US"/>
              <a:pPr/>
              <a:t>7</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FB35BFE-3FF6-A84A-9886-4C2F479F06E9}" type="slidenum">
              <a:rPr lang="en-US"/>
              <a:pPr/>
              <a:t>8</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A031A77E-9095-BF4F-9483-B408CD9AFA26}" type="slidenum">
              <a:rPr lang="en-US"/>
              <a:pPr/>
              <a:t>9</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DCCC5B-5ED1-4440-A508-49E0E750E48C}" type="datetimeFigureOut">
              <a:rPr lang="en-US" smtClean="0"/>
              <a:t>11/15/2012</a:t>
            </a:fld>
            <a:endParaRPr lang="en-US"/>
          </a:p>
        </p:txBody>
      </p:sp>
      <p:sp>
        <p:nvSpPr>
          <p:cNvPr id="5" name="Footer Placeholder 4"/>
          <p:cNvSpPr>
            <a:spLocks noGrp="1"/>
          </p:cNvSpPr>
          <p:nvPr>
            <p:ph type="ftr" sz="quarter" idx="11"/>
          </p:nvPr>
        </p:nvSpPr>
        <p:spPr/>
        <p:txBody>
          <a:bodyPr/>
          <a:lstStyle/>
          <a:p>
            <a:r>
              <a:rPr lang="en-US" smtClean="0"/>
              <a:t>An Introduction to Digital Multimedia</a:t>
            </a:r>
            <a:endParaRPr lang="en-US"/>
          </a:p>
        </p:txBody>
      </p:sp>
      <p:sp>
        <p:nvSpPr>
          <p:cNvPr id="6" name="Slide Number Placeholder 5"/>
          <p:cNvSpPr>
            <a:spLocks noGrp="1"/>
          </p:cNvSpPr>
          <p:nvPr>
            <p:ph type="sldNum" sz="quarter" idx="12"/>
          </p:nvPr>
        </p:nvSpPr>
        <p:spPr/>
        <p:txBody>
          <a:bodyPr/>
          <a:lstStyle/>
          <a:p>
            <a:fld id="{A66FD3D8-16E5-6E42-B7AC-E6EF1661EB1D}" type="slidenum">
              <a:rPr lang="en-US" smtClean="0"/>
              <a:pPr/>
              <a:t>‹#›</a:t>
            </a:fld>
            <a:endParaRPr lang="en-US"/>
          </a:p>
        </p:txBody>
      </p:sp>
    </p:spTree>
    <p:extLst>
      <p:ext uri="{BB962C8B-B14F-4D97-AF65-F5344CB8AC3E}">
        <p14:creationId xmlns:p14="http://schemas.microsoft.com/office/powerpoint/2010/main" val="3023693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DCCC5B-5ED1-4440-A508-49E0E750E48C}" type="datetimeFigureOut">
              <a:rPr lang="en-US" smtClean="0"/>
              <a:t>11/15/2012</a:t>
            </a:fld>
            <a:endParaRPr lang="en-US"/>
          </a:p>
        </p:txBody>
      </p:sp>
      <p:sp>
        <p:nvSpPr>
          <p:cNvPr id="5" name="Footer Placeholder 4"/>
          <p:cNvSpPr>
            <a:spLocks noGrp="1"/>
          </p:cNvSpPr>
          <p:nvPr>
            <p:ph type="ftr" sz="quarter" idx="11"/>
          </p:nvPr>
        </p:nvSpPr>
        <p:spPr/>
        <p:txBody>
          <a:bodyPr/>
          <a:lstStyle/>
          <a:p>
            <a:r>
              <a:rPr lang="en-US" smtClean="0"/>
              <a:t>An Introduction to Digital Multimedia</a:t>
            </a:r>
            <a:endParaRPr lang="en-US"/>
          </a:p>
        </p:txBody>
      </p:sp>
      <p:sp>
        <p:nvSpPr>
          <p:cNvPr id="6" name="Slide Number Placeholder 5"/>
          <p:cNvSpPr>
            <a:spLocks noGrp="1"/>
          </p:cNvSpPr>
          <p:nvPr>
            <p:ph type="sldNum" sz="quarter" idx="12"/>
          </p:nvPr>
        </p:nvSpPr>
        <p:spPr/>
        <p:txBody>
          <a:bodyPr/>
          <a:lstStyle/>
          <a:p>
            <a:fld id="{A66C49A1-C1D9-4542-80EE-98FA82B5D96E}" type="slidenum">
              <a:rPr lang="en-US" smtClean="0"/>
              <a:pPr/>
              <a:t>‹#›</a:t>
            </a:fld>
            <a:endParaRPr lang="en-US"/>
          </a:p>
        </p:txBody>
      </p:sp>
    </p:spTree>
    <p:extLst>
      <p:ext uri="{BB962C8B-B14F-4D97-AF65-F5344CB8AC3E}">
        <p14:creationId xmlns:p14="http://schemas.microsoft.com/office/powerpoint/2010/main" val="233712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DCCC5B-5ED1-4440-A508-49E0E750E48C}" type="datetimeFigureOut">
              <a:rPr lang="en-US" smtClean="0"/>
              <a:t>11/15/2012</a:t>
            </a:fld>
            <a:endParaRPr lang="en-US"/>
          </a:p>
        </p:txBody>
      </p:sp>
      <p:sp>
        <p:nvSpPr>
          <p:cNvPr id="5" name="Footer Placeholder 4"/>
          <p:cNvSpPr>
            <a:spLocks noGrp="1"/>
          </p:cNvSpPr>
          <p:nvPr>
            <p:ph type="ftr" sz="quarter" idx="11"/>
          </p:nvPr>
        </p:nvSpPr>
        <p:spPr/>
        <p:txBody>
          <a:bodyPr/>
          <a:lstStyle/>
          <a:p>
            <a:r>
              <a:rPr lang="en-US" smtClean="0"/>
              <a:t>An Introduction to Digital Multimedia</a:t>
            </a:r>
            <a:endParaRPr lang="en-US"/>
          </a:p>
        </p:txBody>
      </p:sp>
      <p:sp>
        <p:nvSpPr>
          <p:cNvPr id="6" name="Slide Number Placeholder 5"/>
          <p:cNvSpPr>
            <a:spLocks noGrp="1"/>
          </p:cNvSpPr>
          <p:nvPr>
            <p:ph type="sldNum" sz="quarter" idx="12"/>
          </p:nvPr>
        </p:nvSpPr>
        <p:spPr/>
        <p:txBody>
          <a:bodyPr/>
          <a:lstStyle/>
          <a:p>
            <a:fld id="{6CF71CFB-9EDE-5849-8173-4B97E6078AED}" type="slidenum">
              <a:rPr lang="en-US" smtClean="0"/>
              <a:pPr/>
              <a:t>‹#›</a:t>
            </a:fld>
            <a:endParaRPr lang="en-US"/>
          </a:p>
        </p:txBody>
      </p:sp>
    </p:spTree>
    <p:extLst>
      <p:ext uri="{BB962C8B-B14F-4D97-AF65-F5344CB8AC3E}">
        <p14:creationId xmlns:p14="http://schemas.microsoft.com/office/powerpoint/2010/main" val="2303138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DCCC5B-5ED1-4440-A508-49E0E750E48C}" type="datetimeFigureOut">
              <a:rPr lang="en-US" smtClean="0"/>
              <a:t>11/15/2012</a:t>
            </a:fld>
            <a:endParaRPr lang="en-US"/>
          </a:p>
        </p:txBody>
      </p:sp>
      <p:sp>
        <p:nvSpPr>
          <p:cNvPr id="5" name="Footer Placeholder 4"/>
          <p:cNvSpPr>
            <a:spLocks noGrp="1"/>
          </p:cNvSpPr>
          <p:nvPr>
            <p:ph type="ftr" sz="quarter" idx="11"/>
          </p:nvPr>
        </p:nvSpPr>
        <p:spPr/>
        <p:txBody>
          <a:bodyPr/>
          <a:lstStyle/>
          <a:p>
            <a:r>
              <a:rPr lang="en-US" smtClean="0"/>
              <a:t>An Introduction to Digital Multimedia</a:t>
            </a:r>
            <a:endParaRPr lang="en-US"/>
          </a:p>
        </p:txBody>
      </p:sp>
      <p:sp>
        <p:nvSpPr>
          <p:cNvPr id="6" name="Slide Number Placeholder 5"/>
          <p:cNvSpPr>
            <a:spLocks noGrp="1"/>
          </p:cNvSpPr>
          <p:nvPr>
            <p:ph type="sldNum" sz="quarter" idx="12"/>
          </p:nvPr>
        </p:nvSpPr>
        <p:spPr/>
        <p:txBody>
          <a:bodyPr/>
          <a:lstStyle/>
          <a:p>
            <a:fld id="{AEF64C1A-287B-5142-8E50-97F51A0A4C3B}" type="slidenum">
              <a:rPr lang="en-US" smtClean="0"/>
              <a:pPr/>
              <a:t>‹#›</a:t>
            </a:fld>
            <a:endParaRPr lang="en-US"/>
          </a:p>
        </p:txBody>
      </p:sp>
    </p:spTree>
    <p:extLst>
      <p:ext uri="{BB962C8B-B14F-4D97-AF65-F5344CB8AC3E}">
        <p14:creationId xmlns:p14="http://schemas.microsoft.com/office/powerpoint/2010/main" val="232766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DCCC5B-5ED1-4440-A508-49E0E750E48C}" type="datetimeFigureOut">
              <a:rPr lang="en-US" smtClean="0"/>
              <a:t>11/15/2012</a:t>
            </a:fld>
            <a:endParaRPr lang="en-US"/>
          </a:p>
        </p:txBody>
      </p:sp>
      <p:sp>
        <p:nvSpPr>
          <p:cNvPr id="5" name="Footer Placeholder 4"/>
          <p:cNvSpPr>
            <a:spLocks noGrp="1"/>
          </p:cNvSpPr>
          <p:nvPr>
            <p:ph type="ftr" sz="quarter" idx="11"/>
          </p:nvPr>
        </p:nvSpPr>
        <p:spPr/>
        <p:txBody>
          <a:bodyPr/>
          <a:lstStyle/>
          <a:p>
            <a:r>
              <a:rPr lang="en-US" smtClean="0"/>
              <a:t>An Introduction to Digital Multimedia</a:t>
            </a:r>
            <a:endParaRPr lang="en-US"/>
          </a:p>
        </p:txBody>
      </p:sp>
      <p:sp>
        <p:nvSpPr>
          <p:cNvPr id="6" name="Slide Number Placeholder 5"/>
          <p:cNvSpPr>
            <a:spLocks noGrp="1"/>
          </p:cNvSpPr>
          <p:nvPr>
            <p:ph type="sldNum" sz="quarter" idx="12"/>
          </p:nvPr>
        </p:nvSpPr>
        <p:spPr/>
        <p:txBody>
          <a:bodyPr/>
          <a:lstStyle/>
          <a:p>
            <a:fld id="{D3D81E98-6F01-FB43-AB38-88B21AEAF6A4}" type="slidenum">
              <a:rPr lang="en-US" smtClean="0"/>
              <a:pPr/>
              <a:t>‹#›</a:t>
            </a:fld>
            <a:endParaRPr lang="en-US"/>
          </a:p>
        </p:txBody>
      </p:sp>
    </p:spTree>
    <p:extLst>
      <p:ext uri="{BB962C8B-B14F-4D97-AF65-F5344CB8AC3E}">
        <p14:creationId xmlns:p14="http://schemas.microsoft.com/office/powerpoint/2010/main" val="1066289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DCCC5B-5ED1-4440-A508-49E0E750E48C}" type="datetimeFigureOut">
              <a:rPr lang="en-US" smtClean="0"/>
              <a:t>11/15/2012</a:t>
            </a:fld>
            <a:endParaRPr lang="en-US"/>
          </a:p>
        </p:txBody>
      </p:sp>
      <p:sp>
        <p:nvSpPr>
          <p:cNvPr id="6" name="Footer Placeholder 5"/>
          <p:cNvSpPr>
            <a:spLocks noGrp="1"/>
          </p:cNvSpPr>
          <p:nvPr>
            <p:ph type="ftr" sz="quarter" idx="11"/>
          </p:nvPr>
        </p:nvSpPr>
        <p:spPr/>
        <p:txBody>
          <a:bodyPr/>
          <a:lstStyle/>
          <a:p>
            <a:r>
              <a:rPr lang="en-US" smtClean="0"/>
              <a:t>An Introduction to Digital Multimedia</a:t>
            </a:r>
            <a:endParaRPr lang="en-US"/>
          </a:p>
        </p:txBody>
      </p:sp>
      <p:sp>
        <p:nvSpPr>
          <p:cNvPr id="7" name="Slide Number Placeholder 6"/>
          <p:cNvSpPr>
            <a:spLocks noGrp="1"/>
          </p:cNvSpPr>
          <p:nvPr>
            <p:ph type="sldNum" sz="quarter" idx="12"/>
          </p:nvPr>
        </p:nvSpPr>
        <p:spPr/>
        <p:txBody>
          <a:bodyPr/>
          <a:lstStyle/>
          <a:p>
            <a:fld id="{08B82065-B39B-D749-9F5D-BDCA9030AB31}" type="slidenum">
              <a:rPr lang="en-US" smtClean="0"/>
              <a:pPr/>
              <a:t>‹#›</a:t>
            </a:fld>
            <a:endParaRPr lang="en-US"/>
          </a:p>
        </p:txBody>
      </p:sp>
    </p:spTree>
    <p:extLst>
      <p:ext uri="{BB962C8B-B14F-4D97-AF65-F5344CB8AC3E}">
        <p14:creationId xmlns:p14="http://schemas.microsoft.com/office/powerpoint/2010/main" val="3331452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DCCC5B-5ED1-4440-A508-49E0E750E48C}" type="datetimeFigureOut">
              <a:rPr lang="en-US" smtClean="0"/>
              <a:t>11/15/2012</a:t>
            </a:fld>
            <a:endParaRPr lang="en-US"/>
          </a:p>
        </p:txBody>
      </p:sp>
      <p:sp>
        <p:nvSpPr>
          <p:cNvPr id="8" name="Footer Placeholder 7"/>
          <p:cNvSpPr>
            <a:spLocks noGrp="1"/>
          </p:cNvSpPr>
          <p:nvPr>
            <p:ph type="ftr" sz="quarter" idx="11"/>
          </p:nvPr>
        </p:nvSpPr>
        <p:spPr/>
        <p:txBody>
          <a:bodyPr/>
          <a:lstStyle/>
          <a:p>
            <a:r>
              <a:rPr lang="en-US" smtClean="0"/>
              <a:t>An Introduction to Digital Multimedia</a:t>
            </a:r>
            <a:endParaRPr lang="en-US"/>
          </a:p>
        </p:txBody>
      </p:sp>
      <p:sp>
        <p:nvSpPr>
          <p:cNvPr id="9" name="Slide Number Placeholder 8"/>
          <p:cNvSpPr>
            <a:spLocks noGrp="1"/>
          </p:cNvSpPr>
          <p:nvPr>
            <p:ph type="sldNum" sz="quarter" idx="12"/>
          </p:nvPr>
        </p:nvSpPr>
        <p:spPr/>
        <p:txBody>
          <a:bodyPr/>
          <a:lstStyle/>
          <a:p>
            <a:fld id="{547CBF23-0ED5-F84C-867B-23360FFC39B2}" type="slidenum">
              <a:rPr lang="en-US" smtClean="0"/>
              <a:pPr/>
              <a:t>‹#›</a:t>
            </a:fld>
            <a:endParaRPr lang="en-US"/>
          </a:p>
        </p:txBody>
      </p:sp>
    </p:spTree>
    <p:extLst>
      <p:ext uri="{BB962C8B-B14F-4D97-AF65-F5344CB8AC3E}">
        <p14:creationId xmlns:p14="http://schemas.microsoft.com/office/powerpoint/2010/main" val="1174804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DCCC5B-5ED1-4440-A508-49E0E750E48C}" type="datetimeFigureOut">
              <a:rPr lang="en-US" smtClean="0"/>
              <a:t>11/15/2012</a:t>
            </a:fld>
            <a:endParaRPr lang="en-US"/>
          </a:p>
        </p:txBody>
      </p:sp>
      <p:sp>
        <p:nvSpPr>
          <p:cNvPr id="4" name="Footer Placeholder 3"/>
          <p:cNvSpPr>
            <a:spLocks noGrp="1"/>
          </p:cNvSpPr>
          <p:nvPr>
            <p:ph type="ftr" sz="quarter" idx="11"/>
          </p:nvPr>
        </p:nvSpPr>
        <p:spPr/>
        <p:txBody>
          <a:bodyPr/>
          <a:lstStyle/>
          <a:p>
            <a:r>
              <a:rPr lang="en-US" smtClean="0"/>
              <a:t>An Introduction to Digital Multimedia</a:t>
            </a:r>
            <a:endParaRPr lang="en-US"/>
          </a:p>
        </p:txBody>
      </p:sp>
      <p:sp>
        <p:nvSpPr>
          <p:cNvPr id="5" name="Slide Number Placeholder 4"/>
          <p:cNvSpPr>
            <a:spLocks noGrp="1"/>
          </p:cNvSpPr>
          <p:nvPr>
            <p:ph type="sldNum" sz="quarter" idx="12"/>
          </p:nvPr>
        </p:nvSpPr>
        <p:spPr/>
        <p:txBody>
          <a:bodyPr/>
          <a:lstStyle/>
          <a:p>
            <a:fld id="{CB69395B-7903-D54D-A192-AA2E2C50469D}" type="slidenum">
              <a:rPr lang="en-US" smtClean="0"/>
              <a:pPr/>
              <a:t>‹#›</a:t>
            </a:fld>
            <a:endParaRPr lang="en-US"/>
          </a:p>
        </p:txBody>
      </p:sp>
    </p:spTree>
    <p:extLst>
      <p:ext uri="{BB962C8B-B14F-4D97-AF65-F5344CB8AC3E}">
        <p14:creationId xmlns:p14="http://schemas.microsoft.com/office/powerpoint/2010/main" val="4103183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DCCC5B-5ED1-4440-A508-49E0E750E48C}" type="datetimeFigureOut">
              <a:rPr lang="en-US" smtClean="0"/>
              <a:t>11/15/2012</a:t>
            </a:fld>
            <a:endParaRPr lang="en-US"/>
          </a:p>
        </p:txBody>
      </p:sp>
      <p:sp>
        <p:nvSpPr>
          <p:cNvPr id="3" name="Footer Placeholder 2"/>
          <p:cNvSpPr>
            <a:spLocks noGrp="1"/>
          </p:cNvSpPr>
          <p:nvPr>
            <p:ph type="ftr" sz="quarter" idx="11"/>
          </p:nvPr>
        </p:nvSpPr>
        <p:spPr/>
        <p:txBody>
          <a:bodyPr/>
          <a:lstStyle/>
          <a:p>
            <a:r>
              <a:rPr lang="en-US" smtClean="0"/>
              <a:t>An Introduction to Digital Multimedia</a:t>
            </a:r>
            <a:endParaRPr lang="en-US"/>
          </a:p>
        </p:txBody>
      </p:sp>
      <p:sp>
        <p:nvSpPr>
          <p:cNvPr id="4" name="Slide Number Placeholder 3"/>
          <p:cNvSpPr>
            <a:spLocks noGrp="1"/>
          </p:cNvSpPr>
          <p:nvPr>
            <p:ph type="sldNum" sz="quarter" idx="12"/>
          </p:nvPr>
        </p:nvSpPr>
        <p:spPr/>
        <p:txBody>
          <a:bodyPr/>
          <a:lstStyle/>
          <a:p>
            <a:fld id="{B94F0A37-B375-0042-8D54-85C5840F20F4}" type="slidenum">
              <a:rPr lang="en-US" smtClean="0"/>
              <a:pPr/>
              <a:t>‹#›</a:t>
            </a:fld>
            <a:endParaRPr lang="en-US"/>
          </a:p>
        </p:txBody>
      </p:sp>
    </p:spTree>
    <p:extLst>
      <p:ext uri="{BB962C8B-B14F-4D97-AF65-F5344CB8AC3E}">
        <p14:creationId xmlns:p14="http://schemas.microsoft.com/office/powerpoint/2010/main" val="626937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DCCC5B-5ED1-4440-A508-49E0E750E48C}" type="datetimeFigureOut">
              <a:rPr lang="en-US" smtClean="0"/>
              <a:t>11/15/2012</a:t>
            </a:fld>
            <a:endParaRPr lang="en-US"/>
          </a:p>
        </p:txBody>
      </p:sp>
      <p:sp>
        <p:nvSpPr>
          <p:cNvPr id="6" name="Footer Placeholder 5"/>
          <p:cNvSpPr>
            <a:spLocks noGrp="1"/>
          </p:cNvSpPr>
          <p:nvPr>
            <p:ph type="ftr" sz="quarter" idx="11"/>
          </p:nvPr>
        </p:nvSpPr>
        <p:spPr/>
        <p:txBody>
          <a:bodyPr/>
          <a:lstStyle/>
          <a:p>
            <a:r>
              <a:rPr lang="en-US" smtClean="0"/>
              <a:t>An Introduction to Digital Multimedia</a:t>
            </a:r>
            <a:endParaRPr lang="en-US"/>
          </a:p>
        </p:txBody>
      </p:sp>
      <p:sp>
        <p:nvSpPr>
          <p:cNvPr id="7" name="Slide Number Placeholder 6"/>
          <p:cNvSpPr>
            <a:spLocks noGrp="1"/>
          </p:cNvSpPr>
          <p:nvPr>
            <p:ph type="sldNum" sz="quarter" idx="12"/>
          </p:nvPr>
        </p:nvSpPr>
        <p:spPr/>
        <p:txBody>
          <a:bodyPr/>
          <a:lstStyle/>
          <a:p>
            <a:fld id="{0AD82D90-61A3-2546-9DBE-295EB21ABE5A}" type="slidenum">
              <a:rPr lang="en-US" smtClean="0"/>
              <a:pPr/>
              <a:t>‹#›</a:t>
            </a:fld>
            <a:endParaRPr lang="en-US"/>
          </a:p>
        </p:txBody>
      </p:sp>
    </p:spTree>
    <p:extLst>
      <p:ext uri="{BB962C8B-B14F-4D97-AF65-F5344CB8AC3E}">
        <p14:creationId xmlns:p14="http://schemas.microsoft.com/office/powerpoint/2010/main" val="3688692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DCCC5B-5ED1-4440-A508-49E0E750E48C}" type="datetimeFigureOut">
              <a:rPr lang="en-US" smtClean="0"/>
              <a:t>11/15/2012</a:t>
            </a:fld>
            <a:endParaRPr lang="en-US"/>
          </a:p>
        </p:txBody>
      </p:sp>
      <p:sp>
        <p:nvSpPr>
          <p:cNvPr id="6" name="Footer Placeholder 5"/>
          <p:cNvSpPr>
            <a:spLocks noGrp="1"/>
          </p:cNvSpPr>
          <p:nvPr>
            <p:ph type="ftr" sz="quarter" idx="11"/>
          </p:nvPr>
        </p:nvSpPr>
        <p:spPr/>
        <p:txBody>
          <a:bodyPr/>
          <a:lstStyle/>
          <a:p>
            <a:r>
              <a:rPr lang="en-US" smtClean="0"/>
              <a:t>An Introduction to Digital Multimedia</a:t>
            </a:r>
            <a:endParaRPr lang="en-US"/>
          </a:p>
        </p:txBody>
      </p:sp>
      <p:sp>
        <p:nvSpPr>
          <p:cNvPr id="7" name="Slide Number Placeholder 6"/>
          <p:cNvSpPr>
            <a:spLocks noGrp="1"/>
          </p:cNvSpPr>
          <p:nvPr>
            <p:ph type="sldNum" sz="quarter" idx="12"/>
          </p:nvPr>
        </p:nvSpPr>
        <p:spPr/>
        <p:txBody>
          <a:bodyPr/>
          <a:lstStyle/>
          <a:p>
            <a:fld id="{E3C28600-539F-A648-9CA1-5FBCDB9C81C6}" type="slidenum">
              <a:rPr lang="en-US" smtClean="0"/>
              <a:pPr/>
              <a:t>‹#›</a:t>
            </a:fld>
            <a:endParaRPr lang="en-US"/>
          </a:p>
        </p:txBody>
      </p:sp>
    </p:spTree>
    <p:extLst>
      <p:ext uri="{BB962C8B-B14F-4D97-AF65-F5344CB8AC3E}">
        <p14:creationId xmlns:p14="http://schemas.microsoft.com/office/powerpoint/2010/main" val="892628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DCCC5B-5ED1-4440-A508-49E0E750E48C}" type="datetimeFigureOut">
              <a:rPr lang="en-US" smtClean="0"/>
              <a:t>11/15/2012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An Introduction to Digital Multimedia</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4F42DF-C3E6-3C4D-B101-2D17CCA49061}" type="slidenum">
              <a:rPr lang="en-US" smtClean="0"/>
              <a:pPr/>
              <a:t>‹#›</a:t>
            </a:fld>
            <a:endParaRPr lang="en-US"/>
          </a:p>
        </p:txBody>
      </p:sp>
    </p:spTree>
    <p:extLst>
      <p:ext uri="{BB962C8B-B14F-4D97-AF65-F5344CB8AC3E}">
        <p14:creationId xmlns:p14="http://schemas.microsoft.com/office/powerpoint/2010/main" val="314287178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unicode.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338" name="Rectangle 4"/>
          <p:cNvSpPr>
            <a:spLocks noGrp="1" noChangeArrowheads="1"/>
          </p:cNvSpPr>
          <p:nvPr>
            <p:ph type="ctrTitle"/>
          </p:nvPr>
        </p:nvSpPr>
        <p:spPr>
          <a:xfrm>
            <a:off x="3169596" y="2371928"/>
            <a:ext cx="5867400" cy="1247775"/>
          </a:xfrm>
        </p:spPr>
        <p:txBody>
          <a:bodyPr/>
          <a:lstStyle/>
          <a:p>
            <a:pPr eaLnBrk="1" hangingPunct="1"/>
            <a:r>
              <a:rPr lang="en-US" b="1" dirty="0"/>
              <a:t>CHAPTER FIVE</a:t>
            </a:r>
          </a:p>
        </p:txBody>
      </p:sp>
      <p:sp>
        <p:nvSpPr>
          <p:cNvPr id="14339" name="Rectangle 5"/>
          <p:cNvSpPr>
            <a:spLocks noGrp="1" noChangeArrowheads="1"/>
          </p:cNvSpPr>
          <p:nvPr>
            <p:ph type="subTitle" idx="1"/>
          </p:nvPr>
        </p:nvSpPr>
        <p:spPr>
          <a:xfrm>
            <a:off x="2898843" y="3686783"/>
            <a:ext cx="6400800" cy="1757464"/>
          </a:xfrm>
        </p:spPr>
        <p:txBody>
          <a:bodyPr/>
          <a:lstStyle/>
          <a:p>
            <a:pPr eaLnBrk="1" hangingPunct="1">
              <a:buFont typeface="Wingdings" charset="2"/>
              <a:buNone/>
            </a:pPr>
            <a:r>
              <a:rPr lang="en-US" sz="4800" b="1" dirty="0">
                <a:solidFill>
                  <a:schemeClr val="accent6">
                    <a:lumMod val="75000"/>
                  </a:schemeClr>
                </a:solidFill>
              </a:rPr>
              <a:t>TEXT</a:t>
            </a:r>
            <a:endParaRPr lang="en-US" b="1" dirty="0">
              <a:solidFill>
                <a:schemeClr val="accent6">
                  <a:lumMod val="7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en-US"/>
              <a:t>COMPUTER TEXT 	</a:t>
            </a:r>
            <a:endParaRPr lang="en-US" sz="3500"/>
          </a:p>
        </p:txBody>
      </p:sp>
      <p:sp>
        <p:nvSpPr>
          <p:cNvPr id="30722" name="Slide Number Placeholder 3"/>
          <p:cNvSpPr>
            <a:spLocks noGrp="1"/>
          </p:cNvSpPr>
          <p:nvPr>
            <p:ph type="sldNum" sz="quarter" idx="12"/>
          </p:nvPr>
        </p:nvSpPr>
        <p:spPr>
          <a:noFill/>
        </p:spPr>
        <p:txBody>
          <a:bodyPr/>
          <a:lstStyle/>
          <a:p>
            <a:fld id="{889981EB-732C-EC46-8645-70B295DDC594}" type="slidenum">
              <a:rPr lang="en-US" smtClean="0"/>
              <a:pPr/>
              <a:t>10</a:t>
            </a:fld>
            <a:endParaRPr lang="en-US" smtClean="0"/>
          </a:p>
        </p:txBody>
      </p:sp>
      <p:sp>
        <p:nvSpPr>
          <p:cNvPr id="30724" name="Rectangle 3"/>
          <p:cNvSpPr>
            <a:spLocks noGrp="1" noChangeArrowheads="1"/>
          </p:cNvSpPr>
          <p:nvPr>
            <p:ph type="subTitle" idx="4294967295"/>
          </p:nvPr>
        </p:nvSpPr>
        <p:spPr>
          <a:xfrm>
            <a:off x="2438400" y="3505200"/>
            <a:ext cx="6705600" cy="990600"/>
          </a:xfrm>
        </p:spPr>
        <p:txBody>
          <a:bodyPr>
            <a:normAutofit lnSpcReduction="10000"/>
          </a:bodyPr>
          <a:lstStyle/>
          <a:p>
            <a:pPr marL="457200" lvl="1" indent="0" algn="r" eaLnBrk="1" hangingPunct="1">
              <a:buFont typeface="Wingdings" charset="2"/>
              <a:buNone/>
            </a:pPr>
            <a:r>
              <a:rPr lang="en-US" sz="3200" dirty="0">
                <a:ea typeface="ＭＳ Ｐゴシック" charset="-128"/>
              </a:rPr>
              <a:t>FROM PRINTED CHARACTERS TO DIGITAL TEXT.</a:t>
            </a:r>
            <a:endParaRPr lang="en-US" sz="2300" dirty="0">
              <a:ea typeface="ＭＳ Ｐゴシック" charset="-12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pPr eaLnBrk="1" hangingPunct="1"/>
            <a:r>
              <a:rPr lang="en-US"/>
              <a:t>COMPUTER TEXT CODES</a:t>
            </a:r>
          </a:p>
        </p:txBody>
      </p:sp>
      <p:sp>
        <p:nvSpPr>
          <p:cNvPr id="32772" name="Rectangle 3"/>
          <p:cNvSpPr>
            <a:spLocks noGrp="1" noChangeArrowheads="1"/>
          </p:cNvSpPr>
          <p:nvPr>
            <p:ph idx="1"/>
          </p:nvPr>
        </p:nvSpPr>
        <p:spPr>
          <a:xfrm>
            <a:off x="228600" y="1447800"/>
            <a:ext cx="8229600" cy="4530725"/>
          </a:xfrm>
        </p:spPr>
        <p:txBody>
          <a:bodyPr>
            <a:normAutofit lnSpcReduction="10000"/>
          </a:bodyPr>
          <a:lstStyle/>
          <a:p>
            <a:pPr eaLnBrk="1" hangingPunct="1"/>
            <a:r>
              <a:rPr lang="en-US" dirty="0"/>
              <a:t>Coding schemes assign a group of binary numbers to represent a digital character.</a:t>
            </a:r>
            <a:br>
              <a:rPr lang="en-US" dirty="0"/>
            </a:br>
            <a:endParaRPr lang="en-US" dirty="0"/>
          </a:p>
          <a:p>
            <a:pPr eaLnBrk="1" hangingPunct="1"/>
            <a:r>
              <a:rPr lang="en-US" dirty="0">
                <a:solidFill>
                  <a:srgbClr val="FF5A14"/>
                </a:solidFill>
              </a:rPr>
              <a:t>ASCII</a:t>
            </a:r>
            <a:endParaRPr lang="en-US" dirty="0"/>
          </a:p>
          <a:p>
            <a:pPr lvl="1" eaLnBrk="1" hangingPunct="1"/>
            <a:r>
              <a:rPr lang="en-US" dirty="0">
                <a:ea typeface="ＭＳ Ｐゴシック" charset="-128"/>
              </a:rPr>
              <a:t> 7-bit code = 128 characters.</a:t>
            </a:r>
          </a:p>
          <a:p>
            <a:pPr lvl="1" eaLnBrk="1" hangingPunct="1"/>
            <a:r>
              <a:rPr lang="en-US" dirty="0">
                <a:ea typeface="ＭＳ Ｐゴシック" charset="-128"/>
              </a:rPr>
              <a:t> Extended ASCII or ASCII-8</a:t>
            </a:r>
            <a:br>
              <a:rPr lang="en-US" dirty="0">
                <a:ea typeface="ＭＳ Ｐゴシック" charset="-128"/>
              </a:rPr>
            </a:br>
            <a:r>
              <a:rPr lang="en-US" dirty="0">
                <a:ea typeface="ＭＳ Ｐゴシック" charset="-128"/>
              </a:rPr>
              <a:t> = 256 characters.</a:t>
            </a:r>
            <a:br>
              <a:rPr lang="en-US" dirty="0">
                <a:ea typeface="ＭＳ Ｐゴシック" charset="-128"/>
              </a:rPr>
            </a:br>
            <a:endParaRPr lang="en-US" dirty="0">
              <a:ea typeface="ＭＳ Ｐゴシック" charset="-128"/>
            </a:endParaRPr>
          </a:p>
          <a:p>
            <a:pPr eaLnBrk="1" hangingPunct="1"/>
            <a:r>
              <a:rPr lang="en-US" dirty="0"/>
              <a:t> All computers understand ASCII.</a:t>
            </a:r>
          </a:p>
        </p:txBody>
      </p:sp>
      <p:sp>
        <p:nvSpPr>
          <p:cNvPr id="32770" name="Slide Number Placeholder 4"/>
          <p:cNvSpPr>
            <a:spLocks noGrp="1"/>
          </p:cNvSpPr>
          <p:nvPr>
            <p:ph type="sldNum" sz="quarter" idx="12"/>
          </p:nvPr>
        </p:nvSpPr>
        <p:spPr>
          <a:noFill/>
        </p:spPr>
        <p:txBody>
          <a:bodyPr/>
          <a:lstStyle/>
          <a:p>
            <a:fld id="{A827F404-801A-F943-9F5F-3A16A4382AE8}" type="slidenum">
              <a:rPr lang="en-US" smtClean="0"/>
              <a:pPr/>
              <a:t>11</a:t>
            </a:fld>
            <a:endParaRPr lang="en-US" smtClean="0"/>
          </a:p>
        </p:txBody>
      </p:sp>
      <p:grpSp>
        <p:nvGrpSpPr>
          <p:cNvPr id="32773" name="Group 6"/>
          <p:cNvGrpSpPr>
            <a:grpSpLocks/>
          </p:cNvGrpSpPr>
          <p:nvPr/>
        </p:nvGrpSpPr>
        <p:grpSpPr bwMode="auto">
          <a:xfrm>
            <a:off x="6780178" y="2548646"/>
            <a:ext cx="1906621" cy="3471153"/>
            <a:chOff x="4656" y="1632"/>
            <a:chExt cx="1248" cy="2304"/>
          </a:xfrm>
        </p:grpSpPr>
        <p:pic>
          <p:nvPicPr>
            <p:cNvPr id="32775" name="Picture 4" descr="Figure 2"/>
            <p:cNvPicPr>
              <a:picLocks noChangeAspect="1" noChangeArrowheads="1"/>
            </p:cNvPicPr>
            <p:nvPr/>
          </p:nvPicPr>
          <p:blipFill>
            <a:blip r:embed="rId3"/>
            <a:srcRect/>
            <a:stretch>
              <a:fillRect/>
            </a:stretch>
          </p:blipFill>
          <p:spPr bwMode="auto">
            <a:xfrm>
              <a:off x="4766" y="1632"/>
              <a:ext cx="994" cy="2304"/>
            </a:xfrm>
            <a:prstGeom prst="rect">
              <a:avLst/>
            </a:prstGeom>
            <a:noFill/>
            <a:ln w="9525">
              <a:noFill/>
              <a:miter lim="800000"/>
              <a:headEnd/>
              <a:tailEnd/>
            </a:ln>
          </p:spPr>
        </p:pic>
        <p:sp>
          <p:nvSpPr>
            <p:cNvPr id="63493" name="Rectangle 5"/>
            <p:cNvSpPr>
              <a:spLocks noChangeArrowheads="1"/>
            </p:cNvSpPr>
            <p:nvPr/>
          </p:nvSpPr>
          <p:spPr bwMode="auto">
            <a:xfrm>
              <a:off x="4656" y="1632"/>
              <a:ext cx="1248" cy="2304"/>
            </a:xfrm>
            <a:prstGeom prst="rect">
              <a:avLst/>
            </a:prstGeom>
            <a:noFill/>
            <a:ln w="38100">
              <a:solidFill>
                <a:schemeClr val="hlink"/>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endParaRPr lang="en-US"/>
            </a:p>
          </p:txBody>
        </p:sp>
      </p:grpSp>
      <p:sp>
        <p:nvSpPr>
          <p:cNvPr id="63495" name="Text Box 7"/>
          <p:cNvSpPr txBox="1">
            <a:spLocks noChangeArrowheads="1"/>
          </p:cNvSpPr>
          <p:nvPr/>
        </p:nvSpPr>
        <p:spPr bwMode="auto">
          <a:xfrm>
            <a:off x="857250" y="5646906"/>
            <a:ext cx="5565775" cy="304800"/>
          </a:xfrm>
          <a:prstGeom prst="rect">
            <a:avLst/>
          </a:prstGeom>
          <a:solidFill>
            <a:schemeClr val="accent2"/>
          </a:solidFill>
          <a:ln w="9525">
            <a:noFill/>
            <a:miter lim="800000"/>
            <a:headEnd/>
            <a:tailEnd/>
          </a:ln>
          <a:effectLst>
            <a:outerShdw blurRad="63500" dist="38099" dir="2700000" algn="ctr" rotWithShape="0">
              <a:srgbClr val="000000">
                <a:alpha val="74998"/>
              </a:srgbClr>
            </a:outerShdw>
          </a:effectLst>
        </p:spPr>
        <p:txBody>
          <a:bodyPr>
            <a:prstTxWarp prst="textNoShape">
              <a:avLst/>
            </a:prstTxWarp>
            <a:spAutoFit/>
          </a:bodyPr>
          <a:lstStyle/>
          <a:p>
            <a:pPr algn="ctr">
              <a:spcBef>
                <a:spcPct val="50000"/>
              </a:spcBef>
            </a:pPr>
            <a:r>
              <a:rPr lang="en-US" sz="1400" i="1" dirty="0"/>
              <a:t>American Standard Code for Information Interchange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pPr eaLnBrk="1" hangingPunct="1"/>
            <a:r>
              <a:rPr lang="en-US"/>
              <a:t>COMPUTER TEXT CODES</a:t>
            </a:r>
          </a:p>
        </p:txBody>
      </p:sp>
      <p:sp>
        <p:nvSpPr>
          <p:cNvPr id="34820" name="Rectangle 3"/>
          <p:cNvSpPr>
            <a:spLocks noGrp="1" noChangeArrowheads="1"/>
          </p:cNvSpPr>
          <p:nvPr>
            <p:ph idx="1"/>
          </p:nvPr>
        </p:nvSpPr>
        <p:spPr>
          <a:xfrm>
            <a:off x="304800" y="1447800"/>
            <a:ext cx="8229600" cy="4530725"/>
          </a:xfrm>
        </p:spPr>
        <p:txBody>
          <a:bodyPr>
            <a:normAutofit lnSpcReduction="10000"/>
          </a:bodyPr>
          <a:lstStyle/>
          <a:p>
            <a:pPr eaLnBrk="1" hangingPunct="1"/>
            <a:r>
              <a:rPr lang="en-US">
                <a:solidFill>
                  <a:srgbClr val="FF5A14"/>
                </a:solidFill>
              </a:rPr>
              <a:t>RTF</a:t>
            </a:r>
            <a:r>
              <a:rPr lang="en-US"/>
              <a:t> </a:t>
            </a:r>
            <a:r>
              <a:rPr lang="en-US" sz="2400"/>
              <a:t>(Rich Text Format)</a:t>
            </a:r>
          </a:p>
          <a:p>
            <a:pPr lvl="1" eaLnBrk="1" hangingPunct="1"/>
            <a:r>
              <a:rPr lang="en-US" sz="2800">
                <a:ea typeface="ＭＳ Ｐゴシック" charset="-128"/>
              </a:rPr>
              <a:t>Developed by Microsoft for cross platform text files.</a:t>
            </a:r>
          </a:p>
          <a:p>
            <a:pPr lvl="1" eaLnBrk="1" hangingPunct="1"/>
            <a:r>
              <a:rPr lang="en-US" sz="2800">
                <a:ea typeface="ＭＳ Ｐゴシック" charset="-128"/>
              </a:rPr>
              <a:t>Reproduces the formatting of original file.</a:t>
            </a:r>
            <a:br>
              <a:rPr lang="en-US" sz="2800">
                <a:ea typeface="ＭＳ Ｐゴシック" charset="-128"/>
              </a:rPr>
            </a:br>
            <a:endParaRPr lang="en-US" sz="2800">
              <a:ea typeface="ＭＳ Ｐゴシック" charset="-128"/>
            </a:endParaRPr>
          </a:p>
          <a:p>
            <a:pPr eaLnBrk="1" hangingPunct="1"/>
            <a:r>
              <a:rPr lang="en-US">
                <a:solidFill>
                  <a:srgbClr val="FF5A14"/>
                </a:solidFill>
              </a:rPr>
              <a:t>Unicode</a:t>
            </a:r>
            <a:endParaRPr lang="en-US"/>
          </a:p>
          <a:p>
            <a:pPr lvl="1" eaLnBrk="1" hangingPunct="1"/>
            <a:r>
              <a:rPr lang="en-US">
                <a:ea typeface="ＭＳ Ｐゴシック" charset="-128"/>
              </a:rPr>
              <a:t>New standard 16 bit code that provides for more than 65,000 characters.</a:t>
            </a:r>
          </a:p>
          <a:p>
            <a:pPr lvl="1" eaLnBrk="1" hangingPunct="1"/>
            <a:r>
              <a:rPr lang="en-US">
                <a:ea typeface="ＭＳ Ｐゴシック" charset="-128"/>
              </a:rPr>
              <a:t>Goal is to include multilingual text</a:t>
            </a:r>
            <a:br>
              <a:rPr lang="en-US">
                <a:ea typeface="ＭＳ Ｐゴシック" charset="-128"/>
              </a:rPr>
            </a:br>
            <a:r>
              <a:rPr lang="en-US">
                <a:ea typeface="ＭＳ Ｐゴシック" charset="-128"/>
              </a:rPr>
              <a:t> in a digital coding standard.</a:t>
            </a:r>
          </a:p>
        </p:txBody>
      </p:sp>
      <p:sp>
        <p:nvSpPr>
          <p:cNvPr id="34818" name="Slide Number Placeholder 4"/>
          <p:cNvSpPr>
            <a:spLocks noGrp="1"/>
          </p:cNvSpPr>
          <p:nvPr>
            <p:ph type="sldNum" sz="quarter" idx="12"/>
          </p:nvPr>
        </p:nvSpPr>
        <p:spPr>
          <a:noFill/>
        </p:spPr>
        <p:txBody>
          <a:bodyPr/>
          <a:lstStyle/>
          <a:p>
            <a:fld id="{09C2065D-612C-0847-80F2-AFF547488ED5}" type="slidenum">
              <a:rPr lang="en-US" smtClean="0"/>
              <a:pPr/>
              <a:t>12</a:t>
            </a:fld>
            <a:endParaRPr lang="en-US" smtClean="0"/>
          </a:p>
        </p:txBody>
      </p:sp>
      <p:grpSp>
        <p:nvGrpSpPr>
          <p:cNvPr id="34821" name="Group 9"/>
          <p:cNvGrpSpPr>
            <a:grpSpLocks/>
          </p:cNvGrpSpPr>
          <p:nvPr/>
        </p:nvGrpSpPr>
        <p:grpSpPr bwMode="auto">
          <a:xfrm>
            <a:off x="7050088" y="4676775"/>
            <a:ext cx="1143000" cy="1447800"/>
            <a:chOff x="5184" y="2976"/>
            <a:chExt cx="624" cy="816"/>
          </a:xfrm>
        </p:grpSpPr>
        <p:sp>
          <p:nvSpPr>
            <p:cNvPr id="65543" name="AutoShape 7"/>
            <p:cNvSpPr>
              <a:spLocks noChangeArrowheads="1"/>
            </p:cNvSpPr>
            <p:nvPr/>
          </p:nvSpPr>
          <p:spPr bwMode="auto">
            <a:xfrm>
              <a:off x="5184" y="2976"/>
              <a:ext cx="576" cy="816"/>
            </a:xfrm>
            <a:prstGeom prst="foldedCorner">
              <a:avLst>
                <a:gd name="adj" fmla="val 12500"/>
              </a:avLst>
            </a:prstGeom>
            <a:solidFill>
              <a:schemeClr val="accent1"/>
            </a:solidFill>
            <a:ln w="9525">
              <a:solidFill>
                <a:schemeClr val="tx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endParaRPr lang="en-US"/>
            </a:p>
          </p:txBody>
        </p:sp>
        <p:sp>
          <p:nvSpPr>
            <p:cNvPr id="34823" name="Text Box 8"/>
            <p:cNvSpPr txBox="1">
              <a:spLocks noChangeArrowheads="1"/>
            </p:cNvSpPr>
            <p:nvPr/>
          </p:nvSpPr>
          <p:spPr bwMode="auto">
            <a:xfrm>
              <a:off x="5184" y="3072"/>
              <a:ext cx="624" cy="489"/>
            </a:xfrm>
            <a:prstGeom prst="rect">
              <a:avLst/>
            </a:prstGeom>
            <a:noFill/>
            <a:ln w="9525">
              <a:noFill/>
              <a:miter lim="800000"/>
              <a:headEnd/>
              <a:tailEnd/>
            </a:ln>
          </p:spPr>
          <p:txBody>
            <a:bodyPr>
              <a:prstTxWarp prst="textNoShape">
                <a:avLst/>
              </a:prstTxWarp>
              <a:spAutoFit/>
            </a:bodyPr>
            <a:lstStyle/>
            <a:p>
              <a:pPr>
                <a:spcBef>
                  <a:spcPct val="50000"/>
                </a:spcBef>
              </a:pPr>
              <a:r>
                <a:rPr lang="en-US" sz="1600">
                  <a:hlinkClick r:id="rId3"/>
                </a:rPr>
                <a:t>View IT</a:t>
              </a:r>
              <a:endParaRPr lang="en-US" sz="1600"/>
            </a:p>
            <a:p>
              <a:pPr>
                <a:spcBef>
                  <a:spcPct val="50000"/>
                </a:spcBef>
              </a:pPr>
              <a:r>
                <a:rPr lang="en-US" sz="1400"/>
                <a:t>Unicode project.</a:t>
              </a:r>
              <a:endParaRPr lang="en-US" sz="1600"/>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pPr eaLnBrk="1" hangingPunct="1"/>
            <a:r>
              <a:rPr lang="en-US"/>
              <a:t>FONT TECHNOLOGIES</a:t>
            </a:r>
          </a:p>
        </p:txBody>
      </p:sp>
      <p:sp>
        <p:nvSpPr>
          <p:cNvPr id="36868" name="Rectangle 3"/>
          <p:cNvSpPr>
            <a:spLocks noGrp="1" noChangeArrowheads="1"/>
          </p:cNvSpPr>
          <p:nvPr>
            <p:ph idx="1"/>
          </p:nvPr>
        </p:nvSpPr>
        <p:spPr/>
        <p:txBody>
          <a:bodyPr/>
          <a:lstStyle/>
          <a:p>
            <a:pPr eaLnBrk="1" hangingPunct="1"/>
            <a:r>
              <a:rPr lang="en-US"/>
              <a:t>Two techniques for displaying text on computer:</a:t>
            </a:r>
            <a:br>
              <a:rPr lang="en-US"/>
            </a:br>
            <a:endParaRPr lang="en-US"/>
          </a:p>
          <a:p>
            <a:pPr lvl="1" eaLnBrk="1" hangingPunct="1">
              <a:lnSpc>
                <a:spcPct val="100000"/>
              </a:lnSpc>
            </a:pPr>
            <a:r>
              <a:rPr lang="en-US">
                <a:ea typeface="ＭＳ Ｐゴシック" charset="-128"/>
              </a:rPr>
              <a:t>Bitmapped fonts</a:t>
            </a:r>
          </a:p>
          <a:p>
            <a:pPr lvl="1" eaLnBrk="1" hangingPunct="1">
              <a:lnSpc>
                <a:spcPct val="100000"/>
              </a:lnSpc>
            </a:pPr>
            <a:r>
              <a:rPr lang="en-US">
                <a:ea typeface="ＭＳ Ｐゴシック" charset="-128"/>
              </a:rPr>
              <a:t>Outline fonts.</a:t>
            </a:r>
          </a:p>
        </p:txBody>
      </p:sp>
      <p:sp>
        <p:nvSpPr>
          <p:cNvPr id="36866" name="Slide Number Placeholder 4"/>
          <p:cNvSpPr>
            <a:spLocks noGrp="1"/>
          </p:cNvSpPr>
          <p:nvPr>
            <p:ph type="sldNum" sz="quarter" idx="12"/>
          </p:nvPr>
        </p:nvSpPr>
        <p:spPr>
          <a:noFill/>
        </p:spPr>
        <p:txBody>
          <a:bodyPr/>
          <a:lstStyle/>
          <a:p>
            <a:fld id="{045FAADD-160D-CB4A-A3B2-6590533D7BF4}" type="slidenum">
              <a:rPr lang="en-US" smtClean="0"/>
              <a:pPr/>
              <a:t>13</a:t>
            </a:fld>
            <a:endParaRPr lang="en-US"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pPr eaLnBrk="1" hangingPunct="1"/>
            <a:r>
              <a:rPr lang="en-US"/>
              <a:t>BITMAPPED FONTS</a:t>
            </a:r>
          </a:p>
        </p:txBody>
      </p:sp>
      <p:sp>
        <p:nvSpPr>
          <p:cNvPr id="38916" name="Rectangle 3"/>
          <p:cNvSpPr>
            <a:spLocks noGrp="1" noChangeArrowheads="1"/>
          </p:cNvSpPr>
          <p:nvPr>
            <p:ph idx="1"/>
          </p:nvPr>
        </p:nvSpPr>
        <p:spPr/>
        <p:txBody>
          <a:bodyPr/>
          <a:lstStyle/>
          <a:p>
            <a:pPr eaLnBrk="1" hangingPunct="1"/>
            <a:r>
              <a:rPr lang="en-US"/>
              <a:t>Pixels that make the letter are described by a binary code, or a "mapping" of the character.</a:t>
            </a:r>
          </a:p>
          <a:p>
            <a:pPr lvl="1" eaLnBrk="1" hangingPunct="1">
              <a:lnSpc>
                <a:spcPct val="100000"/>
              </a:lnSpc>
            </a:pPr>
            <a:r>
              <a:rPr lang="en-US">
                <a:ea typeface="ＭＳ Ｐゴシック" charset="-128"/>
              </a:rPr>
              <a:t>Every character is stored as a bitmapped letter, number, or symbol. </a:t>
            </a:r>
          </a:p>
          <a:p>
            <a:pPr lvl="1" eaLnBrk="1" hangingPunct="1">
              <a:lnSpc>
                <a:spcPct val="100000"/>
              </a:lnSpc>
            </a:pPr>
            <a:r>
              <a:rPr lang="en-US">
                <a:ea typeface="ＭＳ Ｐゴシック" charset="-128"/>
              </a:rPr>
              <a:t>Require large memory and storage capacity.</a:t>
            </a:r>
          </a:p>
          <a:p>
            <a:pPr lvl="2" eaLnBrk="1" hangingPunct="1">
              <a:lnSpc>
                <a:spcPct val="100000"/>
              </a:lnSpc>
              <a:buFont typeface="Wingdings" charset="2"/>
              <a:buNone/>
            </a:pPr>
            <a:endParaRPr lang="en-US">
              <a:ea typeface="ＭＳ Ｐゴシック" charset="-128"/>
            </a:endParaRPr>
          </a:p>
        </p:txBody>
      </p:sp>
      <p:sp>
        <p:nvSpPr>
          <p:cNvPr id="38914" name="Slide Number Placeholder 4"/>
          <p:cNvSpPr>
            <a:spLocks noGrp="1"/>
          </p:cNvSpPr>
          <p:nvPr>
            <p:ph type="sldNum" sz="quarter" idx="12"/>
          </p:nvPr>
        </p:nvSpPr>
        <p:spPr>
          <a:noFill/>
        </p:spPr>
        <p:txBody>
          <a:bodyPr/>
          <a:lstStyle/>
          <a:p>
            <a:fld id="{D53E9FEB-3336-814E-B287-38D8AE29726B}" type="slidenum">
              <a:rPr lang="en-US" smtClean="0"/>
              <a:pPr/>
              <a:t>14</a:t>
            </a:fld>
            <a:endParaRPr lang="en-US" smtClean="0"/>
          </a:p>
        </p:txBody>
      </p:sp>
      <p:grpSp>
        <p:nvGrpSpPr>
          <p:cNvPr id="38917" name="Group 6"/>
          <p:cNvGrpSpPr>
            <a:grpSpLocks/>
          </p:cNvGrpSpPr>
          <p:nvPr/>
        </p:nvGrpSpPr>
        <p:grpSpPr bwMode="auto">
          <a:xfrm>
            <a:off x="6818313" y="4648200"/>
            <a:ext cx="1143000" cy="1371600"/>
            <a:chOff x="5040" y="2928"/>
            <a:chExt cx="720" cy="912"/>
          </a:xfrm>
        </p:grpSpPr>
        <p:sp>
          <p:nvSpPr>
            <p:cNvPr id="38918" name="WordArt 4"/>
            <p:cNvSpPr>
              <a:spLocks noChangeArrowheads="1" noChangeShapeType="1" noTextEdit="1"/>
            </p:cNvSpPr>
            <p:nvPr/>
          </p:nvSpPr>
          <p:spPr bwMode="auto">
            <a:xfrm>
              <a:off x="5184" y="3112"/>
              <a:ext cx="480" cy="536"/>
            </a:xfrm>
            <a:prstGeom prst="rect">
              <a:avLst/>
            </a:prstGeom>
          </p:spPr>
          <p:txBody>
            <a:bodyPr wrap="none" fromWordArt="1">
              <a:prstTxWarp prst="textPlain">
                <a:avLst>
                  <a:gd name="adj" fmla="val 50000"/>
                </a:avLst>
              </a:prstTxWarp>
              <a:scene3d>
                <a:camera prst="legacyPerspectiveBottomRight">
                  <a:rot lat="0" lon="21239998" rev="0"/>
                </a:camera>
                <a:lightRig rig="legacyHarsh3" dir="l"/>
              </a:scene3d>
              <a:sp3d extrusionH="430200" prstMaterial="legacyMatte">
                <a:extrusionClr>
                  <a:srgbClr val="C0C0C0"/>
                </a:extrusionClr>
              </a:sp3d>
            </a:bodyPr>
            <a:lstStyle/>
            <a:p>
              <a:pPr algn="ctr"/>
              <a:r>
                <a:rPr lang="en-US" sz="4800" kern="1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Blackmoor LET"/>
                  <a:ea typeface="Blackmoor LET"/>
                  <a:cs typeface="Blackmoor LET"/>
                </a:rPr>
                <a:t>A</a:t>
              </a:r>
            </a:p>
          </p:txBody>
        </p:sp>
        <p:sp>
          <p:nvSpPr>
            <p:cNvPr id="67589" name="Rectangle 5"/>
            <p:cNvSpPr>
              <a:spLocks noChangeArrowheads="1"/>
            </p:cNvSpPr>
            <p:nvPr/>
          </p:nvSpPr>
          <p:spPr bwMode="auto">
            <a:xfrm>
              <a:off x="5040" y="2928"/>
              <a:ext cx="720" cy="912"/>
            </a:xfrm>
            <a:prstGeom prst="rect">
              <a:avLst/>
            </a:prstGeom>
            <a:noFill/>
            <a:ln w="38100">
              <a:solidFill>
                <a:schemeClr val="hlink"/>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endParaRPr lang="en-US"/>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lstStyle/>
          <a:p>
            <a:pPr eaLnBrk="1" hangingPunct="1"/>
            <a:r>
              <a:rPr lang="en-US"/>
              <a:t>BITMAPPED FONTS</a:t>
            </a:r>
          </a:p>
        </p:txBody>
      </p:sp>
      <p:sp>
        <p:nvSpPr>
          <p:cNvPr id="40964" name="Rectangle 3"/>
          <p:cNvSpPr>
            <a:spLocks noGrp="1" noChangeArrowheads="1"/>
          </p:cNvSpPr>
          <p:nvPr>
            <p:ph idx="1"/>
          </p:nvPr>
        </p:nvSpPr>
        <p:spPr/>
        <p:txBody>
          <a:bodyPr>
            <a:normAutofit fontScale="92500" lnSpcReduction="20000"/>
          </a:bodyPr>
          <a:lstStyle/>
          <a:p>
            <a:pPr eaLnBrk="1" hangingPunct="1"/>
            <a:r>
              <a:rPr lang="en-US"/>
              <a:t>Advantages</a:t>
            </a:r>
          </a:p>
          <a:p>
            <a:pPr lvl="1" eaLnBrk="1" hangingPunct="1"/>
            <a:r>
              <a:rPr lang="en-US">
                <a:ea typeface="ＭＳ Ｐゴシック" charset="-128"/>
              </a:rPr>
              <a:t>Precise control over letter appearance.</a:t>
            </a:r>
          </a:p>
          <a:p>
            <a:pPr lvl="1" eaLnBrk="1" hangingPunct="1"/>
            <a:r>
              <a:rPr lang="en-US">
                <a:ea typeface="ＭＳ Ｐゴシック" charset="-128"/>
              </a:rPr>
              <a:t>Letters can be edited at pixel level.</a:t>
            </a:r>
            <a:br>
              <a:rPr lang="en-US">
                <a:ea typeface="ＭＳ Ｐゴシック" charset="-128"/>
              </a:rPr>
            </a:br>
            <a:endParaRPr lang="en-US">
              <a:ea typeface="ＭＳ Ｐゴシック" charset="-128"/>
            </a:endParaRPr>
          </a:p>
          <a:p>
            <a:pPr eaLnBrk="1" hangingPunct="1"/>
            <a:r>
              <a:rPr lang="en-US"/>
              <a:t>Disadvantages</a:t>
            </a:r>
          </a:p>
          <a:p>
            <a:pPr lvl="1" eaLnBrk="1" hangingPunct="1"/>
            <a:r>
              <a:rPr lang="en-US">
                <a:ea typeface="ＭＳ Ｐゴシック" charset="-128"/>
              </a:rPr>
              <a:t>Letters can't be easily scaled.</a:t>
            </a:r>
          </a:p>
          <a:p>
            <a:pPr lvl="1" eaLnBrk="1" hangingPunct="1"/>
            <a:r>
              <a:rPr lang="en-US">
                <a:ea typeface="ＭＳ Ｐゴシック" charset="-128"/>
              </a:rPr>
              <a:t>Requires separate bitmaps for each typeface, style, and point size to be used.</a:t>
            </a:r>
          </a:p>
          <a:p>
            <a:pPr lvl="1" eaLnBrk="1" hangingPunct="1"/>
            <a:r>
              <a:rPr lang="en-US">
                <a:ea typeface="ＭＳ Ｐゴシック" charset="-128"/>
              </a:rPr>
              <a:t>Requires large storage capacities.</a:t>
            </a:r>
          </a:p>
          <a:p>
            <a:pPr lvl="1" eaLnBrk="1" hangingPunct="1"/>
            <a:r>
              <a:rPr lang="en-US">
                <a:ea typeface="ＭＳ Ｐゴシック" charset="-128"/>
              </a:rPr>
              <a:t>Limits flexibility in use of text fonts to those stored on the computer.</a:t>
            </a:r>
          </a:p>
        </p:txBody>
      </p:sp>
      <p:sp>
        <p:nvSpPr>
          <p:cNvPr id="40962" name="Slide Number Placeholder 4"/>
          <p:cNvSpPr>
            <a:spLocks noGrp="1"/>
          </p:cNvSpPr>
          <p:nvPr>
            <p:ph type="sldNum" sz="quarter" idx="12"/>
          </p:nvPr>
        </p:nvSpPr>
        <p:spPr>
          <a:noFill/>
        </p:spPr>
        <p:txBody>
          <a:bodyPr/>
          <a:lstStyle/>
          <a:p>
            <a:fld id="{6B0D1EA8-9F2A-1B42-BA8B-B349627F843A}" type="slidenum">
              <a:rPr lang="en-US" smtClean="0"/>
              <a:pPr/>
              <a:t>15</a:t>
            </a:fld>
            <a:endParaRPr lang="en-US"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pPr eaLnBrk="1" hangingPunct="1"/>
            <a:r>
              <a:rPr lang="en-US"/>
              <a:t>OUTLINE FONTS</a:t>
            </a:r>
          </a:p>
        </p:txBody>
      </p:sp>
      <p:sp>
        <p:nvSpPr>
          <p:cNvPr id="43012" name="Rectangle 3"/>
          <p:cNvSpPr>
            <a:spLocks noGrp="1" noChangeArrowheads="1"/>
          </p:cNvSpPr>
          <p:nvPr>
            <p:ph idx="1"/>
          </p:nvPr>
        </p:nvSpPr>
        <p:spPr/>
        <p:txBody>
          <a:bodyPr/>
          <a:lstStyle/>
          <a:p>
            <a:pPr eaLnBrk="1" hangingPunct="1"/>
            <a:r>
              <a:rPr lang="en-US"/>
              <a:t>Store a description of the character to be displayed.</a:t>
            </a:r>
          </a:p>
          <a:p>
            <a:pPr lvl="1" eaLnBrk="1" hangingPunct="1"/>
            <a:r>
              <a:rPr lang="en-US">
                <a:ea typeface="ＭＳ Ｐゴシック" charset="-128"/>
              </a:rPr>
              <a:t>Description is a series of commands to create the letter on the computer display.</a:t>
            </a:r>
            <a:br>
              <a:rPr lang="en-US">
                <a:ea typeface="ＭＳ Ｐゴシック" charset="-128"/>
              </a:rPr>
            </a:br>
            <a:endParaRPr lang="en-US">
              <a:ea typeface="ＭＳ Ｐゴシック" charset="-128"/>
            </a:endParaRPr>
          </a:p>
          <a:p>
            <a:pPr eaLnBrk="1" hangingPunct="1"/>
            <a:r>
              <a:rPr lang="en-US"/>
              <a:t>Outline font technology:</a:t>
            </a:r>
          </a:p>
          <a:p>
            <a:pPr lvl="1" eaLnBrk="1" hangingPunct="1"/>
            <a:r>
              <a:rPr lang="en-US">
                <a:ea typeface="ＭＳ Ｐゴシック" charset="-128"/>
              </a:rPr>
              <a:t> Adobe Postscript</a:t>
            </a:r>
          </a:p>
          <a:p>
            <a:pPr lvl="1" eaLnBrk="1" hangingPunct="1"/>
            <a:r>
              <a:rPr lang="en-US">
                <a:ea typeface="ＭＳ Ｐゴシック" charset="-128"/>
              </a:rPr>
              <a:t> TrueType.</a:t>
            </a:r>
          </a:p>
        </p:txBody>
      </p:sp>
      <p:sp>
        <p:nvSpPr>
          <p:cNvPr id="43010" name="Slide Number Placeholder 4"/>
          <p:cNvSpPr>
            <a:spLocks noGrp="1"/>
          </p:cNvSpPr>
          <p:nvPr>
            <p:ph type="sldNum" sz="quarter" idx="12"/>
          </p:nvPr>
        </p:nvSpPr>
        <p:spPr>
          <a:noFill/>
        </p:spPr>
        <p:txBody>
          <a:bodyPr/>
          <a:lstStyle/>
          <a:p>
            <a:fld id="{E39AFF5F-D878-D244-B006-E93FF21139A9}" type="slidenum">
              <a:rPr lang="en-US" smtClean="0"/>
              <a:pPr/>
              <a:t>16</a:t>
            </a:fld>
            <a:endParaRPr lang="en-US"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p:txBody>
          <a:bodyPr/>
          <a:lstStyle/>
          <a:p>
            <a:pPr eaLnBrk="1" hangingPunct="1"/>
            <a:r>
              <a:rPr lang="en-US"/>
              <a:t>OUTLINE FONTS</a:t>
            </a:r>
          </a:p>
        </p:txBody>
      </p:sp>
      <p:sp>
        <p:nvSpPr>
          <p:cNvPr id="45060" name="Rectangle 3"/>
          <p:cNvSpPr>
            <a:spLocks noGrp="1" noChangeArrowheads="1"/>
          </p:cNvSpPr>
          <p:nvPr>
            <p:ph idx="1"/>
          </p:nvPr>
        </p:nvSpPr>
        <p:spPr/>
        <p:txBody>
          <a:bodyPr/>
          <a:lstStyle/>
          <a:p>
            <a:pPr eaLnBrk="1" hangingPunct="1"/>
            <a:r>
              <a:rPr lang="en-US"/>
              <a:t>Advantages</a:t>
            </a:r>
          </a:p>
          <a:p>
            <a:pPr lvl="1" eaLnBrk="1" hangingPunct="1"/>
            <a:r>
              <a:rPr lang="en-US">
                <a:ea typeface="ＭＳ Ｐゴシック" charset="-128"/>
              </a:rPr>
              <a:t>Fonts are easily scaled.</a:t>
            </a:r>
          </a:p>
          <a:p>
            <a:pPr lvl="1" eaLnBrk="1" hangingPunct="1"/>
            <a:r>
              <a:rPr lang="en-US">
                <a:ea typeface="ＭＳ Ｐゴシック" charset="-128"/>
              </a:rPr>
              <a:t>Requires smaller storage capacity.</a:t>
            </a:r>
            <a:br>
              <a:rPr lang="en-US">
                <a:ea typeface="ＭＳ Ｐゴシック" charset="-128"/>
              </a:rPr>
            </a:br>
            <a:endParaRPr lang="en-US">
              <a:ea typeface="ＭＳ Ｐゴシック" charset="-128"/>
            </a:endParaRPr>
          </a:p>
          <a:p>
            <a:pPr eaLnBrk="1" hangingPunct="1"/>
            <a:r>
              <a:rPr lang="en-US"/>
              <a:t>Disadvantages</a:t>
            </a:r>
          </a:p>
          <a:p>
            <a:pPr lvl="1" eaLnBrk="1" hangingPunct="1"/>
            <a:r>
              <a:rPr lang="en-US">
                <a:ea typeface="ＭＳ Ｐゴシック" charset="-128"/>
              </a:rPr>
              <a:t>Commands can't be edited to create unique characters.</a:t>
            </a:r>
          </a:p>
          <a:p>
            <a:pPr lvl="1" eaLnBrk="1" hangingPunct="1"/>
            <a:r>
              <a:rPr lang="en-US">
                <a:ea typeface="ＭＳ Ｐゴシック" charset="-128"/>
              </a:rPr>
              <a:t>Font families are controlled through license of Postscript and TrueType fonts.</a:t>
            </a:r>
          </a:p>
        </p:txBody>
      </p:sp>
      <p:sp>
        <p:nvSpPr>
          <p:cNvPr id="45058" name="Slide Number Placeholder 4"/>
          <p:cNvSpPr>
            <a:spLocks noGrp="1"/>
          </p:cNvSpPr>
          <p:nvPr>
            <p:ph type="sldNum" sz="quarter" idx="12"/>
          </p:nvPr>
        </p:nvSpPr>
        <p:spPr>
          <a:noFill/>
        </p:spPr>
        <p:txBody>
          <a:bodyPr/>
          <a:lstStyle/>
          <a:p>
            <a:fld id="{21B51626-ADC6-8041-95D7-503443DB08C1}" type="slidenum">
              <a:rPr lang="en-US" smtClean="0"/>
              <a:pPr/>
              <a:t>17</a:t>
            </a:fld>
            <a:endParaRPr lang="en-US"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txBody>
          <a:bodyPr/>
          <a:lstStyle/>
          <a:p>
            <a:pPr eaLnBrk="1" hangingPunct="1"/>
            <a:r>
              <a:rPr lang="en-US"/>
              <a:t>JAGGIES and TEXT</a:t>
            </a:r>
          </a:p>
        </p:txBody>
      </p:sp>
      <p:sp>
        <p:nvSpPr>
          <p:cNvPr id="47108" name="Rectangle 3"/>
          <p:cNvSpPr>
            <a:spLocks noGrp="1" noChangeArrowheads="1"/>
          </p:cNvSpPr>
          <p:nvPr>
            <p:ph idx="1"/>
          </p:nvPr>
        </p:nvSpPr>
        <p:spPr/>
        <p:txBody>
          <a:bodyPr/>
          <a:lstStyle/>
          <a:p>
            <a:pPr eaLnBrk="1" hangingPunct="1"/>
            <a:r>
              <a:rPr lang="en-US"/>
              <a:t>Text is displayed on a monitor as a pattern of pixels. </a:t>
            </a:r>
          </a:p>
          <a:p>
            <a:pPr lvl="1" eaLnBrk="1" hangingPunct="1"/>
            <a:r>
              <a:rPr lang="en-US">
                <a:ea typeface="ＭＳ Ｐゴシック" charset="-128"/>
              </a:rPr>
              <a:t>Pixels are generally very small squares.</a:t>
            </a:r>
          </a:p>
          <a:p>
            <a:pPr lvl="1" eaLnBrk="1" hangingPunct="1"/>
            <a:r>
              <a:rPr lang="en-US">
                <a:ea typeface="ＭＳ Ｐゴシック" charset="-128"/>
              </a:rPr>
              <a:t>Squares can display straight lines with smooth edges.</a:t>
            </a:r>
          </a:p>
          <a:p>
            <a:pPr lvl="1" eaLnBrk="1" hangingPunct="1"/>
            <a:r>
              <a:rPr lang="en-US">
                <a:ea typeface="ＭＳ Ｐゴシック" charset="-128"/>
              </a:rPr>
              <a:t>Squares that display curved or diagonal lines produce a stair-stepped effect called </a:t>
            </a:r>
            <a:r>
              <a:rPr lang="en-US">
                <a:solidFill>
                  <a:srgbClr val="FF5A14"/>
                </a:solidFill>
                <a:ea typeface="ＭＳ Ｐゴシック" charset="-128"/>
              </a:rPr>
              <a:t>JAGGIES.</a:t>
            </a:r>
            <a:endParaRPr lang="en-US">
              <a:ea typeface="ＭＳ Ｐゴシック" charset="-128"/>
            </a:endParaRPr>
          </a:p>
        </p:txBody>
      </p:sp>
      <p:sp>
        <p:nvSpPr>
          <p:cNvPr id="47106" name="Slide Number Placeholder 4"/>
          <p:cNvSpPr>
            <a:spLocks noGrp="1"/>
          </p:cNvSpPr>
          <p:nvPr>
            <p:ph type="sldNum" sz="quarter" idx="12"/>
          </p:nvPr>
        </p:nvSpPr>
        <p:spPr>
          <a:noFill/>
        </p:spPr>
        <p:txBody>
          <a:bodyPr/>
          <a:lstStyle/>
          <a:p>
            <a:fld id="{30BF240F-DD49-8144-8518-9FA9095FD8C4}" type="slidenum">
              <a:rPr lang="en-US" smtClean="0"/>
              <a:pPr/>
              <a:t>18</a:t>
            </a:fld>
            <a:endParaRPr lang="en-US" smtClean="0"/>
          </a:p>
        </p:txBody>
      </p:sp>
      <p:grpSp>
        <p:nvGrpSpPr>
          <p:cNvPr id="47109" name="Group 29"/>
          <p:cNvGrpSpPr>
            <a:grpSpLocks/>
          </p:cNvGrpSpPr>
          <p:nvPr/>
        </p:nvGrpSpPr>
        <p:grpSpPr bwMode="auto">
          <a:xfrm>
            <a:off x="1917700" y="5256213"/>
            <a:ext cx="1981200" cy="152400"/>
            <a:chOff x="576" y="3264"/>
            <a:chExt cx="1248" cy="96"/>
          </a:xfrm>
        </p:grpSpPr>
        <p:sp>
          <p:nvSpPr>
            <p:cNvPr id="47124" name="Rectangle 4"/>
            <p:cNvSpPr>
              <a:spLocks noChangeArrowheads="1"/>
            </p:cNvSpPr>
            <p:nvPr/>
          </p:nvSpPr>
          <p:spPr bwMode="auto">
            <a:xfrm>
              <a:off x="624" y="3264"/>
              <a:ext cx="48" cy="48"/>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endParaRPr lang="en-US"/>
            </a:p>
          </p:txBody>
        </p:sp>
        <p:sp>
          <p:nvSpPr>
            <p:cNvPr id="47125" name="Rectangle 5"/>
            <p:cNvSpPr>
              <a:spLocks noChangeArrowheads="1"/>
            </p:cNvSpPr>
            <p:nvPr/>
          </p:nvSpPr>
          <p:spPr bwMode="auto">
            <a:xfrm>
              <a:off x="752" y="3264"/>
              <a:ext cx="48" cy="48"/>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endParaRPr lang="en-US"/>
            </a:p>
          </p:txBody>
        </p:sp>
        <p:sp>
          <p:nvSpPr>
            <p:cNvPr id="47126" name="Rectangle 6"/>
            <p:cNvSpPr>
              <a:spLocks noChangeArrowheads="1"/>
            </p:cNvSpPr>
            <p:nvPr/>
          </p:nvSpPr>
          <p:spPr bwMode="auto">
            <a:xfrm>
              <a:off x="880" y="3264"/>
              <a:ext cx="48" cy="48"/>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endParaRPr lang="en-US"/>
            </a:p>
          </p:txBody>
        </p:sp>
        <p:sp>
          <p:nvSpPr>
            <p:cNvPr id="47127" name="Rectangle 7"/>
            <p:cNvSpPr>
              <a:spLocks noChangeArrowheads="1"/>
            </p:cNvSpPr>
            <p:nvPr/>
          </p:nvSpPr>
          <p:spPr bwMode="auto">
            <a:xfrm>
              <a:off x="1008" y="3264"/>
              <a:ext cx="48" cy="48"/>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endParaRPr lang="en-US"/>
            </a:p>
          </p:txBody>
        </p:sp>
        <p:sp>
          <p:nvSpPr>
            <p:cNvPr id="47128" name="Rectangle 8"/>
            <p:cNvSpPr>
              <a:spLocks noChangeArrowheads="1"/>
            </p:cNvSpPr>
            <p:nvPr/>
          </p:nvSpPr>
          <p:spPr bwMode="auto">
            <a:xfrm>
              <a:off x="1136" y="3264"/>
              <a:ext cx="48" cy="48"/>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endParaRPr lang="en-US"/>
            </a:p>
          </p:txBody>
        </p:sp>
        <p:sp>
          <p:nvSpPr>
            <p:cNvPr id="47129" name="Rectangle 9"/>
            <p:cNvSpPr>
              <a:spLocks noChangeArrowheads="1"/>
            </p:cNvSpPr>
            <p:nvPr/>
          </p:nvSpPr>
          <p:spPr bwMode="auto">
            <a:xfrm>
              <a:off x="1264" y="3264"/>
              <a:ext cx="48" cy="48"/>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endParaRPr lang="en-US"/>
            </a:p>
          </p:txBody>
        </p:sp>
        <p:sp>
          <p:nvSpPr>
            <p:cNvPr id="47130" name="Rectangle 10"/>
            <p:cNvSpPr>
              <a:spLocks noChangeArrowheads="1"/>
            </p:cNvSpPr>
            <p:nvPr/>
          </p:nvSpPr>
          <p:spPr bwMode="auto">
            <a:xfrm>
              <a:off x="1392" y="3264"/>
              <a:ext cx="48" cy="48"/>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endParaRPr lang="en-US"/>
            </a:p>
          </p:txBody>
        </p:sp>
        <p:sp>
          <p:nvSpPr>
            <p:cNvPr id="47131" name="Rectangle 11"/>
            <p:cNvSpPr>
              <a:spLocks noChangeArrowheads="1"/>
            </p:cNvSpPr>
            <p:nvPr/>
          </p:nvSpPr>
          <p:spPr bwMode="auto">
            <a:xfrm>
              <a:off x="1520" y="3264"/>
              <a:ext cx="48" cy="48"/>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endParaRPr lang="en-US"/>
            </a:p>
          </p:txBody>
        </p:sp>
        <p:sp>
          <p:nvSpPr>
            <p:cNvPr id="47132" name="Rectangle 12"/>
            <p:cNvSpPr>
              <a:spLocks noChangeArrowheads="1"/>
            </p:cNvSpPr>
            <p:nvPr/>
          </p:nvSpPr>
          <p:spPr bwMode="auto">
            <a:xfrm>
              <a:off x="1776" y="3264"/>
              <a:ext cx="48" cy="48"/>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endParaRPr lang="en-US"/>
            </a:p>
          </p:txBody>
        </p:sp>
        <p:sp>
          <p:nvSpPr>
            <p:cNvPr id="47133" name="Rectangle 13"/>
            <p:cNvSpPr>
              <a:spLocks noChangeArrowheads="1"/>
            </p:cNvSpPr>
            <p:nvPr/>
          </p:nvSpPr>
          <p:spPr bwMode="auto">
            <a:xfrm>
              <a:off x="1648" y="3264"/>
              <a:ext cx="48" cy="48"/>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endParaRPr lang="en-US"/>
            </a:p>
          </p:txBody>
        </p:sp>
        <p:sp>
          <p:nvSpPr>
            <p:cNvPr id="47134" name="Line 14"/>
            <p:cNvSpPr>
              <a:spLocks noChangeShapeType="1"/>
            </p:cNvSpPr>
            <p:nvPr/>
          </p:nvSpPr>
          <p:spPr bwMode="auto">
            <a:xfrm>
              <a:off x="576" y="3360"/>
              <a:ext cx="1248" cy="0"/>
            </a:xfrm>
            <a:prstGeom prst="line">
              <a:avLst/>
            </a:prstGeom>
            <a:noFill/>
            <a:ln w="38100">
              <a:solidFill>
                <a:schemeClr val="hlink"/>
              </a:solidFill>
              <a:round/>
              <a:headEnd/>
              <a:tailEnd/>
            </a:ln>
          </p:spPr>
          <p:txBody>
            <a:bodyPr wrap="none" anchor="ctr">
              <a:prstTxWarp prst="textNoShape">
                <a:avLst/>
              </a:prstTxWarp>
            </a:bodyPr>
            <a:lstStyle/>
            <a:p>
              <a:endParaRPr lang="en-US"/>
            </a:p>
          </p:txBody>
        </p:sp>
      </p:grpSp>
      <p:grpSp>
        <p:nvGrpSpPr>
          <p:cNvPr id="47110" name="Group 30"/>
          <p:cNvGrpSpPr>
            <a:grpSpLocks/>
          </p:cNvGrpSpPr>
          <p:nvPr/>
        </p:nvGrpSpPr>
        <p:grpSpPr bwMode="auto">
          <a:xfrm>
            <a:off x="5892429" y="5083969"/>
            <a:ext cx="1550988" cy="915987"/>
            <a:chOff x="3792" y="2961"/>
            <a:chExt cx="977" cy="577"/>
          </a:xfrm>
        </p:grpSpPr>
        <p:sp>
          <p:nvSpPr>
            <p:cNvPr id="47111" name="Rectangle 16"/>
            <p:cNvSpPr>
              <a:spLocks noChangeArrowheads="1"/>
            </p:cNvSpPr>
            <p:nvPr/>
          </p:nvSpPr>
          <p:spPr bwMode="auto">
            <a:xfrm>
              <a:off x="3792" y="3415"/>
              <a:ext cx="48" cy="48"/>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endParaRPr lang="en-US"/>
            </a:p>
          </p:txBody>
        </p:sp>
        <p:sp>
          <p:nvSpPr>
            <p:cNvPr id="47112" name="Rectangle 17"/>
            <p:cNvSpPr>
              <a:spLocks noChangeArrowheads="1"/>
            </p:cNvSpPr>
            <p:nvPr/>
          </p:nvSpPr>
          <p:spPr bwMode="auto">
            <a:xfrm>
              <a:off x="3840" y="3305"/>
              <a:ext cx="48" cy="48"/>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endParaRPr lang="en-US"/>
            </a:p>
          </p:txBody>
        </p:sp>
        <p:sp>
          <p:nvSpPr>
            <p:cNvPr id="47113" name="Rectangle 18"/>
            <p:cNvSpPr>
              <a:spLocks noChangeArrowheads="1"/>
            </p:cNvSpPr>
            <p:nvPr/>
          </p:nvSpPr>
          <p:spPr bwMode="auto">
            <a:xfrm>
              <a:off x="3895" y="3216"/>
              <a:ext cx="48" cy="48"/>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endParaRPr lang="en-US"/>
            </a:p>
          </p:txBody>
        </p:sp>
        <p:sp>
          <p:nvSpPr>
            <p:cNvPr id="47114" name="Rectangle 19"/>
            <p:cNvSpPr>
              <a:spLocks noChangeArrowheads="1"/>
            </p:cNvSpPr>
            <p:nvPr/>
          </p:nvSpPr>
          <p:spPr bwMode="auto">
            <a:xfrm>
              <a:off x="3943" y="3113"/>
              <a:ext cx="48" cy="48"/>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endParaRPr lang="en-US"/>
            </a:p>
          </p:txBody>
        </p:sp>
        <p:sp>
          <p:nvSpPr>
            <p:cNvPr id="47115" name="Rectangle 20"/>
            <p:cNvSpPr>
              <a:spLocks noChangeArrowheads="1"/>
            </p:cNvSpPr>
            <p:nvPr/>
          </p:nvSpPr>
          <p:spPr bwMode="auto">
            <a:xfrm>
              <a:off x="4032" y="3045"/>
              <a:ext cx="48" cy="48"/>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endParaRPr lang="en-US"/>
            </a:p>
          </p:txBody>
        </p:sp>
        <p:sp>
          <p:nvSpPr>
            <p:cNvPr id="47116" name="Rectangle 21"/>
            <p:cNvSpPr>
              <a:spLocks noChangeArrowheads="1"/>
            </p:cNvSpPr>
            <p:nvPr/>
          </p:nvSpPr>
          <p:spPr bwMode="auto">
            <a:xfrm>
              <a:off x="4119" y="2989"/>
              <a:ext cx="48" cy="48"/>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endParaRPr lang="en-US"/>
            </a:p>
          </p:txBody>
        </p:sp>
        <p:sp>
          <p:nvSpPr>
            <p:cNvPr id="47117" name="Rectangle 22"/>
            <p:cNvSpPr>
              <a:spLocks noChangeArrowheads="1"/>
            </p:cNvSpPr>
            <p:nvPr/>
          </p:nvSpPr>
          <p:spPr bwMode="auto">
            <a:xfrm>
              <a:off x="4215" y="2961"/>
              <a:ext cx="48" cy="48"/>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endParaRPr lang="en-US"/>
            </a:p>
          </p:txBody>
        </p:sp>
        <p:sp>
          <p:nvSpPr>
            <p:cNvPr id="47118" name="Rectangle 23"/>
            <p:cNvSpPr>
              <a:spLocks noChangeArrowheads="1"/>
            </p:cNvSpPr>
            <p:nvPr/>
          </p:nvSpPr>
          <p:spPr bwMode="auto">
            <a:xfrm>
              <a:off x="4325" y="2988"/>
              <a:ext cx="48" cy="48"/>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endParaRPr lang="en-US"/>
            </a:p>
          </p:txBody>
        </p:sp>
        <p:sp>
          <p:nvSpPr>
            <p:cNvPr id="47119" name="Rectangle 24"/>
            <p:cNvSpPr>
              <a:spLocks noChangeArrowheads="1"/>
            </p:cNvSpPr>
            <p:nvPr/>
          </p:nvSpPr>
          <p:spPr bwMode="auto">
            <a:xfrm>
              <a:off x="4428" y="3030"/>
              <a:ext cx="48" cy="48"/>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endParaRPr lang="en-US"/>
            </a:p>
          </p:txBody>
        </p:sp>
        <p:sp>
          <p:nvSpPr>
            <p:cNvPr id="47120" name="Rectangle 25"/>
            <p:cNvSpPr>
              <a:spLocks noChangeArrowheads="1"/>
            </p:cNvSpPr>
            <p:nvPr/>
          </p:nvSpPr>
          <p:spPr bwMode="auto">
            <a:xfrm>
              <a:off x="4524" y="3099"/>
              <a:ext cx="48" cy="48"/>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endParaRPr lang="en-US"/>
            </a:p>
          </p:txBody>
        </p:sp>
        <p:sp>
          <p:nvSpPr>
            <p:cNvPr id="47121" name="Rectangle 26"/>
            <p:cNvSpPr>
              <a:spLocks noChangeArrowheads="1"/>
            </p:cNvSpPr>
            <p:nvPr/>
          </p:nvSpPr>
          <p:spPr bwMode="auto">
            <a:xfrm>
              <a:off x="4634" y="3154"/>
              <a:ext cx="48" cy="48"/>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endParaRPr lang="en-US"/>
            </a:p>
          </p:txBody>
        </p:sp>
        <p:sp>
          <p:nvSpPr>
            <p:cNvPr id="47122" name="Rectangle 27"/>
            <p:cNvSpPr>
              <a:spLocks noChangeArrowheads="1"/>
            </p:cNvSpPr>
            <p:nvPr/>
          </p:nvSpPr>
          <p:spPr bwMode="auto">
            <a:xfrm>
              <a:off x="4721" y="3210"/>
              <a:ext cx="48" cy="48"/>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endParaRPr lang="en-US"/>
            </a:p>
          </p:txBody>
        </p:sp>
        <p:sp>
          <p:nvSpPr>
            <p:cNvPr id="47123" name="Freeform 28"/>
            <p:cNvSpPr>
              <a:spLocks/>
            </p:cNvSpPr>
            <p:nvPr/>
          </p:nvSpPr>
          <p:spPr bwMode="auto">
            <a:xfrm>
              <a:off x="3834" y="2987"/>
              <a:ext cx="915" cy="551"/>
            </a:xfrm>
            <a:custGeom>
              <a:avLst/>
              <a:gdLst>
                <a:gd name="T0" fmla="*/ 0 w 915"/>
                <a:gd name="T1" fmla="*/ 551 h 551"/>
                <a:gd name="T2" fmla="*/ 353 w 915"/>
                <a:gd name="T3" fmla="*/ 40 h 551"/>
                <a:gd name="T4" fmla="*/ 915 w 915"/>
                <a:gd name="T5" fmla="*/ 313 h 551"/>
                <a:gd name="T6" fmla="*/ 0 60000 65536"/>
                <a:gd name="T7" fmla="*/ 0 60000 65536"/>
                <a:gd name="T8" fmla="*/ 0 60000 65536"/>
                <a:gd name="T9" fmla="*/ 0 w 915"/>
                <a:gd name="T10" fmla="*/ 0 h 551"/>
                <a:gd name="T11" fmla="*/ 915 w 915"/>
                <a:gd name="T12" fmla="*/ 551 h 551"/>
              </a:gdLst>
              <a:ahLst/>
              <a:cxnLst>
                <a:cxn ang="T6">
                  <a:pos x="T0" y="T1"/>
                </a:cxn>
                <a:cxn ang="T7">
                  <a:pos x="T2" y="T3"/>
                </a:cxn>
                <a:cxn ang="T8">
                  <a:pos x="T4" y="T5"/>
                </a:cxn>
              </a:cxnLst>
              <a:rect l="T9" t="T10" r="T11" b="T12"/>
              <a:pathLst>
                <a:path w="915" h="551">
                  <a:moveTo>
                    <a:pt x="0" y="551"/>
                  </a:moveTo>
                  <a:cubicBezTo>
                    <a:pt x="100" y="315"/>
                    <a:pt x="201" y="80"/>
                    <a:pt x="353" y="40"/>
                  </a:cubicBezTo>
                  <a:cubicBezTo>
                    <a:pt x="505" y="0"/>
                    <a:pt x="821" y="268"/>
                    <a:pt x="915" y="313"/>
                  </a:cubicBezTo>
                </a:path>
              </a:pathLst>
            </a:custGeom>
            <a:noFill/>
            <a:ln w="38100">
              <a:solidFill>
                <a:schemeClr val="hlink"/>
              </a:solidFill>
              <a:round/>
              <a:headEnd/>
              <a:tailEnd/>
            </a:ln>
          </p:spPr>
          <p:txBody>
            <a:bodyPr wrap="none" anchor="ctr">
              <a:prstTxWarp prst="textNoShape">
                <a:avLst/>
              </a:prstTxWarp>
            </a:bodyPr>
            <a:lstStyle/>
            <a:p>
              <a:endParaRPr lang="en-US"/>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lstStyle/>
          <a:p>
            <a:pPr eaLnBrk="1" hangingPunct="1"/>
            <a:r>
              <a:rPr lang="en-US"/>
              <a:t>ANTI-ALIASING THE JAGGIES</a:t>
            </a:r>
          </a:p>
        </p:txBody>
      </p:sp>
      <p:sp>
        <p:nvSpPr>
          <p:cNvPr id="49156" name="Rectangle 3"/>
          <p:cNvSpPr>
            <a:spLocks noGrp="1" noChangeArrowheads="1"/>
          </p:cNvSpPr>
          <p:nvPr>
            <p:ph idx="1"/>
          </p:nvPr>
        </p:nvSpPr>
        <p:spPr/>
        <p:txBody>
          <a:bodyPr/>
          <a:lstStyle/>
          <a:p>
            <a:pPr eaLnBrk="1" hangingPunct="1"/>
            <a:r>
              <a:rPr lang="en-US"/>
              <a:t>Jaggies produce an alias of the true character. </a:t>
            </a:r>
          </a:p>
          <a:p>
            <a:pPr eaLnBrk="1" hangingPunct="1"/>
            <a:r>
              <a:rPr lang="en-US">
                <a:solidFill>
                  <a:srgbClr val="FF5A14"/>
                </a:solidFill>
              </a:rPr>
              <a:t>Anti-aliasing</a:t>
            </a:r>
            <a:r>
              <a:rPr lang="en-US"/>
              <a:t> creates a smooth edge by blending the color of the text with the color of the background.</a:t>
            </a:r>
          </a:p>
        </p:txBody>
      </p:sp>
      <p:sp>
        <p:nvSpPr>
          <p:cNvPr id="49154" name="Slide Number Placeholder 4"/>
          <p:cNvSpPr>
            <a:spLocks noGrp="1"/>
          </p:cNvSpPr>
          <p:nvPr>
            <p:ph type="sldNum" sz="quarter" idx="12"/>
          </p:nvPr>
        </p:nvSpPr>
        <p:spPr>
          <a:noFill/>
        </p:spPr>
        <p:txBody>
          <a:bodyPr/>
          <a:lstStyle/>
          <a:p>
            <a:fld id="{CC764DC6-8DF9-E147-BB80-3AA5EE62CAB9}" type="slidenum">
              <a:rPr lang="en-US" smtClean="0"/>
              <a:pPr/>
              <a:t>19</a:t>
            </a:fld>
            <a:endParaRPr lang="en-US" smtClean="0"/>
          </a:p>
        </p:txBody>
      </p:sp>
      <p:grpSp>
        <p:nvGrpSpPr>
          <p:cNvPr id="49162" name="Group 10"/>
          <p:cNvGrpSpPr>
            <a:grpSpLocks/>
          </p:cNvGrpSpPr>
          <p:nvPr/>
        </p:nvGrpSpPr>
        <p:grpSpPr bwMode="auto">
          <a:xfrm>
            <a:off x="4524375" y="3962400"/>
            <a:ext cx="3886200" cy="1905000"/>
            <a:chOff x="2850" y="2496"/>
            <a:chExt cx="2448" cy="1200"/>
          </a:xfrm>
        </p:grpSpPr>
        <p:sp>
          <p:nvSpPr>
            <p:cNvPr id="84997" name="Rectangle 5"/>
            <p:cNvSpPr>
              <a:spLocks noChangeArrowheads="1"/>
            </p:cNvSpPr>
            <p:nvPr/>
          </p:nvSpPr>
          <p:spPr bwMode="auto">
            <a:xfrm>
              <a:off x="2850" y="2496"/>
              <a:ext cx="2448" cy="1200"/>
            </a:xfrm>
            <a:prstGeom prst="rect">
              <a:avLst/>
            </a:prstGeom>
            <a:noFill/>
            <a:ln w="38100">
              <a:solidFill>
                <a:schemeClr val="hlink"/>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endParaRPr lang="en-US"/>
            </a:p>
          </p:txBody>
        </p:sp>
        <p:pic>
          <p:nvPicPr>
            <p:cNvPr id="49161" name="Picture 9" descr="Figure 5"/>
            <p:cNvPicPr>
              <a:picLocks noChangeAspect="1" noChangeArrowheads="1"/>
            </p:cNvPicPr>
            <p:nvPr/>
          </p:nvPicPr>
          <p:blipFill>
            <a:blip r:embed="rId3"/>
            <a:srcRect/>
            <a:stretch>
              <a:fillRect/>
            </a:stretch>
          </p:blipFill>
          <p:spPr bwMode="auto">
            <a:xfrm>
              <a:off x="3409" y="2686"/>
              <a:ext cx="1321" cy="783"/>
            </a:xfrm>
            <a:prstGeom prst="rect">
              <a:avLst/>
            </a:prstGeom>
            <a:noFill/>
          </p:spPr>
        </p:pic>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pPr eaLnBrk="1" hangingPunct="1"/>
            <a:r>
              <a:rPr lang="en-US"/>
              <a:t>CHAPTER HIGHLIGHTS</a:t>
            </a:r>
          </a:p>
        </p:txBody>
      </p:sp>
      <p:sp>
        <p:nvSpPr>
          <p:cNvPr id="16388" name="Rectangle 3"/>
          <p:cNvSpPr>
            <a:spLocks noGrp="1" noChangeArrowheads="1"/>
          </p:cNvSpPr>
          <p:nvPr>
            <p:ph idx="1"/>
          </p:nvPr>
        </p:nvSpPr>
        <p:spPr/>
        <p:txBody>
          <a:bodyPr/>
          <a:lstStyle/>
          <a:p>
            <a:pPr eaLnBrk="1" hangingPunct="1">
              <a:lnSpc>
                <a:spcPct val="110000"/>
              </a:lnSpc>
            </a:pPr>
            <a:r>
              <a:rPr lang="en-US"/>
              <a:t>Text tradition.</a:t>
            </a:r>
          </a:p>
          <a:p>
            <a:pPr eaLnBrk="1" hangingPunct="1">
              <a:lnSpc>
                <a:spcPct val="110000"/>
              </a:lnSpc>
            </a:pPr>
            <a:r>
              <a:rPr lang="en-US"/>
              <a:t>Codes for computer text.</a:t>
            </a:r>
          </a:p>
          <a:p>
            <a:pPr eaLnBrk="1" hangingPunct="1">
              <a:lnSpc>
                <a:spcPct val="110000"/>
              </a:lnSpc>
            </a:pPr>
            <a:r>
              <a:rPr lang="en-US"/>
              <a:t>Font technologies.</a:t>
            </a:r>
          </a:p>
          <a:p>
            <a:pPr eaLnBrk="1" hangingPunct="1">
              <a:lnSpc>
                <a:spcPct val="110000"/>
              </a:lnSpc>
            </a:pPr>
            <a:r>
              <a:rPr lang="en-US"/>
              <a:t>Multimedia text.</a:t>
            </a:r>
          </a:p>
          <a:p>
            <a:pPr eaLnBrk="1" hangingPunct="1">
              <a:lnSpc>
                <a:spcPct val="110000"/>
              </a:lnSpc>
            </a:pPr>
            <a:r>
              <a:rPr lang="en-US"/>
              <a:t>Guidelines for use of text in multimedia.</a:t>
            </a:r>
          </a:p>
        </p:txBody>
      </p:sp>
      <p:sp>
        <p:nvSpPr>
          <p:cNvPr id="16386" name="Slide Number Placeholder 4"/>
          <p:cNvSpPr>
            <a:spLocks noGrp="1"/>
          </p:cNvSpPr>
          <p:nvPr>
            <p:ph type="sldNum" sz="quarter" idx="12"/>
          </p:nvPr>
        </p:nvSpPr>
        <p:spPr>
          <a:noFill/>
        </p:spPr>
        <p:txBody>
          <a:bodyPr/>
          <a:lstStyle/>
          <a:p>
            <a:fld id="{CD472188-F5E3-9740-BF03-7D93C434E8D3}" type="slidenum">
              <a:rPr lang="en-US" smtClean="0"/>
              <a:pPr/>
              <a:t>2</a:t>
            </a:fld>
            <a:endParaRPr lang="en-US"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pPr eaLnBrk="1" hangingPunct="1"/>
            <a:r>
              <a:rPr lang="en-US"/>
              <a:t>INSTALLED FONTS — </a:t>
            </a:r>
            <a:r>
              <a:rPr lang="en-US" sz="2800"/>
              <a:t>THE PROBLEM</a:t>
            </a:r>
            <a:endParaRPr lang="en-US"/>
          </a:p>
        </p:txBody>
      </p:sp>
      <p:sp>
        <p:nvSpPr>
          <p:cNvPr id="51204" name="Rectangle 3"/>
          <p:cNvSpPr>
            <a:spLocks noGrp="1" noChangeArrowheads="1"/>
          </p:cNvSpPr>
          <p:nvPr>
            <p:ph idx="1"/>
          </p:nvPr>
        </p:nvSpPr>
        <p:spPr/>
        <p:txBody>
          <a:bodyPr>
            <a:normAutofit lnSpcReduction="10000"/>
          </a:bodyPr>
          <a:lstStyle/>
          <a:p>
            <a:pPr eaLnBrk="1" hangingPunct="1"/>
            <a:r>
              <a:rPr lang="en-US"/>
              <a:t>ASCII and Unicode are standard.</a:t>
            </a:r>
          </a:p>
          <a:p>
            <a:pPr eaLnBrk="1" hangingPunct="1"/>
            <a:r>
              <a:rPr lang="en-US"/>
              <a:t>Fonts are not standardized across computer platforms. </a:t>
            </a:r>
          </a:p>
          <a:p>
            <a:pPr lvl="1" eaLnBrk="1" hangingPunct="1"/>
            <a:r>
              <a:rPr lang="en-US">
                <a:ea typeface="ＭＳ Ｐゴシック" charset="-128"/>
              </a:rPr>
              <a:t>If the font is not available on the computer, it will substitute one that is.</a:t>
            </a:r>
          </a:p>
          <a:p>
            <a:pPr lvl="1" eaLnBrk="1" hangingPunct="1"/>
            <a:r>
              <a:rPr lang="en-US">
                <a:ea typeface="ＭＳ Ｐゴシック" charset="-128"/>
              </a:rPr>
              <a:t>The result may not be acceptable.</a:t>
            </a:r>
          </a:p>
          <a:p>
            <a:pPr eaLnBrk="1" hangingPunct="1"/>
            <a:r>
              <a:rPr lang="en-US"/>
              <a:t>Solution</a:t>
            </a:r>
          </a:p>
          <a:p>
            <a:pPr lvl="1" eaLnBrk="1" hangingPunct="1"/>
            <a:r>
              <a:rPr lang="en-US">
                <a:ea typeface="ＭＳ Ｐゴシック" charset="-128"/>
              </a:rPr>
              <a:t>Use only widely available fonts.</a:t>
            </a:r>
          </a:p>
          <a:p>
            <a:pPr lvl="1" eaLnBrk="1" hangingPunct="1"/>
            <a:r>
              <a:rPr lang="en-US">
                <a:ea typeface="ＭＳ Ｐゴシック" charset="-128"/>
              </a:rPr>
              <a:t>Package the unique font with the application.</a:t>
            </a:r>
          </a:p>
        </p:txBody>
      </p:sp>
      <p:sp>
        <p:nvSpPr>
          <p:cNvPr id="51202" name="Slide Number Placeholder 4"/>
          <p:cNvSpPr>
            <a:spLocks noGrp="1"/>
          </p:cNvSpPr>
          <p:nvPr>
            <p:ph type="sldNum" sz="quarter" idx="12"/>
          </p:nvPr>
        </p:nvSpPr>
        <p:spPr>
          <a:noFill/>
        </p:spPr>
        <p:txBody>
          <a:bodyPr/>
          <a:lstStyle/>
          <a:p>
            <a:fld id="{C56F4101-709C-DF4A-A9E0-D339665EF6FA}" type="slidenum">
              <a:rPr lang="en-US" smtClean="0"/>
              <a:pPr/>
              <a:t>20</a:t>
            </a:fld>
            <a:endParaRPr lang="en-US"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pPr eaLnBrk="1" hangingPunct="1"/>
            <a:r>
              <a:rPr lang="en-US"/>
              <a:t>MULTIMEDIA TEXT</a:t>
            </a:r>
          </a:p>
        </p:txBody>
      </p:sp>
      <p:sp>
        <p:nvSpPr>
          <p:cNvPr id="53252" name="Rectangle 3"/>
          <p:cNvSpPr>
            <a:spLocks noGrp="1" noChangeArrowheads="1"/>
          </p:cNvSpPr>
          <p:nvPr>
            <p:ph idx="1"/>
          </p:nvPr>
        </p:nvSpPr>
        <p:spPr>
          <a:xfrm>
            <a:off x="298450" y="1252538"/>
            <a:ext cx="8229600" cy="4530725"/>
          </a:xfrm>
        </p:spPr>
        <p:txBody>
          <a:bodyPr/>
          <a:lstStyle/>
          <a:p>
            <a:pPr eaLnBrk="1" hangingPunct="1"/>
            <a:r>
              <a:rPr lang="en-US"/>
              <a:t>Two main forms:</a:t>
            </a:r>
          </a:p>
          <a:p>
            <a:pPr lvl="1" eaLnBrk="1" hangingPunct="1"/>
            <a:r>
              <a:rPr lang="en-US">
                <a:solidFill>
                  <a:srgbClr val="FF5A14"/>
                </a:solidFill>
                <a:ea typeface="ＭＳ Ｐゴシック" charset="-128"/>
              </a:rPr>
              <a:t>Editable</a:t>
            </a:r>
            <a:r>
              <a:rPr lang="en-US">
                <a:ea typeface="ＭＳ Ｐゴシック" charset="-128"/>
              </a:rPr>
              <a:t>: text produced by word processors or text editors.</a:t>
            </a:r>
          </a:p>
          <a:p>
            <a:pPr lvl="2" eaLnBrk="1" hangingPunct="1"/>
            <a:r>
              <a:rPr lang="en-US">
                <a:ea typeface="ＭＳ Ｐゴシック" charset="-128"/>
              </a:rPr>
              <a:t>Easy to alter content.</a:t>
            </a:r>
          </a:p>
          <a:p>
            <a:pPr lvl="2" eaLnBrk="1" hangingPunct="1"/>
            <a:r>
              <a:rPr lang="en-US">
                <a:ea typeface="ＭＳ Ｐゴシック" charset="-128"/>
              </a:rPr>
              <a:t>Can search and spell check.</a:t>
            </a:r>
          </a:p>
          <a:p>
            <a:pPr lvl="1" eaLnBrk="1" hangingPunct="1"/>
            <a:r>
              <a:rPr lang="en-US">
                <a:solidFill>
                  <a:srgbClr val="FF5A14"/>
                </a:solidFill>
                <a:ea typeface="ＭＳ Ｐゴシック" charset="-128"/>
              </a:rPr>
              <a:t>Graphics</a:t>
            </a:r>
            <a:r>
              <a:rPr lang="en-US">
                <a:ea typeface="ＭＳ Ｐゴシック" charset="-128"/>
              </a:rPr>
              <a:t>: image of text that can be manipulated to produce a wide range of artistic effects.</a:t>
            </a:r>
          </a:p>
          <a:p>
            <a:pPr lvl="2" eaLnBrk="1" hangingPunct="1"/>
            <a:r>
              <a:rPr lang="en-US">
                <a:ea typeface="ＭＳ Ｐゴシック" charset="-128"/>
              </a:rPr>
              <a:t> Make original word picture.</a:t>
            </a:r>
          </a:p>
          <a:p>
            <a:pPr lvl="2" eaLnBrk="1" hangingPunct="1"/>
            <a:r>
              <a:rPr lang="en-US">
                <a:ea typeface="ＭＳ Ｐゴシック" charset="-128"/>
              </a:rPr>
              <a:t> Solves problem of installed fonts.</a:t>
            </a:r>
          </a:p>
        </p:txBody>
      </p:sp>
      <p:sp>
        <p:nvSpPr>
          <p:cNvPr id="53250" name="Slide Number Placeholder 4"/>
          <p:cNvSpPr>
            <a:spLocks noGrp="1"/>
          </p:cNvSpPr>
          <p:nvPr>
            <p:ph type="sldNum" sz="quarter" idx="12"/>
          </p:nvPr>
        </p:nvSpPr>
        <p:spPr>
          <a:noFill/>
        </p:spPr>
        <p:txBody>
          <a:bodyPr/>
          <a:lstStyle/>
          <a:p>
            <a:fld id="{F527C38B-484D-B043-899C-7D5F48E8BE61}" type="slidenum">
              <a:rPr lang="en-US" smtClean="0"/>
              <a:pPr/>
              <a:t>21</a:t>
            </a:fld>
            <a:endParaRPr lang="en-US" smtClean="0"/>
          </a:p>
        </p:txBody>
      </p:sp>
      <p:grpSp>
        <p:nvGrpSpPr>
          <p:cNvPr id="53253" name="Group 7"/>
          <p:cNvGrpSpPr>
            <a:grpSpLocks/>
          </p:cNvGrpSpPr>
          <p:nvPr/>
        </p:nvGrpSpPr>
        <p:grpSpPr bwMode="auto">
          <a:xfrm>
            <a:off x="5997021" y="4721293"/>
            <a:ext cx="2909888" cy="1447800"/>
            <a:chOff x="576" y="2544"/>
            <a:chExt cx="2745" cy="1344"/>
          </a:xfrm>
        </p:grpSpPr>
        <p:sp>
          <p:nvSpPr>
            <p:cNvPr id="53254" name="WordArt 4"/>
            <p:cNvSpPr>
              <a:spLocks noChangeArrowheads="1" noChangeShapeType="1" noTextEdit="1"/>
            </p:cNvSpPr>
            <p:nvPr/>
          </p:nvSpPr>
          <p:spPr bwMode="auto">
            <a:xfrm rot="2324927">
              <a:off x="576" y="2928"/>
              <a:ext cx="1392" cy="408"/>
            </a:xfrm>
            <a:prstGeom prst="rect">
              <a:avLst/>
            </a:prstGeom>
          </p:spPr>
          <p:txBody>
            <a:bodyPr wrap="none" fromWordArt="1">
              <a:prstTxWarp prst="textPlain">
                <a:avLst>
                  <a:gd name="adj" fmla="val 50000"/>
                </a:avLst>
              </a:prstTxWarp>
            </a:bodyPr>
            <a:lstStyle/>
            <a:p>
              <a:pPr algn="ctr"/>
              <a:r>
                <a:rPr lang="en-US" sz="3200" kern="10">
                  <a:ln w="12700">
                    <a:solidFill>
                      <a:srgbClr val="3333CC"/>
                    </a:solidFill>
                    <a:round/>
                    <a:headEnd/>
                    <a:tailEnd/>
                  </a:ln>
                  <a:solidFill>
                    <a:srgbClr val="B2B2B2">
                      <a:alpha val="50195"/>
                    </a:srgbClr>
                  </a:solidFill>
                  <a:effectLst>
                    <a:outerShdw blurRad="63500" dist="45791" dir="2021404" algn="ctr" rotWithShape="0">
                      <a:srgbClr val="9999FF"/>
                    </a:outerShdw>
                  </a:effectLst>
                  <a:latin typeface="Apple Chancery"/>
                  <a:ea typeface="Apple Chancery"/>
                  <a:cs typeface="Apple Chancery"/>
                </a:rPr>
                <a:t>Graphics text</a:t>
              </a:r>
            </a:p>
          </p:txBody>
        </p:sp>
        <p:sp>
          <p:nvSpPr>
            <p:cNvPr id="53255" name="WordArt 5"/>
            <p:cNvSpPr>
              <a:spLocks noChangeArrowheads="1" noChangeShapeType="1" noTextEdit="1"/>
            </p:cNvSpPr>
            <p:nvPr/>
          </p:nvSpPr>
          <p:spPr bwMode="auto">
            <a:xfrm rot="-1800466">
              <a:off x="1785" y="2964"/>
              <a:ext cx="1536" cy="408"/>
            </a:xfrm>
            <a:prstGeom prst="rect">
              <a:avLst/>
            </a:prstGeom>
          </p:spPr>
          <p:txBody>
            <a:bodyPr wrap="none" fromWordArt="1">
              <a:prstTxWarp prst="textPlain">
                <a:avLst>
                  <a:gd name="adj" fmla="val 50000"/>
                </a:avLst>
              </a:prstTxWarp>
            </a:bodyPr>
            <a:lstStyle/>
            <a:p>
              <a:pPr algn="ctr"/>
              <a:r>
                <a:rPr lang="en-US" sz="3200" kern="10">
                  <a:ln w="12700">
                    <a:solidFill>
                      <a:srgbClr val="3333CC"/>
                    </a:solidFill>
                    <a:round/>
                    <a:headEnd/>
                    <a:tailEnd/>
                  </a:ln>
                  <a:solidFill>
                    <a:srgbClr val="B2B2B2">
                      <a:alpha val="50195"/>
                    </a:srgbClr>
                  </a:solidFill>
                  <a:effectLst>
                    <a:outerShdw blurRad="63500" dist="45791" dir="2021404" algn="ctr" rotWithShape="0">
                      <a:srgbClr val="9999FF"/>
                    </a:outerShdw>
                  </a:effectLst>
                  <a:latin typeface="Apple Chancery"/>
                  <a:ea typeface="Apple Chancery"/>
                  <a:cs typeface="Apple Chancery"/>
                </a:rPr>
                <a:t>Graphics text</a:t>
              </a:r>
            </a:p>
          </p:txBody>
        </p:sp>
        <p:sp>
          <p:nvSpPr>
            <p:cNvPr id="90118" name="Rectangle 6"/>
            <p:cNvSpPr>
              <a:spLocks noChangeArrowheads="1"/>
            </p:cNvSpPr>
            <p:nvPr/>
          </p:nvSpPr>
          <p:spPr bwMode="auto">
            <a:xfrm>
              <a:off x="576" y="2544"/>
              <a:ext cx="2736" cy="1344"/>
            </a:xfrm>
            <a:prstGeom prst="rect">
              <a:avLst/>
            </a:prstGeom>
            <a:noFill/>
            <a:ln w="38100">
              <a:solidFill>
                <a:schemeClr val="hlink"/>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endParaRPr lang="en-US"/>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p:txBody>
          <a:bodyPr/>
          <a:lstStyle/>
          <a:p>
            <a:pPr eaLnBrk="1" hangingPunct="1"/>
            <a:r>
              <a:rPr lang="en-US"/>
              <a:t>MULTIMEDIA TEXT and SOUND</a:t>
            </a:r>
          </a:p>
        </p:txBody>
      </p:sp>
      <p:sp>
        <p:nvSpPr>
          <p:cNvPr id="55300" name="Rectangle 3"/>
          <p:cNvSpPr>
            <a:spLocks noGrp="1" noChangeArrowheads="1"/>
          </p:cNvSpPr>
          <p:nvPr>
            <p:ph idx="1"/>
          </p:nvPr>
        </p:nvSpPr>
        <p:spPr/>
        <p:txBody>
          <a:bodyPr/>
          <a:lstStyle/>
          <a:p>
            <a:pPr eaLnBrk="1" hangingPunct="1"/>
            <a:r>
              <a:rPr lang="en-US">
                <a:solidFill>
                  <a:srgbClr val="FF5A14"/>
                </a:solidFill>
              </a:rPr>
              <a:t>Speech recognition</a:t>
            </a:r>
            <a:r>
              <a:rPr lang="en-US"/>
              <a:t>: software analyzes human speech and converts words to editable text.</a:t>
            </a:r>
          </a:p>
          <a:p>
            <a:pPr lvl="1" eaLnBrk="1" hangingPunct="1"/>
            <a:r>
              <a:rPr lang="en-US">
                <a:ea typeface="ＭＳ Ｐゴシック" charset="-128"/>
              </a:rPr>
              <a:t>Requires specialized "intelligent" software.</a:t>
            </a:r>
          </a:p>
          <a:p>
            <a:pPr lvl="1" eaLnBrk="1" hangingPunct="1"/>
            <a:r>
              <a:rPr lang="en-US">
                <a:ea typeface="ＭＳ Ｐゴシック" charset="-128"/>
              </a:rPr>
              <a:t>Accuracy may depend on training and speaker's voice.</a:t>
            </a:r>
          </a:p>
          <a:p>
            <a:pPr eaLnBrk="1" hangingPunct="1"/>
            <a:r>
              <a:rPr lang="en-US">
                <a:solidFill>
                  <a:srgbClr val="FF5A14"/>
                </a:solidFill>
              </a:rPr>
              <a:t>Speech synthesis</a:t>
            </a:r>
            <a:r>
              <a:rPr lang="en-US"/>
              <a:t>: software analyzes text and reproduces it as spoken words.</a:t>
            </a:r>
          </a:p>
        </p:txBody>
      </p:sp>
      <p:sp>
        <p:nvSpPr>
          <p:cNvPr id="55298" name="Slide Number Placeholder 4"/>
          <p:cNvSpPr>
            <a:spLocks noGrp="1"/>
          </p:cNvSpPr>
          <p:nvPr>
            <p:ph type="sldNum" sz="quarter" idx="12"/>
          </p:nvPr>
        </p:nvSpPr>
        <p:spPr>
          <a:noFill/>
        </p:spPr>
        <p:txBody>
          <a:bodyPr/>
          <a:lstStyle/>
          <a:p>
            <a:fld id="{E13DB790-488F-4847-9D77-F2DA7ECE7922}" type="slidenum">
              <a:rPr lang="en-US" smtClean="0"/>
              <a:pPr/>
              <a:t>22</a:t>
            </a:fld>
            <a:endParaRPr lang="en-US"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p:txBody>
          <a:bodyPr/>
          <a:lstStyle/>
          <a:p>
            <a:pPr eaLnBrk="1" hangingPunct="1"/>
            <a:r>
              <a:rPr lang="en-US"/>
              <a:t>TEXT &amp; INTERACTIVITY</a:t>
            </a:r>
          </a:p>
        </p:txBody>
      </p:sp>
      <p:sp>
        <p:nvSpPr>
          <p:cNvPr id="57348" name="Rectangle 3"/>
          <p:cNvSpPr>
            <a:spLocks noGrp="1" noChangeArrowheads="1"/>
          </p:cNvSpPr>
          <p:nvPr>
            <p:ph idx="1"/>
          </p:nvPr>
        </p:nvSpPr>
        <p:spPr>
          <a:xfrm>
            <a:off x="390525" y="1600200"/>
            <a:ext cx="8305800" cy="4495800"/>
          </a:xfrm>
        </p:spPr>
        <p:txBody>
          <a:bodyPr>
            <a:normAutofit lnSpcReduction="10000"/>
          </a:bodyPr>
          <a:lstStyle/>
          <a:p>
            <a:pPr eaLnBrk="1" hangingPunct="1"/>
            <a:r>
              <a:rPr lang="en-US"/>
              <a:t>Hypertext is linked text.</a:t>
            </a:r>
          </a:p>
          <a:p>
            <a:pPr lvl="1" eaLnBrk="1" hangingPunct="1"/>
            <a:r>
              <a:rPr lang="en-US">
                <a:ea typeface="ＭＳ Ｐゴシック" charset="-128"/>
              </a:rPr>
              <a:t>User interacts with links to trace relationships of words and ideas created by the author.</a:t>
            </a:r>
          </a:p>
          <a:p>
            <a:pPr eaLnBrk="1" hangingPunct="1"/>
            <a:r>
              <a:rPr lang="en-US"/>
              <a:t>Structure consists of:</a:t>
            </a:r>
          </a:p>
          <a:p>
            <a:pPr lvl="1" eaLnBrk="1" hangingPunct="1"/>
            <a:r>
              <a:rPr lang="en-US">
                <a:ea typeface="ＭＳ Ｐゴシック" charset="-128"/>
              </a:rPr>
              <a:t>Nodes</a:t>
            </a:r>
          </a:p>
          <a:p>
            <a:pPr lvl="1" eaLnBrk="1" hangingPunct="1"/>
            <a:r>
              <a:rPr lang="en-US">
                <a:ea typeface="ＭＳ Ｐゴシック" charset="-128"/>
              </a:rPr>
              <a:t>Link anchor</a:t>
            </a:r>
          </a:p>
          <a:p>
            <a:pPr lvl="1" eaLnBrk="1" hangingPunct="1"/>
            <a:r>
              <a:rPr lang="en-US">
                <a:ea typeface="ＭＳ Ｐゴシック" charset="-128"/>
              </a:rPr>
              <a:t>Link markers</a:t>
            </a:r>
          </a:p>
          <a:p>
            <a:pPr eaLnBrk="1" hangingPunct="1"/>
            <a:r>
              <a:rPr lang="en-US"/>
              <a:t>Hypermedia is an information structure based on linked media.</a:t>
            </a:r>
          </a:p>
        </p:txBody>
      </p:sp>
      <p:sp>
        <p:nvSpPr>
          <p:cNvPr id="57346" name="Slide Number Placeholder 4"/>
          <p:cNvSpPr>
            <a:spLocks noGrp="1"/>
          </p:cNvSpPr>
          <p:nvPr>
            <p:ph type="sldNum" sz="quarter" idx="12"/>
          </p:nvPr>
        </p:nvSpPr>
        <p:spPr>
          <a:noFill/>
        </p:spPr>
        <p:txBody>
          <a:bodyPr/>
          <a:lstStyle/>
          <a:p>
            <a:fld id="{10126FAA-3D6A-544A-8FDC-02A482B29D91}" type="slidenum">
              <a:rPr lang="en-US" smtClean="0"/>
              <a:pPr/>
              <a:t>23</a:t>
            </a:fld>
            <a:endParaRPr lang="en-US" smtClean="0"/>
          </a:p>
        </p:txBody>
      </p:sp>
      <p:sp>
        <p:nvSpPr>
          <p:cNvPr id="57349" name="Text Box 4"/>
          <p:cNvSpPr txBox="1">
            <a:spLocks noChangeArrowheads="1"/>
          </p:cNvSpPr>
          <p:nvPr/>
        </p:nvSpPr>
        <p:spPr bwMode="auto">
          <a:xfrm>
            <a:off x="5867400" y="3886200"/>
            <a:ext cx="184150" cy="457200"/>
          </a:xfrm>
          <a:prstGeom prst="rect">
            <a:avLst/>
          </a:prstGeom>
          <a:noFill/>
          <a:ln w="9525">
            <a:noFill/>
            <a:miter lim="800000"/>
            <a:headEnd/>
            <a:tailEnd/>
          </a:ln>
        </p:spPr>
        <p:txBody>
          <a:bodyPr wrap="none">
            <a:prstTxWarp prst="textNoShape">
              <a:avLst/>
            </a:prstTxWarp>
            <a:spAutoFit/>
          </a:bodyPr>
          <a:lstStyle/>
          <a:p>
            <a:endParaRPr lang="en-US"/>
          </a:p>
        </p:txBody>
      </p:sp>
      <p:grpSp>
        <p:nvGrpSpPr>
          <p:cNvPr id="57350" name="Group 7"/>
          <p:cNvGrpSpPr>
            <a:grpSpLocks/>
          </p:cNvGrpSpPr>
          <p:nvPr/>
        </p:nvGrpSpPr>
        <p:grpSpPr bwMode="auto">
          <a:xfrm>
            <a:off x="6948488" y="3032125"/>
            <a:ext cx="1524000" cy="1524000"/>
            <a:chOff x="4320" y="2160"/>
            <a:chExt cx="960" cy="960"/>
          </a:xfrm>
        </p:grpSpPr>
        <p:sp>
          <p:nvSpPr>
            <p:cNvPr id="93190" name="AutoShape 6"/>
            <p:cNvSpPr>
              <a:spLocks noChangeArrowheads="1"/>
            </p:cNvSpPr>
            <p:nvPr/>
          </p:nvSpPr>
          <p:spPr bwMode="auto">
            <a:xfrm>
              <a:off x="4320" y="2160"/>
              <a:ext cx="816" cy="960"/>
            </a:xfrm>
            <a:prstGeom prst="foldedCorner">
              <a:avLst>
                <a:gd name="adj" fmla="val 12500"/>
              </a:avLst>
            </a:prstGeom>
            <a:solidFill>
              <a:schemeClr val="accent1"/>
            </a:solidFill>
            <a:ln w="9525">
              <a:solidFill>
                <a:schemeClr val="tx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endParaRPr lang="en-US"/>
            </a:p>
          </p:txBody>
        </p:sp>
        <p:sp>
          <p:nvSpPr>
            <p:cNvPr id="57352" name="Text Box 5"/>
            <p:cNvSpPr txBox="1">
              <a:spLocks noChangeArrowheads="1"/>
            </p:cNvSpPr>
            <p:nvPr/>
          </p:nvSpPr>
          <p:spPr bwMode="auto">
            <a:xfrm>
              <a:off x="4368" y="2208"/>
              <a:ext cx="912" cy="750"/>
            </a:xfrm>
            <a:prstGeom prst="rect">
              <a:avLst/>
            </a:prstGeom>
            <a:noFill/>
            <a:ln w="9525">
              <a:noFill/>
              <a:miter lim="800000"/>
              <a:headEnd/>
              <a:tailEnd/>
            </a:ln>
          </p:spPr>
          <p:txBody>
            <a:bodyPr>
              <a:prstTxWarp prst="textNoShape">
                <a:avLst/>
              </a:prstTxWarp>
              <a:spAutoFit/>
            </a:bodyPr>
            <a:lstStyle/>
            <a:p>
              <a:pPr>
                <a:spcBef>
                  <a:spcPct val="50000"/>
                </a:spcBef>
              </a:pPr>
              <a:r>
                <a:rPr lang="en-US" sz="1800">
                  <a:hlinkClick r:id="" action="ppaction://hlinkshowjump?jump=firstslide"/>
                </a:rPr>
                <a:t>Hyperlink text </a:t>
              </a:r>
              <a:r>
                <a:rPr lang="en-US" sz="1800"/>
                <a:t>can take you places.</a:t>
              </a:r>
              <a:endParaRPr lang="en-US"/>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p:txBody>
          <a:bodyPr/>
          <a:lstStyle/>
          <a:p>
            <a:pPr eaLnBrk="1" hangingPunct="1"/>
            <a:r>
              <a:rPr lang="en-US"/>
              <a:t>TEXT FOR THE WWW</a:t>
            </a:r>
          </a:p>
        </p:txBody>
      </p:sp>
      <p:sp>
        <p:nvSpPr>
          <p:cNvPr id="59396" name="Rectangle 3"/>
          <p:cNvSpPr>
            <a:spLocks noGrp="1" noChangeArrowheads="1"/>
          </p:cNvSpPr>
          <p:nvPr>
            <p:ph idx="1"/>
          </p:nvPr>
        </p:nvSpPr>
        <p:spPr/>
        <p:txBody>
          <a:bodyPr>
            <a:normAutofit fontScale="92500" lnSpcReduction="10000"/>
          </a:bodyPr>
          <a:lstStyle/>
          <a:p>
            <a:pPr eaLnBrk="1" hangingPunct="1"/>
            <a:r>
              <a:rPr lang="en-US"/>
              <a:t>HTML: </a:t>
            </a:r>
            <a:r>
              <a:rPr lang="en-US">
                <a:solidFill>
                  <a:srgbClr val="FF5A14"/>
                </a:solidFill>
              </a:rPr>
              <a:t>h</a:t>
            </a:r>
            <a:r>
              <a:rPr lang="en-US"/>
              <a:t>yper</a:t>
            </a:r>
            <a:r>
              <a:rPr lang="en-US">
                <a:solidFill>
                  <a:srgbClr val="FF5A14"/>
                </a:solidFill>
                <a:latin typeface="ヒラギノ角ゴ Pro W3" charset="-128"/>
              </a:rPr>
              <a:t>t</a:t>
            </a:r>
            <a:r>
              <a:rPr lang="en-US"/>
              <a:t>ext </a:t>
            </a:r>
            <a:r>
              <a:rPr lang="en-US">
                <a:solidFill>
                  <a:srgbClr val="FF5A14"/>
                </a:solidFill>
              </a:rPr>
              <a:t>m</a:t>
            </a:r>
            <a:r>
              <a:rPr lang="en-US"/>
              <a:t>arkup </a:t>
            </a:r>
            <a:r>
              <a:rPr lang="en-US">
                <a:solidFill>
                  <a:srgbClr val="FF5A14"/>
                </a:solidFill>
              </a:rPr>
              <a:t>l</a:t>
            </a:r>
            <a:r>
              <a:rPr lang="en-US"/>
              <a:t>anguage.</a:t>
            </a:r>
          </a:p>
          <a:p>
            <a:pPr lvl="1" eaLnBrk="1" hangingPunct="1"/>
            <a:r>
              <a:rPr lang="en-US">
                <a:ea typeface="ＭＳ Ｐゴシック" charset="-128"/>
              </a:rPr>
              <a:t>Contains "tags" used to specify the structure of the document and format the text and media.</a:t>
            </a:r>
          </a:p>
          <a:p>
            <a:pPr lvl="1" eaLnBrk="1" hangingPunct="1"/>
            <a:r>
              <a:rPr lang="en-US">
                <a:ea typeface="ＭＳ Ｐゴシック" charset="-128"/>
              </a:rPr>
              <a:t>Browser interprets the "tags" and displays the "page" on a client computer. </a:t>
            </a:r>
            <a:br>
              <a:rPr lang="en-US">
                <a:ea typeface="ＭＳ Ｐゴシック" charset="-128"/>
              </a:rPr>
            </a:br>
            <a:endParaRPr lang="en-US">
              <a:ea typeface="ＭＳ Ｐゴシック" charset="-128"/>
            </a:endParaRPr>
          </a:p>
          <a:p>
            <a:pPr eaLnBrk="1" hangingPunct="1"/>
            <a:r>
              <a:rPr lang="en-US"/>
              <a:t>HTML limitations:</a:t>
            </a:r>
          </a:p>
          <a:p>
            <a:pPr lvl="1" eaLnBrk="1" hangingPunct="1"/>
            <a:r>
              <a:rPr lang="en-US">
                <a:ea typeface="ＭＳ Ｐゴシック" charset="-128"/>
              </a:rPr>
              <a:t>Limited set of tags to create a page.</a:t>
            </a:r>
          </a:p>
          <a:p>
            <a:pPr lvl="1" eaLnBrk="1" hangingPunct="1"/>
            <a:r>
              <a:rPr lang="en-US">
                <a:ea typeface="ＭＳ Ｐゴシック" charset="-128"/>
              </a:rPr>
              <a:t>Difficult to precisely define a page appearance.</a:t>
            </a:r>
          </a:p>
          <a:p>
            <a:pPr lvl="2" eaLnBrk="1" hangingPunct="1"/>
            <a:r>
              <a:rPr lang="en-US">
                <a:ea typeface="ＭＳ Ｐゴシック" charset="-128"/>
              </a:rPr>
              <a:t>Some browsers and client computers may present the html page differently from other browsers.</a:t>
            </a:r>
          </a:p>
        </p:txBody>
      </p:sp>
      <p:sp>
        <p:nvSpPr>
          <p:cNvPr id="59394" name="Slide Number Placeholder 4"/>
          <p:cNvSpPr>
            <a:spLocks noGrp="1"/>
          </p:cNvSpPr>
          <p:nvPr>
            <p:ph type="sldNum" sz="quarter" idx="12"/>
          </p:nvPr>
        </p:nvSpPr>
        <p:spPr>
          <a:noFill/>
        </p:spPr>
        <p:txBody>
          <a:bodyPr/>
          <a:lstStyle/>
          <a:p>
            <a:fld id="{B2811851-0823-A84B-8A9E-7840FB29BB18}" type="slidenum">
              <a:rPr lang="en-US" smtClean="0"/>
              <a:pPr/>
              <a:t>24</a:t>
            </a:fld>
            <a:endParaRPr lang="en-US" smtClean="0"/>
          </a:p>
        </p:txBody>
      </p:sp>
      <p:sp>
        <p:nvSpPr>
          <p:cNvPr id="59397" name="Text Box 4"/>
          <p:cNvSpPr txBox="1">
            <a:spLocks noChangeArrowheads="1"/>
          </p:cNvSpPr>
          <p:nvPr/>
        </p:nvSpPr>
        <p:spPr bwMode="auto">
          <a:xfrm>
            <a:off x="7391400" y="3962400"/>
            <a:ext cx="1295400" cy="336550"/>
          </a:xfrm>
          <a:prstGeom prst="rect">
            <a:avLst/>
          </a:prstGeom>
          <a:noFill/>
          <a:ln w="9525">
            <a:noFill/>
            <a:miter lim="800000"/>
            <a:headEnd/>
            <a:tailEnd/>
          </a:ln>
        </p:spPr>
        <p:txBody>
          <a:bodyPr>
            <a:prstTxWarp prst="textNoShape">
              <a:avLst/>
            </a:prstTxWarp>
            <a:spAutoFit/>
          </a:bodyPr>
          <a:lstStyle/>
          <a:p>
            <a:pPr>
              <a:spcBef>
                <a:spcPct val="50000"/>
              </a:spcBef>
            </a:pPr>
            <a:endParaRPr lang="en-US" sz="16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p:txBody>
          <a:bodyPr/>
          <a:lstStyle/>
          <a:p>
            <a:pPr eaLnBrk="1" hangingPunct="1"/>
            <a:r>
              <a:rPr lang="en-US"/>
              <a:t>CSS &amp; XHTML</a:t>
            </a:r>
          </a:p>
        </p:txBody>
      </p:sp>
      <p:sp>
        <p:nvSpPr>
          <p:cNvPr id="61444" name="Rectangle 3"/>
          <p:cNvSpPr>
            <a:spLocks noGrp="1" noChangeArrowheads="1"/>
          </p:cNvSpPr>
          <p:nvPr>
            <p:ph idx="1"/>
          </p:nvPr>
        </p:nvSpPr>
        <p:spPr/>
        <p:txBody>
          <a:bodyPr/>
          <a:lstStyle/>
          <a:p>
            <a:pPr eaLnBrk="1" hangingPunct="1">
              <a:lnSpc>
                <a:spcPct val="70000"/>
              </a:lnSpc>
            </a:pPr>
            <a:r>
              <a:rPr lang="en-US"/>
              <a:t>Cascading Style Sheets (CSS).</a:t>
            </a:r>
          </a:p>
          <a:p>
            <a:pPr lvl="1" eaLnBrk="1" hangingPunct="1">
              <a:lnSpc>
                <a:spcPct val="70000"/>
              </a:lnSpc>
            </a:pPr>
            <a:r>
              <a:rPr lang="en-US">
                <a:ea typeface="ＭＳ Ｐゴシック" charset="-128"/>
              </a:rPr>
              <a:t>An addition to HTML</a:t>
            </a:r>
          </a:p>
          <a:p>
            <a:pPr lvl="1" eaLnBrk="1" hangingPunct="1">
              <a:lnSpc>
                <a:spcPct val="70000"/>
              </a:lnSpc>
            </a:pPr>
            <a:r>
              <a:rPr lang="en-US">
                <a:ea typeface="ＭＳ Ｐゴシック" charset="-128"/>
              </a:rPr>
              <a:t>Separates content of page from formatting commands</a:t>
            </a:r>
          </a:p>
          <a:p>
            <a:pPr lvl="1" eaLnBrk="1" hangingPunct="1">
              <a:lnSpc>
                <a:spcPct val="70000"/>
              </a:lnSpc>
            </a:pPr>
            <a:r>
              <a:rPr lang="en-US">
                <a:ea typeface="ＭＳ Ｐゴシック" charset="-128"/>
              </a:rPr>
              <a:t>Easier to edit and maintain consistent appearance of a site.</a:t>
            </a:r>
          </a:p>
          <a:p>
            <a:pPr eaLnBrk="1" hangingPunct="1">
              <a:lnSpc>
                <a:spcPct val="70000"/>
              </a:lnSpc>
            </a:pPr>
            <a:r>
              <a:rPr lang="en-US"/>
              <a:t>eXtensible HTML (XHTML)</a:t>
            </a:r>
          </a:p>
          <a:p>
            <a:pPr lvl="1" eaLnBrk="1" hangingPunct="1">
              <a:lnSpc>
                <a:spcPct val="70000"/>
              </a:lnSpc>
            </a:pPr>
            <a:r>
              <a:rPr lang="en-US">
                <a:ea typeface="ＭＳ Ｐゴシック" charset="-128"/>
              </a:rPr>
              <a:t>A blending of HTML and XML</a:t>
            </a:r>
          </a:p>
          <a:p>
            <a:pPr lvl="1" eaLnBrk="1" hangingPunct="1">
              <a:lnSpc>
                <a:spcPct val="70000"/>
              </a:lnSpc>
            </a:pPr>
            <a:r>
              <a:rPr lang="en-US">
                <a:ea typeface="ＭＳ Ｐゴシック" charset="-128"/>
              </a:rPr>
              <a:t>XML supports more powerful data manipulation.</a:t>
            </a:r>
          </a:p>
          <a:p>
            <a:pPr lvl="1" eaLnBrk="1" hangingPunct="1">
              <a:lnSpc>
                <a:spcPct val="70000"/>
              </a:lnSpc>
            </a:pPr>
            <a:r>
              <a:rPr lang="en-US">
                <a:ea typeface="ＭＳ Ｐゴシック" charset="-128"/>
              </a:rPr>
              <a:t>XHTML improves page display on mobile devices.</a:t>
            </a:r>
          </a:p>
        </p:txBody>
      </p:sp>
      <p:sp>
        <p:nvSpPr>
          <p:cNvPr id="61442" name="Slide Number Placeholder 4"/>
          <p:cNvSpPr>
            <a:spLocks noGrp="1"/>
          </p:cNvSpPr>
          <p:nvPr>
            <p:ph type="sldNum" sz="quarter" idx="12"/>
          </p:nvPr>
        </p:nvSpPr>
        <p:spPr>
          <a:noFill/>
        </p:spPr>
        <p:txBody>
          <a:bodyPr/>
          <a:lstStyle/>
          <a:p>
            <a:fld id="{759A5BC3-9C0E-CB40-9995-4ABA52BAEE22}" type="slidenum">
              <a:rPr lang="en-US" smtClean="0"/>
              <a:pPr/>
              <a:t>25</a:t>
            </a:fld>
            <a:endParaRPr lang="en-US"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p:txBody>
          <a:bodyPr/>
          <a:lstStyle/>
          <a:p>
            <a:pPr eaLnBrk="1" hangingPunct="1"/>
            <a:r>
              <a:rPr lang="en-US"/>
              <a:t>PORTABLE DOCUMENT FORMAT</a:t>
            </a:r>
          </a:p>
        </p:txBody>
      </p:sp>
      <p:sp>
        <p:nvSpPr>
          <p:cNvPr id="65540" name="Rectangle 3"/>
          <p:cNvSpPr>
            <a:spLocks noGrp="1" noChangeArrowheads="1"/>
          </p:cNvSpPr>
          <p:nvPr>
            <p:ph idx="1"/>
          </p:nvPr>
        </p:nvSpPr>
        <p:spPr/>
        <p:txBody>
          <a:bodyPr/>
          <a:lstStyle/>
          <a:p>
            <a:pPr eaLnBrk="1" hangingPunct="1"/>
            <a:r>
              <a:rPr lang="en-US"/>
              <a:t>PDF files maintain original formatting of documents across computer platforms.</a:t>
            </a:r>
          </a:p>
          <a:p>
            <a:pPr lvl="1" eaLnBrk="1" hangingPunct="1"/>
            <a:r>
              <a:rPr lang="en-US">
                <a:ea typeface="ＭＳ Ｐゴシック" charset="-128"/>
              </a:rPr>
              <a:t>Platform and application independent.</a:t>
            </a:r>
          </a:p>
          <a:p>
            <a:pPr lvl="1" eaLnBrk="1" hangingPunct="1"/>
            <a:r>
              <a:rPr lang="en-US">
                <a:ea typeface="ＭＳ Ｐゴシック" charset="-128"/>
              </a:rPr>
              <a:t>Support multiple media and user interaction.</a:t>
            </a:r>
          </a:p>
          <a:p>
            <a:pPr lvl="1" eaLnBrk="1" hangingPunct="1"/>
            <a:r>
              <a:rPr lang="en-US">
                <a:ea typeface="ＭＳ Ｐゴシック" charset="-128"/>
              </a:rPr>
              <a:t>Require a </a:t>
            </a:r>
            <a:r>
              <a:rPr lang="en-US">
                <a:solidFill>
                  <a:srgbClr val="FF5A14"/>
                </a:solidFill>
                <a:ea typeface="ＭＳ Ｐゴシック" charset="-128"/>
              </a:rPr>
              <a:t>reader</a:t>
            </a:r>
            <a:r>
              <a:rPr lang="en-US">
                <a:ea typeface="ＭＳ Ｐゴシック" charset="-128"/>
              </a:rPr>
              <a:t> program to view the file and an application to </a:t>
            </a:r>
            <a:r>
              <a:rPr lang="en-US">
                <a:solidFill>
                  <a:srgbClr val="FF5A14"/>
                </a:solidFill>
                <a:ea typeface="ＭＳ Ｐゴシック" charset="-128"/>
              </a:rPr>
              <a:t>convert</a:t>
            </a:r>
            <a:r>
              <a:rPr lang="en-US">
                <a:ea typeface="ＭＳ Ｐゴシック" charset="-128"/>
              </a:rPr>
              <a:t> a document to pdf format.</a:t>
            </a:r>
          </a:p>
          <a:p>
            <a:pPr lvl="2" eaLnBrk="1" hangingPunct="1"/>
            <a:r>
              <a:rPr lang="en-US">
                <a:ea typeface="ＭＳ Ｐゴシック" charset="-128"/>
              </a:rPr>
              <a:t> Adobe Acrobat Reader is a free download.</a:t>
            </a:r>
          </a:p>
          <a:p>
            <a:pPr lvl="2" eaLnBrk="1" hangingPunct="1"/>
            <a:r>
              <a:rPr lang="en-US">
                <a:ea typeface="ＭＳ Ｐゴシック" charset="-128"/>
              </a:rPr>
              <a:t> PDFCreator is a free open source converter.</a:t>
            </a:r>
          </a:p>
        </p:txBody>
      </p:sp>
      <p:sp>
        <p:nvSpPr>
          <p:cNvPr id="65538" name="Slide Number Placeholder 4"/>
          <p:cNvSpPr>
            <a:spLocks noGrp="1"/>
          </p:cNvSpPr>
          <p:nvPr>
            <p:ph type="sldNum" sz="quarter" idx="12"/>
          </p:nvPr>
        </p:nvSpPr>
        <p:spPr>
          <a:noFill/>
        </p:spPr>
        <p:txBody>
          <a:bodyPr/>
          <a:lstStyle/>
          <a:p>
            <a:fld id="{AF9CC91C-AE3B-3D4A-9F5F-3DEB7E2155F5}" type="slidenum">
              <a:rPr lang="en-US" smtClean="0"/>
              <a:pPr/>
              <a:t>26</a:t>
            </a:fld>
            <a:endParaRPr lang="en-US"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p:cNvSpPr>
            <a:spLocks noGrp="1" noChangeArrowheads="1"/>
          </p:cNvSpPr>
          <p:nvPr>
            <p:ph type="title"/>
          </p:nvPr>
        </p:nvSpPr>
        <p:spPr>
          <a:xfrm>
            <a:off x="457200" y="381000"/>
            <a:ext cx="8229600" cy="1143000"/>
          </a:xfrm>
        </p:spPr>
        <p:txBody>
          <a:bodyPr>
            <a:normAutofit fontScale="90000"/>
          </a:bodyPr>
          <a:lstStyle/>
          <a:p>
            <a:pPr eaLnBrk="1" hangingPunct="1"/>
            <a:r>
              <a:rPr lang="en-US"/>
              <a:t>ADDING TEXT TO MULTIMEDIA </a:t>
            </a:r>
            <a:br>
              <a:rPr lang="en-US"/>
            </a:br>
            <a:r>
              <a:rPr lang="en-US"/>
              <a:t>                                    APPLICATION</a:t>
            </a:r>
          </a:p>
        </p:txBody>
      </p:sp>
      <p:sp>
        <p:nvSpPr>
          <p:cNvPr id="67588" name="Rectangle 3"/>
          <p:cNvSpPr>
            <a:spLocks noGrp="1" noChangeArrowheads="1"/>
          </p:cNvSpPr>
          <p:nvPr>
            <p:ph idx="1"/>
          </p:nvPr>
        </p:nvSpPr>
        <p:spPr/>
        <p:txBody>
          <a:bodyPr>
            <a:normAutofit lnSpcReduction="10000"/>
          </a:bodyPr>
          <a:lstStyle/>
          <a:p>
            <a:pPr eaLnBrk="1" hangingPunct="1">
              <a:buFont typeface="Wingdings" charset="2"/>
              <a:buNone/>
            </a:pPr>
            <a:r>
              <a:rPr lang="en-US"/>
              <a:t>Several methods to incorporate text in an authoring application.</a:t>
            </a:r>
            <a:br>
              <a:rPr lang="en-US"/>
            </a:br>
            <a:endParaRPr lang="en-US"/>
          </a:p>
          <a:p>
            <a:pPr lvl="1" eaLnBrk="1" hangingPunct="1"/>
            <a:r>
              <a:rPr lang="en-US">
                <a:ea typeface="ＭＳ Ｐゴシック" charset="-128"/>
              </a:rPr>
              <a:t>Direct entry in a text box or text field.</a:t>
            </a:r>
          </a:p>
          <a:p>
            <a:pPr lvl="1" eaLnBrk="1" hangingPunct="1"/>
            <a:r>
              <a:rPr lang="en-US">
                <a:ea typeface="ＭＳ Ｐゴシック" charset="-128"/>
              </a:rPr>
              <a:t>Copy and paste from existing text source.</a:t>
            </a:r>
          </a:p>
          <a:p>
            <a:pPr lvl="1" eaLnBrk="1" hangingPunct="1"/>
            <a:r>
              <a:rPr lang="en-US">
                <a:ea typeface="ＭＳ Ｐゴシック" charset="-128"/>
              </a:rPr>
              <a:t>File import for large text files.</a:t>
            </a:r>
          </a:p>
          <a:p>
            <a:pPr lvl="1" eaLnBrk="1" hangingPunct="1"/>
            <a:r>
              <a:rPr lang="en-US">
                <a:ea typeface="ＭＳ Ｐゴシック" charset="-128"/>
              </a:rPr>
              <a:t>Scan text with OCR application for text that exists only in print media.</a:t>
            </a:r>
          </a:p>
          <a:p>
            <a:pPr lvl="2" eaLnBrk="1" hangingPunct="1">
              <a:lnSpc>
                <a:spcPct val="85000"/>
              </a:lnSpc>
            </a:pPr>
            <a:r>
              <a:rPr lang="en-US">
                <a:ea typeface="ＭＳ Ｐゴシック" charset="-128"/>
              </a:rPr>
              <a:t>Optical Character Recognition accuracy will vary based on fonts and quality of source material.</a:t>
            </a:r>
          </a:p>
        </p:txBody>
      </p:sp>
      <p:sp>
        <p:nvSpPr>
          <p:cNvPr id="67586" name="Slide Number Placeholder 4"/>
          <p:cNvSpPr>
            <a:spLocks noGrp="1"/>
          </p:cNvSpPr>
          <p:nvPr>
            <p:ph type="sldNum" sz="quarter" idx="12"/>
          </p:nvPr>
        </p:nvSpPr>
        <p:spPr>
          <a:noFill/>
        </p:spPr>
        <p:txBody>
          <a:bodyPr/>
          <a:lstStyle/>
          <a:p>
            <a:fld id="{05356F00-D490-364A-BFED-0894300FEC84}" type="slidenum">
              <a:rPr lang="en-US" smtClean="0"/>
              <a:pPr/>
              <a:t>27</a:t>
            </a:fld>
            <a:endParaRPr lang="en-US"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a:xfrm>
            <a:off x="457200" y="381000"/>
            <a:ext cx="8229600" cy="1143000"/>
          </a:xfrm>
        </p:spPr>
        <p:txBody>
          <a:bodyPr>
            <a:normAutofit fontScale="90000"/>
          </a:bodyPr>
          <a:lstStyle/>
          <a:p>
            <a:pPr eaLnBrk="1" hangingPunct="1"/>
            <a:r>
              <a:rPr lang="en-US"/>
              <a:t>GUIDELINES for TEXT </a:t>
            </a:r>
            <a:br>
              <a:rPr lang="en-US"/>
            </a:br>
            <a:r>
              <a:rPr lang="en-US"/>
              <a:t>		in Multimedia Applications</a:t>
            </a:r>
          </a:p>
        </p:txBody>
      </p:sp>
      <p:sp>
        <p:nvSpPr>
          <p:cNvPr id="69636" name="Rectangle 3"/>
          <p:cNvSpPr>
            <a:spLocks noGrp="1" noChangeArrowheads="1"/>
          </p:cNvSpPr>
          <p:nvPr>
            <p:ph idx="1"/>
          </p:nvPr>
        </p:nvSpPr>
        <p:spPr>
          <a:xfrm>
            <a:off x="658813" y="1839913"/>
            <a:ext cx="6853237" cy="4279900"/>
          </a:xfrm>
        </p:spPr>
        <p:txBody>
          <a:bodyPr/>
          <a:lstStyle/>
          <a:p>
            <a:pPr eaLnBrk="1" hangingPunct="1"/>
            <a:r>
              <a:rPr lang="en-US"/>
              <a:t> </a:t>
            </a:r>
            <a:r>
              <a:rPr lang="en-US" sz="2800"/>
              <a:t>Be selective.</a:t>
            </a:r>
          </a:p>
          <a:p>
            <a:pPr eaLnBrk="1" hangingPunct="1"/>
            <a:r>
              <a:rPr lang="en-US" sz="2800"/>
              <a:t> Be brief.</a:t>
            </a:r>
          </a:p>
          <a:p>
            <a:pPr eaLnBrk="1" hangingPunct="1"/>
            <a:r>
              <a:rPr lang="en-US" sz="2800"/>
              <a:t> Make text readable.</a:t>
            </a:r>
          </a:p>
          <a:p>
            <a:pPr eaLnBrk="1" hangingPunct="1"/>
            <a:r>
              <a:rPr lang="en-US" sz="2800"/>
              <a:t> Be consistent.</a:t>
            </a:r>
          </a:p>
          <a:p>
            <a:pPr eaLnBrk="1" hangingPunct="1"/>
            <a:r>
              <a:rPr lang="en-US" sz="2800"/>
              <a:t> Be careful</a:t>
            </a:r>
          </a:p>
          <a:p>
            <a:pPr eaLnBrk="1" hangingPunct="1"/>
            <a:r>
              <a:rPr lang="en-US" sz="2800"/>
              <a:t> Be respectful.</a:t>
            </a:r>
          </a:p>
          <a:p>
            <a:pPr eaLnBrk="1" hangingPunct="1"/>
            <a:r>
              <a:rPr lang="en-US" sz="2800"/>
              <a:t> Combine text with other media.</a:t>
            </a:r>
          </a:p>
          <a:p>
            <a:pPr eaLnBrk="1" hangingPunct="1"/>
            <a:r>
              <a:rPr lang="en-US" sz="2800"/>
              <a:t> Make text interactive.</a:t>
            </a:r>
          </a:p>
        </p:txBody>
      </p:sp>
      <p:sp>
        <p:nvSpPr>
          <p:cNvPr id="69634" name="Slide Number Placeholder 4"/>
          <p:cNvSpPr>
            <a:spLocks noGrp="1"/>
          </p:cNvSpPr>
          <p:nvPr>
            <p:ph type="sldNum" sz="quarter" idx="12"/>
          </p:nvPr>
        </p:nvSpPr>
        <p:spPr>
          <a:noFill/>
        </p:spPr>
        <p:txBody>
          <a:bodyPr/>
          <a:lstStyle/>
          <a:p>
            <a:fld id="{919A2705-5BEE-EE4E-A657-B82A8CF82D00}" type="slidenum">
              <a:rPr lang="en-US" smtClean="0"/>
              <a:pPr/>
              <a:t>28</a:t>
            </a:fld>
            <a:endParaRPr lang="en-US"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ChangeArrowheads="1"/>
          </p:cNvSpPr>
          <p:nvPr>
            <p:ph type="title"/>
          </p:nvPr>
        </p:nvSpPr>
        <p:spPr/>
        <p:txBody>
          <a:bodyPr/>
          <a:lstStyle/>
          <a:p>
            <a:pPr eaLnBrk="1" hangingPunct="1"/>
            <a:r>
              <a:rPr lang="en-US"/>
              <a:t>WRAP UP</a:t>
            </a:r>
          </a:p>
        </p:txBody>
      </p:sp>
      <p:sp>
        <p:nvSpPr>
          <p:cNvPr id="71684" name="Rectangle 3"/>
          <p:cNvSpPr>
            <a:spLocks noGrp="1" noChangeArrowheads="1"/>
          </p:cNvSpPr>
          <p:nvPr>
            <p:ph idx="1"/>
          </p:nvPr>
        </p:nvSpPr>
        <p:spPr>
          <a:xfrm>
            <a:off x="152400" y="1600200"/>
            <a:ext cx="8153400" cy="4530725"/>
          </a:xfrm>
        </p:spPr>
        <p:txBody>
          <a:bodyPr/>
          <a:lstStyle/>
          <a:p>
            <a:pPr eaLnBrk="1" hangingPunct="1">
              <a:lnSpc>
                <a:spcPct val="90000"/>
              </a:lnSpc>
            </a:pPr>
            <a:r>
              <a:rPr lang="en-US"/>
              <a:t>Traditional text features.</a:t>
            </a:r>
          </a:p>
          <a:p>
            <a:pPr eaLnBrk="1" hangingPunct="1">
              <a:lnSpc>
                <a:spcPct val="90000"/>
              </a:lnSpc>
            </a:pPr>
            <a:r>
              <a:rPr lang="en-US"/>
              <a:t> Computer text codes.</a:t>
            </a:r>
          </a:p>
          <a:p>
            <a:pPr eaLnBrk="1" hangingPunct="1">
              <a:lnSpc>
                <a:spcPct val="90000"/>
              </a:lnSpc>
            </a:pPr>
            <a:r>
              <a:rPr lang="en-US"/>
              <a:t> Font technologies.</a:t>
            </a:r>
          </a:p>
          <a:p>
            <a:pPr eaLnBrk="1" hangingPunct="1">
              <a:lnSpc>
                <a:spcPct val="90000"/>
              </a:lnSpc>
            </a:pPr>
            <a:r>
              <a:rPr lang="en-US"/>
              <a:t> Multimedia text.</a:t>
            </a:r>
          </a:p>
          <a:p>
            <a:pPr eaLnBrk="1" hangingPunct="1">
              <a:lnSpc>
                <a:spcPct val="90000"/>
              </a:lnSpc>
            </a:pPr>
            <a:r>
              <a:rPr lang="en-US"/>
              <a:t> Adding text to multimedia applications.</a:t>
            </a:r>
          </a:p>
          <a:p>
            <a:pPr eaLnBrk="1" hangingPunct="1">
              <a:lnSpc>
                <a:spcPct val="90000"/>
              </a:lnSpc>
            </a:pPr>
            <a:r>
              <a:rPr lang="en-US"/>
              <a:t> Guidelines for using text.</a:t>
            </a:r>
          </a:p>
        </p:txBody>
      </p:sp>
      <p:sp>
        <p:nvSpPr>
          <p:cNvPr id="71682" name="Slide Number Placeholder 4"/>
          <p:cNvSpPr>
            <a:spLocks noGrp="1"/>
          </p:cNvSpPr>
          <p:nvPr>
            <p:ph type="sldNum" sz="quarter" idx="12"/>
          </p:nvPr>
        </p:nvSpPr>
        <p:spPr>
          <a:noFill/>
        </p:spPr>
        <p:txBody>
          <a:bodyPr/>
          <a:lstStyle/>
          <a:p>
            <a:fld id="{997FFFB6-4241-F644-B264-126DBB92B066}" type="slidenum">
              <a:rPr lang="en-US" smtClean="0"/>
              <a:pPr/>
              <a:t>29</a:t>
            </a:fld>
            <a:endParaRPr lang="en-US" smtClean="0"/>
          </a:p>
        </p:txBody>
      </p:sp>
      <p:grpSp>
        <p:nvGrpSpPr>
          <p:cNvPr id="71685" name="Group 12"/>
          <p:cNvGrpSpPr>
            <a:grpSpLocks/>
          </p:cNvGrpSpPr>
          <p:nvPr/>
        </p:nvGrpSpPr>
        <p:grpSpPr bwMode="auto">
          <a:xfrm>
            <a:off x="1498600" y="5257800"/>
            <a:ext cx="5892800" cy="838200"/>
            <a:chOff x="944" y="3312"/>
            <a:chExt cx="3712" cy="528"/>
          </a:xfrm>
        </p:grpSpPr>
        <p:sp>
          <p:nvSpPr>
            <p:cNvPr id="71686" name="WordArt 4"/>
            <p:cNvSpPr>
              <a:spLocks noChangeArrowheads="1" noChangeShapeType="1" noTextEdit="1"/>
            </p:cNvSpPr>
            <p:nvPr/>
          </p:nvSpPr>
          <p:spPr bwMode="auto">
            <a:xfrm>
              <a:off x="944" y="3312"/>
              <a:ext cx="480" cy="528"/>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5921" dir="2700000" sy="50000" kx="2115830" algn="bl" rotWithShape="0">
                      <a:srgbClr val="C0C0C0"/>
                    </a:outerShdw>
                  </a:effectLst>
                  <a:latin typeface="Garamond"/>
                  <a:ea typeface="Garamond"/>
                  <a:cs typeface="Garamond"/>
                </a:rPr>
                <a:t>T</a:t>
              </a:r>
            </a:p>
          </p:txBody>
        </p:sp>
        <p:sp>
          <p:nvSpPr>
            <p:cNvPr id="71687" name="WordArt 8"/>
            <p:cNvSpPr>
              <a:spLocks noChangeArrowheads="1" noChangeShapeType="1" noTextEdit="1"/>
            </p:cNvSpPr>
            <p:nvPr/>
          </p:nvSpPr>
          <p:spPr bwMode="auto">
            <a:xfrm>
              <a:off x="2016" y="3312"/>
              <a:ext cx="480" cy="528"/>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5921" dir="2700000" sy="50000" kx="2115830" algn="bl" rotWithShape="0">
                      <a:srgbClr val="C0C0C0"/>
                    </a:outerShdw>
                  </a:effectLst>
                  <a:latin typeface="Garamond"/>
                  <a:ea typeface="Garamond"/>
                  <a:cs typeface="Garamond"/>
                </a:rPr>
                <a:t>E</a:t>
              </a:r>
            </a:p>
          </p:txBody>
        </p:sp>
        <p:sp>
          <p:nvSpPr>
            <p:cNvPr id="71688" name="WordArt 9"/>
            <p:cNvSpPr>
              <a:spLocks noChangeArrowheads="1" noChangeShapeType="1" noTextEdit="1"/>
            </p:cNvSpPr>
            <p:nvPr/>
          </p:nvSpPr>
          <p:spPr bwMode="auto">
            <a:xfrm>
              <a:off x="3104" y="3312"/>
              <a:ext cx="480" cy="528"/>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5921" dir="2700000" sy="50000" kx="2115830" algn="bl" rotWithShape="0">
                      <a:srgbClr val="C0C0C0"/>
                    </a:outerShdw>
                  </a:effectLst>
                  <a:latin typeface="Garamond"/>
                  <a:ea typeface="Garamond"/>
                  <a:cs typeface="Garamond"/>
                </a:rPr>
                <a:t>X</a:t>
              </a:r>
            </a:p>
          </p:txBody>
        </p:sp>
        <p:sp>
          <p:nvSpPr>
            <p:cNvPr id="71689" name="WordArt 10"/>
            <p:cNvSpPr>
              <a:spLocks noChangeArrowheads="1" noChangeShapeType="1" noTextEdit="1"/>
            </p:cNvSpPr>
            <p:nvPr/>
          </p:nvSpPr>
          <p:spPr bwMode="auto">
            <a:xfrm>
              <a:off x="4176" y="3312"/>
              <a:ext cx="480" cy="528"/>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5921" dir="2700000" sy="50000" kx="2115830" algn="bl" rotWithShape="0">
                      <a:srgbClr val="C0C0C0"/>
                    </a:outerShdw>
                  </a:effectLst>
                  <a:latin typeface="Garamond"/>
                  <a:ea typeface="Garamond"/>
                  <a:cs typeface="Garamond"/>
                </a:rPr>
                <a:t>T</a:t>
              </a: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en-US"/>
              <a:t>POWERS OF TEXT</a:t>
            </a:r>
          </a:p>
        </p:txBody>
      </p:sp>
      <p:sp>
        <p:nvSpPr>
          <p:cNvPr id="18436" name="Rectangle 3"/>
          <p:cNvSpPr>
            <a:spLocks noGrp="1" noChangeArrowheads="1"/>
          </p:cNvSpPr>
          <p:nvPr>
            <p:ph idx="1"/>
          </p:nvPr>
        </p:nvSpPr>
        <p:spPr/>
        <p:txBody>
          <a:bodyPr>
            <a:normAutofit lnSpcReduction="10000"/>
          </a:bodyPr>
          <a:lstStyle/>
          <a:p>
            <a:pPr eaLnBrk="1" hangingPunct="1"/>
            <a:r>
              <a:rPr lang="en-US"/>
              <a:t> Multimedia developers value text for:</a:t>
            </a:r>
          </a:p>
          <a:p>
            <a:pPr lvl="1" eaLnBrk="1" hangingPunct="1"/>
            <a:r>
              <a:rPr lang="en-US">
                <a:ea typeface="ＭＳ Ｐゴシック" charset="-128"/>
              </a:rPr>
              <a:t> Universality</a:t>
            </a:r>
          </a:p>
          <a:p>
            <a:pPr lvl="1" eaLnBrk="1" hangingPunct="1"/>
            <a:r>
              <a:rPr lang="en-US">
                <a:ea typeface="ＭＳ Ｐゴシック" charset="-128"/>
              </a:rPr>
              <a:t> Clarity</a:t>
            </a:r>
          </a:p>
          <a:p>
            <a:pPr lvl="1" eaLnBrk="1" hangingPunct="1"/>
            <a:r>
              <a:rPr lang="en-US">
                <a:ea typeface="ＭＳ Ｐゴシック" charset="-128"/>
              </a:rPr>
              <a:t> Efficiency</a:t>
            </a:r>
          </a:p>
          <a:p>
            <a:pPr lvl="1" eaLnBrk="1" hangingPunct="1"/>
            <a:r>
              <a:rPr lang="en-US">
                <a:ea typeface="ＭＳ Ｐゴシック" charset="-128"/>
              </a:rPr>
              <a:t> Powers of abstraction, engagement, and suggestion.</a:t>
            </a:r>
            <a:br>
              <a:rPr lang="en-US">
                <a:ea typeface="ＭＳ Ｐゴシック" charset="-128"/>
              </a:rPr>
            </a:br>
            <a:endParaRPr lang="en-US">
              <a:ea typeface="ＭＳ Ｐゴシック" charset="-128"/>
            </a:endParaRPr>
          </a:p>
          <a:p>
            <a:pPr eaLnBrk="1" hangingPunct="1"/>
            <a:r>
              <a:rPr lang="en-US"/>
              <a:t>Developers can explore new uses for text in a media-rich environment.</a:t>
            </a:r>
          </a:p>
        </p:txBody>
      </p:sp>
      <p:sp>
        <p:nvSpPr>
          <p:cNvPr id="18434" name="Slide Number Placeholder 4"/>
          <p:cNvSpPr>
            <a:spLocks noGrp="1"/>
          </p:cNvSpPr>
          <p:nvPr>
            <p:ph type="sldNum" sz="quarter" idx="12"/>
          </p:nvPr>
        </p:nvSpPr>
        <p:spPr>
          <a:noFill/>
        </p:spPr>
        <p:txBody>
          <a:bodyPr/>
          <a:lstStyle/>
          <a:p>
            <a:fld id="{544556BD-68DA-D847-8CA6-D37FDA083BA3}" type="slidenum">
              <a:rPr lang="en-US" smtClean="0"/>
              <a:pPr/>
              <a:t>3</a:t>
            </a:fld>
            <a:endParaRPr lang="en-US"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2"/>
          <p:cNvSpPr>
            <a:spLocks noGrp="1" noChangeArrowheads="1"/>
          </p:cNvSpPr>
          <p:nvPr>
            <p:ph type="title"/>
          </p:nvPr>
        </p:nvSpPr>
        <p:spPr/>
        <p:txBody>
          <a:bodyPr/>
          <a:lstStyle/>
          <a:p>
            <a:pPr eaLnBrk="1" hangingPunct="1"/>
            <a:r>
              <a:rPr lang="en-US"/>
              <a:t>KEY TERM CHECK UP</a:t>
            </a:r>
          </a:p>
        </p:txBody>
      </p:sp>
      <p:sp>
        <p:nvSpPr>
          <p:cNvPr id="73731" name="Slide Number Placeholder 3"/>
          <p:cNvSpPr>
            <a:spLocks noGrp="1"/>
          </p:cNvSpPr>
          <p:nvPr>
            <p:ph type="sldNum" sz="quarter" idx="12"/>
          </p:nvPr>
        </p:nvSpPr>
        <p:spPr>
          <a:noFill/>
        </p:spPr>
        <p:txBody>
          <a:bodyPr/>
          <a:lstStyle/>
          <a:p>
            <a:fld id="{DFDB99D1-A85A-8544-A512-8A1E777AE22C}" type="slidenum">
              <a:rPr lang="en-US" smtClean="0"/>
              <a:pPr/>
              <a:t>30</a:t>
            </a:fld>
            <a:endParaRPr lang="en-US" smtClean="0"/>
          </a:p>
        </p:txBody>
      </p:sp>
      <p:grpSp>
        <p:nvGrpSpPr>
          <p:cNvPr id="73733" name="Group 6"/>
          <p:cNvGrpSpPr>
            <a:grpSpLocks/>
          </p:cNvGrpSpPr>
          <p:nvPr/>
        </p:nvGrpSpPr>
        <p:grpSpPr bwMode="auto">
          <a:xfrm>
            <a:off x="557213" y="1487488"/>
            <a:ext cx="8256047" cy="4087812"/>
            <a:chOff x="351" y="937"/>
            <a:chExt cx="5409" cy="2575"/>
          </a:xfrm>
        </p:grpSpPr>
        <p:graphicFrame>
          <p:nvGraphicFramePr>
            <p:cNvPr id="73730" name="Object 2"/>
            <p:cNvGraphicFramePr>
              <a:graphicFrameLocks noChangeAspect="1"/>
            </p:cNvGraphicFramePr>
            <p:nvPr/>
          </p:nvGraphicFramePr>
          <p:xfrm>
            <a:off x="395" y="993"/>
            <a:ext cx="5365" cy="2519"/>
          </p:xfrm>
          <a:graphic>
            <a:graphicData uri="http://schemas.openxmlformats.org/presentationml/2006/ole">
              <mc:AlternateContent xmlns:mc="http://schemas.openxmlformats.org/markup-compatibility/2006">
                <mc:Choice xmlns:v="urn:schemas-microsoft-com:vml" Requires="v">
                  <p:oleObj spid="_x0000_s73731" name="Document" r:id="rId5" imgW="5629656" imgH="2642616" progId="Word.Document.8">
                    <p:embed/>
                  </p:oleObj>
                </mc:Choice>
                <mc:Fallback>
                  <p:oleObj name="Document" r:id="rId5" imgW="5629656" imgH="2642616" progId="Word.Documen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 y="993"/>
                          <a:ext cx="5365" cy="25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0597" name="Rectangle 5"/>
            <p:cNvSpPr>
              <a:spLocks noChangeArrowheads="1"/>
            </p:cNvSpPr>
            <p:nvPr/>
          </p:nvSpPr>
          <p:spPr bwMode="auto">
            <a:xfrm>
              <a:off x="351" y="937"/>
              <a:ext cx="5409" cy="2432"/>
            </a:xfrm>
            <a:prstGeom prst="rect">
              <a:avLst/>
            </a:prstGeom>
            <a:noFill/>
            <a:ln w="38100">
              <a:solidFill>
                <a:schemeClr val="hlink"/>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endParaRPr lang="en-US"/>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a:t>TEXT TRADITION</a:t>
            </a:r>
          </a:p>
        </p:txBody>
      </p:sp>
      <p:sp>
        <p:nvSpPr>
          <p:cNvPr id="20484" name="Rectangle 3"/>
          <p:cNvSpPr>
            <a:spLocks noGrp="1" noChangeArrowheads="1"/>
          </p:cNvSpPr>
          <p:nvPr>
            <p:ph idx="1"/>
          </p:nvPr>
        </p:nvSpPr>
        <p:spPr/>
        <p:txBody>
          <a:bodyPr/>
          <a:lstStyle/>
          <a:p>
            <a:pPr eaLnBrk="1" hangingPunct="1">
              <a:buFont typeface="Wingdings" charset="2"/>
              <a:buNone/>
            </a:pPr>
            <a:r>
              <a:rPr lang="en-US"/>
              <a:t>Text properties are grounded in the print tradition.</a:t>
            </a:r>
          </a:p>
          <a:p>
            <a:pPr eaLnBrk="1" hangingPunct="1"/>
            <a:r>
              <a:rPr lang="en-US"/>
              <a:t> </a:t>
            </a:r>
            <a:r>
              <a:rPr lang="en-US">
                <a:solidFill>
                  <a:srgbClr val="FF5A14"/>
                </a:solidFill>
              </a:rPr>
              <a:t>Typeface </a:t>
            </a:r>
            <a:r>
              <a:rPr lang="en-US"/>
              <a:t>is a family of characters sharing a common design.</a:t>
            </a:r>
          </a:p>
          <a:p>
            <a:pPr lvl="1" eaLnBrk="1" hangingPunct="1"/>
            <a:r>
              <a:rPr lang="en-US">
                <a:ea typeface="ＭＳ Ｐゴシック" charset="-128"/>
              </a:rPr>
              <a:t>Arial</a:t>
            </a:r>
          </a:p>
          <a:p>
            <a:pPr lvl="1" eaLnBrk="1" hangingPunct="1"/>
            <a:r>
              <a:rPr lang="en-US">
                <a:latin typeface="Chicago" charset="0"/>
                <a:ea typeface="ＭＳ Ｐゴシック" charset="-128"/>
              </a:rPr>
              <a:t>Chicago</a:t>
            </a:r>
          </a:p>
          <a:p>
            <a:pPr lvl="1" eaLnBrk="1" hangingPunct="1"/>
            <a:r>
              <a:rPr lang="en-US">
                <a:latin typeface="New York" charset="0"/>
                <a:ea typeface="ＭＳ Ｐゴシック" charset="-128"/>
              </a:rPr>
              <a:t>New York</a:t>
            </a:r>
            <a:endParaRPr lang="en-US">
              <a:latin typeface="Palatino" charset="0"/>
              <a:ea typeface="ＭＳ Ｐゴシック" charset="-128"/>
            </a:endParaRPr>
          </a:p>
          <a:p>
            <a:pPr lvl="1" eaLnBrk="1" hangingPunct="1"/>
            <a:r>
              <a:rPr lang="en-US">
                <a:latin typeface="Palatino" charset="0"/>
                <a:ea typeface="ＭＳ Ｐゴシック" charset="-128"/>
              </a:rPr>
              <a:t>Palatino</a:t>
            </a:r>
            <a:endParaRPr lang="en-US">
              <a:ea typeface="ＭＳ Ｐゴシック" charset="-128"/>
            </a:endParaRPr>
          </a:p>
        </p:txBody>
      </p:sp>
      <p:sp>
        <p:nvSpPr>
          <p:cNvPr id="20482" name="Slide Number Placeholder 4"/>
          <p:cNvSpPr>
            <a:spLocks noGrp="1"/>
          </p:cNvSpPr>
          <p:nvPr>
            <p:ph type="sldNum" sz="quarter" idx="12"/>
          </p:nvPr>
        </p:nvSpPr>
        <p:spPr>
          <a:noFill/>
        </p:spPr>
        <p:txBody>
          <a:bodyPr/>
          <a:lstStyle/>
          <a:p>
            <a:fld id="{1247BAF0-4A3B-2A4F-866D-0BCD6028F457}" type="slidenum">
              <a:rPr lang="en-US" smtClean="0"/>
              <a:pPr/>
              <a:t>4</a:t>
            </a:fld>
            <a:endParaRPr lang="en-US"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4"/>
          <p:cNvSpPr txBox="1">
            <a:spLocks noGrp="1"/>
          </p:cNvSpPr>
          <p:nvPr/>
        </p:nvSpPr>
        <p:spPr bwMode="auto">
          <a:xfrm>
            <a:off x="6553200" y="6273800"/>
            <a:ext cx="2133600" cy="457200"/>
          </a:xfrm>
          <a:prstGeom prst="rect">
            <a:avLst/>
          </a:prstGeom>
          <a:noFill/>
          <a:ln w="9525">
            <a:noFill/>
            <a:miter lim="800000"/>
            <a:headEnd/>
            <a:tailEnd/>
          </a:ln>
        </p:spPr>
        <p:txBody>
          <a:bodyPr>
            <a:prstTxWarp prst="textNoShape">
              <a:avLst/>
            </a:prstTxWarp>
          </a:bodyPr>
          <a:lstStyle/>
          <a:p>
            <a:pPr algn="r" eaLnBrk="1" hangingPunct="1"/>
            <a:fld id="{8A6479E6-9754-3947-B12B-E8EFB8407FE4}" type="slidenum">
              <a:rPr lang="en-US" sz="1000"/>
              <a:pPr algn="r" eaLnBrk="1" hangingPunct="1"/>
              <a:t>5</a:t>
            </a:fld>
            <a:endParaRPr lang="en-US" sz="1000"/>
          </a:p>
        </p:txBody>
      </p:sp>
      <p:sp>
        <p:nvSpPr>
          <p:cNvPr id="78851" name="Rectangle 2"/>
          <p:cNvSpPr>
            <a:spLocks noGrp="1" noChangeArrowheads="1"/>
          </p:cNvSpPr>
          <p:nvPr>
            <p:ph type="title" idx="4294967295"/>
          </p:nvPr>
        </p:nvSpPr>
        <p:spPr>
          <a:xfrm>
            <a:off x="0" y="304800"/>
            <a:ext cx="8229600" cy="1143000"/>
          </a:xfrm>
        </p:spPr>
        <p:txBody>
          <a:bodyPr/>
          <a:lstStyle/>
          <a:p>
            <a:pPr eaLnBrk="1" hangingPunct="1"/>
            <a:r>
              <a:rPr lang="en-US"/>
              <a:t>TEXT TRADITION</a:t>
            </a:r>
          </a:p>
        </p:txBody>
      </p:sp>
      <p:sp>
        <p:nvSpPr>
          <p:cNvPr id="78852" name="Rectangle 3"/>
          <p:cNvSpPr>
            <a:spLocks noGrp="1" noChangeArrowheads="1"/>
          </p:cNvSpPr>
          <p:nvPr>
            <p:ph type="body" idx="4294967295"/>
          </p:nvPr>
        </p:nvSpPr>
        <p:spPr>
          <a:xfrm>
            <a:off x="0" y="1600200"/>
            <a:ext cx="8229600" cy="4530725"/>
          </a:xfrm>
        </p:spPr>
        <p:txBody>
          <a:bodyPr/>
          <a:lstStyle/>
          <a:p>
            <a:pPr eaLnBrk="1" hangingPunct="1">
              <a:buFont typeface="Wingdings" charset="2"/>
              <a:buNone/>
            </a:pPr>
            <a:r>
              <a:rPr lang="en-US"/>
              <a:t>Typefaces</a:t>
            </a:r>
            <a:r>
              <a:rPr lang="en-US">
                <a:solidFill>
                  <a:srgbClr val="FF5A14"/>
                </a:solidFill>
              </a:rPr>
              <a:t> </a:t>
            </a:r>
            <a:r>
              <a:rPr lang="en-US"/>
              <a:t>are commonly categorized as:</a:t>
            </a:r>
          </a:p>
          <a:p>
            <a:pPr lvl="1" eaLnBrk="1" hangingPunct="1"/>
            <a:r>
              <a:rPr lang="en-US">
                <a:ea typeface="ＭＳ Ｐゴシック" charset="-128"/>
              </a:rPr>
              <a:t> Serif</a:t>
            </a:r>
          </a:p>
          <a:p>
            <a:pPr lvl="1" eaLnBrk="1" hangingPunct="1"/>
            <a:r>
              <a:rPr lang="en-US">
                <a:ea typeface="ＭＳ Ｐゴシック" charset="-128"/>
              </a:rPr>
              <a:t> Sans serif</a:t>
            </a:r>
          </a:p>
          <a:p>
            <a:pPr lvl="1" eaLnBrk="1" hangingPunct="1"/>
            <a:r>
              <a:rPr lang="en-US">
                <a:ea typeface="ＭＳ Ｐゴシック" charset="-128"/>
              </a:rPr>
              <a:t> Script</a:t>
            </a:r>
          </a:p>
          <a:p>
            <a:pPr lvl="1" eaLnBrk="1" hangingPunct="1"/>
            <a:r>
              <a:rPr lang="en-US">
                <a:ea typeface="ＭＳ Ｐゴシック" charset="-128"/>
              </a:rPr>
              <a:t> Symbols.</a:t>
            </a:r>
          </a:p>
        </p:txBody>
      </p:sp>
      <p:grpSp>
        <p:nvGrpSpPr>
          <p:cNvPr id="78853" name="Group 6"/>
          <p:cNvGrpSpPr>
            <a:grpSpLocks/>
          </p:cNvGrpSpPr>
          <p:nvPr/>
        </p:nvGrpSpPr>
        <p:grpSpPr bwMode="auto">
          <a:xfrm>
            <a:off x="4457700" y="3316288"/>
            <a:ext cx="2971800" cy="2209800"/>
            <a:chOff x="3648" y="2352"/>
            <a:chExt cx="1872" cy="1392"/>
          </a:xfrm>
        </p:grpSpPr>
        <p:pic>
          <p:nvPicPr>
            <p:cNvPr id="78854" name="Picture 4" descr="Figure 5"/>
            <p:cNvPicPr>
              <a:picLocks noChangeAspect="1" noChangeArrowheads="1"/>
            </p:cNvPicPr>
            <p:nvPr/>
          </p:nvPicPr>
          <p:blipFill>
            <a:blip r:embed="rId3"/>
            <a:srcRect/>
            <a:stretch>
              <a:fillRect/>
            </a:stretch>
          </p:blipFill>
          <p:spPr bwMode="auto">
            <a:xfrm>
              <a:off x="3840" y="2496"/>
              <a:ext cx="1540" cy="1042"/>
            </a:xfrm>
            <a:prstGeom prst="rect">
              <a:avLst/>
            </a:prstGeom>
            <a:noFill/>
            <a:ln w="9525">
              <a:noFill/>
              <a:miter lim="800000"/>
              <a:headEnd/>
              <a:tailEnd/>
            </a:ln>
          </p:spPr>
        </p:pic>
        <p:sp>
          <p:nvSpPr>
            <p:cNvPr id="57349" name="Rectangle 5"/>
            <p:cNvSpPr>
              <a:spLocks noChangeArrowheads="1"/>
            </p:cNvSpPr>
            <p:nvPr/>
          </p:nvSpPr>
          <p:spPr bwMode="auto">
            <a:xfrm>
              <a:off x="3648" y="2352"/>
              <a:ext cx="1872" cy="1392"/>
            </a:xfrm>
            <a:prstGeom prst="rect">
              <a:avLst/>
            </a:prstGeom>
            <a:noFill/>
            <a:ln w="38100">
              <a:solidFill>
                <a:schemeClr val="hlink"/>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endParaRPr lang="en-US"/>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eaLnBrk="1" hangingPunct="1"/>
            <a:r>
              <a:rPr lang="en-US"/>
              <a:t>TEXT TRADITION</a:t>
            </a:r>
          </a:p>
        </p:txBody>
      </p:sp>
      <p:sp>
        <p:nvSpPr>
          <p:cNvPr id="22532" name="Rectangle 3"/>
          <p:cNvSpPr>
            <a:spLocks noGrp="1" noChangeArrowheads="1"/>
          </p:cNvSpPr>
          <p:nvPr>
            <p:ph idx="1"/>
          </p:nvPr>
        </p:nvSpPr>
        <p:spPr>
          <a:xfrm>
            <a:off x="457200" y="1600201"/>
            <a:ext cx="7937770" cy="3030165"/>
          </a:xfrm>
        </p:spPr>
        <p:txBody>
          <a:bodyPr>
            <a:normAutofit/>
          </a:bodyPr>
          <a:lstStyle/>
          <a:p>
            <a:pPr eaLnBrk="1" hangingPunct="1"/>
            <a:r>
              <a:rPr lang="en-US" dirty="0"/>
              <a:t> </a:t>
            </a:r>
            <a:r>
              <a:rPr lang="en-US" dirty="0">
                <a:solidFill>
                  <a:srgbClr val="FF5A14"/>
                </a:solidFill>
              </a:rPr>
              <a:t>Style</a:t>
            </a:r>
            <a:r>
              <a:rPr lang="en-US" dirty="0"/>
              <a:t>: appearance of characters such as:</a:t>
            </a:r>
          </a:p>
          <a:p>
            <a:pPr lvl="1" eaLnBrk="1" hangingPunct="1"/>
            <a:r>
              <a:rPr lang="en-US" dirty="0">
                <a:ea typeface="ＭＳ Ｐゴシック" charset="-128"/>
              </a:rPr>
              <a:t> </a:t>
            </a:r>
            <a:r>
              <a:rPr lang="en-US" b="1" dirty="0">
                <a:ea typeface="ＭＳ Ｐゴシック" charset="-128"/>
              </a:rPr>
              <a:t>Bold</a:t>
            </a:r>
          </a:p>
          <a:p>
            <a:pPr lvl="1" eaLnBrk="1" hangingPunct="1"/>
            <a:r>
              <a:rPr lang="en-US" dirty="0">
                <a:ea typeface="ＭＳ Ｐゴシック" charset="-128"/>
              </a:rPr>
              <a:t> </a:t>
            </a:r>
            <a:r>
              <a:rPr lang="en-US" i="1" dirty="0">
                <a:ea typeface="ＭＳ Ｐゴシック" charset="-128"/>
              </a:rPr>
              <a:t>Italic</a:t>
            </a:r>
          </a:p>
          <a:p>
            <a:pPr lvl="1" eaLnBrk="1" hangingPunct="1"/>
            <a:r>
              <a:rPr lang="en-US" dirty="0">
                <a:ea typeface="ＭＳ Ｐゴシック" charset="-128"/>
              </a:rPr>
              <a:t> </a:t>
            </a:r>
            <a:r>
              <a:rPr lang="en-US" u="sng" dirty="0">
                <a:ea typeface="ＭＳ Ｐゴシック" charset="-128"/>
              </a:rPr>
              <a:t>Underline</a:t>
            </a:r>
            <a:r>
              <a:rPr lang="en-US" u="sng" dirty="0" smtClean="0">
                <a:ea typeface="ＭＳ Ｐゴシック" charset="-128"/>
              </a:rPr>
              <a:t>.</a:t>
            </a:r>
          </a:p>
          <a:p>
            <a:pPr eaLnBrk="1" hangingPunct="1"/>
            <a:r>
              <a:rPr lang="en-US" dirty="0" smtClean="0"/>
              <a:t> </a:t>
            </a:r>
            <a:r>
              <a:rPr lang="en-US" dirty="0" smtClean="0">
                <a:solidFill>
                  <a:srgbClr val="FF5A14"/>
                </a:solidFill>
              </a:rPr>
              <a:t>Point size</a:t>
            </a:r>
            <a:r>
              <a:rPr lang="en-US" dirty="0" smtClean="0"/>
              <a:t>: measure of type size.</a:t>
            </a:r>
            <a:endParaRPr lang="en-US" u="sng" dirty="0" smtClean="0"/>
          </a:p>
          <a:p>
            <a:pPr lvl="1" eaLnBrk="1" hangingPunct="1">
              <a:buFont typeface="Wingdings" charset="2"/>
              <a:buNone/>
            </a:pPr>
            <a:endParaRPr lang="en-US" u="sng" dirty="0">
              <a:ea typeface="ＭＳ Ｐゴシック" charset="-128"/>
            </a:endParaRPr>
          </a:p>
        </p:txBody>
      </p:sp>
      <p:sp>
        <p:nvSpPr>
          <p:cNvPr id="22530" name="Slide Number Placeholder 4"/>
          <p:cNvSpPr>
            <a:spLocks noGrp="1"/>
          </p:cNvSpPr>
          <p:nvPr>
            <p:ph type="sldNum" sz="quarter" idx="12"/>
          </p:nvPr>
        </p:nvSpPr>
        <p:spPr>
          <a:noFill/>
        </p:spPr>
        <p:txBody>
          <a:bodyPr/>
          <a:lstStyle/>
          <a:p>
            <a:fld id="{970E1684-E80D-3C41-A502-BAFB838FB9E9}" type="slidenum">
              <a:rPr lang="en-US" smtClean="0"/>
              <a:pPr/>
              <a:t>6</a:t>
            </a:fld>
            <a:endParaRPr lang="en-US" smtClean="0"/>
          </a:p>
        </p:txBody>
      </p:sp>
      <p:grpSp>
        <p:nvGrpSpPr>
          <p:cNvPr id="22533" name="Group 8"/>
          <p:cNvGrpSpPr>
            <a:grpSpLocks/>
          </p:cNvGrpSpPr>
          <p:nvPr/>
        </p:nvGrpSpPr>
        <p:grpSpPr bwMode="auto">
          <a:xfrm>
            <a:off x="4424363" y="4276725"/>
            <a:ext cx="4352925" cy="1641475"/>
            <a:chOff x="2544" y="1296"/>
            <a:chExt cx="2928" cy="1248"/>
          </a:xfrm>
        </p:grpSpPr>
        <p:pic>
          <p:nvPicPr>
            <p:cNvPr id="22535" name="Picture 6" descr="Figure 5"/>
            <p:cNvPicPr>
              <a:picLocks noChangeAspect="1" noChangeArrowheads="1"/>
            </p:cNvPicPr>
            <p:nvPr/>
          </p:nvPicPr>
          <p:blipFill>
            <a:blip r:embed="rId3"/>
            <a:srcRect/>
            <a:stretch>
              <a:fillRect/>
            </a:stretch>
          </p:blipFill>
          <p:spPr bwMode="auto">
            <a:xfrm>
              <a:off x="2592" y="1296"/>
              <a:ext cx="2880" cy="1131"/>
            </a:xfrm>
            <a:prstGeom prst="rect">
              <a:avLst/>
            </a:prstGeom>
            <a:noFill/>
            <a:ln w="9525">
              <a:noFill/>
              <a:miter lim="800000"/>
              <a:headEnd/>
              <a:tailEnd/>
            </a:ln>
          </p:spPr>
        </p:pic>
        <p:sp>
          <p:nvSpPr>
            <p:cNvPr id="58375" name="Rectangle 7"/>
            <p:cNvSpPr>
              <a:spLocks noChangeArrowheads="1"/>
            </p:cNvSpPr>
            <p:nvPr/>
          </p:nvSpPr>
          <p:spPr bwMode="auto">
            <a:xfrm>
              <a:off x="2544" y="1344"/>
              <a:ext cx="2928" cy="1200"/>
            </a:xfrm>
            <a:prstGeom prst="rect">
              <a:avLst/>
            </a:prstGeom>
            <a:noFill/>
            <a:ln w="38100">
              <a:solidFill>
                <a:schemeClr val="hlink"/>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endParaRPr lang="en-US"/>
            </a:p>
          </p:txBody>
        </p:sp>
      </p:grpSp>
      <p:sp>
        <p:nvSpPr>
          <p:cNvPr id="58377" name="Text Box 9"/>
          <p:cNvSpPr txBox="1">
            <a:spLocks noChangeArrowheads="1"/>
          </p:cNvSpPr>
          <p:nvPr/>
        </p:nvSpPr>
        <p:spPr bwMode="auto">
          <a:xfrm>
            <a:off x="604838" y="4414838"/>
            <a:ext cx="3603625" cy="1222375"/>
          </a:xfrm>
          <a:prstGeom prst="rect">
            <a:avLst/>
          </a:prstGeom>
          <a:solidFill>
            <a:schemeClr val="accent2"/>
          </a:solidFill>
          <a:ln w="9525">
            <a:noFill/>
            <a:miter lim="800000"/>
            <a:headEnd/>
            <a:tailEnd/>
          </a:ln>
          <a:effectLst>
            <a:outerShdw blurRad="63500" dist="38099" dir="2700000" algn="ctr" rotWithShape="0">
              <a:srgbClr val="000000">
                <a:alpha val="74998"/>
              </a:srgbClr>
            </a:outerShdw>
          </a:effectLst>
        </p:spPr>
        <p:txBody>
          <a:bodyPr>
            <a:prstTxWarp prst="textNoShape">
              <a:avLst/>
            </a:prstTxWarp>
            <a:spAutoFit/>
          </a:bodyPr>
          <a:lstStyle/>
          <a:p>
            <a:pPr eaLnBrk="1" hangingPunct="1">
              <a:lnSpc>
                <a:spcPct val="80000"/>
              </a:lnSpc>
              <a:spcBef>
                <a:spcPct val="25000"/>
              </a:spcBef>
              <a:buClr>
                <a:schemeClr val="accent1"/>
              </a:buClr>
              <a:buFont typeface="Wingdings" charset="2"/>
              <a:buNone/>
            </a:pPr>
            <a:r>
              <a:rPr lang="en-US" sz="2000"/>
              <a:t>Point is approximately 1/72 of an inch.</a:t>
            </a:r>
          </a:p>
          <a:p>
            <a:pPr eaLnBrk="1" hangingPunct="1">
              <a:lnSpc>
                <a:spcPct val="80000"/>
              </a:lnSpc>
              <a:spcBef>
                <a:spcPct val="25000"/>
              </a:spcBef>
              <a:buClr>
                <a:schemeClr val="accent1"/>
              </a:buClr>
              <a:buFont typeface="Wingdings" charset="2"/>
              <a:buNone/>
            </a:pPr>
            <a:r>
              <a:rPr lang="en-US" sz="2000"/>
              <a:t>Pica is 12 points </a:t>
            </a:r>
          </a:p>
          <a:p>
            <a:pPr eaLnBrk="1" hangingPunct="1">
              <a:lnSpc>
                <a:spcPct val="80000"/>
              </a:lnSpc>
              <a:spcBef>
                <a:spcPct val="25000"/>
              </a:spcBef>
              <a:buClr>
                <a:schemeClr val="accent1"/>
              </a:buClr>
              <a:buFont typeface="Wingdings" charset="2"/>
              <a:buNone/>
            </a:pPr>
            <a:r>
              <a:rPr lang="en-US" sz="2000"/>
              <a:t>	6 picas = 1 inch.</a:t>
            </a:r>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r>
              <a:rPr lang="en-US"/>
              <a:t>TEXT TRADITION</a:t>
            </a:r>
          </a:p>
        </p:txBody>
      </p:sp>
      <p:sp>
        <p:nvSpPr>
          <p:cNvPr id="24580" name="Rectangle 3"/>
          <p:cNvSpPr>
            <a:spLocks noGrp="1" noChangeArrowheads="1"/>
          </p:cNvSpPr>
          <p:nvPr>
            <p:ph idx="1"/>
          </p:nvPr>
        </p:nvSpPr>
        <p:spPr>
          <a:xfrm>
            <a:off x="457200" y="1600200"/>
            <a:ext cx="8305800" cy="4530725"/>
          </a:xfrm>
        </p:spPr>
        <p:txBody>
          <a:bodyPr/>
          <a:lstStyle/>
          <a:p>
            <a:pPr eaLnBrk="1" hangingPunct="1"/>
            <a:r>
              <a:rPr lang="en-US">
                <a:solidFill>
                  <a:srgbClr val="FF5A14"/>
                </a:solidFill>
              </a:rPr>
              <a:t>Font</a:t>
            </a:r>
            <a:endParaRPr lang="en-US"/>
          </a:p>
          <a:p>
            <a:pPr lvl="1" eaLnBrk="1" hangingPunct="1"/>
            <a:r>
              <a:rPr lang="en-US">
                <a:ea typeface="ＭＳ Ｐゴシック" charset="-128"/>
              </a:rPr>
              <a:t>Complete set of characters of a particular typeface, style, and size.</a:t>
            </a:r>
          </a:p>
          <a:p>
            <a:pPr lvl="1" eaLnBrk="1" hangingPunct="1"/>
            <a:r>
              <a:rPr lang="en-US">
                <a:solidFill>
                  <a:srgbClr val="FF5A14"/>
                </a:solidFill>
                <a:ea typeface="ＭＳ Ｐゴシック" charset="-128"/>
              </a:rPr>
              <a:t>Monospaced fonts:</a:t>
            </a:r>
            <a:r>
              <a:rPr lang="en-US">
                <a:ea typeface="ＭＳ Ｐゴシック" charset="-128"/>
              </a:rPr>
              <a:t> same width assigned to each character.</a:t>
            </a:r>
          </a:p>
          <a:p>
            <a:pPr lvl="1" eaLnBrk="1" hangingPunct="1"/>
            <a:r>
              <a:rPr lang="en-US">
                <a:solidFill>
                  <a:srgbClr val="FF5A14"/>
                </a:solidFill>
                <a:ea typeface="ＭＳ Ｐゴシック" charset="-128"/>
              </a:rPr>
              <a:t>Proportional fonts:</a:t>
            </a:r>
            <a:r>
              <a:rPr lang="en-US">
                <a:ea typeface="ＭＳ Ｐゴシック" charset="-128"/>
              </a:rPr>
              <a:t> adjust width based on shape.</a:t>
            </a:r>
            <a:br>
              <a:rPr lang="en-US">
                <a:ea typeface="ＭＳ Ｐゴシック" charset="-128"/>
              </a:rPr>
            </a:br>
            <a:endParaRPr lang="en-US">
              <a:ea typeface="ＭＳ Ｐゴシック" charset="-128"/>
            </a:endParaRPr>
          </a:p>
          <a:p>
            <a:pPr eaLnBrk="1" hangingPunct="1"/>
            <a:r>
              <a:rPr lang="en-US">
                <a:solidFill>
                  <a:srgbClr val="FF5A14"/>
                </a:solidFill>
              </a:rPr>
              <a:t>Case</a:t>
            </a:r>
          </a:p>
          <a:p>
            <a:pPr lvl="1" eaLnBrk="1" hangingPunct="1"/>
            <a:r>
              <a:rPr lang="en-US">
                <a:ea typeface="ＭＳ Ｐゴシック" charset="-128"/>
              </a:rPr>
              <a:t>Upper and lower case.</a:t>
            </a:r>
            <a:endParaRPr lang="en-US" u="sng">
              <a:ea typeface="ＭＳ Ｐゴシック" charset="-128"/>
            </a:endParaRPr>
          </a:p>
        </p:txBody>
      </p:sp>
      <p:sp>
        <p:nvSpPr>
          <p:cNvPr id="24578" name="Slide Number Placeholder 4"/>
          <p:cNvSpPr>
            <a:spLocks noGrp="1"/>
          </p:cNvSpPr>
          <p:nvPr>
            <p:ph type="sldNum" sz="quarter" idx="12"/>
          </p:nvPr>
        </p:nvSpPr>
        <p:spPr>
          <a:noFill/>
        </p:spPr>
        <p:txBody>
          <a:bodyPr/>
          <a:lstStyle/>
          <a:p>
            <a:fld id="{B4088E5D-D5D4-F543-BA6F-2FB44BB3D00E}" type="slidenum">
              <a:rPr lang="en-US" smtClean="0"/>
              <a:pPr/>
              <a:t>7</a:t>
            </a:fld>
            <a:endParaRPr lang="en-US" smtClean="0"/>
          </a:p>
        </p:txBody>
      </p:sp>
      <p:sp>
        <p:nvSpPr>
          <p:cNvPr id="59399" name="Text Box 7"/>
          <p:cNvSpPr txBox="1">
            <a:spLocks noChangeArrowheads="1"/>
          </p:cNvSpPr>
          <p:nvPr/>
        </p:nvSpPr>
        <p:spPr bwMode="auto">
          <a:xfrm>
            <a:off x="5408613" y="5064125"/>
            <a:ext cx="1360487" cy="827088"/>
          </a:xfrm>
          <a:prstGeom prst="rect">
            <a:avLst/>
          </a:prstGeom>
          <a:solidFill>
            <a:schemeClr val="accent1"/>
          </a:solidFill>
          <a:ln w="9525">
            <a:noFill/>
            <a:miter lim="800000"/>
            <a:headEnd/>
            <a:tailEnd/>
          </a:ln>
          <a:effectLst>
            <a:outerShdw blurRad="63500" dist="38099" dir="2700000" algn="ctr" rotWithShape="0">
              <a:srgbClr val="000000">
                <a:alpha val="74998"/>
              </a:srgbClr>
            </a:outerShdw>
          </a:effectLst>
        </p:spPr>
        <p:txBody>
          <a:bodyPr>
            <a:prstTxWarp prst="textNoShape">
              <a:avLst/>
            </a:prstTxWarp>
            <a:spAutoFit/>
          </a:bodyPr>
          <a:lstStyle/>
          <a:p>
            <a:r>
              <a:rPr lang="en-US" sz="4800">
                <a:latin typeface="Book Antiqua" charset="0"/>
              </a:rPr>
              <a:t>A a</a:t>
            </a:r>
            <a:endParaRPr lang="en-US" sz="3600">
              <a:latin typeface="Book Antiqua"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hangingPunct="1"/>
            <a:r>
              <a:rPr lang="en-US"/>
              <a:t>TEXT TRADITION</a:t>
            </a:r>
          </a:p>
        </p:txBody>
      </p:sp>
      <p:sp>
        <p:nvSpPr>
          <p:cNvPr id="26628" name="Rectangle 3"/>
          <p:cNvSpPr>
            <a:spLocks noGrp="1" noChangeArrowheads="1"/>
          </p:cNvSpPr>
          <p:nvPr>
            <p:ph idx="1"/>
          </p:nvPr>
        </p:nvSpPr>
        <p:spPr/>
        <p:txBody>
          <a:bodyPr/>
          <a:lstStyle/>
          <a:p>
            <a:pPr eaLnBrk="1" hangingPunct="1"/>
            <a:r>
              <a:rPr lang="en-US" dirty="0">
                <a:solidFill>
                  <a:srgbClr val="FF5A14"/>
                </a:solidFill>
              </a:rPr>
              <a:t>Weight</a:t>
            </a:r>
            <a:endParaRPr lang="en-US" dirty="0"/>
          </a:p>
          <a:p>
            <a:pPr lvl="1" eaLnBrk="1" hangingPunct="1"/>
            <a:r>
              <a:rPr lang="en-US" dirty="0">
                <a:ea typeface="ＭＳ Ｐゴシック" charset="-128"/>
              </a:rPr>
              <a:t> Line thickness of the typeface.</a:t>
            </a:r>
          </a:p>
          <a:p>
            <a:pPr lvl="1" eaLnBrk="1" hangingPunct="1"/>
            <a:r>
              <a:rPr lang="en-US" dirty="0">
                <a:ea typeface="ＭＳ Ｐゴシック" charset="-128"/>
              </a:rPr>
              <a:t> </a:t>
            </a:r>
            <a:r>
              <a:rPr lang="en-US" dirty="0">
                <a:latin typeface="Arial Black" charset="0"/>
                <a:ea typeface="ＭＳ Ｐゴシック" charset="-128"/>
              </a:rPr>
              <a:t>Arial Black</a:t>
            </a:r>
            <a:r>
              <a:rPr lang="en-US" dirty="0">
                <a:ea typeface="ＭＳ Ｐゴシック" charset="-128"/>
              </a:rPr>
              <a:t> has heavier weight.</a:t>
            </a:r>
          </a:p>
          <a:p>
            <a:pPr eaLnBrk="1" hangingPunct="1">
              <a:spcBef>
                <a:spcPct val="40000"/>
              </a:spcBef>
            </a:pPr>
            <a:r>
              <a:rPr lang="en-US" dirty="0">
                <a:solidFill>
                  <a:srgbClr val="FF5A14"/>
                </a:solidFill>
              </a:rPr>
              <a:t>Kerning</a:t>
            </a:r>
            <a:endParaRPr lang="en-US" dirty="0"/>
          </a:p>
          <a:p>
            <a:pPr lvl="1" eaLnBrk="1" hangingPunct="1">
              <a:spcBef>
                <a:spcPct val="40000"/>
              </a:spcBef>
            </a:pPr>
            <a:r>
              <a:rPr lang="en-US" dirty="0">
                <a:ea typeface="ＭＳ Ｐゴシック" charset="-128"/>
              </a:rPr>
              <a:t> Adjusting spacing between specific letters.</a:t>
            </a:r>
          </a:p>
          <a:p>
            <a:pPr eaLnBrk="1" hangingPunct="1">
              <a:spcBef>
                <a:spcPct val="40000"/>
              </a:spcBef>
            </a:pPr>
            <a:r>
              <a:rPr lang="en-US" dirty="0">
                <a:solidFill>
                  <a:srgbClr val="FF5A14"/>
                </a:solidFill>
              </a:rPr>
              <a:t>Tracking</a:t>
            </a:r>
            <a:endParaRPr lang="en-US" dirty="0"/>
          </a:p>
          <a:p>
            <a:pPr lvl="1" eaLnBrk="1" hangingPunct="1">
              <a:spcBef>
                <a:spcPct val="40000"/>
              </a:spcBef>
            </a:pPr>
            <a:r>
              <a:rPr lang="en-US" dirty="0">
                <a:ea typeface="ＭＳ Ｐゴシック" charset="-128"/>
              </a:rPr>
              <a:t> Adjusting spacing between all characters.</a:t>
            </a:r>
            <a:endParaRPr lang="en-US" u="sng" dirty="0">
              <a:ea typeface="ＭＳ Ｐゴシック" charset="-128"/>
            </a:endParaRPr>
          </a:p>
        </p:txBody>
      </p:sp>
      <p:sp>
        <p:nvSpPr>
          <p:cNvPr id="26626" name="Slide Number Placeholder 4"/>
          <p:cNvSpPr>
            <a:spLocks noGrp="1"/>
          </p:cNvSpPr>
          <p:nvPr>
            <p:ph type="sldNum" sz="quarter" idx="12"/>
          </p:nvPr>
        </p:nvSpPr>
        <p:spPr>
          <a:noFill/>
        </p:spPr>
        <p:txBody>
          <a:bodyPr/>
          <a:lstStyle/>
          <a:p>
            <a:fld id="{81785E56-2EBF-664A-B399-B5B7AC90D8E8}" type="slidenum">
              <a:rPr lang="en-US" smtClean="0"/>
              <a:pPr/>
              <a:t>8</a:t>
            </a:fld>
            <a:endParaRPr lang="en-US" smtClean="0"/>
          </a:p>
        </p:txBody>
      </p:sp>
      <p:grpSp>
        <p:nvGrpSpPr>
          <p:cNvPr id="26629" name="Group 9"/>
          <p:cNvGrpSpPr>
            <a:grpSpLocks/>
          </p:cNvGrpSpPr>
          <p:nvPr/>
        </p:nvGrpSpPr>
        <p:grpSpPr bwMode="auto">
          <a:xfrm>
            <a:off x="6843713" y="2519363"/>
            <a:ext cx="1866900" cy="882650"/>
            <a:chOff x="4560" y="1872"/>
            <a:chExt cx="1008" cy="528"/>
          </a:xfrm>
        </p:grpSpPr>
        <p:pic>
          <p:nvPicPr>
            <p:cNvPr id="26633" name="Picture 4" descr="Figure 5"/>
            <p:cNvPicPr>
              <a:picLocks noChangeAspect="1" noChangeArrowheads="1"/>
            </p:cNvPicPr>
            <p:nvPr/>
          </p:nvPicPr>
          <p:blipFill>
            <a:blip r:embed="rId3"/>
            <a:srcRect/>
            <a:stretch>
              <a:fillRect/>
            </a:stretch>
          </p:blipFill>
          <p:spPr bwMode="auto">
            <a:xfrm>
              <a:off x="4633" y="2016"/>
              <a:ext cx="887" cy="314"/>
            </a:xfrm>
            <a:prstGeom prst="rect">
              <a:avLst/>
            </a:prstGeom>
            <a:noFill/>
            <a:ln w="9525">
              <a:noFill/>
              <a:miter lim="800000"/>
              <a:headEnd/>
              <a:tailEnd/>
            </a:ln>
          </p:spPr>
        </p:pic>
        <p:sp>
          <p:nvSpPr>
            <p:cNvPr id="60422" name="Rectangle 6"/>
            <p:cNvSpPr>
              <a:spLocks noChangeArrowheads="1"/>
            </p:cNvSpPr>
            <p:nvPr/>
          </p:nvSpPr>
          <p:spPr bwMode="auto">
            <a:xfrm>
              <a:off x="4560" y="1872"/>
              <a:ext cx="1008" cy="528"/>
            </a:xfrm>
            <a:prstGeom prst="rect">
              <a:avLst/>
            </a:prstGeom>
            <a:noFill/>
            <a:ln w="38100">
              <a:solidFill>
                <a:schemeClr val="hlink"/>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endParaRPr lang="en-US"/>
            </a:p>
          </p:txBody>
        </p:sp>
      </p:grpSp>
      <p:grpSp>
        <p:nvGrpSpPr>
          <p:cNvPr id="26630" name="Group 8"/>
          <p:cNvGrpSpPr>
            <a:grpSpLocks/>
          </p:cNvGrpSpPr>
          <p:nvPr/>
        </p:nvGrpSpPr>
        <p:grpSpPr bwMode="auto">
          <a:xfrm>
            <a:off x="3440417" y="4516194"/>
            <a:ext cx="2578100" cy="863600"/>
            <a:chOff x="4080" y="3408"/>
            <a:chExt cx="1392" cy="432"/>
          </a:xfrm>
        </p:grpSpPr>
        <p:pic>
          <p:nvPicPr>
            <p:cNvPr id="26631" name="Picture 5" descr="Figure 5"/>
            <p:cNvPicPr>
              <a:picLocks noChangeAspect="1" noChangeArrowheads="1"/>
            </p:cNvPicPr>
            <p:nvPr/>
          </p:nvPicPr>
          <p:blipFill>
            <a:blip r:embed="rId4"/>
            <a:srcRect/>
            <a:stretch>
              <a:fillRect/>
            </a:stretch>
          </p:blipFill>
          <p:spPr bwMode="auto">
            <a:xfrm>
              <a:off x="4272" y="3504"/>
              <a:ext cx="1094" cy="322"/>
            </a:xfrm>
            <a:prstGeom prst="rect">
              <a:avLst/>
            </a:prstGeom>
            <a:noFill/>
            <a:ln w="9525">
              <a:noFill/>
              <a:miter lim="800000"/>
              <a:headEnd/>
              <a:tailEnd/>
            </a:ln>
          </p:spPr>
        </p:pic>
        <p:sp>
          <p:nvSpPr>
            <p:cNvPr id="60423" name="Rectangle 7"/>
            <p:cNvSpPr>
              <a:spLocks noChangeArrowheads="1"/>
            </p:cNvSpPr>
            <p:nvPr/>
          </p:nvSpPr>
          <p:spPr bwMode="auto">
            <a:xfrm>
              <a:off x="4080" y="3408"/>
              <a:ext cx="1392" cy="432"/>
            </a:xfrm>
            <a:prstGeom prst="rect">
              <a:avLst/>
            </a:prstGeom>
            <a:noFill/>
            <a:ln w="38100">
              <a:solidFill>
                <a:schemeClr val="hlink"/>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endParaRPr lang="en-US"/>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pPr eaLnBrk="1" hangingPunct="1"/>
            <a:r>
              <a:rPr lang="en-US"/>
              <a:t>TEXT TRADITION</a:t>
            </a:r>
          </a:p>
        </p:txBody>
      </p:sp>
      <p:sp>
        <p:nvSpPr>
          <p:cNvPr id="28676" name="Rectangle 3"/>
          <p:cNvSpPr>
            <a:spLocks noGrp="1" noChangeArrowheads="1"/>
          </p:cNvSpPr>
          <p:nvPr>
            <p:ph idx="1"/>
          </p:nvPr>
        </p:nvSpPr>
        <p:spPr>
          <a:xfrm>
            <a:off x="228600" y="1447800"/>
            <a:ext cx="8229600" cy="4530725"/>
          </a:xfrm>
        </p:spPr>
        <p:txBody>
          <a:bodyPr>
            <a:normAutofit fontScale="92500" lnSpcReduction="20000"/>
          </a:bodyPr>
          <a:lstStyle/>
          <a:p>
            <a:pPr eaLnBrk="1" hangingPunct="1"/>
            <a:r>
              <a:rPr lang="en-US">
                <a:solidFill>
                  <a:srgbClr val="FF5A14"/>
                </a:solidFill>
              </a:rPr>
              <a:t>Condensed/extended text</a:t>
            </a:r>
            <a:endParaRPr lang="en-US"/>
          </a:p>
          <a:p>
            <a:pPr lvl="1" eaLnBrk="1" hangingPunct="1"/>
            <a:r>
              <a:rPr lang="en-US">
                <a:ea typeface="ＭＳ Ｐゴシック" charset="-128"/>
              </a:rPr>
              <a:t>Narrow width of text / widen width of text.</a:t>
            </a:r>
            <a:br>
              <a:rPr lang="en-US">
                <a:ea typeface="ＭＳ Ｐゴシック" charset="-128"/>
              </a:rPr>
            </a:br>
            <a:endParaRPr lang="en-US">
              <a:ea typeface="ＭＳ Ｐゴシック" charset="-128"/>
            </a:endParaRPr>
          </a:p>
          <a:p>
            <a:pPr eaLnBrk="1" hangingPunct="1"/>
            <a:r>
              <a:rPr lang="en-US">
                <a:solidFill>
                  <a:srgbClr val="FF5A14"/>
                </a:solidFill>
              </a:rPr>
              <a:t>Leading</a:t>
            </a:r>
            <a:endParaRPr lang="en-US"/>
          </a:p>
          <a:p>
            <a:pPr lvl="1" eaLnBrk="1" hangingPunct="1"/>
            <a:r>
              <a:rPr lang="en-US">
                <a:ea typeface="ＭＳ Ｐゴシック" charset="-128"/>
              </a:rPr>
              <a:t>Spacing between lines.</a:t>
            </a:r>
            <a:br>
              <a:rPr lang="en-US">
                <a:ea typeface="ＭＳ Ｐゴシック" charset="-128"/>
              </a:rPr>
            </a:br>
            <a:endParaRPr lang="en-US">
              <a:ea typeface="ＭＳ Ｐゴシック" charset="-128"/>
            </a:endParaRPr>
          </a:p>
          <a:p>
            <a:pPr eaLnBrk="1" hangingPunct="1"/>
            <a:r>
              <a:rPr lang="en-US">
                <a:solidFill>
                  <a:srgbClr val="FF5A14"/>
                </a:solidFill>
              </a:rPr>
              <a:t>Alignment &amp; Justification</a:t>
            </a:r>
            <a:endParaRPr lang="en-US"/>
          </a:p>
          <a:p>
            <a:pPr lvl="1" eaLnBrk="1" hangingPunct="1"/>
            <a:r>
              <a:rPr lang="en-US">
                <a:ea typeface="ＭＳ Ｐゴシック" charset="-128"/>
              </a:rPr>
              <a:t>Alignment positions text relative to document's margins.</a:t>
            </a:r>
          </a:p>
          <a:p>
            <a:pPr lvl="1" eaLnBrk="1" hangingPunct="1"/>
            <a:r>
              <a:rPr lang="en-US">
                <a:ea typeface="ＭＳ Ｐゴシック" charset="-128"/>
              </a:rPr>
              <a:t>Justification adjusts line length to produce straight edges on left and right margins.</a:t>
            </a:r>
          </a:p>
        </p:txBody>
      </p:sp>
      <p:sp>
        <p:nvSpPr>
          <p:cNvPr id="28674" name="Slide Number Placeholder 4"/>
          <p:cNvSpPr>
            <a:spLocks noGrp="1"/>
          </p:cNvSpPr>
          <p:nvPr>
            <p:ph type="sldNum" sz="quarter" idx="12"/>
          </p:nvPr>
        </p:nvSpPr>
        <p:spPr>
          <a:noFill/>
        </p:spPr>
        <p:txBody>
          <a:bodyPr/>
          <a:lstStyle/>
          <a:p>
            <a:fld id="{681D7A1B-CBC9-4546-BC5D-E3C61E176449}" type="slidenum">
              <a:rPr lang="en-US" smtClean="0"/>
              <a:pPr/>
              <a:t>9</a:t>
            </a:fld>
            <a:endParaRPr lang="en-US"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445</TotalTime>
  <Words>1541</Words>
  <Application>Microsoft Office PowerPoint</Application>
  <PresentationFormat>On-screen Show (4:3)</PresentationFormat>
  <Paragraphs>278</Paragraphs>
  <Slides>30</Slides>
  <Notes>30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Office Theme</vt:lpstr>
      <vt:lpstr>Document</vt:lpstr>
      <vt:lpstr>CHAPTER FIVE</vt:lpstr>
      <vt:lpstr>CHAPTER HIGHLIGHTS</vt:lpstr>
      <vt:lpstr>POWERS OF TEXT</vt:lpstr>
      <vt:lpstr>TEXT TRADITION</vt:lpstr>
      <vt:lpstr>TEXT TRADITION</vt:lpstr>
      <vt:lpstr>TEXT TRADITION</vt:lpstr>
      <vt:lpstr>TEXT TRADITION</vt:lpstr>
      <vt:lpstr>TEXT TRADITION</vt:lpstr>
      <vt:lpstr>TEXT TRADITION</vt:lpstr>
      <vt:lpstr>COMPUTER TEXT  </vt:lpstr>
      <vt:lpstr>COMPUTER TEXT CODES</vt:lpstr>
      <vt:lpstr>COMPUTER TEXT CODES</vt:lpstr>
      <vt:lpstr>FONT TECHNOLOGIES</vt:lpstr>
      <vt:lpstr>BITMAPPED FONTS</vt:lpstr>
      <vt:lpstr>BITMAPPED FONTS</vt:lpstr>
      <vt:lpstr>OUTLINE FONTS</vt:lpstr>
      <vt:lpstr>OUTLINE FONTS</vt:lpstr>
      <vt:lpstr>JAGGIES and TEXT</vt:lpstr>
      <vt:lpstr>ANTI-ALIASING THE JAGGIES</vt:lpstr>
      <vt:lpstr>INSTALLED FONTS — THE PROBLEM</vt:lpstr>
      <vt:lpstr>MULTIMEDIA TEXT</vt:lpstr>
      <vt:lpstr>MULTIMEDIA TEXT and SOUND</vt:lpstr>
      <vt:lpstr>TEXT &amp; INTERACTIVITY</vt:lpstr>
      <vt:lpstr>TEXT FOR THE WWW</vt:lpstr>
      <vt:lpstr>CSS &amp; XHTML</vt:lpstr>
      <vt:lpstr>PORTABLE DOCUMENT FORMAT</vt:lpstr>
      <vt:lpstr>ADDING TEXT TO MULTIMEDIA                                      APPLICATION</vt:lpstr>
      <vt:lpstr>GUIDELINES for TEXT    in Multimedia Applications</vt:lpstr>
      <vt:lpstr>WRAP UP</vt:lpstr>
      <vt:lpstr>KEY TERM CHECK UP</vt:lpstr>
    </vt:vector>
  </TitlesOfParts>
  <Company>UNHM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ONE</dc:title>
  <dc:creator>Academic  Computing</dc:creator>
  <cp:lastModifiedBy>Rachel Isaacs</cp:lastModifiedBy>
  <cp:revision>26</cp:revision>
  <dcterms:created xsi:type="dcterms:W3CDTF">2012-09-11T19:47:18Z</dcterms:created>
  <dcterms:modified xsi:type="dcterms:W3CDTF">2012-11-15T14:58:58Z</dcterms:modified>
</cp:coreProperties>
</file>