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8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 showGuides="1">
      <p:cViewPr varScale="1">
        <p:scale>
          <a:sx n="98" d="100"/>
          <a:sy n="98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C1EF89-AB2D-FD42-8E11-5768A2F3B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77A37-7BDB-8C43-AE40-AA3FA1FD3B0A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07359-2C3A-A947-9D5B-31B4AD7633E7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Have students open the Network option in the Windows control panel or OS system preferences to study the options available through the operating system to connect and manage network protocols.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9C70D-6289-FD41-AD11-376E58E2D78D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5E820-5898-3B4A-A7B5-FF4E750DEB1F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Have students explain why they can open a data file by "double clicking" it, and other files won't open.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F8304-D4B7-A44E-8DE6-3173A7B6458C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Review best practices for naming files and directories.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Open the Vista or OS X file directory window to review basic tasks of managing files and folders.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DF454-87EE-2E4A-90AC-070BF8025AA9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338EA-56CE-9A42-9BFB-FB258285AC50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Remind students that all computers execute machine code. If a program is not directly written in binary code, it must be converted to binary using a program like an assembler or compiler.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F80D9-51AD-474B-92C7-CACFADCCEF8B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Review the benefits of using high level languages.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Consider the advantages and disadvantages of using an interpreter and compiler to convert the source code to machine code.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A85D9-2C84-DB48-9ADD-FEF134D95A5A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Have students research visual programming and report on how it is being used</a:t>
            </a: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Textbox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on Scripting languages identifies the distinction between procedural and non-procedural. Have students relate their experience with scripting macro code or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ActionScript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in Flash.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DDBB5-5380-C045-BB21-AA30965FC4B8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D8B3F-A9B8-9443-AED8-34921DCF494D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CE86B-2EF6-2A41-8585-578764EDE820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1CB65-459C-BB48-957E-F562D1482CD0}" type="slidenum">
              <a:rPr lang="en-US"/>
              <a:pPr/>
              <a:t>21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Have students identify specific software packages for each of these and discuss the benefits and features of each.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9F179-2DB4-B944-B4CE-3CC1EE9EDDD0}" type="slidenum">
              <a:rPr lang="en-US"/>
              <a:pPr/>
              <a:t>22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Sampled sound applications such as Audacity can record from microphone, CD, tape and user then edits the sound wave to create a new digital sound. Synthesized applications such as Garageband give user an interface to create original sounds through commands.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Video software such as Premiere and Final Cut are often used to edit source clips with transitions, sound tracks, still images to create an original digital video.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77D00-77A0-ED46-992D-6C4A6F2CCA42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Common animation applications are Flash and Director.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Students could research media utilities that are currently used for clip art, font libraries, compression and streaming media formats.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Yahoo's directory of software has several selections to explore utility applications for multimedia.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http://dir.yahoo.com/Computers_and_Internet/Software/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43DF4-7707-A747-A93E-4D2B07143139}" type="slidenum">
              <a:rPr lang="en-US"/>
              <a:pPr/>
              <a:t>24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Use functions of authoring software to determine if Word is considered an authoring application, PowerPoint, Photoshop.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Metaphors for authoring software are developed in more detail in Ch.10. Students will be familiar with PowerPoint as a type of card or page based application. Use that as an example to explain notion of metaphor.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40C59-8E99-F743-A345-710F06D94E12}" type="slidenum">
              <a:rPr lang="en-US"/>
              <a:pPr/>
              <a:t>25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FEB1D-83A0-8546-A43C-9B6E3EF0CD5F}" type="slidenum">
              <a:rPr lang="en-US"/>
              <a:pPr/>
              <a:t>26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71941-1EE4-6B4B-9578-C2273FEEB38E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16866-2FDB-5044-98BF-5DB5BCEBA18F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Use this slide to survey student awareness of specific software packages to introduce the class, or use at the end of class as part of the wrap up.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49586-98F8-E840-8171-F681F4F54F87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NUI is becoming a predominate method to interact with the programs and hardware.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Have students report on the means they use to select items on an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iPad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eReader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smartphone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. Multi-touch technology is most prevalent in Mac and Windows devices. Voice input is also a form of NUI as is eye contact with areas of the screen. Soon there will be little need for a mouse or pointing device.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FE079-379D-F74D-BE04-21BA0EE14B96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1A2B7-9EED-6D45-A866-F8BE9C1C48CC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Review these methods and the notion of time slice of the processor's activity. Have students explain the benefit of preemptive multitasking on today's microcomputers.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599-D24E-D14B-8BC9-66E945613E3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Review these methods and the notion of time slice of the processor's activity. Have students explain the benefit of preemptive multitasking on today's microcomputers.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46D61-E9DD-8945-8C1A-EA928C444508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USB and FireWire are popular plug and play interfaces that most  operating systems  recognize.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8ABA-F914-2240-8A93-14433C074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752A-DB25-7B48-982D-D9E1BC7F7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8BE-985F-AD4F-B951-C16FB73EB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2D2-1C8D-7744-952C-C29F3D1FD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59F7-BD06-2A40-ACF6-EE9EB9E32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9E8-D40A-1B43-B6F5-3B88312B2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00FA-39CE-AF4B-B6BF-F97D7317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32A1-BA3B-4F48-911C-87B8398AC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E49B-707E-7C4D-8AC7-DACC8205E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A1F5-0A0E-1E4E-B4F6-88A2A38594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F800-E8F2-2C46-A44F-6F8542DBD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AF34-14E0-324D-B9A2-D9A6AC483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Word_97_-_2003_Document1.doc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28353" y="2052908"/>
            <a:ext cx="4641715" cy="1247775"/>
          </a:xfrm>
        </p:spPr>
        <p:txBody>
          <a:bodyPr/>
          <a:lstStyle/>
          <a:p>
            <a:pPr eaLnBrk="1" hangingPunct="1"/>
            <a:r>
              <a:rPr lang="en-US" b="1" dirty="0"/>
              <a:t>CHAPTER FOUR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07252" y="3341451"/>
            <a:ext cx="4953000" cy="1752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</a:p>
          <a:p>
            <a:pPr eaLnBrk="1" hangingPunct="1">
              <a:buFont typeface="Wingdings" charset="2"/>
              <a:buNone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SOFTWARE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MANAGE COMPUTER RESOURCES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1444"/>
            <a:ext cx="7420583" cy="3254838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Manage access and security of network computers through: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 Built </a:t>
            </a:r>
            <a:r>
              <a:rPr lang="en-US" dirty="0">
                <a:ea typeface="ＭＳ Ｐゴシック" charset="-128"/>
              </a:rPr>
              <a:t>in protocols to connect to WANs (TCP/IP)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 Built </a:t>
            </a:r>
            <a:r>
              <a:rPr lang="en-US" dirty="0">
                <a:ea typeface="ＭＳ Ｐゴシック" charset="-128"/>
              </a:rPr>
              <a:t>in protocols to connect to LANs (Ethernet)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 Support </a:t>
            </a:r>
            <a:r>
              <a:rPr lang="en-US" dirty="0">
                <a:ea typeface="ＭＳ Ｐゴシック" charset="-128"/>
              </a:rPr>
              <a:t>for </a:t>
            </a:r>
            <a:r>
              <a:rPr lang="en-US" dirty="0" err="1">
                <a:ea typeface="ＭＳ Ｐゴシック" charset="-128"/>
              </a:rPr>
              <a:t>WiFi</a:t>
            </a:r>
            <a:r>
              <a:rPr lang="en-US" dirty="0">
                <a:ea typeface="ＭＳ Ｐゴシック" charset="-128"/>
              </a:rPr>
              <a:t> and Bluetooth connectivity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 Network </a:t>
            </a:r>
            <a:r>
              <a:rPr lang="en-US" dirty="0">
                <a:ea typeface="ＭＳ Ｐゴシック" charset="-128"/>
              </a:rPr>
              <a:t>firewall protection.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0EED63-C16B-1943-B2A8-1A296D1D918C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" name="Picture 4" descr="Figure 4.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8" y="4573165"/>
            <a:ext cx="2287939" cy="178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MANAGE COMPUTER RESOURCES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Utility programs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Tools </a:t>
            </a:r>
            <a:r>
              <a:rPr lang="en-US" dirty="0">
                <a:ea typeface="ＭＳ Ｐゴシック" charset="-128"/>
              </a:rPr>
              <a:t>to optimize operating system functions such as: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CD and DVD recording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Screen savers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Speech recognition for basic commands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Text </a:t>
            </a:r>
            <a:r>
              <a:rPr lang="en-US" dirty="0">
                <a:ea typeface="ＭＳ Ｐゴシック" charset="-128"/>
              </a:rPr>
              <a:t>editors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Multimedia utilities.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Disk </a:t>
            </a:r>
            <a:r>
              <a:rPr lang="en-US" dirty="0">
                <a:ea typeface="ＭＳ Ｐゴシック" charset="-128"/>
              </a:rPr>
              <a:t>management utility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Partition and format drives.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Defragment and detect disk errors.</a:t>
            </a: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80835-9408-CD41-9365-E4B8CDEC30C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MANAGE COMPUTER RESOURCES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File management.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Operating systems govern storage and retrieval of files.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Basic </a:t>
            </a:r>
            <a:r>
              <a:rPr lang="en-US" dirty="0">
                <a:ea typeface="ＭＳ Ｐゴシック" charset="-128"/>
              </a:rPr>
              <a:t>file management includes: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Copy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Delete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Rename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Move.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File </a:t>
            </a:r>
            <a:r>
              <a:rPr lang="en-US" dirty="0">
                <a:ea typeface="ＭＳ Ｐゴシック" charset="-128"/>
              </a:rPr>
              <a:t>extensions identify a file as data or program for the operating system.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AFE568-0222-2C43-95E9-85F1045A0C5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 MANAGEMENT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6177"/>
            <a:ext cx="7529209" cy="274644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Directories are storage locations for groups of files. 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Directory </a:t>
            </a:r>
            <a:r>
              <a:rPr lang="en-US" dirty="0">
                <a:ea typeface="ＭＳ Ｐゴシック" charset="-128"/>
              </a:rPr>
              <a:t>path is identified by the operating system.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Directories </a:t>
            </a:r>
            <a:r>
              <a:rPr lang="en-US" dirty="0">
                <a:ea typeface="ＭＳ Ｐゴシック" charset="-128"/>
              </a:rPr>
              <a:t>(or folders) are created, moved, copied, deleted using file management utility.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C9F679-A610-4541-9C4E-3D4EF46C9148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" name="Picture 4" descr="Figure 4.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8" y="4325807"/>
            <a:ext cx="2987180" cy="22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PROGRAMMING LANGUAGES 	</a:t>
            </a:r>
            <a:endParaRPr lang="en-US" sz="3500"/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8E3D5-39BA-E14E-87FE-577E65F12E6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38400" y="3505200"/>
            <a:ext cx="6705600" cy="1600200"/>
          </a:xfrm>
        </p:spPr>
        <p:txBody>
          <a:bodyPr/>
          <a:lstStyle/>
          <a:p>
            <a:pPr marL="457200" lvl="1" indent="0" algn="r" eaLnBrk="1" hangingPunct="1">
              <a:buFont typeface="Wingdings" charset="2"/>
              <a:buNone/>
            </a:pPr>
            <a:r>
              <a:rPr lang="en-US" sz="3200" dirty="0">
                <a:ea typeface="ＭＳ Ｐゴシック" charset="-128"/>
              </a:rPr>
              <a:t>SYNTAX AND SEMANTICS TO WRITE COMPUTER PROGRAMS.</a:t>
            </a:r>
            <a:endParaRPr lang="en-US" sz="23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PROGRAMMING LANGUAGES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Low-Level Languages.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Programs are written for a specific computer system.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Machine code</a:t>
            </a:r>
            <a:r>
              <a:rPr lang="en-US">
                <a:ea typeface="ＭＳ Ｐゴシック" charset="-128"/>
              </a:rPr>
              <a:t> — binary code the processor directly executes.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Assembly code</a:t>
            </a:r>
            <a:r>
              <a:rPr lang="en-US">
                <a:ea typeface="ＭＳ Ｐゴシック" charset="-128"/>
              </a:rPr>
              <a:t> — text abbreviations for binary commands.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Requires a program (assembler) to convert the abbreviations to binary code.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A760B-A26A-3240-A3F0-8D6D223A0DE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PROGRAMMING LANGUAGES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High-Level Languages.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Syntax and semantics are not dependent on a specific computer system.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More English-like commands.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Easier to debug errors.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Two methods to convert to machine code: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FF5A14"/>
                </a:solidFill>
                <a:ea typeface="ＭＳ Ｐゴシック" charset="-128"/>
              </a:rPr>
              <a:t>Interpreter</a:t>
            </a:r>
            <a:r>
              <a:rPr lang="en-US">
                <a:ea typeface="ＭＳ Ｐゴシック" charset="-128"/>
              </a:rPr>
              <a:t> converts and executes one line of code at a time.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FF5A14"/>
                </a:solidFill>
                <a:ea typeface="ＭＳ Ｐゴシック" charset="-128"/>
              </a:rPr>
              <a:t>Compiler</a:t>
            </a:r>
            <a:r>
              <a:rPr lang="en-US">
                <a:ea typeface="ＭＳ Ｐゴシック" charset="-128"/>
              </a:rPr>
              <a:t> converts entire program to an executable file.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B544B-EE3F-354A-8FD7-E5B541073C7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2531"/>
            <a:ext cx="8512043" cy="4798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Procedural approach:</a:t>
            </a:r>
          </a:p>
          <a:p>
            <a:pPr lvl="1"/>
            <a:r>
              <a:rPr lang="en-US" dirty="0" smtClean="0"/>
              <a:t> Follows a series of computational steps that focus on a specific result.</a:t>
            </a:r>
          </a:p>
          <a:p>
            <a:pPr lvl="2"/>
            <a:r>
              <a:rPr lang="en-US" dirty="0" smtClean="0"/>
              <a:t>Divides complex tasks into subroutines, functions that can be reused within a single program environment.</a:t>
            </a:r>
          </a:p>
          <a:p>
            <a:pPr lvl="2"/>
            <a:r>
              <a:rPr lang="en-US" dirty="0" smtClean="0"/>
              <a:t>Code modules cannot be ported to other applications without significant modification which leads to inefficiency in programming tasks.</a:t>
            </a:r>
          </a:p>
          <a:p>
            <a:r>
              <a:rPr lang="en-US" dirty="0" smtClean="0"/>
              <a:t>Non-procedural:</a:t>
            </a:r>
          </a:p>
          <a:p>
            <a:pPr lvl="1"/>
            <a:r>
              <a:rPr lang="en-US" dirty="0" smtClean="0"/>
              <a:t> Maximizes programmer productivity by recycling modules from one program into other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2D2-1C8D-7744-952C-C29F3D1FD1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Non-procedural options</a:t>
            </a:r>
            <a:endParaRPr lang="en-US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Object-Oriented languages</a:t>
            </a:r>
            <a:r>
              <a:rPr lang="en-US" dirty="0" smtClean="0"/>
              <a:t>.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 Modular </a:t>
            </a:r>
            <a:r>
              <a:rPr lang="en-US" dirty="0">
                <a:ea typeface="ＭＳ Ｐゴシック" charset="-128"/>
              </a:rPr>
              <a:t>approach reduces time to recode similar object routines.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Visual programming.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Use graphical interface to expedite programming process.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Enables </a:t>
            </a:r>
            <a:r>
              <a:rPr lang="en-US" dirty="0">
                <a:ea typeface="ＭＳ Ｐゴシック" charset="-128"/>
              </a:rPr>
              <a:t>Rapid Application Development.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71280-2ADD-A04F-B2E6-F0A94B43387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 SOFTWARE</a:t>
            </a: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5F61D-9722-AA4A-A7FF-D56CBBD470C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435225" y="3505200"/>
            <a:ext cx="670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r" eaLnBrk="1" hangingPunct="1">
              <a:lnSpc>
                <a:spcPct val="80000"/>
              </a:lnSpc>
              <a:spcBef>
                <a:spcPct val="25000"/>
              </a:spcBef>
              <a:buClr>
                <a:schemeClr val="accent1"/>
              </a:buClr>
              <a:buFont typeface="Wingdings" charset="2"/>
              <a:buNone/>
            </a:pPr>
            <a:r>
              <a:rPr lang="en-US" sz="3200" dirty="0"/>
              <a:t>SOFTWARE THAT PERFORMS A SPECIFIC TASK.</a:t>
            </a:r>
            <a:endParaRPr lang="en-US" sz="23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CHAPTER HIGHLIGHTS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/>
              <a:t> Main categories of software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Operating system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Application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>
                <a:ea typeface="ＭＳ Ｐゴシック" charset="-128"/>
              </a:rPr>
              <a:t>Programming</a:t>
            </a:r>
          </a:p>
          <a:p>
            <a:pPr eaLnBrk="1" hangingPunct="1">
              <a:spcAft>
                <a:spcPts val="1200"/>
              </a:spcAft>
            </a:pPr>
            <a:r>
              <a:rPr lang="en-US"/>
              <a:t> Functions of the operating system</a:t>
            </a:r>
          </a:p>
          <a:p>
            <a:pPr eaLnBrk="1" hangingPunct="1">
              <a:spcAft>
                <a:spcPts val="1200"/>
              </a:spcAft>
            </a:pPr>
            <a:r>
              <a:rPr lang="en-US"/>
              <a:t> Types of programming languages</a:t>
            </a:r>
          </a:p>
          <a:p>
            <a:pPr eaLnBrk="1" hangingPunct="1">
              <a:spcAft>
                <a:spcPts val="1200"/>
              </a:spcAft>
            </a:pPr>
            <a:r>
              <a:rPr lang="en-US"/>
              <a:t> Software for multimedia development</a:t>
            </a: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E0ED2-60BF-3F48-A7CB-6E0B0558726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 SOFTWARE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Two main categories for multimedia development.</a:t>
            </a:r>
          </a:p>
          <a:p>
            <a:pPr eaLnBrk="1" hangingPunct="1">
              <a:buFont typeface="Wingdings" charset="2"/>
              <a:buNone/>
            </a:pPr>
            <a:endParaRPr lang="en-US"/>
          </a:p>
          <a:p>
            <a:pPr lvl="1" eaLnBrk="1" hangingPunct="1"/>
            <a:r>
              <a:rPr lang="en-US">
                <a:ea typeface="ＭＳ Ｐゴシック" charset="-128"/>
              </a:rPr>
              <a:t>Media-specific applications.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 Create and edit specific media content.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Authoring applications.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Tools to integrate media components and provide a user interface.</a:t>
            </a: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6C4779-BB44-A645-9CB9-19E9C2D3323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MEDIA-SPECIFIC APPLICATIONS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Text media applications include: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 Word processors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 Text editors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 Portable document generators.</a:t>
            </a:r>
            <a:br>
              <a:rPr lang="en-US">
                <a:ea typeface="ＭＳ Ｐゴシック" charset="-128"/>
              </a:rPr>
            </a:br>
            <a:endParaRPr lang="en-US">
              <a:ea typeface="ＭＳ Ｐゴシック" charset="-128"/>
            </a:endParaRPr>
          </a:p>
          <a:p>
            <a:pPr eaLnBrk="1" hangingPunct="1"/>
            <a:r>
              <a:rPr lang="en-US"/>
              <a:t>Graphics media applications include: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Paint programs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Draw programs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3-D imaging applications.</a:t>
            </a:r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FE0D6-BDF2-4E44-8683-EEF2D1A8C00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MEDIA-SPECIFIC APPLICATIONS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Sound media.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 Sound capture applications.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 Synthesized sound applications.</a:t>
            </a:r>
            <a:br>
              <a:rPr lang="en-US">
                <a:ea typeface="ＭＳ Ｐゴシック" charset="-128"/>
              </a:rPr>
            </a:br>
            <a:endParaRPr lang="en-US">
              <a:ea typeface="ＭＳ Ｐゴシック" charset="-128"/>
            </a:endParaRPr>
          </a:p>
          <a:p>
            <a:pPr eaLnBrk="1" hangingPunct="1"/>
            <a:r>
              <a:rPr lang="en-US"/>
              <a:t>Video applications combine: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Source material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Synchronize clips to sound track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Add special effects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Save as a digital video.</a:t>
            </a: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A4720-9244-1946-8953-5D460C6E589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MEDIA-SPECIFIC APPLICATIONS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/>
              <a:t>Animation applications.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Software to create and edit animated sequences.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Objects are drawn or imported into the software where they are manipulated in a series of frames.</a:t>
            </a:r>
            <a:br>
              <a:rPr lang="en-US">
                <a:ea typeface="ＭＳ Ｐゴシック" charset="-128"/>
              </a:rPr>
            </a:br>
            <a:endParaRPr lang="en-US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/>
              <a:t>Media utilities.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ea typeface="ＭＳ Ｐゴシック" charset="-128"/>
              </a:rPr>
              <a:t>Add functionality to media-specific applications such as file compression and file conversion. </a:t>
            </a: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092E3-9228-7643-8E5C-9F58D117082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28" y="9121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AUTHORING SOFTWARE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350196" y="1335890"/>
            <a:ext cx="6896911" cy="360409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Programs designed to facilitate the creation of multimedia products.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 Assemble media elements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 Synchronize content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 Design user interface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 Provide user </a:t>
            </a:r>
            <a:r>
              <a:rPr lang="en-US" dirty="0" smtClean="0">
                <a:ea typeface="ＭＳ Ｐゴシック" charset="-128"/>
              </a:rPr>
              <a:t>interactivity.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FF5A14"/>
                </a:solidFill>
              </a:rPr>
              <a:t>Authoring </a:t>
            </a:r>
            <a:r>
              <a:rPr lang="en-US" dirty="0">
                <a:solidFill>
                  <a:srgbClr val="FF5A14"/>
                </a:solidFill>
              </a:rPr>
              <a:t>metaphors</a:t>
            </a:r>
            <a:r>
              <a:rPr lang="en-US" dirty="0"/>
              <a:t> are: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 Card based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 Timeline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 Icon.</a:t>
            </a:r>
          </a:p>
        </p:txBody>
      </p:sp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4CF529-F0A3-B141-9F90-51720A947996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871" y="3567499"/>
            <a:ext cx="1621380" cy="2269932"/>
          </a:xfrm>
          <a:prstGeom prst="rect">
            <a:avLst/>
          </a:prstGeom>
        </p:spPr>
      </p:pic>
      <p:pic>
        <p:nvPicPr>
          <p:cNvPr id="6" name="Picture 5" descr="Screen shot 2012-09-11 at 3.27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425" y="662714"/>
            <a:ext cx="1230826" cy="259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481" y="4317418"/>
            <a:ext cx="3561973" cy="1346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1886" y="3290500"/>
            <a:ext cx="283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PowerPoint uses a card metaphor.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19802" y="5966781"/>
            <a:ext cx="283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Authorware</a:t>
            </a:r>
            <a:r>
              <a:rPr lang="en-US" sz="1200" dirty="0" smtClean="0"/>
              <a:t> uses a icon metaphor.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04104" y="4040419"/>
            <a:ext cx="283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Flash uses a timeline metaphor.</a:t>
            </a:r>
            <a:endParaRPr lang="en-US" sz="120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WRAP UP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/>
              <a:t>Three software categories.</a:t>
            </a:r>
          </a:p>
          <a:p>
            <a:pPr eaLnBrk="1" hangingPunct="1">
              <a:lnSpc>
                <a:spcPct val="100000"/>
              </a:lnSpc>
            </a:pPr>
            <a:r>
              <a:rPr lang="en-US"/>
              <a:t>Functions of operating system.</a:t>
            </a:r>
          </a:p>
          <a:p>
            <a:pPr eaLnBrk="1" hangingPunct="1">
              <a:lnSpc>
                <a:spcPct val="100000"/>
              </a:lnSpc>
            </a:pPr>
            <a:r>
              <a:rPr lang="en-US"/>
              <a:t>Disk and file management practices.</a:t>
            </a:r>
          </a:p>
          <a:p>
            <a:pPr eaLnBrk="1" hangingPunct="1">
              <a:lnSpc>
                <a:spcPct val="100000"/>
              </a:lnSpc>
            </a:pPr>
            <a:r>
              <a:rPr lang="en-US"/>
              <a:t>Levels of programming languages.</a:t>
            </a:r>
          </a:p>
          <a:p>
            <a:pPr eaLnBrk="1" hangingPunct="1">
              <a:lnSpc>
                <a:spcPct val="100000"/>
              </a:lnSpc>
            </a:pPr>
            <a:r>
              <a:rPr lang="en-US"/>
              <a:t>Application software for multimedia.</a:t>
            </a:r>
          </a:p>
          <a:p>
            <a:pPr lvl="1" eaLnBrk="1" hangingPunct="1">
              <a:lnSpc>
                <a:spcPct val="100000"/>
              </a:lnSpc>
            </a:pPr>
            <a:r>
              <a:rPr lang="en-US">
                <a:ea typeface="ＭＳ Ｐゴシック" charset="-128"/>
              </a:rPr>
              <a:t> Media-specific software.</a:t>
            </a:r>
          </a:p>
          <a:p>
            <a:pPr lvl="1" eaLnBrk="1" hangingPunct="1">
              <a:lnSpc>
                <a:spcPct val="100000"/>
              </a:lnSpc>
            </a:pPr>
            <a:r>
              <a:rPr lang="en-US">
                <a:ea typeface="ＭＳ Ｐゴシック" charset="-128"/>
              </a:rPr>
              <a:t> Authoring software.</a:t>
            </a:r>
          </a:p>
        </p:txBody>
      </p:sp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9235F-F25E-7D42-A462-A5DDA76CCFF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TERM CHECK UP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2DDA99-60A5-CA49-97E1-D6F86A260538}" type="slidenum">
              <a:rPr lang="en-US" smtClean="0"/>
              <a:pPr/>
              <a:t>26</a:t>
            </a:fld>
            <a:endParaRPr lang="en-US" smtClean="0"/>
          </a:p>
        </p:txBody>
      </p:sp>
      <p:grpSp>
        <p:nvGrpSpPr>
          <p:cNvPr id="63493" name="Group 6"/>
          <p:cNvGrpSpPr>
            <a:grpSpLocks/>
          </p:cNvGrpSpPr>
          <p:nvPr/>
        </p:nvGrpSpPr>
        <p:grpSpPr bwMode="auto">
          <a:xfrm>
            <a:off x="285750" y="1398588"/>
            <a:ext cx="8794749" cy="4318001"/>
            <a:chOff x="250" y="901"/>
            <a:chExt cx="5540" cy="2720"/>
          </a:xfrm>
        </p:grpSpPr>
        <p:graphicFrame>
          <p:nvGraphicFramePr>
            <p:cNvPr id="63490" name="Object 2"/>
            <p:cNvGraphicFramePr>
              <a:graphicFrameLocks noChangeAspect="1"/>
            </p:cNvGraphicFramePr>
            <p:nvPr/>
          </p:nvGraphicFramePr>
          <p:xfrm>
            <a:off x="327" y="987"/>
            <a:ext cx="5431" cy="2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4" name="Document" r:id="rId4" imgW="5626100" imgH="2730500" progId="Word.Document.8">
                    <p:embed/>
                  </p:oleObj>
                </mc:Choice>
                <mc:Fallback>
                  <p:oleObj name="Document" r:id="rId4" imgW="5626100" imgH="2730500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" y="987"/>
                          <a:ext cx="5431" cy="26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250" y="901"/>
              <a:ext cx="5540" cy="2549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SOFTWARE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 A collection of computer programs that govern the operation of a computer.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Program</a:t>
            </a:r>
            <a:r>
              <a:rPr lang="en-US">
                <a:ea typeface="ＭＳ Ｐゴシック" charset="-128"/>
              </a:rPr>
              <a:t>: list of instructions that can be carried out by the computer.</a:t>
            </a:r>
            <a:br>
              <a:rPr lang="en-US">
                <a:ea typeface="ＭＳ Ｐゴシック" charset="-128"/>
              </a:rPr>
            </a:br>
            <a:endParaRPr lang="en-US">
              <a:ea typeface="ＭＳ Ｐゴシック" charset="-128"/>
            </a:endParaRPr>
          </a:p>
          <a:p>
            <a:pPr eaLnBrk="1" hangingPunct="1"/>
            <a:r>
              <a:rPr lang="en-US"/>
              <a:t>Three categories of software: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Operating systems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Programming languages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Applications.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117C0-6BD8-714A-AF52-0D178D9915B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YOU DECIDE … Software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90800"/>
            <a:ext cx="3200400" cy="3540125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/>
              <a:t>Word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/>
              <a:t>Photoshop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/>
              <a:t>Java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/>
              <a:t>OS X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/>
              <a:t>Visual Basic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 smtClean="0"/>
              <a:t>Flash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 smtClean="0"/>
              <a:t>Windows 8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r>
              <a:rPr lang="en-US" sz="2400" dirty="0"/>
              <a:t>C+</a:t>
            </a:r>
          </a:p>
          <a:p>
            <a:pPr marL="609600" indent="-609600" eaLnBrk="1" hangingPunct="1">
              <a:buClr>
                <a:schemeClr val="hlink"/>
              </a:buClr>
              <a:buFont typeface="Arial" charset="0"/>
              <a:buAutoNum type="arabicPeriod"/>
            </a:pPr>
            <a:endParaRPr lang="en-US" sz="2400" dirty="0"/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F3F165-A961-3246-80E0-7A51C5B02BF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1534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Label each as an operating system, programming language, application.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257800" y="2590800"/>
            <a:ext cx="3200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/>
              <a:t>Linux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/>
              <a:t>Open Office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/>
              <a:t>HTML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 err="1"/>
              <a:t>Javascript</a:t>
            </a:r>
            <a:endParaRPr lang="en-US" dirty="0" smtClean="0"/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 smtClean="0"/>
              <a:t>Browser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/>
              <a:t>Director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/>
              <a:t>Unix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r>
              <a:rPr lang="en-US" dirty="0"/>
              <a:t>Assembly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5000"/>
              </a:spcBef>
              <a:buClr>
                <a:schemeClr val="hlink"/>
              </a:buClr>
              <a:buFont typeface="Arial" charset="0"/>
              <a:buAutoNum type="arabicPeriod" startAt="9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OPERATING SYSTEM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Collection of programs that: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 Provides a user interface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 Manages computer resources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 Executes application programs.</a:t>
            </a:r>
            <a:br>
              <a:rPr lang="en-US" dirty="0">
                <a:ea typeface="ＭＳ Ｐゴシック" charset="-128"/>
              </a:rPr>
            </a:b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n-US" dirty="0">
                <a:solidFill>
                  <a:srgbClr val="FF5A14"/>
                </a:solidFill>
              </a:rPr>
              <a:t>User interface</a:t>
            </a:r>
            <a:r>
              <a:rPr lang="en-US" dirty="0"/>
              <a:t>: a means to communicate with the programs and hardware.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 Command line interface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 Graphical user interface (GUI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Natural user interface (NUI).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124C1-69AC-0247-9EED-B4544EC0A53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OPERATING SYSTEM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Manages computer resources such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 Peripheral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 Networks.</a:t>
            </a:r>
          </a:p>
          <a:p>
            <a:pPr lvl="1" eaLnBrk="1" hangingPunct="1"/>
            <a:endParaRPr lang="en-US">
              <a:ea typeface="ＭＳ Ｐゴシック" charset="-128"/>
            </a:endParaRP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9B41FA-1A0E-174A-9B65-B9811A56101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/>
              <a:t>MANAGE COMPUTER RESOURCES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dirty="0"/>
              <a:t>Manage the processor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 Controls </a:t>
            </a:r>
            <a:r>
              <a:rPr lang="en-US" dirty="0">
                <a:ea typeface="ＭＳ Ｐゴシック" charset="-128"/>
              </a:rPr>
              <a:t>how and when programs are executed.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 Control </a:t>
            </a:r>
            <a:r>
              <a:rPr lang="en-US" dirty="0">
                <a:ea typeface="ＭＳ Ｐゴシック" charset="-128"/>
              </a:rPr>
              <a:t>methods: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 Single user, single tasking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 Single user, multi-tasking</a:t>
            </a:r>
            <a:endParaRPr lang="en-US" dirty="0" smtClean="0"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 If </a:t>
            </a:r>
            <a:r>
              <a:rPr lang="en-US" dirty="0">
                <a:ea typeface="ＭＳ Ｐゴシック" charset="-128"/>
              </a:rPr>
              <a:t>the processor is sufficiently powerful users are not aware of sharing the resources.</a:t>
            </a: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0A83FC-1355-AA42-BD4C-ED6CCA2778B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MANAGE COMPUTER RESOURCES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/>
              <a:t>Manage memory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Controls how much memory is accessed and used by application programs.</a:t>
            </a:r>
            <a:br>
              <a:rPr lang="en-US">
                <a:ea typeface="ＭＳ Ｐゴシック" charset="-128"/>
              </a:rPr>
            </a:br>
            <a:endParaRPr lang="en-US">
              <a:ea typeface="ＭＳ Ｐゴシック" charset="-128"/>
            </a:endParaRPr>
          </a:p>
          <a:p>
            <a:pPr eaLnBrk="1" hangingPunct="1"/>
            <a:r>
              <a:rPr lang="en-US"/>
              <a:t> </a:t>
            </a:r>
            <a:r>
              <a:rPr lang="en-US">
                <a:solidFill>
                  <a:srgbClr val="FF5A14"/>
                </a:solidFill>
              </a:rPr>
              <a:t>Virtual memory</a:t>
            </a:r>
            <a:r>
              <a:rPr lang="en-US"/>
              <a:t>: operating system assigns a portion of the hard disk to simulate RAM.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Problem: access to files in virtual memory is slowed.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 Solution: install more RAM.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AFE875-EB28-294B-BEB8-06BA51EFE62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MANAGE COMPUTER RESOURCES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64269" y="1654340"/>
            <a:ext cx="6873711" cy="4347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Control peripherals 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Built</a:t>
            </a:r>
            <a:r>
              <a:rPr lang="en-US" dirty="0">
                <a:ea typeface="ＭＳ Ｐゴシック" charset="-128"/>
              </a:rPr>
              <a:t>-in programs control devices such as monitors, printers, storage drives.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Additional </a:t>
            </a:r>
            <a:r>
              <a:rPr lang="en-US" dirty="0">
                <a:ea typeface="ＭＳ Ｐゴシック" charset="-128"/>
              </a:rPr>
              <a:t>device drivers can be downloaded or come with the installation CD.</a:t>
            </a:r>
          </a:p>
          <a:p>
            <a:pPr eaLnBrk="1" hangingPunct="1"/>
            <a:r>
              <a:rPr lang="en-US" dirty="0"/>
              <a:t>Plug and Play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 Operating </a:t>
            </a:r>
            <a:r>
              <a:rPr lang="en-US" dirty="0">
                <a:ea typeface="ＭＳ Ｐゴシック" charset="-128"/>
              </a:rPr>
              <a:t>system senses that a new device is plugged into the system board and immediately responds to "play" the device.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57D29-4A24-7B46-BB4D-40A5A7C8C841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5" name="Picture 4" descr="Figure 4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37" y="1500846"/>
            <a:ext cx="2056033" cy="1651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1473</Words>
  <Application>Microsoft Office PowerPoint</Application>
  <PresentationFormat>On-screen Show (4:3)</PresentationFormat>
  <Paragraphs>260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CHAPTER FOUR</vt:lpstr>
      <vt:lpstr>CHAPTER HIGHLIGHTS</vt:lpstr>
      <vt:lpstr>SOFTWARE</vt:lpstr>
      <vt:lpstr>YOU DECIDE … Software</vt:lpstr>
      <vt:lpstr>OPERATING SYSTEM</vt:lpstr>
      <vt:lpstr>OPERATING SYSTEM</vt:lpstr>
      <vt:lpstr>MANAGE COMPUTER RESOURCES</vt:lpstr>
      <vt:lpstr>MANAGE COMPUTER RESOURCES</vt:lpstr>
      <vt:lpstr>MANAGE COMPUTER RESOURCES</vt:lpstr>
      <vt:lpstr>MANAGE COMPUTER RESOURCES</vt:lpstr>
      <vt:lpstr>MANAGE COMPUTER RESOURCES</vt:lpstr>
      <vt:lpstr>MANAGE COMPUTER RESOURCES</vt:lpstr>
      <vt:lpstr>FILE MANAGEMENT</vt:lpstr>
      <vt:lpstr>PROGRAMMING LANGUAGES  </vt:lpstr>
      <vt:lpstr>PROGRAMMING LANGUAGES</vt:lpstr>
      <vt:lpstr>PROGRAMMING LANGUAGES</vt:lpstr>
      <vt:lpstr>Approaches to Programming</vt:lpstr>
      <vt:lpstr>Two Non-procedural options</vt:lpstr>
      <vt:lpstr>APPLICATION SOFTWARE</vt:lpstr>
      <vt:lpstr>APPLICATION SOFTWARE</vt:lpstr>
      <vt:lpstr>MEDIA-SPECIFIC APPLICATIONS</vt:lpstr>
      <vt:lpstr>MEDIA-SPECIFIC APPLICATIONS</vt:lpstr>
      <vt:lpstr>MEDIA-SPECIFIC APPLICATIONS</vt:lpstr>
      <vt:lpstr>AUTHORING SOFTWARE</vt:lpstr>
      <vt:lpstr>WRAP UP</vt:lpstr>
      <vt:lpstr>KEY TERM CHECK UP</vt:lpstr>
    </vt:vector>
  </TitlesOfParts>
  <Company>UNHM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Academic  Computing</dc:creator>
  <cp:lastModifiedBy>Rachel Isaacs</cp:lastModifiedBy>
  <cp:revision>22</cp:revision>
  <dcterms:created xsi:type="dcterms:W3CDTF">2012-09-11T18:52:02Z</dcterms:created>
  <dcterms:modified xsi:type="dcterms:W3CDTF">2012-11-15T14:54:12Z</dcterms:modified>
</cp:coreProperties>
</file>