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87" r:id="rId1"/>
  </p:sldMasterIdLst>
  <p:notesMasterIdLst>
    <p:notesMasterId r:id="rId37"/>
  </p:notesMasterIdLst>
  <p:handoutMasterIdLst>
    <p:handoutMasterId r:id="rId38"/>
  </p:handoutMasterIdLst>
  <p:sldIdLst>
    <p:sldId id="259" r:id="rId2"/>
    <p:sldId id="260" r:id="rId3"/>
    <p:sldId id="261" r:id="rId4"/>
    <p:sldId id="262" r:id="rId5"/>
    <p:sldId id="263" r:id="rId6"/>
    <p:sldId id="264" r:id="rId7"/>
    <p:sldId id="265" r:id="rId8"/>
    <p:sldId id="266" r:id="rId9"/>
    <p:sldId id="267" r:id="rId10"/>
    <p:sldId id="280"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7" r:id="rId24"/>
    <p:sldId id="289" r:id="rId25"/>
    <p:sldId id="282" r:id="rId26"/>
    <p:sldId id="290" r:id="rId27"/>
    <p:sldId id="291" r:id="rId28"/>
    <p:sldId id="292" r:id="rId29"/>
    <p:sldId id="283" r:id="rId30"/>
    <p:sldId id="293" r:id="rId31"/>
    <p:sldId id="294" r:id="rId32"/>
    <p:sldId id="295" r:id="rId33"/>
    <p:sldId id="296" r:id="rId34"/>
    <p:sldId id="284" r:id="rId35"/>
    <p:sldId id="285" r:id="rId36"/>
  </p:sldIdLst>
  <p:sldSz cx="9144000" cy="6858000" type="screen4x3"/>
  <p:notesSz cx="10018713" cy="688975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A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60" d="100"/>
          <a:sy n="60" d="100"/>
        </p:scale>
        <p:origin x="-1422" y="-2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5677271" y="0"/>
            <a:ext cx="4341442" cy="344488"/>
          </a:xfrm>
          <a:prstGeom prst="rect">
            <a:avLst/>
          </a:prstGeom>
        </p:spPr>
        <p:txBody>
          <a:bodyPr vert="horz" lIns="96616" tIns="48308" rIns="96616" bIns="48308" rtlCol="1"/>
          <a:lstStyle>
            <a:lvl1pPr algn="r">
              <a:defRPr sz="1300"/>
            </a:lvl1pPr>
          </a:lstStyle>
          <a:p>
            <a:endParaRPr lang="ar-SA"/>
          </a:p>
        </p:txBody>
      </p:sp>
      <p:sp>
        <p:nvSpPr>
          <p:cNvPr id="3" name="عنصر نائب للتاريخ 2"/>
          <p:cNvSpPr>
            <a:spLocks noGrp="1"/>
          </p:cNvSpPr>
          <p:nvPr>
            <p:ph type="dt" sz="quarter" idx="1"/>
          </p:nvPr>
        </p:nvSpPr>
        <p:spPr>
          <a:xfrm>
            <a:off x="2320" y="0"/>
            <a:ext cx="4341442" cy="344488"/>
          </a:xfrm>
          <a:prstGeom prst="rect">
            <a:avLst/>
          </a:prstGeom>
        </p:spPr>
        <p:txBody>
          <a:bodyPr vert="horz" lIns="96616" tIns="48308" rIns="96616" bIns="48308" rtlCol="1"/>
          <a:lstStyle>
            <a:lvl1pPr algn="l">
              <a:defRPr sz="1300"/>
            </a:lvl1pPr>
          </a:lstStyle>
          <a:p>
            <a:fld id="{A8E086CC-21E4-4690-BBBA-36456F7AB113}" type="datetimeFigureOut">
              <a:rPr lang="ar-SA" smtClean="0"/>
              <a:t>04/03/40</a:t>
            </a:fld>
            <a:endParaRPr lang="ar-SA"/>
          </a:p>
        </p:txBody>
      </p:sp>
      <p:sp>
        <p:nvSpPr>
          <p:cNvPr id="4" name="عنصر نائب للتذييل 3"/>
          <p:cNvSpPr>
            <a:spLocks noGrp="1"/>
          </p:cNvSpPr>
          <p:nvPr>
            <p:ph type="ftr" sz="quarter" idx="2"/>
          </p:nvPr>
        </p:nvSpPr>
        <p:spPr>
          <a:xfrm>
            <a:off x="5677271" y="6544067"/>
            <a:ext cx="4341442" cy="344488"/>
          </a:xfrm>
          <a:prstGeom prst="rect">
            <a:avLst/>
          </a:prstGeom>
        </p:spPr>
        <p:txBody>
          <a:bodyPr vert="horz" lIns="96616" tIns="48308" rIns="96616" bIns="48308" rtlCol="1" anchor="b"/>
          <a:lstStyle>
            <a:lvl1pPr algn="r">
              <a:defRPr sz="1300"/>
            </a:lvl1pPr>
          </a:lstStyle>
          <a:p>
            <a:endParaRPr lang="ar-SA"/>
          </a:p>
        </p:txBody>
      </p:sp>
      <p:sp>
        <p:nvSpPr>
          <p:cNvPr id="5" name="عنصر نائب لرقم الشريحة 4"/>
          <p:cNvSpPr>
            <a:spLocks noGrp="1"/>
          </p:cNvSpPr>
          <p:nvPr>
            <p:ph type="sldNum" sz="quarter" idx="3"/>
          </p:nvPr>
        </p:nvSpPr>
        <p:spPr>
          <a:xfrm>
            <a:off x="2320" y="6544067"/>
            <a:ext cx="4341442" cy="344488"/>
          </a:xfrm>
          <a:prstGeom prst="rect">
            <a:avLst/>
          </a:prstGeom>
        </p:spPr>
        <p:txBody>
          <a:bodyPr vert="horz" lIns="96616" tIns="48308" rIns="96616" bIns="48308" rtlCol="1" anchor="b"/>
          <a:lstStyle>
            <a:lvl1pPr algn="l">
              <a:defRPr sz="1300"/>
            </a:lvl1pPr>
          </a:lstStyle>
          <a:p>
            <a:fld id="{BAD37CE5-06FE-4BBB-9583-A48F3C75EAC5}" type="slidenum">
              <a:rPr lang="ar-SA" smtClean="0"/>
              <a:t>‹#›</a:t>
            </a:fld>
            <a:endParaRPr lang="ar-SA"/>
          </a:p>
        </p:txBody>
      </p:sp>
    </p:spTree>
    <p:extLst>
      <p:ext uri="{BB962C8B-B14F-4D97-AF65-F5344CB8AC3E}">
        <p14:creationId xmlns:p14="http://schemas.microsoft.com/office/powerpoint/2010/main" val="36710098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defRPr sz="1300"/>
            </a:lvl1pPr>
          </a:lstStyle>
          <a:p>
            <a:endParaRPr lang="en-US"/>
          </a:p>
        </p:txBody>
      </p:sp>
      <p:sp>
        <p:nvSpPr>
          <p:cNvPr id="5123" name="Rectangle 3"/>
          <p:cNvSpPr>
            <a:spLocks noGrp="1" noChangeArrowheads="1"/>
          </p:cNvSpPr>
          <p:nvPr>
            <p:ph type="dt" idx="1"/>
          </p:nvPr>
        </p:nvSpPr>
        <p:spPr bwMode="auto">
          <a:xfrm>
            <a:off x="5677271"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lgn="r">
              <a:defRPr sz="1300"/>
            </a:lvl1pPr>
          </a:lstStyle>
          <a:p>
            <a:endParaRPr lang="en-US"/>
          </a:p>
        </p:txBody>
      </p:sp>
      <p:sp>
        <p:nvSpPr>
          <p:cNvPr id="13316" name="Rectangle 4"/>
          <p:cNvSpPr>
            <a:spLocks noGrp="1" noRot="1" noChangeAspect="1" noChangeArrowheads="1" noTextEdit="1"/>
          </p:cNvSpPr>
          <p:nvPr>
            <p:ph type="sldImg" idx="2"/>
          </p:nvPr>
        </p:nvSpPr>
        <p:spPr bwMode="auto">
          <a:xfrm>
            <a:off x="3286125" y="515938"/>
            <a:ext cx="3446463" cy="25844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1335829" y="3272631"/>
            <a:ext cx="7347056" cy="31003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defRPr sz="1300"/>
            </a:lvl1pPr>
          </a:lstStyle>
          <a:p>
            <a:endParaRPr lang="en-US"/>
          </a:p>
        </p:txBody>
      </p:sp>
      <p:sp>
        <p:nvSpPr>
          <p:cNvPr id="5127" name="Rectangle 7"/>
          <p:cNvSpPr>
            <a:spLocks noGrp="1" noChangeArrowheads="1"/>
          </p:cNvSpPr>
          <p:nvPr>
            <p:ph type="sldNum" sz="quarter" idx="5"/>
          </p:nvPr>
        </p:nvSpPr>
        <p:spPr bwMode="auto">
          <a:xfrm>
            <a:off x="5677271"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lgn="r">
              <a:defRPr sz="1300"/>
            </a:lvl1pPr>
          </a:lstStyle>
          <a:p>
            <a:fld id="{F1DA071A-A25B-F143-8A9B-5C0D7067B7A6}" type="slidenum">
              <a:rPr lang="en-US"/>
              <a:pPr/>
              <a:t>‹#›</a:t>
            </a:fld>
            <a:endParaRPr lang="en-US"/>
          </a:p>
        </p:txBody>
      </p:sp>
    </p:spTree>
    <p:extLst>
      <p:ext uri="{BB962C8B-B14F-4D97-AF65-F5344CB8AC3E}">
        <p14:creationId xmlns:p14="http://schemas.microsoft.com/office/powerpoint/2010/main" val="12071938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74" charset="0"/>
        <a:ea typeface="ＭＳ Ｐゴシック" pitchFamily="74" charset="-128"/>
        <a:cs typeface="ＭＳ Ｐゴシック" pitchFamily="74" charset="-128"/>
      </a:defRPr>
    </a:lvl1pPr>
    <a:lvl2pPr marL="457200" algn="l" rtl="0" eaLnBrk="0" fontAlgn="base" hangingPunct="0">
      <a:spcBef>
        <a:spcPct val="30000"/>
      </a:spcBef>
      <a:spcAft>
        <a:spcPct val="0"/>
      </a:spcAft>
      <a:defRPr sz="1200" kern="1200">
        <a:solidFill>
          <a:schemeClr val="tx1"/>
        </a:solidFill>
        <a:latin typeface="Arial" pitchFamily="74" charset="0"/>
        <a:ea typeface="ＭＳ Ｐゴシック" pitchFamily="74" charset="-128"/>
        <a:cs typeface="+mn-cs"/>
      </a:defRPr>
    </a:lvl2pPr>
    <a:lvl3pPr marL="914400" algn="l" rtl="0" eaLnBrk="0" fontAlgn="base" hangingPunct="0">
      <a:spcBef>
        <a:spcPct val="30000"/>
      </a:spcBef>
      <a:spcAft>
        <a:spcPct val="0"/>
      </a:spcAft>
      <a:defRPr sz="1200" kern="1200">
        <a:solidFill>
          <a:schemeClr val="tx1"/>
        </a:solidFill>
        <a:latin typeface="Arial" pitchFamily="74" charset="0"/>
        <a:ea typeface="ＭＳ Ｐゴシック" pitchFamily="74" charset="-128"/>
        <a:cs typeface="+mn-cs"/>
      </a:defRPr>
    </a:lvl3pPr>
    <a:lvl4pPr marL="1371600" algn="l" rtl="0" eaLnBrk="0" fontAlgn="base" hangingPunct="0">
      <a:spcBef>
        <a:spcPct val="30000"/>
      </a:spcBef>
      <a:spcAft>
        <a:spcPct val="0"/>
      </a:spcAft>
      <a:defRPr sz="1200" kern="1200">
        <a:solidFill>
          <a:schemeClr val="tx1"/>
        </a:solidFill>
        <a:latin typeface="Arial" pitchFamily="74" charset="0"/>
        <a:ea typeface="ＭＳ Ｐゴシック" pitchFamily="74" charset="-128"/>
        <a:cs typeface="+mn-cs"/>
      </a:defRPr>
    </a:lvl4pPr>
    <a:lvl5pPr marL="1828800" algn="l" rtl="0" eaLnBrk="0" fontAlgn="base" hangingPunct="0">
      <a:spcBef>
        <a:spcPct val="30000"/>
      </a:spcBef>
      <a:spcAft>
        <a:spcPct val="0"/>
      </a:spcAft>
      <a:defRPr sz="1200" kern="1200">
        <a:solidFill>
          <a:schemeClr val="tx1"/>
        </a:solidFill>
        <a:latin typeface="Arial" pitchFamily="74" charset="0"/>
        <a:ea typeface="ＭＳ Ｐゴシック" pitchFamily="7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3951E5EB-4FC4-4949-B308-3D874DCBDA44}" type="slidenum">
              <a:rPr lang="en-US"/>
              <a:pPr/>
              <a:t>1</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79A4A26F-D68E-6846-BC25-2BC248BB84A7}" type="slidenum">
              <a:rPr lang="en-US"/>
              <a:pPr/>
              <a:t>10</a:t>
            </a:fld>
            <a:endParaRPr lang="en-US"/>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615F8244-EB48-8F43-8202-ED48ED82B8E5}" type="slidenum">
              <a:rPr lang="en-US"/>
              <a:pPr/>
              <a:t>11</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37972802-69C9-8542-A158-A01DBD5A1026}" type="slidenum">
              <a:rPr lang="en-US"/>
              <a:pPr/>
              <a:t>12</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037A2660-3101-C640-9162-0B2A9FEB19B7}" type="slidenum">
              <a:rPr lang="en-US"/>
              <a:pPr/>
              <a:t>13</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0F1B0EB8-F4B6-F84A-91AD-6C7B6F030A15}" type="slidenum">
              <a:rPr lang="en-US"/>
              <a:pPr/>
              <a:t>14</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AC5AB511-27A9-FA44-AC40-233B31FE0698}" type="slidenum">
              <a:rPr lang="en-US"/>
              <a:pPr/>
              <a:t>15</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BCBEE463-81A2-874A-9203-6A0043B07D3D}" type="slidenum">
              <a:rPr lang="en-US"/>
              <a:pPr/>
              <a:t>16</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98849B65-4E24-2E45-8F56-D5A59BE8ABAA}" type="slidenum">
              <a:rPr lang="en-US"/>
              <a:pPr/>
              <a:t>17</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9C018810-5AD7-F24A-A54A-BF8FDD859845}" type="slidenum">
              <a:rPr lang="en-US"/>
              <a:pPr/>
              <a:t>18</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D289703D-EE2F-CD43-98ED-E195DBA44ED0}" type="slidenum">
              <a:rPr lang="en-US"/>
              <a:pPr/>
              <a:t>19</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66928F4F-A18C-754E-900C-D81AEA8FFD15}" type="slidenum">
              <a:rPr lang="en-US"/>
              <a:pPr/>
              <a:t>2</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5D1E5694-8465-7847-8BD9-8B1B20A4F104}" type="slidenum">
              <a:rPr lang="en-US"/>
              <a:pPr/>
              <a:t>20</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8FEBFF3A-66F0-8049-B8DA-999DE5E0174F}" type="slidenum">
              <a:rPr lang="en-US"/>
              <a:pPr/>
              <a:t>21</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C9FCEF2C-5989-AC47-98F8-31170A0422A2}" type="slidenum">
              <a:rPr lang="en-US"/>
              <a:pPr/>
              <a:t>22</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73D7A433-AB4B-6040-8A35-E52FE88291E7}" type="slidenum">
              <a:rPr lang="en-US"/>
              <a:pPr/>
              <a:t>23</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1796C559-E2A5-EA4E-B79F-2655E2F9EC3D}" type="slidenum">
              <a:rPr lang="en-US"/>
              <a:pPr/>
              <a:t>24</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8FE5541-64D2-6B40-8643-05FAE8C0A47E}" type="slidenum">
              <a:rPr lang="en-US"/>
              <a:pPr/>
              <a:t>25</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A627E42-82F7-3947-B445-337D3B3CD4F4}" type="slidenum">
              <a:rPr lang="en-US"/>
              <a:pPr/>
              <a:t>26</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757B07FD-2545-2A49-93BF-D0F96D1D2255}" type="slidenum">
              <a:rPr lang="en-US"/>
              <a:pPr/>
              <a:t>27</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888411B1-088A-B543-BB30-B5DA333E91F7}" type="slidenum">
              <a:rPr lang="en-US"/>
              <a:pPr/>
              <a:t>28</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7D3F56F2-E7A5-EE41-B211-770D85AA5F77}" type="slidenum">
              <a:rPr lang="en-US"/>
              <a:pPr/>
              <a:t>29</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dirty="0">
              <a:latin typeface="Arial" charset="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67E0B69C-FE82-EE47-82FF-AA543E7C15C0}" type="slidenum">
              <a:rPr lang="en-US"/>
              <a:pPr/>
              <a:t>3</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Consider professions students might be familiar with and relate these characteristics to that profession. Education, accounting, legal, and medicine are common professions, but they can identify others in the computer field or multimedia development fields.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61EC5D18-4F33-3348-A85D-7777DC3DE914}" type="slidenum">
              <a:rPr lang="en-US"/>
              <a:pPr/>
              <a:t>30</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2B5B10CF-CA9B-B546-906A-380401DCFE3C}" type="slidenum">
              <a:rPr lang="en-US"/>
              <a:pPr/>
              <a:t>34</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C4AB965D-6A5D-E946-A09A-6D35524CA68E}" type="slidenum">
              <a:rPr lang="en-US"/>
              <a:pPr/>
              <a:t>35</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887E2F51-7158-554B-9D8D-C2778D0B548B}" type="slidenum">
              <a:rPr lang="en-US"/>
              <a:pPr/>
              <a:t>4</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Students can research various professional organizations for multimedia team members such as Siggraph for graphic artists.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6487E792-2F93-5143-AF3A-FE2F3E0644FE}" type="slidenum">
              <a:rPr lang="en-US"/>
              <a:pPr/>
              <a:t>5</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B80BF7C-375E-6241-B3CB-B5F3B4734774}" type="slidenum">
              <a:rPr lang="en-US"/>
              <a:pPr/>
              <a:t>6</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630A08F9-B66D-6D48-9F1C-C38120B44FC0}" type="slidenum">
              <a:rPr lang="en-US"/>
              <a:pPr/>
              <a:t>7</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BCC5B2E3-093C-0A45-A5CA-E63FE5AE9775}" type="slidenum">
              <a:rPr lang="en-US"/>
              <a:pPr/>
              <a:t>8</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A7530DE6-C85B-3048-8860-E0F44A9C0C13}" type="slidenum">
              <a:rPr lang="en-US"/>
              <a:pPr/>
              <a:t>9</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D877AF79-1C71-104A-A620-05AD463AFB58}" type="slidenum">
              <a:rPr lang="en-US" smtClean="0"/>
              <a:pPr/>
              <a:t>‹#›</a:t>
            </a:fld>
            <a:endParaRPr lang="en-US"/>
          </a:p>
        </p:txBody>
      </p:sp>
    </p:spTree>
    <p:extLst>
      <p:ext uri="{BB962C8B-B14F-4D97-AF65-F5344CB8AC3E}">
        <p14:creationId xmlns:p14="http://schemas.microsoft.com/office/powerpoint/2010/main" val="302369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64C13152-F2E2-DD41-BA9B-00AADCFAD95B}" type="slidenum">
              <a:rPr lang="en-US" smtClean="0"/>
              <a:pPr/>
              <a:t>‹#›</a:t>
            </a:fld>
            <a:endParaRPr lang="en-US"/>
          </a:p>
        </p:txBody>
      </p:sp>
    </p:spTree>
    <p:extLst>
      <p:ext uri="{BB962C8B-B14F-4D97-AF65-F5344CB8AC3E}">
        <p14:creationId xmlns:p14="http://schemas.microsoft.com/office/powerpoint/2010/main" val="233712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A1CBC0E6-A833-3546-A786-E1CC3887B873}" type="slidenum">
              <a:rPr lang="en-US" smtClean="0"/>
              <a:pPr/>
              <a:t>‹#›</a:t>
            </a:fld>
            <a:endParaRPr lang="en-US"/>
          </a:p>
        </p:txBody>
      </p:sp>
    </p:spTree>
    <p:extLst>
      <p:ext uri="{BB962C8B-B14F-4D97-AF65-F5344CB8AC3E}">
        <p14:creationId xmlns:p14="http://schemas.microsoft.com/office/powerpoint/2010/main" val="230313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D8987034-8E09-2541-912E-7756BD924DFD}" type="slidenum">
              <a:rPr lang="en-US" smtClean="0"/>
              <a:pPr/>
              <a:t>‹#›</a:t>
            </a:fld>
            <a:endParaRPr lang="en-US"/>
          </a:p>
        </p:txBody>
      </p:sp>
    </p:spTree>
    <p:extLst>
      <p:ext uri="{BB962C8B-B14F-4D97-AF65-F5344CB8AC3E}">
        <p14:creationId xmlns:p14="http://schemas.microsoft.com/office/powerpoint/2010/main" val="232766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7231432A-B08A-F640-8666-5E9903E12B36}" type="slidenum">
              <a:rPr lang="en-US" smtClean="0"/>
              <a:pPr/>
              <a:t>‹#›</a:t>
            </a:fld>
            <a:endParaRPr lang="en-US"/>
          </a:p>
        </p:txBody>
      </p:sp>
    </p:spTree>
    <p:extLst>
      <p:ext uri="{BB962C8B-B14F-4D97-AF65-F5344CB8AC3E}">
        <p14:creationId xmlns:p14="http://schemas.microsoft.com/office/powerpoint/2010/main" val="1066289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9B17A3A2-6C88-0A49-BA7A-1D7083C1D6D9}" type="slidenum">
              <a:rPr lang="en-US" smtClean="0"/>
              <a:pPr/>
              <a:t>‹#›</a:t>
            </a:fld>
            <a:endParaRPr lang="en-US"/>
          </a:p>
        </p:txBody>
      </p:sp>
    </p:spTree>
    <p:extLst>
      <p:ext uri="{BB962C8B-B14F-4D97-AF65-F5344CB8AC3E}">
        <p14:creationId xmlns:p14="http://schemas.microsoft.com/office/powerpoint/2010/main" val="3331452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DCCC5B-5ED1-4440-A508-49E0E750E48C}" type="datetimeFigureOut">
              <a:rPr lang="en-US" smtClean="0"/>
              <a:t>11/12/2018</a:t>
            </a:fld>
            <a:endParaRPr lang="en-US"/>
          </a:p>
        </p:txBody>
      </p:sp>
      <p:sp>
        <p:nvSpPr>
          <p:cNvPr id="8" name="Footer Placeholder 7"/>
          <p:cNvSpPr>
            <a:spLocks noGrp="1"/>
          </p:cNvSpPr>
          <p:nvPr>
            <p:ph type="ftr" sz="quarter" idx="11"/>
          </p:nvPr>
        </p:nvSpPr>
        <p:spPr/>
        <p:txBody>
          <a:bodyPr/>
          <a:lstStyle/>
          <a:p>
            <a:r>
              <a:rPr lang="en-US" smtClean="0"/>
              <a:t>An Introduction to Digital Multimedia</a:t>
            </a:r>
            <a:endParaRPr lang="en-US"/>
          </a:p>
        </p:txBody>
      </p:sp>
      <p:sp>
        <p:nvSpPr>
          <p:cNvPr id="9" name="Slide Number Placeholder 8"/>
          <p:cNvSpPr>
            <a:spLocks noGrp="1"/>
          </p:cNvSpPr>
          <p:nvPr>
            <p:ph type="sldNum" sz="quarter" idx="12"/>
          </p:nvPr>
        </p:nvSpPr>
        <p:spPr/>
        <p:txBody>
          <a:bodyPr/>
          <a:lstStyle/>
          <a:p>
            <a:fld id="{3CE67830-DE92-5940-8589-CF228F60C8B9}" type="slidenum">
              <a:rPr lang="en-US" smtClean="0"/>
              <a:pPr/>
              <a:t>‹#›</a:t>
            </a:fld>
            <a:endParaRPr lang="en-US"/>
          </a:p>
        </p:txBody>
      </p:sp>
    </p:spTree>
    <p:extLst>
      <p:ext uri="{BB962C8B-B14F-4D97-AF65-F5344CB8AC3E}">
        <p14:creationId xmlns:p14="http://schemas.microsoft.com/office/powerpoint/2010/main" val="117480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DCCC5B-5ED1-4440-A508-49E0E750E48C}" type="datetimeFigureOut">
              <a:rPr lang="en-US" smtClean="0"/>
              <a:t>11/12/2018</a:t>
            </a:fld>
            <a:endParaRPr lang="en-US"/>
          </a:p>
        </p:txBody>
      </p:sp>
      <p:sp>
        <p:nvSpPr>
          <p:cNvPr id="4" name="Footer Placeholder 3"/>
          <p:cNvSpPr>
            <a:spLocks noGrp="1"/>
          </p:cNvSpPr>
          <p:nvPr>
            <p:ph type="ftr" sz="quarter" idx="11"/>
          </p:nvPr>
        </p:nvSpPr>
        <p:spPr/>
        <p:txBody>
          <a:bodyPr/>
          <a:lstStyle/>
          <a:p>
            <a:r>
              <a:rPr lang="en-US" smtClean="0"/>
              <a:t>An Introduction to Digital Multimedia</a:t>
            </a:r>
            <a:endParaRPr lang="en-US"/>
          </a:p>
        </p:txBody>
      </p:sp>
      <p:sp>
        <p:nvSpPr>
          <p:cNvPr id="5" name="Slide Number Placeholder 4"/>
          <p:cNvSpPr>
            <a:spLocks noGrp="1"/>
          </p:cNvSpPr>
          <p:nvPr>
            <p:ph type="sldNum" sz="quarter" idx="12"/>
          </p:nvPr>
        </p:nvSpPr>
        <p:spPr/>
        <p:txBody>
          <a:bodyPr/>
          <a:lstStyle/>
          <a:p>
            <a:fld id="{B67C34CD-FDF9-A140-92F3-468D5C71438B}" type="slidenum">
              <a:rPr lang="en-US" smtClean="0"/>
              <a:pPr/>
              <a:t>‹#›</a:t>
            </a:fld>
            <a:endParaRPr lang="en-US"/>
          </a:p>
        </p:txBody>
      </p:sp>
    </p:spTree>
    <p:extLst>
      <p:ext uri="{BB962C8B-B14F-4D97-AF65-F5344CB8AC3E}">
        <p14:creationId xmlns:p14="http://schemas.microsoft.com/office/powerpoint/2010/main" val="410318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DCCC5B-5ED1-4440-A508-49E0E750E48C}" type="datetimeFigureOut">
              <a:rPr lang="en-US" smtClean="0"/>
              <a:t>11/12/2018</a:t>
            </a:fld>
            <a:endParaRPr lang="en-US"/>
          </a:p>
        </p:txBody>
      </p:sp>
      <p:sp>
        <p:nvSpPr>
          <p:cNvPr id="3" name="Footer Placeholder 2"/>
          <p:cNvSpPr>
            <a:spLocks noGrp="1"/>
          </p:cNvSpPr>
          <p:nvPr>
            <p:ph type="ftr" sz="quarter" idx="11"/>
          </p:nvPr>
        </p:nvSpPr>
        <p:spPr/>
        <p:txBody>
          <a:bodyPr/>
          <a:lstStyle/>
          <a:p>
            <a:r>
              <a:rPr lang="en-US" smtClean="0"/>
              <a:t>An Introduction to Digital Multimedia</a:t>
            </a:r>
            <a:endParaRPr lang="en-US"/>
          </a:p>
        </p:txBody>
      </p:sp>
      <p:sp>
        <p:nvSpPr>
          <p:cNvPr id="4" name="Slide Number Placeholder 3"/>
          <p:cNvSpPr>
            <a:spLocks noGrp="1"/>
          </p:cNvSpPr>
          <p:nvPr>
            <p:ph type="sldNum" sz="quarter" idx="12"/>
          </p:nvPr>
        </p:nvSpPr>
        <p:spPr/>
        <p:txBody>
          <a:bodyPr/>
          <a:lstStyle/>
          <a:p>
            <a:fld id="{52E2A321-2C04-754E-988A-6DD6BFF39EFC}" type="slidenum">
              <a:rPr lang="en-US" smtClean="0"/>
              <a:pPr/>
              <a:t>‹#›</a:t>
            </a:fld>
            <a:endParaRPr lang="en-US"/>
          </a:p>
        </p:txBody>
      </p:sp>
    </p:spTree>
    <p:extLst>
      <p:ext uri="{BB962C8B-B14F-4D97-AF65-F5344CB8AC3E}">
        <p14:creationId xmlns:p14="http://schemas.microsoft.com/office/powerpoint/2010/main" val="62693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4932BEA9-7F46-BF43-9D81-564AAF5624A8}" type="slidenum">
              <a:rPr lang="en-US" smtClean="0"/>
              <a:pPr/>
              <a:t>‹#›</a:t>
            </a:fld>
            <a:endParaRPr lang="en-US"/>
          </a:p>
        </p:txBody>
      </p:sp>
    </p:spTree>
    <p:extLst>
      <p:ext uri="{BB962C8B-B14F-4D97-AF65-F5344CB8AC3E}">
        <p14:creationId xmlns:p14="http://schemas.microsoft.com/office/powerpoint/2010/main" val="368869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BD331D62-42E4-5E46-A561-AECAE2529964}" type="slidenum">
              <a:rPr lang="en-US" smtClean="0"/>
              <a:pPr/>
              <a:t>‹#›</a:t>
            </a:fld>
            <a:endParaRPr lang="en-US"/>
          </a:p>
        </p:txBody>
      </p:sp>
    </p:spTree>
    <p:extLst>
      <p:ext uri="{BB962C8B-B14F-4D97-AF65-F5344CB8AC3E}">
        <p14:creationId xmlns:p14="http://schemas.microsoft.com/office/powerpoint/2010/main" val="89262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CCC5B-5ED1-4440-A508-49E0E750E48C}" type="datetimeFigureOut">
              <a:rPr lang="en-US" smtClean="0"/>
              <a:t>11/12/2018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An Introduction to Digital Multimedia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52A89-8CD0-5E4D-BCEE-BF90CF906BC8}" type="slidenum">
              <a:rPr lang="en-US" smtClean="0"/>
              <a:pPr/>
              <a:t>‹#›</a:t>
            </a:fld>
            <a:endParaRPr lang="en-US"/>
          </a:p>
        </p:txBody>
      </p:sp>
    </p:spTree>
    <p:extLst>
      <p:ext uri="{BB962C8B-B14F-4D97-AF65-F5344CB8AC3E}">
        <p14:creationId xmlns:p14="http://schemas.microsoft.com/office/powerpoint/2010/main" val="314287178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ted.com/talks/howard_rheingold_on_collaboration.html" TargetMode="External"/><Relationship Id="rId2" Type="http://schemas.openxmlformats.org/officeDocument/2006/relationships/hyperlink" Target="http://www.ted.com/talks/charles_leadbeater_on_innovation.htm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381000" y="754725"/>
            <a:ext cx="8229600" cy="1143000"/>
          </a:xfrm>
        </p:spPr>
        <p:txBody>
          <a:bodyPr/>
          <a:lstStyle/>
          <a:p>
            <a:pPr eaLnBrk="1" hangingPunct="1"/>
            <a:r>
              <a:rPr lang="en-US" dirty="0">
                <a:ea typeface="ＭＳ Ｐゴシック" charset="-128"/>
                <a:cs typeface="ＭＳ Ｐゴシック" charset="-128"/>
              </a:rPr>
              <a:t>CHAPTER HIGHLIGHTS</a:t>
            </a:r>
          </a:p>
        </p:txBody>
      </p:sp>
      <p:sp>
        <p:nvSpPr>
          <p:cNvPr id="16388" name="Rectangle 3"/>
          <p:cNvSpPr>
            <a:spLocks noGrp="1" noChangeArrowheads="1"/>
          </p:cNvSpPr>
          <p:nvPr>
            <p:ph idx="1"/>
          </p:nvPr>
        </p:nvSpPr>
        <p:spPr/>
        <p:txBody>
          <a:bodyPr/>
          <a:lstStyle/>
          <a:p>
            <a:pPr eaLnBrk="1" hangingPunct="1"/>
            <a:r>
              <a:rPr lang="en-US" dirty="0">
                <a:ea typeface="ＭＳ Ｐゴシック" charset="-128"/>
                <a:cs typeface="ＭＳ Ｐゴシック" charset="-128"/>
              </a:rPr>
              <a:t>Definition and  characteristics of a profession.</a:t>
            </a:r>
          </a:p>
          <a:p>
            <a:pPr eaLnBrk="1" hangingPunct="1"/>
            <a:r>
              <a:rPr lang="en-US" dirty="0">
                <a:ea typeface="ＭＳ Ｐゴシック" charset="-128"/>
                <a:cs typeface="ＭＳ Ｐゴシック" charset="-128"/>
              </a:rPr>
              <a:t>Elements of a professional code of ethics.</a:t>
            </a:r>
          </a:p>
          <a:p>
            <a:pPr eaLnBrk="1" hangingPunct="1"/>
            <a:r>
              <a:rPr lang="en-US" dirty="0">
                <a:ea typeface="ＭＳ Ｐゴシック" charset="-128"/>
                <a:cs typeface="ＭＳ Ｐゴシック" charset="-128"/>
              </a:rPr>
              <a:t>Copyright:</a:t>
            </a:r>
          </a:p>
          <a:p>
            <a:pPr lvl="1" eaLnBrk="1" hangingPunct="1">
              <a:lnSpc>
                <a:spcPct val="75000"/>
              </a:lnSpc>
            </a:pPr>
            <a:r>
              <a:rPr lang="en-US" dirty="0"/>
              <a:t>Definition</a:t>
            </a:r>
          </a:p>
          <a:p>
            <a:pPr lvl="1" eaLnBrk="1" hangingPunct="1">
              <a:lnSpc>
                <a:spcPct val="75000"/>
              </a:lnSpc>
            </a:pPr>
            <a:r>
              <a:rPr lang="en-US" dirty="0"/>
              <a:t>Rights</a:t>
            </a:r>
          </a:p>
          <a:p>
            <a:pPr lvl="1" eaLnBrk="1" hangingPunct="1">
              <a:lnSpc>
                <a:spcPct val="75000"/>
              </a:lnSpc>
            </a:pPr>
            <a:r>
              <a:rPr lang="en-US" dirty="0"/>
              <a:t>Remedies.</a:t>
            </a:r>
          </a:p>
          <a:p>
            <a:pPr lvl="1" eaLnBrk="1" hangingPunct="1">
              <a:lnSpc>
                <a:spcPct val="75000"/>
              </a:lnSpc>
            </a:pPr>
            <a:r>
              <a:rPr lang="en-US" dirty="0"/>
              <a:t>Challenges created by the digital revolution.</a:t>
            </a:r>
          </a:p>
          <a:p>
            <a:pPr eaLnBrk="1" hangingPunct="1"/>
            <a:r>
              <a:rPr lang="en-US" dirty="0">
                <a:ea typeface="ＭＳ Ｐゴシック" charset="-128"/>
                <a:cs typeface="ＭＳ Ｐゴシック" charset="-128"/>
              </a:rPr>
              <a:t>Digital Rights Management</a:t>
            </a:r>
          </a:p>
          <a:p>
            <a:pPr lvl="1" eaLnBrk="1" hangingPunct="1"/>
            <a:r>
              <a:rPr lang="en-US" dirty="0"/>
              <a:t>Challenges and opportunities.</a:t>
            </a:r>
          </a:p>
          <a:p>
            <a:pPr eaLnBrk="1" hangingPunct="1"/>
            <a:endParaRPr lang="en-US" dirty="0">
              <a:ea typeface="ＭＳ Ｐゴシック" charset="-128"/>
              <a:cs typeface="ＭＳ Ｐゴシック" charset="-128"/>
            </a:endParaRPr>
          </a:p>
        </p:txBody>
      </p:sp>
      <p:sp>
        <p:nvSpPr>
          <p:cNvPr id="16386" name="Slide Number Placeholder 4"/>
          <p:cNvSpPr>
            <a:spLocks noGrp="1"/>
          </p:cNvSpPr>
          <p:nvPr>
            <p:ph type="sldNum" sz="quarter" idx="12"/>
          </p:nvPr>
        </p:nvSpPr>
        <p:spPr>
          <a:noFill/>
        </p:spPr>
        <p:txBody>
          <a:bodyPr/>
          <a:lstStyle/>
          <a:p>
            <a:fld id="{4EE85F79-AB18-6748-9A99-E2B4EA39E138}" type="slidenum">
              <a:rPr lang="en-US" smtClean="0"/>
              <a:pPr/>
              <a:t>1</a:t>
            </a:fld>
            <a:endParaRPr lang="en-US" smtClean="0"/>
          </a:p>
        </p:txBody>
      </p:sp>
      <p:sp>
        <p:nvSpPr>
          <p:cNvPr id="6" name="Rectangle 5"/>
          <p:cNvSpPr txBox="1">
            <a:spLocks noChangeArrowheads="1"/>
          </p:cNvSpPr>
          <p:nvPr/>
        </p:nvSpPr>
        <p:spPr>
          <a:xfrm>
            <a:off x="-23814" y="9268"/>
            <a:ext cx="8786813" cy="6622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charset="2"/>
              <a:buNone/>
            </a:pPr>
            <a:r>
              <a:rPr lang="en-US" sz="2800" b="1" dirty="0" smtClean="0">
                <a:solidFill>
                  <a:schemeClr val="accent6">
                    <a:lumMod val="75000"/>
                  </a:schemeClr>
                </a:solidFill>
                <a:ea typeface="ＭＳ Ｐゴシック" charset="-128"/>
                <a:cs typeface="ＭＳ Ｐゴシック" charset="-128"/>
              </a:rPr>
              <a:t>Professional Issues In Multimedia Development </a:t>
            </a:r>
            <a:r>
              <a:rPr lang="en-US" sz="2800" b="1" dirty="0" err="1" smtClean="0">
                <a:solidFill>
                  <a:schemeClr val="accent6">
                    <a:lumMod val="75000"/>
                  </a:schemeClr>
                </a:solidFill>
                <a:ea typeface="ＭＳ Ｐゴシック" charset="-128"/>
                <a:cs typeface="ＭＳ Ｐゴシック" charset="-128"/>
              </a:rPr>
              <a:t>Ch</a:t>
            </a:r>
            <a:r>
              <a:rPr lang="en-US" sz="2800" b="1" dirty="0" smtClean="0">
                <a:solidFill>
                  <a:schemeClr val="accent6">
                    <a:lumMod val="75000"/>
                  </a:schemeClr>
                </a:solidFill>
                <a:ea typeface="ＭＳ Ｐゴシック" charset="-128"/>
                <a:cs typeface="ＭＳ Ｐゴシック" charset="-128"/>
              </a:rPr>
              <a:t> 12</a:t>
            </a:r>
            <a:endParaRPr lang="en-US" sz="2800" b="1" dirty="0">
              <a:solidFill>
                <a:schemeClr val="accent6">
                  <a:lumMod val="75000"/>
                </a:schemeClr>
              </a:solidFill>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381000" y="2286000"/>
            <a:ext cx="8229600" cy="1143000"/>
          </a:xfrm>
        </p:spPr>
        <p:txBody>
          <a:bodyPr/>
          <a:lstStyle/>
          <a:p>
            <a:pPr eaLnBrk="1" hangingPunct="1"/>
            <a:r>
              <a:rPr lang="en-US" dirty="0" smtClean="0">
                <a:solidFill>
                  <a:srgbClr val="FF0000"/>
                </a:solidFill>
                <a:ea typeface="ＭＳ Ｐゴシック" charset="-128"/>
                <a:cs typeface="ＭＳ Ｐゴシック" charset="-128"/>
              </a:rPr>
              <a:t>The Copyright Tradition 	</a:t>
            </a:r>
            <a:endParaRPr lang="en-US" sz="3500" dirty="0">
              <a:solidFill>
                <a:srgbClr val="FF0000"/>
              </a:solidFill>
              <a:ea typeface="ＭＳ Ｐゴシック" charset="-128"/>
              <a:cs typeface="ＭＳ Ｐゴシック" charset="-128"/>
            </a:endParaRPr>
          </a:p>
        </p:txBody>
      </p:sp>
      <p:sp>
        <p:nvSpPr>
          <p:cNvPr id="34818" name="Slide Number Placeholder 3"/>
          <p:cNvSpPr>
            <a:spLocks noGrp="1"/>
          </p:cNvSpPr>
          <p:nvPr>
            <p:ph type="sldNum" sz="quarter" idx="12"/>
          </p:nvPr>
        </p:nvSpPr>
        <p:spPr>
          <a:noFill/>
        </p:spPr>
        <p:txBody>
          <a:bodyPr/>
          <a:lstStyle/>
          <a:p>
            <a:fld id="{D58D50BC-010F-A545-80B1-194BC6BBAC19}" type="slidenum">
              <a:rPr lang="en-US" smtClean="0"/>
              <a:pPr/>
              <a:t>10</a:t>
            </a:fld>
            <a:endParaRPr lang="en-US" smtClean="0"/>
          </a:p>
        </p:txBody>
      </p:sp>
      <p:sp>
        <p:nvSpPr>
          <p:cNvPr id="34820" name="Rectangle 3"/>
          <p:cNvSpPr>
            <a:spLocks noGrp="1" noChangeArrowheads="1"/>
          </p:cNvSpPr>
          <p:nvPr>
            <p:ph type="subTitle" idx="4294967295"/>
          </p:nvPr>
        </p:nvSpPr>
        <p:spPr>
          <a:xfrm>
            <a:off x="2438400" y="3505200"/>
            <a:ext cx="6705600" cy="1524000"/>
          </a:xfrm>
        </p:spPr>
        <p:txBody>
          <a:bodyPr>
            <a:normAutofit fontScale="92500" lnSpcReduction="10000"/>
          </a:bodyPr>
          <a:lstStyle/>
          <a:p>
            <a:pPr marL="971550" lvl="1" indent="-514350" eaLnBrk="1" hangingPunct="1">
              <a:buFont typeface="+mj-lt"/>
              <a:buAutoNum type="arabicPeriod"/>
            </a:pPr>
            <a:r>
              <a:rPr lang="en-US" sz="3200" dirty="0" smtClean="0"/>
              <a:t> RIGHTS</a:t>
            </a:r>
          </a:p>
          <a:p>
            <a:pPr marL="971550" lvl="1" indent="-514350" eaLnBrk="1" hangingPunct="1">
              <a:buFont typeface="+mj-lt"/>
              <a:buAutoNum type="arabicPeriod"/>
            </a:pPr>
            <a:r>
              <a:rPr lang="en-US" sz="3200" dirty="0" smtClean="0"/>
              <a:t> REMEDIES</a:t>
            </a:r>
          </a:p>
          <a:p>
            <a:pPr marL="971550" lvl="1" indent="-514350" eaLnBrk="1" hangingPunct="1">
              <a:buFont typeface="+mj-lt"/>
              <a:buAutoNum type="arabicPeriod"/>
            </a:pPr>
            <a:r>
              <a:rPr lang="en-US" sz="3200" dirty="0" smtClean="0"/>
              <a:t> EXCEPTIONS</a:t>
            </a:r>
            <a:endParaRPr lang="en-US" sz="2300" dirty="0"/>
          </a:p>
        </p:txBody>
      </p:sp>
      <p:sp>
        <p:nvSpPr>
          <p:cNvPr id="2" name="مستطيل 1"/>
          <p:cNvSpPr/>
          <p:nvPr/>
        </p:nvSpPr>
        <p:spPr>
          <a:xfrm>
            <a:off x="5562600" y="3576637"/>
            <a:ext cx="4572000" cy="1200329"/>
          </a:xfrm>
          <a:prstGeom prst="rect">
            <a:avLst/>
          </a:prstGeom>
        </p:spPr>
        <p:txBody>
          <a:bodyPr>
            <a:spAutoFit/>
          </a:bodyPr>
          <a:lstStyle/>
          <a:p>
            <a:r>
              <a:rPr lang="ar-SA" dirty="0"/>
              <a:t>حقوق</a:t>
            </a:r>
          </a:p>
          <a:p>
            <a:r>
              <a:rPr lang="ar-SA" dirty="0"/>
              <a:t>  العلاجات او الانتصاف</a:t>
            </a:r>
          </a:p>
          <a:p>
            <a:r>
              <a:rPr lang="ar-SA" dirty="0"/>
              <a:t>  الاستثناءات</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228600" y="-228600"/>
            <a:ext cx="8229600" cy="1143000"/>
          </a:xfrm>
        </p:spPr>
        <p:txBody>
          <a:bodyPr/>
          <a:lstStyle/>
          <a:p>
            <a:pPr eaLnBrk="1" hangingPunct="1"/>
            <a:r>
              <a:rPr lang="en-US" dirty="0" smtClean="0">
                <a:solidFill>
                  <a:srgbClr val="FF0000"/>
                </a:solidFill>
                <a:ea typeface="ＭＳ Ｐゴシック" charset="-128"/>
                <a:cs typeface="ＭＳ Ｐゴシック" charset="-128"/>
              </a:rPr>
              <a:t>Developers And Copyright.</a:t>
            </a:r>
            <a:endParaRPr lang="en-US" dirty="0">
              <a:solidFill>
                <a:srgbClr val="FF0000"/>
              </a:solidFill>
              <a:ea typeface="ＭＳ Ｐゴシック" charset="-128"/>
              <a:cs typeface="ＭＳ Ｐゴシック" charset="-128"/>
            </a:endParaRPr>
          </a:p>
        </p:txBody>
      </p:sp>
      <p:sp>
        <p:nvSpPr>
          <p:cNvPr id="36868" name="Rectangle 3"/>
          <p:cNvSpPr>
            <a:spLocks noGrp="1" noChangeArrowheads="1"/>
          </p:cNvSpPr>
          <p:nvPr>
            <p:ph idx="1"/>
          </p:nvPr>
        </p:nvSpPr>
        <p:spPr>
          <a:xfrm>
            <a:off x="76200" y="762000"/>
            <a:ext cx="9067800" cy="4525963"/>
          </a:xfrm>
        </p:spPr>
        <p:txBody>
          <a:bodyPr/>
          <a:lstStyle/>
          <a:p>
            <a:pPr eaLnBrk="1" hangingPunct="1"/>
            <a:r>
              <a:rPr lang="en-US" b="1" dirty="0" smtClean="0">
                <a:solidFill>
                  <a:srgbClr val="FF0000"/>
                </a:solidFill>
                <a:ea typeface="ＭＳ Ｐゴシック" charset="-128"/>
                <a:cs typeface="ＭＳ Ｐゴシック" charset="-128"/>
              </a:rPr>
              <a:t>Reasons</a:t>
            </a:r>
            <a:r>
              <a:rPr lang="en-US" dirty="0" smtClean="0">
                <a:solidFill>
                  <a:srgbClr val="FF0000"/>
                </a:solidFill>
                <a:ea typeface="ＭＳ Ｐゴシック" charset="-128"/>
                <a:cs typeface="ＭＳ Ｐゴシック" charset="-128"/>
              </a:rPr>
              <a:t> multimedia developers need to </a:t>
            </a:r>
            <a:r>
              <a:rPr lang="en-US" b="1" dirty="0" smtClean="0">
                <a:solidFill>
                  <a:srgbClr val="FF0000"/>
                </a:solidFill>
                <a:ea typeface="ＭＳ Ｐゴシック" charset="-128"/>
                <a:cs typeface="ＭＳ Ｐゴシック" charset="-128"/>
              </a:rPr>
              <a:t>understand</a:t>
            </a:r>
            <a:r>
              <a:rPr lang="en-US" dirty="0" smtClean="0">
                <a:solidFill>
                  <a:srgbClr val="FF0000"/>
                </a:solidFill>
                <a:ea typeface="ＭＳ Ｐゴシック" charset="-128"/>
                <a:cs typeface="ＭＳ Ｐゴシック" charset="-128"/>
              </a:rPr>
              <a:t> the </a:t>
            </a:r>
            <a:r>
              <a:rPr lang="en-US" b="1" dirty="0" smtClean="0">
                <a:solidFill>
                  <a:srgbClr val="FF0000"/>
                </a:solidFill>
                <a:ea typeface="ＭＳ Ｐゴシック" charset="-128"/>
                <a:cs typeface="ＭＳ Ｐゴシック" charset="-128"/>
              </a:rPr>
              <a:t>copyright laws</a:t>
            </a:r>
            <a:r>
              <a:rPr lang="en-US" dirty="0" smtClean="0">
                <a:solidFill>
                  <a:srgbClr val="FF0000"/>
                </a:solidFill>
                <a:ea typeface="ＭＳ Ｐゴシック" charset="-128"/>
                <a:cs typeface="ＭＳ Ｐゴシック" charset="-128"/>
              </a:rPr>
              <a:t>.</a:t>
            </a:r>
            <a:endParaRPr lang="en-US" dirty="0">
              <a:solidFill>
                <a:srgbClr val="FF0000"/>
              </a:solidFill>
              <a:ea typeface="ＭＳ Ｐゴシック" charset="-128"/>
              <a:cs typeface="ＭＳ Ｐゴシック" charset="-128"/>
            </a:endParaRPr>
          </a:p>
          <a:p>
            <a:pPr marL="971550" lvl="1" indent="-514350" eaLnBrk="1" hangingPunct="1">
              <a:lnSpc>
                <a:spcPct val="95000"/>
              </a:lnSpc>
              <a:buFont typeface="+mj-lt"/>
              <a:buAutoNum type="arabicPeriod"/>
            </a:pPr>
            <a:r>
              <a:rPr lang="en-US" dirty="0"/>
              <a:t>They must guard against intentional or unintentional violation of the rights of others.</a:t>
            </a:r>
          </a:p>
          <a:p>
            <a:pPr marL="971550" lvl="1" indent="-514350" eaLnBrk="1" hangingPunct="1">
              <a:lnSpc>
                <a:spcPct val="95000"/>
              </a:lnSpc>
              <a:buFont typeface="+mj-lt"/>
              <a:buAutoNum type="arabicPeriod"/>
            </a:pPr>
            <a:r>
              <a:rPr lang="en-US" dirty="0"/>
              <a:t>Developers must protect their own work.</a:t>
            </a:r>
          </a:p>
          <a:p>
            <a:pPr marL="971550" lvl="1" indent="-514350" eaLnBrk="1" hangingPunct="1">
              <a:lnSpc>
                <a:spcPct val="95000"/>
              </a:lnSpc>
              <a:buFont typeface="+mj-lt"/>
              <a:buAutoNum type="arabicPeriod"/>
            </a:pPr>
            <a:r>
              <a:rPr lang="en-US" dirty="0"/>
              <a:t>Developers must frame agreements with the client to specify copyright ownership.</a:t>
            </a:r>
          </a:p>
        </p:txBody>
      </p:sp>
      <p:sp>
        <p:nvSpPr>
          <p:cNvPr id="36866" name="Slide Number Placeholder 4"/>
          <p:cNvSpPr>
            <a:spLocks noGrp="1"/>
          </p:cNvSpPr>
          <p:nvPr>
            <p:ph type="sldNum" sz="quarter" idx="12"/>
          </p:nvPr>
        </p:nvSpPr>
        <p:spPr>
          <a:noFill/>
        </p:spPr>
        <p:txBody>
          <a:bodyPr/>
          <a:lstStyle/>
          <a:p>
            <a:fld id="{866EBC37-694A-EF49-9A69-20E7CCFBE454}" type="slidenum">
              <a:rPr lang="en-US" smtClean="0"/>
              <a:pPr/>
              <a:t>11</a:t>
            </a:fld>
            <a:endParaRPr lang="en-US" smtClean="0"/>
          </a:p>
        </p:txBody>
      </p:sp>
      <p:sp>
        <p:nvSpPr>
          <p:cNvPr id="2" name="مستطيل 1"/>
          <p:cNvSpPr/>
          <p:nvPr/>
        </p:nvSpPr>
        <p:spPr>
          <a:xfrm>
            <a:off x="304800" y="4221540"/>
            <a:ext cx="8686800" cy="1569660"/>
          </a:xfrm>
          <a:prstGeom prst="rect">
            <a:avLst/>
          </a:prstGeom>
        </p:spPr>
        <p:txBody>
          <a:bodyPr wrap="square">
            <a:spAutoFit/>
          </a:bodyPr>
          <a:lstStyle/>
          <a:p>
            <a:pPr algn="r" rtl="1"/>
            <a:r>
              <a:rPr lang="ar-SA" dirty="0"/>
              <a:t>يجب أن يفهم مطورو الوسائط المتعددة قوانين حقوق الطبع والنشر.</a:t>
            </a:r>
          </a:p>
          <a:p>
            <a:pPr algn="r" rtl="1"/>
            <a:r>
              <a:rPr lang="ar-SA" dirty="0"/>
              <a:t>يجب عليهم حماية ضد انتهاك غير مقصود أو غير مقصود لحقوق الآخرين.</a:t>
            </a:r>
          </a:p>
          <a:p>
            <a:pPr algn="r" rtl="1"/>
            <a:r>
              <a:rPr lang="ar-SA" dirty="0"/>
              <a:t>يجب على مطوري حماية العمل الخاصة بهم.</a:t>
            </a:r>
          </a:p>
          <a:p>
            <a:pPr algn="r" rtl="1"/>
            <a:r>
              <a:rPr lang="ar-SA" dirty="0"/>
              <a:t>يجب أن يضع المطورون اتفاقيات مع العميل لتحديد ملكية حقوق الطبع والنشر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152400" y="-228600"/>
            <a:ext cx="8229600" cy="1143000"/>
          </a:xfrm>
        </p:spPr>
        <p:txBody>
          <a:bodyPr/>
          <a:lstStyle/>
          <a:p>
            <a:pPr eaLnBrk="1" hangingPunct="1"/>
            <a:r>
              <a:rPr lang="en-US" dirty="0" smtClean="0">
                <a:solidFill>
                  <a:srgbClr val="FF0000"/>
                </a:solidFill>
                <a:ea typeface="ＭＳ Ｐゴシック" charset="-128"/>
                <a:cs typeface="ＭＳ Ｐゴシック" charset="-128"/>
              </a:rPr>
              <a:t>Copyright Protection</a:t>
            </a:r>
            <a:endParaRPr lang="en-US" dirty="0">
              <a:solidFill>
                <a:srgbClr val="FF0000"/>
              </a:solidFill>
              <a:ea typeface="ＭＳ Ｐゴシック" charset="-128"/>
              <a:cs typeface="ＭＳ Ｐゴシック" charset="-128"/>
            </a:endParaRPr>
          </a:p>
        </p:txBody>
      </p:sp>
      <p:sp>
        <p:nvSpPr>
          <p:cNvPr id="38916" name="Rectangle 3"/>
          <p:cNvSpPr>
            <a:spLocks noGrp="1" noChangeArrowheads="1"/>
          </p:cNvSpPr>
          <p:nvPr>
            <p:ph idx="1"/>
          </p:nvPr>
        </p:nvSpPr>
        <p:spPr>
          <a:xfrm>
            <a:off x="-28576" y="914400"/>
            <a:ext cx="9172575" cy="4525963"/>
          </a:xfrm>
        </p:spPr>
        <p:txBody>
          <a:bodyPr/>
          <a:lstStyle/>
          <a:p>
            <a:pPr eaLnBrk="1" hangingPunct="1"/>
            <a:r>
              <a:rPr lang="en-US" dirty="0">
                <a:solidFill>
                  <a:srgbClr val="FF5A14"/>
                </a:solidFill>
                <a:ea typeface="ＭＳ Ｐゴシック" charset="-128"/>
                <a:cs typeface="ＭＳ Ｐゴシック" charset="-128"/>
              </a:rPr>
              <a:t>Copyright </a:t>
            </a:r>
            <a:r>
              <a:rPr lang="en-US" dirty="0">
                <a:ea typeface="ＭＳ Ｐゴシック" charset="-128"/>
                <a:cs typeface="ＭＳ Ｐゴシック" charset="-128"/>
              </a:rPr>
              <a:t>is a form of legal protection given to creators of "original works of authorship."</a:t>
            </a:r>
          </a:p>
          <a:p>
            <a:pPr lvl="1" eaLnBrk="1" hangingPunct="1"/>
            <a:r>
              <a:rPr lang="en-US" dirty="0"/>
              <a:t>Purpose of copyright protection is cultural advancement.</a:t>
            </a:r>
          </a:p>
          <a:p>
            <a:pPr eaLnBrk="1" hangingPunct="1"/>
            <a:r>
              <a:rPr lang="en-US" b="1" dirty="0">
                <a:ea typeface="ＭＳ Ｐゴシック" charset="-128"/>
                <a:cs typeface="ＭＳ Ｐゴシック" charset="-128"/>
              </a:rPr>
              <a:t>Copyright</a:t>
            </a:r>
            <a:r>
              <a:rPr lang="en-US" dirty="0">
                <a:ea typeface="ＭＳ Ｐゴシック" charset="-128"/>
                <a:cs typeface="ＭＳ Ｐゴシック" charset="-128"/>
              </a:rPr>
              <a:t> differs from </a:t>
            </a:r>
            <a:r>
              <a:rPr lang="en-US" b="1" dirty="0">
                <a:ea typeface="ＭＳ Ｐゴシック" charset="-128"/>
                <a:cs typeface="ＭＳ Ｐゴシック" charset="-128"/>
              </a:rPr>
              <a:t>patent </a:t>
            </a:r>
            <a:r>
              <a:rPr lang="en-US" b="1" dirty="0" smtClean="0">
                <a:ea typeface="ＭＳ Ｐゴシック" charset="-128"/>
                <a:cs typeface="ＭＳ Ｐゴシック" charset="-128"/>
              </a:rPr>
              <a:t>protection</a:t>
            </a:r>
            <a:r>
              <a:rPr lang="en-US" dirty="0" smtClean="0">
                <a:ea typeface="ＭＳ Ｐゴシック" charset="-128"/>
                <a:cs typeface="ＭＳ Ｐゴシック" charset="-128"/>
              </a:rPr>
              <a:t>.</a:t>
            </a:r>
            <a:r>
              <a:rPr lang="ar-SA" dirty="0" smtClean="0">
                <a:ea typeface="ＭＳ Ｐゴシック" charset="-128"/>
                <a:cs typeface="ＭＳ Ｐゴシック" charset="-128"/>
              </a:rPr>
              <a:t>مهم فرق</a:t>
            </a:r>
            <a:endParaRPr lang="en-US" dirty="0">
              <a:ea typeface="ＭＳ Ｐゴシック" charset="-128"/>
              <a:cs typeface="ＭＳ Ｐゴシック" charset="-128"/>
            </a:endParaRPr>
          </a:p>
          <a:p>
            <a:pPr lvl="1" eaLnBrk="1" hangingPunct="1"/>
            <a:r>
              <a:rPr lang="en-US" dirty="0"/>
              <a:t>Copyright applies to original or creative </a:t>
            </a:r>
            <a:r>
              <a:rPr lang="en-US" i="1" dirty="0">
                <a:solidFill>
                  <a:srgbClr val="FF0000"/>
                </a:solidFill>
              </a:rPr>
              <a:t>expression</a:t>
            </a:r>
            <a:r>
              <a:rPr lang="en-US" dirty="0"/>
              <a:t>.</a:t>
            </a:r>
          </a:p>
          <a:p>
            <a:pPr lvl="1" eaLnBrk="1" hangingPunct="1"/>
            <a:r>
              <a:rPr lang="en-US" dirty="0"/>
              <a:t>Patent protects original </a:t>
            </a:r>
            <a:r>
              <a:rPr lang="en-US" i="1" dirty="0">
                <a:solidFill>
                  <a:srgbClr val="FF0000"/>
                </a:solidFill>
              </a:rPr>
              <a:t>inventions</a:t>
            </a:r>
            <a:r>
              <a:rPr lang="en-US" dirty="0"/>
              <a:t>.</a:t>
            </a:r>
          </a:p>
          <a:p>
            <a:pPr lvl="1" eaLnBrk="1" hangingPunct="1">
              <a:buFont typeface="Wingdings" charset="2"/>
              <a:buNone/>
            </a:pPr>
            <a:endParaRPr lang="en-US" dirty="0"/>
          </a:p>
        </p:txBody>
      </p:sp>
      <p:sp>
        <p:nvSpPr>
          <p:cNvPr id="38914" name="Slide Number Placeholder 4"/>
          <p:cNvSpPr>
            <a:spLocks noGrp="1"/>
          </p:cNvSpPr>
          <p:nvPr>
            <p:ph type="sldNum" sz="quarter" idx="12"/>
          </p:nvPr>
        </p:nvSpPr>
        <p:spPr>
          <a:noFill/>
        </p:spPr>
        <p:txBody>
          <a:bodyPr/>
          <a:lstStyle/>
          <a:p>
            <a:fld id="{3F04B640-3215-AD42-8CB9-E908976CFEB1}" type="slidenum">
              <a:rPr lang="en-US" smtClean="0"/>
              <a:pPr/>
              <a:t>12</a:t>
            </a:fld>
            <a:endParaRPr lang="en-US" smtClean="0"/>
          </a:p>
        </p:txBody>
      </p:sp>
      <p:sp>
        <p:nvSpPr>
          <p:cNvPr id="2" name="مستطيل 1"/>
          <p:cNvSpPr/>
          <p:nvPr/>
        </p:nvSpPr>
        <p:spPr>
          <a:xfrm>
            <a:off x="157163" y="4419600"/>
            <a:ext cx="8986837" cy="2308324"/>
          </a:xfrm>
          <a:prstGeom prst="rect">
            <a:avLst/>
          </a:prstGeom>
        </p:spPr>
        <p:txBody>
          <a:bodyPr wrap="square">
            <a:spAutoFit/>
          </a:bodyPr>
          <a:lstStyle/>
          <a:p>
            <a:pPr algn="r" rtl="1"/>
            <a:r>
              <a:rPr lang="ar-SA" dirty="0"/>
              <a:t>حقوق الطبع والنشر هي شكل من أشكال الحماية القانونية المقدمة لمنشئي "المصنفات الأصلية للتأليف".</a:t>
            </a:r>
          </a:p>
          <a:p>
            <a:pPr algn="r" rtl="1"/>
            <a:r>
              <a:rPr lang="ar-SA" dirty="0"/>
              <a:t>الغرض من حماية حق المؤلف هو النهوض الثقافي.</a:t>
            </a:r>
          </a:p>
          <a:p>
            <a:pPr algn="r" rtl="1"/>
            <a:r>
              <a:rPr lang="ar-SA" dirty="0"/>
              <a:t>حقوق الطبع والنشر تختلف عن حماية براءات الاختراع.</a:t>
            </a:r>
          </a:p>
          <a:p>
            <a:pPr algn="r" rtl="1"/>
            <a:r>
              <a:rPr lang="ar-SA" dirty="0"/>
              <a:t>ينطبق حق المؤلف على </a:t>
            </a:r>
            <a:r>
              <a:rPr lang="ar-SA" b="1" dirty="0"/>
              <a:t>التعبير</a:t>
            </a:r>
            <a:r>
              <a:rPr lang="ar-SA" dirty="0"/>
              <a:t> الأصلي أو </a:t>
            </a:r>
            <a:r>
              <a:rPr lang="ar-SA" b="1" dirty="0"/>
              <a:t>الإبداعي</a:t>
            </a:r>
            <a:r>
              <a:rPr lang="ar-SA" dirty="0"/>
              <a:t>.</a:t>
            </a:r>
          </a:p>
          <a:p>
            <a:pPr algn="r" rtl="1"/>
            <a:r>
              <a:rPr lang="ar-SA" dirty="0"/>
              <a:t>براءات الاختراع تحمي </a:t>
            </a:r>
            <a:r>
              <a:rPr lang="ar-SA" b="1" dirty="0"/>
              <a:t>الاختراعات</a:t>
            </a:r>
            <a:r>
              <a:rPr lang="ar-SA" dirty="0"/>
              <a:t> الأصلية.</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381000" y="0"/>
            <a:ext cx="8229600" cy="1143000"/>
          </a:xfrm>
        </p:spPr>
        <p:txBody>
          <a:bodyPr/>
          <a:lstStyle/>
          <a:p>
            <a:pPr eaLnBrk="1" hangingPunct="1"/>
            <a:r>
              <a:rPr lang="en-US" dirty="0" smtClean="0">
                <a:solidFill>
                  <a:srgbClr val="FF0000"/>
                </a:solidFill>
                <a:ea typeface="ＭＳ Ｐゴシック" charset="-128"/>
                <a:cs typeface="ＭＳ Ｐゴシック" charset="-128"/>
              </a:rPr>
              <a:t>Copyright Protection</a:t>
            </a:r>
            <a:endParaRPr lang="en-US" dirty="0">
              <a:solidFill>
                <a:srgbClr val="FF0000"/>
              </a:solidFill>
              <a:ea typeface="ＭＳ Ｐゴシック" charset="-128"/>
              <a:cs typeface="ＭＳ Ｐゴシック" charset="-128"/>
            </a:endParaRPr>
          </a:p>
        </p:txBody>
      </p:sp>
      <p:sp>
        <p:nvSpPr>
          <p:cNvPr id="40964" name="Rectangle 3"/>
          <p:cNvSpPr>
            <a:spLocks noGrp="1" noChangeArrowheads="1"/>
          </p:cNvSpPr>
          <p:nvPr>
            <p:ph idx="1"/>
          </p:nvPr>
        </p:nvSpPr>
        <p:spPr>
          <a:xfrm>
            <a:off x="28574" y="1066800"/>
            <a:ext cx="9115425" cy="4525963"/>
          </a:xfrm>
        </p:spPr>
        <p:txBody>
          <a:bodyPr>
            <a:normAutofit/>
          </a:bodyPr>
          <a:lstStyle/>
          <a:p>
            <a:pPr eaLnBrk="1" hangingPunct="1"/>
            <a:r>
              <a:rPr lang="en-US" dirty="0">
                <a:ea typeface="ＭＳ Ｐゴシック" charset="-128"/>
                <a:cs typeface="ＭＳ Ｐゴシック" charset="-128"/>
              </a:rPr>
              <a:t>U.S. law protects any form of original expression that is in </a:t>
            </a:r>
            <a:r>
              <a:rPr lang="en-US" dirty="0">
                <a:solidFill>
                  <a:srgbClr val="FF5A14"/>
                </a:solidFill>
                <a:ea typeface="ＭＳ Ｐゴシック" charset="-128"/>
                <a:cs typeface="ＭＳ Ｐゴシック" charset="-128"/>
              </a:rPr>
              <a:t>fixed form</a:t>
            </a:r>
            <a:r>
              <a:rPr lang="en-US" dirty="0">
                <a:ea typeface="ＭＳ Ｐゴシック" charset="-128"/>
                <a:cs typeface="ＭＳ Ｐゴシック" charset="-128"/>
              </a:rPr>
              <a:t>.</a:t>
            </a:r>
          </a:p>
          <a:p>
            <a:pPr lvl="1" eaLnBrk="1" hangingPunct="1"/>
            <a:r>
              <a:rPr lang="en-US" dirty="0"/>
              <a:t>Work does not need to be registered.</a:t>
            </a:r>
          </a:p>
          <a:p>
            <a:pPr lvl="1" eaLnBrk="1" hangingPunct="1"/>
            <a:r>
              <a:rPr lang="en-US" dirty="0"/>
              <a:t>Notice of copyright protection is not necessary.</a:t>
            </a:r>
          </a:p>
          <a:p>
            <a:pPr eaLnBrk="1" hangingPunct="1"/>
            <a:r>
              <a:rPr lang="en-US" dirty="0">
                <a:ea typeface="ＭＳ Ｐゴシック" charset="-128"/>
                <a:cs typeface="ＭＳ Ｐゴシック" charset="-128"/>
              </a:rPr>
              <a:t>"</a:t>
            </a:r>
            <a:r>
              <a:rPr lang="en-US" dirty="0">
                <a:solidFill>
                  <a:srgbClr val="FF0000"/>
                </a:solidFill>
                <a:ea typeface="ＭＳ Ｐゴシック" charset="-128"/>
                <a:cs typeface="ＭＳ Ｐゴシック" charset="-128"/>
              </a:rPr>
              <a:t>Works of original authorship</a:t>
            </a:r>
            <a:r>
              <a:rPr lang="en-US" dirty="0">
                <a:ea typeface="ＭＳ Ｐゴシック" charset="-128"/>
                <a:cs typeface="ＭＳ Ｐゴシック" charset="-128"/>
              </a:rPr>
              <a:t>" combined with automatic coverage of works in fixed form </a:t>
            </a:r>
            <a:r>
              <a:rPr lang="en-US" sz="2400" dirty="0">
                <a:ea typeface="ＭＳ Ｐゴシック" charset="-128"/>
                <a:cs typeface="ＭＳ Ｐゴシック" charset="-128"/>
              </a:rPr>
              <a:t>(</a:t>
            </a:r>
            <a:r>
              <a:rPr lang="en-US" sz="2400" dirty="0">
                <a:solidFill>
                  <a:srgbClr val="FF0000"/>
                </a:solidFill>
                <a:ea typeface="ＭＳ Ｐゴシック" charset="-128"/>
                <a:cs typeface="ＭＳ Ｐゴシック" charset="-128"/>
              </a:rPr>
              <a:t>including computer programs)</a:t>
            </a:r>
            <a:r>
              <a:rPr lang="en-US" dirty="0">
                <a:ea typeface="ＭＳ Ｐゴシック" charset="-128"/>
                <a:cs typeface="ＭＳ Ｐゴシック" charset="-128"/>
              </a:rPr>
              <a:t> means any content created by another party is potentially covered by copyright.</a:t>
            </a:r>
          </a:p>
        </p:txBody>
      </p:sp>
      <p:sp>
        <p:nvSpPr>
          <p:cNvPr id="40962" name="Slide Number Placeholder 4"/>
          <p:cNvSpPr>
            <a:spLocks noGrp="1"/>
          </p:cNvSpPr>
          <p:nvPr>
            <p:ph type="sldNum" sz="quarter" idx="12"/>
          </p:nvPr>
        </p:nvSpPr>
        <p:spPr>
          <a:noFill/>
        </p:spPr>
        <p:txBody>
          <a:bodyPr/>
          <a:lstStyle/>
          <a:p>
            <a:fld id="{AB1D9BD0-32AC-674F-92BF-7FC6084F53B5}" type="slidenum">
              <a:rPr lang="en-US" smtClean="0"/>
              <a:pPr/>
              <a:t>13</a:t>
            </a:fld>
            <a:endParaRPr lang="en-US" smtClean="0"/>
          </a:p>
        </p:txBody>
      </p:sp>
      <p:sp>
        <p:nvSpPr>
          <p:cNvPr id="2" name="مستطيل 1"/>
          <p:cNvSpPr/>
          <p:nvPr/>
        </p:nvSpPr>
        <p:spPr>
          <a:xfrm>
            <a:off x="0" y="5150584"/>
            <a:ext cx="9144000" cy="1631216"/>
          </a:xfrm>
          <a:prstGeom prst="rect">
            <a:avLst/>
          </a:prstGeom>
        </p:spPr>
        <p:txBody>
          <a:bodyPr wrap="square">
            <a:spAutoFit/>
          </a:bodyPr>
          <a:lstStyle/>
          <a:p>
            <a:pPr algn="r" rtl="1"/>
            <a:r>
              <a:rPr lang="ar-SA" sz="2000" dirty="0"/>
              <a:t>يحمي قانون الولايات المتحدة أي شكل من أشكال التعبير الأصلي الذي يكون في شكل ثابت.</a:t>
            </a:r>
          </a:p>
          <a:p>
            <a:pPr algn="r" rtl="1"/>
            <a:r>
              <a:rPr lang="ar-SA" sz="2000" dirty="0"/>
              <a:t>لا يحتاج العمل إلى التسجيل.</a:t>
            </a:r>
          </a:p>
          <a:p>
            <a:pPr algn="r" rtl="1"/>
            <a:r>
              <a:rPr lang="ar-SA" sz="2000" dirty="0"/>
              <a:t>إشعار حماية حقوق التأليف والنشر ليست ضرورية.</a:t>
            </a:r>
          </a:p>
          <a:p>
            <a:pPr algn="r" rtl="1"/>
            <a:r>
              <a:rPr lang="ar-SA" sz="2000" dirty="0"/>
              <a:t>"أعمال التأليف الأصلية" مقترنة بالتغطية التلقائية للمصنفات في شكل ثابت (بما في ذلك برامج الكمبيوتر) تعني أن أي محتوى أنشأه طرف آخر قد يغطي حقوق النشر.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152400" y="-152400"/>
            <a:ext cx="8229600" cy="1143000"/>
          </a:xfrm>
        </p:spPr>
        <p:txBody>
          <a:bodyPr/>
          <a:lstStyle/>
          <a:p>
            <a:pPr eaLnBrk="1" hangingPunct="1"/>
            <a:r>
              <a:rPr lang="en-US" dirty="0" smtClean="0">
                <a:solidFill>
                  <a:srgbClr val="FF0000"/>
                </a:solidFill>
                <a:ea typeface="ＭＳ Ｐゴシック" charset="-128"/>
                <a:cs typeface="ＭＳ Ｐゴシック" charset="-128"/>
              </a:rPr>
              <a:t>Copyright Protections</a:t>
            </a:r>
            <a:endParaRPr lang="en-US" dirty="0">
              <a:solidFill>
                <a:srgbClr val="FF0000"/>
              </a:solidFill>
              <a:ea typeface="ＭＳ Ｐゴシック" charset="-128"/>
              <a:cs typeface="ＭＳ Ｐゴシック" charset="-128"/>
            </a:endParaRPr>
          </a:p>
        </p:txBody>
      </p:sp>
      <p:sp>
        <p:nvSpPr>
          <p:cNvPr id="43012" name="Rectangle 3"/>
          <p:cNvSpPr>
            <a:spLocks noGrp="1" noChangeArrowheads="1"/>
          </p:cNvSpPr>
          <p:nvPr>
            <p:ph idx="1"/>
          </p:nvPr>
        </p:nvSpPr>
        <p:spPr>
          <a:xfrm>
            <a:off x="0" y="762000"/>
            <a:ext cx="9144000" cy="4525963"/>
          </a:xfrm>
        </p:spPr>
        <p:txBody>
          <a:bodyPr>
            <a:normAutofit/>
          </a:bodyPr>
          <a:lstStyle/>
          <a:p>
            <a:pPr eaLnBrk="1" hangingPunct="1"/>
            <a:r>
              <a:rPr lang="en-US" sz="2600" dirty="0">
                <a:solidFill>
                  <a:srgbClr val="FF0000"/>
                </a:solidFill>
                <a:ea typeface="ＭＳ Ｐゴシック" charset="-128"/>
                <a:cs typeface="ＭＳ Ｐゴシック" charset="-128"/>
              </a:rPr>
              <a:t>Owner of a copyright has </a:t>
            </a:r>
            <a:r>
              <a:rPr lang="en-US" sz="2600" b="1" dirty="0">
                <a:solidFill>
                  <a:srgbClr val="FF0000"/>
                </a:solidFill>
                <a:ea typeface="ＭＳ Ｐゴシック" charset="-128"/>
                <a:cs typeface="ＭＳ Ｐゴシック" charset="-128"/>
              </a:rPr>
              <a:t>five</a:t>
            </a:r>
            <a:r>
              <a:rPr lang="en-US" sz="2600" dirty="0">
                <a:solidFill>
                  <a:srgbClr val="FF0000"/>
                </a:solidFill>
                <a:ea typeface="ＭＳ Ｐゴシック" charset="-128"/>
                <a:cs typeface="ＭＳ Ｐゴシック" charset="-128"/>
              </a:rPr>
              <a:t> major rights:</a:t>
            </a:r>
          </a:p>
          <a:p>
            <a:pPr marL="971550" lvl="1" indent="-514350" eaLnBrk="1" hangingPunct="1">
              <a:buFont typeface="+mj-lt"/>
              <a:buAutoNum type="arabicPeriod"/>
            </a:pPr>
            <a:r>
              <a:rPr lang="en-US" sz="2600" dirty="0"/>
              <a:t>To </a:t>
            </a:r>
            <a:r>
              <a:rPr lang="en-US" sz="2600" b="1" dirty="0"/>
              <a:t>reproduce</a:t>
            </a:r>
            <a:r>
              <a:rPr lang="en-US" sz="2600" dirty="0"/>
              <a:t> the copyrighted work.</a:t>
            </a:r>
          </a:p>
          <a:p>
            <a:pPr marL="971550" lvl="1" indent="-514350" eaLnBrk="1" hangingPunct="1">
              <a:buFont typeface="+mj-lt"/>
              <a:buAutoNum type="arabicPeriod"/>
            </a:pPr>
            <a:r>
              <a:rPr lang="en-US" sz="2600" dirty="0"/>
              <a:t>To </a:t>
            </a:r>
            <a:r>
              <a:rPr lang="en-US" sz="2600" b="1" dirty="0"/>
              <a:t>produce</a:t>
            </a:r>
            <a:r>
              <a:rPr lang="en-US" sz="2600" dirty="0"/>
              <a:t> derivative works.</a:t>
            </a:r>
          </a:p>
          <a:p>
            <a:pPr marL="971550" lvl="1" indent="-514350" eaLnBrk="1" hangingPunct="1">
              <a:buFont typeface="+mj-lt"/>
              <a:buAutoNum type="arabicPeriod"/>
            </a:pPr>
            <a:r>
              <a:rPr lang="en-US" sz="2600" dirty="0"/>
              <a:t>To </a:t>
            </a:r>
            <a:r>
              <a:rPr lang="en-US" sz="2600" b="1" dirty="0"/>
              <a:t>distribute</a:t>
            </a:r>
            <a:r>
              <a:rPr lang="en-US" sz="2600" dirty="0"/>
              <a:t> copies to the public.</a:t>
            </a:r>
          </a:p>
          <a:p>
            <a:pPr marL="971550" lvl="1" indent="-514350" eaLnBrk="1" hangingPunct="1">
              <a:buFont typeface="+mj-lt"/>
              <a:buAutoNum type="arabicPeriod"/>
            </a:pPr>
            <a:r>
              <a:rPr lang="en-US" sz="2600" dirty="0"/>
              <a:t>To </a:t>
            </a:r>
            <a:r>
              <a:rPr lang="en-US" sz="2600" b="1" dirty="0"/>
              <a:t>perform</a:t>
            </a:r>
            <a:r>
              <a:rPr lang="en-US" sz="2600" dirty="0"/>
              <a:t> the work publicly.</a:t>
            </a:r>
          </a:p>
          <a:p>
            <a:pPr marL="971550" lvl="1" indent="-514350" eaLnBrk="1" hangingPunct="1">
              <a:buFont typeface="+mj-lt"/>
              <a:buAutoNum type="arabicPeriod"/>
            </a:pPr>
            <a:r>
              <a:rPr lang="en-US" sz="2600" dirty="0"/>
              <a:t>To </a:t>
            </a:r>
            <a:r>
              <a:rPr lang="en-US" sz="2600" b="1" dirty="0"/>
              <a:t>display</a:t>
            </a:r>
            <a:r>
              <a:rPr lang="en-US" sz="2600" dirty="0"/>
              <a:t> the work publicly</a:t>
            </a:r>
            <a:r>
              <a:rPr lang="en-US" sz="2600" dirty="0" smtClean="0"/>
              <a:t>.</a:t>
            </a:r>
            <a:endParaRPr lang="en-US" sz="2600" dirty="0"/>
          </a:p>
          <a:p>
            <a:pPr eaLnBrk="1" hangingPunct="1"/>
            <a:r>
              <a:rPr lang="en-US" sz="2600" dirty="0">
                <a:ea typeface="ＭＳ Ｐゴシック" charset="-128"/>
                <a:cs typeface="ＭＳ Ｐゴシック" charset="-128"/>
              </a:rPr>
              <a:t>Owner retains these rights unless specifically transferred to another party.</a:t>
            </a:r>
          </a:p>
          <a:p>
            <a:pPr eaLnBrk="1" hangingPunct="1"/>
            <a:endParaRPr lang="en-US" sz="2600" dirty="0">
              <a:ea typeface="ＭＳ Ｐゴシック" charset="-128"/>
              <a:cs typeface="ＭＳ Ｐゴシック" charset="-128"/>
            </a:endParaRPr>
          </a:p>
        </p:txBody>
      </p:sp>
      <p:sp>
        <p:nvSpPr>
          <p:cNvPr id="43010" name="Slide Number Placeholder 4"/>
          <p:cNvSpPr>
            <a:spLocks noGrp="1"/>
          </p:cNvSpPr>
          <p:nvPr>
            <p:ph type="sldNum" sz="quarter" idx="12"/>
          </p:nvPr>
        </p:nvSpPr>
        <p:spPr>
          <a:noFill/>
        </p:spPr>
        <p:txBody>
          <a:bodyPr/>
          <a:lstStyle/>
          <a:p>
            <a:fld id="{9CFD5176-7467-3346-8088-D1D936F8B289}" type="slidenum">
              <a:rPr lang="en-US" smtClean="0"/>
              <a:pPr/>
              <a:t>14</a:t>
            </a:fld>
            <a:endParaRPr lang="en-US" smtClean="0"/>
          </a:p>
        </p:txBody>
      </p:sp>
      <p:sp>
        <p:nvSpPr>
          <p:cNvPr id="2" name="مستطيل 1"/>
          <p:cNvSpPr/>
          <p:nvPr/>
        </p:nvSpPr>
        <p:spPr>
          <a:xfrm>
            <a:off x="381000" y="4027944"/>
            <a:ext cx="8729662" cy="2677656"/>
          </a:xfrm>
          <a:prstGeom prst="rect">
            <a:avLst/>
          </a:prstGeom>
        </p:spPr>
        <p:txBody>
          <a:bodyPr wrap="square">
            <a:spAutoFit/>
          </a:bodyPr>
          <a:lstStyle/>
          <a:p>
            <a:pPr algn="r" rtl="1"/>
            <a:r>
              <a:rPr lang="ar-SA" dirty="0"/>
              <a:t>يملك مالك حقوق الطبع والنشر خمسة حقوق رئيسية:</a:t>
            </a:r>
          </a:p>
          <a:p>
            <a:pPr algn="r" rtl="1"/>
            <a:r>
              <a:rPr lang="ar-SA" dirty="0"/>
              <a:t>لإعادة إنتاج العمل المحمي بحقوق الطبع والنشر.</a:t>
            </a:r>
          </a:p>
          <a:p>
            <a:pPr algn="r" rtl="1"/>
            <a:r>
              <a:rPr lang="ar-SA" dirty="0"/>
              <a:t>لإنتاج أعمال مشتقة.</a:t>
            </a:r>
          </a:p>
          <a:p>
            <a:pPr algn="r" rtl="1"/>
            <a:r>
              <a:rPr lang="ar-SA" dirty="0"/>
              <a:t>لتوزيع نسخ على الجمهور.</a:t>
            </a:r>
          </a:p>
          <a:p>
            <a:pPr algn="r" rtl="1"/>
            <a:r>
              <a:rPr lang="ar-SA" dirty="0"/>
              <a:t>لأداء العمل علنا.</a:t>
            </a:r>
          </a:p>
          <a:p>
            <a:pPr algn="r" rtl="1"/>
            <a:r>
              <a:rPr lang="ar-SA" dirty="0"/>
              <a:t>لعرض العمل علنا.</a:t>
            </a:r>
          </a:p>
          <a:p>
            <a:pPr algn="r" rtl="1"/>
            <a:r>
              <a:rPr lang="ar-SA" dirty="0"/>
              <a:t>يحتفظ المالك بهذه الحقوق ما لم يتم نقله بشكل محدد إلى طرف آخر.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304800" y="-304800"/>
            <a:ext cx="8229600" cy="1143000"/>
          </a:xfrm>
        </p:spPr>
        <p:txBody>
          <a:bodyPr/>
          <a:lstStyle/>
          <a:p>
            <a:pPr eaLnBrk="1" hangingPunct="1"/>
            <a:r>
              <a:rPr lang="en-US" dirty="0" smtClean="0">
                <a:solidFill>
                  <a:srgbClr val="FF0000"/>
                </a:solidFill>
                <a:ea typeface="ＭＳ Ｐゴシック" charset="-128"/>
                <a:cs typeface="ＭＳ Ｐゴシック" charset="-128"/>
              </a:rPr>
              <a:t>Copyright Protections</a:t>
            </a:r>
            <a:endParaRPr lang="en-US" dirty="0">
              <a:solidFill>
                <a:srgbClr val="FF0000"/>
              </a:solidFill>
              <a:ea typeface="ＭＳ Ｐゴシック" charset="-128"/>
              <a:cs typeface="ＭＳ Ｐゴシック" charset="-128"/>
            </a:endParaRPr>
          </a:p>
        </p:txBody>
      </p:sp>
      <p:sp>
        <p:nvSpPr>
          <p:cNvPr id="45060" name="Rectangle 3"/>
          <p:cNvSpPr>
            <a:spLocks noGrp="1" noChangeArrowheads="1"/>
          </p:cNvSpPr>
          <p:nvPr>
            <p:ph idx="1"/>
          </p:nvPr>
        </p:nvSpPr>
        <p:spPr>
          <a:xfrm>
            <a:off x="-4764" y="762000"/>
            <a:ext cx="9148763" cy="4525963"/>
          </a:xfrm>
        </p:spPr>
        <p:txBody>
          <a:bodyPr>
            <a:normAutofit/>
          </a:bodyPr>
          <a:lstStyle/>
          <a:p>
            <a:pPr eaLnBrk="1" hangingPunct="1"/>
            <a:r>
              <a:rPr lang="en-US" dirty="0">
                <a:ea typeface="ＭＳ Ｐゴシック" charset="-128"/>
                <a:cs typeface="ＭＳ Ｐゴシック" charset="-128"/>
              </a:rPr>
              <a:t>Protection is granted for </a:t>
            </a:r>
            <a:r>
              <a:rPr lang="en-US" dirty="0">
                <a:solidFill>
                  <a:srgbClr val="FF0000"/>
                </a:solidFill>
                <a:ea typeface="ＭＳ Ｐゴシック" charset="-128"/>
                <a:cs typeface="ＭＳ Ｐゴシック" charset="-128"/>
              </a:rPr>
              <a:t>set period of time.</a:t>
            </a:r>
          </a:p>
          <a:p>
            <a:pPr marL="457200" lvl="1" indent="0" eaLnBrk="1" hangingPunct="1">
              <a:buNone/>
            </a:pPr>
            <a:r>
              <a:rPr lang="en-US" dirty="0"/>
              <a:t>Works created </a:t>
            </a:r>
            <a:r>
              <a:rPr lang="en-US" dirty="0">
                <a:solidFill>
                  <a:srgbClr val="FF0000"/>
                </a:solidFill>
              </a:rPr>
              <a:t>after</a:t>
            </a:r>
            <a:r>
              <a:rPr lang="en-US" dirty="0"/>
              <a:t> </a:t>
            </a:r>
            <a:r>
              <a:rPr lang="en-US" dirty="0">
                <a:solidFill>
                  <a:srgbClr val="FF0000"/>
                </a:solidFill>
              </a:rPr>
              <a:t>1978</a:t>
            </a:r>
            <a:r>
              <a:rPr lang="en-US" dirty="0"/>
              <a:t> extend to life of creator + 70 yrs.</a:t>
            </a:r>
          </a:p>
          <a:p>
            <a:pPr lvl="1" eaLnBrk="1" hangingPunct="1"/>
            <a:r>
              <a:rPr lang="en-US" dirty="0"/>
              <a:t>Corporate rights extend 95 yrs. from date of publication or 120 years from creation, whichever comes first.</a:t>
            </a:r>
          </a:p>
          <a:p>
            <a:pPr eaLnBrk="1" hangingPunct="1"/>
            <a:r>
              <a:rPr lang="en-US" b="1" dirty="0">
                <a:ea typeface="ＭＳ Ｐゴシック" charset="-128"/>
                <a:cs typeface="ＭＳ Ｐゴシック" charset="-128"/>
              </a:rPr>
              <a:t>Copyright </a:t>
            </a:r>
            <a:r>
              <a:rPr lang="en-US" b="1" dirty="0">
                <a:solidFill>
                  <a:srgbClr val="FF0000"/>
                </a:solidFill>
                <a:ea typeface="ＭＳ Ｐゴシック" charset="-128"/>
                <a:cs typeface="ＭＳ Ｐゴシック" charset="-128"/>
              </a:rPr>
              <a:t>registration is required </a:t>
            </a:r>
            <a:r>
              <a:rPr lang="en-US" b="1" dirty="0">
                <a:ea typeface="ＭＳ Ｐゴシック" charset="-128"/>
                <a:cs typeface="ＭＳ Ｐゴシック" charset="-128"/>
              </a:rPr>
              <a:t>if:</a:t>
            </a:r>
          </a:p>
          <a:p>
            <a:pPr marL="971550" lvl="1" indent="-514350" eaLnBrk="1" hangingPunct="1">
              <a:buFont typeface="+mj-lt"/>
              <a:buAutoNum type="arabicPeriod"/>
            </a:pPr>
            <a:r>
              <a:rPr lang="en-US" dirty="0"/>
              <a:t>Lawsuits are being filed for infringement.</a:t>
            </a:r>
          </a:p>
          <a:p>
            <a:pPr marL="971550" lvl="1" indent="-514350" eaLnBrk="1" hangingPunct="1">
              <a:buFont typeface="+mj-lt"/>
              <a:buAutoNum type="arabicPeriod"/>
            </a:pPr>
            <a:r>
              <a:rPr lang="en-US" dirty="0"/>
              <a:t>Statutory damages and attorneys' fees are involved.</a:t>
            </a:r>
          </a:p>
        </p:txBody>
      </p:sp>
      <p:sp>
        <p:nvSpPr>
          <p:cNvPr id="45058" name="Slide Number Placeholder 4"/>
          <p:cNvSpPr>
            <a:spLocks noGrp="1"/>
          </p:cNvSpPr>
          <p:nvPr>
            <p:ph type="sldNum" sz="quarter" idx="12"/>
          </p:nvPr>
        </p:nvSpPr>
        <p:spPr>
          <a:noFill/>
        </p:spPr>
        <p:txBody>
          <a:bodyPr/>
          <a:lstStyle/>
          <a:p>
            <a:fld id="{424433CC-1F17-E141-9744-7F23FB765424}" type="slidenum">
              <a:rPr lang="en-US" smtClean="0"/>
              <a:pPr/>
              <a:t>15</a:t>
            </a:fld>
            <a:endParaRPr lang="en-US" smtClean="0"/>
          </a:p>
        </p:txBody>
      </p:sp>
      <p:sp>
        <p:nvSpPr>
          <p:cNvPr id="2" name="مستطيل 1"/>
          <p:cNvSpPr/>
          <p:nvPr/>
        </p:nvSpPr>
        <p:spPr>
          <a:xfrm>
            <a:off x="381000" y="4244876"/>
            <a:ext cx="8763000" cy="2308324"/>
          </a:xfrm>
          <a:prstGeom prst="rect">
            <a:avLst/>
          </a:prstGeom>
        </p:spPr>
        <p:txBody>
          <a:bodyPr wrap="square">
            <a:spAutoFit/>
          </a:bodyPr>
          <a:lstStyle/>
          <a:p>
            <a:pPr algn="r" rtl="1"/>
            <a:r>
              <a:rPr lang="ar-SA" dirty="0"/>
              <a:t>يتم منح الحماية لفترة محددة من الزمن.</a:t>
            </a:r>
          </a:p>
          <a:p>
            <a:pPr algn="r" rtl="1"/>
            <a:r>
              <a:rPr lang="ar-SA" dirty="0"/>
              <a:t>تمتد الأعمال التي تم إنشاؤها بعد 1978 إلى عمر خالق + 70 عامًا.</a:t>
            </a:r>
          </a:p>
          <a:p>
            <a:pPr algn="r" rtl="1"/>
            <a:r>
              <a:rPr lang="ar-SA" dirty="0"/>
              <a:t>حقوق الشركات تمتد 95 سنة. من تاريخ النشر أو 120 سنة من الإنشاء ، أيهما يأتي أولاً.</a:t>
            </a:r>
          </a:p>
          <a:p>
            <a:pPr algn="r" rtl="1"/>
            <a:r>
              <a:rPr lang="ar-SA" b="1" dirty="0"/>
              <a:t>مطلوب تسجيل حقوق التأليف والنشر إذا:</a:t>
            </a:r>
          </a:p>
          <a:p>
            <a:pPr algn="r" rtl="1"/>
            <a:r>
              <a:rPr lang="ar-SA" dirty="0"/>
              <a:t>يتم رفع الدعاوى بالتعدي.</a:t>
            </a:r>
          </a:p>
          <a:p>
            <a:pPr algn="r" rtl="1"/>
            <a:r>
              <a:rPr lang="ar-SA" dirty="0"/>
              <a:t>يتم تضمين الأضرار القانونية ورسوم المحام</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7" name="Rectangle 2"/>
          <p:cNvSpPr>
            <a:spLocks noGrp="1" noChangeArrowheads="1"/>
          </p:cNvSpPr>
          <p:nvPr>
            <p:ph type="title"/>
          </p:nvPr>
        </p:nvSpPr>
        <p:spPr>
          <a:xfrm>
            <a:off x="228600" y="-152400"/>
            <a:ext cx="8229600" cy="1143000"/>
          </a:xfrm>
        </p:spPr>
        <p:txBody>
          <a:bodyPr/>
          <a:lstStyle/>
          <a:p>
            <a:pPr eaLnBrk="1" hangingPunct="1"/>
            <a:r>
              <a:rPr lang="en-US" dirty="0" smtClean="0">
                <a:solidFill>
                  <a:srgbClr val="FF0000"/>
                </a:solidFill>
                <a:ea typeface="ＭＳ Ｐゴシック" charset="-128"/>
                <a:cs typeface="ＭＳ Ｐゴシック" charset="-128"/>
              </a:rPr>
              <a:t>Copyright </a:t>
            </a:r>
            <a:r>
              <a:rPr lang="en-US" u="sng" dirty="0" smtClean="0">
                <a:solidFill>
                  <a:srgbClr val="FF0000"/>
                </a:solidFill>
                <a:ea typeface="ＭＳ Ｐゴシック" charset="-128"/>
                <a:cs typeface="ＭＳ Ｐゴシック" charset="-128"/>
              </a:rPr>
              <a:t>Registration</a:t>
            </a:r>
            <a:endParaRPr lang="en-US" u="sng" dirty="0">
              <a:solidFill>
                <a:srgbClr val="FF0000"/>
              </a:solidFill>
              <a:ea typeface="ＭＳ Ｐゴシック" charset="-128"/>
              <a:cs typeface="ＭＳ Ｐゴシック" charset="-128"/>
            </a:endParaRPr>
          </a:p>
        </p:txBody>
      </p:sp>
      <p:sp>
        <p:nvSpPr>
          <p:cNvPr id="47108" name="Rectangle 3"/>
          <p:cNvSpPr>
            <a:spLocks noGrp="1" noChangeArrowheads="1"/>
          </p:cNvSpPr>
          <p:nvPr>
            <p:ph idx="1"/>
          </p:nvPr>
        </p:nvSpPr>
        <p:spPr>
          <a:xfrm>
            <a:off x="-304800" y="762000"/>
            <a:ext cx="9525000" cy="4525963"/>
          </a:xfrm>
        </p:spPr>
        <p:txBody>
          <a:bodyPr>
            <a:normAutofit lnSpcReduction="10000"/>
          </a:bodyPr>
          <a:lstStyle/>
          <a:p>
            <a:pPr eaLnBrk="1" hangingPunct="1"/>
            <a:r>
              <a:rPr lang="en-US" dirty="0">
                <a:solidFill>
                  <a:srgbClr val="FF0000"/>
                </a:solidFill>
                <a:ea typeface="ＭＳ Ｐゴシック" charset="-128"/>
                <a:cs typeface="ＭＳ Ｐゴシック" charset="-128"/>
              </a:rPr>
              <a:t>Registration:</a:t>
            </a:r>
          </a:p>
          <a:p>
            <a:pPr lvl="1" eaLnBrk="1" hangingPunct="1"/>
            <a:r>
              <a:rPr lang="en-US" dirty="0"/>
              <a:t>Provides </a:t>
            </a:r>
            <a:r>
              <a:rPr lang="en-US" b="1" dirty="0"/>
              <a:t>evidence</a:t>
            </a:r>
            <a:r>
              <a:rPr lang="en-US" dirty="0"/>
              <a:t> of copyright claim.</a:t>
            </a:r>
          </a:p>
          <a:p>
            <a:pPr lvl="1" eaLnBrk="1" hangingPunct="1"/>
            <a:r>
              <a:rPr lang="en-US" dirty="0"/>
              <a:t>Establishes basis for </a:t>
            </a:r>
            <a:r>
              <a:rPr lang="en-US" b="1" dirty="0"/>
              <a:t>legal</a:t>
            </a:r>
            <a:r>
              <a:rPr lang="en-US" dirty="0"/>
              <a:t> enforcement.</a:t>
            </a:r>
          </a:p>
          <a:p>
            <a:pPr lvl="1" eaLnBrk="1" hangingPunct="1"/>
            <a:r>
              <a:rPr lang="en-US" b="1" dirty="0"/>
              <a:t>Recommended</a:t>
            </a:r>
            <a:r>
              <a:rPr lang="en-US" dirty="0"/>
              <a:t> in multimedia development.</a:t>
            </a:r>
          </a:p>
          <a:p>
            <a:pPr eaLnBrk="1" hangingPunct="1"/>
            <a:r>
              <a:rPr lang="en-US" dirty="0">
                <a:solidFill>
                  <a:srgbClr val="FF0000"/>
                </a:solidFill>
                <a:ea typeface="ＭＳ Ｐゴシック" charset="-128"/>
                <a:cs typeface="ＭＳ Ｐゴシック" charset="-128"/>
              </a:rPr>
              <a:t>Infringement can lead to:</a:t>
            </a:r>
          </a:p>
          <a:p>
            <a:pPr marL="971550" lvl="1" indent="-514350" eaLnBrk="1" hangingPunct="1">
              <a:buFont typeface="+mj-lt"/>
              <a:buAutoNum type="arabicPeriod"/>
            </a:pPr>
            <a:r>
              <a:rPr lang="en-US" dirty="0"/>
              <a:t>Injunctions to prohibit further production and distribution.</a:t>
            </a:r>
          </a:p>
          <a:p>
            <a:pPr marL="971550" lvl="1" indent="-514350" eaLnBrk="1" hangingPunct="1">
              <a:buFont typeface="+mj-lt"/>
              <a:buAutoNum type="arabicPeriod"/>
            </a:pPr>
            <a:r>
              <a:rPr lang="en-US" dirty="0"/>
              <a:t>Compensation for monetary damages.</a:t>
            </a:r>
          </a:p>
          <a:p>
            <a:pPr marL="971550" lvl="1" indent="-514350" eaLnBrk="1" hangingPunct="1">
              <a:buFont typeface="+mj-lt"/>
              <a:buAutoNum type="arabicPeriod"/>
            </a:pPr>
            <a:r>
              <a:rPr lang="en-US" dirty="0"/>
              <a:t>Statutory damages and criminal sanctions.</a:t>
            </a:r>
          </a:p>
        </p:txBody>
      </p:sp>
      <p:sp>
        <p:nvSpPr>
          <p:cNvPr id="47106" name="Slide Number Placeholder 4"/>
          <p:cNvSpPr>
            <a:spLocks noGrp="1"/>
          </p:cNvSpPr>
          <p:nvPr>
            <p:ph type="sldNum" sz="quarter" idx="12"/>
          </p:nvPr>
        </p:nvSpPr>
        <p:spPr>
          <a:noFill/>
        </p:spPr>
        <p:txBody>
          <a:bodyPr/>
          <a:lstStyle/>
          <a:p>
            <a:fld id="{672E0A41-D1CA-3A49-8B21-AA489C82C085}" type="slidenum">
              <a:rPr lang="en-US" smtClean="0"/>
              <a:pPr/>
              <a:t>16</a:t>
            </a:fld>
            <a:endParaRPr lang="en-US" smtClean="0"/>
          </a:p>
        </p:txBody>
      </p:sp>
      <p:sp>
        <p:nvSpPr>
          <p:cNvPr id="2" name="مستطيل 1"/>
          <p:cNvSpPr/>
          <p:nvPr/>
        </p:nvSpPr>
        <p:spPr>
          <a:xfrm>
            <a:off x="704851" y="1143000"/>
            <a:ext cx="8439149" cy="5078313"/>
          </a:xfrm>
          <a:prstGeom prst="rect">
            <a:avLst/>
          </a:prstGeom>
        </p:spPr>
        <p:txBody>
          <a:bodyPr wrap="square">
            <a:spAutoFit/>
          </a:bodyPr>
          <a:lstStyle/>
          <a:p>
            <a:pPr algn="r" rtl="1"/>
            <a:r>
              <a:rPr lang="ar-SA" sz="1800" dirty="0"/>
              <a:t>التسجيل:</a:t>
            </a:r>
          </a:p>
          <a:p>
            <a:pPr algn="r" rtl="1"/>
            <a:r>
              <a:rPr lang="ar-SA" sz="1800" dirty="0"/>
              <a:t>يقدم أدلة على مطالبة حقوق الطبع والنشر.</a:t>
            </a:r>
          </a:p>
          <a:p>
            <a:pPr algn="r" rtl="1"/>
            <a:r>
              <a:rPr lang="ar-SA" sz="1800" dirty="0"/>
              <a:t>يضع الأساس للتطبيق القانوني.</a:t>
            </a:r>
          </a:p>
          <a:p>
            <a:pPr algn="r" rtl="1"/>
            <a:r>
              <a:rPr lang="ar-SA" sz="1800" dirty="0"/>
              <a:t>أوصت في تطوير الوسائط المتعددة</a:t>
            </a:r>
            <a:r>
              <a:rPr lang="ar-SA" sz="1800" dirty="0" smtClean="0"/>
              <a:t>.</a:t>
            </a:r>
          </a:p>
          <a:p>
            <a:pPr algn="r" rtl="1"/>
            <a:endParaRPr lang="ar-SA" sz="1800" dirty="0"/>
          </a:p>
          <a:p>
            <a:pPr algn="r" rtl="1"/>
            <a:endParaRPr lang="ar-SA" sz="1800" dirty="0" smtClean="0"/>
          </a:p>
          <a:p>
            <a:pPr algn="r" rtl="1"/>
            <a:endParaRPr lang="ar-SA" sz="1800" dirty="0"/>
          </a:p>
          <a:p>
            <a:pPr algn="r" rtl="1"/>
            <a:endParaRPr lang="ar-SA" sz="1800" dirty="0" smtClean="0"/>
          </a:p>
          <a:p>
            <a:pPr algn="r" rtl="1"/>
            <a:endParaRPr lang="ar-SA" sz="1800" dirty="0"/>
          </a:p>
          <a:p>
            <a:pPr algn="r" rtl="1"/>
            <a:endParaRPr lang="ar-SA" sz="1800" dirty="0" smtClean="0"/>
          </a:p>
          <a:p>
            <a:pPr algn="r" rtl="1"/>
            <a:endParaRPr lang="ar-SA" sz="1800" dirty="0"/>
          </a:p>
          <a:p>
            <a:pPr algn="r" rtl="1"/>
            <a:endParaRPr lang="ar-SA" sz="1800" dirty="0" smtClean="0"/>
          </a:p>
          <a:p>
            <a:pPr algn="r" rtl="1"/>
            <a:endParaRPr lang="ar-SA" sz="1800" dirty="0"/>
          </a:p>
          <a:p>
            <a:pPr algn="r" rtl="1"/>
            <a:endParaRPr lang="ar-SA" sz="1800" dirty="0"/>
          </a:p>
          <a:p>
            <a:pPr algn="r" rtl="1"/>
            <a:r>
              <a:rPr lang="ar-SA" sz="1800" dirty="0"/>
              <a:t>يمكن أن يؤدي </a:t>
            </a:r>
            <a:r>
              <a:rPr lang="ar-SA" sz="1800" dirty="0" smtClean="0"/>
              <a:t>التعدي او الانتهاك  </a:t>
            </a:r>
            <a:r>
              <a:rPr lang="ar-SA" sz="1800" dirty="0"/>
              <a:t>إلى:</a:t>
            </a:r>
          </a:p>
          <a:p>
            <a:pPr algn="r" rtl="1"/>
            <a:r>
              <a:rPr lang="ar-SA" sz="1800" dirty="0"/>
              <a:t>حوافز لحظر المزيد من الإنتاج والتوزيع.</a:t>
            </a:r>
          </a:p>
          <a:p>
            <a:pPr algn="r" rtl="1"/>
            <a:r>
              <a:rPr lang="ar-SA" sz="1800" dirty="0"/>
              <a:t>التعويض عن الأضرار النقدية.</a:t>
            </a:r>
          </a:p>
          <a:p>
            <a:pPr algn="r" rtl="1"/>
            <a:r>
              <a:rPr lang="ar-SA" sz="1800" dirty="0"/>
              <a:t>الأضرار القانونية </a:t>
            </a:r>
            <a:r>
              <a:rPr lang="ar-SA" sz="1800" dirty="0" err="1"/>
              <a:t>والجزاءات</a:t>
            </a:r>
            <a:r>
              <a:rPr lang="ar-SA" sz="1800" dirty="0"/>
              <a:t> الجنائية.</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5" name="Rectangle 2"/>
          <p:cNvSpPr>
            <a:spLocks noGrp="1" noChangeArrowheads="1"/>
          </p:cNvSpPr>
          <p:nvPr>
            <p:ph type="title"/>
          </p:nvPr>
        </p:nvSpPr>
        <p:spPr>
          <a:xfrm>
            <a:off x="304800" y="-228600"/>
            <a:ext cx="8229600" cy="1143000"/>
          </a:xfrm>
        </p:spPr>
        <p:txBody>
          <a:bodyPr/>
          <a:lstStyle/>
          <a:p>
            <a:pPr eaLnBrk="1" hangingPunct="1"/>
            <a:r>
              <a:rPr lang="en-US" dirty="0" smtClean="0">
                <a:solidFill>
                  <a:srgbClr val="FF0000"/>
                </a:solidFill>
                <a:ea typeface="ＭＳ Ｐゴシック" charset="-128"/>
                <a:cs typeface="ＭＳ Ｐゴシック" charset="-128"/>
              </a:rPr>
              <a:t>Copyright Exceptions</a:t>
            </a:r>
            <a:endParaRPr lang="en-US" dirty="0">
              <a:solidFill>
                <a:srgbClr val="FF0000"/>
              </a:solidFill>
              <a:ea typeface="ＭＳ Ｐゴシック" charset="-128"/>
              <a:cs typeface="ＭＳ Ｐゴシック" charset="-128"/>
            </a:endParaRPr>
          </a:p>
        </p:txBody>
      </p:sp>
      <p:sp>
        <p:nvSpPr>
          <p:cNvPr id="49156" name="Rectangle 3"/>
          <p:cNvSpPr>
            <a:spLocks noGrp="1" noChangeArrowheads="1"/>
          </p:cNvSpPr>
          <p:nvPr>
            <p:ph idx="1"/>
          </p:nvPr>
        </p:nvSpPr>
        <p:spPr>
          <a:xfrm>
            <a:off x="0" y="579437"/>
            <a:ext cx="9144000" cy="4525963"/>
          </a:xfrm>
        </p:spPr>
        <p:txBody>
          <a:bodyPr/>
          <a:lstStyle/>
          <a:p>
            <a:pPr eaLnBrk="1" hangingPunct="1">
              <a:lnSpc>
                <a:spcPct val="75000"/>
              </a:lnSpc>
            </a:pPr>
            <a:r>
              <a:rPr lang="en-US" dirty="0">
                <a:solidFill>
                  <a:srgbClr val="FF5A14"/>
                </a:solidFill>
                <a:ea typeface="ＭＳ Ｐゴシック" charset="-128"/>
                <a:cs typeface="ＭＳ Ｐゴシック" charset="-128"/>
              </a:rPr>
              <a:t>Public Domain</a:t>
            </a:r>
          </a:p>
          <a:p>
            <a:pPr lvl="1" eaLnBrk="1" hangingPunct="1">
              <a:lnSpc>
                <a:spcPct val="75000"/>
              </a:lnSpc>
            </a:pPr>
            <a:r>
              <a:rPr lang="en-US" dirty="0"/>
              <a:t>Works for which copyright has expired.</a:t>
            </a:r>
          </a:p>
          <a:p>
            <a:pPr lvl="1" eaLnBrk="1" hangingPunct="1">
              <a:lnSpc>
                <a:spcPct val="75000"/>
              </a:lnSpc>
            </a:pPr>
            <a:r>
              <a:rPr lang="en-US" dirty="0"/>
              <a:t>Works where it was never applied such as:</a:t>
            </a:r>
          </a:p>
          <a:p>
            <a:pPr lvl="2" eaLnBrk="1" hangingPunct="1">
              <a:lnSpc>
                <a:spcPct val="75000"/>
              </a:lnSpc>
            </a:pPr>
            <a:r>
              <a:rPr lang="en-US" dirty="0">
                <a:ea typeface="ＭＳ Ｐゴシック" charset="-128"/>
              </a:rPr>
              <a:t>Government documents</a:t>
            </a:r>
          </a:p>
          <a:p>
            <a:pPr lvl="2" eaLnBrk="1" hangingPunct="1">
              <a:lnSpc>
                <a:spcPct val="75000"/>
              </a:lnSpc>
            </a:pPr>
            <a:r>
              <a:rPr lang="en-US" dirty="0">
                <a:ea typeface="ＭＳ Ｐゴシック" charset="-128"/>
              </a:rPr>
              <a:t>Works not in fixed form.</a:t>
            </a:r>
          </a:p>
          <a:p>
            <a:pPr eaLnBrk="1" hangingPunct="1">
              <a:lnSpc>
                <a:spcPct val="75000"/>
              </a:lnSpc>
            </a:pPr>
            <a:r>
              <a:rPr lang="en-US" dirty="0">
                <a:solidFill>
                  <a:srgbClr val="FF5A14"/>
                </a:solidFill>
                <a:ea typeface="ＭＳ Ｐゴシック" charset="-128"/>
                <a:cs typeface="ＭＳ Ｐゴシック" charset="-128"/>
              </a:rPr>
              <a:t>Fair Use</a:t>
            </a:r>
            <a:endParaRPr lang="en-US" dirty="0">
              <a:ea typeface="ＭＳ Ｐゴシック" charset="-128"/>
              <a:cs typeface="ＭＳ Ｐゴシック" charset="-128"/>
            </a:endParaRPr>
          </a:p>
          <a:p>
            <a:pPr lvl="1" eaLnBrk="1" hangingPunct="1">
              <a:lnSpc>
                <a:spcPct val="75000"/>
              </a:lnSpc>
            </a:pPr>
            <a:r>
              <a:rPr lang="en-US" dirty="0"/>
              <a:t>A </a:t>
            </a:r>
            <a:r>
              <a:rPr lang="en-US" dirty="0">
                <a:solidFill>
                  <a:srgbClr val="FF5A14"/>
                </a:solidFill>
              </a:rPr>
              <a:t>doctrine </a:t>
            </a:r>
            <a:r>
              <a:rPr lang="en-US" dirty="0"/>
              <a:t>intended to advance important social goals.</a:t>
            </a:r>
          </a:p>
          <a:p>
            <a:pPr marL="1371600" lvl="2" indent="-457200" eaLnBrk="1" hangingPunct="1">
              <a:lnSpc>
                <a:spcPct val="75000"/>
              </a:lnSpc>
              <a:buFont typeface="+mj-lt"/>
              <a:buAutoNum type="arabicPeriod"/>
            </a:pPr>
            <a:r>
              <a:rPr lang="en-US" dirty="0">
                <a:ea typeface="ＭＳ Ｐゴシック" charset="-128"/>
              </a:rPr>
              <a:t>Free and open press</a:t>
            </a:r>
          </a:p>
          <a:p>
            <a:pPr marL="1371600" lvl="2" indent="-457200" eaLnBrk="1" hangingPunct="1">
              <a:lnSpc>
                <a:spcPct val="75000"/>
              </a:lnSpc>
              <a:buFont typeface="+mj-lt"/>
              <a:buAutoNum type="arabicPeriod"/>
            </a:pPr>
            <a:r>
              <a:rPr lang="en-US" dirty="0">
                <a:ea typeface="ＭＳ Ｐゴシック" charset="-128"/>
              </a:rPr>
              <a:t>Education</a:t>
            </a:r>
          </a:p>
          <a:p>
            <a:pPr marL="1371600" lvl="2" indent="-457200" eaLnBrk="1" hangingPunct="1">
              <a:lnSpc>
                <a:spcPct val="75000"/>
              </a:lnSpc>
              <a:buFont typeface="+mj-lt"/>
              <a:buAutoNum type="arabicPeriod"/>
            </a:pPr>
            <a:r>
              <a:rPr lang="en-US" dirty="0">
                <a:ea typeface="ＭＳ Ｐゴシック" charset="-128"/>
              </a:rPr>
              <a:t>Research and scholarship.</a:t>
            </a:r>
          </a:p>
        </p:txBody>
      </p:sp>
      <p:sp>
        <p:nvSpPr>
          <p:cNvPr id="49154" name="Slide Number Placeholder 4"/>
          <p:cNvSpPr>
            <a:spLocks noGrp="1"/>
          </p:cNvSpPr>
          <p:nvPr>
            <p:ph type="sldNum" sz="quarter" idx="12"/>
          </p:nvPr>
        </p:nvSpPr>
        <p:spPr>
          <a:noFill/>
        </p:spPr>
        <p:txBody>
          <a:bodyPr/>
          <a:lstStyle/>
          <a:p>
            <a:fld id="{150F2867-D3E6-2443-AFEA-EFC46DA78EAE}" type="slidenum">
              <a:rPr lang="en-US" smtClean="0"/>
              <a:pPr/>
              <a:t>17</a:t>
            </a:fld>
            <a:endParaRPr lang="en-US" smtClean="0"/>
          </a:p>
        </p:txBody>
      </p:sp>
      <p:sp>
        <p:nvSpPr>
          <p:cNvPr id="2" name="مستطيل 1"/>
          <p:cNvSpPr/>
          <p:nvPr/>
        </p:nvSpPr>
        <p:spPr>
          <a:xfrm>
            <a:off x="3581400" y="3429000"/>
            <a:ext cx="5514974" cy="3170099"/>
          </a:xfrm>
          <a:prstGeom prst="rect">
            <a:avLst/>
          </a:prstGeom>
        </p:spPr>
        <p:txBody>
          <a:bodyPr wrap="square">
            <a:spAutoFit/>
          </a:bodyPr>
          <a:lstStyle/>
          <a:p>
            <a:pPr algn="r" rtl="1"/>
            <a:r>
              <a:rPr lang="ar-SA" sz="2000" b="1" dirty="0"/>
              <a:t>المجال العام</a:t>
            </a:r>
          </a:p>
          <a:p>
            <a:pPr algn="r" rtl="1"/>
            <a:r>
              <a:rPr lang="ar-SA" sz="2000" dirty="0"/>
              <a:t>الأعمال التي انتهت صلاحية حقوق النشر الخاصة بها.</a:t>
            </a:r>
          </a:p>
          <a:p>
            <a:pPr algn="r" rtl="1"/>
            <a:r>
              <a:rPr lang="ar-SA" sz="2000" dirty="0"/>
              <a:t>يعمل حيث لم يتم تطبيقه أبداً مثل:</a:t>
            </a:r>
          </a:p>
          <a:p>
            <a:pPr algn="r" rtl="1"/>
            <a:r>
              <a:rPr lang="ar-SA" sz="2000" dirty="0"/>
              <a:t>وثائق حكومية</a:t>
            </a:r>
          </a:p>
          <a:p>
            <a:pPr algn="r" rtl="1"/>
            <a:r>
              <a:rPr lang="ar-SA" sz="2000" dirty="0"/>
              <a:t>يعمل ليس في شكل ثابت.</a:t>
            </a:r>
          </a:p>
          <a:p>
            <a:pPr algn="r" rtl="1"/>
            <a:r>
              <a:rPr lang="ar-SA" sz="2000" b="1" dirty="0"/>
              <a:t>استخدام عادل</a:t>
            </a:r>
          </a:p>
          <a:p>
            <a:pPr algn="r" rtl="1"/>
            <a:r>
              <a:rPr lang="ar-SA" sz="2000" dirty="0"/>
              <a:t>عقيدة تهدف إلى تحقيق أهداف اجتماعية مهمة.</a:t>
            </a:r>
          </a:p>
          <a:p>
            <a:pPr algn="r" rtl="1"/>
            <a:r>
              <a:rPr lang="ar-SA" sz="2000" dirty="0"/>
              <a:t>الصحافة الحرة والمفتوحة</a:t>
            </a:r>
          </a:p>
          <a:p>
            <a:pPr algn="r" rtl="1"/>
            <a:r>
              <a:rPr lang="ar-SA" sz="2000" dirty="0"/>
              <a:t>التعليم</a:t>
            </a:r>
          </a:p>
          <a:p>
            <a:pPr algn="r" rtl="1"/>
            <a:r>
              <a:rPr lang="ar-SA" sz="2000" dirty="0"/>
              <a:t>البحوث والمنح الدراسية.</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a:xfrm>
            <a:off x="381000" y="-304800"/>
            <a:ext cx="8229600" cy="1143000"/>
          </a:xfrm>
        </p:spPr>
        <p:txBody>
          <a:bodyPr/>
          <a:lstStyle/>
          <a:p>
            <a:pPr eaLnBrk="1" hangingPunct="1"/>
            <a:r>
              <a:rPr lang="en-US" dirty="0" smtClean="0">
                <a:solidFill>
                  <a:srgbClr val="FF0000"/>
                </a:solidFill>
                <a:ea typeface="ＭＳ Ｐゴシック" charset="-128"/>
                <a:cs typeface="ＭＳ Ｐゴシック" charset="-128"/>
              </a:rPr>
              <a:t>Fair Use Criteria</a:t>
            </a:r>
            <a:endParaRPr lang="en-US" dirty="0">
              <a:solidFill>
                <a:srgbClr val="FF0000"/>
              </a:solidFill>
              <a:ea typeface="ＭＳ Ｐゴシック" charset="-128"/>
              <a:cs typeface="ＭＳ Ｐゴシック" charset="-128"/>
            </a:endParaRPr>
          </a:p>
        </p:txBody>
      </p:sp>
      <p:sp>
        <p:nvSpPr>
          <p:cNvPr id="51204" name="Rectangle 3"/>
          <p:cNvSpPr>
            <a:spLocks noGrp="1" noChangeArrowheads="1"/>
          </p:cNvSpPr>
          <p:nvPr>
            <p:ph idx="1"/>
          </p:nvPr>
        </p:nvSpPr>
        <p:spPr>
          <a:xfrm>
            <a:off x="33336" y="685800"/>
            <a:ext cx="9263064" cy="4530725"/>
          </a:xfrm>
        </p:spPr>
        <p:txBody>
          <a:bodyPr>
            <a:normAutofit/>
          </a:bodyPr>
          <a:lstStyle/>
          <a:p>
            <a:pPr eaLnBrk="1" hangingPunct="1"/>
            <a:r>
              <a:rPr lang="en-US" sz="2800" dirty="0">
                <a:solidFill>
                  <a:srgbClr val="FF0000"/>
                </a:solidFill>
                <a:ea typeface="ＭＳ Ｐゴシック" charset="-128"/>
                <a:cs typeface="ＭＳ Ｐゴシック" charset="-128"/>
              </a:rPr>
              <a:t>Four criteria used to determine </a:t>
            </a:r>
            <a:r>
              <a:rPr lang="en-US" sz="2800" b="1" dirty="0">
                <a:solidFill>
                  <a:srgbClr val="FF0000"/>
                </a:solidFill>
                <a:ea typeface="ＭＳ Ｐゴシック" charset="-128"/>
                <a:cs typeface="ＭＳ Ｐゴシック" charset="-128"/>
              </a:rPr>
              <a:t>fair use:</a:t>
            </a:r>
          </a:p>
          <a:p>
            <a:pPr lvl="1" eaLnBrk="1" hangingPunct="1"/>
            <a:r>
              <a:rPr lang="en-US" sz="2300" dirty="0"/>
              <a:t>Purpose and character of the use.</a:t>
            </a:r>
          </a:p>
          <a:p>
            <a:pPr lvl="1" eaLnBrk="1" hangingPunct="1"/>
            <a:r>
              <a:rPr lang="en-US" sz="2300" dirty="0"/>
              <a:t>Nature of the copyrighted work.</a:t>
            </a:r>
          </a:p>
          <a:p>
            <a:pPr lvl="1" eaLnBrk="1" hangingPunct="1"/>
            <a:r>
              <a:rPr lang="en-US" sz="2300" dirty="0"/>
              <a:t>Amount and significance of the portion used.</a:t>
            </a:r>
          </a:p>
          <a:p>
            <a:pPr lvl="1" eaLnBrk="1" hangingPunct="1"/>
            <a:r>
              <a:rPr lang="en-US" sz="2300" dirty="0"/>
              <a:t>Effect of the use on the value of the work.</a:t>
            </a:r>
          </a:p>
          <a:p>
            <a:pPr eaLnBrk="1" hangingPunct="1"/>
            <a:r>
              <a:rPr lang="en-US" sz="2800" dirty="0">
                <a:solidFill>
                  <a:srgbClr val="FF0000"/>
                </a:solidFill>
                <a:ea typeface="ＭＳ Ｐゴシック" charset="-128"/>
                <a:cs typeface="ＭＳ Ｐゴシック" charset="-128"/>
              </a:rPr>
              <a:t>Fair use is likely to be found for uses that:</a:t>
            </a:r>
          </a:p>
          <a:p>
            <a:pPr marL="914400" lvl="1" indent="-457200" eaLnBrk="1" hangingPunct="1">
              <a:buFont typeface="+mj-lt"/>
              <a:buAutoNum type="arabicPeriod"/>
            </a:pPr>
            <a:r>
              <a:rPr lang="en-US" sz="2300" dirty="0"/>
              <a:t>Are non-profit.</a:t>
            </a:r>
          </a:p>
          <a:p>
            <a:pPr marL="914400" lvl="1" indent="-457200" eaLnBrk="1" hangingPunct="1">
              <a:buFont typeface="+mj-lt"/>
              <a:buAutoNum type="arabicPeriod"/>
            </a:pPr>
            <a:r>
              <a:rPr lang="en-US" sz="2300" dirty="0"/>
              <a:t>Are factual rather than creative.</a:t>
            </a:r>
          </a:p>
          <a:p>
            <a:pPr marL="914400" lvl="1" indent="-457200" eaLnBrk="1" hangingPunct="1">
              <a:buFont typeface="+mj-lt"/>
              <a:buAutoNum type="arabicPeriod"/>
            </a:pPr>
            <a:r>
              <a:rPr lang="en-US" sz="2300" dirty="0"/>
              <a:t>Use small amounts of the work.</a:t>
            </a:r>
          </a:p>
          <a:p>
            <a:pPr marL="914400" lvl="1" indent="-457200" eaLnBrk="1" hangingPunct="1">
              <a:buFont typeface="+mj-lt"/>
              <a:buAutoNum type="arabicPeriod"/>
            </a:pPr>
            <a:r>
              <a:rPr lang="en-US" sz="2300" dirty="0"/>
              <a:t>Have little or no effect on the value or potential market of the work.</a:t>
            </a:r>
          </a:p>
        </p:txBody>
      </p:sp>
      <p:sp>
        <p:nvSpPr>
          <p:cNvPr id="51202" name="Slide Number Placeholder 4"/>
          <p:cNvSpPr>
            <a:spLocks noGrp="1"/>
          </p:cNvSpPr>
          <p:nvPr>
            <p:ph type="sldNum" sz="quarter" idx="12"/>
          </p:nvPr>
        </p:nvSpPr>
        <p:spPr>
          <a:noFill/>
        </p:spPr>
        <p:txBody>
          <a:bodyPr/>
          <a:lstStyle/>
          <a:p>
            <a:fld id="{0418A29D-20ED-FE47-B971-49C5A2E7D189}" type="slidenum">
              <a:rPr lang="en-US" smtClean="0"/>
              <a:pPr/>
              <a:t>18</a:t>
            </a:fld>
            <a:endParaRPr lang="en-US" smtClean="0"/>
          </a:p>
        </p:txBody>
      </p:sp>
      <p:sp>
        <p:nvSpPr>
          <p:cNvPr id="2" name="مستطيل 1"/>
          <p:cNvSpPr/>
          <p:nvPr/>
        </p:nvSpPr>
        <p:spPr>
          <a:xfrm>
            <a:off x="609600" y="1143000"/>
            <a:ext cx="8510587" cy="5632311"/>
          </a:xfrm>
          <a:prstGeom prst="rect">
            <a:avLst/>
          </a:prstGeom>
        </p:spPr>
        <p:txBody>
          <a:bodyPr wrap="square">
            <a:spAutoFit/>
          </a:bodyPr>
          <a:lstStyle/>
          <a:p>
            <a:pPr algn="r" rtl="1"/>
            <a:r>
              <a:rPr lang="ar-SA" sz="2000" dirty="0"/>
              <a:t>أربعة معايير تستخدم لتحديد الاستخدام العادل:</a:t>
            </a:r>
          </a:p>
          <a:p>
            <a:pPr algn="r" rtl="1"/>
            <a:r>
              <a:rPr lang="ar-SA" sz="2000" dirty="0"/>
              <a:t>الغرض وطابع الاستخدام.</a:t>
            </a:r>
          </a:p>
          <a:p>
            <a:pPr algn="r" rtl="1"/>
            <a:r>
              <a:rPr lang="ar-SA" sz="2000" dirty="0"/>
              <a:t>طبيعة العمل المحمي بحقوق الطبع والنشر.</a:t>
            </a:r>
          </a:p>
          <a:p>
            <a:pPr algn="r" rtl="1"/>
            <a:r>
              <a:rPr lang="ar-SA" sz="2000" dirty="0"/>
              <a:t>كمية وأهمية الجزء المستخدم.</a:t>
            </a:r>
          </a:p>
          <a:p>
            <a:pPr algn="r" rtl="1"/>
            <a:r>
              <a:rPr lang="ar-SA" sz="2000" dirty="0"/>
              <a:t>تأثير الاستخدام على قيمة العمل</a:t>
            </a:r>
            <a:r>
              <a:rPr lang="ar-SA" sz="2000" dirty="0" smtClean="0"/>
              <a:t>.</a:t>
            </a:r>
          </a:p>
          <a:p>
            <a:pPr algn="r" rtl="1"/>
            <a:endParaRPr lang="ar-SA" sz="2000" dirty="0"/>
          </a:p>
          <a:p>
            <a:pPr algn="r" rtl="1"/>
            <a:endParaRPr lang="ar-SA" sz="2000" dirty="0" smtClean="0"/>
          </a:p>
          <a:p>
            <a:pPr algn="r" rtl="1"/>
            <a:endParaRPr lang="ar-SA" sz="2000" dirty="0"/>
          </a:p>
          <a:p>
            <a:pPr algn="r" rtl="1"/>
            <a:endParaRPr lang="ar-SA" sz="2000" dirty="0" smtClean="0"/>
          </a:p>
          <a:p>
            <a:pPr algn="r" rtl="1"/>
            <a:endParaRPr lang="ar-SA" sz="2000" dirty="0"/>
          </a:p>
          <a:p>
            <a:pPr algn="r" rtl="1"/>
            <a:endParaRPr lang="ar-SA" sz="2000" dirty="0" smtClean="0"/>
          </a:p>
          <a:p>
            <a:pPr algn="r" rtl="1"/>
            <a:endParaRPr lang="ar-SA" sz="2000" dirty="0"/>
          </a:p>
          <a:p>
            <a:pPr algn="r" rtl="1"/>
            <a:endParaRPr lang="ar-SA" sz="2000" dirty="0"/>
          </a:p>
          <a:p>
            <a:pPr algn="r" rtl="1"/>
            <a:r>
              <a:rPr lang="ar-SA" sz="2000" dirty="0"/>
              <a:t>من المرجح أن يتم العثور على الاستخدام العادل للاستخدامات التي:</a:t>
            </a:r>
          </a:p>
          <a:p>
            <a:pPr algn="r" rtl="1"/>
            <a:r>
              <a:rPr lang="ar-SA" sz="2000" dirty="0"/>
              <a:t>غير هادفة للربح.</a:t>
            </a:r>
          </a:p>
          <a:p>
            <a:pPr algn="r" rtl="1"/>
            <a:r>
              <a:rPr lang="ar-SA" sz="2000" dirty="0"/>
              <a:t>هي واقعية وليس مبدعة.</a:t>
            </a:r>
          </a:p>
          <a:p>
            <a:pPr algn="r" rtl="1"/>
            <a:r>
              <a:rPr lang="ar-SA" sz="2000" dirty="0"/>
              <a:t>استخدام كميات صغيرة من العمل.</a:t>
            </a:r>
          </a:p>
          <a:p>
            <a:pPr algn="r" rtl="1"/>
            <a:r>
              <a:rPr lang="ar-SA" sz="2000" dirty="0"/>
              <a:t>يكون لها تأثير ضئيل أو معدوم على قيمة أو سوق العمل المحتمل.</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381000" y="-304800"/>
            <a:ext cx="8229600" cy="1143000"/>
          </a:xfrm>
        </p:spPr>
        <p:txBody>
          <a:bodyPr/>
          <a:lstStyle/>
          <a:p>
            <a:pPr eaLnBrk="1" hangingPunct="1"/>
            <a:r>
              <a:rPr lang="en-US" dirty="0" smtClean="0">
                <a:solidFill>
                  <a:srgbClr val="FF0000"/>
                </a:solidFill>
                <a:ea typeface="ＭＳ Ｐゴシック" charset="-128"/>
                <a:cs typeface="ＭＳ Ｐゴシック" charset="-128"/>
              </a:rPr>
              <a:t>Works For Hire</a:t>
            </a:r>
            <a:endParaRPr lang="en-US" dirty="0">
              <a:solidFill>
                <a:srgbClr val="FF0000"/>
              </a:solidFill>
              <a:ea typeface="ＭＳ Ｐゴシック" charset="-128"/>
              <a:cs typeface="ＭＳ Ｐゴシック" charset="-128"/>
            </a:endParaRPr>
          </a:p>
        </p:txBody>
      </p:sp>
      <p:sp>
        <p:nvSpPr>
          <p:cNvPr id="53252" name="Rectangle 3"/>
          <p:cNvSpPr>
            <a:spLocks noGrp="1" noChangeArrowheads="1"/>
          </p:cNvSpPr>
          <p:nvPr>
            <p:ph idx="1"/>
          </p:nvPr>
        </p:nvSpPr>
        <p:spPr>
          <a:xfrm>
            <a:off x="-33338" y="609600"/>
            <a:ext cx="9253538" cy="4525963"/>
          </a:xfrm>
        </p:spPr>
        <p:txBody>
          <a:bodyPr/>
          <a:lstStyle/>
          <a:p>
            <a:pPr eaLnBrk="1" hangingPunct="1"/>
            <a:r>
              <a:rPr lang="en-US" b="1" dirty="0">
                <a:ea typeface="ＭＳ Ｐゴシック" charset="-128"/>
                <a:cs typeface="ＭＳ Ｐゴシック" charset="-128"/>
              </a:rPr>
              <a:t>Works</a:t>
            </a:r>
            <a:r>
              <a:rPr lang="en-US" dirty="0">
                <a:ea typeface="ＭＳ Ｐゴシック" charset="-128"/>
                <a:cs typeface="ＭＳ Ｐゴシック" charset="-128"/>
              </a:rPr>
              <a:t> that are produced under specific </a:t>
            </a:r>
            <a:r>
              <a:rPr lang="en-US" b="1" dirty="0">
                <a:ea typeface="ＭＳ Ｐゴシック" charset="-128"/>
                <a:cs typeface="ＭＳ Ｐゴシック" charset="-128"/>
              </a:rPr>
              <a:t>direction of an employer</a:t>
            </a:r>
            <a:r>
              <a:rPr lang="en-US" dirty="0">
                <a:ea typeface="ＭＳ Ｐゴシック" charset="-128"/>
                <a:cs typeface="ＭＳ Ｐゴシック" charset="-128"/>
              </a:rPr>
              <a:t> and with the </a:t>
            </a:r>
            <a:r>
              <a:rPr lang="en-US" b="1" dirty="0">
                <a:ea typeface="ＭＳ Ｐゴシック" charset="-128"/>
                <a:cs typeface="ＭＳ Ｐゴシック" charset="-128"/>
              </a:rPr>
              <a:t>employer's resources</a:t>
            </a:r>
            <a:r>
              <a:rPr lang="en-US" dirty="0">
                <a:ea typeface="ＭＳ Ｐゴシック" charset="-128"/>
                <a:cs typeface="ＭＳ Ｐゴシック" charset="-128"/>
              </a:rPr>
              <a:t>.</a:t>
            </a:r>
          </a:p>
          <a:p>
            <a:pPr lvl="1" eaLnBrk="1" hangingPunct="1"/>
            <a:r>
              <a:rPr lang="en-US" b="1" dirty="0"/>
              <a:t>Employer may own </a:t>
            </a:r>
            <a:r>
              <a:rPr lang="en-US" dirty="0"/>
              <a:t>the copyright for </a:t>
            </a:r>
            <a:r>
              <a:rPr lang="en-US" b="1" dirty="0"/>
              <a:t>works for hire</a:t>
            </a:r>
            <a:r>
              <a:rPr lang="en-US" dirty="0"/>
              <a:t>.</a:t>
            </a:r>
          </a:p>
          <a:p>
            <a:pPr lvl="1" eaLnBrk="1" hangingPunct="1"/>
            <a:r>
              <a:rPr lang="en-US" b="1" dirty="0"/>
              <a:t>Written agreements detailing </a:t>
            </a:r>
            <a:r>
              <a:rPr lang="en-US" dirty="0"/>
              <a:t>copyright ownership should be established by employer and employee.</a:t>
            </a:r>
          </a:p>
        </p:txBody>
      </p:sp>
      <p:sp>
        <p:nvSpPr>
          <p:cNvPr id="53250" name="Slide Number Placeholder 4"/>
          <p:cNvSpPr>
            <a:spLocks noGrp="1"/>
          </p:cNvSpPr>
          <p:nvPr>
            <p:ph type="sldNum" sz="quarter" idx="12"/>
          </p:nvPr>
        </p:nvSpPr>
        <p:spPr>
          <a:noFill/>
        </p:spPr>
        <p:txBody>
          <a:bodyPr/>
          <a:lstStyle/>
          <a:p>
            <a:fld id="{902F68D5-9B45-794A-8951-E874C325356C}" type="slidenum">
              <a:rPr lang="en-US" smtClean="0"/>
              <a:pPr/>
              <a:t>19</a:t>
            </a:fld>
            <a:endParaRPr lang="en-US" smtClean="0"/>
          </a:p>
        </p:txBody>
      </p:sp>
      <p:sp>
        <p:nvSpPr>
          <p:cNvPr id="3" name="مستطيل 2"/>
          <p:cNvSpPr/>
          <p:nvPr/>
        </p:nvSpPr>
        <p:spPr>
          <a:xfrm>
            <a:off x="6629400" y="0"/>
            <a:ext cx="1580882" cy="461665"/>
          </a:xfrm>
          <a:prstGeom prst="rect">
            <a:avLst/>
          </a:prstGeom>
        </p:spPr>
        <p:txBody>
          <a:bodyPr wrap="none">
            <a:spAutoFit/>
          </a:bodyPr>
          <a:lstStyle/>
          <a:p>
            <a:r>
              <a:rPr lang="ar-SA" dirty="0"/>
              <a:t>يعمل للتوظيف</a:t>
            </a:r>
          </a:p>
        </p:txBody>
      </p:sp>
      <p:sp>
        <p:nvSpPr>
          <p:cNvPr id="4" name="مستطيل 3"/>
          <p:cNvSpPr/>
          <p:nvPr/>
        </p:nvSpPr>
        <p:spPr>
          <a:xfrm>
            <a:off x="152400" y="3461772"/>
            <a:ext cx="8991600" cy="1569660"/>
          </a:xfrm>
          <a:prstGeom prst="rect">
            <a:avLst/>
          </a:prstGeom>
        </p:spPr>
        <p:txBody>
          <a:bodyPr wrap="square">
            <a:spAutoFit/>
          </a:bodyPr>
          <a:lstStyle/>
          <a:p>
            <a:pPr algn="r" rtl="1"/>
            <a:r>
              <a:rPr lang="ar-SA" dirty="0"/>
              <a:t>الأعمال التي يتم إنتاجها تحت توجيه معين من صاحب العمل ومع موارد صاحب العمل.</a:t>
            </a:r>
          </a:p>
          <a:p>
            <a:pPr algn="r" rtl="1"/>
            <a:r>
              <a:rPr lang="ar-SA" dirty="0"/>
              <a:t>يجوز لصاحب العمل امتلاك حقوق النشر الخاصة بالأشغال المؤجرة.</a:t>
            </a:r>
          </a:p>
          <a:p>
            <a:pPr algn="r" rtl="1"/>
            <a:r>
              <a:rPr lang="ar-SA" dirty="0"/>
              <a:t>يجب إنشاء اتفاقيات مكتوبة تفصل ملكية حقوق الطبع والنشر من قبل صاحب العمل والموظف</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457200" y="-304800"/>
            <a:ext cx="8229600" cy="1143000"/>
          </a:xfrm>
        </p:spPr>
        <p:txBody>
          <a:bodyPr>
            <a:normAutofit/>
          </a:bodyPr>
          <a:lstStyle/>
          <a:p>
            <a:pPr algn="l" eaLnBrk="1" hangingPunct="1"/>
            <a:r>
              <a:rPr lang="en-US" dirty="0" smtClean="0">
                <a:solidFill>
                  <a:srgbClr val="FF0000"/>
                </a:solidFill>
                <a:ea typeface="ＭＳ Ｐゴシック" charset="-128"/>
                <a:cs typeface="ＭＳ Ｐゴシック" charset="-128"/>
              </a:rPr>
              <a:t>Characteristics Of A Profession</a:t>
            </a:r>
            <a:endParaRPr lang="en-US" dirty="0">
              <a:solidFill>
                <a:srgbClr val="FF0000"/>
              </a:solidFill>
              <a:ea typeface="ＭＳ Ｐゴシック" charset="-128"/>
              <a:cs typeface="ＭＳ Ｐゴシック" charset="-128"/>
            </a:endParaRPr>
          </a:p>
        </p:txBody>
      </p:sp>
      <p:sp>
        <p:nvSpPr>
          <p:cNvPr id="18436" name="Rectangle 3"/>
          <p:cNvSpPr>
            <a:spLocks noGrp="1" noChangeArrowheads="1"/>
          </p:cNvSpPr>
          <p:nvPr>
            <p:ph idx="1"/>
          </p:nvPr>
        </p:nvSpPr>
        <p:spPr>
          <a:xfrm>
            <a:off x="-14288" y="762000"/>
            <a:ext cx="9296400" cy="4525963"/>
          </a:xfrm>
        </p:spPr>
        <p:txBody>
          <a:bodyPr>
            <a:normAutofit lnSpcReduction="10000"/>
          </a:bodyPr>
          <a:lstStyle/>
          <a:p>
            <a:pPr eaLnBrk="1" hangingPunct="1"/>
            <a:r>
              <a:rPr lang="en-US" dirty="0">
                <a:ea typeface="ＭＳ Ｐゴシック" charset="-128"/>
                <a:cs typeface="ＭＳ Ｐゴシック" charset="-128"/>
              </a:rPr>
              <a:t>An </a:t>
            </a:r>
            <a:r>
              <a:rPr lang="en-US" b="1" dirty="0">
                <a:ea typeface="ＭＳ Ｐゴシック" charset="-128"/>
                <a:cs typeface="ＭＳ Ｐゴシック" charset="-128"/>
              </a:rPr>
              <a:t>occupation</a:t>
            </a:r>
            <a:r>
              <a:rPr lang="en-US" dirty="0">
                <a:ea typeface="ＭＳ Ｐゴシック" charset="-128"/>
                <a:cs typeface="ＭＳ Ｐゴシック" charset="-128"/>
              </a:rPr>
              <a:t> that requires specialized training or education.</a:t>
            </a:r>
          </a:p>
          <a:p>
            <a:pPr lvl="1" eaLnBrk="1" hangingPunct="1"/>
            <a:r>
              <a:rPr lang="en-US" b="1" dirty="0"/>
              <a:t>Preparation</a:t>
            </a:r>
            <a:r>
              <a:rPr lang="en-US" dirty="0"/>
              <a:t> often involves an accredited program of study.</a:t>
            </a:r>
          </a:p>
          <a:p>
            <a:pPr lvl="1" eaLnBrk="1" hangingPunct="1"/>
            <a:r>
              <a:rPr lang="en-US" dirty="0"/>
              <a:t>Continuing education is important to remain </a:t>
            </a:r>
            <a:r>
              <a:rPr lang="en-US" b="1" dirty="0"/>
              <a:t>proficient</a:t>
            </a:r>
            <a:r>
              <a:rPr lang="en-US" dirty="0"/>
              <a:t> in the field.</a:t>
            </a:r>
          </a:p>
          <a:p>
            <a:pPr eaLnBrk="1" hangingPunct="1"/>
            <a:r>
              <a:rPr lang="en-US" u="sng" dirty="0">
                <a:ea typeface="ＭＳ Ｐゴシック" charset="-128"/>
                <a:cs typeface="ＭＳ Ｐゴシック" charset="-128"/>
              </a:rPr>
              <a:t>Professional associations formulate codes of ethics for their members.</a:t>
            </a:r>
          </a:p>
          <a:p>
            <a:pPr lvl="1" eaLnBrk="1" hangingPunct="1"/>
            <a:r>
              <a:rPr lang="en-US" dirty="0"/>
              <a:t>Professionals have obligations to individuals they serve and society at large.</a:t>
            </a:r>
          </a:p>
        </p:txBody>
      </p:sp>
      <p:sp>
        <p:nvSpPr>
          <p:cNvPr id="18434" name="Slide Number Placeholder 4"/>
          <p:cNvSpPr>
            <a:spLocks noGrp="1"/>
          </p:cNvSpPr>
          <p:nvPr>
            <p:ph type="sldNum" sz="quarter" idx="12"/>
          </p:nvPr>
        </p:nvSpPr>
        <p:spPr>
          <a:noFill/>
        </p:spPr>
        <p:txBody>
          <a:bodyPr/>
          <a:lstStyle/>
          <a:p>
            <a:fld id="{8E33037C-AE08-8D41-B7E8-9CDADE64C24B}" type="slidenum">
              <a:rPr lang="en-US" smtClean="0"/>
              <a:pPr/>
              <a:t>2</a:t>
            </a:fld>
            <a:endParaRPr lang="en-US" smtClean="0"/>
          </a:p>
        </p:txBody>
      </p:sp>
      <p:sp>
        <p:nvSpPr>
          <p:cNvPr id="2" name="مستطيل 1"/>
          <p:cNvSpPr/>
          <p:nvPr/>
        </p:nvSpPr>
        <p:spPr>
          <a:xfrm>
            <a:off x="2362200" y="4953000"/>
            <a:ext cx="6324600" cy="1631216"/>
          </a:xfrm>
          <a:prstGeom prst="rect">
            <a:avLst/>
          </a:prstGeom>
        </p:spPr>
        <p:txBody>
          <a:bodyPr wrap="square">
            <a:spAutoFit/>
          </a:bodyPr>
          <a:lstStyle/>
          <a:p>
            <a:pPr algn="r" rtl="1"/>
            <a:r>
              <a:rPr lang="ar-SA" sz="2000" dirty="0"/>
              <a:t>مهنة تتطلب تدريباً تخصصياً أو تعليمياً.</a:t>
            </a:r>
          </a:p>
          <a:p>
            <a:pPr algn="r" rtl="1"/>
            <a:r>
              <a:rPr lang="ar-SA" sz="2000" dirty="0"/>
              <a:t>غالبًا ما يشتمل الإعداد على برنامج دراسي معتمد.</a:t>
            </a:r>
          </a:p>
          <a:p>
            <a:pPr algn="r" rtl="1"/>
            <a:r>
              <a:rPr lang="ar-SA" sz="2000" dirty="0"/>
              <a:t>التعليم المستمر مهم للحفاظ على إتقان في هذا المجال.</a:t>
            </a:r>
          </a:p>
          <a:p>
            <a:pPr algn="r" rtl="1"/>
            <a:r>
              <a:rPr lang="ar-SA" sz="2000" dirty="0"/>
              <a:t>تقوم الجمعيات المهنية بصياغة قواعد أخلاقية لأعضائها.</a:t>
            </a:r>
          </a:p>
          <a:p>
            <a:pPr algn="r" rtl="1"/>
            <a:r>
              <a:rPr lang="ar-SA" sz="2000" dirty="0"/>
              <a:t>لدى المهنيين التزامات تجاه الأفراد الذين يخدمونهم والمجتمع ككل.</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a:xfrm>
            <a:off x="304800" y="-304800"/>
            <a:ext cx="8229600" cy="1143000"/>
          </a:xfrm>
        </p:spPr>
        <p:txBody>
          <a:bodyPr/>
          <a:lstStyle/>
          <a:p>
            <a:pPr eaLnBrk="1" hangingPunct="1"/>
            <a:r>
              <a:rPr lang="en-US" dirty="0" smtClean="0">
                <a:solidFill>
                  <a:srgbClr val="FF0000"/>
                </a:solidFill>
                <a:ea typeface="ＭＳ Ｐゴシック" charset="-128"/>
                <a:cs typeface="ＭＳ Ｐゴシック" charset="-128"/>
              </a:rPr>
              <a:t>Copyright And Digital Media</a:t>
            </a:r>
            <a:endParaRPr lang="en-US" dirty="0">
              <a:solidFill>
                <a:srgbClr val="FF0000"/>
              </a:solidFill>
              <a:ea typeface="ＭＳ Ｐゴシック" charset="-128"/>
              <a:cs typeface="ＭＳ Ｐゴシック" charset="-128"/>
            </a:endParaRPr>
          </a:p>
        </p:txBody>
      </p:sp>
      <p:sp>
        <p:nvSpPr>
          <p:cNvPr id="55300" name="Rectangle 3"/>
          <p:cNvSpPr>
            <a:spLocks noGrp="1" noChangeArrowheads="1"/>
          </p:cNvSpPr>
          <p:nvPr>
            <p:ph idx="1"/>
          </p:nvPr>
        </p:nvSpPr>
        <p:spPr>
          <a:xfrm>
            <a:off x="-76200" y="685800"/>
            <a:ext cx="9296400" cy="4530725"/>
          </a:xfrm>
        </p:spPr>
        <p:txBody>
          <a:bodyPr>
            <a:normAutofit fontScale="92500"/>
          </a:bodyPr>
          <a:lstStyle/>
          <a:p>
            <a:pPr eaLnBrk="1" hangingPunct="1"/>
            <a:r>
              <a:rPr lang="en-US" u="sng" dirty="0">
                <a:solidFill>
                  <a:srgbClr val="FF0000"/>
                </a:solidFill>
                <a:ea typeface="ＭＳ Ｐゴシック" charset="-128"/>
                <a:cs typeface="ＭＳ Ｐゴシック" charset="-128"/>
              </a:rPr>
              <a:t>Copyright law was </a:t>
            </a:r>
            <a:r>
              <a:rPr lang="en-US" u="sng" dirty="0">
                <a:ea typeface="ＭＳ Ｐゴシック" charset="-128"/>
                <a:cs typeface="ＭＳ Ｐゴシック" charset="-128"/>
              </a:rPr>
              <a:t>developed in age of </a:t>
            </a:r>
            <a:r>
              <a:rPr lang="en-US" u="sng" dirty="0">
                <a:solidFill>
                  <a:srgbClr val="FF0000"/>
                </a:solidFill>
                <a:ea typeface="ＭＳ Ｐゴシック" charset="-128"/>
                <a:cs typeface="ＭＳ Ｐゴシック" charset="-128"/>
              </a:rPr>
              <a:t>analog media</a:t>
            </a:r>
            <a:r>
              <a:rPr lang="en-US" dirty="0">
                <a:solidFill>
                  <a:srgbClr val="FF0000"/>
                </a:solidFill>
                <a:ea typeface="ＭＳ Ｐゴシック" charset="-128"/>
                <a:cs typeface="ＭＳ Ｐゴシック" charset="-128"/>
              </a:rPr>
              <a:t>.</a:t>
            </a:r>
          </a:p>
          <a:p>
            <a:pPr marL="457200" lvl="1" indent="0" eaLnBrk="1" hangingPunct="1">
              <a:buNone/>
            </a:pPr>
            <a:r>
              <a:rPr lang="en-US" dirty="0"/>
              <a:t>Media was more difficult to copy and distribute in analog form.</a:t>
            </a:r>
          </a:p>
          <a:p>
            <a:pPr eaLnBrk="1" hangingPunct="1"/>
            <a:r>
              <a:rPr lang="en-US" dirty="0">
                <a:ea typeface="ＭＳ Ｐゴシック" charset="-128"/>
                <a:cs typeface="ＭＳ Ｐゴシック" charset="-128"/>
              </a:rPr>
              <a:t>Digital </a:t>
            </a:r>
            <a:r>
              <a:rPr lang="en-US" dirty="0">
                <a:solidFill>
                  <a:srgbClr val="FF0000"/>
                </a:solidFill>
                <a:ea typeface="ＭＳ Ｐゴシック" charset="-128"/>
                <a:cs typeface="ＭＳ Ｐゴシック" charset="-128"/>
              </a:rPr>
              <a:t>versions</a:t>
            </a:r>
            <a:r>
              <a:rPr lang="en-US" dirty="0">
                <a:ea typeface="ＭＳ Ｐゴシック" charset="-128"/>
                <a:cs typeface="ＭＳ Ｐゴシック" charset="-128"/>
              </a:rPr>
              <a:t> of </a:t>
            </a:r>
            <a:r>
              <a:rPr lang="en-US" dirty="0">
                <a:solidFill>
                  <a:srgbClr val="FF0000"/>
                </a:solidFill>
                <a:ea typeface="ＭＳ Ｐゴシック" charset="-128"/>
                <a:cs typeface="ＭＳ Ｐゴシック" charset="-128"/>
              </a:rPr>
              <a:t>media pose challenges </a:t>
            </a:r>
            <a:r>
              <a:rPr lang="en-US" dirty="0">
                <a:ea typeface="ＭＳ Ｐゴシック" charset="-128"/>
                <a:cs typeface="ＭＳ Ｐゴシック" charset="-128"/>
              </a:rPr>
              <a:t>to traditional protections.</a:t>
            </a:r>
          </a:p>
          <a:p>
            <a:pPr marL="971550" lvl="1" indent="-514350" eaLnBrk="1" hangingPunct="1">
              <a:buFont typeface="+mj-lt"/>
              <a:buAutoNum type="arabicPeriod"/>
            </a:pPr>
            <a:r>
              <a:rPr lang="en-US" dirty="0"/>
              <a:t>Easy to copy in full fidelity.</a:t>
            </a:r>
          </a:p>
          <a:p>
            <a:pPr marL="971550" lvl="1" indent="-514350" eaLnBrk="1" hangingPunct="1">
              <a:buFont typeface="+mj-lt"/>
              <a:buAutoNum type="arabicPeriod"/>
            </a:pPr>
            <a:r>
              <a:rPr lang="en-US" dirty="0"/>
              <a:t>Editing tools easily generate derivative works that are difficult to detect.</a:t>
            </a:r>
          </a:p>
          <a:p>
            <a:pPr marL="971550" lvl="1" indent="-514350" eaLnBrk="1" hangingPunct="1">
              <a:buFont typeface="+mj-lt"/>
              <a:buAutoNum type="arabicPeriod"/>
            </a:pPr>
            <a:r>
              <a:rPr lang="en-US" dirty="0"/>
              <a:t>Public display rights are threatened by Web technologies.</a:t>
            </a:r>
          </a:p>
        </p:txBody>
      </p:sp>
      <p:sp>
        <p:nvSpPr>
          <p:cNvPr id="55298" name="Slide Number Placeholder 4"/>
          <p:cNvSpPr>
            <a:spLocks noGrp="1"/>
          </p:cNvSpPr>
          <p:nvPr>
            <p:ph type="sldNum" sz="quarter" idx="12"/>
          </p:nvPr>
        </p:nvSpPr>
        <p:spPr>
          <a:noFill/>
        </p:spPr>
        <p:txBody>
          <a:bodyPr/>
          <a:lstStyle/>
          <a:p>
            <a:fld id="{89965EE9-576B-AD4B-BA60-465C6D159E4B}" type="slidenum">
              <a:rPr lang="en-US" smtClean="0"/>
              <a:pPr/>
              <a:t>20</a:t>
            </a:fld>
            <a:endParaRPr lang="en-US" smtClean="0"/>
          </a:p>
        </p:txBody>
      </p:sp>
      <p:sp>
        <p:nvSpPr>
          <p:cNvPr id="2" name="مستطيل 1"/>
          <p:cNvSpPr/>
          <p:nvPr/>
        </p:nvSpPr>
        <p:spPr>
          <a:xfrm>
            <a:off x="228600" y="4538008"/>
            <a:ext cx="8915400" cy="1938992"/>
          </a:xfrm>
          <a:prstGeom prst="rect">
            <a:avLst/>
          </a:prstGeom>
        </p:spPr>
        <p:txBody>
          <a:bodyPr wrap="square">
            <a:spAutoFit/>
          </a:bodyPr>
          <a:lstStyle/>
          <a:p>
            <a:pPr algn="r" rtl="1"/>
            <a:r>
              <a:rPr lang="ar-SA" sz="2000" dirty="0"/>
              <a:t>تم تطوير قانون حق المؤلف في عصر الوسائط التناظرية.</a:t>
            </a:r>
          </a:p>
          <a:p>
            <a:pPr algn="r" rtl="1"/>
            <a:r>
              <a:rPr lang="ar-SA" sz="2000" dirty="0"/>
              <a:t>كان من الصعب نسخ وتوزيع الوسائط بشكل تناظري.</a:t>
            </a:r>
          </a:p>
          <a:p>
            <a:pPr algn="r" rtl="1"/>
            <a:r>
              <a:rPr lang="ar-SA" sz="2000" dirty="0"/>
              <a:t>تشكل الإصدارات الرقمية من وسائل الإعلام تحديات للحماية التقليدية.</a:t>
            </a:r>
          </a:p>
          <a:p>
            <a:pPr algn="r" rtl="1"/>
            <a:r>
              <a:rPr lang="ar-SA" sz="2000" dirty="0"/>
              <a:t>من السهل نسخ بأمانة كاملة.</a:t>
            </a:r>
          </a:p>
          <a:p>
            <a:pPr algn="r" rtl="1"/>
            <a:r>
              <a:rPr lang="ar-SA" sz="2000" dirty="0"/>
              <a:t>أدوات التحرير تولد بسهولة أعمال مشتقة يصعب اكتشافها.</a:t>
            </a:r>
          </a:p>
          <a:p>
            <a:pPr algn="r" rtl="1"/>
            <a:r>
              <a:rPr lang="ar-SA" sz="2000" dirty="0"/>
              <a:t>حقوق العرض العام مهددة بتقنيات الويب.</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a:xfrm>
            <a:off x="152400" y="-304800"/>
            <a:ext cx="8229600" cy="1143000"/>
          </a:xfrm>
        </p:spPr>
        <p:txBody>
          <a:bodyPr/>
          <a:lstStyle/>
          <a:p>
            <a:pPr eaLnBrk="1" hangingPunct="1"/>
            <a:r>
              <a:rPr lang="en-US" dirty="0" smtClean="0">
                <a:solidFill>
                  <a:srgbClr val="FF0000"/>
                </a:solidFill>
                <a:ea typeface="ＭＳ Ｐゴシック" charset="-128"/>
                <a:cs typeface="ＭＳ Ｐゴシック" charset="-128"/>
              </a:rPr>
              <a:t>Copyright And Digital Media</a:t>
            </a:r>
            <a:endParaRPr lang="en-US" dirty="0">
              <a:solidFill>
                <a:srgbClr val="FF0000"/>
              </a:solidFill>
              <a:ea typeface="ＭＳ Ｐゴシック" charset="-128"/>
              <a:cs typeface="ＭＳ Ｐゴシック" charset="-128"/>
            </a:endParaRPr>
          </a:p>
        </p:txBody>
      </p:sp>
      <p:sp>
        <p:nvSpPr>
          <p:cNvPr id="57348" name="Rectangle 3"/>
          <p:cNvSpPr>
            <a:spLocks noGrp="1" noChangeArrowheads="1"/>
          </p:cNvSpPr>
          <p:nvPr>
            <p:ph idx="1"/>
          </p:nvPr>
        </p:nvSpPr>
        <p:spPr>
          <a:xfrm>
            <a:off x="0" y="762000"/>
            <a:ext cx="9353550" cy="4530725"/>
          </a:xfrm>
        </p:spPr>
        <p:txBody>
          <a:bodyPr>
            <a:normAutofit/>
          </a:bodyPr>
          <a:lstStyle/>
          <a:p>
            <a:pPr eaLnBrk="1" hangingPunct="1"/>
            <a:r>
              <a:rPr lang="en-US" u="sng" dirty="0">
                <a:solidFill>
                  <a:srgbClr val="FF0000"/>
                </a:solidFill>
                <a:ea typeface="ＭＳ Ｐゴシック" charset="-128"/>
                <a:cs typeface="ＭＳ Ｐゴシック" charset="-128"/>
              </a:rPr>
              <a:t>Responses to preserving </a:t>
            </a:r>
            <a:r>
              <a:rPr lang="en-US" dirty="0">
                <a:solidFill>
                  <a:srgbClr val="FF0000"/>
                </a:solidFill>
                <a:ea typeface="ＭＳ Ｐゴシック" charset="-128"/>
                <a:cs typeface="ＭＳ Ｐゴシック" charset="-128"/>
              </a:rPr>
              <a:t>copyright and digital media:</a:t>
            </a:r>
          </a:p>
          <a:p>
            <a:pPr lvl="1" eaLnBrk="1" hangingPunct="1"/>
            <a:r>
              <a:rPr lang="en-US" dirty="0"/>
              <a:t>Strengthen and improve enforcement of existing legal protections.</a:t>
            </a:r>
          </a:p>
          <a:p>
            <a:pPr lvl="1" eaLnBrk="1" hangingPunct="1"/>
            <a:r>
              <a:rPr lang="en-US" dirty="0"/>
              <a:t>Develop new strategies within the digital media itself to protect content.</a:t>
            </a:r>
          </a:p>
          <a:p>
            <a:pPr eaLnBrk="1" hangingPunct="1"/>
            <a:r>
              <a:rPr lang="en-US" dirty="0">
                <a:ea typeface="ＭＳ Ｐゴシック" charset="-128"/>
                <a:cs typeface="ＭＳ Ｐゴシック" charset="-128"/>
              </a:rPr>
              <a:t>Digital Rights Management</a:t>
            </a:r>
          </a:p>
          <a:p>
            <a:pPr lvl="1" eaLnBrk="1" hangingPunct="1"/>
            <a:r>
              <a:rPr lang="en-US" sz="3200" dirty="0"/>
              <a:t>The application of digital technologies to the management of intellectual property (IP). </a:t>
            </a:r>
          </a:p>
        </p:txBody>
      </p:sp>
      <p:sp>
        <p:nvSpPr>
          <p:cNvPr id="57346" name="Slide Number Placeholder 4"/>
          <p:cNvSpPr>
            <a:spLocks noGrp="1"/>
          </p:cNvSpPr>
          <p:nvPr>
            <p:ph type="sldNum" sz="quarter" idx="12"/>
          </p:nvPr>
        </p:nvSpPr>
        <p:spPr>
          <a:noFill/>
        </p:spPr>
        <p:txBody>
          <a:bodyPr/>
          <a:lstStyle/>
          <a:p>
            <a:fld id="{B440A6DA-856E-A441-A8F1-544C25BC9FA4}" type="slidenum">
              <a:rPr lang="en-US" smtClean="0"/>
              <a:pPr/>
              <a:t>21</a:t>
            </a:fld>
            <a:endParaRPr lang="en-US" smtClean="0"/>
          </a:p>
        </p:txBody>
      </p:sp>
      <p:sp>
        <p:nvSpPr>
          <p:cNvPr id="2" name="مستطيل 1"/>
          <p:cNvSpPr/>
          <p:nvPr/>
        </p:nvSpPr>
        <p:spPr>
          <a:xfrm>
            <a:off x="457200" y="4845784"/>
            <a:ext cx="8686800" cy="1631216"/>
          </a:xfrm>
          <a:prstGeom prst="rect">
            <a:avLst/>
          </a:prstGeom>
        </p:spPr>
        <p:txBody>
          <a:bodyPr wrap="square">
            <a:spAutoFit/>
          </a:bodyPr>
          <a:lstStyle/>
          <a:p>
            <a:pPr algn="r" rtl="1"/>
            <a:r>
              <a:rPr lang="ar-SA" sz="2000" dirty="0"/>
              <a:t>الردود على الحفاظ على حقوق النشر والوسائط الرقمية:</a:t>
            </a:r>
          </a:p>
          <a:p>
            <a:pPr algn="r" rtl="1"/>
            <a:r>
              <a:rPr lang="ar-SA" sz="2000" dirty="0"/>
              <a:t>تعزيز وتحسين إنفاذ الحماية القانونية الحالية.</a:t>
            </a:r>
          </a:p>
          <a:p>
            <a:pPr algn="r" rtl="1"/>
            <a:r>
              <a:rPr lang="ar-SA" sz="2000" dirty="0"/>
              <a:t>تطوير استراتيجيات جديدة داخل وسائل الإعلام الرقمية نفسها لحماية المحتوى.</a:t>
            </a:r>
          </a:p>
          <a:p>
            <a:pPr algn="r" rtl="1"/>
            <a:r>
              <a:rPr lang="ar-SA" sz="2000" dirty="0"/>
              <a:t>إدارة الحقوق الرقمية</a:t>
            </a:r>
          </a:p>
          <a:p>
            <a:pPr algn="r" rtl="1"/>
            <a:r>
              <a:rPr lang="ar-SA" sz="2000" dirty="0"/>
              <a:t>تطبيق التقنيات الرقمية على إدارة الملكية الفكرية (</a:t>
            </a:r>
            <a:r>
              <a:rPr lang="en-US" sz="2000" dirty="0"/>
              <a:t>IP).</a:t>
            </a:r>
            <a:endParaRPr lang="ar-SA"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5" name="Rectangle 2"/>
          <p:cNvSpPr>
            <a:spLocks noGrp="1" noChangeArrowheads="1"/>
          </p:cNvSpPr>
          <p:nvPr>
            <p:ph type="title"/>
          </p:nvPr>
        </p:nvSpPr>
        <p:spPr>
          <a:xfrm>
            <a:off x="457200" y="-228600"/>
            <a:ext cx="8229600" cy="1143000"/>
          </a:xfrm>
        </p:spPr>
        <p:txBody>
          <a:bodyPr/>
          <a:lstStyle/>
          <a:p>
            <a:pPr eaLnBrk="1" hangingPunct="1"/>
            <a:r>
              <a:rPr lang="en-US" dirty="0" smtClean="0">
                <a:solidFill>
                  <a:srgbClr val="FF0000"/>
                </a:solidFill>
                <a:ea typeface="ＭＳ Ｐゴシック" charset="-128"/>
                <a:cs typeface="ＭＳ Ｐゴシック" charset="-128"/>
              </a:rPr>
              <a:t>Digital Rights Management</a:t>
            </a:r>
            <a:endParaRPr lang="en-US" dirty="0">
              <a:solidFill>
                <a:srgbClr val="FF0000"/>
              </a:solidFill>
              <a:ea typeface="ＭＳ Ｐゴシック" charset="-128"/>
              <a:cs typeface="ＭＳ Ｐゴシック" charset="-128"/>
            </a:endParaRPr>
          </a:p>
        </p:txBody>
      </p:sp>
      <p:sp>
        <p:nvSpPr>
          <p:cNvPr id="59396" name="Rectangle 3"/>
          <p:cNvSpPr>
            <a:spLocks noGrp="1" noChangeArrowheads="1"/>
          </p:cNvSpPr>
          <p:nvPr>
            <p:ph idx="1"/>
          </p:nvPr>
        </p:nvSpPr>
        <p:spPr>
          <a:xfrm>
            <a:off x="0" y="685800"/>
            <a:ext cx="9144000" cy="4525963"/>
          </a:xfrm>
        </p:spPr>
        <p:txBody>
          <a:bodyPr/>
          <a:lstStyle/>
          <a:p>
            <a:pPr eaLnBrk="1" hangingPunct="1"/>
            <a:r>
              <a:rPr lang="en-US" dirty="0">
                <a:solidFill>
                  <a:srgbClr val="FF0000"/>
                </a:solidFill>
                <a:ea typeface="ＭＳ Ｐゴシック" charset="-128"/>
                <a:cs typeface="ＭＳ Ｐゴシック" charset="-128"/>
              </a:rPr>
              <a:t>Applied to many forms of </a:t>
            </a:r>
            <a:r>
              <a:rPr lang="en-US" b="1" dirty="0">
                <a:solidFill>
                  <a:srgbClr val="FF0000"/>
                </a:solidFill>
                <a:ea typeface="ＭＳ Ｐゴシック" charset="-128"/>
                <a:cs typeface="ＭＳ Ｐゴシック" charset="-128"/>
              </a:rPr>
              <a:t>intellectual property </a:t>
            </a:r>
            <a:r>
              <a:rPr lang="en-US" dirty="0">
                <a:solidFill>
                  <a:srgbClr val="FF0000"/>
                </a:solidFill>
                <a:ea typeface="ＭＳ Ｐゴシック" charset="-128"/>
                <a:cs typeface="ＭＳ Ｐゴシック" charset="-128"/>
              </a:rPr>
              <a:t>(IP) including:</a:t>
            </a:r>
          </a:p>
          <a:p>
            <a:pPr marL="971550" lvl="1" indent="-514350" eaLnBrk="1" hangingPunct="1">
              <a:buFont typeface="+mj-lt"/>
              <a:buAutoNum type="arabicPeriod"/>
            </a:pPr>
            <a:r>
              <a:rPr lang="en-US" dirty="0"/>
              <a:t>Patents</a:t>
            </a:r>
          </a:p>
          <a:p>
            <a:pPr marL="971550" lvl="1" indent="-514350" eaLnBrk="1" hangingPunct="1">
              <a:buFont typeface="+mj-lt"/>
              <a:buAutoNum type="arabicPeriod"/>
            </a:pPr>
            <a:r>
              <a:rPr lang="en-US" dirty="0"/>
              <a:t>Corporate reports and communications</a:t>
            </a:r>
          </a:p>
          <a:p>
            <a:pPr marL="971550" lvl="1" indent="-514350" eaLnBrk="1" hangingPunct="1">
              <a:buFont typeface="+mj-lt"/>
              <a:buAutoNum type="arabicPeriod"/>
            </a:pPr>
            <a:r>
              <a:rPr lang="en-US" dirty="0"/>
              <a:t>Creative works traditionally covered by copyright (analog "legacy media")</a:t>
            </a:r>
          </a:p>
          <a:p>
            <a:pPr marL="971550" lvl="1" indent="-514350" eaLnBrk="1" hangingPunct="1">
              <a:buFont typeface="+mj-lt"/>
              <a:buAutoNum type="arabicPeriod"/>
            </a:pPr>
            <a:r>
              <a:rPr lang="en-US" dirty="0"/>
              <a:t>Original digital media.</a:t>
            </a:r>
          </a:p>
        </p:txBody>
      </p:sp>
      <p:sp>
        <p:nvSpPr>
          <p:cNvPr id="59394" name="Slide Number Placeholder 4"/>
          <p:cNvSpPr>
            <a:spLocks noGrp="1"/>
          </p:cNvSpPr>
          <p:nvPr>
            <p:ph type="sldNum" sz="quarter" idx="12"/>
          </p:nvPr>
        </p:nvSpPr>
        <p:spPr>
          <a:noFill/>
        </p:spPr>
        <p:txBody>
          <a:bodyPr/>
          <a:lstStyle/>
          <a:p>
            <a:fld id="{7C2068B4-83CB-AB47-ADBD-8C2CA3212990}" type="slidenum">
              <a:rPr lang="en-US" smtClean="0"/>
              <a:pPr/>
              <a:t>22</a:t>
            </a:fld>
            <a:endParaRPr lang="en-US" smtClean="0"/>
          </a:p>
        </p:txBody>
      </p:sp>
      <p:sp>
        <p:nvSpPr>
          <p:cNvPr id="2" name="مستطيل 1"/>
          <p:cNvSpPr/>
          <p:nvPr/>
        </p:nvSpPr>
        <p:spPr>
          <a:xfrm>
            <a:off x="381000" y="4233208"/>
            <a:ext cx="8534400" cy="1938992"/>
          </a:xfrm>
          <a:prstGeom prst="rect">
            <a:avLst/>
          </a:prstGeom>
        </p:spPr>
        <p:txBody>
          <a:bodyPr wrap="square">
            <a:spAutoFit/>
          </a:bodyPr>
          <a:lstStyle/>
          <a:p>
            <a:pPr algn="r" rtl="1"/>
            <a:r>
              <a:rPr lang="ar-SA" dirty="0"/>
              <a:t>تطبق على العديد من أشكال الملكية الفكرية (</a:t>
            </a:r>
            <a:r>
              <a:rPr lang="en-US" dirty="0"/>
              <a:t>IP) </a:t>
            </a:r>
            <a:r>
              <a:rPr lang="ar-SA" dirty="0"/>
              <a:t>بما في ذلك:</a:t>
            </a:r>
          </a:p>
          <a:p>
            <a:pPr algn="r" rtl="1"/>
            <a:r>
              <a:rPr lang="ar-SA" dirty="0"/>
              <a:t>براءات الاختراع</a:t>
            </a:r>
          </a:p>
          <a:p>
            <a:pPr algn="r" rtl="1"/>
            <a:r>
              <a:rPr lang="ar-SA" dirty="0"/>
              <a:t>تقارير الشركات والاتصالات</a:t>
            </a:r>
          </a:p>
          <a:p>
            <a:pPr algn="r" rtl="1"/>
            <a:r>
              <a:rPr lang="ar-SA" dirty="0"/>
              <a:t>الأعمال الإبداعية المشمولة تقليديًا بحقوق النشر ("الوسائط القديمة التناظرية")</a:t>
            </a:r>
          </a:p>
          <a:p>
            <a:pPr algn="r" rtl="1"/>
            <a:r>
              <a:rPr lang="ar-SA" dirty="0"/>
              <a:t>الوسائط الرقمية الأصلية.</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a:xfrm>
            <a:off x="381000" y="-228600"/>
            <a:ext cx="8229600" cy="1143000"/>
          </a:xfrm>
        </p:spPr>
        <p:txBody>
          <a:bodyPr/>
          <a:lstStyle/>
          <a:p>
            <a:pPr eaLnBrk="1" hangingPunct="1"/>
            <a:r>
              <a:rPr lang="en-US" dirty="0" smtClean="0">
                <a:solidFill>
                  <a:srgbClr val="FF0000"/>
                </a:solidFill>
                <a:ea typeface="ＭＳ Ｐゴシック" charset="-128"/>
                <a:cs typeface="ＭＳ Ｐゴシック" charset="-128"/>
              </a:rPr>
              <a:t>Digital Rights Management DRM</a:t>
            </a:r>
            <a:endParaRPr lang="en-US" dirty="0">
              <a:solidFill>
                <a:srgbClr val="FF0000"/>
              </a:solidFill>
              <a:ea typeface="ＭＳ Ｐゴシック" charset="-128"/>
              <a:cs typeface="ＭＳ Ｐゴシック" charset="-128"/>
            </a:endParaRPr>
          </a:p>
        </p:txBody>
      </p:sp>
      <p:sp>
        <p:nvSpPr>
          <p:cNvPr id="61444" name="Rectangle 3"/>
          <p:cNvSpPr>
            <a:spLocks noGrp="1" noChangeArrowheads="1"/>
          </p:cNvSpPr>
          <p:nvPr>
            <p:ph idx="1"/>
          </p:nvPr>
        </p:nvSpPr>
        <p:spPr>
          <a:xfrm>
            <a:off x="0" y="685800"/>
            <a:ext cx="9144000" cy="4525963"/>
          </a:xfrm>
        </p:spPr>
        <p:txBody>
          <a:bodyPr/>
          <a:lstStyle/>
          <a:p>
            <a:pPr eaLnBrk="1" hangingPunct="1"/>
            <a:r>
              <a:rPr lang="en-US" dirty="0">
                <a:ea typeface="ＭＳ Ｐゴシック" charset="-128"/>
                <a:cs typeface="ＭＳ Ｐゴシック" charset="-128"/>
              </a:rPr>
              <a:t>Contract </a:t>
            </a:r>
            <a:r>
              <a:rPr lang="en-US" dirty="0">
                <a:solidFill>
                  <a:srgbClr val="FF0000"/>
                </a:solidFill>
                <a:ea typeface="ＭＳ Ｐゴシック" charset="-128"/>
                <a:cs typeface="ＭＳ Ｐゴシック" charset="-128"/>
              </a:rPr>
              <a:t>law</a:t>
            </a:r>
            <a:r>
              <a:rPr lang="en-US" dirty="0">
                <a:ea typeface="ＭＳ Ｐゴシック" charset="-128"/>
                <a:cs typeface="ＭＳ Ｐゴシック" charset="-128"/>
              </a:rPr>
              <a:t> also </a:t>
            </a:r>
            <a:r>
              <a:rPr lang="en-US" dirty="0">
                <a:solidFill>
                  <a:srgbClr val="FF0000"/>
                </a:solidFill>
                <a:ea typeface="ＭＳ Ｐゴシック" charset="-128"/>
                <a:cs typeface="ＭＳ Ｐゴシック" charset="-128"/>
              </a:rPr>
              <a:t>protects creative works</a:t>
            </a:r>
            <a:r>
              <a:rPr lang="en-US" dirty="0">
                <a:ea typeface="ＭＳ Ｐゴシック" charset="-128"/>
                <a:cs typeface="ＭＳ Ｐゴシック" charset="-128"/>
              </a:rPr>
              <a:t>.</a:t>
            </a:r>
          </a:p>
          <a:p>
            <a:pPr lvl="1" eaLnBrk="1" hangingPunct="1"/>
            <a:r>
              <a:rPr lang="en-US" dirty="0"/>
              <a:t> Owners of creative works can </a:t>
            </a:r>
            <a:r>
              <a:rPr lang="en-US" b="1" dirty="0"/>
              <a:t>sell a license </a:t>
            </a:r>
            <a:r>
              <a:rPr lang="en-US" dirty="0"/>
              <a:t>to use the product.</a:t>
            </a:r>
          </a:p>
          <a:p>
            <a:pPr lvl="1" eaLnBrk="1" hangingPunct="1"/>
            <a:r>
              <a:rPr lang="en-US" b="1" dirty="0"/>
              <a:t>End User License Agreements (EULAs</a:t>
            </a:r>
            <a:r>
              <a:rPr lang="en-US" dirty="0"/>
              <a:t>) are popular for software programs and in use with digital books or "</a:t>
            </a:r>
            <a:r>
              <a:rPr lang="en-US" dirty="0" err="1"/>
              <a:t>ebooks</a:t>
            </a:r>
            <a:r>
              <a:rPr lang="en-US" dirty="0"/>
              <a:t>." </a:t>
            </a:r>
          </a:p>
        </p:txBody>
      </p:sp>
      <p:sp>
        <p:nvSpPr>
          <p:cNvPr id="61442" name="Slide Number Placeholder 4"/>
          <p:cNvSpPr>
            <a:spLocks noGrp="1"/>
          </p:cNvSpPr>
          <p:nvPr>
            <p:ph type="sldNum" sz="quarter" idx="12"/>
          </p:nvPr>
        </p:nvSpPr>
        <p:spPr>
          <a:noFill/>
        </p:spPr>
        <p:txBody>
          <a:bodyPr/>
          <a:lstStyle/>
          <a:p>
            <a:fld id="{5D97B3A9-1E8E-944E-AA6F-019A5DF5B431}" type="slidenum">
              <a:rPr lang="en-US" smtClean="0"/>
              <a:pPr/>
              <a:t>23</a:t>
            </a:fld>
            <a:endParaRPr lang="en-US" smtClean="0"/>
          </a:p>
        </p:txBody>
      </p:sp>
      <p:sp>
        <p:nvSpPr>
          <p:cNvPr id="2" name="مستطيل 1"/>
          <p:cNvSpPr/>
          <p:nvPr/>
        </p:nvSpPr>
        <p:spPr>
          <a:xfrm>
            <a:off x="381000" y="3459540"/>
            <a:ext cx="8458200" cy="1569660"/>
          </a:xfrm>
          <a:prstGeom prst="rect">
            <a:avLst/>
          </a:prstGeom>
        </p:spPr>
        <p:txBody>
          <a:bodyPr wrap="square">
            <a:spAutoFit/>
          </a:bodyPr>
          <a:lstStyle/>
          <a:p>
            <a:pPr algn="r" rtl="1"/>
            <a:r>
              <a:rPr lang="ar-SA" dirty="0"/>
              <a:t>قانون العقود يحمي أيضا الأعمال الإبداعية.</a:t>
            </a:r>
          </a:p>
          <a:p>
            <a:pPr algn="r" rtl="1"/>
            <a:r>
              <a:rPr lang="ar-SA" dirty="0"/>
              <a:t>  يمكن لمالكي الأعمال الإبداعية بيع ترخيص لاستخدام المنتج.</a:t>
            </a:r>
          </a:p>
          <a:p>
            <a:pPr algn="r" rtl="1"/>
            <a:r>
              <a:rPr lang="ar-SA" dirty="0"/>
              <a:t>اتفاقيات ترخيص المستخدم النهائي (</a:t>
            </a:r>
            <a:r>
              <a:rPr lang="en-US" dirty="0"/>
              <a:t>EULAs) </a:t>
            </a:r>
            <a:r>
              <a:rPr lang="ar-SA" dirty="0"/>
              <a:t>تحظى بشعبية كبيرة بالنسبة للبرامج والبرامج المستخدمة مع الكتب الرقمية أو "الكتب الإلكترونية".</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381000" y="-228600"/>
            <a:ext cx="8229600" cy="1143000"/>
          </a:xfrm>
        </p:spPr>
        <p:txBody>
          <a:bodyPr/>
          <a:lstStyle/>
          <a:p>
            <a:pPr eaLnBrk="1" hangingPunct="1"/>
            <a:r>
              <a:rPr lang="en-US" dirty="0">
                <a:solidFill>
                  <a:srgbClr val="FF0000"/>
                </a:solidFill>
                <a:ea typeface="ＭＳ Ｐゴシック" charset="-128"/>
                <a:cs typeface="ＭＳ Ｐゴシック" charset="-128"/>
              </a:rPr>
              <a:t>USES OF DRM</a:t>
            </a:r>
          </a:p>
        </p:txBody>
      </p:sp>
      <p:sp>
        <p:nvSpPr>
          <p:cNvPr id="63492" name="Rectangle 3"/>
          <p:cNvSpPr>
            <a:spLocks noGrp="1" noChangeArrowheads="1"/>
          </p:cNvSpPr>
          <p:nvPr>
            <p:ph idx="1"/>
          </p:nvPr>
        </p:nvSpPr>
        <p:spPr>
          <a:xfrm>
            <a:off x="152400" y="762000"/>
            <a:ext cx="8991600" cy="4525963"/>
          </a:xfrm>
        </p:spPr>
        <p:txBody>
          <a:bodyPr/>
          <a:lstStyle/>
          <a:p>
            <a:pPr eaLnBrk="1" hangingPunct="1">
              <a:lnSpc>
                <a:spcPct val="75000"/>
              </a:lnSpc>
            </a:pPr>
            <a:r>
              <a:rPr lang="en-US" sz="2800" dirty="0">
                <a:ea typeface="ＭＳ Ｐゴシック" charset="-128"/>
                <a:cs typeface="ＭＳ Ｐゴシック" charset="-128"/>
              </a:rPr>
              <a:t>DRM has often </a:t>
            </a:r>
            <a:r>
              <a:rPr lang="en-US" sz="2800" dirty="0">
                <a:solidFill>
                  <a:srgbClr val="FF0000"/>
                </a:solidFill>
                <a:ea typeface="ＭＳ Ｐゴシック" charset="-128"/>
                <a:cs typeface="ＭＳ Ｐゴシック" charset="-128"/>
              </a:rPr>
              <a:t>focused on rights of content owners</a:t>
            </a:r>
            <a:r>
              <a:rPr lang="en-US" sz="2800" dirty="0">
                <a:ea typeface="ＭＳ Ｐゴシック" charset="-128"/>
                <a:cs typeface="ＭＳ Ｐゴシック" charset="-128"/>
              </a:rPr>
              <a:t>.</a:t>
            </a:r>
          </a:p>
          <a:p>
            <a:pPr eaLnBrk="1" hangingPunct="1">
              <a:lnSpc>
                <a:spcPct val="75000"/>
              </a:lnSpc>
            </a:pPr>
            <a:r>
              <a:rPr lang="en-US" sz="2800" dirty="0">
                <a:ea typeface="ＭＳ Ｐゴシック" charset="-128"/>
                <a:cs typeface="ＭＳ Ｐゴシック" charset="-128"/>
              </a:rPr>
              <a:t>Commonly used to control copying and accessing digital content.</a:t>
            </a:r>
          </a:p>
          <a:p>
            <a:pPr marL="914400" lvl="1" indent="-457200" eaLnBrk="1" hangingPunct="1">
              <a:lnSpc>
                <a:spcPct val="75000"/>
              </a:lnSpc>
              <a:buFont typeface="+mj-lt"/>
              <a:buAutoNum type="arabicPeriod"/>
            </a:pPr>
            <a:r>
              <a:rPr lang="en-US" sz="2300" dirty="0"/>
              <a:t>Adobe "eBooks"</a:t>
            </a:r>
          </a:p>
          <a:p>
            <a:pPr marL="914400" lvl="1" indent="-457200" eaLnBrk="1" hangingPunct="1">
              <a:lnSpc>
                <a:spcPct val="75000"/>
              </a:lnSpc>
              <a:buFont typeface="+mj-lt"/>
              <a:buAutoNum type="arabicPeriod"/>
            </a:pPr>
            <a:r>
              <a:rPr lang="en-US" sz="2300" dirty="0"/>
              <a:t>Content Scrambling System (CSS)</a:t>
            </a:r>
          </a:p>
          <a:p>
            <a:pPr marL="914400" lvl="1" indent="-457200" eaLnBrk="1" hangingPunct="1">
              <a:lnSpc>
                <a:spcPct val="75000"/>
              </a:lnSpc>
              <a:buFont typeface="+mj-lt"/>
              <a:buAutoNum type="arabicPeriod"/>
            </a:pPr>
            <a:r>
              <a:rPr lang="en-US" sz="2300" dirty="0"/>
              <a:t>Audio CDs (Sony BMG)</a:t>
            </a:r>
          </a:p>
          <a:p>
            <a:pPr marL="914400" lvl="1" indent="-457200" eaLnBrk="1" hangingPunct="1">
              <a:lnSpc>
                <a:spcPct val="75000"/>
              </a:lnSpc>
              <a:buFont typeface="+mj-lt"/>
              <a:buAutoNum type="arabicPeriod"/>
            </a:pPr>
            <a:r>
              <a:rPr lang="en-US" sz="2300" dirty="0"/>
              <a:t>Music sold on the Web.</a:t>
            </a:r>
          </a:p>
          <a:p>
            <a:pPr eaLnBrk="1" hangingPunct="1">
              <a:lnSpc>
                <a:spcPct val="75000"/>
              </a:lnSpc>
            </a:pPr>
            <a:r>
              <a:rPr lang="en-US" sz="2800" dirty="0">
                <a:solidFill>
                  <a:srgbClr val="FF0000"/>
                </a:solidFill>
                <a:ea typeface="ＭＳ Ｐゴシック" charset="-128"/>
                <a:cs typeface="ＭＳ Ｐゴシック" charset="-128"/>
              </a:rPr>
              <a:t>Digital Millennium Copyright Act </a:t>
            </a:r>
            <a:r>
              <a:rPr lang="en-US" sz="2800" dirty="0">
                <a:ea typeface="ＭＳ Ｐゴシック" charset="-128"/>
                <a:cs typeface="ＭＳ Ｐゴシック" charset="-128"/>
              </a:rPr>
              <a:t>(</a:t>
            </a:r>
            <a:r>
              <a:rPr lang="en-US" sz="2800" dirty="0">
                <a:solidFill>
                  <a:srgbClr val="FF0000"/>
                </a:solidFill>
                <a:ea typeface="ＭＳ Ｐゴシック" charset="-128"/>
                <a:cs typeface="ＭＳ Ｐゴシック" charset="-128"/>
              </a:rPr>
              <a:t>DMCA</a:t>
            </a:r>
            <a:r>
              <a:rPr lang="en-US" sz="2800" dirty="0">
                <a:ea typeface="ＭＳ Ｐゴシック" charset="-128"/>
                <a:cs typeface="ＭＳ Ｐゴシック" charset="-128"/>
              </a:rPr>
              <a:t>) reinforced DRM copy/access protections.</a:t>
            </a:r>
          </a:p>
          <a:p>
            <a:pPr lvl="1" eaLnBrk="1" hangingPunct="1">
              <a:lnSpc>
                <a:spcPct val="75000"/>
              </a:lnSpc>
            </a:pPr>
            <a:r>
              <a:rPr lang="en-US" sz="2300" dirty="0"/>
              <a:t>DMCA also generated controversy.</a:t>
            </a:r>
          </a:p>
          <a:p>
            <a:pPr eaLnBrk="1" hangingPunct="1">
              <a:lnSpc>
                <a:spcPct val="75000"/>
              </a:lnSpc>
            </a:pPr>
            <a:endParaRPr lang="en-US" sz="2800" dirty="0">
              <a:ea typeface="ＭＳ Ｐゴシック" charset="-128"/>
              <a:cs typeface="ＭＳ Ｐゴシック" charset="-128"/>
            </a:endParaRPr>
          </a:p>
        </p:txBody>
      </p:sp>
      <p:sp>
        <p:nvSpPr>
          <p:cNvPr id="63490" name="Slide Number Placeholder 4"/>
          <p:cNvSpPr>
            <a:spLocks noGrp="1"/>
          </p:cNvSpPr>
          <p:nvPr>
            <p:ph type="sldNum" sz="quarter" idx="12"/>
          </p:nvPr>
        </p:nvSpPr>
        <p:spPr>
          <a:noFill/>
        </p:spPr>
        <p:txBody>
          <a:bodyPr/>
          <a:lstStyle/>
          <a:p>
            <a:fld id="{9BA0910B-64AF-314A-AA1A-B4C26CB8F09A}" type="slidenum">
              <a:rPr lang="en-US" smtClean="0"/>
              <a:pPr/>
              <a:t>24</a:t>
            </a:fld>
            <a:endParaRPr lang="en-US" smtClean="0"/>
          </a:p>
        </p:txBody>
      </p:sp>
      <p:sp>
        <p:nvSpPr>
          <p:cNvPr id="2" name="مستطيل 1"/>
          <p:cNvSpPr/>
          <p:nvPr/>
        </p:nvSpPr>
        <p:spPr>
          <a:xfrm>
            <a:off x="0" y="4151055"/>
            <a:ext cx="9158287" cy="2554545"/>
          </a:xfrm>
          <a:prstGeom prst="rect">
            <a:avLst/>
          </a:prstGeom>
        </p:spPr>
        <p:txBody>
          <a:bodyPr wrap="square">
            <a:spAutoFit/>
          </a:bodyPr>
          <a:lstStyle/>
          <a:p>
            <a:pPr algn="r" rtl="1"/>
            <a:r>
              <a:rPr lang="ar-SA" sz="2000" dirty="0"/>
              <a:t>غالبًا ما يركز </a:t>
            </a:r>
            <a:r>
              <a:rPr lang="en-US" sz="2000" dirty="0"/>
              <a:t>DRM </a:t>
            </a:r>
            <a:r>
              <a:rPr lang="ar-SA" sz="2000" dirty="0"/>
              <a:t>على حقوق مالكي المحتوى.</a:t>
            </a:r>
          </a:p>
          <a:p>
            <a:pPr algn="r" rtl="1"/>
            <a:r>
              <a:rPr lang="ar-SA" sz="2000" dirty="0"/>
              <a:t>تستخدم عادة للتحكم في النسخ والوصول إلى المحتوى الرقمي.</a:t>
            </a:r>
          </a:p>
          <a:p>
            <a:pPr algn="r" rtl="1"/>
            <a:r>
              <a:rPr lang="en-US" sz="2000" dirty="0"/>
              <a:t>Adobe "eBooks"</a:t>
            </a:r>
          </a:p>
          <a:p>
            <a:pPr algn="r" rtl="1"/>
            <a:r>
              <a:rPr lang="ar-SA" sz="2000" dirty="0"/>
              <a:t>نظام تخليط المحتوى (</a:t>
            </a:r>
            <a:r>
              <a:rPr lang="en-US" sz="2000" dirty="0"/>
              <a:t>CSS)</a:t>
            </a:r>
          </a:p>
          <a:p>
            <a:pPr algn="r" rtl="1"/>
            <a:r>
              <a:rPr lang="ar-SA" sz="2000" dirty="0"/>
              <a:t>الأقراص المضغوطة الصوتية (</a:t>
            </a:r>
            <a:r>
              <a:rPr lang="en-US" sz="2000" dirty="0"/>
              <a:t>Sony BMG)</a:t>
            </a:r>
          </a:p>
          <a:p>
            <a:pPr algn="r" rtl="1"/>
            <a:r>
              <a:rPr lang="ar-SA" sz="2000" dirty="0"/>
              <a:t>الموسيقى التي تباع على شبكة الإنترنت.</a:t>
            </a:r>
          </a:p>
          <a:p>
            <a:pPr algn="r" rtl="1"/>
            <a:r>
              <a:rPr lang="ar-SA" sz="2000" dirty="0"/>
              <a:t>عزز قانون حقوق المؤلف للألفية الرقمية (</a:t>
            </a:r>
            <a:r>
              <a:rPr lang="en-US" sz="2000" dirty="0"/>
              <a:t>DMCA) </a:t>
            </a:r>
            <a:r>
              <a:rPr lang="ar-SA" sz="2000" dirty="0"/>
              <a:t>حماية </a:t>
            </a:r>
            <a:r>
              <a:rPr lang="en-US" sz="2000" dirty="0"/>
              <a:t>DRM </a:t>
            </a:r>
            <a:r>
              <a:rPr lang="ar-SA" sz="2000" dirty="0"/>
              <a:t>للنسخ / الوصول.</a:t>
            </a:r>
          </a:p>
          <a:p>
            <a:pPr algn="r" rtl="1"/>
            <a:r>
              <a:rPr lang="ar-SA" sz="2000" dirty="0"/>
              <a:t>أثارت </a:t>
            </a:r>
            <a:r>
              <a:rPr lang="en-US" sz="2000" dirty="0"/>
              <a:t>DMCA </a:t>
            </a:r>
            <a:r>
              <a:rPr lang="ar-SA" sz="2000" dirty="0"/>
              <a:t>أيضًا جدلاً.</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9" name="Rectangle 2"/>
          <p:cNvSpPr>
            <a:spLocks noGrp="1" noChangeArrowheads="1"/>
          </p:cNvSpPr>
          <p:nvPr>
            <p:ph type="title"/>
          </p:nvPr>
        </p:nvSpPr>
        <p:spPr>
          <a:xfrm>
            <a:off x="152400" y="-152400"/>
            <a:ext cx="8458200" cy="1066800"/>
          </a:xfrm>
        </p:spPr>
        <p:txBody>
          <a:bodyPr>
            <a:normAutofit/>
          </a:bodyPr>
          <a:lstStyle/>
          <a:p>
            <a:pPr algn="l" eaLnBrk="1" hangingPunct="1"/>
            <a:r>
              <a:rPr lang="en-US" dirty="0" smtClean="0">
                <a:solidFill>
                  <a:srgbClr val="FF0000"/>
                </a:solidFill>
                <a:ea typeface="ＭＳ Ｐゴシック" charset="-128"/>
                <a:cs typeface="ＭＳ Ｐゴシック" charset="-128"/>
              </a:rPr>
              <a:t>Digital </a:t>
            </a:r>
            <a:r>
              <a:rPr lang="en-US" dirty="0" err="1" smtClean="0">
                <a:solidFill>
                  <a:srgbClr val="FF0000"/>
                </a:solidFill>
                <a:ea typeface="ＭＳ Ｐゴシック" charset="-128"/>
                <a:cs typeface="ＭＳ Ｐゴシック" charset="-128"/>
              </a:rPr>
              <a:t>MillenniumCopyright</a:t>
            </a:r>
            <a:r>
              <a:rPr lang="en-US" dirty="0" smtClean="0">
                <a:solidFill>
                  <a:srgbClr val="FF0000"/>
                </a:solidFill>
                <a:ea typeface="ＭＳ Ｐゴシック" charset="-128"/>
                <a:cs typeface="ＭＳ Ｐゴシック" charset="-128"/>
              </a:rPr>
              <a:t> Act</a:t>
            </a:r>
            <a:endParaRPr lang="en-US" dirty="0">
              <a:solidFill>
                <a:srgbClr val="FF0000"/>
              </a:solidFill>
              <a:ea typeface="ＭＳ Ｐゴシック" charset="-128"/>
              <a:cs typeface="ＭＳ Ｐゴシック" charset="-128"/>
            </a:endParaRPr>
          </a:p>
        </p:txBody>
      </p:sp>
      <p:sp>
        <p:nvSpPr>
          <p:cNvPr id="65540" name="Rectangle 3"/>
          <p:cNvSpPr>
            <a:spLocks noGrp="1" noChangeArrowheads="1"/>
          </p:cNvSpPr>
          <p:nvPr>
            <p:ph idx="1"/>
          </p:nvPr>
        </p:nvSpPr>
        <p:spPr>
          <a:xfrm>
            <a:off x="-304800" y="838200"/>
            <a:ext cx="9448800" cy="4530725"/>
          </a:xfrm>
        </p:spPr>
        <p:txBody>
          <a:bodyPr/>
          <a:lstStyle/>
          <a:p>
            <a:pPr eaLnBrk="1" hangingPunct="1"/>
            <a:r>
              <a:rPr lang="en-US" dirty="0">
                <a:solidFill>
                  <a:srgbClr val="FF0000"/>
                </a:solidFill>
                <a:ea typeface="ＭＳ Ｐゴシック" charset="-128"/>
                <a:cs typeface="ＭＳ Ｐゴシック" charset="-128"/>
              </a:rPr>
              <a:t>DMCA</a:t>
            </a:r>
            <a:r>
              <a:rPr lang="en-US" dirty="0">
                <a:ea typeface="ＭＳ Ｐゴシック" charset="-128"/>
                <a:cs typeface="ＭＳ Ｐゴシック" charset="-128"/>
              </a:rPr>
              <a:t> contains provisions that directly affect the work of digital media professionals.</a:t>
            </a:r>
          </a:p>
          <a:p>
            <a:pPr marL="971550" lvl="1" indent="-514350" eaLnBrk="1" hangingPunct="1">
              <a:buFont typeface="+mj-lt"/>
              <a:buAutoNum type="arabicPeriod"/>
            </a:pPr>
            <a:r>
              <a:rPr lang="en-US" b="1" dirty="0"/>
              <a:t>Clarified</a:t>
            </a:r>
            <a:r>
              <a:rPr lang="en-US" dirty="0"/>
              <a:t> permitted copying of digital media.</a:t>
            </a:r>
          </a:p>
          <a:p>
            <a:pPr marL="971550" lvl="1" indent="-514350" eaLnBrk="1" hangingPunct="1">
              <a:buFont typeface="+mj-lt"/>
              <a:buAutoNum type="arabicPeriod"/>
            </a:pPr>
            <a:r>
              <a:rPr lang="en-US" b="1" dirty="0"/>
              <a:t>Limited</a:t>
            </a:r>
            <a:r>
              <a:rPr lang="en-US" dirty="0"/>
              <a:t> liability of ISPs for copyright infringements by provider's users.</a:t>
            </a:r>
          </a:p>
          <a:p>
            <a:pPr marL="971550" lvl="1" indent="-514350" eaLnBrk="1" hangingPunct="1">
              <a:buFont typeface="+mj-lt"/>
              <a:buAutoNum type="arabicPeriod"/>
            </a:pPr>
            <a:r>
              <a:rPr lang="en-US" b="1" dirty="0"/>
              <a:t>Criminalized</a:t>
            </a:r>
            <a:r>
              <a:rPr lang="en-US" dirty="0"/>
              <a:t> the circumvention of DRM controls.</a:t>
            </a:r>
          </a:p>
          <a:p>
            <a:pPr marL="971550" lvl="1" indent="-514350" eaLnBrk="1" hangingPunct="1">
              <a:buFont typeface="+mj-lt"/>
              <a:buAutoNum type="arabicPeriod"/>
            </a:pPr>
            <a:r>
              <a:rPr lang="en-US" dirty="0"/>
              <a:t>Outlawed the creation and distribution of any </a:t>
            </a:r>
            <a:r>
              <a:rPr lang="en-US" dirty="0" smtClean="0"/>
              <a:t>technology , </a:t>
            </a:r>
            <a:r>
              <a:rPr lang="en-US" dirty="0"/>
              <a:t>service, or device to circumvent the controls.</a:t>
            </a:r>
          </a:p>
          <a:p>
            <a:pPr lvl="1" eaLnBrk="1" hangingPunct="1"/>
            <a:endParaRPr lang="en-US" dirty="0"/>
          </a:p>
        </p:txBody>
      </p:sp>
      <p:sp>
        <p:nvSpPr>
          <p:cNvPr id="65538" name="Slide Number Placeholder 4"/>
          <p:cNvSpPr>
            <a:spLocks noGrp="1"/>
          </p:cNvSpPr>
          <p:nvPr>
            <p:ph type="sldNum" sz="quarter" idx="12"/>
          </p:nvPr>
        </p:nvSpPr>
        <p:spPr>
          <a:noFill/>
        </p:spPr>
        <p:txBody>
          <a:bodyPr/>
          <a:lstStyle/>
          <a:p>
            <a:fld id="{13CA3EE0-1667-884A-AC69-C5A6152BD0C7}" type="slidenum">
              <a:rPr lang="en-US" smtClean="0"/>
              <a:pPr/>
              <a:t>25</a:t>
            </a:fld>
            <a:endParaRPr lang="en-US" smtClean="0"/>
          </a:p>
        </p:txBody>
      </p:sp>
      <p:sp>
        <p:nvSpPr>
          <p:cNvPr id="2" name="مستطيل 1"/>
          <p:cNvSpPr/>
          <p:nvPr/>
        </p:nvSpPr>
        <p:spPr>
          <a:xfrm>
            <a:off x="0" y="4625876"/>
            <a:ext cx="9134475" cy="2308324"/>
          </a:xfrm>
          <a:prstGeom prst="rect">
            <a:avLst/>
          </a:prstGeom>
        </p:spPr>
        <p:txBody>
          <a:bodyPr wrap="square">
            <a:spAutoFit/>
          </a:bodyPr>
          <a:lstStyle/>
          <a:p>
            <a:pPr algn="r" rtl="1"/>
            <a:r>
              <a:rPr lang="ar-SA" dirty="0"/>
              <a:t>يحتوي قانون الألفية الجديدة لحقوق طبع ونشر المواد الرقمية على أحكام تؤثر بشكل مباشر على عمل محترفي الوسائط الرقمية.</a:t>
            </a:r>
          </a:p>
          <a:p>
            <a:pPr algn="r" rtl="1"/>
            <a:r>
              <a:rPr lang="ar-SA" dirty="0"/>
              <a:t>توضيح نسخ مسموح من الوسائط الرقمية.</a:t>
            </a:r>
          </a:p>
          <a:p>
            <a:pPr algn="r" rtl="1"/>
            <a:r>
              <a:rPr lang="ar-SA" dirty="0"/>
              <a:t>مسؤولية محدودة من مقدمي خدمات الإنترنت عن انتهاكات حقوق التأليف والنشر من قبل مستخدمي </a:t>
            </a:r>
            <a:r>
              <a:rPr lang="ar-SA" dirty="0" smtClean="0"/>
              <a:t>الموفر.   تجريم </a:t>
            </a:r>
            <a:r>
              <a:rPr lang="ar-SA" dirty="0"/>
              <a:t>التحايل على ضوابط </a:t>
            </a:r>
            <a:r>
              <a:rPr lang="en-US" dirty="0"/>
              <a:t>DRM.</a:t>
            </a:r>
          </a:p>
          <a:p>
            <a:pPr algn="r" rtl="1"/>
            <a:r>
              <a:rPr lang="ar-SA" dirty="0"/>
              <a:t>حظرت إنشاء وتوزيع أي تكنولوجيا أو خدمة أو جهاز للتحايل على عناصر التحكم.</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7" name="Rectangle 2"/>
          <p:cNvSpPr>
            <a:spLocks noGrp="1" noChangeArrowheads="1"/>
          </p:cNvSpPr>
          <p:nvPr>
            <p:ph type="title"/>
          </p:nvPr>
        </p:nvSpPr>
        <p:spPr>
          <a:xfrm>
            <a:off x="19050" y="28575"/>
            <a:ext cx="9124950" cy="1066800"/>
          </a:xfrm>
        </p:spPr>
        <p:txBody>
          <a:bodyPr>
            <a:normAutofit/>
          </a:bodyPr>
          <a:lstStyle/>
          <a:p>
            <a:pPr eaLnBrk="1" hangingPunct="1"/>
            <a:r>
              <a:rPr lang="en-US" dirty="0" smtClean="0">
                <a:solidFill>
                  <a:srgbClr val="FF0000"/>
                </a:solidFill>
                <a:ea typeface="ＭＳ Ｐゴシック" charset="-128"/>
                <a:cs typeface="ＭＳ Ｐゴシック" charset="-128"/>
              </a:rPr>
              <a:t>Digital Millennium   Copyright Act</a:t>
            </a:r>
            <a:endParaRPr lang="en-US" dirty="0">
              <a:solidFill>
                <a:srgbClr val="FF0000"/>
              </a:solidFill>
              <a:ea typeface="ＭＳ Ｐゴシック" charset="-128"/>
              <a:cs typeface="ＭＳ Ｐゴシック" charset="-128"/>
            </a:endParaRPr>
          </a:p>
        </p:txBody>
      </p:sp>
      <p:sp>
        <p:nvSpPr>
          <p:cNvPr id="67588" name="Rectangle 3"/>
          <p:cNvSpPr>
            <a:spLocks noGrp="1" noChangeArrowheads="1"/>
          </p:cNvSpPr>
          <p:nvPr>
            <p:ph idx="1"/>
          </p:nvPr>
        </p:nvSpPr>
        <p:spPr>
          <a:xfrm>
            <a:off x="228600" y="990600"/>
            <a:ext cx="8229600" cy="4530725"/>
          </a:xfrm>
        </p:spPr>
        <p:txBody>
          <a:bodyPr/>
          <a:lstStyle/>
          <a:p>
            <a:pPr eaLnBrk="1" hangingPunct="1"/>
            <a:r>
              <a:rPr lang="en-US" b="1" dirty="0">
                <a:solidFill>
                  <a:srgbClr val="FF0000"/>
                </a:solidFill>
                <a:ea typeface="ＭＳ Ｐゴシック" charset="-128"/>
                <a:cs typeface="ＭＳ Ｐゴシック" charset="-128"/>
              </a:rPr>
              <a:t>The DMCA has generated controversy:</a:t>
            </a:r>
          </a:p>
          <a:p>
            <a:pPr marL="971550" lvl="1" indent="-514350" eaLnBrk="1" hangingPunct="1">
              <a:buFont typeface="+mj-lt"/>
              <a:buAutoNum type="arabicPeriod"/>
            </a:pPr>
            <a:r>
              <a:rPr lang="en-US" dirty="0"/>
              <a:t>Potential abuse of copyright claims</a:t>
            </a:r>
          </a:p>
          <a:p>
            <a:pPr marL="971550" lvl="1" indent="-514350" eaLnBrk="1" hangingPunct="1">
              <a:buFont typeface="+mj-lt"/>
              <a:buAutoNum type="arabicPeriod"/>
            </a:pPr>
            <a:r>
              <a:rPr lang="en-US" dirty="0"/>
              <a:t>Limitations on fair use</a:t>
            </a:r>
          </a:p>
          <a:p>
            <a:pPr marL="971550" lvl="1" indent="-514350" eaLnBrk="1" hangingPunct="1">
              <a:buFont typeface="+mj-lt"/>
              <a:buAutoNum type="arabicPeriod"/>
            </a:pPr>
            <a:r>
              <a:rPr lang="en-US" dirty="0"/>
              <a:t>Discouragement of research</a:t>
            </a:r>
          </a:p>
          <a:p>
            <a:pPr marL="971550" lvl="1" indent="-514350" eaLnBrk="1" hangingPunct="1">
              <a:buFont typeface="+mj-lt"/>
              <a:buAutoNum type="arabicPeriod"/>
            </a:pPr>
            <a:r>
              <a:rPr lang="en-US" dirty="0"/>
              <a:t>Stifling of creative expression.</a:t>
            </a:r>
          </a:p>
        </p:txBody>
      </p:sp>
      <p:sp>
        <p:nvSpPr>
          <p:cNvPr id="67586" name="Slide Number Placeholder 4"/>
          <p:cNvSpPr>
            <a:spLocks noGrp="1"/>
          </p:cNvSpPr>
          <p:nvPr>
            <p:ph type="sldNum" sz="quarter" idx="12"/>
          </p:nvPr>
        </p:nvSpPr>
        <p:spPr>
          <a:noFill/>
        </p:spPr>
        <p:txBody>
          <a:bodyPr/>
          <a:lstStyle/>
          <a:p>
            <a:fld id="{78250B82-3AFA-4B4F-BE2C-1D523608C61E}" type="slidenum">
              <a:rPr lang="en-US" smtClean="0"/>
              <a:pPr/>
              <a:t>26</a:t>
            </a:fld>
            <a:endParaRPr lang="en-US" smtClean="0"/>
          </a:p>
        </p:txBody>
      </p:sp>
      <p:sp>
        <p:nvSpPr>
          <p:cNvPr id="2" name="مستطيل 1"/>
          <p:cNvSpPr/>
          <p:nvPr/>
        </p:nvSpPr>
        <p:spPr>
          <a:xfrm>
            <a:off x="457200" y="3547408"/>
            <a:ext cx="8458200" cy="1938992"/>
          </a:xfrm>
          <a:prstGeom prst="rect">
            <a:avLst/>
          </a:prstGeom>
        </p:spPr>
        <p:txBody>
          <a:bodyPr wrap="square">
            <a:spAutoFit/>
          </a:bodyPr>
          <a:lstStyle/>
          <a:p>
            <a:pPr algn="r" rtl="1"/>
            <a:r>
              <a:rPr lang="ar-SA" dirty="0"/>
              <a:t>أثار قانون الألفية الجديدة لحقوق طبع ونشر المواد الرقمية جدلاً:</a:t>
            </a:r>
          </a:p>
          <a:p>
            <a:pPr algn="r" rtl="1"/>
            <a:r>
              <a:rPr lang="ar-SA" dirty="0"/>
              <a:t>إساءة الاستخدام المحتملة لمطالبات حقوق الطبع والنشر</a:t>
            </a:r>
          </a:p>
          <a:p>
            <a:pPr algn="r" rtl="1"/>
            <a:r>
              <a:rPr lang="ar-SA" dirty="0"/>
              <a:t>قيود على الاستخدام العادل</a:t>
            </a:r>
          </a:p>
          <a:p>
            <a:pPr algn="r" rtl="1"/>
            <a:r>
              <a:rPr lang="ar-SA" dirty="0"/>
              <a:t>تثبيط البحث</a:t>
            </a:r>
          </a:p>
          <a:p>
            <a:pPr algn="r" rtl="1"/>
            <a:r>
              <a:rPr lang="ar-SA" dirty="0"/>
              <a:t>خنق التعبير الإبداعي.</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3" name="Rectangle 2"/>
          <p:cNvSpPr>
            <a:spLocks noGrp="1" noChangeArrowheads="1"/>
          </p:cNvSpPr>
          <p:nvPr>
            <p:ph type="title"/>
          </p:nvPr>
        </p:nvSpPr>
        <p:spPr>
          <a:xfrm>
            <a:off x="457200" y="-23813"/>
            <a:ext cx="8229600" cy="1143000"/>
          </a:xfrm>
        </p:spPr>
        <p:txBody>
          <a:bodyPr/>
          <a:lstStyle/>
          <a:p>
            <a:pPr eaLnBrk="1" hangingPunct="1"/>
            <a:r>
              <a:rPr lang="en-US" dirty="0" smtClean="0">
                <a:solidFill>
                  <a:srgbClr val="FF0000"/>
                </a:solidFill>
                <a:ea typeface="ＭＳ Ｐゴシック" charset="-128"/>
                <a:cs typeface="ＭＳ Ｐゴシック" charset="-128"/>
              </a:rPr>
              <a:t>Two Generations of DRM</a:t>
            </a:r>
            <a:endParaRPr lang="en-US" dirty="0">
              <a:solidFill>
                <a:srgbClr val="FF0000"/>
              </a:solidFill>
              <a:ea typeface="ＭＳ Ｐゴシック" charset="-128"/>
              <a:cs typeface="ＭＳ Ｐゴシック" charset="-128"/>
            </a:endParaRPr>
          </a:p>
        </p:txBody>
      </p:sp>
      <p:sp>
        <p:nvSpPr>
          <p:cNvPr id="71684" name="Rectangle 3"/>
          <p:cNvSpPr>
            <a:spLocks noGrp="1" noChangeArrowheads="1"/>
          </p:cNvSpPr>
          <p:nvPr>
            <p:ph idx="1"/>
          </p:nvPr>
        </p:nvSpPr>
        <p:spPr>
          <a:xfrm>
            <a:off x="0" y="914400"/>
            <a:ext cx="9144000" cy="4525963"/>
          </a:xfrm>
        </p:spPr>
        <p:txBody>
          <a:bodyPr/>
          <a:lstStyle/>
          <a:p>
            <a:pPr eaLnBrk="1" hangingPunct="1">
              <a:lnSpc>
                <a:spcPct val="100000"/>
              </a:lnSpc>
            </a:pPr>
            <a:r>
              <a:rPr lang="en-US" b="1" dirty="0" smtClean="0"/>
              <a:t>First </a:t>
            </a:r>
            <a:r>
              <a:rPr lang="en-US" b="1" dirty="0"/>
              <a:t>Generation</a:t>
            </a:r>
            <a:r>
              <a:rPr lang="en-US" dirty="0"/>
              <a:t>: a “</a:t>
            </a:r>
            <a:r>
              <a:rPr lang="en-US" dirty="0">
                <a:solidFill>
                  <a:srgbClr val="FF0000"/>
                </a:solidFill>
              </a:rPr>
              <a:t>prevent and protect</a:t>
            </a:r>
            <a:r>
              <a:rPr lang="en-US" dirty="0"/>
              <a:t>” strategy intended to limit access </a:t>
            </a:r>
            <a:r>
              <a:rPr lang="en-US" dirty="0" err="1" smtClean="0"/>
              <a:t>to,and</a:t>
            </a:r>
            <a:r>
              <a:rPr lang="en-US" dirty="0" smtClean="0"/>
              <a:t> </a:t>
            </a:r>
            <a:r>
              <a:rPr lang="en-US" dirty="0"/>
              <a:t>use </a:t>
            </a:r>
            <a:r>
              <a:rPr lang="en-US" dirty="0" err="1" smtClean="0"/>
              <a:t>of,digital</a:t>
            </a:r>
            <a:r>
              <a:rPr lang="en-US" dirty="0" smtClean="0"/>
              <a:t> </a:t>
            </a:r>
            <a:r>
              <a:rPr lang="en-US" dirty="0"/>
              <a:t>media.</a:t>
            </a:r>
          </a:p>
          <a:p>
            <a:pPr eaLnBrk="1" hangingPunct="1">
              <a:lnSpc>
                <a:spcPct val="100000"/>
              </a:lnSpc>
            </a:pPr>
            <a:r>
              <a:rPr lang="en-US" b="1" dirty="0"/>
              <a:t>Second Generation: </a:t>
            </a:r>
            <a:r>
              <a:rPr lang="en-US" dirty="0"/>
              <a:t>a “</a:t>
            </a:r>
            <a:r>
              <a:rPr lang="en-US" dirty="0">
                <a:solidFill>
                  <a:srgbClr val="FF0000"/>
                </a:solidFill>
              </a:rPr>
              <a:t>respect and promote</a:t>
            </a:r>
            <a:r>
              <a:rPr lang="en-US" dirty="0"/>
              <a:t>” strategy to facilitate legal distribution and use of digital media.</a:t>
            </a:r>
            <a:endParaRPr lang="en-US" dirty="0" smtClean="0"/>
          </a:p>
          <a:p>
            <a:pPr eaLnBrk="1" hangingPunct="1">
              <a:lnSpc>
                <a:spcPct val="100000"/>
              </a:lnSpc>
            </a:pPr>
            <a:endParaRPr lang="en-US" dirty="0" smtClean="0">
              <a:ea typeface="ＭＳ Ｐゴシック" charset="-128"/>
              <a:cs typeface="ＭＳ Ｐゴシック" charset="-128"/>
            </a:endParaRPr>
          </a:p>
          <a:p>
            <a:pPr lvl="1" eaLnBrk="1" hangingPunct="1">
              <a:lnSpc>
                <a:spcPct val="75000"/>
              </a:lnSpc>
              <a:buFont typeface="Wingdings" charset="2"/>
              <a:buNone/>
            </a:pPr>
            <a:endParaRPr lang="en-US" dirty="0" smtClean="0"/>
          </a:p>
          <a:p>
            <a:pPr lvl="1" eaLnBrk="1" hangingPunct="1">
              <a:lnSpc>
                <a:spcPct val="75000"/>
              </a:lnSpc>
            </a:pPr>
            <a:endParaRPr lang="en-US" dirty="0"/>
          </a:p>
        </p:txBody>
      </p:sp>
      <p:sp>
        <p:nvSpPr>
          <p:cNvPr id="71682" name="Slide Number Placeholder 4"/>
          <p:cNvSpPr>
            <a:spLocks noGrp="1"/>
          </p:cNvSpPr>
          <p:nvPr>
            <p:ph type="sldNum" sz="quarter" idx="12"/>
          </p:nvPr>
        </p:nvSpPr>
        <p:spPr>
          <a:noFill/>
        </p:spPr>
        <p:txBody>
          <a:bodyPr/>
          <a:lstStyle/>
          <a:p>
            <a:fld id="{8C9036D5-3A7A-C540-8DCB-152A67A31FE1}" type="slidenum">
              <a:rPr lang="en-US" smtClean="0"/>
              <a:pPr/>
              <a:t>27</a:t>
            </a:fld>
            <a:endParaRPr lang="en-US" smtClean="0"/>
          </a:p>
        </p:txBody>
      </p:sp>
      <p:sp>
        <p:nvSpPr>
          <p:cNvPr id="2" name="مستطيل 1"/>
          <p:cNvSpPr/>
          <p:nvPr/>
        </p:nvSpPr>
        <p:spPr>
          <a:xfrm>
            <a:off x="400050" y="3455610"/>
            <a:ext cx="8743950" cy="1569660"/>
          </a:xfrm>
          <a:prstGeom prst="rect">
            <a:avLst/>
          </a:prstGeom>
        </p:spPr>
        <p:txBody>
          <a:bodyPr wrap="square">
            <a:spAutoFit/>
          </a:bodyPr>
          <a:lstStyle/>
          <a:p>
            <a:pPr algn="r" rtl="1"/>
            <a:r>
              <a:rPr lang="ar-SA" dirty="0"/>
              <a:t>الجيل الأول: استراتيجية "الوقاية والحماية" التي تهدف إلى الحد من الوصول إلى الوسائط الرقمية واستخدامها.</a:t>
            </a:r>
          </a:p>
          <a:p>
            <a:pPr algn="r" rtl="1"/>
            <a:r>
              <a:rPr lang="ar-SA" dirty="0"/>
              <a:t>الجيل الثاني: استراتيجية "الاحترام والترقية" لتسهيل التوزيع القانوني واستخدام الوسائط الرقمية.</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1" name="Rectangle 2"/>
          <p:cNvSpPr>
            <a:spLocks noGrp="1" noChangeArrowheads="1"/>
          </p:cNvSpPr>
          <p:nvPr>
            <p:ph type="title"/>
          </p:nvPr>
        </p:nvSpPr>
        <p:spPr>
          <a:xfrm>
            <a:off x="304800" y="-152400"/>
            <a:ext cx="8229600" cy="1143000"/>
          </a:xfrm>
        </p:spPr>
        <p:txBody>
          <a:bodyPr/>
          <a:lstStyle/>
          <a:p>
            <a:pPr eaLnBrk="1" hangingPunct="1"/>
            <a:r>
              <a:rPr lang="en-US" dirty="0" smtClean="0">
                <a:solidFill>
                  <a:srgbClr val="FF0000"/>
                </a:solidFill>
                <a:ea typeface="ＭＳ Ｐゴシック" charset="-128"/>
                <a:cs typeface="ＭＳ Ｐゴシック" charset="-128"/>
              </a:rPr>
              <a:t>Second Generation DRM</a:t>
            </a:r>
            <a:endParaRPr lang="en-US" dirty="0">
              <a:solidFill>
                <a:srgbClr val="FF0000"/>
              </a:solidFill>
              <a:ea typeface="ＭＳ Ｐゴシック" charset="-128"/>
              <a:cs typeface="ＭＳ Ｐゴシック" charset="-128"/>
            </a:endParaRPr>
          </a:p>
        </p:txBody>
      </p:sp>
      <p:sp>
        <p:nvSpPr>
          <p:cNvPr id="73732" name="Rectangle 3"/>
          <p:cNvSpPr>
            <a:spLocks noGrp="1" noChangeArrowheads="1"/>
          </p:cNvSpPr>
          <p:nvPr>
            <p:ph idx="1"/>
          </p:nvPr>
        </p:nvSpPr>
        <p:spPr>
          <a:xfrm>
            <a:off x="152400" y="838200"/>
            <a:ext cx="8229600" cy="4525963"/>
          </a:xfrm>
        </p:spPr>
        <p:txBody>
          <a:bodyPr/>
          <a:lstStyle/>
          <a:p>
            <a:pPr eaLnBrk="1" hangingPunct="1">
              <a:lnSpc>
                <a:spcPct val="75000"/>
              </a:lnSpc>
            </a:pPr>
            <a:r>
              <a:rPr lang="en-US" b="1" dirty="0" smtClean="0"/>
              <a:t>Elements </a:t>
            </a:r>
            <a:r>
              <a:rPr lang="en-US" b="1" dirty="0"/>
              <a:t>include </a:t>
            </a:r>
            <a:r>
              <a:rPr lang="en-US" sz="2000" dirty="0"/>
              <a:t>(</a:t>
            </a:r>
            <a:r>
              <a:rPr lang="en-US" sz="2000" dirty="0" err="1"/>
              <a:t>Iannella</a:t>
            </a:r>
            <a:r>
              <a:rPr lang="en-US" sz="2000" dirty="0"/>
              <a:t> 2001; Van Tassel 2006)</a:t>
            </a:r>
            <a:r>
              <a:rPr lang="en-US" dirty="0"/>
              <a:t>:</a:t>
            </a:r>
          </a:p>
          <a:p>
            <a:pPr marL="1371600" lvl="2" indent="-457200" eaLnBrk="1" hangingPunct="1">
              <a:lnSpc>
                <a:spcPct val="75000"/>
              </a:lnSpc>
              <a:buFont typeface="+mj-lt"/>
              <a:buAutoNum type="arabicPeriod"/>
            </a:pPr>
            <a:r>
              <a:rPr lang="en-US" dirty="0">
                <a:ea typeface="ＭＳ Ｐゴシック" charset="-128"/>
              </a:rPr>
              <a:t>Rights description, validation, and record keeping</a:t>
            </a:r>
          </a:p>
          <a:p>
            <a:pPr marL="1371600" lvl="2" indent="-457200" eaLnBrk="1" hangingPunct="1">
              <a:lnSpc>
                <a:spcPct val="75000"/>
              </a:lnSpc>
              <a:buFont typeface="+mj-lt"/>
              <a:buAutoNum type="arabicPeriod"/>
            </a:pPr>
            <a:r>
              <a:rPr lang="en-US" dirty="0">
                <a:ea typeface="ＭＳ Ｐゴシック" charset="-128"/>
              </a:rPr>
              <a:t>Media access</a:t>
            </a:r>
          </a:p>
          <a:p>
            <a:pPr marL="1371600" lvl="2" indent="-457200" eaLnBrk="1" hangingPunct="1">
              <a:lnSpc>
                <a:spcPct val="75000"/>
              </a:lnSpc>
              <a:buFont typeface="+mj-lt"/>
              <a:buAutoNum type="arabicPeriod"/>
            </a:pPr>
            <a:r>
              <a:rPr lang="en-US" dirty="0">
                <a:ea typeface="ＭＳ Ｐゴシック" charset="-128"/>
              </a:rPr>
              <a:t>Trading</a:t>
            </a:r>
          </a:p>
          <a:p>
            <a:pPr marL="1371600" lvl="2" indent="-457200" eaLnBrk="1" hangingPunct="1">
              <a:lnSpc>
                <a:spcPct val="75000"/>
              </a:lnSpc>
              <a:buFont typeface="+mj-lt"/>
              <a:buAutoNum type="arabicPeriod"/>
            </a:pPr>
            <a:r>
              <a:rPr lang="en-US" dirty="0">
                <a:ea typeface="ＭＳ Ｐゴシック" charset="-128"/>
              </a:rPr>
              <a:t>Implementing/monitoring rights usage</a:t>
            </a:r>
          </a:p>
          <a:p>
            <a:pPr marL="1371600" lvl="2" indent="-457200" eaLnBrk="1" hangingPunct="1">
              <a:lnSpc>
                <a:spcPct val="75000"/>
              </a:lnSpc>
              <a:buFont typeface="+mj-lt"/>
              <a:buAutoNum type="arabicPeriod"/>
            </a:pPr>
            <a:r>
              <a:rPr lang="en-US" dirty="0" smtClean="0">
                <a:ea typeface="ＭＳ Ｐゴシック" charset="-128"/>
              </a:rPr>
              <a:t>Tracking.</a:t>
            </a:r>
          </a:p>
          <a:p>
            <a:pPr lvl="2" eaLnBrk="1" hangingPunct="1">
              <a:lnSpc>
                <a:spcPct val="75000"/>
              </a:lnSpc>
            </a:pPr>
            <a:endParaRPr lang="en-US" dirty="0" smtClean="0">
              <a:ea typeface="ＭＳ Ｐゴシック" charset="-128"/>
            </a:endParaRPr>
          </a:p>
          <a:p>
            <a:pPr lvl="1" eaLnBrk="1" hangingPunct="1">
              <a:lnSpc>
                <a:spcPct val="75000"/>
              </a:lnSpc>
              <a:buFont typeface="Wingdings" charset="2"/>
              <a:buNone/>
            </a:pPr>
            <a:endParaRPr lang="en-US" dirty="0"/>
          </a:p>
          <a:p>
            <a:pPr lvl="1" eaLnBrk="1" hangingPunct="1">
              <a:lnSpc>
                <a:spcPct val="75000"/>
              </a:lnSpc>
            </a:pPr>
            <a:endParaRPr lang="en-US" dirty="0"/>
          </a:p>
        </p:txBody>
      </p:sp>
      <p:sp>
        <p:nvSpPr>
          <p:cNvPr id="73730" name="Slide Number Placeholder 4"/>
          <p:cNvSpPr>
            <a:spLocks noGrp="1"/>
          </p:cNvSpPr>
          <p:nvPr>
            <p:ph type="sldNum" sz="quarter" idx="12"/>
          </p:nvPr>
        </p:nvSpPr>
        <p:spPr>
          <a:noFill/>
        </p:spPr>
        <p:txBody>
          <a:bodyPr/>
          <a:lstStyle/>
          <a:p>
            <a:fld id="{3B35E9B9-5D03-5D4F-B26C-052AE56F3132}" type="slidenum">
              <a:rPr lang="en-US" smtClean="0"/>
              <a:pPr/>
              <a:t>28</a:t>
            </a:fld>
            <a:endParaRPr lang="en-US" smtClean="0"/>
          </a:p>
        </p:txBody>
      </p:sp>
      <p:sp>
        <p:nvSpPr>
          <p:cNvPr id="2" name="مستطيل 1"/>
          <p:cNvSpPr/>
          <p:nvPr/>
        </p:nvSpPr>
        <p:spPr>
          <a:xfrm>
            <a:off x="685800" y="3429000"/>
            <a:ext cx="8281987" cy="2308324"/>
          </a:xfrm>
          <a:prstGeom prst="rect">
            <a:avLst/>
          </a:prstGeom>
        </p:spPr>
        <p:txBody>
          <a:bodyPr wrap="square">
            <a:spAutoFit/>
          </a:bodyPr>
          <a:lstStyle/>
          <a:p>
            <a:pPr algn="r" rtl="1"/>
            <a:r>
              <a:rPr lang="ar-SA" dirty="0"/>
              <a:t>تشمل العناصر (</a:t>
            </a:r>
            <a:r>
              <a:rPr lang="en-US" dirty="0" err="1"/>
              <a:t>Iannella</a:t>
            </a:r>
            <a:r>
              <a:rPr lang="en-US" dirty="0"/>
              <a:t> 2001؛ Van Tassel 2006):</a:t>
            </a:r>
          </a:p>
          <a:p>
            <a:pPr algn="r" rtl="1"/>
            <a:r>
              <a:rPr lang="ar-SA" dirty="0"/>
              <a:t>وصف الحقوق والتحقق منها وحفظ السجلات</a:t>
            </a:r>
          </a:p>
          <a:p>
            <a:pPr algn="r" rtl="1"/>
            <a:r>
              <a:rPr lang="ar-SA" dirty="0"/>
              <a:t>وصول وسائل الإعلام</a:t>
            </a:r>
          </a:p>
          <a:p>
            <a:pPr algn="r" rtl="1"/>
            <a:r>
              <a:rPr lang="ar-SA" dirty="0"/>
              <a:t>تجارة</a:t>
            </a:r>
          </a:p>
          <a:p>
            <a:pPr algn="r" rtl="1"/>
            <a:r>
              <a:rPr lang="ar-SA" dirty="0"/>
              <a:t>تطبيق حقوق الاستخدام / المراقبة</a:t>
            </a:r>
          </a:p>
          <a:p>
            <a:pPr algn="r" rtl="1"/>
            <a:r>
              <a:rPr lang="ar-SA" dirty="0"/>
              <a:t>تتبع.</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5" name="Rectangle 2"/>
          <p:cNvSpPr>
            <a:spLocks noGrp="1" noChangeArrowheads="1"/>
          </p:cNvSpPr>
          <p:nvPr>
            <p:ph type="title"/>
          </p:nvPr>
        </p:nvSpPr>
        <p:spPr>
          <a:xfrm>
            <a:off x="381000" y="-23813"/>
            <a:ext cx="8229600" cy="1143000"/>
          </a:xfrm>
        </p:spPr>
        <p:txBody>
          <a:bodyPr/>
          <a:lstStyle/>
          <a:p>
            <a:pPr eaLnBrk="1" hangingPunct="1"/>
            <a:r>
              <a:rPr lang="en-US" dirty="0" smtClean="0">
                <a:solidFill>
                  <a:srgbClr val="FF0000"/>
                </a:solidFill>
                <a:ea typeface="ＭＳ Ｐゴシック" charset="-128"/>
                <a:cs typeface="ＭＳ Ｐゴシック" charset="-128"/>
              </a:rPr>
              <a:t>DRM And Digital Watermarks</a:t>
            </a:r>
            <a:endParaRPr lang="en-US" dirty="0">
              <a:solidFill>
                <a:srgbClr val="FF0000"/>
              </a:solidFill>
              <a:ea typeface="ＭＳ Ｐゴシック" charset="-128"/>
              <a:cs typeface="ＭＳ Ｐゴシック" charset="-128"/>
            </a:endParaRPr>
          </a:p>
        </p:txBody>
      </p:sp>
      <p:sp>
        <p:nvSpPr>
          <p:cNvPr id="69636" name="Rectangle 3"/>
          <p:cNvSpPr>
            <a:spLocks noGrp="1" noChangeArrowheads="1"/>
          </p:cNvSpPr>
          <p:nvPr>
            <p:ph idx="1"/>
          </p:nvPr>
        </p:nvSpPr>
        <p:spPr>
          <a:xfrm>
            <a:off x="0" y="838200"/>
            <a:ext cx="9144000" cy="4525963"/>
          </a:xfrm>
        </p:spPr>
        <p:txBody>
          <a:bodyPr>
            <a:normAutofit/>
          </a:bodyPr>
          <a:lstStyle/>
          <a:p>
            <a:pPr eaLnBrk="1" hangingPunct="1">
              <a:lnSpc>
                <a:spcPct val="100000"/>
              </a:lnSpc>
            </a:pPr>
            <a:r>
              <a:rPr lang="en-US" dirty="0">
                <a:solidFill>
                  <a:srgbClr val="FF0000"/>
                </a:solidFill>
                <a:ea typeface="ＭＳ Ｐゴシック" charset="-128"/>
                <a:cs typeface="ＭＳ Ｐゴシック" charset="-128"/>
              </a:rPr>
              <a:t>Digital watermarks </a:t>
            </a:r>
            <a:r>
              <a:rPr lang="en-US" dirty="0">
                <a:ea typeface="ＭＳ Ｐゴシック" charset="-128"/>
                <a:cs typeface="ＭＳ Ｐゴシック" charset="-128"/>
              </a:rPr>
              <a:t>- alterations to a media file that encode information about the file. For instance:</a:t>
            </a:r>
          </a:p>
          <a:p>
            <a:pPr marL="971550" lvl="1" indent="-514350" eaLnBrk="1" hangingPunct="1">
              <a:lnSpc>
                <a:spcPct val="100000"/>
              </a:lnSpc>
              <a:buFont typeface="+mj-lt"/>
              <a:buAutoNum type="arabicPeriod"/>
            </a:pPr>
            <a:r>
              <a:rPr lang="en-US" dirty="0"/>
              <a:t>Copyright ownership</a:t>
            </a:r>
          </a:p>
          <a:p>
            <a:pPr marL="971550" lvl="1" indent="-514350" eaLnBrk="1" hangingPunct="1">
              <a:lnSpc>
                <a:spcPct val="100000"/>
              </a:lnSpc>
              <a:buFont typeface="+mj-lt"/>
              <a:buAutoNum type="arabicPeriod"/>
            </a:pPr>
            <a:r>
              <a:rPr lang="en-US" dirty="0"/>
              <a:t>Identity of creator</a:t>
            </a:r>
          </a:p>
          <a:p>
            <a:pPr marL="971550" lvl="1" indent="-514350" eaLnBrk="1" hangingPunct="1">
              <a:lnSpc>
                <a:spcPct val="100000"/>
              </a:lnSpc>
              <a:buFont typeface="+mj-lt"/>
              <a:buAutoNum type="arabicPeriod"/>
            </a:pPr>
            <a:r>
              <a:rPr lang="en-US" dirty="0"/>
              <a:t>Identity of purchasers of copyright.</a:t>
            </a:r>
          </a:p>
          <a:p>
            <a:pPr eaLnBrk="1" hangingPunct="1">
              <a:lnSpc>
                <a:spcPct val="100000"/>
              </a:lnSpc>
            </a:pPr>
            <a:r>
              <a:rPr lang="en-US" dirty="0">
                <a:ea typeface="ＭＳ Ｐゴシック" charset="-128"/>
                <a:cs typeface="ＭＳ Ｐゴシック" charset="-128"/>
              </a:rPr>
              <a:t>Used to enforce copyright but also may </a:t>
            </a:r>
            <a:r>
              <a:rPr lang="en-US" b="1" dirty="0">
                <a:ea typeface="ＭＳ Ｐゴシック" charset="-128"/>
                <a:cs typeface="ＭＳ Ｐゴシック" charset="-128"/>
              </a:rPr>
              <a:t>support</a:t>
            </a:r>
            <a:r>
              <a:rPr lang="en-US" dirty="0">
                <a:ea typeface="ＭＳ Ｐゴシック" charset="-128"/>
                <a:cs typeface="ＭＳ Ｐゴシック" charset="-128"/>
              </a:rPr>
              <a:t> broader goals of “</a:t>
            </a:r>
            <a:r>
              <a:rPr lang="en-US" dirty="0">
                <a:solidFill>
                  <a:srgbClr val="FF0000"/>
                </a:solidFill>
                <a:ea typeface="ＭＳ Ｐゴシック" charset="-128"/>
                <a:cs typeface="ＭＳ Ｐゴシック" charset="-128"/>
              </a:rPr>
              <a:t>Second Generation</a:t>
            </a:r>
            <a:r>
              <a:rPr lang="en-US" dirty="0">
                <a:ea typeface="ＭＳ Ｐゴシック" charset="-128"/>
                <a:cs typeface="ＭＳ Ｐゴシック" charset="-128"/>
              </a:rPr>
              <a:t>” DRM.</a:t>
            </a:r>
          </a:p>
          <a:p>
            <a:pPr lvl="1" eaLnBrk="1" hangingPunct="1">
              <a:lnSpc>
                <a:spcPct val="75000"/>
              </a:lnSpc>
              <a:buFont typeface="Wingdings" charset="2"/>
              <a:buNone/>
            </a:pPr>
            <a:endParaRPr lang="en-US" dirty="0"/>
          </a:p>
          <a:p>
            <a:pPr lvl="1" eaLnBrk="1" hangingPunct="1">
              <a:lnSpc>
                <a:spcPct val="75000"/>
              </a:lnSpc>
            </a:pPr>
            <a:endParaRPr lang="en-US" dirty="0"/>
          </a:p>
        </p:txBody>
      </p:sp>
      <p:sp>
        <p:nvSpPr>
          <p:cNvPr id="69634" name="Slide Number Placeholder 4"/>
          <p:cNvSpPr>
            <a:spLocks noGrp="1"/>
          </p:cNvSpPr>
          <p:nvPr>
            <p:ph type="sldNum" sz="quarter" idx="12"/>
          </p:nvPr>
        </p:nvSpPr>
        <p:spPr>
          <a:noFill/>
        </p:spPr>
        <p:txBody>
          <a:bodyPr/>
          <a:lstStyle/>
          <a:p>
            <a:fld id="{18E72226-0697-9D49-9CBA-F619213A941B}" type="slidenum">
              <a:rPr lang="en-US" smtClean="0"/>
              <a:pPr/>
              <a:t>29</a:t>
            </a:fld>
            <a:endParaRPr lang="en-US" smtClean="0"/>
          </a:p>
        </p:txBody>
      </p:sp>
      <p:sp>
        <p:nvSpPr>
          <p:cNvPr id="2" name="مستطيل 1"/>
          <p:cNvSpPr/>
          <p:nvPr/>
        </p:nvSpPr>
        <p:spPr>
          <a:xfrm>
            <a:off x="304800" y="4473476"/>
            <a:ext cx="8839200" cy="2308324"/>
          </a:xfrm>
          <a:prstGeom prst="rect">
            <a:avLst/>
          </a:prstGeom>
        </p:spPr>
        <p:txBody>
          <a:bodyPr wrap="square">
            <a:spAutoFit/>
          </a:bodyPr>
          <a:lstStyle/>
          <a:p>
            <a:pPr algn="r" rtl="1"/>
            <a:r>
              <a:rPr lang="ar-SA" dirty="0"/>
              <a:t>علامات مائية رقمية - تعديلات على ملف وسائط تشفر معلومات حول الملف. على سبيل المثال:</a:t>
            </a:r>
          </a:p>
          <a:p>
            <a:pPr algn="r" rtl="1"/>
            <a:r>
              <a:rPr lang="ar-SA" dirty="0"/>
              <a:t>ملكية حقوق الطبع والنشر</a:t>
            </a:r>
          </a:p>
          <a:p>
            <a:pPr algn="r" rtl="1"/>
            <a:r>
              <a:rPr lang="ar-SA" dirty="0"/>
              <a:t>هوية الخالق</a:t>
            </a:r>
          </a:p>
          <a:p>
            <a:pPr algn="r" rtl="1"/>
            <a:r>
              <a:rPr lang="ar-SA" dirty="0"/>
              <a:t>هوية المشترين لحق المؤلف.</a:t>
            </a:r>
          </a:p>
          <a:p>
            <a:pPr algn="r" rtl="1"/>
            <a:r>
              <a:rPr lang="ar-SA" dirty="0"/>
              <a:t>تستخدم لفرض حق المؤلف ولكن أيضا قد تدعم أهداف أوسع من "</a:t>
            </a:r>
            <a:r>
              <a:rPr lang="en-US" dirty="0"/>
              <a:t>DRM </a:t>
            </a:r>
            <a:r>
              <a:rPr lang="ar-SA" dirty="0"/>
              <a:t>الجيل الثاني".</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0" y="0"/>
            <a:ext cx="8229600" cy="1143000"/>
          </a:xfrm>
        </p:spPr>
        <p:txBody>
          <a:bodyPr>
            <a:normAutofit/>
          </a:bodyPr>
          <a:lstStyle/>
          <a:p>
            <a:pPr algn="l" eaLnBrk="1" hangingPunct="1"/>
            <a:r>
              <a:rPr lang="en-US" dirty="0" smtClean="0">
                <a:solidFill>
                  <a:srgbClr val="FF0000"/>
                </a:solidFill>
                <a:ea typeface="ＭＳ Ｐゴシック" charset="-128"/>
                <a:cs typeface="ＭＳ Ｐゴシック" charset="-128"/>
              </a:rPr>
              <a:t>Characteristics Of A Profession</a:t>
            </a:r>
            <a:endParaRPr lang="en-US" dirty="0">
              <a:solidFill>
                <a:srgbClr val="FF0000"/>
              </a:solidFill>
              <a:ea typeface="ＭＳ Ｐゴシック" charset="-128"/>
              <a:cs typeface="ＭＳ Ｐゴシック" charset="-128"/>
            </a:endParaRPr>
          </a:p>
        </p:txBody>
      </p:sp>
      <p:sp>
        <p:nvSpPr>
          <p:cNvPr id="20484" name="Rectangle 3"/>
          <p:cNvSpPr>
            <a:spLocks noGrp="1" noChangeArrowheads="1"/>
          </p:cNvSpPr>
          <p:nvPr>
            <p:ph idx="1"/>
          </p:nvPr>
        </p:nvSpPr>
        <p:spPr>
          <a:xfrm>
            <a:off x="19050" y="1371600"/>
            <a:ext cx="9144000" cy="4302125"/>
          </a:xfrm>
        </p:spPr>
        <p:txBody>
          <a:bodyPr/>
          <a:lstStyle/>
          <a:p>
            <a:pPr eaLnBrk="1" hangingPunct="1"/>
            <a:r>
              <a:rPr lang="en-US" b="1" dirty="0">
                <a:ea typeface="ＭＳ Ｐゴシック" charset="-128"/>
                <a:cs typeface="ＭＳ Ｐゴシック" charset="-128"/>
              </a:rPr>
              <a:t>Professional</a:t>
            </a:r>
            <a:r>
              <a:rPr lang="en-US" dirty="0">
                <a:ea typeface="ＭＳ Ｐゴシック" charset="-128"/>
                <a:cs typeface="ＭＳ Ｐゴシック" charset="-128"/>
              </a:rPr>
              <a:t> </a:t>
            </a:r>
            <a:r>
              <a:rPr lang="en-US" b="1" dirty="0">
                <a:ea typeface="ＭＳ Ｐゴシック" charset="-128"/>
                <a:cs typeface="ＭＳ Ｐゴシック" charset="-128"/>
              </a:rPr>
              <a:t>associations</a:t>
            </a:r>
            <a:r>
              <a:rPr lang="en-US" dirty="0">
                <a:ea typeface="ＭＳ Ｐゴシック" charset="-128"/>
                <a:cs typeface="ＭＳ Ｐゴシック" charset="-128"/>
              </a:rPr>
              <a:t> have active role in promoting and enforcing obligations of the members.</a:t>
            </a:r>
          </a:p>
          <a:p>
            <a:pPr eaLnBrk="1" hangingPunct="1"/>
            <a:r>
              <a:rPr lang="en-US" b="1" dirty="0">
                <a:ea typeface="ＭＳ Ｐゴシック" charset="-128"/>
                <a:cs typeface="ＭＳ Ｐゴシック" charset="-128"/>
              </a:rPr>
              <a:t>Professions</a:t>
            </a:r>
            <a:r>
              <a:rPr lang="en-US" dirty="0">
                <a:ea typeface="ＭＳ Ｐゴシック" charset="-128"/>
                <a:cs typeface="ＭＳ Ｐゴシック" charset="-128"/>
              </a:rPr>
              <a:t> are autonomous and self regulating.</a:t>
            </a:r>
          </a:p>
        </p:txBody>
      </p:sp>
      <p:sp>
        <p:nvSpPr>
          <p:cNvPr id="20482" name="Slide Number Placeholder 4"/>
          <p:cNvSpPr>
            <a:spLocks noGrp="1"/>
          </p:cNvSpPr>
          <p:nvPr>
            <p:ph type="sldNum" sz="quarter" idx="12"/>
          </p:nvPr>
        </p:nvSpPr>
        <p:spPr>
          <a:noFill/>
        </p:spPr>
        <p:txBody>
          <a:bodyPr/>
          <a:lstStyle/>
          <a:p>
            <a:fld id="{6F4C6BA9-F998-1548-9D52-EFED7D5D39B5}" type="slidenum">
              <a:rPr lang="en-US" smtClean="0"/>
              <a:pPr/>
              <a:t>3</a:t>
            </a:fld>
            <a:endParaRPr lang="en-US" smtClean="0"/>
          </a:p>
        </p:txBody>
      </p:sp>
      <p:sp>
        <p:nvSpPr>
          <p:cNvPr id="2" name="مستطيل 1"/>
          <p:cNvSpPr/>
          <p:nvPr/>
        </p:nvSpPr>
        <p:spPr>
          <a:xfrm>
            <a:off x="1219200" y="4267200"/>
            <a:ext cx="7696200" cy="830997"/>
          </a:xfrm>
          <a:prstGeom prst="rect">
            <a:avLst/>
          </a:prstGeom>
        </p:spPr>
        <p:txBody>
          <a:bodyPr wrap="square">
            <a:spAutoFit/>
          </a:bodyPr>
          <a:lstStyle/>
          <a:p>
            <a:pPr algn="r" rtl="1"/>
            <a:r>
              <a:rPr lang="ar-SA" dirty="0"/>
              <a:t>الجمعيات المهنية لها دور نشط في تعزيز وتنفيذ التزامات الأعضاء.</a:t>
            </a:r>
          </a:p>
          <a:p>
            <a:pPr algn="r" rtl="1"/>
            <a:r>
              <a:rPr lang="ar-SA" dirty="0"/>
              <a:t>المهن مستقلة وذاتية التنظيم</a:t>
            </a:r>
          </a:p>
        </p:txBody>
      </p:sp>
      <p:sp>
        <p:nvSpPr>
          <p:cNvPr id="3" name="مستطيل 2"/>
          <p:cNvSpPr/>
          <p:nvPr/>
        </p:nvSpPr>
        <p:spPr>
          <a:xfrm>
            <a:off x="7174218" y="762000"/>
            <a:ext cx="1741182" cy="461665"/>
          </a:xfrm>
          <a:prstGeom prst="rect">
            <a:avLst/>
          </a:prstGeom>
        </p:spPr>
        <p:txBody>
          <a:bodyPr wrap="none">
            <a:spAutoFit/>
          </a:bodyPr>
          <a:lstStyle/>
          <a:p>
            <a:r>
              <a:rPr lang="ar-SA" dirty="0"/>
              <a:t>خصائص المهنة</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9" name="Rectangle 2"/>
          <p:cNvSpPr>
            <a:spLocks noGrp="1" noChangeArrowheads="1"/>
          </p:cNvSpPr>
          <p:nvPr>
            <p:ph type="title"/>
          </p:nvPr>
        </p:nvSpPr>
        <p:spPr>
          <a:xfrm>
            <a:off x="152400" y="33337"/>
            <a:ext cx="8229600" cy="1143000"/>
          </a:xfrm>
        </p:spPr>
        <p:txBody>
          <a:bodyPr>
            <a:normAutofit fontScale="90000"/>
          </a:bodyPr>
          <a:lstStyle/>
          <a:p>
            <a:pPr eaLnBrk="1" hangingPunct="1"/>
            <a:r>
              <a:rPr lang="en-US" dirty="0" smtClean="0">
                <a:solidFill>
                  <a:srgbClr val="FF0000"/>
                </a:solidFill>
                <a:ea typeface="ＭＳ Ｐゴシック" charset="-128"/>
                <a:cs typeface="ＭＳ Ｐゴシック" charset="-128"/>
              </a:rPr>
              <a:t>Benefits of Second Generation DRM</a:t>
            </a:r>
            <a:endParaRPr lang="en-US" dirty="0">
              <a:solidFill>
                <a:srgbClr val="FF0000"/>
              </a:solidFill>
              <a:ea typeface="ＭＳ Ｐゴシック" charset="-128"/>
              <a:cs typeface="ＭＳ Ｐゴシック" charset="-128"/>
            </a:endParaRPr>
          </a:p>
        </p:txBody>
      </p:sp>
      <p:sp>
        <p:nvSpPr>
          <p:cNvPr id="75780" name="Rectangle 3"/>
          <p:cNvSpPr>
            <a:spLocks noGrp="1" noChangeArrowheads="1"/>
          </p:cNvSpPr>
          <p:nvPr>
            <p:ph idx="1"/>
          </p:nvPr>
        </p:nvSpPr>
        <p:spPr>
          <a:xfrm>
            <a:off x="38100" y="1066800"/>
            <a:ext cx="9105900" cy="4525963"/>
          </a:xfrm>
        </p:spPr>
        <p:txBody>
          <a:bodyPr/>
          <a:lstStyle/>
          <a:p>
            <a:pPr marL="514350" indent="-514350" eaLnBrk="1" hangingPunct="1">
              <a:lnSpc>
                <a:spcPct val="75000"/>
              </a:lnSpc>
              <a:buFont typeface="+mj-lt"/>
              <a:buAutoNum type="arabicPeriod"/>
            </a:pPr>
            <a:r>
              <a:rPr lang="en-US" dirty="0" smtClean="0">
                <a:solidFill>
                  <a:srgbClr val="FF0000"/>
                </a:solidFill>
              </a:rPr>
              <a:t>New</a:t>
            </a:r>
            <a:r>
              <a:rPr lang="en-US" dirty="0" smtClean="0"/>
              <a:t> </a:t>
            </a:r>
            <a:r>
              <a:rPr lang="en-US" dirty="0">
                <a:solidFill>
                  <a:srgbClr val="FF0000"/>
                </a:solidFill>
              </a:rPr>
              <a:t>compensation</a:t>
            </a:r>
            <a:r>
              <a:rPr lang="en-US" dirty="0"/>
              <a:t> models for creators of media (</a:t>
            </a:r>
            <a:r>
              <a:rPr lang="en-US" dirty="0" err="1" smtClean="0">
                <a:solidFill>
                  <a:srgbClr val="FF0000"/>
                </a:solidFill>
              </a:rPr>
              <a:t>Magnatune</a:t>
            </a:r>
            <a:r>
              <a:rPr lang="en-US" dirty="0" smtClean="0"/>
              <a:t>)</a:t>
            </a:r>
            <a:endParaRPr lang="en-US" dirty="0"/>
          </a:p>
          <a:p>
            <a:pPr marL="514350" indent="-514350" eaLnBrk="1" hangingPunct="1">
              <a:lnSpc>
                <a:spcPct val="75000"/>
              </a:lnSpc>
              <a:buFont typeface="+mj-lt"/>
              <a:buAutoNum type="arabicPeriod"/>
            </a:pPr>
            <a:r>
              <a:rPr lang="en-US" dirty="0">
                <a:solidFill>
                  <a:srgbClr val="FF0000"/>
                </a:solidFill>
              </a:rPr>
              <a:t>New</a:t>
            </a:r>
            <a:r>
              <a:rPr lang="en-US" dirty="0"/>
              <a:t> </a:t>
            </a:r>
            <a:r>
              <a:rPr lang="en-US" dirty="0">
                <a:solidFill>
                  <a:srgbClr val="FF0000"/>
                </a:solidFill>
              </a:rPr>
              <a:t>methods</a:t>
            </a:r>
            <a:r>
              <a:rPr lang="en-US" dirty="0"/>
              <a:t> of distribution (</a:t>
            </a:r>
            <a:r>
              <a:rPr lang="en-US" dirty="0">
                <a:solidFill>
                  <a:srgbClr val="FF0000"/>
                </a:solidFill>
              </a:rPr>
              <a:t>Weed</a:t>
            </a:r>
            <a:r>
              <a:rPr lang="en-US" dirty="0"/>
              <a:t>)</a:t>
            </a:r>
          </a:p>
          <a:p>
            <a:pPr marL="514350" indent="-514350" eaLnBrk="1" hangingPunct="1">
              <a:lnSpc>
                <a:spcPct val="75000"/>
              </a:lnSpc>
              <a:buFont typeface="+mj-lt"/>
              <a:buAutoNum type="arabicPeriod"/>
            </a:pPr>
            <a:r>
              <a:rPr lang="en-US" dirty="0">
                <a:solidFill>
                  <a:srgbClr val="FF0000"/>
                </a:solidFill>
              </a:rPr>
              <a:t>Less expensive</a:t>
            </a:r>
            <a:r>
              <a:rPr lang="en-US" dirty="0"/>
              <a:t>, more efficient access to copyright permissions</a:t>
            </a:r>
          </a:p>
          <a:p>
            <a:pPr marL="514350" indent="-514350" eaLnBrk="1" hangingPunct="1">
              <a:lnSpc>
                <a:spcPct val="75000"/>
              </a:lnSpc>
              <a:buFont typeface="+mj-lt"/>
              <a:buAutoNum type="arabicPeriod"/>
            </a:pPr>
            <a:r>
              <a:rPr lang="en-US" dirty="0"/>
              <a:t>More </a:t>
            </a:r>
            <a:r>
              <a:rPr lang="en-US" dirty="0">
                <a:solidFill>
                  <a:srgbClr val="FF0000"/>
                </a:solidFill>
              </a:rPr>
              <a:t>flexible</a:t>
            </a:r>
            <a:r>
              <a:rPr lang="en-US" dirty="0"/>
              <a:t> permission and </a:t>
            </a:r>
            <a:r>
              <a:rPr lang="en-US" dirty="0">
                <a:solidFill>
                  <a:srgbClr val="FF0000"/>
                </a:solidFill>
              </a:rPr>
              <a:t>licensing</a:t>
            </a:r>
            <a:r>
              <a:rPr lang="en-US" dirty="0"/>
              <a:t> options.</a:t>
            </a:r>
          </a:p>
          <a:p>
            <a:pPr lvl="1" eaLnBrk="1" hangingPunct="1">
              <a:lnSpc>
                <a:spcPct val="75000"/>
              </a:lnSpc>
            </a:pPr>
            <a:endParaRPr lang="en-US" dirty="0"/>
          </a:p>
          <a:p>
            <a:pPr eaLnBrk="1" hangingPunct="1">
              <a:lnSpc>
                <a:spcPct val="75000"/>
              </a:lnSpc>
            </a:pPr>
            <a:endParaRPr lang="en-US" dirty="0">
              <a:ea typeface="ＭＳ Ｐゴシック" charset="-128"/>
              <a:cs typeface="ＭＳ Ｐゴシック" charset="-128"/>
            </a:endParaRPr>
          </a:p>
          <a:p>
            <a:pPr lvl="1" eaLnBrk="1" hangingPunct="1">
              <a:lnSpc>
                <a:spcPct val="75000"/>
              </a:lnSpc>
            </a:pPr>
            <a:endParaRPr lang="en-US" dirty="0"/>
          </a:p>
        </p:txBody>
      </p:sp>
      <p:sp>
        <p:nvSpPr>
          <p:cNvPr id="75778" name="Slide Number Placeholder 4"/>
          <p:cNvSpPr>
            <a:spLocks noGrp="1"/>
          </p:cNvSpPr>
          <p:nvPr>
            <p:ph type="sldNum" sz="quarter" idx="12"/>
          </p:nvPr>
        </p:nvSpPr>
        <p:spPr>
          <a:noFill/>
        </p:spPr>
        <p:txBody>
          <a:bodyPr/>
          <a:lstStyle/>
          <a:p>
            <a:fld id="{C8841241-9DD2-1445-ABE8-FFB62B7BB1ED}" type="slidenum">
              <a:rPr lang="en-US" smtClean="0"/>
              <a:pPr/>
              <a:t>30</a:t>
            </a:fld>
            <a:endParaRPr lang="en-US" smtClean="0"/>
          </a:p>
        </p:txBody>
      </p:sp>
      <p:sp>
        <p:nvSpPr>
          <p:cNvPr id="2" name="مستطيل 1"/>
          <p:cNvSpPr/>
          <p:nvPr/>
        </p:nvSpPr>
        <p:spPr>
          <a:xfrm>
            <a:off x="838200" y="4450140"/>
            <a:ext cx="8153400" cy="1569660"/>
          </a:xfrm>
          <a:prstGeom prst="rect">
            <a:avLst/>
          </a:prstGeom>
        </p:spPr>
        <p:txBody>
          <a:bodyPr wrap="square">
            <a:spAutoFit/>
          </a:bodyPr>
          <a:lstStyle/>
          <a:p>
            <a:pPr algn="r" rtl="1"/>
            <a:r>
              <a:rPr lang="ar-SA" dirty="0"/>
              <a:t>نماذج تعويض جديدة لمبدعي الوسائط (</a:t>
            </a:r>
            <a:r>
              <a:rPr lang="en-US" dirty="0" err="1"/>
              <a:t>Magnatune</a:t>
            </a:r>
            <a:r>
              <a:rPr lang="en-US" dirty="0"/>
              <a:t>)</a:t>
            </a:r>
          </a:p>
          <a:p>
            <a:pPr algn="r" rtl="1"/>
            <a:r>
              <a:rPr lang="ar-SA" dirty="0"/>
              <a:t>طرق جديدة للتوزيع (الأعشاب)</a:t>
            </a:r>
          </a:p>
          <a:p>
            <a:pPr algn="r" rtl="1"/>
            <a:r>
              <a:rPr lang="ar-SA" dirty="0"/>
              <a:t>أقل تكلفة وأكثر كفاءة في الوصول إلى أذونات حقوق التأليف والنشر</a:t>
            </a:r>
          </a:p>
          <a:p>
            <a:pPr algn="r" rtl="1"/>
            <a:r>
              <a:rPr lang="ar-SA" dirty="0"/>
              <a:t>خيارات أكثر مرونة في الترخيص والترخيص.</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fontScale="90000"/>
          </a:bodyPr>
          <a:lstStyle/>
          <a:p>
            <a:r>
              <a:rPr lang="en-US" dirty="0" smtClean="0">
                <a:solidFill>
                  <a:srgbClr val="FF0000"/>
                </a:solidFill>
              </a:rPr>
              <a:t>Promoting Second Generation DRM</a:t>
            </a:r>
            <a:endParaRPr lang="en-US" dirty="0">
              <a:solidFill>
                <a:srgbClr val="FF0000"/>
              </a:solidFill>
            </a:endParaRPr>
          </a:p>
        </p:txBody>
      </p:sp>
      <p:sp>
        <p:nvSpPr>
          <p:cNvPr id="3" name="Content Placeholder 2"/>
          <p:cNvSpPr>
            <a:spLocks noGrp="1"/>
          </p:cNvSpPr>
          <p:nvPr>
            <p:ph idx="1"/>
          </p:nvPr>
        </p:nvSpPr>
        <p:spPr>
          <a:xfrm>
            <a:off x="0" y="609600"/>
            <a:ext cx="8991600" cy="4525963"/>
          </a:xfrm>
        </p:spPr>
        <p:txBody>
          <a:bodyPr/>
          <a:lstStyle/>
          <a:p>
            <a:r>
              <a:rPr lang="en-US" dirty="0" smtClean="0">
                <a:solidFill>
                  <a:srgbClr val="FF0000"/>
                </a:solidFill>
              </a:rPr>
              <a:t>Creative Commons:</a:t>
            </a:r>
          </a:p>
          <a:p>
            <a:pPr lvl="1"/>
            <a:r>
              <a:rPr lang="en-US" dirty="0" smtClean="0"/>
              <a:t>Promotes sharing of creative works through web-based licensing program.</a:t>
            </a:r>
          </a:p>
          <a:p>
            <a:pPr lvl="2"/>
            <a:r>
              <a:rPr lang="en-US" dirty="0" smtClean="0"/>
              <a:t>Six types of licenses</a:t>
            </a:r>
          </a:p>
          <a:p>
            <a:pPr lvl="2"/>
            <a:r>
              <a:rPr lang="en-US" dirty="0" smtClean="0"/>
              <a:t>Owners select terms of use they prefer.</a:t>
            </a:r>
          </a:p>
          <a:p>
            <a:pPr lvl="1"/>
            <a:r>
              <a:rPr lang="en-US" dirty="0" smtClean="0">
                <a:solidFill>
                  <a:srgbClr val="FF0000"/>
                </a:solidFill>
              </a:rPr>
              <a:t>Goals: </a:t>
            </a:r>
          </a:p>
          <a:p>
            <a:pPr marL="1371600" lvl="2" indent="-457200">
              <a:buFont typeface="+mj-lt"/>
              <a:buAutoNum type="arabicPeriod"/>
            </a:pPr>
            <a:r>
              <a:rPr lang="en-US" b="1" dirty="0" smtClean="0"/>
              <a:t>Share knowledge </a:t>
            </a:r>
            <a:r>
              <a:rPr lang="en-US" dirty="0" smtClean="0"/>
              <a:t>and creativity with the world</a:t>
            </a:r>
          </a:p>
          <a:p>
            <a:pPr marL="1371600" lvl="2" indent="-457200">
              <a:buFont typeface="+mj-lt"/>
              <a:buAutoNum type="arabicPeriod"/>
            </a:pPr>
            <a:r>
              <a:rPr lang="en-US" b="1" dirty="0" smtClean="0"/>
              <a:t>Encourage creation </a:t>
            </a:r>
            <a:r>
              <a:rPr lang="en-US" dirty="0" smtClean="0"/>
              <a:t>of a common digital culture where creative works are readily available for use by others.</a:t>
            </a:r>
            <a:endParaRPr lang="en-US" dirty="0"/>
          </a:p>
        </p:txBody>
      </p:sp>
      <p:sp>
        <p:nvSpPr>
          <p:cNvPr id="4" name="Slide Number Placeholder 3"/>
          <p:cNvSpPr>
            <a:spLocks noGrp="1"/>
          </p:cNvSpPr>
          <p:nvPr>
            <p:ph type="sldNum" sz="quarter" idx="12"/>
          </p:nvPr>
        </p:nvSpPr>
        <p:spPr/>
        <p:txBody>
          <a:bodyPr/>
          <a:lstStyle/>
          <a:p>
            <a:fld id="{D8987034-8E09-2541-912E-7756BD924DFD}" type="slidenum">
              <a:rPr lang="en-US" smtClean="0"/>
              <a:pPr/>
              <a:t>31</a:t>
            </a:fld>
            <a:endParaRPr lang="en-US"/>
          </a:p>
        </p:txBody>
      </p:sp>
      <p:sp>
        <p:nvSpPr>
          <p:cNvPr id="6" name="مستطيل 5"/>
          <p:cNvSpPr/>
          <p:nvPr/>
        </p:nvSpPr>
        <p:spPr>
          <a:xfrm>
            <a:off x="0" y="4535031"/>
            <a:ext cx="9144000" cy="2246769"/>
          </a:xfrm>
          <a:prstGeom prst="rect">
            <a:avLst/>
          </a:prstGeom>
        </p:spPr>
        <p:txBody>
          <a:bodyPr wrap="square">
            <a:spAutoFit/>
          </a:bodyPr>
          <a:lstStyle/>
          <a:p>
            <a:pPr algn="r" rtl="1"/>
            <a:r>
              <a:rPr lang="ar-SA" sz="2000" dirty="0"/>
              <a:t>مشاع الإبداعي:</a:t>
            </a:r>
          </a:p>
          <a:p>
            <a:pPr algn="r" rtl="1"/>
            <a:r>
              <a:rPr lang="ar-SA" sz="2000" dirty="0"/>
              <a:t>يعزز مشاركة الأعمال الإبداعية من خلال برنامج الترخيص المستند إلى الويب.</a:t>
            </a:r>
          </a:p>
          <a:p>
            <a:pPr algn="r" rtl="1"/>
            <a:r>
              <a:rPr lang="ar-SA" sz="2000" dirty="0"/>
              <a:t>ستة أنواع من التراخيص</a:t>
            </a:r>
          </a:p>
          <a:p>
            <a:pPr algn="r" rtl="1"/>
            <a:r>
              <a:rPr lang="ar-SA" sz="2000" dirty="0"/>
              <a:t>يختار المالكون شروط الاستخدام التي يفضلونها.</a:t>
            </a:r>
          </a:p>
          <a:p>
            <a:pPr algn="r" rtl="1"/>
            <a:r>
              <a:rPr lang="ar-SA" sz="2000" dirty="0"/>
              <a:t>الأهداف:</a:t>
            </a:r>
          </a:p>
          <a:p>
            <a:pPr algn="r" rtl="1"/>
            <a:r>
              <a:rPr lang="ar-SA" sz="2000" dirty="0"/>
              <a:t>تبادل المعرفة والإبداع مع العالم</a:t>
            </a:r>
          </a:p>
          <a:p>
            <a:pPr algn="r" rtl="1"/>
            <a:r>
              <a:rPr lang="ar-SA" sz="2000" dirty="0"/>
              <a:t>شجع على إنشاء ثقافة رقمية مشتركة حيث تكون الأعمال الإبداعية متاحة بسهولة للاستخدام من قبل الآخرين</a:t>
            </a:r>
          </a:p>
        </p:txBody>
      </p:sp>
      <p:sp>
        <p:nvSpPr>
          <p:cNvPr id="7" name="مستطيل 6"/>
          <p:cNvSpPr/>
          <p:nvPr/>
        </p:nvSpPr>
        <p:spPr>
          <a:xfrm>
            <a:off x="5562600" y="533400"/>
            <a:ext cx="2770310" cy="461665"/>
          </a:xfrm>
          <a:prstGeom prst="rect">
            <a:avLst/>
          </a:prstGeom>
        </p:spPr>
        <p:txBody>
          <a:bodyPr wrap="none">
            <a:spAutoFit/>
          </a:bodyPr>
          <a:lstStyle/>
          <a:p>
            <a:r>
              <a:rPr lang="ar-SA" dirty="0"/>
              <a:t>تعزيز الجيل الثاني </a:t>
            </a:r>
            <a:r>
              <a:rPr lang="en-US" dirty="0"/>
              <a:t>DRM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smtClean="0">
                <a:solidFill>
                  <a:srgbClr val="FF0000"/>
                </a:solidFill>
              </a:rPr>
              <a:t>Promoting Second Generation DRM</a:t>
            </a:r>
            <a:endParaRPr lang="en-US" dirty="0">
              <a:solidFill>
                <a:srgbClr val="FF0000"/>
              </a:solidFill>
            </a:endParaRPr>
          </a:p>
        </p:txBody>
      </p:sp>
      <p:sp>
        <p:nvSpPr>
          <p:cNvPr id="3" name="Content Placeholder 2"/>
          <p:cNvSpPr>
            <a:spLocks noGrp="1"/>
          </p:cNvSpPr>
          <p:nvPr>
            <p:ph idx="1"/>
          </p:nvPr>
        </p:nvSpPr>
        <p:spPr>
          <a:xfrm>
            <a:off x="-29030" y="533400"/>
            <a:ext cx="9173029" cy="4267200"/>
          </a:xfrm>
        </p:spPr>
        <p:txBody>
          <a:bodyPr>
            <a:normAutofit/>
          </a:bodyPr>
          <a:lstStyle/>
          <a:p>
            <a:r>
              <a:rPr lang="en-US" dirty="0" smtClean="0">
                <a:solidFill>
                  <a:srgbClr val="FF0000"/>
                </a:solidFill>
              </a:rPr>
              <a:t>Open Source Initiative:</a:t>
            </a:r>
          </a:p>
          <a:p>
            <a:pPr lvl="1"/>
            <a:r>
              <a:rPr lang="en-US" dirty="0" smtClean="0"/>
              <a:t>A standards body to promote development, distribution, and maintenance of open source software.</a:t>
            </a:r>
          </a:p>
          <a:p>
            <a:pPr lvl="1"/>
            <a:r>
              <a:rPr lang="en-US" dirty="0" smtClean="0">
                <a:solidFill>
                  <a:srgbClr val="FF0000"/>
                </a:solidFill>
              </a:rPr>
              <a:t>Three key features:</a:t>
            </a:r>
          </a:p>
          <a:p>
            <a:pPr marL="1371600" lvl="2" indent="-457200">
              <a:buFont typeface="+mj-lt"/>
              <a:buAutoNum type="arabicPeriod"/>
            </a:pPr>
            <a:r>
              <a:rPr lang="en-US" dirty="0" smtClean="0"/>
              <a:t>Free redistribution of software.</a:t>
            </a:r>
          </a:p>
          <a:p>
            <a:pPr marL="1371600" lvl="2" indent="-457200">
              <a:buFont typeface="+mj-lt"/>
              <a:buAutoNum type="arabicPeriod"/>
            </a:pPr>
            <a:r>
              <a:rPr lang="en-US" dirty="0" smtClean="0"/>
              <a:t>Access to the source code for modification.</a:t>
            </a:r>
          </a:p>
          <a:p>
            <a:pPr marL="1371600" lvl="2" indent="-457200">
              <a:buFont typeface="+mj-lt"/>
              <a:buAutoNum type="arabicPeriod"/>
            </a:pPr>
            <a:r>
              <a:rPr lang="en-US" dirty="0" smtClean="0"/>
              <a:t>Ability to create derivative works ,i.e. develop other software based on the original source code.</a:t>
            </a:r>
          </a:p>
          <a:p>
            <a:pPr lvl="1"/>
            <a:r>
              <a:rPr lang="en-US" dirty="0" smtClean="0"/>
              <a:t>Open Source applications are free to download and use.</a:t>
            </a:r>
          </a:p>
        </p:txBody>
      </p:sp>
      <p:sp>
        <p:nvSpPr>
          <p:cNvPr id="4" name="Slide Number Placeholder 3"/>
          <p:cNvSpPr>
            <a:spLocks noGrp="1"/>
          </p:cNvSpPr>
          <p:nvPr>
            <p:ph type="sldNum" sz="quarter" idx="12"/>
          </p:nvPr>
        </p:nvSpPr>
        <p:spPr/>
        <p:txBody>
          <a:bodyPr/>
          <a:lstStyle/>
          <a:p>
            <a:fld id="{D8987034-8E09-2541-912E-7756BD924DFD}" type="slidenum">
              <a:rPr lang="en-US" smtClean="0"/>
              <a:pPr/>
              <a:t>32</a:t>
            </a:fld>
            <a:endParaRPr lang="en-US"/>
          </a:p>
        </p:txBody>
      </p:sp>
      <p:sp>
        <p:nvSpPr>
          <p:cNvPr id="6" name="مستطيل 5"/>
          <p:cNvSpPr/>
          <p:nvPr/>
        </p:nvSpPr>
        <p:spPr>
          <a:xfrm>
            <a:off x="-68943" y="4766608"/>
            <a:ext cx="9212943" cy="1938992"/>
          </a:xfrm>
          <a:prstGeom prst="rect">
            <a:avLst/>
          </a:prstGeom>
        </p:spPr>
        <p:txBody>
          <a:bodyPr wrap="square">
            <a:spAutoFit/>
          </a:bodyPr>
          <a:lstStyle/>
          <a:p>
            <a:pPr algn="r" rtl="1"/>
            <a:r>
              <a:rPr lang="ar-SA" sz="2000" dirty="0"/>
              <a:t>مبادرة المصدر المفتوح:</a:t>
            </a:r>
          </a:p>
          <a:p>
            <a:pPr algn="r" rtl="1"/>
            <a:r>
              <a:rPr lang="ar-SA" sz="2000" dirty="0"/>
              <a:t>هيئة معايير لتعزيز تطوير وتوزيع وصيانة البرمجيات مفتوحة المصدر.</a:t>
            </a:r>
          </a:p>
          <a:p>
            <a:pPr algn="r" rtl="1"/>
            <a:r>
              <a:rPr lang="ar-SA" sz="2000" dirty="0"/>
              <a:t>ثلاث ميزات رئيسية </a:t>
            </a:r>
            <a:r>
              <a:rPr lang="ar-SA" sz="2000" dirty="0" smtClean="0"/>
              <a:t>هي:   إعادة </a:t>
            </a:r>
            <a:r>
              <a:rPr lang="ar-SA" sz="2000" dirty="0"/>
              <a:t>توزيع مجاني للبرنامج.</a:t>
            </a:r>
          </a:p>
          <a:p>
            <a:pPr algn="r" rtl="1"/>
            <a:r>
              <a:rPr lang="ar-SA" sz="2000" dirty="0"/>
              <a:t>الوصول إلى التعليمات البرمجية المصدر للتعديل.</a:t>
            </a:r>
          </a:p>
          <a:p>
            <a:pPr algn="r" rtl="1"/>
            <a:r>
              <a:rPr lang="ar-SA" sz="2000" dirty="0"/>
              <a:t>القدرة على إنشاء أعمال مشتقة ، أي تطوير برامج أخرى على أساس شفرة المصدر الأصلية.</a:t>
            </a:r>
          </a:p>
          <a:p>
            <a:pPr algn="r" rtl="1"/>
            <a:r>
              <a:rPr lang="ar-SA" sz="2000" dirty="0"/>
              <a:t>تطبيقات المصدر المفتوح مجانية للتنزيل والاستخدام.</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rgbClr val="FF0000"/>
                </a:solidFill>
              </a:rPr>
              <a:t>The Age of Collaborative Creativity</a:t>
            </a:r>
            <a:endParaRPr lang="en-US" dirty="0">
              <a:solidFill>
                <a:srgbClr val="FF0000"/>
              </a:solidFill>
            </a:endParaRPr>
          </a:p>
        </p:txBody>
      </p:sp>
      <p:sp>
        <p:nvSpPr>
          <p:cNvPr id="3" name="Content Placeholder 2"/>
          <p:cNvSpPr>
            <a:spLocks noGrp="1"/>
          </p:cNvSpPr>
          <p:nvPr>
            <p:ph idx="1"/>
          </p:nvPr>
        </p:nvSpPr>
        <p:spPr>
          <a:xfrm>
            <a:off x="0" y="1295400"/>
            <a:ext cx="9372600" cy="4525963"/>
          </a:xfrm>
        </p:spPr>
        <p:txBody>
          <a:bodyPr>
            <a:normAutofit/>
          </a:bodyPr>
          <a:lstStyle/>
          <a:p>
            <a:pPr marL="0" indent="0">
              <a:buNone/>
            </a:pPr>
            <a:r>
              <a:rPr lang="en-US" dirty="0" smtClean="0"/>
              <a:t>New thinking on creativity from users and consumers.</a:t>
            </a:r>
          </a:p>
          <a:p>
            <a:pPr lvl="1"/>
            <a:r>
              <a:rPr lang="en-US" dirty="0" smtClean="0"/>
              <a:t>TED 2005 talk by Charles </a:t>
            </a:r>
            <a:r>
              <a:rPr lang="en-US" dirty="0" err="1" smtClean="0"/>
              <a:t>Leadbeater</a:t>
            </a:r>
            <a:r>
              <a:rPr lang="en-US" dirty="0" smtClean="0"/>
              <a:t>. </a:t>
            </a:r>
            <a:r>
              <a:rPr lang="en-US" dirty="0" smtClean="0">
                <a:hlinkClick r:id="rId2"/>
              </a:rPr>
              <a:t>The Era of Open Innovation.</a:t>
            </a:r>
            <a:endParaRPr lang="en-US" dirty="0" smtClean="0"/>
          </a:p>
          <a:p>
            <a:pPr lvl="1"/>
            <a:r>
              <a:rPr lang="en-US" dirty="0" smtClean="0"/>
              <a:t>TED 2005 talk by </a:t>
            </a:r>
            <a:r>
              <a:rPr lang="en-US" dirty="0" err="1" smtClean="0"/>
              <a:t>Howare</a:t>
            </a:r>
            <a:r>
              <a:rPr lang="en-US" dirty="0" smtClean="0"/>
              <a:t> Rheingold.</a:t>
            </a:r>
            <a:br>
              <a:rPr lang="en-US" dirty="0" smtClean="0"/>
            </a:br>
            <a:r>
              <a:rPr lang="en-US" dirty="0" smtClean="0">
                <a:hlinkClick r:id="rId3"/>
              </a:rPr>
              <a:t>The New power of Collaboration</a:t>
            </a:r>
            <a:r>
              <a:rPr lang="en-US" dirty="0" smtClean="0"/>
              <a:t>.</a:t>
            </a:r>
            <a:br>
              <a:rPr lang="en-US" dirty="0" smtClean="0"/>
            </a:br>
            <a:endParaRPr lang="en-US" dirty="0" smtClean="0"/>
          </a:p>
          <a:p>
            <a:r>
              <a:rPr lang="en-US" i="1" dirty="0" smtClean="0">
                <a:solidFill>
                  <a:srgbClr val="FF0000"/>
                </a:solidFill>
              </a:rPr>
              <a:t>Steal this Film</a:t>
            </a:r>
            <a:r>
              <a:rPr lang="en-US" dirty="0" smtClean="0">
                <a:solidFill>
                  <a:srgbClr val="FF0000"/>
                </a:solidFill>
              </a:rPr>
              <a:t>: </a:t>
            </a:r>
            <a:r>
              <a:rPr lang="en-US" dirty="0" smtClean="0"/>
              <a:t>movie on decentralization of media production. Can be found on YouTube.</a:t>
            </a:r>
          </a:p>
          <a:p>
            <a:pPr lvl="1"/>
            <a:endParaRPr lang="en-US" dirty="0"/>
          </a:p>
        </p:txBody>
      </p:sp>
      <p:sp>
        <p:nvSpPr>
          <p:cNvPr id="4" name="Slide Number Placeholder 3"/>
          <p:cNvSpPr>
            <a:spLocks noGrp="1"/>
          </p:cNvSpPr>
          <p:nvPr>
            <p:ph type="sldNum" sz="quarter" idx="12"/>
          </p:nvPr>
        </p:nvSpPr>
        <p:spPr/>
        <p:txBody>
          <a:bodyPr/>
          <a:lstStyle/>
          <a:p>
            <a:fld id="{D8987034-8E09-2541-912E-7756BD924DFD}" type="slidenum">
              <a:rPr lang="en-US" smtClean="0"/>
              <a:pPr/>
              <a:t>33</a:t>
            </a:fld>
            <a:endParaRPr lang="en-US"/>
          </a:p>
        </p:txBody>
      </p:sp>
      <p:sp>
        <p:nvSpPr>
          <p:cNvPr id="5" name="مستطيل 4"/>
          <p:cNvSpPr/>
          <p:nvPr/>
        </p:nvSpPr>
        <p:spPr>
          <a:xfrm>
            <a:off x="21771" y="5212140"/>
            <a:ext cx="8987971" cy="1569660"/>
          </a:xfrm>
          <a:prstGeom prst="rect">
            <a:avLst/>
          </a:prstGeom>
        </p:spPr>
        <p:txBody>
          <a:bodyPr wrap="square">
            <a:spAutoFit/>
          </a:bodyPr>
          <a:lstStyle/>
          <a:p>
            <a:pPr algn="r" rtl="1"/>
            <a:r>
              <a:rPr lang="ar-SA" dirty="0" smtClean="0"/>
              <a:t>فكر </a:t>
            </a:r>
            <a:r>
              <a:rPr lang="ar-SA" dirty="0"/>
              <a:t>جديد على الإبداع من المستخدمين والمستهلكين.</a:t>
            </a:r>
          </a:p>
          <a:p>
            <a:pPr algn="r" rtl="1"/>
            <a:r>
              <a:rPr lang="ar-SA" dirty="0" err="1"/>
              <a:t>تيد</a:t>
            </a:r>
            <a:r>
              <a:rPr lang="ar-SA" dirty="0"/>
              <a:t> 2005 حديث تشارلز </a:t>
            </a:r>
            <a:r>
              <a:rPr lang="ar-SA" dirty="0" err="1"/>
              <a:t>ليدبيتر</a:t>
            </a:r>
            <a:r>
              <a:rPr lang="ar-SA" dirty="0"/>
              <a:t>. عصر الابتكار المفتوح.</a:t>
            </a:r>
          </a:p>
          <a:p>
            <a:pPr algn="r" rtl="1"/>
            <a:r>
              <a:rPr lang="ar-SA" dirty="0" err="1"/>
              <a:t>تيد</a:t>
            </a:r>
            <a:r>
              <a:rPr lang="ar-SA" dirty="0"/>
              <a:t> 2005 يتحدث عن طريق </a:t>
            </a:r>
            <a:r>
              <a:rPr lang="en-US" dirty="0" err="1"/>
              <a:t>Howare</a:t>
            </a:r>
            <a:r>
              <a:rPr lang="en-US" dirty="0"/>
              <a:t> Rheingold.؟ </a:t>
            </a:r>
            <a:r>
              <a:rPr lang="ar-SA" dirty="0"/>
              <a:t>القوة الجديدة للتعاون.؟</a:t>
            </a:r>
          </a:p>
          <a:p>
            <a:pPr algn="r" rtl="1"/>
            <a:r>
              <a:rPr lang="ar-SA" dirty="0"/>
              <a:t>سرقة هذا الفيلم: فيلم عن لامركزية الإنتاج الإعلامي. يمكن العثور على موقع </a:t>
            </a:r>
            <a:r>
              <a:rPr lang="ar-SA" dirty="0" err="1"/>
              <a:t>يوتيو</a:t>
            </a:r>
            <a:endParaRPr lang="ar-SA" dirty="0"/>
          </a:p>
        </p:txBody>
      </p:sp>
      <p:sp>
        <p:nvSpPr>
          <p:cNvPr id="6" name="مستطيل 5"/>
          <p:cNvSpPr/>
          <p:nvPr/>
        </p:nvSpPr>
        <p:spPr>
          <a:xfrm>
            <a:off x="6172200" y="743297"/>
            <a:ext cx="2355132" cy="461665"/>
          </a:xfrm>
          <a:prstGeom prst="rect">
            <a:avLst/>
          </a:prstGeom>
        </p:spPr>
        <p:txBody>
          <a:bodyPr wrap="none">
            <a:spAutoFit/>
          </a:bodyPr>
          <a:lstStyle/>
          <a:p>
            <a:r>
              <a:rPr lang="ar-SA" dirty="0"/>
              <a:t>عصر الإبداع التعاوني</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7" name="Rectangle 2"/>
          <p:cNvSpPr>
            <a:spLocks noGrp="1" noChangeArrowheads="1"/>
          </p:cNvSpPr>
          <p:nvPr>
            <p:ph type="title"/>
          </p:nvPr>
        </p:nvSpPr>
        <p:spPr>
          <a:xfrm>
            <a:off x="533400" y="0"/>
            <a:ext cx="8229600" cy="1143000"/>
          </a:xfrm>
        </p:spPr>
        <p:txBody>
          <a:bodyPr/>
          <a:lstStyle/>
          <a:p>
            <a:pPr eaLnBrk="1" hangingPunct="1"/>
            <a:r>
              <a:rPr lang="en-US">
                <a:solidFill>
                  <a:srgbClr val="FF0000"/>
                </a:solidFill>
                <a:ea typeface="ＭＳ Ｐゴシック" charset="-128"/>
                <a:cs typeface="ＭＳ Ｐゴシック" charset="-128"/>
              </a:rPr>
              <a:t>WRAP UP</a:t>
            </a:r>
          </a:p>
        </p:txBody>
      </p:sp>
      <p:sp>
        <p:nvSpPr>
          <p:cNvPr id="77828" name="Rectangle 3"/>
          <p:cNvSpPr>
            <a:spLocks noGrp="1" noChangeArrowheads="1"/>
          </p:cNvSpPr>
          <p:nvPr>
            <p:ph idx="1"/>
          </p:nvPr>
        </p:nvSpPr>
        <p:spPr>
          <a:xfrm>
            <a:off x="304800" y="1066800"/>
            <a:ext cx="8229600" cy="4525963"/>
          </a:xfrm>
        </p:spPr>
        <p:txBody>
          <a:bodyPr/>
          <a:lstStyle/>
          <a:p>
            <a:pPr eaLnBrk="1" hangingPunct="1"/>
            <a:r>
              <a:rPr lang="en-US" dirty="0">
                <a:ea typeface="ＭＳ Ｐゴシック" charset="-128"/>
                <a:cs typeface="ＭＳ Ｐゴシック" charset="-128"/>
              </a:rPr>
              <a:t>Professions and Professional responsibility.</a:t>
            </a:r>
          </a:p>
          <a:p>
            <a:pPr eaLnBrk="1" hangingPunct="1"/>
            <a:r>
              <a:rPr lang="en-US" dirty="0">
                <a:ea typeface="ＭＳ Ｐゴシック" charset="-128"/>
                <a:cs typeface="ＭＳ Ｐゴシック" charset="-128"/>
              </a:rPr>
              <a:t>Codes of Ethics and multimedia developers.</a:t>
            </a:r>
          </a:p>
          <a:p>
            <a:pPr eaLnBrk="1" hangingPunct="1"/>
            <a:r>
              <a:rPr lang="en-US" dirty="0">
                <a:ea typeface="ＭＳ Ｐゴシック" charset="-128"/>
                <a:cs typeface="ＭＳ Ｐゴシック" charset="-128"/>
              </a:rPr>
              <a:t>Protecting intellectual property with:</a:t>
            </a:r>
          </a:p>
          <a:p>
            <a:pPr lvl="1" eaLnBrk="1" hangingPunct="1"/>
            <a:r>
              <a:rPr lang="en-US" dirty="0"/>
              <a:t>Copyright law.</a:t>
            </a:r>
          </a:p>
          <a:p>
            <a:pPr lvl="1" eaLnBrk="1" hangingPunct="1"/>
            <a:r>
              <a:rPr lang="en-US" dirty="0"/>
              <a:t>Patents.</a:t>
            </a:r>
          </a:p>
          <a:p>
            <a:pPr lvl="1" eaLnBrk="1" hangingPunct="1"/>
            <a:endParaRPr lang="en-US" dirty="0"/>
          </a:p>
          <a:p>
            <a:pPr lvl="1" eaLnBrk="1" hangingPunct="1">
              <a:buFont typeface="Wingdings" charset="2"/>
              <a:buNone/>
            </a:pPr>
            <a:endParaRPr lang="en-US" dirty="0"/>
          </a:p>
        </p:txBody>
      </p:sp>
      <p:sp>
        <p:nvSpPr>
          <p:cNvPr id="77826" name="Slide Number Placeholder 4"/>
          <p:cNvSpPr>
            <a:spLocks noGrp="1"/>
          </p:cNvSpPr>
          <p:nvPr>
            <p:ph type="sldNum" sz="quarter" idx="12"/>
          </p:nvPr>
        </p:nvSpPr>
        <p:spPr>
          <a:noFill/>
        </p:spPr>
        <p:txBody>
          <a:bodyPr/>
          <a:lstStyle/>
          <a:p>
            <a:fld id="{F5FDF6BB-0FD1-5E40-AA3C-70514037322E}" type="slidenum">
              <a:rPr lang="en-US" smtClean="0"/>
              <a:pPr/>
              <a:t>34</a:t>
            </a:fld>
            <a:endParaRPr lang="en-US" smtClean="0"/>
          </a:p>
        </p:txBody>
      </p:sp>
      <p:sp>
        <p:nvSpPr>
          <p:cNvPr id="2" name="مستطيل 1"/>
          <p:cNvSpPr/>
          <p:nvPr/>
        </p:nvSpPr>
        <p:spPr>
          <a:xfrm>
            <a:off x="609600" y="3444849"/>
            <a:ext cx="7467600" cy="1938992"/>
          </a:xfrm>
          <a:prstGeom prst="rect">
            <a:avLst/>
          </a:prstGeom>
        </p:spPr>
        <p:txBody>
          <a:bodyPr wrap="square">
            <a:spAutoFit/>
          </a:bodyPr>
          <a:lstStyle/>
          <a:p>
            <a:pPr algn="r" rtl="1"/>
            <a:r>
              <a:rPr lang="ar-SA" dirty="0"/>
              <a:t>المهن والمسؤولية المهنية.</a:t>
            </a:r>
          </a:p>
          <a:p>
            <a:pPr algn="r" rtl="1"/>
            <a:r>
              <a:rPr lang="ar-SA" dirty="0"/>
              <a:t>مدونات الأخلاق ومطوري الوسائط المتعددة.</a:t>
            </a:r>
          </a:p>
          <a:p>
            <a:pPr algn="r" rtl="1"/>
            <a:r>
              <a:rPr lang="ar-SA" dirty="0"/>
              <a:t>حماية الملكية الفكرية من خلال:</a:t>
            </a:r>
          </a:p>
          <a:p>
            <a:pPr algn="r" rtl="1"/>
            <a:r>
              <a:rPr lang="ar-SA" dirty="0"/>
              <a:t>قانون حقوق الطبع.</a:t>
            </a:r>
          </a:p>
          <a:p>
            <a:pPr algn="r" rtl="1"/>
            <a:r>
              <a:rPr lang="ar-SA" dirty="0"/>
              <a:t>براءات الاختراع.</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5" name="Rectangle 2"/>
          <p:cNvSpPr>
            <a:spLocks noGrp="1" noChangeArrowheads="1"/>
          </p:cNvSpPr>
          <p:nvPr>
            <p:ph type="title"/>
          </p:nvPr>
        </p:nvSpPr>
        <p:spPr>
          <a:xfrm>
            <a:off x="457200" y="-152400"/>
            <a:ext cx="8229600" cy="1143000"/>
          </a:xfrm>
        </p:spPr>
        <p:txBody>
          <a:bodyPr/>
          <a:lstStyle/>
          <a:p>
            <a:pPr eaLnBrk="1" hangingPunct="1"/>
            <a:r>
              <a:rPr lang="en-US">
                <a:solidFill>
                  <a:srgbClr val="FF0000"/>
                </a:solidFill>
                <a:ea typeface="ＭＳ Ｐゴシック" charset="-128"/>
                <a:cs typeface="ＭＳ Ｐゴシック" charset="-128"/>
              </a:rPr>
              <a:t>WRAP UP</a:t>
            </a:r>
          </a:p>
        </p:txBody>
      </p:sp>
      <p:sp>
        <p:nvSpPr>
          <p:cNvPr id="79876" name="Rectangle 3"/>
          <p:cNvSpPr>
            <a:spLocks noGrp="1" noChangeArrowheads="1"/>
          </p:cNvSpPr>
          <p:nvPr>
            <p:ph idx="1"/>
          </p:nvPr>
        </p:nvSpPr>
        <p:spPr>
          <a:xfrm>
            <a:off x="-13138" y="685800"/>
            <a:ext cx="9115425" cy="4530725"/>
          </a:xfrm>
        </p:spPr>
        <p:txBody>
          <a:bodyPr>
            <a:normAutofit fontScale="92500"/>
          </a:bodyPr>
          <a:lstStyle/>
          <a:p>
            <a:pPr eaLnBrk="1" hangingPunct="1"/>
            <a:r>
              <a:rPr lang="en-US" dirty="0">
                <a:ea typeface="ＭＳ Ｐゴシック" charset="-128"/>
                <a:cs typeface="ＭＳ Ｐゴシック" charset="-128"/>
              </a:rPr>
              <a:t>Exceptions to Copyright Protection</a:t>
            </a:r>
          </a:p>
          <a:p>
            <a:pPr lvl="1" eaLnBrk="1" hangingPunct="1"/>
            <a:r>
              <a:rPr lang="en-US" dirty="0"/>
              <a:t>Public Domain</a:t>
            </a:r>
          </a:p>
          <a:p>
            <a:pPr lvl="1" eaLnBrk="1" hangingPunct="1"/>
            <a:r>
              <a:rPr lang="en-US" dirty="0"/>
              <a:t>Fair Use</a:t>
            </a:r>
          </a:p>
          <a:p>
            <a:pPr lvl="1" eaLnBrk="1" hangingPunct="1"/>
            <a:r>
              <a:rPr lang="en-US" dirty="0"/>
              <a:t>Works for Hire.</a:t>
            </a:r>
          </a:p>
          <a:p>
            <a:pPr eaLnBrk="1" hangingPunct="1"/>
            <a:r>
              <a:rPr lang="en-US" dirty="0">
                <a:ea typeface="ＭＳ Ｐゴシック" charset="-128"/>
                <a:cs typeface="ＭＳ Ｐゴシック" charset="-128"/>
              </a:rPr>
              <a:t>Challenges to copyright protection from digital media.</a:t>
            </a:r>
          </a:p>
          <a:p>
            <a:pPr lvl="1" eaLnBrk="1" hangingPunct="1"/>
            <a:r>
              <a:rPr lang="en-US" dirty="0"/>
              <a:t>Digital Millennium Copyright Act (DMCA)</a:t>
            </a:r>
          </a:p>
          <a:p>
            <a:pPr eaLnBrk="1" hangingPunct="1"/>
            <a:r>
              <a:rPr lang="en-US" dirty="0">
                <a:ea typeface="ＭＳ Ｐゴシック" charset="-128"/>
                <a:cs typeface="ＭＳ Ｐゴシック" charset="-128"/>
              </a:rPr>
              <a:t>Digital Rights Management</a:t>
            </a:r>
          </a:p>
          <a:p>
            <a:pPr lvl="1" eaLnBrk="1" hangingPunct="1"/>
            <a:r>
              <a:rPr lang="en-US" dirty="0"/>
              <a:t>Challenges</a:t>
            </a:r>
          </a:p>
          <a:p>
            <a:pPr lvl="1" eaLnBrk="1" hangingPunct="1"/>
            <a:r>
              <a:rPr lang="en-US" dirty="0"/>
              <a:t>Opportunities.</a:t>
            </a:r>
          </a:p>
          <a:p>
            <a:pPr lvl="1" eaLnBrk="1" hangingPunct="1"/>
            <a:endParaRPr lang="en-US" dirty="0"/>
          </a:p>
          <a:p>
            <a:pPr lvl="1" eaLnBrk="1" hangingPunct="1">
              <a:buFont typeface="Wingdings" charset="2"/>
              <a:buNone/>
            </a:pPr>
            <a:endParaRPr lang="en-US" dirty="0"/>
          </a:p>
        </p:txBody>
      </p:sp>
      <p:sp>
        <p:nvSpPr>
          <p:cNvPr id="79874" name="Slide Number Placeholder 4"/>
          <p:cNvSpPr>
            <a:spLocks noGrp="1"/>
          </p:cNvSpPr>
          <p:nvPr>
            <p:ph type="sldNum" sz="quarter" idx="12"/>
          </p:nvPr>
        </p:nvSpPr>
        <p:spPr>
          <a:noFill/>
        </p:spPr>
        <p:txBody>
          <a:bodyPr/>
          <a:lstStyle/>
          <a:p>
            <a:fld id="{75C6374A-4454-A24B-973B-8E969F4C9B0F}" type="slidenum">
              <a:rPr lang="en-US" smtClean="0"/>
              <a:pPr/>
              <a:t>35</a:t>
            </a:fld>
            <a:endParaRPr lang="en-US" smtClean="0"/>
          </a:p>
        </p:txBody>
      </p:sp>
      <p:sp>
        <p:nvSpPr>
          <p:cNvPr id="2" name="مستطيل 1"/>
          <p:cNvSpPr/>
          <p:nvPr/>
        </p:nvSpPr>
        <p:spPr>
          <a:xfrm>
            <a:off x="2209800" y="990600"/>
            <a:ext cx="6934200" cy="5262979"/>
          </a:xfrm>
          <a:prstGeom prst="rect">
            <a:avLst/>
          </a:prstGeom>
        </p:spPr>
        <p:txBody>
          <a:bodyPr wrap="square">
            <a:spAutoFit/>
          </a:bodyPr>
          <a:lstStyle/>
          <a:p>
            <a:pPr algn="r" rtl="1"/>
            <a:r>
              <a:rPr lang="ar-SA" dirty="0"/>
              <a:t>استثناءات لحماية حقوق الطبع والنشر</a:t>
            </a:r>
          </a:p>
          <a:p>
            <a:pPr algn="r" rtl="1"/>
            <a:r>
              <a:rPr lang="ar-SA" dirty="0"/>
              <a:t>المجال العام</a:t>
            </a:r>
          </a:p>
          <a:p>
            <a:pPr algn="r" rtl="1"/>
            <a:r>
              <a:rPr lang="ar-SA" dirty="0"/>
              <a:t>استخدام عادل</a:t>
            </a:r>
          </a:p>
          <a:p>
            <a:pPr algn="r" rtl="1"/>
            <a:r>
              <a:rPr lang="ar-SA" dirty="0"/>
              <a:t>يعمل للتأجير</a:t>
            </a:r>
            <a:r>
              <a:rPr lang="ar-SA" dirty="0" smtClean="0"/>
              <a:t>.</a:t>
            </a:r>
          </a:p>
          <a:p>
            <a:pPr algn="r" rtl="1"/>
            <a:endParaRPr lang="ar-SA" dirty="0"/>
          </a:p>
          <a:p>
            <a:pPr algn="r" rtl="1"/>
            <a:endParaRPr lang="ar-SA" dirty="0" smtClean="0"/>
          </a:p>
          <a:p>
            <a:pPr algn="r" rtl="1"/>
            <a:endParaRPr lang="ar-SA" dirty="0"/>
          </a:p>
          <a:p>
            <a:pPr algn="r" rtl="1"/>
            <a:endParaRPr lang="ar-SA" smtClean="0"/>
          </a:p>
          <a:p>
            <a:pPr algn="r" rtl="1"/>
            <a:endParaRPr lang="ar-SA" dirty="0"/>
          </a:p>
          <a:p>
            <a:pPr algn="r" rtl="1"/>
            <a:r>
              <a:rPr lang="ar-SA" dirty="0"/>
              <a:t>التحديات التي تواجه حماية حقوق النشر من الوسائط الرقمية.</a:t>
            </a:r>
          </a:p>
          <a:p>
            <a:pPr algn="r" rtl="1"/>
            <a:r>
              <a:rPr lang="ar-SA" dirty="0"/>
              <a:t>قانون حقوق المؤلف للألفية الرقمية (</a:t>
            </a:r>
            <a:r>
              <a:rPr lang="en-US" dirty="0"/>
              <a:t>DMCA)</a:t>
            </a:r>
          </a:p>
          <a:p>
            <a:pPr algn="r" rtl="1"/>
            <a:r>
              <a:rPr lang="ar-SA" dirty="0"/>
              <a:t>إدارة الحقوق الرقمية</a:t>
            </a:r>
          </a:p>
          <a:p>
            <a:pPr algn="r" rtl="1"/>
            <a:r>
              <a:rPr lang="ar-SA" dirty="0"/>
              <a:t>التحديات</a:t>
            </a:r>
          </a:p>
          <a:p>
            <a:pPr algn="r" rtl="1"/>
            <a:r>
              <a:rPr lang="ar-SA" dirty="0"/>
              <a:t>الفرص.</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381000" y="33337"/>
            <a:ext cx="8229600" cy="1143000"/>
          </a:xfrm>
        </p:spPr>
        <p:txBody>
          <a:bodyPr/>
          <a:lstStyle/>
          <a:p>
            <a:pPr eaLnBrk="1" hangingPunct="1"/>
            <a:r>
              <a:rPr lang="en-US" dirty="0" smtClean="0">
                <a:solidFill>
                  <a:srgbClr val="FF0000"/>
                </a:solidFill>
                <a:ea typeface="ＭＳ Ｐゴシック" charset="-128"/>
                <a:cs typeface="ＭＳ Ｐゴシック" charset="-128"/>
              </a:rPr>
              <a:t>Multimedia Development</a:t>
            </a:r>
            <a:endParaRPr lang="en-US" dirty="0">
              <a:solidFill>
                <a:srgbClr val="FF0000"/>
              </a:solidFill>
              <a:ea typeface="ＭＳ Ｐゴシック" charset="-128"/>
              <a:cs typeface="ＭＳ Ｐゴシック" charset="-128"/>
            </a:endParaRPr>
          </a:p>
        </p:txBody>
      </p:sp>
      <p:sp>
        <p:nvSpPr>
          <p:cNvPr id="22532" name="Rectangle 3"/>
          <p:cNvSpPr>
            <a:spLocks noGrp="1" noChangeArrowheads="1"/>
          </p:cNvSpPr>
          <p:nvPr>
            <p:ph idx="1"/>
          </p:nvPr>
        </p:nvSpPr>
        <p:spPr>
          <a:xfrm>
            <a:off x="0" y="990600"/>
            <a:ext cx="9144000" cy="4906963"/>
          </a:xfrm>
        </p:spPr>
        <p:txBody>
          <a:bodyPr/>
          <a:lstStyle/>
          <a:p>
            <a:pPr eaLnBrk="1" hangingPunct="1"/>
            <a:r>
              <a:rPr lang="en-US" dirty="0">
                <a:solidFill>
                  <a:srgbClr val="FF0000"/>
                </a:solidFill>
                <a:ea typeface="ＭＳ Ｐゴシック" charset="-128"/>
                <a:cs typeface="ＭＳ Ｐゴシック" charset="-128"/>
              </a:rPr>
              <a:t>Shares defining properties of a profession.</a:t>
            </a:r>
          </a:p>
          <a:p>
            <a:pPr marL="971550" lvl="1" indent="-514350" eaLnBrk="1" hangingPunct="1">
              <a:buFont typeface="+mj-lt"/>
              <a:buAutoNum type="arabicPeriod"/>
            </a:pPr>
            <a:r>
              <a:rPr lang="en-US" dirty="0"/>
              <a:t>Requires specialized knowledge and continuing education in latest techniques.</a:t>
            </a:r>
          </a:p>
          <a:p>
            <a:pPr marL="971550" lvl="1" indent="-514350" eaLnBrk="1" hangingPunct="1">
              <a:buFont typeface="+mj-lt"/>
              <a:buAutoNum type="arabicPeriod"/>
            </a:pPr>
            <a:r>
              <a:rPr lang="en-US" dirty="0"/>
              <a:t>Members of the team often belong to professional organizations.</a:t>
            </a:r>
          </a:p>
          <a:p>
            <a:pPr marL="971550" lvl="1" indent="-514350" eaLnBrk="1" hangingPunct="1">
              <a:buFont typeface="+mj-lt"/>
              <a:buAutoNum type="arabicPeriod"/>
            </a:pPr>
            <a:r>
              <a:rPr lang="en-US" dirty="0"/>
              <a:t>Educational standards are developing in college and university programs as the field matures.</a:t>
            </a:r>
          </a:p>
          <a:p>
            <a:pPr marL="971550" lvl="1" indent="-514350" eaLnBrk="1" hangingPunct="1">
              <a:buFont typeface="+mj-lt"/>
              <a:buAutoNum type="arabicPeriod"/>
            </a:pPr>
            <a:r>
              <a:rPr lang="en-US" dirty="0"/>
              <a:t>The work of a developer may have significant social consequences. </a:t>
            </a:r>
          </a:p>
        </p:txBody>
      </p:sp>
      <p:sp>
        <p:nvSpPr>
          <p:cNvPr id="22530" name="Slide Number Placeholder 4"/>
          <p:cNvSpPr>
            <a:spLocks noGrp="1"/>
          </p:cNvSpPr>
          <p:nvPr>
            <p:ph type="sldNum" sz="quarter" idx="12"/>
          </p:nvPr>
        </p:nvSpPr>
        <p:spPr>
          <a:noFill/>
        </p:spPr>
        <p:txBody>
          <a:bodyPr/>
          <a:lstStyle/>
          <a:p>
            <a:fld id="{63DDE61B-7A01-5B41-9EAB-1315E891E05C}" type="slidenum">
              <a:rPr lang="en-US" smtClean="0"/>
              <a:pPr/>
              <a:t>4</a:t>
            </a:fld>
            <a:endParaRPr lang="en-US" smtClean="0"/>
          </a:p>
        </p:txBody>
      </p:sp>
      <p:sp>
        <p:nvSpPr>
          <p:cNvPr id="2" name="مستطيل 1"/>
          <p:cNvSpPr/>
          <p:nvPr/>
        </p:nvSpPr>
        <p:spPr>
          <a:xfrm>
            <a:off x="228600" y="4842808"/>
            <a:ext cx="8882062" cy="1938992"/>
          </a:xfrm>
          <a:prstGeom prst="rect">
            <a:avLst/>
          </a:prstGeom>
        </p:spPr>
        <p:txBody>
          <a:bodyPr wrap="square">
            <a:spAutoFit/>
          </a:bodyPr>
          <a:lstStyle/>
          <a:p>
            <a:pPr algn="r" rtl="1"/>
            <a:r>
              <a:rPr lang="ar-SA" dirty="0"/>
              <a:t>أسهم تحدد خصائص المهنة.</a:t>
            </a:r>
          </a:p>
          <a:p>
            <a:pPr algn="r" rtl="1"/>
            <a:r>
              <a:rPr lang="ar-SA" dirty="0"/>
              <a:t>يتطلب المعرفة المتخصصة والتعليم المستمر في أحدث التقنيات.</a:t>
            </a:r>
          </a:p>
          <a:p>
            <a:pPr algn="r" rtl="1"/>
            <a:r>
              <a:rPr lang="ar-SA" dirty="0"/>
              <a:t>غالبًا ما ينتمي أعضاء الفريق إلى المنظمات المهنية.</a:t>
            </a:r>
          </a:p>
          <a:p>
            <a:pPr algn="r" rtl="1"/>
            <a:r>
              <a:rPr lang="ar-SA" dirty="0"/>
              <a:t>تتطور المعايير التعليمية في برامج الكليات والجامعات مع نضوج المجال.</a:t>
            </a:r>
          </a:p>
          <a:p>
            <a:pPr algn="r" rtl="1"/>
            <a:r>
              <a:rPr lang="ar-SA" dirty="0"/>
              <a:t>قد يكون لعمل أحد المطورين عواقب اجتماعية كبيرة.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381000" y="-228600"/>
            <a:ext cx="8229600" cy="1143000"/>
          </a:xfrm>
        </p:spPr>
        <p:txBody>
          <a:bodyPr/>
          <a:lstStyle/>
          <a:p>
            <a:pPr eaLnBrk="1" hangingPunct="1"/>
            <a:r>
              <a:rPr lang="en-US" dirty="0" smtClean="0">
                <a:solidFill>
                  <a:srgbClr val="FF0000"/>
                </a:solidFill>
                <a:ea typeface="ＭＳ Ｐゴシック" charset="-128"/>
                <a:cs typeface="ＭＳ Ｐゴシック" charset="-128"/>
              </a:rPr>
              <a:t>Professional Responsibility</a:t>
            </a:r>
            <a:endParaRPr lang="en-US" dirty="0">
              <a:solidFill>
                <a:srgbClr val="FF0000"/>
              </a:solidFill>
              <a:ea typeface="ＭＳ Ｐゴシック" charset="-128"/>
              <a:cs typeface="ＭＳ Ｐゴシック" charset="-128"/>
            </a:endParaRPr>
          </a:p>
        </p:txBody>
      </p:sp>
      <p:sp>
        <p:nvSpPr>
          <p:cNvPr id="24580" name="Rectangle 3"/>
          <p:cNvSpPr>
            <a:spLocks noGrp="1" noChangeArrowheads="1"/>
          </p:cNvSpPr>
          <p:nvPr>
            <p:ph idx="1"/>
          </p:nvPr>
        </p:nvSpPr>
        <p:spPr>
          <a:xfrm>
            <a:off x="4762" y="609600"/>
            <a:ext cx="9139238" cy="4525963"/>
          </a:xfrm>
        </p:spPr>
        <p:txBody>
          <a:bodyPr>
            <a:normAutofit/>
          </a:bodyPr>
          <a:lstStyle/>
          <a:p>
            <a:pPr eaLnBrk="1" hangingPunct="1"/>
            <a:r>
              <a:rPr lang="en-US" dirty="0">
                <a:solidFill>
                  <a:srgbClr val="FF5A14"/>
                </a:solidFill>
                <a:ea typeface="ＭＳ Ｐゴシック" charset="-128"/>
                <a:cs typeface="ＭＳ Ｐゴシック" charset="-128"/>
              </a:rPr>
              <a:t>Code of ethics</a:t>
            </a:r>
            <a:r>
              <a:rPr lang="en-US" dirty="0">
                <a:ea typeface="ＭＳ Ｐゴシック" charset="-128"/>
                <a:cs typeface="ＭＳ Ｐゴシック" charset="-128"/>
              </a:rPr>
              <a:t> is a statement of obligations and standards that define a practitioner's professional responsibilities.</a:t>
            </a:r>
          </a:p>
          <a:p>
            <a:pPr eaLnBrk="1" hangingPunct="1"/>
            <a:r>
              <a:rPr lang="en-US" b="1" dirty="0">
                <a:ea typeface="ＭＳ Ｐゴシック" charset="-128"/>
                <a:cs typeface="ＭＳ Ｐゴシック" charset="-128"/>
              </a:rPr>
              <a:t>No direct code of ethics </a:t>
            </a:r>
            <a:r>
              <a:rPr lang="en-US" dirty="0">
                <a:ea typeface="ＭＳ Ｐゴシック" charset="-128"/>
                <a:cs typeface="ＭＳ Ｐゴシック" charset="-128"/>
              </a:rPr>
              <a:t>for multimedia developers yet, but the </a:t>
            </a:r>
            <a:r>
              <a:rPr lang="en-US" i="1" dirty="0">
                <a:solidFill>
                  <a:srgbClr val="FF0000"/>
                </a:solidFill>
                <a:ea typeface="ＭＳ Ｐゴシック" charset="-128"/>
                <a:cs typeface="ＭＳ Ｐゴシック" charset="-128"/>
              </a:rPr>
              <a:t>Software</a:t>
            </a:r>
            <a:r>
              <a:rPr lang="en-US" i="1" dirty="0">
                <a:ea typeface="ＭＳ Ｐゴシック" charset="-128"/>
                <a:cs typeface="ＭＳ Ｐゴシック" charset="-128"/>
              </a:rPr>
              <a:t> Engineering </a:t>
            </a:r>
            <a:r>
              <a:rPr lang="en-US" i="1" dirty="0">
                <a:solidFill>
                  <a:srgbClr val="FF0000"/>
                </a:solidFill>
                <a:ea typeface="ＭＳ Ｐゴシック" charset="-128"/>
                <a:cs typeface="ＭＳ Ｐゴシック" charset="-128"/>
              </a:rPr>
              <a:t>Code</a:t>
            </a:r>
            <a:r>
              <a:rPr lang="en-US" i="1" dirty="0">
                <a:ea typeface="ＭＳ Ｐゴシック" charset="-128"/>
                <a:cs typeface="ＭＳ Ｐゴシック" charset="-128"/>
              </a:rPr>
              <a:t> of </a:t>
            </a:r>
            <a:r>
              <a:rPr lang="en-US" i="1" dirty="0">
                <a:solidFill>
                  <a:srgbClr val="FF0000"/>
                </a:solidFill>
                <a:ea typeface="ＭＳ Ｐゴシック" charset="-128"/>
                <a:cs typeface="ＭＳ Ｐゴシック" charset="-128"/>
              </a:rPr>
              <a:t>Ethics</a:t>
            </a:r>
            <a:r>
              <a:rPr lang="en-US" i="1" dirty="0">
                <a:ea typeface="ＭＳ Ｐゴシック" charset="-128"/>
                <a:cs typeface="ＭＳ Ｐゴシック" charset="-128"/>
              </a:rPr>
              <a:t> and </a:t>
            </a:r>
            <a:r>
              <a:rPr lang="en-US" i="1" dirty="0">
                <a:solidFill>
                  <a:srgbClr val="FF0000"/>
                </a:solidFill>
                <a:ea typeface="ＭＳ Ｐゴシック" charset="-128"/>
                <a:cs typeface="ＭＳ Ｐゴシック" charset="-128"/>
              </a:rPr>
              <a:t>Professional</a:t>
            </a:r>
            <a:r>
              <a:rPr lang="en-US" i="1" dirty="0">
                <a:ea typeface="ＭＳ Ｐゴシック" charset="-128"/>
                <a:cs typeface="ＭＳ Ｐゴシック" charset="-128"/>
              </a:rPr>
              <a:t> </a:t>
            </a:r>
            <a:r>
              <a:rPr lang="en-US" i="1" dirty="0">
                <a:solidFill>
                  <a:srgbClr val="FF0000"/>
                </a:solidFill>
                <a:ea typeface="ＭＳ Ｐゴシック" charset="-128"/>
                <a:cs typeface="ＭＳ Ｐゴシック" charset="-128"/>
              </a:rPr>
              <a:t>Practice</a:t>
            </a:r>
            <a:r>
              <a:rPr lang="en-US" dirty="0">
                <a:solidFill>
                  <a:srgbClr val="FF0000"/>
                </a:solidFill>
                <a:ea typeface="ＭＳ Ｐゴシック" charset="-128"/>
                <a:cs typeface="ＭＳ Ｐゴシック" charset="-128"/>
              </a:rPr>
              <a:t> </a:t>
            </a:r>
            <a:r>
              <a:rPr lang="en-US" dirty="0">
                <a:ea typeface="ＭＳ Ｐゴシック" charset="-128"/>
                <a:cs typeface="ＭＳ Ｐゴシック" charset="-128"/>
              </a:rPr>
              <a:t>directly relates to the work of a multimedia programmer and offers guidance to other members of the team.</a:t>
            </a:r>
          </a:p>
        </p:txBody>
      </p:sp>
      <p:sp>
        <p:nvSpPr>
          <p:cNvPr id="24578" name="Slide Number Placeholder 4"/>
          <p:cNvSpPr>
            <a:spLocks noGrp="1"/>
          </p:cNvSpPr>
          <p:nvPr>
            <p:ph type="sldNum" sz="quarter" idx="12"/>
          </p:nvPr>
        </p:nvSpPr>
        <p:spPr>
          <a:noFill/>
        </p:spPr>
        <p:txBody>
          <a:bodyPr/>
          <a:lstStyle/>
          <a:p>
            <a:fld id="{E4E674A5-A766-4D4A-A20E-54D1B3E8A2FC}" type="slidenum">
              <a:rPr lang="en-US" smtClean="0"/>
              <a:pPr/>
              <a:t>5</a:t>
            </a:fld>
            <a:endParaRPr lang="en-US" smtClean="0"/>
          </a:p>
        </p:txBody>
      </p:sp>
      <p:sp>
        <p:nvSpPr>
          <p:cNvPr id="2" name="مستطيل 1"/>
          <p:cNvSpPr/>
          <p:nvPr/>
        </p:nvSpPr>
        <p:spPr>
          <a:xfrm>
            <a:off x="304800" y="4620161"/>
            <a:ext cx="8686800" cy="1631216"/>
          </a:xfrm>
          <a:prstGeom prst="rect">
            <a:avLst/>
          </a:prstGeom>
        </p:spPr>
        <p:txBody>
          <a:bodyPr wrap="square">
            <a:spAutoFit/>
          </a:bodyPr>
          <a:lstStyle/>
          <a:p>
            <a:pPr algn="r" rtl="1"/>
            <a:r>
              <a:rPr lang="ar-SA" dirty="0" smtClean="0"/>
              <a:t>كود الأخلاق </a:t>
            </a:r>
            <a:r>
              <a:rPr lang="ar-SA" dirty="0"/>
              <a:t>هي بيان الالتزامات والمعايير التي تحدد المسؤوليات المهنية للممارس.</a:t>
            </a:r>
          </a:p>
          <a:p>
            <a:pPr algn="r" rtl="1"/>
            <a:r>
              <a:rPr lang="ar-SA" sz="2800" dirty="0"/>
              <a:t>لا توجد </a:t>
            </a:r>
            <a:r>
              <a:rPr lang="ar-SA" sz="2800" dirty="0" smtClean="0"/>
              <a:t>كود أخلاقية </a:t>
            </a:r>
            <a:r>
              <a:rPr lang="ar-SA" dirty="0"/>
              <a:t>مباشرة لمطوّري الوسائط المتعددة حتى الآن ، لكن مدونة قواعد هندسة البرمجيات للممارسات الأخلاقية والممارسات المهنية ترتبط مباشرة بعمل مبرمج متعدد الوسائط وتقدم إرشادات لأعضاء الفريق الآخرين.</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147637" y="-304800"/>
            <a:ext cx="8991600" cy="1143000"/>
          </a:xfrm>
        </p:spPr>
        <p:txBody>
          <a:bodyPr>
            <a:normAutofit/>
          </a:bodyPr>
          <a:lstStyle/>
          <a:p>
            <a:pPr algn="l" eaLnBrk="1" hangingPunct="1"/>
            <a:r>
              <a:rPr lang="en-US" dirty="0" smtClean="0">
                <a:solidFill>
                  <a:srgbClr val="FF0000"/>
                </a:solidFill>
                <a:ea typeface="ＭＳ Ｐゴシック" charset="-128"/>
                <a:cs typeface="ＭＳ Ｐゴシック" charset="-128"/>
              </a:rPr>
              <a:t>Software Engineering  Code Of Ethics</a:t>
            </a:r>
            <a:endParaRPr lang="en-US" dirty="0">
              <a:solidFill>
                <a:srgbClr val="FF0000"/>
              </a:solidFill>
              <a:ea typeface="ＭＳ Ｐゴシック" charset="-128"/>
              <a:cs typeface="ＭＳ Ｐゴシック" charset="-128"/>
            </a:endParaRPr>
          </a:p>
        </p:txBody>
      </p:sp>
      <p:sp>
        <p:nvSpPr>
          <p:cNvPr id="26628" name="Rectangle 3"/>
          <p:cNvSpPr>
            <a:spLocks noGrp="1" noChangeArrowheads="1"/>
          </p:cNvSpPr>
          <p:nvPr>
            <p:ph idx="1"/>
          </p:nvPr>
        </p:nvSpPr>
        <p:spPr>
          <a:xfrm>
            <a:off x="-19050" y="685800"/>
            <a:ext cx="9144000" cy="4525963"/>
          </a:xfrm>
        </p:spPr>
        <p:txBody>
          <a:bodyPr>
            <a:normAutofit fontScale="92500"/>
          </a:bodyPr>
          <a:lstStyle/>
          <a:p>
            <a:pPr eaLnBrk="1" hangingPunct="1"/>
            <a:r>
              <a:rPr lang="en-US" dirty="0">
                <a:solidFill>
                  <a:srgbClr val="FF0000"/>
                </a:solidFill>
                <a:ea typeface="ＭＳ Ｐゴシック" charset="-128"/>
                <a:cs typeface="ＭＳ Ｐゴシック" charset="-128"/>
              </a:rPr>
              <a:t>Organized as eight principles </a:t>
            </a:r>
            <a:r>
              <a:rPr lang="en-US" dirty="0">
                <a:ea typeface="ＭＳ Ｐゴシック" charset="-128"/>
                <a:cs typeface="ＭＳ Ｐゴシック" charset="-128"/>
              </a:rPr>
              <a:t>with a set of specific obligations.</a:t>
            </a:r>
          </a:p>
          <a:p>
            <a:pPr lvl="1" eaLnBrk="1" hangingPunct="1"/>
            <a:r>
              <a:rPr lang="en-US" dirty="0"/>
              <a:t>Specific obligations identify course of action to fulfill the principle's major obligation.</a:t>
            </a:r>
          </a:p>
          <a:p>
            <a:pPr eaLnBrk="1" hangingPunct="1"/>
            <a:r>
              <a:rPr lang="en-US" dirty="0">
                <a:solidFill>
                  <a:srgbClr val="FF0000"/>
                </a:solidFill>
                <a:ea typeface="ＭＳ Ｐゴシック" charset="-128"/>
                <a:cs typeface="ＭＳ Ｐゴシック" charset="-128"/>
              </a:rPr>
              <a:t>Principles suggest obligations in several different areas:</a:t>
            </a:r>
          </a:p>
          <a:p>
            <a:pPr marL="971550" lvl="1" indent="-514350" eaLnBrk="1" hangingPunct="1">
              <a:lnSpc>
                <a:spcPct val="75000"/>
              </a:lnSpc>
              <a:buFont typeface="+mj-lt"/>
              <a:buAutoNum type="arabicPeriod"/>
            </a:pPr>
            <a:r>
              <a:rPr lang="en-US" dirty="0"/>
              <a:t>Society at large</a:t>
            </a:r>
          </a:p>
          <a:p>
            <a:pPr marL="971550" lvl="1" indent="-514350" eaLnBrk="1" hangingPunct="1">
              <a:lnSpc>
                <a:spcPct val="75000"/>
              </a:lnSpc>
              <a:buFont typeface="+mj-lt"/>
              <a:buAutoNum type="arabicPeriod"/>
            </a:pPr>
            <a:r>
              <a:rPr lang="en-US" dirty="0"/>
              <a:t>Laws that govern practice</a:t>
            </a:r>
          </a:p>
          <a:p>
            <a:pPr marL="971550" lvl="1" indent="-514350" eaLnBrk="1" hangingPunct="1">
              <a:lnSpc>
                <a:spcPct val="75000"/>
              </a:lnSpc>
              <a:buFont typeface="+mj-lt"/>
              <a:buAutoNum type="arabicPeriod"/>
            </a:pPr>
            <a:r>
              <a:rPr lang="en-US" dirty="0"/>
              <a:t>Clients and employers</a:t>
            </a:r>
          </a:p>
          <a:p>
            <a:pPr marL="971550" lvl="1" indent="-514350" eaLnBrk="1" hangingPunct="1">
              <a:lnSpc>
                <a:spcPct val="75000"/>
              </a:lnSpc>
              <a:buFont typeface="+mj-lt"/>
              <a:buAutoNum type="arabicPeriod"/>
            </a:pPr>
            <a:r>
              <a:rPr lang="en-US" dirty="0"/>
              <a:t>Colleagues and subordinates</a:t>
            </a:r>
          </a:p>
          <a:p>
            <a:pPr marL="971550" lvl="1" indent="-514350" eaLnBrk="1" hangingPunct="1">
              <a:lnSpc>
                <a:spcPct val="75000"/>
              </a:lnSpc>
              <a:buFont typeface="+mj-lt"/>
              <a:buAutoNum type="arabicPeriod"/>
            </a:pPr>
            <a:r>
              <a:rPr lang="en-US" dirty="0"/>
              <a:t>Profession itself.</a:t>
            </a:r>
          </a:p>
        </p:txBody>
      </p:sp>
      <p:sp>
        <p:nvSpPr>
          <p:cNvPr id="26626" name="Slide Number Placeholder 4"/>
          <p:cNvSpPr>
            <a:spLocks noGrp="1"/>
          </p:cNvSpPr>
          <p:nvPr>
            <p:ph type="sldNum" sz="quarter" idx="12"/>
          </p:nvPr>
        </p:nvSpPr>
        <p:spPr>
          <a:noFill/>
        </p:spPr>
        <p:txBody>
          <a:bodyPr/>
          <a:lstStyle/>
          <a:p>
            <a:fld id="{46C07CB1-21C7-7E49-BF1D-FB4FAFD4E17C}" type="slidenum">
              <a:rPr lang="en-US" smtClean="0"/>
              <a:pPr/>
              <a:t>6</a:t>
            </a:fld>
            <a:endParaRPr lang="en-US" smtClean="0"/>
          </a:p>
        </p:txBody>
      </p:sp>
      <p:sp>
        <p:nvSpPr>
          <p:cNvPr id="2" name="مستطيل 1"/>
          <p:cNvSpPr/>
          <p:nvPr/>
        </p:nvSpPr>
        <p:spPr>
          <a:xfrm>
            <a:off x="14287" y="4876800"/>
            <a:ext cx="9144000" cy="1631216"/>
          </a:xfrm>
          <a:prstGeom prst="rect">
            <a:avLst/>
          </a:prstGeom>
        </p:spPr>
        <p:txBody>
          <a:bodyPr wrap="square">
            <a:spAutoFit/>
          </a:bodyPr>
          <a:lstStyle/>
          <a:p>
            <a:pPr algn="r" rtl="1"/>
            <a:r>
              <a:rPr lang="ar-SA" sz="2000" dirty="0"/>
              <a:t>نظمت ثمانية مبادئ مع مجموعة من الالتزامات المحددة.</a:t>
            </a:r>
          </a:p>
          <a:p>
            <a:pPr algn="r" rtl="1"/>
            <a:r>
              <a:rPr lang="ar-SA" sz="2000" dirty="0"/>
              <a:t>تحدد الالتزامات المحددة مسار العمل للوفاء بالالتزام الرئيسي للمبدأ.</a:t>
            </a:r>
          </a:p>
          <a:p>
            <a:pPr algn="r" rtl="1"/>
            <a:r>
              <a:rPr lang="ar-SA" sz="2000" dirty="0"/>
              <a:t>تقترح المبادئ التزامات في عدة مجالات مختلفة:</a:t>
            </a:r>
          </a:p>
          <a:p>
            <a:pPr marL="457200" indent="-457200" algn="r" rtl="1">
              <a:buFont typeface="+mj-lt"/>
              <a:buAutoNum type="arabicPeriod"/>
            </a:pPr>
            <a:r>
              <a:rPr lang="ar-SA" sz="2000" dirty="0"/>
              <a:t>مجتمع </a:t>
            </a:r>
            <a:r>
              <a:rPr lang="ar-SA" sz="2000" dirty="0" smtClean="0"/>
              <a:t>واسع 2- القوانين </a:t>
            </a:r>
            <a:r>
              <a:rPr lang="ar-SA" sz="2000" dirty="0"/>
              <a:t>التي تحكم </a:t>
            </a:r>
            <a:r>
              <a:rPr lang="ar-SA" sz="2000" dirty="0" smtClean="0"/>
              <a:t>الممارسة 3- العملاء </a:t>
            </a:r>
            <a:r>
              <a:rPr lang="ar-SA" sz="2000" dirty="0"/>
              <a:t>وأصحاب </a:t>
            </a:r>
            <a:r>
              <a:rPr lang="ar-SA" sz="2000" dirty="0" smtClean="0"/>
              <a:t>العمل 4- الزملاء والمرؤوسين  ----5المهنة </a:t>
            </a:r>
            <a:r>
              <a:rPr lang="ar-SA" sz="2000" dirty="0"/>
              <a:t>نفسها</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0" y="-304800"/>
            <a:ext cx="9144000" cy="1143000"/>
          </a:xfrm>
        </p:spPr>
        <p:txBody>
          <a:bodyPr>
            <a:normAutofit/>
          </a:bodyPr>
          <a:lstStyle/>
          <a:p>
            <a:pPr eaLnBrk="1" hangingPunct="1"/>
            <a:r>
              <a:rPr lang="en-US" dirty="0" smtClean="0">
                <a:solidFill>
                  <a:srgbClr val="FF0000"/>
                </a:solidFill>
                <a:ea typeface="ＭＳ Ｐゴシック" charset="-128"/>
                <a:cs typeface="ＭＳ Ｐゴシック" charset="-128"/>
              </a:rPr>
              <a:t>General Principles  </a:t>
            </a:r>
            <a:r>
              <a:rPr lang="en-US" sz="2800" dirty="0" smtClean="0">
                <a:solidFill>
                  <a:srgbClr val="FF0000"/>
                </a:solidFill>
                <a:ea typeface="ＭＳ Ｐゴシック" charset="-128"/>
                <a:cs typeface="ＭＳ Ｐゴシック" charset="-128"/>
              </a:rPr>
              <a:t>ACM/IEEE Code Of Ethics</a:t>
            </a:r>
            <a:endParaRPr lang="en-US" dirty="0">
              <a:solidFill>
                <a:srgbClr val="FF0000"/>
              </a:solidFill>
              <a:ea typeface="ＭＳ Ｐゴシック" charset="-128"/>
              <a:cs typeface="ＭＳ Ｐゴシック" charset="-128"/>
            </a:endParaRPr>
          </a:p>
        </p:txBody>
      </p:sp>
      <p:sp>
        <p:nvSpPr>
          <p:cNvPr id="28676" name="Rectangle 3"/>
          <p:cNvSpPr>
            <a:spLocks noGrp="1" noChangeArrowheads="1"/>
          </p:cNvSpPr>
          <p:nvPr>
            <p:ph idx="1"/>
          </p:nvPr>
        </p:nvSpPr>
        <p:spPr>
          <a:xfrm>
            <a:off x="83344" y="685800"/>
            <a:ext cx="8991600" cy="4525963"/>
          </a:xfrm>
        </p:spPr>
        <p:txBody>
          <a:bodyPr>
            <a:normAutofit/>
          </a:bodyPr>
          <a:lstStyle/>
          <a:p>
            <a:pPr eaLnBrk="1" hangingPunct="1"/>
            <a:r>
              <a:rPr lang="en-US" dirty="0">
                <a:solidFill>
                  <a:srgbClr val="FF0000"/>
                </a:solidFill>
                <a:ea typeface="ＭＳ Ｐゴシック" charset="-128"/>
                <a:cs typeface="ＭＳ Ｐゴシック" charset="-128"/>
              </a:rPr>
              <a:t>The "Public" Principle:</a:t>
            </a:r>
          </a:p>
          <a:p>
            <a:pPr lvl="1" eaLnBrk="1" hangingPunct="1">
              <a:buFont typeface="Wingdings" charset="2"/>
              <a:buNone/>
            </a:pPr>
            <a:r>
              <a:rPr lang="en-US" sz="2400" dirty="0"/>
              <a:t>"</a:t>
            </a:r>
            <a:r>
              <a:rPr lang="en-US" sz="2400" b="1" dirty="0"/>
              <a:t>Software engineers shall act c</a:t>
            </a:r>
            <a:r>
              <a:rPr lang="en-US" sz="2400" dirty="0"/>
              <a:t>onsistently with the public interest."</a:t>
            </a:r>
          </a:p>
          <a:p>
            <a:pPr eaLnBrk="1" hangingPunct="1"/>
            <a:r>
              <a:rPr lang="en-US" dirty="0">
                <a:solidFill>
                  <a:srgbClr val="FF0000"/>
                </a:solidFill>
                <a:ea typeface="ＭＳ Ｐゴシック" charset="-128"/>
                <a:cs typeface="ＭＳ Ｐゴシック" charset="-128"/>
              </a:rPr>
              <a:t>The "Client and Employer" Principle:</a:t>
            </a:r>
          </a:p>
          <a:p>
            <a:pPr lvl="1" eaLnBrk="1" hangingPunct="1">
              <a:buFont typeface="Wingdings" charset="2"/>
              <a:buNone/>
            </a:pPr>
            <a:r>
              <a:rPr lang="en-US" sz="2400" dirty="0"/>
              <a:t>"</a:t>
            </a:r>
            <a:r>
              <a:rPr lang="en-US" sz="2400" b="1" dirty="0"/>
              <a:t>Software engineers shall act </a:t>
            </a:r>
            <a:r>
              <a:rPr lang="en-US" sz="2400" dirty="0"/>
              <a:t>in a manner that is in the best interests of their client and employer, consistent with the public interest."</a:t>
            </a:r>
          </a:p>
          <a:p>
            <a:pPr eaLnBrk="1" hangingPunct="1"/>
            <a:r>
              <a:rPr lang="en-US" dirty="0">
                <a:solidFill>
                  <a:srgbClr val="FF0000"/>
                </a:solidFill>
                <a:ea typeface="ＭＳ Ｐゴシック" charset="-128"/>
                <a:cs typeface="ＭＳ Ｐゴシック" charset="-128"/>
              </a:rPr>
              <a:t>The "Product" Principle</a:t>
            </a:r>
            <a:r>
              <a:rPr lang="en-US" dirty="0" smtClean="0">
                <a:solidFill>
                  <a:srgbClr val="FF0000"/>
                </a:solidFill>
                <a:ea typeface="ＭＳ Ｐゴシック" charset="-128"/>
                <a:cs typeface="ＭＳ Ｐゴシック" charset="-128"/>
              </a:rPr>
              <a:t>:</a:t>
            </a:r>
          </a:p>
          <a:p>
            <a:pPr eaLnBrk="1" hangingPunct="1"/>
            <a:r>
              <a:rPr lang="en-US" sz="2400" dirty="0" smtClean="0"/>
              <a:t>"</a:t>
            </a:r>
            <a:r>
              <a:rPr lang="en-US" sz="2400" b="1" dirty="0"/>
              <a:t>Software engineers shall ensure </a:t>
            </a:r>
            <a:r>
              <a:rPr lang="en-US" sz="2400" dirty="0"/>
              <a:t>that their products and related modifications meet the highest professional standards possible."</a:t>
            </a:r>
          </a:p>
        </p:txBody>
      </p:sp>
      <p:sp>
        <p:nvSpPr>
          <p:cNvPr id="28674" name="Slide Number Placeholder 4"/>
          <p:cNvSpPr>
            <a:spLocks noGrp="1"/>
          </p:cNvSpPr>
          <p:nvPr>
            <p:ph type="sldNum" sz="quarter" idx="12"/>
          </p:nvPr>
        </p:nvSpPr>
        <p:spPr>
          <a:noFill/>
        </p:spPr>
        <p:txBody>
          <a:bodyPr/>
          <a:lstStyle/>
          <a:p>
            <a:fld id="{9E7074E7-88E8-084B-AE73-944EB028BDDA}" type="slidenum">
              <a:rPr lang="en-US" smtClean="0"/>
              <a:pPr/>
              <a:t>7</a:t>
            </a:fld>
            <a:endParaRPr lang="en-US" smtClean="0"/>
          </a:p>
        </p:txBody>
      </p:sp>
      <p:sp>
        <p:nvSpPr>
          <p:cNvPr id="2" name="مستطيل 1"/>
          <p:cNvSpPr/>
          <p:nvPr/>
        </p:nvSpPr>
        <p:spPr>
          <a:xfrm>
            <a:off x="14288" y="5150584"/>
            <a:ext cx="9129712" cy="1631216"/>
          </a:xfrm>
          <a:prstGeom prst="rect">
            <a:avLst/>
          </a:prstGeom>
        </p:spPr>
        <p:txBody>
          <a:bodyPr wrap="square">
            <a:spAutoFit/>
          </a:bodyPr>
          <a:lstStyle/>
          <a:p>
            <a:pPr algn="r" rtl="1"/>
            <a:r>
              <a:rPr lang="ar-SA" sz="2000" dirty="0"/>
              <a:t>مبدأ "</a:t>
            </a:r>
            <a:r>
              <a:rPr lang="ar-SA" sz="2000" dirty="0" err="1"/>
              <a:t>عام</a:t>
            </a:r>
            <a:r>
              <a:rPr lang="ar-SA" sz="2000" dirty="0" err="1" smtClean="0"/>
              <a:t>":"</a:t>
            </a:r>
            <a:r>
              <a:rPr lang="ar-SA" sz="2000" dirty="0" err="1"/>
              <a:t>يجب</a:t>
            </a:r>
            <a:r>
              <a:rPr lang="ar-SA" sz="2000" dirty="0"/>
              <a:t> على مهندسي البرمجيات التصرف بما يتفق مع المصلحة العامة."</a:t>
            </a:r>
          </a:p>
          <a:p>
            <a:pPr algn="r" rtl="1"/>
            <a:r>
              <a:rPr lang="ar-SA" sz="2000" dirty="0"/>
              <a:t>مبدأ "العميل وأصحاب </a:t>
            </a:r>
            <a:r>
              <a:rPr lang="ar-SA" sz="2000" dirty="0" err="1"/>
              <a:t>العمل</a:t>
            </a:r>
            <a:r>
              <a:rPr lang="ar-SA" sz="2000" dirty="0" err="1" smtClean="0"/>
              <a:t>":"</a:t>
            </a:r>
            <a:r>
              <a:rPr lang="ar-SA" sz="2000" dirty="0" err="1"/>
              <a:t>يجب</a:t>
            </a:r>
            <a:r>
              <a:rPr lang="ar-SA" sz="2000" dirty="0"/>
              <a:t> على مهندسي البرمجيات التصرف بطريقة تتلاءم مع مصالح عملائهم وصاحب عملهم ، بما يتفق مع المصلحة العامة."</a:t>
            </a:r>
          </a:p>
          <a:p>
            <a:pPr algn="r" rtl="1"/>
            <a:r>
              <a:rPr lang="ar-SA" sz="2000" dirty="0"/>
              <a:t>مبدأ "</a:t>
            </a:r>
            <a:r>
              <a:rPr lang="ar-SA" sz="2000" dirty="0" err="1"/>
              <a:t>المنتج</a:t>
            </a:r>
            <a:r>
              <a:rPr lang="ar-SA" sz="2000" dirty="0" err="1" smtClean="0"/>
              <a:t>":"</a:t>
            </a:r>
            <a:r>
              <a:rPr lang="ar-SA" sz="2000" dirty="0" err="1"/>
              <a:t>يجب</a:t>
            </a:r>
            <a:r>
              <a:rPr lang="ar-SA" sz="2000" dirty="0"/>
              <a:t> على مهندسي البرمجيات التأكد من أن منتجاتهم والتعديلات ذات الصلة تلبي أعلى المعايير المهنية الممكنة."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4" name="Rectangle 3"/>
          <p:cNvSpPr>
            <a:spLocks noGrp="1" noChangeArrowheads="1"/>
          </p:cNvSpPr>
          <p:nvPr>
            <p:ph idx="1"/>
          </p:nvPr>
        </p:nvSpPr>
        <p:spPr>
          <a:xfrm>
            <a:off x="0" y="881062"/>
            <a:ext cx="9110663" cy="4525963"/>
          </a:xfrm>
        </p:spPr>
        <p:txBody>
          <a:bodyPr>
            <a:normAutofit lnSpcReduction="10000"/>
          </a:bodyPr>
          <a:lstStyle/>
          <a:p>
            <a:pPr eaLnBrk="1" hangingPunct="1"/>
            <a:r>
              <a:rPr lang="en-US" dirty="0">
                <a:ea typeface="ＭＳ Ｐゴシック" charset="-128"/>
                <a:cs typeface="ＭＳ Ｐゴシック" charset="-128"/>
              </a:rPr>
              <a:t>The "</a:t>
            </a:r>
            <a:r>
              <a:rPr lang="en-US" b="1" dirty="0">
                <a:ea typeface="ＭＳ Ｐゴシック" charset="-128"/>
                <a:cs typeface="ＭＳ Ｐゴシック" charset="-128"/>
              </a:rPr>
              <a:t>Judgment</a:t>
            </a:r>
            <a:r>
              <a:rPr lang="en-US" dirty="0">
                <a:ea typeface="ＭＳ Ｐゴシック" charset="-128"/>
                <a:cs typeface="ＭＳ Ｐゴシック" charset="-128"/>
              </a:rPr>
              <a:t>" Principle:</a:t>
            </a:r>
          </a:p>
          <a:p>
            <a:pPr lvl="1" eaLnBrk="1" hangingPunct="1">
              <a:buFont typeface="Wingdings" charset="2"/>
              <a:buNone/>
            </a:pPr>
            <a:r>
              <a:rPr lang="en-US" sz="2400" dirty="0"/>
              <a:t>"Software engineers shall maintain integrity and independence in their professional judgment."</a:t>
            </a:r>
          </a:p>
          <a:p>
            <a:pPr eaLnBrk="1" hangingPunct="1"/>
            <a:r>
              <a:rPr lang="en-US" dirty="0">
                <a:ea typeface="ＭＳ Ｐゴシック" charset="-128"/>
                <a:cs typeface="ＭＳ Ｐゴシック" charset="-128"/>
              </a:rPr>
              <a:t>The "</a:t>
            </a:r>
            <a:r>
              <a:rPr lang="en-US" b="1" dirty="0">
                <a:ea typeface="ＭＳ Ｐゴシック" charset="-128"/>
                <a:cs typeface="ＭＳ Ｐゴシック" charset="-128"/>
              </a:rPr>
              <a:t>Management</a:t>
            </a:r>
            <a:r>
              <a:rPr lang="en-US" dirty="0">
                <a:ea typeface="ＭＳ Ｐゴシック" charset="-128"/>
                <a:cs typeface="ＭＳ Ｐゴシック" charset="-128"/>
              </a:rPr>
              <a:t>" Principle:</a:t>
            </a:r>
          </a:p>
          <a:p>
            <a:pPr lvl="1" eaLnBrk="1" hangingPunct="1">
              <a:buFont typeface="Wingdings" charset="2"/>
              <a:buNone/>
            </a:pPr>
            <a:r>
              <a:rPr lang="en-US" sz="2400" dirty="0"/>
              <a:t>"Software engineering managers and leaders shall subscribe to and promote an ethical approach to the management of software development and maintenance."</a:t>
            </a:r>
          </a:p>
          <a:p>
            <a:pPr eaLnBrk="1" hangingPunct="1"/>
            <a:r>
              <a:rPr lang="en-US" dirty="0">
                <a:ea typeface="ＭＳ Ｐゴシック" charset="-128"/>
                <a:cs typeface="ＭＳ Ｐゴシック" charset="-128"/>
              </a:rPr>
              <a:t>The "</a:t>
            </a:r>
            <a:r>
              <a:rPr lang="en-US" b="1" dirty="0">
                <a:ea typeface="ＭＳ Ｐゴシック" charset="-128"/>
                <a:cs typeface="ＭＳ Ｐゴシック" charset="-128"/>
              </a:rPr>
              <a:t>Profession</a:t>
            </a:r>
            <a:r>
              <a:rPr lang="en-US" dirty="0">
                <a:ea typeface="ＭＳ Ｐゴシック" charset="-128"/>
                <a:cs typeface="ＭＳ Ｐゴシック" charset="-128"/>
              </a:rPr>
              <a:t>" Principle:</a:t>
            </a:r>
          </a:p>
          <a:p>
            <a:pPr lvl="1" eaLnBrk="1" hangingPunct="1">
              <a:buFont typeface="Wingdings" charset="2"/>
              <a:buNone/>
            </a:pPr>
            <a:r>
              <a:rPr lang="en-US" sz="2400" dirty="0"/>
              <a:t>"Software engineers shall advance the integrity and reputation of the profession consistent with the public interest."</a:t>
            </a:r>
          </a:p>
        </p:txBody>
      </p:sp>
      <p:sp>
        <p:nvSpPr>
          <p:cNvPr id="30722" name="Slide Number Placeholder 4"/>
          <p:cNvSpPr>
            <a:spLocks noGrp="1"/>
          </p:cNvSpPr>
          <p:nvPr>
            <p:ph type="sldNum" sz="quarter" idx="12"/>
          </p:nvPr>
        </p:nvSpPr>
        <p:spPr>
          <a:noFill/>
        </p:spPr>
        <p:txBody>
          <a:bodyPr/>
          <a:lstStyle/>
          <a:p>
            <a:fld id="{6B8E30EA-FAC9-6D48-BDD7-4304A996EA2C}" type="slidenum">
              <a:rPr lang="en-US" smtClean="0"/>
              <a:pPr/>
              <a:t>8</a:t>
            </a:fld>
            <a:endParaRPr lang="en-US" smtClean="0"/>
          </a:p>
        </p:txBody>
      </p:sp>
      <p:sp>
        <p:nvSpPr>
          <p:cNvPr id="6" name="Rectangle 2"/>
          <p:cNvSpPr txBox="1">
            <a:spLocks noChangeArrowheads="1"/>
          </p:cNvSpPr>
          <p:nvPr/>
        </p:nvSpPr>
        <p:spPr>
          <a:xfrm>
            <a:off x="0" y="-228600"/>
            <a:ext cx="91440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smtClean="0">
                <a:solidFill>
                  <a:srgbClr val="FF0000"/>
                </a:solidFill>
                <a:ea typeface="ＭＳ Ｐゴシック" charset="-128"/>
                <a:cs typeface="ＭＳ Ｐゴシック" charset="-128"/>
              </a:rPr>
              <a:t>General Principles  </a:t>
            </a:r>
            <a:r>
              <a:rPr lang="en-US" sz="2800" dirty="0" smtClean="0">
                <a:solidFill>
                  <a:srgbClr val="FF0000"/>
                </a:solidFill>
                <a:ea typeface="ＭＳ Ｐゴシック" charset="-128"/>
                <a:cs typeface="ＭＳ Ｐゴシック" charset="-128"/>
              </a:rPr>
              <a:t>ACM/IEEE Code Of Ethics</a:t>
            </a:r>
            <a:endParaRPr lang="en-US" dirty="0">
              <a:solidFill>
                <a:srgbClr val="FF0000"/>
              </a:solidFill>
              <a:ea typeface="ＭＳ Ｐゴシック" charset="-128"/>
              <a:cs typeface="ＭＳ Ｐゴシック" charset="-128"/>
            </a:endParaRPr>
          </a:p>
        </p:txBody>
      </p:sp>
      <p:sp>
        <p:nvSpPr>
          <p:cNvPr id="3" name="مستطيل 2"/>
          <p:cNvSpPr/>
          <p:nvPr/>
        </p:nvSpPr>
        <p:spPr>
          <a:xfrm>
            <a:off x="152400" y="5001161"/>
            <a:ext cx="8991600" cy="1323439"/>
          </a:xfrm>
          <a:prstGeom prst="rect">
            <a:avLst/>
          </a:prstGeom>
        </p:spPr>
        <p:txBody>
          <a:bodyPr wrap="square">
            <a:spAutoFit/>
          </a:bodyPr>
          <a:lstStyle/>
          <a:p>
            <a:pPr algn="r" rtl="1"/>
            <a:r>
              <a:rPr lang="ar-SA" sz="2000" dirty="0"/>
              <a:t>مبدأ "</a:t>
            </a:r>
            <a:r>
              <a:rPr lang="ar-SA" sz="2000" dirty="0" err="1"/>
              <a:t>الحكم</a:t>
            </a:r>
            <a:r>
              <a:rPr lang="ar-SA" sz="2000" dirty="0" err="1" smtClean="0"/>
              <a:t>":"</a:t>
            </a:r>
            <a:r>
              <a:rPr lang="ar-SA" sz="2000" dirty="0" err="1"/>
              <a:t>يجب</a:t>
            </a:r>
            <a:r>
              <a:rPr lang="ar-SA" sz="2000" dirty="0"/>
              <a:t> على مهندسي البرمجيات الحفاظ على النزاهة والاستقلالية في حكمهم المهني."</a:t>
            </a:r>
          </a:p>
          <a:p>
            <a:pPr algn="r" rtl="1"/>
            <a:r>
              <a:rPr lang="ar-SA" sz="2000" dirty="0"/>
              <a:t>مبدأ "الإدارة</a:t>
            </a:r>
            <a:r>
              <a:rPr lang="ar-SA" sz="2000" dirty="0" smtClean="0"/>
              <a:t>": "</a:t>
            </a:r>
            <a:r>
              <a:rPr lang="ar-SA" sz="2000" dirty="0"/>
              <a:t>يجب على مدراء وقادة هندسة البرمجيات أن يشتركوا في نهج أخلاقي في إدارة تطوير البرمجيات وصيانتها".</a:t>
            </a:r>
          </a:p>
          <a:p>
            <a:pPr algn="r" rtl="1"/>
            <a:r>
              <a:rPr lang="ar-SA" sz="2000" dirty="0"/>
              <a:t>مبدأ "المهنة</a:t>
            </a:r>
            <a:r>
              <a:rPr lang="ar-SA" sz="2000" dirty="0" smtClean="0"/>
              <a:t>": "</a:t>
            </a:r>
            <a:r>
              <a:rPr lang="ar-SA" sz="2000" dirty="0"/>
              <a:t>يجب على مهندسي البرمجيات تعزيز نزاهة وسمعة المهنة بما يتفق مع المصلحة العامة."</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2" name="Rectangle 3"/>
          <p:cNvSpPr>
            <a:spLocks noGrp="1" noChangeArrowheads="1"/>
          </p:cNvSpPr>
          <p:nvPr>
            <p:ph idx="1"/>
          </p:nvPr>
        </p:nvSpPr>
        <p:spPr>
          <a:xfrm>
            <a:off x="228600" y="838200"/>
            <a:ext cx="8915400" cy="4525963"/>
          </a:xfrm>
        </p:spPr>
        <p:txBody>
          <a:bodyPr/>
          <a:lstStyle/>
          <a:p>
            <a:pPr eaLnBrk="1" hangingPunct="1"/>
            <a:r>
              <a:rPr lang="en-US" dirty="0">
                <a:solidFill>
                  <a:srgbClr val="FF0000"/>
                </a:solidFill>
                <a:ea typeface="ＭＳ Ｐゴシック" charset="-128"/>
                <a:cs typeface="ＭＳ Ｐゴシック" charset="-128"/>
              </a:rPr>
              <a:t>The "Colleagues" Principle:</a:t>
            </a:r>
          </a:p>
          <a:p>
            <a:pPr lvl="1" eaLnBrk="1" hangingPunct="1">
              <a:buFont typeface="Wingdings" charset="2"/>
              <a:buNone/>
            </a:pPr>
            <a:r>
              <a:rPr lang="en-US" sz="2400" dirty="0"/>
              <a:t>"Software engineers shall be fair to and supportive of their colleagues."</a:t>
            </a:r>
          </a:p>
          <a:p>
            <a:pPr eaLnBrk="1" hangingPunct="1"/>
            <a:r>
              <a:rPr lang="en-US" dirty="0">
                <a:solidFill>
                  <a:srgbClr val="FF0000"/>
                </a:solidFill>
                <a:ea typeface="ＭＳ Ｐゴシック" charset="-128"/>
                <a:cs typeface="ＭＳ Ｐゴシック" charset="-128"/>
              </a:rPr>
              <a:t>The "Self" Principle:</a:t>
            </a:r>
          </a:p>
          <a:p>
            <a:pPr lvl="1" eaLnBrk="1" hangingPunct="1">
              <a:buFont typeface="Wingdings" charset="2"/>
              <a:buNone/>
            </a:pPr>
            <a:r>
              <a:rPr lang="en-US" sz="2400" dirty="0"/>
              <a:t>"Software engineers shall participate in lifelong learning regarding the practice of their profession and shall promote an ethical approach to the practice of the profession."</a:t>
            </a:r>
          </a:p>
        </p:txBody>
      </p:sp>
      <p:sp>
        <p:nvSpPr>
          <p:cNvPr id="32770" name="Slide Number Placeholder 4"/>
          <p:cNvSpPr>
            <a:spLocks noGrp="1"/>
          </p:cNvSpPr>
          <p:nvPr>
            <p:ph type="sldNum" sz="quarter" idx="12"/>
          </p:nvPr>
        </p:nvSpPr>
        <p:spPr>
          <a:noFill/>
        </p:spPr>
        <p:txBody>
          <a:bodyPr/>
          <a:lstStyle/>
          <a:p>
            <a:fld id="{32C3999F-3AC3-F74D-AFED-9F3B575139B6}" type="slidenum">
              <a:rPr lang="en-US" smtClean="0"/>
              <a:pPr/>
              <a:t>9</a:t>
            </a:fld>
            <a:endParaRPr lang="en-US" smtClean="0"/>
          </a:p>
        </p:txBody>
      </p:sp>
      <p:sp>
        <p:nvSpPr>
          <p:cNvPr id="66564" name="Text Box 4"/>
          <p:cNvSpPr txBox="1">
            <a:spLocks noChangeArrowheads="1"/>
          </p:cNvSpPr>
          <p:nvPr/>
        </p:nvSpPr>
        <p:spPr bwMode="auto">
          <a:xfrm>
            <a:off x="85725" y="3990975"/>
            <a:ext cx="7315200" cy="861774"/>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prstTxWarp prst="textNoShape">
              <a:avLst/>
            </a:prstTxWarp>
            <a:spAutoFit/>
          </a:bodyPr>
          <a:lstStyle/>
          <a:p>
            <a:pPr>
              <a:spcBef>
                <a:spcPct val="50000"/>
              </a:spcBef>
            </a:pPr>
            <a:r>
              <a:rPr lang="en-US" sz="2000" dirty="0"/>
              <a:t>Complete ACM/IEEE Code is in the appendix section</a:t>
            </a:r>
            <a:r>
              <a:rPr lang="en-US" sz="2000" dirty="0" smtClean="0"/>
              <a:t>.</a:t>
            </a:r>
          </a:p>
          <a:p>
            <a:pPr>
              <a:spcBef>
                <a:spcPct val="50000"/>
              </a:spcBef>
            </a:pPr>
            <a:r>
              <a:rPr lang="ar-SA" sz="2000" dirty="0"/>
              <a:t>اكتمال رمز </a:t>
            </a:r>
            <a:r>
              <a:rPr lang="en-US" sz="2000" dirty="0"/>
              <a:t>ACM / IEEE </a:t>
            </a:r>
            <a:r>
              <a:rPr lang="ar-SA" sz="2000" dirty="0"/>
              <a:t>في قسم التذييل</a:t>
            </a:r>
            <a:r>
              <a:rPr lang="ar-SA" sz="2000" dirty="0" smtClean="0"/>
              <a:t>.</a:t>
            </a:r>
            <a:endParaRPr lang="ar-SA" sz="2000" dirty="0"/>
          </a:p>
        </p:txBody>
      </p:sp>
      <p:sp>
        <p:nvSpPr>
          <p:cNvPr id="7" name="Rectangle 2"/>
          <p:cNvSpPr>
            <a:spLocks noGrp="1" noChangeArrowheads="1"/>
          </p:cNvSpPr>
          <p:nvPr>
            <p:ph type="title"/>
          </p:nvPr>
        </p:nvSpPr>
        <p:spPr>
          <a:xfrm>
            <a:off x="0" y="0"/>
            <a:ext cx="9144000" cy="1143000"/>
          </a:xfrm>
        </p:spPr>
        <p:txBody>
          <a:bodyPr>
            <a:normAutofit/>
          </a:bodyPr>
          <a:lstStyle/>
          <a:p>
            <a:pPr eaLnBrk="1" hangingPunct="1"/>
            <a:r>
              <a:rPr lang="en-US" dirty="0" smtClean="0">
                <a:solidFill>
                  <a:srgbClr val="FF0000"/>
                </a:solidFill>
                <a:ea typeface="ＭＳ Ｐゴシック" charset="-128"/>
                <a:cs typeface="ＭＳ Ｐゴシック" charset="-128"/>
              </a:rPr>
              <a:t>General Principles  </a:t>
            </a:r>
            <a:r>
              <a:rPr lang="en-US" sz="2800" dirty="0" smtClean="0">
                <a:solidFill>
                  <a:srgbClr val="FF0000"/>
                </a:solidFill>
                <a:ea typeface="ＭＳ Ｐゴシック" charset="-128"/>
                <a:cs typeface="ＭＳ Ｐゴシック" charset="-128"/>
              </a:rPr>
              <a:t>ACM/IEEE Code Of Ethics</a:t>
            </a:r>
            <a:endParaRPr lang="en-US" dirty="0">
              <a:solidFill>
                <a:srgbClr val="FF0000"/>
              </a:solidFill>
              <a:ea typeface="ＭＳ Ｐゴシック" charset="-128"/>
              <a:cs typeface="ＭＳ Ｐゴシック" charset="-128"/>
            </a:endParaRPr>
          </a:p>
        </p:txBody>
      </p:sp>
      <p:sp>
        <p:nvSpPr>
          <p:cNvPr id="3" name="مستطيل 2"/>
          <p:cNvSpPr/>
          <p:nvPr/>
        </p:nvSpPr>
        <p:spPr>
          <a:xfrm>
            <a:off x="304800" y="4442281"/>
            <a:ext cx="8805862" cy="1938992"/>
          </a:xfrm>
          <a:prstGeom prst="rect">
            <a:avLst/>
          </a:prstGeom>
        </p:spPr>
        <p:txBody>
          <a:bodyPr wrap="square">
            <a:spAutoFit/>
          </a:bodyPr>
          <a:lstStyle/>
          <a:p>
            <a:pPr algn="r" rtl="1"/>
            <a:r>
              <a:rPr lang="ar-SA" dirty="0"/>
              <a:t>مبدأ "الزملاء":</a:t>
            </a:r>
          </a:p>
          <a:p>
            <a:pPr algn="r" rtl="1"/>
            <a:r>
              <a:rPr lang="ar-SA" dirty="0"/>
              <a:t>"يجب أن يكون مهندسو البرمجيات منصفين وداعمين لزملائهم."</a:t>
            </a:r>
          </a:p>
          <a:p>
            <a:pPr algn="r" rtl="1"/>
            <a:r>
              <a:rPr lang="ar-SA" dirty="0"/>
              <a:t>مبدأ "الذات":</a:t>
            </a:r>
          </a:p>
          <a:p>
            <a:pPr algn="r" rtl="1"/>
            <a:r>
              <a:rPr lang="ar-SA" dirty="0"/>
              <a:t>"يجب على مهندسي البرمجيات المشاركة في التعلم مدى الحياة فيما يتعلق بممارسة مهنتهم ويجب تعزيز نهج أخلاقي لممارسة المهنة".</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841</TotalTime>
  <Words>3327</Words>
  <Application>Microsoft Office PowerPoint</Application>
  <PresentationFormat>عرض على الشاشة (3:4)‏</PresentationFormat>
  <Paragraphs>502</Paragraphs>
  <Slides>35</Slides>
  <Notes>32</Notes>
  <HiddenSlides>0</HiddenSlides>
  <MMClips>0</MMClips>
  <ScaleCrop>false</ScaleCrop>
  <HeadingPairs>
    <vt:vector size="4" baseType="variant">
      <vt:variant>
        <vt:lpstr>نسق</vt:lpstr>
      </vt:variant>
      <vt:variant>
        <vt:i4>1</vt:i4>
      </vt:variant>
      <vt:variant>
        <vt:lpstr>عناوين الشرائح</vt:lpstr>
      </vt:variant>
      <vt:variant>
        <vt:i4>35</vt:i4>
      </vt:variant>
    </vt:vector>
  </HeadingPairs>
  <TitlesOfParts>
    <vt:vector size="36" baseType="lpstr">
      <vt:lpstr>Office Theme</vt:lpstr>
      <vt:lpstr>CHAPTER HIGHLIGHTS</vt:lpstr>
      <vt:lpstr>Characteristics Of A Profession</vt:lpstr>
      <vt:lpstr>Characteristics Of A Profession</vt:lpstr>
      <vt:lpstr>Multimedia Development</vt:lpstr>
      <vt:lpstr>Professional Responsibility</vt:lpstr>
      <vt:lpstr>Software Engineering  Code Of Ethics</vt:lpstr>
      <vt:lpstr>General Principles  ACM/IEEE Code Of Ethics</vt:lpstr>
      <vt:lpstr>عرض تقديمي في PowerPoint</vt:lpstr>
      <vt:lpstr>General Principles  ACM/IEEE Code Of Ethics</vt:lpstr>
      <vt:lpstr>The Copyright Tradition  </vt:lpstr>
      <vt:lpstr>Developers And Copyright.</vt:lpstr>
      <vt:lpstr>Copyright Protection</vt:lpstr>
      <vt:lpstr>Copyright Protection</vt:lpstr>
      <vt:lpstr>Copyright Protections</vt:lpstr>
      <vt:lpstr>Copyright Protections</vt:lpstr>
      <vt:lpstr>Copyright Registration</vt:lpstr>
      <vt:lpstr>Copyright Exceptions</vt:lpstr>
      <vt:lpstr>Fair Use Criteria</vt:lpstr>
      <vt:lpstr>Works For Hire</vt:lpstr>
      <vt:lpstr>Copyright And Digital Media</vt:lpstr>
      <vt:lpstr>Copyright And Digital Media</vt:lpstr>
      <vt:lpstr>Digital Rights Management</vt:lpstr>
      <vt:lpstr>Digital Rights Management DRM</vt:lpstr>
      <vt:lpstr>USES OF DRM</vt:lpstr>
      <vt:lpstr>Digital MillenniumCopyright Act</vt:lpstr>
      <vt:lpstr>Digital Millennium   Copyright Act</vt:lpstr>
      <vt:lpstr>Two Generations of DRM</vt:lpstr>
      <vt:lpstr>Second Generation DRM</vt:lpstr>
      <vt:lpstr>DRM And Digital Watermarks</vt:lpstr>
      <vt:lpstr>Benefits of Second Generation DRM</vt:lpstr>
      <vt:lpstr>Promoting Second Generation DRM</vt:lpstr>
      <vt:lpstr>Promoting Second Generation DRM</vt:lpstr>
      <vt:lpstr>The Age of Collaborative Creativity</vt:lpstr>
      <vt:lpstr>WRAP UP</vt:lpstr>
      <vt:lpstr>WRAP UP</vt:lpstr>
    </vt:vector>
  </TitlesOfParts>
  <Company>UNHM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Karla Vogel</dc:creator>
  <cp:lastModifiedBy>user</cp:lastModifiedBy>
  <cp:revision>44</cp:revision>
  <cp:lastPrinted>2018-11-12T14:08:08Z</cp:lastPrinted>
  <dcterms:created xsi:type="dcterms:W3CDTF">2012-10-21T20:30:48Z</dcterms:created>
  <dcterms:modified xsi:type="dcterms:W3CDTF">2018-11-12T14:16:03Z</dcterms:modified>
</cp:coreProperties>
</file>