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3" r:id="rId1"/>
  </p:sldMasterIdLst>
  <p:notesMasterIdLst>
    <p:notesMasterId r:id="rId23"/>
  </p:notesMasterIdLst>
  <p:handoutMasterIdLst>
    <p:handoutMasterId r:id="rId24"/>
  </p:handoutMasterIdLst>
  <p:sldIdLst>
    <p:sldId id="257" r:id="rId2"/>
    <p:sldId id="259" r:id="rId3"/>
    <p:sldId id="261" r:id="rId4"/>
    <p:sldId id="262" r:id="rId5"/>
    <p:sldId id="260" r:id="rId6"/>
    <p:sldId id="263" r:id="rId7"/>
    <p:sldId id="264" r:id="rId8"/>
    <p:sldId id="265" r:id="rId9"/>
    <p:sldId id="266" r:id="rId10"/>
    <p:sldId id="267" r:id="rId11"/>
    <p:sldId id="268" r:id="rId12"/>
    <p:sldId id="269" r:id="rId13"/>
    <p:sldId id="270" r:id="rId14"/>
    <p:sldId id="271" r:id="rId15"/>
    <p:sldId id="273" r:id="rId16"/>
    <p:sldId id="281" r:id="rId17"/>
    <p:sldId id="272" r:id="rId18"/>
    <p:sldId id="274" r:id="rId19"/>
    <p:sldId id="275" r:id="rId20"/>
    <p:sldId id="276" r:id="rId21"/>
    <p:sldId id="277" r:id="rId22"/>
  </p:sldIdLst>
  <p:sldSz cx="9144000" cy="6858000" type="screen4x3"/>
  <p:notesSz cx="9144000" cy="6858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A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46" autoAdjust="0"/>
    <p:restoredTop sz="80237" autoAdjust="0"/>
  </p:normalViewPr>
  <p:slideViewPr>
    <p:cSldViewPr snapToGrid="0">
      <p:cViewPr>
        <p:scale>
          <a:sx n="60" d="100"/>
          <a:sy n="60" d="100"/>
        </p:scale>
        <p:origin x="-1800"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5181600" y="0"/>
            <a:ext cx="3962400" cy="3429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sz="quarter" idx="1"/>
          </p:nvPr>
        </p:nvSpPr>
        <p:spPr>
          <a:xfrm>
            <a:off x="2117" y="0"/>
            <a:ext cx="3962400" cy="342900"/>
          </a:xfrm>
          <a:prstGeom prst="rect">
            <a:avLst/>
          </a:prstGeom>
        </p:spPr>
        <p:txBody>
          <a:bodyPr vert="horz" lIns="91440" tIns="45720" rIns="91440" bIns="45720" rtlCol="1"/>
          <a:lstStyle>
            <a:lvl1pPr algn="l">
              <a:defRPr sz="1200"/>
            </a:lvl1pPr>
          </a:lstStyle>
          <a:p>
            <a:fld id="{A15E6E67-66BC-4674-8F55-4BE56DFDC1C9}" type="datetimeFigureOut">
              <a:rPr lang="ar-SA" smtClean="0"/>
              <a:t>04/03/40</a:t>
            </a:fld>
            <a:endParaRPr lang="ar-SA"/>
          </a:p>
        </p:txBody>
      </p:sp>
      <p:sp>
        <p:nvSpPr>
          <p:cNvPr id="4" name="عنصر نائب للتذييل 3"/>
          <p:cNvSpPr>
            <a:spLocks noGrp="1"/>
          </p:cNvSpPr>
          <p:nvPr>
            <p:ph type="ftr" sz="quarter" idx="2"/>
          </p:nvPr>
        </p:nvSpPr>
        <p:spPr>
          <a:xfrm>
            <a:off x="5181600" y="6513910"/>
            <a:ext cx="3962400" cy="342900"/>
          </a:xfrm>
          <a:prstGeom prst="rect">
            <a:avLst/>
          </a:prstGeom>
        </p:spPr>
        <p:txBody>
          <a:bodyPr vert="horz" lIns="91440" tIns="45720" rIns="91440" bIns="45720" rtlCol="1" anchor="b"/>
          <a:lstStyle>
            <a:lvl1pPr algn="r">
              <a:defRPr sz="1200"/>
            </a:lvl1pPr>
          </a:lstStyle>
          <a:p>
            <a:endParaRPr lang="ar-SA"/>
          </a:p>
        </p:txBody>
      </p:sp>
      <p:sp>
        <p:nvSpPr>
          <p:cNvPr id="5" name="عنصر نائب لرقم الشريحة 4"/>
          <p:cNvSpPr>
            <a:spLocks noGrp="1"/>
          </p:cNvSpPr>
          <p:nvPr>
            <p:ph type="sldNum" sz="quarter" idx="3"/>
          </p:nvPr>
        </p:nvSpPr>
        <p:spPr>
          <a:xfrm>
            <a:off x="2117" y="6513910"/>
            <a:ext cx="3962400" cy="342900"/>
          </a:xfrm>
          <a:prstGeom prst="rect">
            <a:avLst/>
          </a:prstGeom>
        </p:spPr>
        <p:txBody>
          <a:bodyPr vert="horz" lIns="91440" tIns="45720" rIns="91440" bIns="45720" rtlCol="1" anchor="b"/>
          <a:lstStyle>
            <a:lvl1pPr algn="l">
              <a:defRPr sz="1200"/>
            </a:lvl1pPr>
          </a:lstStyle>
          <a:p>
            <a:fld id="{21FAEFF8-4CDC-4FC7-ACAC-A67FE518A70A}" type="slidenum">
              <a:rPr lang="ar-SA" smtClean="0"/>
              <a:t>‹#›</a:t>
            </a:fld>
            <a:endParaRPr lang="ar-SA"/>
          </a:p>
        </p:txBody>
      </p:sp>
    </p:spTree>
    <p:extLst>
      <p:ext uri="{BB962C8B-B14F-4D97-AF65-F5344CB8AC3E}">
        <p14:creationId xmlns:p14="http://schemas.microsoft.com/office/powerpoint/2010/main" val="21969261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962400" cy="342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123" name="Rectangle 3"/>
          <p:cNvSpPr>
            <a:spLocks noGrp="1" noChangeArrowheads="1"/>
          </p:cNvSpPr>
          <p:nvPr>
            <p:ph type="dt" idx="1"/>
          </p:nvPr>
        </p:nvSpPr>
        <p:spPr bwMode="auto">
          <a:xfrm>
            <a:off x="5181600" y="0"/>
            <a:ext cx="3962400" cy="342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12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1219200" y="3257550"/>
            <a:ext cx="6705600" cy="3086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6" name="Rectangle 6"/>
          <p:cNvSpPr>
            <a:spLocks noGrp="1" noChangeArrowheads="1"/>
          </p:cNvSpPr>
          <p:nvPr>
            <p:ph type="ftr" sz="quarter" idx="4"/>
          </p:nvPr>
        </p:nvSpPr>
        <p:spPr bwMode="auto">
          <a:xfrm>
            <a:off x="0" y="6515100"/>
            <a:ext cx="3962400" cy="3429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127" name="Rectangle 7"/>
          <p:cNvSpPr>
            <a:spLocks noGrp="1" noChangeArrowheads="1"/>
          </p:cNvSpPr>
          <p:nvPr>
            <p:ph type="sldNum" sz="quarter" idx="5"/>
          </p:nvPr>
        </p:nvSpPr>
        <p:spPr bwMode="auto">
          <a:xfrm>
            <a:off x="5181600" y="6515100"/>
            <a:ext cx="3962400" cy="3429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0A9BCBF4-2AAB-B44B-932C-BF84B9CA8291}" type="slidenum">
              <a:rPr lang="en-US"/>
              <a:pPr/>
              <a:t>‹#›</a:t>
            </a:fld>
            <a:endParaRPr lang="en-US"/>
          </a:p>
        </p:txBody>
      </p:sp>
    </p:spTree>
    <p:extLst>
      <p:ext uri="{BB962C8B-B14F-4D97-AF65-F5344CB8AC3E}">
        <p14:creationId xmlns:p14="http://schemas.microsoft.com/office/powerpoint/2010/main" val="29460594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fontAlgn="base">
      <a:spcBef>
        <a:spcPct val="30000"/>
      </a:spcBef>
      <a:spcAft>
        <a:spcPct val="0"/>
      </a:spcAft>
      <a:defRPr sz="1200" kern="1200">
        <a:solidFill>
          <a:schemeClr val="tx1"/>
        </a:solidFill>
        <a:latin typeface="Arial" charset="0"/>
        <a:ea typeface="ＭＳ Ｐゴシック"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401DBC-D5FC-C84E-8753-EF661C1BFDCC}" type="slidenum">
              <a:rPr lang="en-US"/>
              <a:pPr/>
              <a:t>1</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r>
              <a:rPr lang="en-US" dirty="0" smtClean="0"/>
              <a:t>Instructional</a:t>
            </a:r>
            <a:r>
              <a:rPr lang="en-US" baseline="0" dirty="0" smtClean="0"/>
              <a:t> tip: the DVD for Shrek and Toy Story contain supporting </a:t>
            </a:r>
            <a:r>
              <a:rPr lang="en-US" baseline="0" smtClean="0"/>
              <a:t>video segments on </a:t>
            </a:r>
            <a:r>
              <a:rPr lang="en-US" baseline="0" dirty="0" smtClean="0"/>
              <a:t>the development process. These are good illustrations of a team, the process, and the iterative nature of development.</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463EED-8B89-6D40-823F-714A5089D4A3}" type="slidenum">
              <a:rPr lang="en-US"/>
              <a:pPr/>
              <a:t>10</a:t>
            </a:fld>
            <a:endParaRPr lang="en-U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D99DF5-3108-1943-BD0F-17C31921FE74}" type="slidenum">
              <a:rPr lang="en-US"/>
              <a:pPr/>
              <a:t>11</a:t>
            </a:fld>
            <a:endParaRPr lang="en-US"/>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2A1266-3CC7-C447-8FA9-31DF63F063CE}" type="slidenum">
              <a:rPr lang="en-US"/>
              <a:pPr/>
              <a:t>12</a:t>
            </a:fld>
            <a:endParaRPr lang="en-US"/>
          </a:p>
        </p:txBody>
      </p:sp>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D2BC0B-6F3A-664F-BFAF-26CD19047D8B}" type="slidenum">
              <a:rPr lang="en-US"/>
              <a:pPr/>
              <a:t>13</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r>
              <a:rPr lang="en-US"/>
              <a:t>Students should identify the uses for a content inventory list.</a:t>
            </a:r>
          </a:p>
          <a:p>
            <a:r>
              <a:rPr lang="en-US"/>
              <a:t>Identify the tasks done in each stage of media creation.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5CC00B-BA4D-F845-BDEC-CC3B350B55C2}" type="slidenum">
              <a:rPr lang="en-US"/>
              <a:pPr/>
              <a:t>14</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154232-B161-3D42-9525-A47D864086D6}" type="slidenum">
              <a:rPr lang="en-US"/>
              <a:pPr/>
              <a:t>15</a:t>
            </a:fld>
            <a:endParaRPr lang="en-US"/>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6EBF1D-E0D1-BF44-8ED1-5F17978BD0A3}" type="slidenum">
              <a:rPr lang="en-US"/>
              <a:pPr/>
              <a:t>16</a:t>
            </a:fld>
            <a:endParaRPr lang="en-US"/>
          </a:p>
        </p:txBody>
      </p:sp>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0ECCA5-080B-5C40-B1E3-F98E8D8A173A}" type="slidenum">
              <a:rPr lang="en-US"/>
              <a:pPr/>
              <a:t>17</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F2AE3A-93D1-0E4F-AE5D-C2DA5AD0FC1A}" type="slidenum">
              <a:rPr lang="en-US"/>
              <a:pPr/>
              <a:t>18</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3D285E-9F1A-0A41-81DC-6DD028A5AFA7}" type="slidenum">
              <a:rPr lang="en-US"/>
              <a:pPr/>
              <a:t>19</a:t>
            </a:fld>
            <a:endParaRPr lang="en-US"/>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9466F5-10D7-6E4A-BCED-FF92F6253089}" type="slidenum">
              <a:rPr lang="en-US"/>
              <a:pPr/>
              <a:t>2</a:t>
            </a:fld>
            <a:endParaRPr lang="en-US"/>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r>
              <a:rPr lang="en-US"/>
              <a:t>Not all development will have the array of team members we identify here. In some cases one person may do all the development, but in many cases a variety of expertise is part of a production staff. Rather than consider the individual persons on a team, it may be more realistic to consider the required skill sets that are part of the process. Some staff members may handle multiple roles because they have a wide range of skill sets.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D5380D-1694-464D-886D-1A522FB1FA46}" type="slidenum">
              <a:rPr lang="en-US"/>
              <a:pPr/>
              <a:t>20</a:t>
            </a:fld>
            <a:endParaRPr lang="en-US"/>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233852-EDEE-8140-BA53-9041EE35090D}" type="slidenum">
              <a:rPr lang="en-US"/>
              <a:pPr/>
              <a:t>21</a:t>
            </a:fld>
            <a:endParaRPr 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29DB1C-1490-2448-ACB9-8D3F6C61B48A}" type="slidenum">
              <a:rPr lang="en-US"/>
              <a:pPr/>
              <a:t>3</a:t>
            </a:fld>
            <a:endParaRPr lang="en-US"/>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lstStyle/>
          <a:p>
            <a:r>
              <a:rPr lang="en-US"/>
              <a:t>Not all development will have the array of team members we identify here. In some cases one person may do all the development, but in many cases a variety of expertise is part of a production staff. Rather than consider the individual persons on a team, it may be more realistic to consider the required skill sets that are part of the process. Some staff members may handle multiple roles because they have a wide range of skill sets.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942245-FAFC-4C48-B473-C76DA40649D9}" type="slidenum">
              <a:rPr lang="en-US"/>
              <a:pPr/>
              <a:t>4</a:t>
            </a:fld>
            <a:endParaRPr lang="en-US"/>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D61E80-8E32-1C42-86F6-5D4AAD784F21}" type="slidenum">
              <a:rPr lang="en-US"/>
              <a:pPr/>
              <a:t>5</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463DCC-1B67-B04F-B717-F05282834B8A}" type="slidenum">
              <a:rPr lang="en-US"/>
              <a:pPr/>
              <a:t>6</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CBBB19-7C8D-6540-AA10-A50BE66DBCEC}" type="slidenum">
              <a:rPr lang="en-US"/>
              <a:pPr/>
              <a:t>7</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7AC2E9-2E1C-8F4E-A89D-BC1AF3F8EC65}" type="slidenum">
              <a:rPr lang="en-US"/>
              <a:pPr/>
              <a:t>8</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93AB5F-0B19-7349-8A3D-CAC273B186BD}" type="slidenum">
              <a:rPr lang="en-US"/>
              <a:pPr/>
              <a:t>9</a:t>
            </a:fld>
            <a:endParaRPr lang="en-US"/>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622E31B3-898F-7947-8A52-1A7D69A5DB79}" type="slidenum">
              <a:rPr lang="en-US" smtClean="0"/>
              <a:pPr/>
              <a:t>‹#›</a:t>
            </a:fld>
            <a:endParaRPr lang="en-US"/>
          </a:p>
        </p:txBody>
      </p:sp>
    </p:spTree>
    <p:extLst>
      <p:ext uri="{BB962C8B-B14F-4D97-AF65-F5344CB8AC3E}">
        <p14:creationId xmlns:p14="http://schemas.microsoft.com/office/powerpoint/2010/main" val="3023693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3440CC3A-80B0-AE4B-8F6C-026E57808A5A}" type="slidenum">
              <a:rPr lang="en-US" smtClean="0"/>
              <a:pPr/>
              <a:t>‹#›</a:t>
            </a:fld>
            <a:endParaRPr lang="en-US"/>
          </a:p>
        </p:txBody>
      </p:sp>
    </p:spTree>
    <p:extLst>
      <p:ext uri="{BB962C8B-B14F-4D97-AF65-F5344CB8AC3E}">
        <p14:creationId xmlns:p14="http://schemas.microsoft.com/office/powerpoint/2010/main" val="233712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EDB5265D-289F-BC40-91CC-9A5E84528D71}" type="slidenum">
              <a:rPr lang="en-US" smtClean="0"/>
              <a:pPr/>
              <a:t>‹#›</a:t>
            </a:fld>
            <a:endParaRPr lang="en-US"/>
          </a:p>
        </p:txBody>
      </p:sp>
    </p:spTree>
    <p:extLst>
      <p:ext uri="{BB962C8B-B14F-4D97-AF65-F5344CB8AC3E}">
        <p14:creationId xmlns:p14="http://schemas.microsoft.com/office/powerpoint/2010/main" val="2303138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3D708728-24EC-C543-BBDD-FDFEBBFEE9EB}" type="slidenum">
              <a:rPr lang="en-US" smtClean="0"/>
              <a:pPr/>
              <a:t>‹#›</a:t>
            </a:fld>
            <a:endParaRPr lang="en-US"/>
          </a:p>
        </p:txBody>
      </p:sp>
    </p:spTree>
    <p:extLst>
      <p:ext uri="{BB962C8B-B14F-4D97-AF65-F5344CB8AC3E}">
        <p14:creationId xmlns:p14="http://schemas.microsoft.com/office/powerpoint/2010/main" val="232766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D06A4021-3DFE-A44F-8E98-1FC162060162}" type="slidenum">
              <a:rPr lang="en-US" smtClean="0"/>
              <a:pPr/>
              <a:t>‹#›</a:t>
            </a:fld>
            <a:endParaRPr lang="en-US"/>
          </a:p>
        </p:txBody>
      </p:sp>
    </p:spTree>
    <p:extLst>
      <p:ext uri="{BB962C8B-B14F-4D97-AF65-F5344CB8AC3E}">
        <p14:creationId xmlns:p14="http://schemas.microsoft.com/office/powerpoint/2010/main" val="1066289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DCCC5B-5ED1-4440-A508-49E0E750E48C}" type="datetimeFigureOut">
              <a:rPr lang="en-US" smtClean="0"/>
              <a:t>11/12/2018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3631E9C5-26EB-EF4A-9140-90874774D170}" type="slidenum">
              <a:rPr lang="en-US" smtClean="0"/>
              <a:pPr/>
              <a:t>‹#›</a:t>
            </a:fld>
            <a:endParaRPr lang="en-US"/>
          </a:p>
        </p:txBody>
      </p:sp>
    </p:spTree>
    <p:extLst>
      <p:ext uri="{BB962C8B-B14F-4D97-AF65-F5344CB8AC3E}">
        <p14:creationId xmlns:p14="http://schemas.microsoft.com/office/powerpoint/2010/main" val="3331452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DCCC5B-5ED1-4440-A508-49E0E750E48C}" type="datetimeFigureOut">
              <a:rPr lang="en-US" smtClean="0"/>
              <a:t>11/12/2018</a:t>
            </a:fld>
            <a:endParaRPr lang="en-US"/>
          </a:p>
        </p:txBody>
      </p:sp>
      <p:sp>
        <p:nvSpPr>
          <p:cNvPr id="8" name="Footer Placeholder 7"/>
          <p:cNvSpPr>
            <a:spLocks noGrp="1"/>
          </p:cNvSpPr>
          <p:nvPr>
            <p:ph type="ftr" sz="quarter" idx="11"/>
          </p:nvPr>
        </p:nvSpPr>
        <p:spPr/>
        <p:txBody>
          <a:bodyPr/>
          <a:lstStyle/>
          <a:p>
            <a:r>
              <a:rPr lang="en-US" smtClean="0"/>
              <a:t>An Introduction to Digital Multimedia</a:t>
            </a:r>
            <a:endParaRPr lang="en-US"/>
          </a:p>
        </p:txBody>
      </p:sp>
      <p:sp>
        <p:nvSpPr>
          <p:cNvPr id="9" name="Slide Number Placeholder 8"/>
          <p:cNvSpPr>
            <a:spLocks noGrp="1"/>
          </p:cNvSpPr>
          <p:nvPr>
            <p:ph type="sldNum" sz="quarter" idx="12"/>
          </p:nvPr>
        </p:nvSpPr>
        <p:spPr/>
        <p:txBody>
          <a:bodyPr/>
          <a:lstStyle/>
          <a:p>
            <a:fld id="{05F127E0-A208-5A4D-94D2-8E07CE15A35F}" type="slidenum">
              <a:rPr lang="en-US" smtClean="0"/>
              <a:pPr/>
              <a:t>‹#›</a:t>
            </a:fld>
            <a:endParaRPr lang="en-US"/>
          </a:p>
        </p:txBody>
      </p:sp>
    </p:spTree>
    <p:extLst>
      <p:ext uri="{BB962C8B-B14F-4D97-AF65-F5344CB8AC3E}">
        <p14:creationId xmlns:p14="http://schemas.microsoft.com/office/powerpoint/2010/main" val="1174804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DCCC5B-5ED1-4440-A508-49E0E750E48C}" type="datetimeFigureOut">
              <a:rPr lang="en-US" smtClean="0"/>
              <a:t>11/12/2018</a:t>
            </a:fld>
            <a:endParaRPr lang="en-US"/>
          </a:p>
        </p:txBody>
      </p:sp>
      <p:sp>
        <p:nvSpPr>
          <p:cNvPr id="4" name="Footer Placeholder 3"/>
          <p:cNvSpPr>
            <a:spLocks noGrp="1"/>
          </p:cNvSpPr>
          <p:nvPr>
            <p:ph type="ftr" sz="quarter" idx="11"/>
          </p:nvPr>
        </p:nvSpPr>
        <p:spPr/>
        <p:txBody>
          <a:bodyPr/>
          <a:lstStyle/>
          <a:p>
            <a:r>
              <a:rPr lang="en-US" smtClean="0"/>
              <a:t>An Introduction to Digital Multimedia</a:t>
            </a:r>
            <a:endParaRPr lang="en-US"/>
          </a:p>
        </p:txBody>
      </p:sp>
      <p:sp>
        <p:nvSpPr>
          <p:cNvPr id="5" name="Slide Number Placeholder 4"/>
          <p:cNvSpPr>
            <a:spLocks noGrp="1"/>
          </p:cNvSpPr>
          <p:nvPr>
            <p:ph type="sldNum" sz="quarter" idx="12"/>
          </p:nvPr>
        </p:nvSpPr>
        <p:spPr/>
        <p:txBody>
          <a:bodyPr/>
          <a:lstStyle/>
          <a:p>
            <a:fld id="{066903B8-BEEF-DB46-A33D-C9B1680D81BC}" type="slidenum">
              <a:rPr lang="en-US" smtClean="0"/>
              <a:pPr/>
              <a:t>‹#›</a:t>
            </a:fld>
            <a:endParaRPr lang="en-US"/>
          </a:p>
        </p:txBody>
      </p:sp>
    </p:spTree>
    <p:extLst>
      <p:ext uri="{BB962C8B-B14F-4D97-AF65-F5344CB8AC3E}">
        <p14:creationId xmlns:p14="http://schemas.microsoft.com/office/powerpoint/2010/main" val="4103183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DCCC5B-5ED1-4440-A508-49E0E750E48C}" type="datetimeFigureOut">
              <a:rPr lang="en-US" smtClean="0"/>
              <a:t>11/12/2018</a:t>
            </a:fld>
            <a:endParaRPr lang="en-US"/>
          </a:p>
        </p:txBody>
      </p:sp>
      <p:sp>
        <p:nvSpPr>
          <p:cNvPr id="3" name="Footer Placeholder 2"/>
          <p:cNvSpPr>
            <a:spLocks noGrp="1"/>
          </p:cNvSpPr>
          <p:nvPr>
            <p:ph type="ftr" sz="quarter" idx="11"/>
          </p:nvPr>
        </p:nvSpPr>
        <p:spPr/>
        <p:txBody>
          <a:bodyPr/>
          <a:lstStyle/>
          <a:p>
            <a:r>
              <a:rPr lang="en-US" smtClean="0"/>
              <a:t>An Introduction to Digital Multimedia</a:t>
            </a:r>
            <a:endParaRPr lang="en-US"/>
          </a:p>
        </p:txBody>
      </p:sp>
      <p:sp>
        <p:nvSpPr>
          <p:cNvPr id="4" name="Slide Number Placeholder 3"/>
          <p:cNvSpPr>
            <a:spLocks noGrp="1"/>
          </p:cNvSpPr>
          <p:nvPr>
            <p:ph type="sldNum" sz="quarter" idx="12"/>
          </p:nvPr>
        </p:nvSpPr>
        <p:spPr/>
        <p:txBody>
          <a:bodyPr/>
          <a:lstStyle/>
          <a:p>
            <a:fld id="{63407885-8038-9548-B8EE-29F96DC58AD0}" type="slidenum">
              <a:rPr lang="en-US" smtClean="0"/>
              <a:pPr/>
              <a:t>‹#›</a:t>
            </a:fld>
            <a:endParaRPr lang="en-US"/>
          </a:p>
        </p:txBody>
      </p:sp>
    </p:spTree>
    <p:extLst>
      <p:ext uri="{BB962C8B-B14F-4D97-AF65-F5344CB8AC3E}">
        <p14:creationId xmlns:p14="http://schemas.microsoft.com/office/powerpoint/2010/main" val="626937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DCCC5B-5ED1-4440-A508-49E0E750E48C}" type="datetimeFigureOut">
              <a:rPr lang="en-US" smtClean="0"/>
              <a:t>11/12/2018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2EC02946-6DD2-5249-9384-A424DFB7BCC2}" type="slidenum">
              <a:rPr lang="en-US" smtClean="0"/>
              <a:pPr/>
              <a:t>‹#›</a:t>
            </a:fld>
            <a:endParaRPr lang="en-US"/>
          </a:p>
        </p:txBody>
      </p:sp>
    </p:spTree>
    <p:extLst>
      <p:ext uri="{BB962C8B-B14F-4D97-AF65-F5344CB8AC3E}">
        <p14:creationId xmlns:p14="http://schemas.microsoft.com/office/powerpoint/2010/main" val="3688692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DCCC5B-5ED1-4440-A508-49E0E750E48C}" type="datetimeFigureOut">
              <a:rPr lang="en-US" smtClean="0"/>
              <a:t>11/12/2018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8FE055F9-D8F8-3848-9F4D-189647EE797B}" type="slidenum">
              <a:rPr lang="en-US" smtClean="0"/>
              <a:pPr/>
              <a:t>‹#›</a:t>
            </a:fld>
            <a:endParaRPr lang="en-US"/>
          </a:p>
        </p:txBody>
      </p:sp>
    </p:spTree>
    <p:extLst>
      <p:ext uri="{BB962C8B-B14F-4D97-AF65-F5344CB8AC3E}">
        <p14:creationId xmlns:p14="http://schemas.microsoft.com/office/powerpoint/2010/main" val="892628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DCCC5B-5ED1-4440-A508-49E0E750E48C}" type="datetimeFigureOut">
              <a:rPr lang="en-US" smtClean="0"/>
              <a:t>11/12/2018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An Introduction to Digital Multimedia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6C39DB-54AA-D949-B9EA-CAD74B224F89}" type="slidenum">
              <a:rPr lang="en-US" smtClean="0"/>
              <a:pPr/>
              <a:t>‹#›</a:t>
            </a:fld>
            <a:endParaRPr lang="en-US"/>
          </a:p>
        </p:txBody>
      </p:sp>
    </p:spTree>
    <p:extLst>
      <p:ext uri="{BB962C8B-B14F-4D97-AF65-F5344CB8AC3E}">
        <p14:creationId xmlns:p14="http://schemas.microsoft.com/office/powerpoint/2010/main" val="314287178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828800" y="609600"/>
            <a:ext cx="8229600" cy="1143000"/>
          </a:xfrm>
        </p:spPr>
        <p:txBody>
          <a:bodyPr/>
          <a:lstStyle/>
          <a:p>
            <a:r>
              <a:rPr lang="en-US" dirty="0"/>
              <a:t>CHAPTER HIGHLIGHTS</a:t>
            </a:r>
          </a:p>
        </p:txBody>
      </p:sp>
      <p:sp>
        <p:nvSpPr>
          <p:cNvPr id="6147" name="Rectangle 3"/>
          <p:cNvSpPr>
            <a:spLocks noGrp="1" noChangeArrowheads="1"/>
          </p:cNvSpPr>
          <p:nvPr>
            <p:ph idx="1"/>
          </p:nvPr>
        </p:nvSpPr>
        <p:spPr>
          <a:xfrm>
            <a:off x="0" y="1658937"/>
            <a:ext cx="8953500" cy="4525963"/>
          </a:xfrm>
        </p:spPr>
        <p:txBody>
          <a:bodyPr/>
          <a:lstStyle/>
          <a:p>
            <a:r>
              <a:rPr lang="en-US" dirty="0"/>
              <a:t>Multimedia development requires a team and a development plan.</a:t>
            </a:r>
          </a:p>
          <a:p>
            <a:r>
              <a:rPr lang="en-US" dirty="0">
                <a:solidFill>
                  <a:srgbClr val="FF5A14"/>
                </a:solidFill>
              </a:rPr>
              <a:t>Team</a:t>
            </a:r>
            <a:r>
              <a:rPr lang="en-US" dirty="0"/>
              <a:t> members provide specialized knowledge of media creation.</a:t>
            </a:r>
          </a:p>
          <a:p>
            <a:r>
              <a:rPr lang="en-US" dirty="0">
                <a:solidFill>
                  <a:srgbClr val="FF5A14"/>
                </a:solidFill>
              </a:rPr>
              <a:t>Plan</a:t>
            </a:r>
            <a:r>
              <a:rPr lang="en-US" dirty="0"/>
              <a:t> defines the set of tasks and procedures needed for successful project development.</a:t>
            </a:r>
          </a:p>
        </p:txBody>
      </p:sp>
      <p:sp>
        <p:nvSpPr>
          <p:cNvPr id="4" name="Slide Number Placeholder 4"/>
          <p:cNvSpPr>
            <a:spLocks noGrp="1"/>
          </p:cNvSpPr>
          <p:nvPr>
            <p:ph type="sldNum" sz="quarter" idx="12"/>
          </p:nvPr>
        </p:nvSpPr>
        <p:spPr/>
        <p:txBody>
          <a:bodyPr/>
          <a:lstStyle/>
          <a:p>
            <a:fld id="{030A1C91-EB24-AB4F-B4FC-93B518AD1188}" type="slidenum">
              <a:rPr lang="en-US"/>
              <a:pPr/>
              <a:t>1</a:t>
            </a:fld>
            <a:endParaRPr lang="en-US"/>
          </a:p>
        </p:txBody>
      </p:sp>
      <p:sp>
        <p:nvSpPr>
          <p:cNvPr id="5" name="Rectangle 5"/>
          <p:cNvSpPr txBox="1">
            <a:spLocks noChangeArrowheads="1"/>
          </p:cNvSpPr>
          <p:nvPr/>
        </p:nvSpPr>
        <p:spPr>
          <a:xfrm>
            <a:off x="0" y="0"/>
            <a:ext cx="8953500" cy="8763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r>
              <a:rPr lang="en-US" sz="4800" b="1" dirty="0" smtClean="0">
                <a:solidFill>
                  <a:schemeClr val="accent6">
                    <a:lumMod val="75000"/>
                  </a:schemeClr>
                </a:solidFill>
              </a:rPr>
              <a:t>Multimedia Development ch11</a:t>
            </a:r>
            <a:endParaRPr lang="en-US" sz="4400" b="1" dirty="0">
              <a:solidFill>
                <a:schemeClr val="accent6">
                  <a:lumMod val="75000"/>
                </a:schemeClr>
              </a:solidFill>
            </a:endParaRPr>
          </a:p>
        </p:txBody>
      </p:sp>
      <p:sp>
        <p:nvSpPr>
          <p:cNvPr id="2" name="مستطيل 1"/>
          <p:cNvSpPr/>
          <p:nvPr/>
        </p:nvSpPr>
        <p:spPr>
          <a:xfrm>
            <a:off x="110359" y="5058792"/>
            <a:ext cx="8938391" cy="1200329"/>
          </a:xfrm>
          <a:prstGeom prst="rect">
            <a:avLst/>
          </a:prstGeom>
        </p:spPr>
        <p:txBody>
          <a:bodyPr wrap="square">
            <a:spAutoFit/>
          </a:bodyPr>
          <a:lstStyle/>
          <a:p>
            <a:pPr algn="r" rtl="1"/>
            <a:r>
              <a:rPr lang="ar-SA" dirty="0"/>
              <a:t>يتطلب تطوير الوسائط المتعددة وجود فريق وخطة تطوير.</a:t>
            </a:r>
          </a:p>
          <a:p>
            <a:pPr algn="r" rtl="1"/>
            <a:r>
              <a:rPr lang="ar-SA" dirty="0"/>
              <a:t>يوفر أعضاء الفريق المعرفة المتخصصة لإنشاء الوسائط.</a:t>
            </a:r>
          </a:p>
          <a:p>
            <a:pPr algn="r" rtl="1"/>
            <a:r>
              <a:rPr lang="ar-SA" dirty="0"/>
              <a:t>تحدد الخطة مجموعة المهام والإجراءات اللازمة لتطوير المشاريع بنجاح</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362607" y="0"/>
            <a:ext cx="8229600" cy="1143000"/>
          </a:xfrm>
        </p:spPr>
        <p:txBody>
          <a:bodyPr/>
          <a:lstStyle/>
          <a:p>
            <a:r>
              <a:rPr lang="en-US" dirty="0" smtClean="0">
                <a:solidFill>
                  <a:srgbClr val="FF0000"/>
                </a:solidFill>
              </a:rPr>
              <a:t>Key Documents In Stage 1</a:t>
            </a:r>
            <a:endParaRPr lang="en-US" dirty="0">
              <a:solidFill>
                <a:srgbClr val="FF0000"/>
              </a:solidFill>
            </a:endParaRPr>
          </a:p>
        </p:txBody>
      </p:sp>
      <p:sp>
        <p:nvSpPr>
          <p:cNvPr id="71683" name="Rectangle 3"/>
          <p:cNvSpPr>
            <a:spLocks noGrp="1" noChangeArrowheads="1"/>
          </p:cNvSpPr>
          <p:nvPr>
            <p:ph idx="1"/>
          </p:nvPr>
        </p:nvSpPr>
        <p:spPr>
          <a:xfrm>
            <a:off x="0" y="922283"/>
            <a:ext cx="9144000" cy="4525963"/>
          </a:xfrm>
        </p:spPr>
        <p:txBody>
          <a:bodyPr>
            <a:normAutofit lnSpcReduction="10000"/>
          </a:bodyPr>
          <a:lstStyle/>
          <a:p>
            <a:r>
              <a:rPr lang="en-US" dirty="0">
                <a:solidFill>
                  <a:srgbClr val="FF0000"/>
                </a:solidFill>
              </a:rPr>
              <a:t>Preliminary Proposal</a:t>
            </a:r>
          </a:p>
          <a:p>
            <a:pPr lvl="1"/>
            <a:r>
              <a:rPr lang="en-US" dirty="0"/>
              <a:t>Short description of the proposed application.</a:t>
            </a:r>
          </a:p>
          <a:p>
            <a:pPr lvl="2"/>
            <a:r>
              <a:rPr lang="en-US" dirty="0"/>
              <a:t>Includes project goal, audience, outcomes, description of media, types and uses of interactivity, preliminary cost estimate.</a:t>
            </a:r>
          </a:p>
          <a:p>
            <a:pPr lvl="2"/>
            <a:endParaRPr lang="ar-SA" dirty="0" smtClean="0"/>
          </a:p>
          <a:p>
            <a:pPr lvl="2"/>
            <a:endParaRPr lang="ar-SA" dirty="0"/>
          </a:p>
          <a:p>
            <a:pPr lvl="2"/>
            <a:endParaRPr lang="en-US" dirty="0"/>
          </a:p>
          <a:p>
            <a:pPr lvl="1"/>
            <a:r>
              <a:rPr lang="en-US" dirty="0"/>
              <a:t>Often includes a </a:t>
            </a:r>
            <a:r>
              <a:rPr lang="en-US" dirty="0">
                <a:solidFill>
                  <a:srgbClr val="FF5A14"/>
                </a:solidFill>
              </a:rPr>
              <a:t>flowchart</a:t>
            </a:r>
            <a:r>
              <a:rPr lang="en-US" dirty="0"/>
              <a:t>.</a:t>
            </a:r>
          </a:p>
          <a:p>
            <a:pPr lvl="2"/>
            <a:r>
              <a:rPr lang="en-US" dirty="0"/>
              <a:t>A simple box diagram with brief descriptions of product contents.</a:t>
            </a:r>
          </a:p>
        </p:txBody>
      </p:sp>
      <p:sp>
        <p:nvSpPr>
          <p:cNvPr id="4" name="Slide Number Placeholder 4"/>
          <p:cNvSpPr>
            <a:spLocks noGrp="1"/>
          </p:cNvSpPr>
          <p:nvPr>
            <p:ph type="sldNum" sz="quarter" idx="12"/>
          </p:nvPr>
        </p:nvSpPr>
        <p:spPr/>
        <p:txBody>
          <a:bodyPr/>
          <a:lstStyle/>
          <a:p>
            <a:fld id="{285D72EC-922F-BA41-A618-F9C1B04F28BF}" type="slidenum">
              <a:rPr lang="en-US"/>
              <a:pPr/>
              <a:t>10</a:t>
            </a:fld>
            <a:endParaRPr lang="en-US"/>
          </a:p>
        </p:txBody>
      </p:sp>
      <p:sp>
        <p:nvSpPr>
          <p:cNvPr id="2" name="مستطيل 1"/>
          <p:cNvSpPr/>
          <p:nvPr/>
        </p:nvSpPr>
        <p:spPr>
          <a:xfrm>
            <a:off x="0" y="2466603"/>
            <a:ext cx="9144000" cy="3416320"/>
          </a:xfrm>
          <a:prstGeom prst="rect">
            <a:avLst/>
          </a:prstGeom>
        </p:spPr>
        <p:txBody>
          <a:bodyPr wrap="square">
            <a:spAutoFit/>
          </a:bodyPr>
          <a:lstStyle/>
          <a:p>
            <a:pPr algn="r" rtl="1"/>
            <a:r>
              <a:rPr lang="ar-SA" dirty="0"/>
              <a:t>اقتراح أولي</a:t>
            </a:r>
          </a:p>
          <a:p>
            <a:pPr algn="r" rtl="1"/>
            <a:r>
              <a:rPr lang="ar-SA" dirty="0"/>
              <a:t>وصف موجز للتطبيق المقترح.</a:t>
            </a:r>
          </a:p>
          <a:p>
            <a:pPr algn="r" rtl="1"/>
            <a:r>
              <a:rPr lang="ar-SA" dirty="0"/>
              <a:t>يتضمن هدف المشروع ، والجمهور ، والنتائج ، ووصف الوسائط ، وأنواع واستخدامات التفاعلية ، وتقدير التكلفة الأولية</a:t>
            </a:r>
            <a:r>
              <a:rPr lang="ar-SA" dirty="0" smtClean="0"/>
              <a:t>.</a:t>
            </a:r>
          </a:p>
          <a:p>
            <a:pPr algn="r" rtl="1"/>
            <a:endParaRPr lang="ar-SA" dirty="0"/>
          </a:p>
          <a:p>
            <a:pPr algn="r" rtl="1"/>
            <a:endParaRPr lang="ar-SA" dirty="0"/>
          </a:p>
          <a:p>
            <a:pPr algn="r" rtl="1"/>
            <a:endParaRPr lang="ar-SA" dirty="0"/>
          </a:p>
          <a:p>
            <a:pPr algn="r" rtl="1"/>
            <a:r>
              <a:rPr lang="ar-SA" dirty="0"/>
              <a:t>غالبا ما يتضمن مخطط انسيابي.</a:t>
            </a:r>
          </a:p>
          <a:p>
            <a:pPr algn="r" rtl="1"/>
            <a:r>
              <a:rPr lang="ar-SA" dirty="0"/>
              <a:t>رسم بياني مربع بسيط يحتوي على أوصاف موجزة لمحتويات المنتج.</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41435" y="-245625"/>
            <a:ext cx="8229600" cy="1143000"/>
          </a:xfrm>
        </p:spPr>
        <p:txBody>
          <a:bodyPr/>
          <a:lstStyle/>
          <a:p>
            <a:r>
              <a:rPr lang="en-US" dirty="0" smtClean="0">
                <a:solidFill>
                  <a:srgbClr val="FF0000"/>
                </a:solidFill>
              </a:rPr>
              <a:t>Key Documents In Stage 1</a:t>
            </a:r>
            <a:endParaRPr lang="en-US" dirty="0">
              <a:solidFill>
                <a:srgbClr val="FF0000"/>
              </a:solidFill>
            </a:endParaRPr>
          </a:p>
        </p:txBody>
      </p:sp>
      <p:sp>
        <p:nvSpPr>
          <p:cNvPr id="72707" name="Rectangle 3"/>
          <p:cNvSpPr>
            <a:spLocks noGrp="1" noChangeArrowheads="1"/>
          </p:cNvSpPr>
          <p:nvPr>
            <p:ph idx="1"/>
          </p:nvPr>
        </p:nvSpPr>
        <p:spPr>
          <a:xfrm>
            <a:off x="0" y="591207"/>
            <a:ext cx="8229600" cy="4525963"/>
          </a:xfrm>
        </p:spPr>
        <p:txBody>
          <a:bodyPr/>
          <a:lstStyle/>
          <a:p>
            <a:r>
              <a:rPr lang="en-US" dirty="0">
                <a:solidFill>
                  <a:srgbClr val="FF5A14"/>
                </a:solidFill>
              </a:rPr>
              <a:t>Storyboard</a:t>
            </a:r>
            <a:endParaRPr lang="en-US" dirty="0"/>
          </a:p>
          <a:p>
            <a:pPr lvl="1"/>
            <a:r>
              <a:rPr lang="en-US" dirty="0"/>
              <a:t>Series of sketches of major screens.</a:t>
            </a:r>
          </a:p>
          <a:p>
            <a:pPr lvl="1"/>
            <a:r>
              <a:rPr lang="en-US" dirty="0"/>
              <a:t>Rough drawings of media elements such as photos, animations, or videos are sketched in.</a:t>
            </a:r>
          </a:p>
          <a:p>
            <a:pPr lvl="1"/>
            <a:r>
              <a:rPr lang="en-US" dirty="0"/>
              <a:t>Navigational aides are identified.</a:t>
            </a:r>
          </a:p>
          <a:p>
            <a:pPr lvl="1"/>
            <a:r>
              <a:rPr lang="en-US" dirty="0"/>
              <a:t>Used to:</a:t>
            </a:r>
          </a:p>
          <a:p>
            <a:pPr lvl="2"/>
            <a:r>
              <a:rPr lang="en-US" dirty="0"/>
              <a:t>Communicate with the client during the definition stage</a:t>
            </a:r>
          </a:p>
          <a:p>
            <a:pPr lvl="2"/>
            <a:r>
              <a:rPr lang="en-US" dirty="0"/>
              <a:t>Communicate project goals and requirements to the development team.</a:t>
            </a:r>
          </a:p>
        </p:txBody>
      </p:sp>
      <p:sp>
        <p:nvSpPr>
          <p:cNvPr id="4" name="Slide Number Placeholder 4"/>
          <p:cNvSpPr>
            <a:spLocks noGrp="1"/>
          </p:cNvSpPr>
          <p:nvPr>
            <p:ph type="sldNum" sz="quarter" idx="12"/>
          </p:nvPr>
        </p:nvSpPr>
        <p:spPr/>
        <p:txBody>
          <a:bodyPr/>
          <a:lstStyle/>
          <a:p>
            <a:fld id="{02634CDB-35ED-5945-9D86-CB4D6DFC7652}" type="slidenum">
              <a:rPr lang="en-US"/>
              <a:pPr/>
              <a:t>11</a:t>
            </a:fld>
            <a:endParaRPr lang="en-US"/>
          </a:p>
        </p:txBody>
      </p:sp>
      <p:sp>
        <p:nvSpPr>
          <p:cNvPr id="2" name="مستطيل 1"/>
          <p:cNvSpPr/>
          <p:nvPr/>
        </p:nvSpPr>
        <p:spPr>
          <a:xfrm>
            <a:off x="1" y="4410120"/>
            <a:ext cx="9144000" cy="2308324"/>
          </a:xfrm>
          <a:prstGeom prst="rect">
            <a:avLst/>
          </a:prstGeom>
        </p:spPr>
        <p:txBody>
          <a:bodyPr wrap="square">
            <a:spAutoFit/>
          </a:bodyPr>
          <a:lstStyle/>
          <a:p>
            <a:pPr algn="r" rtl="1"/>
            <a:r>
              <a:rPr lang="ar-SA" dirty="0"/>
              <a:t>القصة المصورة</a:t>
            </a:r>
          </a:p>
          <a:p>
            <a:pPr algn="r" rtl="1"/>
            <a:r>
              <a:rPr lang="ar-SA" dirty="0"/>
              <a:t>سلسلة من الرسومات من الشاشات الرئيسية.</a:t>
            </a:r>
          </a:p>
          <a:p>
            <a:pPr algn="r" rtl="1"/>
            <a:r>
              <a:rPr lang="ar-SA" dirty="0"/>
              <a:t>يتم رسم رسومات خرافية لعناصر الوسائط مثل الصور أو الصور المتحركة أو مقاطع الفيديو.</a:t>
            </a:r>
          </a:p>
          <a:p>
            <a:pPr algn="r" rtl="1"/>
            <a:r>
              <a:rPr lang="ar-SA" dirty="0"/>
              <a:t>يتم تحديد مساعدي الملاحة.</a:t>
            </a:r>
          </a:p>
          <a:p>
            <a:pPr algn="r" rtl="1"/>
            <a:r>
              <a:rPr lang="ar-SA" dirty="0"/>
              <a:t>اعتدت ان:</a:t>
            </a:r>
          </a:p>
          <a:p>
            <a:pPr algn="r" rtl="1"/>
            <a:r>
              <a:rPr lang="ar-SA" dirty="0"/>
              <a:t>التواصل مع العميل خلال مرحلة </a:t>
            </a:r>
            <a:r>
              <a:rPr lang="ar-SA" dirty="0" smtClean="0"/>
              <a:t>التعريف . ابلاغ </a:t>
            </a:r>
            <a:r>
              <a:rPr lang="ar-SA" dirty="0"/>
              <a:t>أهداف المشروع ومتطلباته لفريق التطوير.</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409904" y="-229858"/>
            <a:ext cx="8229600" cy="1143000"/>
          </a:xfrm>
        </p:spPr>
        <p:txBody>
          <a:bodyPr/>
          <a:lstStyle/>
          <a:p>
            <a:r>
              <a:rPr lang="en-US" dirty="0" smtClean="0">
                <a:solidFill>
                  <a:srgbClr val="FF0000"/>
                </a:solidFill>
              </a:rPr>
              <a:t>Key Documents In Stage 1</a:t>
            </a:r>
            <a:endParaRPr lang="en-US" dirty="0">
              <a:solidFill>
                <a:srgbClr val="FF0000"/>
              </a:solidFill>
            </a:endParaRPr>
          </a:p>
        </p:txBody>
      </p:sp>
      <p:sp>
        <p:nvSpPr>
          <p:cNvPr id="73731" name="Rectangle 3"/>
          <p:cNvSpPr>
            <a:spLocks noGrp="1" noChangeArrowheads="1"/>
          </p:cNvSpPr>
          <p:nvPr>
            <p:ph idx="1"/>
          </p:nvPr>
        </p:nvSpPr>
        <p:spPr>
          <a:xfrm>
            <a:off x="0" y="717331"/>
            <a:ext cx="9144000" cy="4525963"/>
          </a:xfrm>
        </p:spPr>
        <p:txBody>
          <a:bodyPr/>
          <a:lstStyle/>
          <a:p>
            <a:r>
              <a:rPr lang="en-US" dirty="0">
                <a:solidFill>
                  <a:srgbClr val="FF5A14"/>
                </a:solidFill>
              </a:rPr>
              <a:t>Functional specification</a:t>
            </a:r>
          </a:p>
          <a:p>
            <a:pPr lvl="1"/>
            <a:r>
              <a:rPr lang="en-US" b="1" dirty="0"/>
              <a:t>Detailed description </a:t>
            </a:r>
            <a:r>
              <a:rPr lang="en-US" dirty="0"/>
              <a:t>of the elements and performance of multimedia project.</a:t>
            </a:r>
          </a:p>
          <a:p>
            <a:pPr lvl="1"/>
            <a:r>
              <a:rPr lang="en-US" dirty="0">
                <a:solidFill>
                  <a:srgbClr val="FF0000"/>
                </a:solidFill>
              </a:rPr>
              <a:t>Basis</a:t>
            </a:r>
            <a:r>
              <a:rPr lang="en-US" dirty="0"/>
              <a:t> of a detailed </a:t>
            </a:r>
            <a:r>
              <a:rPr lang="en-US" b="1" dirty="0">
                <a:solidFill>
                  <a:srgbClr val="FF0000"/>
                </a:solidFill>
              </a:rPr>
              <a:t>business contract</a:t>
            </a:r>
            <a:r>
              <a:rPr lang="en-US" dirty="0">
                <a:solidFill>
                  <a:srgbClr val="FF0000"/>
                </a:solidFill>
              </a:rPr>
              <a:t>.</a:t>
            </a:r>
          </a:p>
          <a:p>
            <a:pPr lvl="2"/>
            <a:r>
              <a:rPr lang="en-US" dirty="0"/>
              <a:t>Developer and client understanding of what has been promised and the procedures to follow if changes are made in specifications.</a:t>
            </a:r>
          </a:p>
        </p:txBody>
      </p:sp>
      <p:sp>
        <p:nvSpPr>
          <p:cNvPr id="4" name="Slide Number Placeholder 4"/>
          <p:cNvSpPr>
            <a:spLocks noGrp="1"/>
          </p:cNvSpPr>
          <p:nvPr>
            <p:ph type="sldNum" sz="quarter" idx="12"/>
          </p:nvPr>
        </p:nvSpPr>
        <p:spPr/>
        <p:txBody>
          <a:bodyPr/>
          <a:lstStyle/>
          <a:p>
            <a:fld id="{9CEA96EC-ED71-9B42-B08F-708526122B53}" type="slidenum">
              <a:rPr lang="en-US"/>
              <a:pPr/>
              <a:t>12</a:t>
            </a:fld>
            <a:endParaRPr lang="en-US"/>
          </a:p>
        </p:txBody>
      </p:sp>
      <p:sp>
        <p:nvSpPr>
          <p:cNvPr id="2" name="مستطيل 1"/>
          <p:cNvSpPr/>
          <p:nvPr/>
        </p:nvSpPr>
        <p:spPr>
          <a:xfrm>
            <a:off x="268014" y="3840144"/>
            <a:ext cx="8749862" cy="1938992"/>
          </a:xfrm>
          <a:prstGeom prst="rect">
            <a:avLst/>
          </a:prstGeom>
        </p:spPr>
        <p:txBody>
          <a:bodyPr wrap="square">
            <a:spAutoFit/>
          </a:bodyPr>
          <a:lstStyle/>
          <a:p>
            <a:pPr algn="r" rtl="1"/>
            <a:r>
              <a:rPr lang="ar-SA" dirty="0"/>
              <a:t>خصائص التشغيل</a:t>
            </a:r>
          </a:p>
          <a:p>
            <a:pPr algn="r" rtl="1"/>
            <a:r>
              <a:rPr lang="ar-SA" dirty="0"/>
              <a:t>وصف تفصيلي لعناصر وأداء مشروع الوسائط المتعددة.</a:t>
            </a:r>
          </a:p>
          <a:p>
            <a:pPr algn="r" rtl="1"/>
            <a:r>
              <a:rPr lang="ar-SA" dirty="0"/>
              <a:t>أساس عقد عمل مفصل.</a:t>
            </a:r>
          </a:p>
          <a:p>
            <a:pPr algn="r" rtl="1"/>
            <a:r>
              <a:rPr lang="ar-SA" dirty="0"/>
              <a:t>مطور وفهم العميل لما تم الوعد به والإجراءات الواجب اتباعها إذا تم إجراء تغييرات في المواصفات.</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57200" y="-261406"/>
            <a:ext cx="8229600" cy="1143000"/>
          </a:xfrm>
        </p:spPr>
        <p:txBody>
          <a:bodyPr/>
          <a:lstStyle/>
          <a:p>
            <a:r>
              <a:rPr lang="en-US" dirty="0" smtClean="0">
                <a:solidFill>
                  <a:srgbClr val="FF0000"/>
                </a:solidFill>
              </a:rPr>
              <a:t>Stage 2: Design</a:t>
            </a:r>
            <a:endParaRPr lang="en-US" dirty="0">
              <a:solidFill>
                <a:srgbClr val="FF0000"/>
              </a:solidFill>
            </a:endParaRPr>
          </a:p>
        </p:txBody>
      </p:sp>
      <p:sp>
        <p:nvSpPr>
          <p:cNvPr id="74755" name="Rectangle 3"/>
          <p:cNvSpPr>
            <a:spLocks noGrp="1" noChangeArrowheads="1"/>
          </p:cNvSpPr>
          <p:nvPr>
            <p:ph idx="1"/>
          </p:nvPr>
        </p:nvSpPr>
        <p:spPr>
          <a:xfrm>
            <a:off x="176376" y="670034"/>
            <a:ext cx="8967623" cy="4530725"/>
          </a:xfrm>
        </p:spPr>
        <p:txBody>
          <a:bodyPr>
            <a:normAutofit/>
          </a:bodyPr>
          <a:lstStyle/>
          <a:p>
            <a:pPr>
              <a:lnSpc>
                <a:spcPct val="90000"/>
              </a:lnSpc>
            </a:pPr>
            <a:r>
              <a:rPr lang="en-US" dirty="0">
                <a:solidFill>
                  <a:srgbClr val="FF0000"/>
                </a:solidFill>
              </a:rPr>
              <a:t>Purpose is to create </a:t>
            </a:r>
            <a:r>
              <a:rPr lang="en-US" dirty="0"/>
              <a:t>an incomplete working model of the project—</a:t>
            </a:r>
            <a:r>
              <a:rPr lang="en-US" dirty="0">
                <a:solidFill>
                  <a:srgbClr val="FF5A14"/>
                </a:solidFill>
              </a:rPr>
              <a:t>prototype</a:t>
            </a:r>
            <a:r>
              <a:rPr lang="en-US" dirty="0"/>
              <a:t>.</a:t>
            </a:r>
          </a:p>
          <a:p>
            <a:pPr lvl="1">
              <a:lnSpc>
                <a:spcPct val="90000"/>
              </a:lnSpc>
            </a:pPr>
            <a:r>
              <a:rPr lang="en-US" dirty="0"/>
              <a:t>First media elements are created.</a:t>
            </a:r>
          </a:p>
          <a:p>
            <a:pPr lvl="1">
              <a:lnSpc>
                <a:spcPct val="90000"/>
              </a:lnSpc>
            </a:pPr>
            <a:r>
              <a:rPr lang="en-US" dirty="0"/>
              <a:t>Interface is designed.</a:t>
            </a:r>
          </a:p>
          <a:p>
            <a:pPr lvl="1">
              <a:lnSpc>
                <a:spcPct val="90000"/>
              </a:lnSpc>
            </a:pPr>
            <a:r>
              <a:rPr lang="en-US" dirty="0"/>
              <a:t>Elements are combined to create the prototype.</a:t>
            </a:r>
          </a:p>
          <a:p>
            <a:pPr>
              <a:lnSpc>
                <a:spcPct val="90000"/>
              </a:lnSpc>
            </a:pPr>
            <a:r>
              <a:rPr lang="en-US" dirty="0">
                <a:solidFill>
                  <a:srgbClr val="FF0000"/>
                </a:solidFill>
              </a:rPr>
              <a:t>Media Creation</a:t>
            </a:r>
          </a:p>
          <a:p>
            <a:pPr lvl="1">
              <a:lnSpc>
                <a:spcPct val="90000"/>
              </a:lnSpc>
            </a:pPr>
            <a:r>
              <a:rPr lang="en-US" dirty="0"/>
              <a:t>Required media identified in a content inventory list.</a:t>
            </a:r>
          </a:p>
          <a:p>
            <a:pPr lvl="1">
              <a:lnSpc>
                <a:spcPct val="90000"/>
              </a:lnSpc>
            </a:pPr>
            <a:r>
              <a:rPr lang="en-US" dirty="0"/>
              <a:t>Media preproduction, production, postproduction are carried out.</a:t>
            </a:r>
          </a:p>
        </p:txBody>
      </p:sp>
      <p:sp>
        <p:nvSpPr>
          <p:cNvPr id="4" name="Slide Number Placeholder 4"/>
          <p:cNvSpPr>
            <a:spLocks noGrp="1"/>
          </p:cNvSpPr>
          <p:nvPr>
            <p:ph type="sldNum" sz="quarter" idx="12"/>
          </p:nvPr>
        </p:nvSpPr>
        <p:spPr/>
        <p:txBody>
          <a:bodyPr/>
          <a:lstStyle/>
          <a:p>
            <a:fld id="{4C0FEE02-B1A6-F94C-8A02-49CED6B73416}" type="slidenum">
              <a:rPr lang="en-US"/>
              <a:pPr/>
              <a:t>13</a:t>
            </a:fld>
            <a:endParaRPr lang="en-US"/>
          </a:p>
        </p:txBody>
      </p:sp>
      <p:sp>
        <p:nvSpPr>
          <p:cNvPr id="2" name="مستطيل 1"/>
          <p:cNvSpPr/>
          <p:nvPr/>
        </p:nvSpPr>
        <p:spPr>
          <a:xfrm>
            <a:off x="1" y="4421310"/>
            <a:ext cx="9144000" cy="2308324"/>
          </a:xfrm>
          <a:prstGeom prst="rect">
            <a:avLst/>
          </a:prstGeom>
        </p:spPr>
        <p:txBody>
          <a:bodyPr wrap="square">
            <a:spAutoFit/>
          </a:bodyPr>
          <a:lstStyle/>
          <a:p>
            <a:pPr algn="r" rtl="1"/>
            <a:r>
              <a:rPr lang="ar-SA" sz="2000" dirty="0"/>
              <a:t>الغرض هو إنشاء نموذج عمل غير مكتمل للمشروع - النموذج الأولي.</a:t>
            </a:r>
          </a:p>
          <a:p>
            <a:pPr algn="r" rtl="1"/>
            <a:r>
              <a:rPr lang="ar-SA" sz="2000" dirty="0"/>
              <a:t>يتم إنشاء عناصر الوسائط الأولى.</a:t>
            </a:r>
          </a:p>
          <a:p>
            <a:pPr algn="r" rtl="1"/>
            <a:r>
              <a:rPr lang="ar-SA" sz="2000" dirty="0"/>
              <a:t>تم تصميم واجهة.</a:t>
            </a:r>
          </a:p>
          <a:p>
            <a:pPr algn="r" rtl="1"/>
            <a:r>
              <a:rPr lang="ar-SA" sz="2000" dirty="0"/>
              <a:t>يتم دمج العناصر لإنشاء النموذج الأولي.</a:t>
            </a:r>
          </a:p>
          <a:p>
            <a:pPr algn="r" rtl="1"/>
            <a:r>
              <a:rPr lang="ar-SA" sz="2000" dirty="0"/>
              <a:t>خلق وسائل الإعلام</a:t>
            </a:r>
          </a:p>
          <a:p>
            <a:pPr algn="r" rtl="1"/>
            <a:r>
              <a:rPr lang="ar-SA" sz="2000" dirty="0"/>
              <a:t>الوسائط المطلوبة المحددة في قائمة جرد المحتوى.</a:t>
            </a:r>
          </a:p>
          <a:p>
            <a:pPr algn="r" rtl="1"/>
            <a:r>
              <a:rPr lang="ar-SA" sz="2000" dirty="0"/>
              <a:t>يتم تنفيذ الإنتاج المسبق للإنتاج والإنتاج وما بعد الإنتاج.</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57200" y="-135265"/>
            <a:ext cx="8229600" cy="1143000"/>
          </a:xfrm>
        </p:spPr>
        <p:txBody>
          <a:bodyPr/>
          <a:lstStyle/>
          <a:p>
            <a:r>
              <a:rPr lang="en-US" dirty="0" smtClean="0">
                <a:solidFill>
                  <a:srgbClr val="FF0000"/>
                </a:solidFill>
              </a:rPr>
              <a:t>Interface Design</a:t>
            </a:r>
            <a:endParaRPr lang="en-US" dirty="0">
              <a:solidFill>
                <a:srgbClr val="FF0000"/>
              </a:solidFill>
            </a:endParaRPr>
          </a:p>
        </p:txBody>
      </p:sp>
      <p:sp>
        <p:nvSpPr>
          <p:cNvPr id="76803" name="Rectangle 3"/>
          <p:cNvSpPr>
            <a:spLocks noGrp="1" noChangeArrowheads="1"/>
          </p:cNvSpPr>
          <p:nvPr>
            <p:ph idx="1"/>
          </p:nvPr>
        </p:nvSpPr>
        <p:spPr>
          <a:xfrm>
            <a:off x="129080" y="733096"/>
            <a:ext cx="9014920" cy="4530725"/>
          </a:xfrm>
        </p:spPr>
        <p:txBody>
          <a:bodyPr/>
          <a:lstStyle/>
          <a:p>
            <a:r>
              <a:rPr lang="en-US" dirty="0"/>
              <a:t>User interface </a:t>
            </a:r>
            <a:r>
              <a:rPr lang="en-US" dirty="0">
                <a:solidFill>
                  <a:srgbClr val="FF0000"/>
                </a:solidFill>
              </a:rPr>
              <a:t>defines how user experiences </a:t>
            </a:r>
            <a:r>
              <a:rPr lang="en-US" dirty="0"/>
              <a:t>the content on the screen.</a:t>
            </a:r>
          </a:p>
          <a:p>
            <a:r>
              <a:rPr lang="en-US" dirty="0">
                <a:solidFill>
                  <a:srgbClr val="FF0000"/>
                </a:solidFill>
              </a:rPr>
              <a:t>Goal of interface design </a:t>
            </a:r>
            <a:r>
              <a:rPr lang="en-US" dirty="0"/>
              <a:t>is to engage the user.</a:t>
            </a:r>
          </a:p>
          <a:p>
            <a:pPr lvl="1"/>
            <a:r>
              <a:rPr lang="en-US" dirty="0"/>
              <a:t>Must support the project goals, match the expectations and abilities of audience.</a:t>
            </a:r>
          </a:p>
          <a:p>
            <a:pPr lvl="1"/>
            <a:r>
              <a:rPr lang="en-US" dirty="0"/>
              <a:t>Should establish appropriate tone determined by style of media elements and controls.</a:t>
            </a:r>
          </a:p>
          <a:p>
            <a:pPr lvl="1"/>
            <a:endParaRPr lang="en-US" dirty="0"/>
          </a:p>
        </p:txBody>
      </p:sp>
      <p:sp>
        <p:nvSpPr>
          <p:cNvPr id="4" name="Slide Number Placeholder 4"/>
          <p:cNvSpPr>
            <a:spLocks noGrp="1"/>
          </p:cNvSpPr>
          <p:nvPr>
            <p:ph type="sldNum" sz="quarter" idx="12"/>
          </p:nvPr>
        </p:nvSpPr>
        <p:spPr/>
        <p:txBody>
          <a:bodyPr/>
          <a:lstStyle/>
          <a:p>
            <a:fld id="{4A711DD6-5C9D-F04E-B10B-1D9B06F9CC1B}" type="slidenum">
              <a:rPr lang="en-US"/>
              <a:pPr/>
              <a:t>14</a:t>
            </a:fld>
            <a:endParaRPr lang="en-US"/>
          </a:p>
        </p:txBody>
      </p:sp>
      <p:sp>
        <p:nvSpPr>
          <p:cNvPr id="2" name="مستطيل 1"/>
          <p:cNvSpPr/>
          <p:nvPr/>
        </p:nvSpPr>
        <p:spPr>
          <a:xfrm>
            <a:off x="0" y="4281869"/>
            <a:ext cx="9017876" cy="1569660"/>
          </a:xfrm>
          <a:prstGeom prst="rect">
            <a:avLst/>
          </a:prstGeom>
        </p:spPr>
        <p:txBody>
          <a:bodyPr wrap="square">
            <a:spAutoFit/>
          </a:bodyPr>
          <a:lstStyle/>
          <a:p>
            <a:pPr algn="r" rtl="1"/>
            <a:r>
              <a:rPr lang="ar-SA" dirty="0"/>
              <a:t>تحدد واجهة المستخدم كيفية مواجهة المستخدم للمحتوى على الشاشة.</a:t>
            </a:r>
          </a:p>
          <a:p>
            <a:pPr algn="r" rtl="1"/>
            <a:r>
              <a:rPr lang="ar-SA" dirty="0"/>
              <a:t>الهدف من تصميم الواجهة هو إشراك المستخدم.</a:t>
            </a:r>
          </a:p>
          <a:p>
            <a:pPr algn="r" rtl="1"/>
            <a:r>
              <a:rPr lang="ar-SA" dirty="0"/>
              <a:t>يجب دعم أهداف المشروع ومطابقة توقعات وقدرات الجمهور.</a:t>
            </a:r>
          </a:p>
          <a:p>
            <a:pPr algn="r" rtl="1"/>
            <a:r>
              <a:rPr lang="ar-SA" dirty="0"/>
              <a:t>يجب إنشاء نغمة مناسبة يحددها نمط عناصر وسائل الإعلام والضوابط.</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457200" y="-166797"/>
            <a:ext cx="8229600" cy="1143000"/>
          </a:xfrm>
        </p:spPr>
        <p:txBody>
          <a:bodyPr/>
          <a:lstStyle/>
          <a:p>
            <a:r>
              <a:rPr lang="en-US" dirty="0" smtClean="0">
                <a:solidFill>
                  <a:srgbClr val="FF0000"/>
                </a:solidFill>
              </a:rPr>
              <a:t>Interface Design</a:t>
            </a:r>
            <a:endParaRPr lang="en-US" dirty="0">
              <a:solidFill>
                <a:srgbClr val="FF0000"/>
              </a:solidFill>
            </a:endParaRPr>
          </a:p>
        </p:txBody>
      </p:sp>
      <p:sp>
        <p:nvSpPr>
          <p:cNvPr id="79875" name="Rectangle 3"/>
          <p:cNvSpPr>
            <a:spLocks noGrp="1" noChangeArrowheads="1"/>
          </p:cNvSpPr>
          <p:nvPr>
            <p:ph idx="1"/>
          </p:nvPr>
        </p:nvSpPr>
        <p:spPr>
          <a:xfrm>
            <a:off x="0" y="717331"/>
            <a:ext cx="9144000" cy="4530725"/>
          </a:xfrm>
        </p:spPr>
        <p:txBody>
          <a:bodyPr>
            <a:normAutofit/>
          </a:bodyPr>
          <a:lstStyle/>
          <a:p>
            <a:r>
              <a:rPr lang="en-US" dirty="0"/>
              <a:t>Features of user interface</a:t>
            </a:r>
          </a:p>
          <a:p>
            <a:pPr lvl="1"/>
            <a:r>
              <a:rPr lang="en-US" dirty="0"/>
              <a:t>Intuitive.</a:t>
            </a:r>
          </a:p>
          <a:p>
            <a:pPr lvl="2"/>
            <a:r>
              <a:rPr lang="en-US" dirty="0"/>
              <a:t>Immediately understood by the user.</a:t>
            </a:r>
          </a:p>
          <a:p>
            <a:pPr lvl="2"/>
            <a:r>
              <a:rPr lang="en-US" dirty="0"/>
              <a:t>Common strategy is to use a </a:t>
            </a:r>
            <a:r>
              <a:rPr lang="en-US" dirty="0">
                <a:solidFill>
                  <a:srgbClr val="FF5A14"/>
                </a:solidFill>
              </a:rPr>
              <a:t>metaphor</a:t>
            </a:r>
            <a:r>
              <a:rPr lang="en-US" dirty="0"/>
              <a:t>.</a:t>
            </a:r>
          </a:p>
          <a:p>
            <a:pPr lvl="1"/>
            <a:r>
              <a:rPr lang="en-US" dirty="0"/>
              <a:t>Consistent.</a:t>
            </a:r>
          </a:p>
          <a:p>
            <a:pPr lvl="2"/>
            <a:r>
              <a:rPr lang="en-US" dirty="0"/>
              <a:t>Common backgrounds and consistent location of user controls.</a:t>
            </a:r>
          </a:p>
          <a:p>
            <a:pPr lvl="1"/>
            <a:r>
              <a:rPr lang="en-US" dirty="0"/>
              <a:t>Predictable and reliable.</a:t>
            </a:r>
          </a:p>
          <a:p>
            <a:pPr lvl="2"/>
            <a:r>
              <a:rPr lang="en-US" dirty="0"/>
              <a:t>Similar actions should produce similar results.</a:t>
            </a:r>
          </a:p>
          <a:p>
            <a:pPr lvl="2"/>
            <a:r>
              <a:rPr lang="en-US" dirty="0"/>
              <a:t>Identical actions produce identical results.</a:t>
            </a:r>
          </a:p>
        </p:txBody>
      </p:sp>
      <p:sp>
        <p:nvSpPr>
          <p:cNvPr id="4" name="Slide Number Placeholder 4"/>
          <p:cNvSpPr>
            <a:spLocks noGrp="1"/>
          </p:cNvSpPr>
          <p:nvPr>
            <p:ph type="sldNum" sz="quarter" idx="12"/>
          </p:nvPr>
        </p:nvSpPr>
        <p:spPr/>
        <p:txBody>
          <a:bodyPr/>
          <a:lstStyle/>
          <a:p>
            <a:fld id="{8218ABE4-C194-CC45-B305-0AE77ED6FD9D}" type="slidenum">
              <a:rPr lang="en-US"/>
              <a:pPr/>
              <a:t>15</a:t>
            </a:fld>
            <a:endParaRPr lang="en-US"/>
          </a:p>
        </p:txBody>
      </p:sp>
      <p:sp>
        <p:nvSpPr>
          <p:cNvPr id="2" name="مستطيل 1"/>
          <p:cNvSpPr/>
          <p:nvPr/>
        </p:nvSpPr>
        <p:spPr>
          <a:xfrm>
            <a:off x="441434" y="4412446"/>
            <a:ext cx="8702566" cy="2246769"/>
          </a:xfrm>
          <a:prstGeom prst="rect">
            <a:avLst/>
          </a:prstGeom>
        </p:spPr>
        <p:txBody>
          <a:bodyPr wrap="square">
            <a:spAutoFit/>
          </a:bodyPr>
          <a:lstStyle/>
          <a:p>
            <a:pPr algn="r" rtl="1"/>
            <a:r>
              <a:rPr lang="ar-SA" sz="2000" dirty="0"/>
              <a:t>ميزات واجهة المستخدم</a:t>
            </a:r>
          </a:p>
          <a:p>
            <a:pPr algn="r" rtl="1"/>
            <a:r>
              <a:rPr lang="ar-SA" sz="2000" dirty="0"/>
              <a:t>حدسي.</a:t>
            </a:r>
          </a:p>
          <a:p>
            <a:pPr algn="r" rtl="1"/>
            <a:r>
              <a:rPr lang="ar-SA" sz="2000" dirty="0"/>
              <a:t>على الفور يفهم من قبل </a:t>
            </a:r>
            <a:r>
              <a:rPr lang="ar-SA" sz="2000" dirty="0" smtClean="0"/>
              <a:t>المستخدم.    -   الاستراتيجية </a:t>
            </a:r>
            <a:r>
              <a:rPr lang="ar-SA" sz="2000" dirty="0"/>
              <a:t>المشتركة هي استخدام استعارة.</a:t>
            </a:r>
          </a:p>
          <a:p>
            <a:pPr algn="r" rtl="1"/>
            <a:r>
              <a:rPr lang="ar-SA" sz="2000" dirty="0"/>
              <a:t>ثابتة.</a:t>
            </a:r>
          </a:p>
          <a:p>
            <a:pPr algn="r" rtl="1"/>
            <a:r>
              <a:rPr lang="ar-SA" sz="2000" dirty="0"/>
              <a:t>خلفيات مشتركة وموضع ثابت لعناصر تحكم </a:t>
            </a:r>
            <a:r>
              <a:rPr lang="ar-SA" sz="2000" dirty="0" smtClean="0"/>
              <a:t>المستخدم.    -    يمكن </a:t>
            </a:r>
            <a:r>
              <a:rPr lang="ar-SA" sz="2000" dirty="0"/>
              <a:t>التنبؤ بها وموثوق بها.</a:t>
            </a:r>
          </a:p>
          <a:p>
            <a:pPr algn="r" rtl="1"/>
            <a:r>
              <a:rPr lang="ar-SA" sz="2000" dirty="0"/>
              <a:t>يجب أن تنتج إجراءات مماثلة نتائج مماثلة.</a:t>
            </a:r>
          </a:p>
          <a:p>
            <a:pPr algn="r" rtl="1"/>
            <a:r>
              <a:rPr lang="ar-SA" sz="2000" dirty="0"/>
              <a:t>الإجراءات المتطابقة تنتج نتائج متطابقة</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457200" y="0"/>
            <a:ext cx="8229600" cy="1143000"/>
          </a:xfrm>
        </p:spPr>
        <p:txBody>
          <a:bodyPr/>
          <a:lstStyle/>
          <a:p>
            <a:r>
              <a:rPr lang="en-US" dirty="0" smtClean="0">
                <a:solidFill>
                  <a:srgbClr val="FF0000"/>
                </a:solidFill>
              </a:rPr>
              <a:t>Sample Interface Design</a:t>
            </a:r>
            <a:endParaRPr lang="en-US" dirty="0">
              <a:solidFill>
                <a:srgbClr val="FF0000"/>
              </a:solidFill>
            </a:endParaRPr>
          </a:p>
        </p:txBody>
      </p:sp>
      <p:sp>
        <p:nvSpPr>
          <p:cNvPr id="8" name="Slide Number Placeholder 3"/>
          <p:cNvSpPr>
            <a:spLocks noGrp="1"/>
          </p:cNvSpPr>
          <p:nvPr>
            <p:ph type="sldNum" sz="quarter" idx="12"/>
          </p:nvPr>
        </p:nvSpPr>
        <p:spPr/>
        <p:txBody>
          <a:bodyPr/>
          <a:lstStyle/>
          <a:p>
            <a:fld id="{F69C08B8-68CB-C14F-96BA-5B6248764970}" type="slidenum">
              <a:rPr lang="en-US"/>
              <a:pPr/>
              <a:t>16</a:t>
            </a:fld>
            <a:endParaRPr lang="en-US"/>
          </a:p>
        </p:txBody>
      </p:sp>
      <p:pic>
        <p:nvPicPr>
          <p:cNvPr id="102404" name="Picture 4" descr="Figure 11"/>
          <p:cNvPicPr>
            <a:picLocks noChangeAspect="1" noChangeArrowheads="1"/>
          </p:cNvPicPr>
          <p:nvPr/>
        </p:nvPicPr>
        <p:blipFill>
          <a:blip r:embed="rId3"/>
          <a:srcRect/>
          <a:stretch>
            <a:fillRect/>
          </a:stretch>
        </p:blipFill>
        <p:spPr bwMode="auto">
          <a:xfrm>
            <a:off x="469051" y="1022625"/>
            <a:ext cx="8342313" cy="303212"/>
          </a:xfrm>
          <a:prstGeom prst="rect">
            <a:avLst/>
          </a:prstGeom>
          <a:noFill/>
        </p:spPr>
      </p:pic>
      <p:sp>
        <p:nvSpPr>
          <p:cNvPr id="102405" name="Text Box 5"/>
          <p:cNvSpPr txBox="1">
            <a:spLocks noChangeArrowheads="1"/>
          </p:cNvSpPr>
          <p:nvPr/>
        </p:nvSpPr>
        <p:spPr bwMode="auto">
          <a:xfrm>
            <a:off x="661988" y="2946400"/>
            <a:ext cx="184150" cy="457200"/>
          </a:xfrm>
          <a:prstGeom prst="rect">
            <a:avLst/>
          </a:prstGeom>
          <a:noFill/>
          <a:ln w="9525">
            <a:noFill/>
            <a:miter lim="800000"/>
            <a:headEnd/>
            <a:tailEnd/>
          </a:ln>
        </p:spPr>
        <p:txBody>
          <a:bodyPr wrap="none">
            <a:prstTxWarp prst="textNoShape">
              <a:avLst/>
            </a:prstTxWarp>
            <a:spAutoFit/>
          </a:bodyPr>
          <a:lstStyle/>
          <a:p>
            <a:endParaRPr lang="en-US"/>
          </a:p>
        </p:txBody>
      </p:sp>
      <p:sp>
        <p:nvSpPr>
          <p:cNvPr id="102406" name="Text Box 6"/>
          <p:cNvSpPr txBox="1">
            <a:spLocks noChangeArrowheads="1"/>
          </p:cNvSpPr>
          <p:nvPr/>
        </p:nvSpPr>
        <p:spPr bwMode="auto">
          <a:xfrm>
            <a:off x="136416" y="1422906"/>
            <a:ext cx="9007584" cy="3046988"/>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a:prstTxWarp prst="textNoShape">
              <a:avLst/>
            </a:prstTxWarp>
            <a:spAutoFit/>
          </a:bodyPr>
          <a:lstStyle/>
          <a:p>
            <a:pPr>
              <a:spcBef>
                <a:spcPct val="50000"/>
              </a:spcBef>
            </a:pPr>
            <a:r>
              <a:rPr lang="en-US" dirty="0"/>
              <a:t>One </a:t>
            </a:r>
            <a:r>
              <a:rPr lang="en-US" b="1" dirty="0"/>
              <a:t>navigation</a:t>
            </a:r>
            <a:r>
              <a:rPr lang="en-US" dirty="0"/>
              <a:t> interface for the multimedia application, </a:t>
            </a:r>
            <a:r>
              <a:rPr lang="en-US" b="1" dirty="0"/>
              <a:t>Exploring</a:t>
            </a:r>
            <a:r>
              <a:rPr lang="en-US" dirty="0"/>
              <a:t> </a:t>
            </a:r>
            <a:r>
              <a:rPr lang="en-US" b="1" dirty="0"/>
              <a:t>Fra Lippo Lippi</a:t>
            </a:r>
            <a:r>
              <a:rPr lang="en-US" dirty="0"/>
              <a:t>. </a:t>
            </a:r>
            <a:endParaRPr lang="en-US" dirty="0" smtClean="0"/>
          </a:p>
          <a:p>
            <a:pPr>
              <a:spcBef>
                <a:spcPct val="50000"/>
              </a:spcBef>
            </a:pPr>
            <a:r>
              <a:rPr lang="en-US" dirty="0" smtClean="0"/>
              <a:t>User </a:t>
            </a:r>
            <a:r>
              <a:rPr lang="en-US" dirty="0"/>
              <a:t>can randomly access segments of the poem by clicking on a line number. </a:t>
            </a:r>
            <a:endParaRPr lang="en-US" dirty="0" smtClean="0"/>
          </a:p>
          <a:p>
            <a:pPr>
              <a:spcBef>
                <a:spcPct val="50000"/>
              </a:spcBef>
            </a:pPr>
            <a:r>
              <a:rPr lang="en-US" dirty="0" smtClean="0"/>
              <a:t>Gray </a:t>
            </a:r>
            <a:r>
              <a:rPr lang="en-US" dirty="0"/>
              <a:t>bar provides visual feedback on their progress through the poem. Other means of navigating the poem are presented in the overall design.</a:t>
            </a:r>
          </a:p>
        </p:txBody>
      </p:sp>
      <p:sp>
        <p:nvSpPr>
          <p:cNvPr id="2" name="مستطيل 1"/>
          <p:cNvSpPr/>
          <p:nvPr/>
        </p:nvSpPr>
        <p:spPr>
          <a:xfrm>
            <a:off x="0" y="4378659"/>
            <a:ext cx="9144000" cy="1569660"/>
          </a:xfrm>
          <a:prstGeom prst="rect">
            <a:avLst/>
          </a:prstGeom>
        </p:spPr>
        <p:txBody>
          <a:bodyPr wrap="square">
            <a:spAutoFit/>
          </a:bodyPr>
          <a:lstStyle/>
          <a:p>
            <a:pPr algn="r" rtl="1"/>
            <a:r>
              <a:rPr lang="ar-SA" dirty="0"/>
              <a:t>واحد واجهة الملاحة لتطبيق الوسائط المتعددة ، استكشاف </a:t>
            </a:r>
            <a:r>
              <a:rPr lang="en-US" dirty="0"/>
              <a:t>Fra Lippo Lippi. </a:t>
            </a:r>
            <a:r>
              <a:rPr lang="ar-SA" dirty="0"/>
              <a:t>يمكن للمستخدم الوصول بشكل عشوائي إلى أجزاء من القصيدة عن طريق النقر على رقم السطر. يوفر شريط رمادي ملاحظات مرئية حول تقدمهم من خلال القصيدة. يتم تقديم وسائل أخرى لتصفح القصيدة في التصميم العام.</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488731" y="-126128"/>
            <a:ext cx="8229600" cy="1143000"/>
          </a:xfrm>
        </p:spPr>
        <p:txBody>
          <a:bodyPr>
            <a:normAutofit/>
          </a:bodyPr>
          <a:lstStyle/>
          <a:p>
            <a:r>
              <a:rPr lang="en-US" dirty="0" smtClean="0">
                <a:solidFill>
                  <a:srgbClr val="FF0000"/>
                </a:solidFill>
              </a:rPr>
              <a:t>Prototype</a:t>
            </a:r>
            <a:r>
              <a:rPr lang="ar-SA" dirty="0">
                <a:solidFill>
                  <a:srgbClr val="FF0000"/>
                </a:solidFill>
              </a:rPr>
              <a:t>النموذج </a:t>
            </a:r>
            <a:r>
              <a:rPr lang="ar-SA" dirty="0" smtClean="0">
                <a:solidFill>
                  <a:srgbClr val="FF0000"/>
                </a:solidFill>
              </a:rPr>
              <a:t>المبدئي </a:t>
            </a:r>
            <a:endParaRPr lang="en-US" dirty="0">
              <a:solidFill>
                <a:srgbClr val="FF0000"/>
              </a:solidFill>
            </a:endParaRPr>
          </a:p>
        </p:txBody>
      </p:sp>
      <p:sp>
        <p:nvSpPr>
          <p:cNvPr id="78851" name="Rectangle 3"/>
          <p:cNvSpPr>
            <a:spLocks noGrp="1" noChangeArrowheads="1"/>
          </p:cNvSpPr>
          <p:nvPr>
            <p:ph idx="1"/>
          </p:nvPr>
        </p:nvSpPr>
        <p:spPr>
          <a:xfrm>
            <a:off x="0" y="922283"/>
            <a:ext cx="9144000" cy="4525963"/>
          </a:xfrm>
        </p:spPr>
        <p:txBody>
          <a:bodyPr/>
          <a:lstStyle/>
          <a:p>
            <a:r>
              <a:rPr lang="en-US" dirty="0"/>
              <a:t>An </a:t>
            </a:r>
            <a:r>
              <a:rPr lang="en-US" dirty="0">
                <a:solidFill>
                  <a:srgbClr val="FF0000"/>
                </a:solidFill>
              </a:rPr>
              <a:t>incomplete working </a:t>
            </a:r>
            <a:r>
              <a:rPr lang="en-US" dirty="0"/>
              <a:t>model of the final product.</a:t>
            </a:r>
          </a:p>
          <a:p>
            <a:r>
              <a:rPr lang="en-US" dirty="0">
                <a:solidFill>
                  <a:srgbClr val="FF0000"/>
                </a:solidFill>
              </a:rPr>
              <a:t>Functions of </a:t>
            </a:r>
            <a:r>
              <a:rPr lang="en-US" dirty="0" smtClean="0">
                <a:solidFill>
                  <a:srgbClr val="FF0000"/>
                </a:solidFill>
              </a:rPr>
              <a:t>prototype:</a:t>
            </a:r>
            <a:r>
              <a:rPr lang="ar-SA" dirty="0" err="1" smtClean="0">
                <a:solidFill>
                  <a:srgbClr val="FF0000"/>
                </a:solidFill>
              </a:rPr>
              <a:t>مهمممم</a:t>
            </a:r>
            <a:r>
              <a:rPr lang="ar-SA" dirty="0" smtClean="0">
                <a:solidFill>
                  <a:srgbClr val="FF0000"/>
                </a:solidFill>
              </a:rPr>
              <a:t> </a:t>
            </a:r>
            <a:endParaRPr lang="en-US" dirty="0">
              <a:solidFill>
                <a:srgbClr val="FF0000"/>
              </a:solidFill>
            </a:endParaRPr>
          </a:p>
          <a:p>
            <a:pPr marL="971550" lvl="1" indent="-514350">
              <a:buFont typeface="+mj-lt"/>
              <a:buAutoNum type="arabicPeriod"/>
            </a:pPr>
            <a:r>
              <a:rPr lang="en-US" dirty="0"/>
              <a:t>Refine the definition of the product</a:t>
            </a:r>
          </a:p>
          <a:p>
            <a:pPr marL="971550" lvl="1" indent="-514350">
              <a:buFont typeface="+mj-lt"/>
              <a:buAutoNum type="arabicPeriod"/>
            </a:pPr>
            <a:r>
              <a:rPr lang="en-US" dirty="0"/>
              <a:t>Test proposed features</a:t>
            </a:r>
          </a:p>
          <a:p>
            <a:pPr marL="971550" lvl="1" indent="-514350">
              <a:buFont typeface="+mj-lt"/>
              <a:buAutoNum type="arabicPeriod"/>
            </a:pPr>
            <a:r>
              <a:rPr lang="en-US" dirty="0"/>
              <a:t>Guide further work of team members.</a:t>
            </a:r>
          </a:p>
          <a:p>
            <a:r>
              <a:rPr lang="en-US" dirty="0"/>
              <a:t>Generally built in the authoring application that will produce final project.</a:t>
            </a:r>
          </a:p>
        </p:txBody>
      </p:sp>
      <p:sp>
        <p:nvSpPr>
          <p:cNvPr id="4" name="Slide Number Placeholder 4"/>
          <p:cNvSpPr>
            <a:spLocks noGrp="1"/>
          </p:cNvSpPr>
          <p:nvPr>
            <p:ph type="sldNum" sz="quarter" idx="12"/>
          </p:nvPr>
        </p:nvSpPr>
        <p:spPr/>
        <p:txBody>
          <a:bodyPr/>
          <a:lstStyle/>
          <a:p>
            <a:fld id="{3ADDAFDA-4C0B-EC4F-8C9E-6CF7B9CA8AFA}" type="slidenum">
              <a:rPr lang="en-US"/>
              <a:pPr/>
              <a:t>17</a:t>
            </a:fld>
            <a:endParaRPr lang="en-US"/>
          </a:p>
        </p:txBody>
      </p:sp>
      <p:sp>
        <p:nvSpPr>
          <p:cNvPr id="2" name="مستطيل 1"/>
          <p:cNvSpPr/>
          <p:nvPr/>
        </p:nvSpPr>
        <p:spPr>
          <a:xfrm>
            <a:off x="-173421" y="4180344"/>
            <a:ext cx="9317421" cy="2308324"/>
          </a:xfrm>
          <a:prstGeom prst="rect">
            <a:avLst/>
          </a:prstGeom>
        </p:spPr>
        <p:txBody>
          <a:bodyPr wrap="square">
            <a:spAutoFit/>
          </a:bodyPr>
          <a:lstStyle/>
          <a:p>
            <a:pPr algn="r" rtl="1"/>
            <a:r>
              <a:rPr lang="ar-SA" dirty="0" smtClean="0"/>
              <a:t>نموذج </a:t>
            </a:r>
            <a:r>
              <a:rPr lang="ar-SA" dirty="0"/>
              <a:t>عمل غير مكتمل للمنتج النهائي.</a:t>
            </a:r>
          </a:p>
          <a:p>
            <a:pPr algn="r" rtl="1"/>
            <a:r>
              <a:rPr lang="ar-SA" dirty="0"/>
              <a:t>وظائف النموذج الأولي: </a:t>
            </a:r>
            <a:r>
              <a:rPr lang="ar-SA" dirty="0" err="1"/>
              <a:t>مهمممم</a:t>
            </a:r>
            <a:endParaRPr lang="ar-SA" dirty="0"/>
          </a:p>
          <a:p>
            <a:pPr marL="457200" indent="-457200" algn="r" rtl="1">
              <a:buFont typeface="+mj-lt"/>
              <a:buAutoNum type="arabicPeriod"/>
            </a:pPr>
            <a:r>
              <a:rPr lang="ar-SA" dirty="0"/>
              <a:t>صقل تعريف المنتج</a:t>
            </a:r>
          </a:p>
          <a:p>
            <a:pPr marL="457200" indent="-457200" algn="r" rtl="1">
              <a:buFont typeface="+mj-lt"/>
              <a:buAutoNum type="arabicPeriod"/>
            </a:pPr>
            <a:r>
              <a:rPr lang="ar-SA" dirty="0"/>
              <a:t>اختبار الميزات المقترحة</a:t>
            </a:r>
          </a:p>
          <a:p>
            <a:pPr marL="457200" indent="-457200" algn="r" rtl="1">
              <a:buFont typeface="+mj-lt"/>
              <a:buAutoNum type="arabicPeriod"/>
            </a:pPr>
            <a:r>
              <a:rPr lang="ar-SA" dirty="0"/>
              <a:t>توجيه مزيد من العمل لأعضاء الفريق.</a:t>
            </a:r>
          </a:p>
          <a:p>
            <a:pPr algn="r" rtl="1"/>
            <a:r>
              <a:rPr lang="ar-SA" dirty="0"/>
              <a:t>بنيت بشكل عام في تطبيق التأليف الذي سينتج المشروع النهائي.</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220717" y="-177362"/>
            <a:ext cx="8229600" cy="1143000"/>
          </a:xfrm>
        </p:spPr>
        <p:txBody>
          <a:bodyPr/>
          <a:lstStyle/>
          <a:p>
            <a:r>
              <a:rPr lang="en-US" dirty="0" smtClean="0">
                <a:solidFill>
                  <a:srgbClr val="FF0000"/>
                </a:solidFill>
              </a:rPr>
              <a:t>Prototype </a:t>
            </a:r>
            <a:r>
              <a:rPr lang="en-US" sz="2800" dirty="0" smtClean="0">
                <a:solidFill>
                  <a:srgbClr val="FF0000"/>
                </a:solidFill>
              </a:rPr>
              <a:t>(CONT.)</a:t>
            </a:r>
            <a:endParaRPr lang="en-US" dirty="0">
              <a:solidFill>
                <a:srgbClr val="FF0000"/>
              </a:solidFill>
            </a:endParaRPr>
          </a:p>
        </p:txBody>
      </p:sp>
      <p:sp>
        <p:nvSpPr>
          <p:cNvPr id="81923" name="Rectangle 3"/>
          <p:cNvSpPr>
            <a:spLocks noGrp="1" noChangeArrowheads="1"/>
          </p:cNvSpPr>
          <p:nvPr>
            <p:ph idx="1"/>
          </p:nvPr>
        </p:nvSpPr>
        <p:spPr>
          <a:xfrm>
            <a:off x="-236498" y="666562"/>
            <a:ext cx="8923283" cy="3545227"/>
          </a:xfrm>
        </p:spPr>
        <p:txBody>
          <a:bodyPr/>
          <a:lstStyle/>
          <a:p>
            <a:pPr>
              <a:lnSpc>
                <a:spcPct val="90000"/>
              </a:lnSpc>
            </a:pPr>
            <a:r>
              <a:rPr lang="en-US" dirty="0">
                <a:solidFill>
                  <a:srgbClr val="FF0000"/>
                </a:solidFill>
              </a:rPr>
              <a:t>Used to test the product itself.</a:t>
            </a:r>
          </a:p>
          <a:p>
            <a:pPr marL="971550" lvl="1" indent="-514350">
              <a:lnSpc>
                <a:spcPct val="90000"/>
              </a:lnSpc>
              <a:buFont typeface="+mj-lt"/>
              <a:buAutoNum type="arabicPeriod"/>
            </a:pPr>
            <a:r>
              <a:rPr lang="en-US" dirty="0"/>
              <a:t>Test proposals.</a:t>
            </a:r>
          </a:p>
          <a:p>
            <a:pPr marL="971550" lvl="1" indent="-514350">
              <a:lnSpc>
                <a:spcPct val="90000"/>
              </a:lnSpc>
              <a:buFont typeface="+mj-lt"/>
              <a:buAutoNum type="arabicPeriod"/>
            </a:pPr>
            <a:r>
              <a:rPr lang="en-US" dirty="0"/>
              <a:t>Test assumptions of definition and design stage.</a:t>
            </a:r>
          </a:p>
          <a:p>
            <a:pPr marL="971550" lvl="1" indent="-514350">
              <a:lnSpc>
                <a:spcPct val="90000"/>
              </a:lnSpc>
              <a:buFont typeface="+mj-lt"/>
              <a:buAutoNum type="arabicPeriod"/>
            </a:pPr>
            <a:r>
              <a:rPr lang="en-US" dirty="0"/>
              <a:t>Test product to see if it performs as anticipated.</a:t>
            </a:r>
          </a:p>
          <a:p>
            <a:pPr marL="971550" lvl="1" indent="-514350">
              <a:lnSpc>
                <a:spcPct val="90000"/>
              </a:lnSpc>
              <a:buFont typeface="+mj-lt"/>
              <a:buAutoNum type="arabicPeriod"/>
            </a:pPr>
            <a:r>
              <a:rPr lang="en-US" dirty="0"/>
              <a:t>Test navigation of product.</a:t>
            </a:r>
          </a:p>
          <a:p>
            <a:pPr marL="971550" lvl="1" indent="-514350">
              <a:lnSpc>
                <a:spcPct val="90000"/>
              </a:lnSpc>
              <a:buFont typeface="+mj-lt"/>
              <a:buAutoNum type="arabicPeriod"/>
            </a:pPr>
            <a:r>
              <a:rPr lang="en-US" dirty="0"/>
              <a:t>Obtain internal and external product review. </a:t>
            </a:r>
          </a:p>
          <a:p>
            <a:pPr>
              <a:lnSpc>
                <a:spcPct val="90000"/>
              </a:lnSpc>
            </a:pPr>
            <a:r>
              <a:rPr lang="en-US" dirty="0"/>
              <a:t>Guides subsequent work to complete the project.</a:t>
            </a:r>
          </a:p>
        </p:txBody>
      </p:sp>
      <p:sp>
        <p:nvSpPr>
          <p:cNvPr id="4" name="Slide Number Placeholder 4"/>
          <p:cNvSpPr>
            <a:spLocks noGrp="1"/>
          </p:cNvSpPr>
          <p:nvPr>
            <p:ph type="sldNum" sz="quarter" idx="12"/>
          </p:nvPr>
        </p:nvSpPr>
        <p:spPr/>
        <p:txBody>
          <a:bodyPr/>
          <a:lstStyle/>
          <a:p>
            <a:fld id="{B930EAA5-6469-1A42-B5F3-32E849C63B7F}" type="slidenum">
              <a:rPr lang="en-US"/>
              <a:pPr/>
              <a:t>18</a:t>
            </a:fld>
            <a:endParaRPr lang="en-US"/>
          </a:p>
        </p:txBody>
      </p:sp>
      <p:sp>
        <p:nvSpPr>
          <p:cNvPr id="2" name="مستطيل 1"/>
          <p:cNvSpPr/>
          <p:nvPr/>
        </p:nvSpPr>
        <p:spPr>
          <a:xfrm>
            <a:off x="4808483" y="4085661"/>
            <a:ext cx="4335517" cy="2308324"/>
          </a:xfrm>
          <a:prstGeom prst="rect">
            <a:avLst/>
          </a:prstGeom>
        </p:spPr>
        <p:txBody>
          <a:bodyPr wrap="square">
            <a:spAutoFit/>
          </a:bodyPr>
          <a:lstStyle/>
          <a:p>
            <a:pPr algn="r" rtl="1"/>
            <a:r>
              <a:rPr lang="ar-SA" sz="2000" dirty="0"/>
              <a:t>تستخدم لاختبار المنتج نفسه.</a:t>
            </a:r>
          </a:p>
          <a:p>
            <a:pPr algn="r" rtl="1"/>
            <a:r>
              <a:rPr lang="ar-SA" sz="2000" dirty="0"/>
              <a:t>اقتراحات الاختبار.</a:t>
            </a:r>
          </a:p>
          <a:p>
            <a:pPr algn="r" rtl="1"/>
            <a:r>
              <a:rPr lang="ar-SA" sz="2000" dirty="0"/>
              <a:t>افتراضات اختبار التعريف ومرحلة التصميم.</a:t>
            </a:r>
          </a:p>
          <a:p>
            <a:pPr algn="r" rtl="1"/>
            <a:r>
              <a:rPr lang="ar-SA" sz="2000" dirty="0"/>
              <a:t>اختبار المنتج لمعرفة ما إذا كان ينفذ كما هو متوقع.</a:t>
            </a:r>
          </a:p>
          <a:p>
            <a:pPr algn="r" rtl="1"/>
            <a:r>
              <a:rPr lang="ar-SA" sz="2000" dirty="0"/>
              <a:t>اختبار الملاحة للمنتج.</a:t>
            </a:r>
          </a:p>
          <a:p>
            <a:pPr algn="r" rtl="1"/>
            <a:r>
              <a:rPr lang="ar-SA" sz="2000" dirty="0"/>
              <a:t>الحصول على مراجعة المنتج الداخلي والخارجي.</a:t>
            </a:r>
          </a:p>
          <a:p>
            <a:pPr algn="r" rtl="1"/>
            <a:r>
              <a:rPr lang="ar-SA" sz="2000" dirty="0"/>
              <a:t>أدلة أعمال لاحقة لإكمال المشروع.</a:t>
            </a:r>
          </a:p>
        </p:txBody>
      </p:sp>
      <p:sp>
        <p:nvSpPr>
          <p:cNvPr id="3" name="مستطيل 2"/>
          <p:cNvSpPr/>
          <p:nvPr/>
        </p:nvSpPr>
        <p:spPr>
          <a:xfrm>
            <a:off x="1" y="4057472"/>
            <a:ext cx="5108028" cy="1569660"/>
          </a:xfrm>
          <a:prstGeom prst="rect">
            <a:avLst/>
          </a:prstGeom>
          <a:noFill/>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a:t>Prototype created in Flash MX, includes </a:t>
            </a:r>
            <a:r>
              <a:rPr lang="en-US" dirty="0" err="1" smtClean="0"/>
              <a:t>media,design,user</a:t>
            </a:r>
            <a:r>
              <a:rPr lang="en-US" dirty="0" smtClean="0"/>
              <a:t> </a:t>
            </a:r>
            <a:r>
              <a:rPr lang="en-US" dirty="0"/>
              <a:t>interface and provides an incomplete </a:t>
            </a:r>
            <a:r>
              <a:rPr lang="en-US" dirty="0" smtClean="0"/>
              <a:t>working model </a:t>
            </a:r>
            <a:r>
              <a:rPr lang="en-US" dirty="0"/>
              <a:t>to test </a:t>
            </a:r>
            <a:r>
              <a:rPr lang="en-US" dirty="0" smtClean="0"/>
              <a:t>the </a:t>
            </a:r>
            <a:r>
              <a:rPr lang="en-US" dirty="0"/>
              <a:t>product's functionality</a:t>
            </a:r>
            <a:endParaRPr lang="ar-SA" dirty="0"/>
          </a:p>
        </p:txBody>
      </p:sp>
      <p:sp>
        <p:nvSpPr>
          <p:cNvPr id="5" name="مستطيل 4"/>
          <p:cNvSpPr/>
          <p:nvPr/>
        </p:nvSpPr>
        <p:spPr>
          <a:xfrm>
            <a:off x="-126122" y="5629452"/>
            <a:ext cx="5234151" cy="923330"/>
          </a:xfrm>
          <a:prstGeom prst="rect">
            <a:avLst/>
          </a:prstGeom>
        </p:spPr>
        <p:txBody>
          <a:bodyPr wrap="square">
            <a:spAutoFit/>
          </a:bodyPr>
          <a:lstStyle/>
          <a:p>
            <a:pPr algn="r" rtl="1"/>
            <a:r>
              <a:rPr lang="ar-SA" sz="1800" dirty="0"/>
              <a:t>نموذج أولي تم إنشاؤه في </a:t>
            </a:r>
            <a:r>
              <a:rPr lang="en-US" sz="1800" dirty="0"/>
              <a:t>Flash MX ، </a:t>
            </a:r>
            <a:r>
              <a:rPr lang="ar-SA" sz="1800" dirty="0"/>
              <a:t>يتضمن الوسائط والتصميم وواجهة المستخدم ويوفر نموذج عمل غير مكتمل لاختبار وظائف المنتج</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220717" y="-166796"/>
            <a:ext cx="8229600" cy="1143000"/>
          </a:xfrm>
        </p:spPr>
        <p:txBody>
          <a:bodyPr/>
          <a:lstStyle/>
          <a:p>
            <a:r>
              <a:rPr lang="en-US" dirty="0" smtClean="0">
                <a:solidFill>
                  <a:srgbClr val="FF0000"/>
                </a:solidFill>
              </a:rPr>
              <a:t>Stage 3: Production</a:t>
            </a:r>
            <a:endParaRPr lang="en-US" dirty="0">
              <a:solidFill>
                <a:srgbClr val="FF0000"/>
              </a:solidFill>
            </a:endParaRPr>
          </a:p>
        </p:txBody>
      </p:sp>
      <p:sp>
        <p:nvSpPr>
          <p:cNvPr id="82947" name="Rectangle 3"/>
          <p:cNvSpPr>
            <a:spLocks noGrp="1" noChangeArrowheads="1"/>
          </p:cNvSpPr>
          <p:nvPr>
            <p:ph idx="1"/>
          </p:nvPr>
        </p:nvSpPr>
        <p:spPr>
          <a:xfrm>
            <a:off x="-1" y="638506"/>
            <a:ext cx="8986345" cy="4525963"/>
          </a:xfrm>
        </p:spPr>
        <p:txBody>
          <a:bodyPr>
            <a:normAutofit/>
          </a:bodyPr>
          <a:lstStyle/>
          <a:p>
            <a:r>
              <a:rPr lang="en-US" dirty="0"/>
              <a:t>Remaining elements of product are created and integrated into the application.</a:t>
            </a:r>
          </a:p>
          <a:p>
            <a:r>
              <a:rPr lang="en-US" dirty="0"/>
              <a:t>Includes quality assurance testing with bug reports and corrective measures.</a:t>
            </a:r>
          </a:p>
          <a:p>
            <a:pPr lvl="1"/>
            <a:r>
              <a:rPr lang="en-US" dirty="0">
                <a:solidFill>
                  <a:srgbClr val="FF5A14"/>
                </a:solidFill>
              </a:rPr>
              <a:t>Alpha</a:t>
            </a:r>
            <a:r>
              <a:rPr lang="en-US" dirty="0"/>
              <a:t> version: includes most media elements but also many "bugs."</a:t>
            </a:r>
          </a:p>
          <a:p>
            <a:pPr lvl="1"/>
            <a:r>
              <a:rPr lang="en-US" dirty="0">
                <a:solidFill>
                  <a:srgbClr val="FF5A14"/>
                </a:solidFill>
              </a:rPr>
              <a:t>Beta</a:t>
            </a:r>
            <a:r>
              <a:rPr lang="en-US" dirty="0"/>
              <a:t> version: includes all media but still has a few bugs.</a:t>
            </a:r>
          </a:p>
          <a:p>
            <a:pPr lvl="1"/>
            <a:r>
              <a:rPr lang="en-US" dirty="0">
                <a:solidFill>
                  <a:srgbClr val="FF5A14"/>
                </a:solidFill>
              </a:rPr>
              <a:t>Gold master</a:t>
            </a:r>
            <a:r>
              <a:rPr lang="en-US" dirty="0"/>
              <a:t>: complete, bug-free application.</a:t>
            </a:r>
          </a:p>
        </p:txBody>
      </p:sp>
      <p:sp>
        <p:nvSpPr>
          <p:cNvPr id="4" name="Slide Number Placeholder 4"/>
          <p:cNvSpPr>
            <a:spLocks noGrp="1"/>
          </p:cNvSpPr>
          <p:nvPr>
            <p:ph type="sldNum" sz="quarter" idx="12"/>
          </p:nvPr>
        </p:nvSpPr>
        <p:spPr/>
        <p:txBody>
          <a:bodyPr/>
          <a:lstStyle/>
          <a:p>
            <a:fld id="{710BD5A8-2FE4-294E-BE74-F67EEBBC0CBC}" type="slidenum">
              <a:rPr lang="en-US"/>
              <a:pPr/>
              <a:t>19</a:t>
            </a:fld>
            <a:endParaRPr lang="en-US"/>
          </a:p>
        </p:txBody>
      </p:sp>
      <p:sp>
        <p:nvSpPr>
          <p:cNvPr id="2" name="مستطيل 1"/>
          <p:cNvSpPr/>
          <p:nvPr/>
        </p:nvSpPr>
        <p:spPr>
          <a:xfrm>
            <a:off x="-409902" y="4626468"/>
            <a:ext cx="9553904" cy="1938992"/>
          </a:xfrm>
          <a:prstGeom prst="rect">
            <a:avLst/>
          </a:prstGeom>
        </p:spPr>
        <p:txBody>
          <a:bodyPr wrap="square">
            <a:spAutoFit/>
          </a:bodyPr>
          <a:lstStyle/>
          <a:p>
            <a:pPr algn="r" rtl="1"/>
            <a:r>
              <a:rPr lang="ar-SA" dirty="0"/>
              <a:t>يتم إنشاء العناصر المتبقية من المنتج ودمجها في التطبيق.</a:t>
            </a:r>
          </a:p>
          <a:p>
            <a:pPr algn="r" rtl="1"/>
            <a:r>
              <a:rPr lang="ar-SA" dirty="0"/>
              <a:t>يشمل اختبار ضمان الجودة مع تقارير الأخطاء والتدابير التصحيحية.</a:t>
            </a:r>
          </a:p>
          <a:p>
            <a:pPr algn="r" rtl="1"/>
            <a:r>
              <a:rPr lang="ar-SA" dirty="0"/>
              <a:t>إصدار </a:t>
            </a:r>
            <a:r>
              <a:rPr lang="en-US" dirty="0"/>
              <a:t>Alpha: </a:t>
            </a:r>
            <a:r>
              <a:rPr lang="ar-SA" dirty="0"/>
              <a:t>يتضمن معظم عناصر الوسائط ، ولكن يحتوي أيضًا على العديد من "الأخطاء".</a:t>
            </a:r>
          </a:p>
          <a:p>
            <a:pPr algn="r" rtl="1"/>
            <a:r>
              <a:rPr lang="ar-SA" dirty="0"/>
              <a:t>إصدار تجريبي: يشتمل على جميع الوسائط ولكن لا يزال يحتوي على بعض الأخطاء.</a:t>
            </a:r>
          </a:p>
          <a:p>
            <a:pPr algn="r" rtl="1"/>
            <a:r>
              <a:rPr lang="ar-SA" dirty="0"/>
              <a:t>سيد الذهب: التطبيق الكامل ، خالية من الشوائب.</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220717" y="-450576"/>
            <a:ext cx="8229600" cy="1143000"/>
          </a:xfrm>
        </p:spPr>
        <p:txBody>
          <a:bodyPr/>
          <a:lstStyle/>
          <a:p>
            <a:r>
              <a:rPr lang="en-US" dirty="0" smtClean="0">
                <a:solidFill>
                  <a:srgbClr val="FF0000"/>
                </a:solidFill>
              </a:rPr>
              <a:t>Development Team</a:t>
            </a:r>
            <a:endParaRPr lang="en-US" dirty="0">
              <a:solidFill>
                <a:srgbClr val="FF0000"/>
              </a:solidFill>
            </a:endParaRPr>
          </a:p>
        </p:txBody>
      </p:sp>
      <p:sp>
        <p:nvSpPr>
          <p:cNvPr id="56323" name="Rectangle 3"/>
          <p:cNvSpPr>
            <a:spLocks noGrp="1" noChangeArrowheads="1"/>
          </p:cNvSpPr>
          <p:nvPr>
            <p:ph idx="1"/>
          </p:nvPr>
        </p:nvSpPr>
        <p:spPr>
          <a:xfrm>
            <a:off x="0" y="575441"/>
            <a:ext cx="9144000" cy="4525963"/>
          </a:xfrm>
        </p:spPr>
        <p:txBody>
          <a:bodyPr/>
          <a:lstStyle/>
          <a:p>
            <a:r>
              <a:rPr lang="en-US" dirty="0">
                <a:solidFill>
                  <a:srgbClr val="FF0000"/>
                </a:solidFill>
              </a:rPr>
              <a:t>Team of experts is important for project.</a:t>
            </a:r>
          </a:p>
          <a:p>
            <a:pPr lvl="1"/>
            <a:r>
              <a:rPr lang="en-US" dirty="0"/>
              <a:t>They produce high quality media.</a:t>
            </a:r>
          </a:p>
          <a:p>
            <a:pPr lvl="1"/>
            <a:r>
              <a:rPr lang="en-US" dirty="0"/>
              <a:t>They contribute to the development of ideas in the project cycle.</a:t>
            </a:r>
          </a:p>
          <a:p>
            <a:r>
              <a:rPr lang="en-US" dirty="0">
                <a:solidFill>
                  <a:srgbClr val="FF0000"/>
                </a:solidFill>
              </a:rPr>
              <a:t>Development is both:</a:t>
            </a:r>
          </a:p>
          <a:p>
            <a:pPr lvl="1"/>
            <a:r>
              <a:rPr lang="en-US" dirty="0">
                <a:solidFill>
                  <a:srgbClr val="FF5A14"/>
                </a:solidFill>
              </a:rPr>
              <a:t>Interactive</a:t>
            </a:r>
            <a:r>
              <a:rPr lang="en-US" dirty="0"/>
              <a:t>—team members share expertise and ideas during the development cycle.</a:t>
            </a:r>
          </a:p>
          <a:p>
            <a:pPr lvl="1"/>
            <a:r>
              <a:rPr lang="en-US" dirty="0">
                <a:solidFill>
                  <a:srgbClr val="FF5A14"/>
                </a:solidFill>
              </a:rPr>
              <a:t>Iterative</a:t>
            </a:r>
            <a:r>
              <a:rPr lang="en-US" dirty="0"/>
              <a:t>—revisions result from development feedback.</a:t>
            </a:r>
          </a:p>
        </p:txBody>
      </p:sp>
      <p:sp>
        <p:nvSpPr>
          <p:cNvPr id="4" name="Slide Number Placeholder 4"/>
          <p:cNvSpPr>
            <a:spLocks noGrp="1"/>
          </p:cNvSpPr>
          <p:nvPr>
            <p:ph type="sldNum" sz="quarter" idx="12"/>
          </p:nvPr>
        </p:nvSpPr>
        <p:spPr/>
        <p:txBody>
          <a:bodyPr/>
          <a:lstStyle/>
          <a:p>
            <a:fld id="{AF14A662-EC12-6542-B267-FF4A357708EE}" type="slidenum">
              <a:rPr lang="en-US"/>
              <a:pPr/>
              <a:t>2</a:t>
            </a:fld>
            <a:endParaRPr lang="en-US"/>
          </a:p>
        </p:txBody>
      </p:sp>
      <p:sp>
        <p:nvSpPr>
          <p:cNvPr id="2" name="مستطيل 1"/>
          <p:cNvSpPr/>
          <p:nvPr/>
        </p:nvSpPr>
        <p:spPr>
          <a:xfrm>
            <a:off x="1560786" y="4393126"/>
            <a:ext cx="7583214" cy="2308324"/>
          </a:xfrm>
          <a:prstGeom prst="rect">
            <a:avLst/>
          </a:prstGeom>
        </p:spPr>
        <p:txBody>
          <a:bodyPr wrap="square">
            <a:spAutoFit/>
          </a:bodyPr>
          <a:lstStyle/>
          <a:p>
            <a:pPr algn="r" rtl="1"/>
            <a:r>
              <a:rPr lang="ar-SA" dirty="0"/>
              <a:t>فريق من الخبراء مهم للمشروع.</a:t>
            </a:r>
          </a:p>
          <a:p>
            <a:pPr algn="r" rtl="1"/>
            <a:r>
              <a:rPr lang="ar-SA" dirty="0"/>
              <a:t>أنها تنتج وسائط عالية الجودة.</a:t>
            </a:r>
          </a:p>
          <a:p>
            <a:pPr algn="r" rtl="1"/>
            <a:r>
              <a:rPr lang="ar-SA" dirty="0"/>
              <a:t>أنها تسهم في تطوير الأفكار في دورة المشروع.</a:t>
            </a:r>
          </a:p>
          <a:p>
            <a:pPr algn="r" rtl="1"/>
            <a:r>
              <a:rPr lang="ar-SA" dirty="0"/>
              <a:t>التنمية على حد سواء:</a:t>
            </a:r>
          </a:p>
          <a:p>
            <a:pPr algn="r" rtl="1"/>
            <a:r>
              <a:rPr lang="ar-SA" dirty="0"/>
              <a:t>التفاعل - يشارك أعضاء الفريق الخبرات والأفكار خلال دورة التطوير.</a:t>
            </a:r>
          </a:p>
          <a:p>
            <a:pPr algn="r" rtl="1"/>
            <a:r>
              <a:rPr lang="ar-SA" dirty="0"/>
              <a:t>التكرارية - تنبع </a:t>
            </a:r>
            <a:r>
              <a:rPr lang="ar-SA" dirty="0" err="1"/>
              <a:t>التنقيحات</a:t>
            </a:r>
            <a:r>
              <a:rPr lang="ar-SA" dirty="0"/>
              <a:t> من ردود الفعل على التنمية.</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394138" y="-283779"/>
            <a:ext cx="8229600" cy="1143000"/>
          </a:xfrm>
        </p:spPr>
        <p:txBody>
          <a:bodyPr/>
          <a:lstStyle/>
          <a:p>
            <a:r>
              <a:rPr lang="en-US" dirty="0" smtClean="0">
                <a:solidFill>
                  <a:srgbClr val="FF0000"/>
                </a:solidFill>
              </a:rPr>
              <a:t>STAGE 3: PRODUCTION </a:t>
            </a:r>
            <a:r>
              <a:rPr lang="en-US" sz="2800" dirty="0" smtClean="0">
                <a:solidFill>
                  <a:srgbClr val="FF0000"/>
                </a:solidFill>
              </a:rPr>
              <a:t>(Cont.)</a:t>
            </a:r>
            <a:endParaRPr lang="en-US" dirty="0">
              <a:solidFill>
                <a:srgbClr val="FF0000"/>
              </a:solidFill>
            </a:endParaRPr>
          </a:p>
        </p:txBody>
      </p:sp>
      <p:sp>
        <p:nvSpPr>
          <p:cNvPr id="83971" name="Rectangle 3"/>
          <p:cNvSpPr>
            <a:spLocks noGrp="1" noChangeArrowheads="1"/>
          </p:cNvSpPr>
          <p:nvPr>
            <p:ph idx="1"/>
          </p:nvPr>
        </p:nvSpPr>
        <p:spPr>
          <a:xfrm>
            <a:off x="0" y="761671"/>
            <a:ext cx="8701088" cy="4530725"/>
          </a:xfrm>
        </p:spPr>
        <p:txBody>
          <a:bodyPr/>
          <a:lstStyle/>
          <a:p>
            <a:r>
              <a:rPr lang="en-US" dirty="0"/>
              <a:t>Completion of release notes, manuals, and packaging.</a:t>
            </a:r>
          </a:p>
          <a:p>
            <a:r>
              <a:rPr lang="en-US" dirty="0">
                <a:solidFill>
                  <a:srgbClr val="FF0000"/>
                </a:solidFill>
              </a:rPr>
              <a:t>Project materials are systematically </a:t>
            </a:r>
            <a:r>
              <a:rPr lang="en-US" dirty="0">
                <a:solidFill>
                  <a:srgbClr val="FF5A14"/>
                </a:solidFill>
              </a:rPr>
              <a:t>archived</a:t>
            </a:r>
            <a:r>
              <a:rPr lang="en-US" dirty="0"/>
              <a:t>. </a:t>
            </a:r>
          </a:p>
          <a:p>
            <a:pPr lvl="1"/>
            <a:r>
              <a:rPr lang="en-US" dirty="0"/>
              <a:t>Archived files may resolve disputes between client and developers.</a:t>
            </a:r>
          </a:p>
          <a:p>
            <a:pPr lvl="1"/>
            <a:r>
              <a:rPr lang="en-US" dirty="0"/>
              <a:t>Project may need revisions that use archived files.</a:t>
            </a:r>
          </a:p>
          <a:p>
            <a:pPr lvl="1"/>
            <a:r>
              <a:rPr lang="en-US" dirty="0"/>
              <a:t>Copyrighted materials may be used in future projects.</a:t>
            </a:r>
          </a:p>
        </p:txBody>
      </p:sp>
      <p:sp>
        <p:nvSpPr>
          <p:cNvPr id="4" name="Slide Number Placeholder 4"/>
          <p:cNvSpPr>
            <a:spLocks noGrp="1"/>
          </p:cNvSpPr>
          <p:nvPr>
            <p:ph type="sldNum" sz="quarter" idx="12"/>
          </p:nvPr>
        </p:nvSpPr>
        <p:spPr/>
        <p:txBody>
          <a:bodyPr/>
          <a:lstStyle/>
          <a:p>
            <a:fld id="{520AE201-AE96-0147-96D3-796EA6AFE9DE}" type="slidenum">
              <a:rPr lang="en-US"/>
              <a:pPr/>
              <a:t>20</a:t>
            </a:fld>
            <a:endParaRPr lang="en-US"/>
          </a:p>
        </p:txBody>
      </p:sp>
      <p:sp>
        <p:nvSpPr>
          <p:cNvPr id="2" name="مستطيل 1"/>
          <p:cNvSpPr/>
          <p:nvPr/>
        </p:nvSpPr>
        <p:spPr>
          <a:xfrm>
            <a:off x="0" y="4290630"/>
            <a:ext cx="9144000" cy="1938992"/>
          </a:xfrm>
          <a:prstGeom prst="rect">
            <a:avLst/>
          </a:prstGeom>
        </p:spPr>
        <p:txBody>
          <a:bodyPr wrap="square">
            <a:spAutoFit/>
          </a:bodyPr>
          <a:lstStyle/>
          <a:p>
            <a:pPr algn="r" rtl="1"/>
            <a:r>
              <a:rPr lang="ar-SA" dirty="0"/>
              <a:t>الانتهاء من ملاحظات الإصدار ، والكتيبات ، والتغليف.</a:t>
            </a:r>
          </a:p>
          <a:p>
            <a:pPr algn="r" rtl="1"/>
            <a:r>
              <a:rPr lang="ar-SA" dirty="0"/>
              <a:t>يتم أرشفة المواد المشروع بشكل منهجي.</a:t>
            </a:r>
          </a:p>
          <a:p>
            <a:pPr algn="r" rtl="1"/>
            <a:r>
              <a:rPr lang="ar-SA" dirty="0"/>
              <a:t>قد تعمل الملفات </a:t>
            </a:r>
            <a:r>
              <a:rPr lang="ar-SA" dirty="0" err="1"/>
              <a:t>المؤرشفة</a:t>
            </a:r>
            <a:r>
              <a:rPr lang="ar-SA" dirty="0"/>
              <a:t> على حل النزاعات بين العميل والمطورين.</a:t>
            </a:r>
          </a:p>
          <a:p>
            <a:pPr algn="r" rtl="1"/>
            <a:r>
              <a:rPr lang="ar-SA" dirty="0"/>
              <a:t>قد يحتاج المشروع إلى مراجعات تستخدم الملفات </a:t>
            </a:r>
            <a:r>
              <a:rPr lang="ar-SA" dirty="0" err="1"/>
              <a:t>المؤرشفة</a:t>
            </a:r>
            <a:r>
              <a:rPr lang="ar-SA" dirty="0"/>
              <a:t>.</a:t>
            </a:r>
          </a:p>
          <a:p>
            <a:pPr algn="r" rtl="1"/>
            <a:r>
              <a:rPr lang="ar-SA" dirty="0"/>
              <a:t>يمكن استخدام المواد المحمية بحقوق النشر في المشاريع المستقبلية.</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409904" y="-198327"/>
            <a:ext cx="8229600" cy="1143000"/>
          </a:xfrm>
        </p:spPr>
        <p:txBody>
          <a:bodyPr/>
          <a:lstStyle/>
          <a:p>
            <a:r>
              <a:rPr lang="en-US" dirty="0">
                <a:solidFill>
                  <a:srgbClr val="FF0000"/>
                </a:solidFill>
              </a:rPr>
              <a:t>WRAP UP</a:t>
            </a:r>
          </a:p>
        </p:txBody>
      </p:sp>
      <p:sp>
        <p:nvSpPr>
          <p:cNvPr id="84995" name="Rectangle 3"/>
          <p:cNvSpPr>
            <a:spLocks noGrp="1" noChangeArrowheads="1"/>
          </p:cNvSpPr>
          <p:nvPr>
            <p:ph idx="1"/>
          </p:nvPr>
        </p:nvSpPr>
        <p:spPr>
          <a:xfrm>
            <a:off x="0" y="822270"/>
            <a:ext cx="9144000" cy="4530725"/>
          </a:xfrm>
        </p:spPr>
        <p:txBody>
          <a:bodyPr/>
          <a:lstStyle/>
          <a:p>
            <a:r>
              <a:rPr lang="en-US" dirty="0">
                <a:solidFill>
                  <a:srgbClr val="FF0000"/>
                </a:solidFill>
              </a:rPr>
              <a:t>Multimedia development is a team effort.</a:t>
            </a:r>
          </a:p>
          <a:p>
            <a:pPr lvl="1"/>
            <a:r>
              <a:rPr lang="en-US" dirty="0"/>
              <a:t>Team members provide expertise in the varied disciplines needed to complete the project.</a:t>
            </a:r>
          </a:p>
          <a:p>
            <a:pPr lvl="1"/>
            <a:r>
              <a:rPr lang="en-US" dirty="0"/>
              <a:t>Process is interactive and iterative.</a:t>
            </a:r>
          </a:p>
          <a:p>
            <a:r>
              <a:rPr lang="en-US" dirty="0"/>
              <a:t>Development plan guides the process to keep production on task and on time.</a:t>
            </a:r>
          </a:p>
          <a:p>
            <a:pPr lvl="1"/>
            <a:r>
              <a:rPr lang="en-US" dirty="0"/>
              <a:t>Follows three major stages: Definition, Design, Production</a:t>
            </a:r>
          </a:p>
          <a:p>
            <a:pPr lvl="2">
              <a:buFont typeface="Wingdings" charset="2"/>
              <a:buNone/>
            </a:pPr>
            <a:endParaRPr lang="en-US" dirty="0"/>
          </a:p>
        </p:txBody>
      </p:sp>
      <p:sp>
        <p:nvSpPr>
          <p:cNvPr id="4" name="Slide Number Placeholder 4"/>
          <p:cNvSpPr>
            <a:spLocks noGrp="1"/>
          </p:cNvSpPr>
          <p:nvPr>
            <p:ph type="sldNum" sz="quarter" idx="12"/>
          </p:nvPr>
        </p:nvSpPr>
        <p:spPr/>
        <p:txBody>
          <a:bodyPr/>
          <a:lstStyle/>
          <a:p>
            <a:fld id="{08E6F42B-3971-BF41-865C-7EB2D23A52E7}" type="slidenum">
              <a:rPr lang="en-US"/>
              <a:pPr/>
              <a:t>21</a:t>
            </a:fld>
            <a:endParaRPr lang="en-US"/>
          </a:p>
        </p:txBody>
      </p:sp>
      <p:sp>
        <p:nvSpPr>
          <p:cNvPr id="2" name="مستطيل 1"/>
          <p:cNvSpPr/>
          <p:nvPr/>
        </p:nvSpPr>
        <p:spPr>
          <a:xfrm>
            <a:off x="252248" y="4583546"/>
            <a:ext cx="8891752" cy="1938992"/>
          </a:xfrm>
          <a:prstGeom prst="rect">
            <a:avLst/>
          </a:prstGeom>
        </p:spPr>
        <p:txBody>
          <a:bodyPr wrap="square">
            <a:spAutoFit/>
          </a:bodyPr>
          <a:lstStyle/>
          <a:p>
            <a:pPr algn="r" rtl="1"/>
            <a:r>
              <a:rPr lang="ar-SA" dirty="0"/>
              <a:t>تطوير الوسائط المتعددة هو جهد جماعي.</a:t>
            </a:r>
          </a:p>
          <a:p>
            <a:pPr algn="r" rtl="1"/>
            <a:r>
              <a:rPr lang="ar-SA" dirty="0"/>
              <a:t>يقدم أعضاء الفريق الخبرة في التخصصات المختلفة اللازمة لإكمال المشروع.</a:t>
            </a:r>
          </a:p>
          <a:p>
            <a:pPr algn="r" rtl="1"/>
            <a:r>
              <a:rPr lang="ar-SA" dirty="0"/>
              <a:t>العملية تفاعلية ومتكررة.</a:t>
            </a:r>
          </a:p>
          <a:p>
            <a:pPr algn="r" rtl="1"/>
            <a:r>
              <a:rPr lang="ar-SA" dirty="0"/>
              <a:t>توجه خطة التطوير العملية للحفاظ على الإنتاج في مهمة وفي الوقت المحدد.</a:t>
            </a:r>
          </a:p>
          <a:p>
            <a:pPr algn="r" rtl="1"/>
            <a:r>
              <a:rPr lang="ar-SA" dirty="0"/>
              <a:t>يتبع ثلاث مراحل رئيسية: التعريف ، التصميم ، الإنتاج</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72966" y="-277155"/>
            <a:ext cx="8229600" cy="1143000"/>
          </a:xfrm>
        </p:spPr>
        <p:txBody>
          <a:bodyPr/>
          <a:lstStyle/>
          <a:p>
            <a:r>
              <a:rPr lang="en-US" dirty="0" smtClean="0">
                <a:solidFill>
                  <a:srgbClr val="FF0000"/>
                </a:solidFill>
              </a:rPr>
              <a:t>Team Members</a:t>
            </a:r>
            <a:endParaRPr lang="en-US" dirty="0">
              <a:solidFill>
                <a:srgbClr val="FF0000"/>
              </a:solidFill>
            </a:endParaRPr>
          </a:p>
        </p:txBody>
      </p:sp>
      <p:sp>
        <p:nvSpPr>
          <p:cNvPr id="59395" name="Rectangle 3"/>
          <p:cNvSpPr>
            <a:spLocks noGrp="1" noChangeArrowheads="1"/>
          </p:cNvSpPr>
          <p:nvPr>
            <p:ph idx="1"/>
          </p:nvPr>
        </p:nvSpPr>
        <p:spPr>
          <a:xfrm>
            <a:off x="0" y="433551"/>
            <a:ext cx="9002110" cy="4525963"/>
          </a:xfrm>
        </p:spPr>
        <p:txBody>
          <a:bodyPr/>
          <a:lstStyle/>
          <a:p>
            <a:r>
              <a:rPr lang="en-US" dirty="0">
                <a:solidFill>
                  <a:srgbClr val="FF0000"/>
                </a:solidFill>
              </a:rPr>
              <a:t>Project manager</a:t>
            </a:r>
          </a:p>
          <a:p>
            <a:pPr lvl="1"/>
            <a:r>
              <a:rPr lang="en-US" dirty="0"/>
              <a:t>Responsible for delivering the product with promised features, on time, and on budget.</a:t>
            </a:r>
          </a:p>
          <a:p>
            <a:pPr lvl="1"/>
            <a:r>
              <a:rPr lang="en-US" dirty="0"/>
              <a:t>Oversees the business aspects of the development process.</a:t>
            </a:r>
          </a:p>
          <a:p>
            <a:pPr lvl="1"/>
            <a:r>
              <a:rPr lang="en-US" dirty="0"/>
              <a:t>Must be organized, focused, and task oriented.</a:t>
            </a:r>
          </a:p>
          <a:p>
            <a:r>
              <a:rPr lang="en-US" dirty="0">
                <a:solidFill>
                  <a:srgbClr val="FF0000"/>
                </a:solidFill>
              </a:rPr>
              <a:t>Project designer</a:t>
            </a:r>
          </a:p>
          <a:p>
            <a:pPr lvl="1"/>
            <a:r>
              <a:rPr lang="en-US" dirty="0"/>
              <a:t>Responsible for overall structure of content, the look, feel, and functionality of user interface.</a:t>
            </a:r>
          </a:p>
        </p:txBody>
      </p:sp>
      <p:sp>
        <p:nvSpPr>
          <p:cNvPr id="4" name="Slide Number Placeholder 4"/>
          <p:cNvSpPr>
            <a:spLocks noGrp="1"/>
          </p:cNvSpPr>
          <p:nvPr>
            <p:ph type="sldNum" sz="quarter" idx="12"/>
          </p:nvPr>
        </p:nvSpPr>
        <p:spPr/>
        <p:txBody>
          <a:bodyPr/>
          <a:lstStyle/>
          <a:p>
            <a:fld id="{994B7B21-D86A-2449-8A95-C023D02003F1}" type="slidenum">
              <a:rPr lang="en-US"/>
              <a:pPr/>
              <a:t>3</a:t>
            </a:fld>
            <a:endParaRPr lang="en-US"/>
          </a:p>
        </p:txBody>
      </p:sp>
      <p:sp>
        <p:nvSpPr>
          <p:cNvPr id="2" name="مستطيل 1"/>
          <p:cNvSpPr/>
          <p:nvPr/>
        </p:nvSpPr>
        <p:spPr>
          <a:xfrm>
            <a:off x="0" y="4554352"/>
            <a:ext cx="9144000" cy="2308324"/>
          </a:xfrm>
          <a:prstGeom prst="rect">
            <a:avLst/>
          </a:prstGeom>
        </p:spPr>
        <p:txBody>
          <a:bodyPr wrap="square">
            <a:spAutoFit/>
          </a:bodyPr>
          <a:lstStyle/>
          <a:p>
            <a:pPr algn="r" rtl="1"/>
            <a:r>
              <a:rPr lang="ar-SA" dirty="0"/>
              <a:t>مدير المشروع</a:t>
            </a:r>
          </a:p>
          <a:p>
            <a:pPr algn="r" rtl="1"/>
            <a:r>
              <a:rPr lang="ar-SA" dirty="0"/>
              <a:t>مسؤولة عن تقديم المنتج مع الميزات الموعودة ، في الوقت المحدد ، وعلى الميزانية.</a:t>
            </a:r>
          </a:p>
          <a:p>
            <a:pPr algn="r" rtl="1"/>
            <a:r>
              <a:rPr lang="ar-SA" dirty="0"/>
              <a:t>يشرف على الجوانب التجارية لعملية التنمية.</a:t>
            </a:r>
          </a:p>
          <a:p>
            <a:pPr algn="r" rtl="1"/>
            <a:r>
              <a:rPr lang="ar-SA" dirty="0"/>
              <a:t>يجب أن تكون منظمة ومركزة وموجهة نحو المهام.</a:t>
            </a:r>
          </a:p>
          <a:p>
            <a:pPr algn="r" rtl="1"/>
            <a:r>
              <a:rPr lang="ar-SA" dirty="0"/>
              <a:t>مصمم المشروع</a:t>
            </a:r>
          </a:p>
          <a:p>
            <a:pPr algn="r" rtl="1"/>
            <a:r>
              <a:rPr lang="ar-SA" dirty="0"/>
              <a:t>مسؤولة عن الهيكل العام للمحتوى ، الشكل والمظهر والوظيفة الخاصة بواجهة المستخدم.</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57200" y="-214093"/>
            <a:ext cx="8229600" cy="1143000"/>
          </a:xfrm>
        </p:spPr>
        <p:txBody>
          <a:bodyPr/>
          <a:lstStyle/>
          <a:p>
            <a:r>
              <a:rPr lang="en-US" dirty="0" smtClean="0">
                <a:solidFill>
                  <a:srgbClr val="FF0000"/>
                </a:solidFill>
              </a:rPr>
              <a:t>Team Members</a:t>
            </a:r>
            <a:endParaRPr lang="en-US" dirty="0">
              <a:solidFill>
                <a:srgbClr val="FF0000"/>
              </a:solidFill>
            </a:endParaRPr>
          </a:p>
        </p:txBody>
      </p:sp>
      <p:sp>
        <p:nvSpPr>
          <p:cNvPr id="61443" name="Rectangle 3"/>
          <p:cNvSpPr>
            <a:spLocks noGrp="1" noChangeArrowheads="1"/>
          </p:cNvSpPr>
          <p:nvPr>
            <p:ph idx="1"/>
          </p:nvPr>
        </p:nvSpPr>
        <p:spPr>
          <a:xfrm>
            <a:off x="0" y="685800"/>
            <a:ext cx="9144000" cy="4525963"/>
          </a:xfrm>
        </p:spPr>
        <p:txBody>
          <a:bodyPr/>
          <a:lstStyle/>
          <a:p>
            <a:r>
              <a:rPr lang="en-US" sz="2800" dirty="0">
                <a:solidFill>
                  <a:srgbClr val="FF0000"/>
                </a:solidFill>
              </a:rPr>
              <a:t>Content expert</a:t>
            </a:r>
          </a:p>
          <a:p>
            <a:pPr lvl="1"/>
            <a:r>
              <a:rPr lang="en-US" sz="2300" dirty="0"/>
              <a:t>Has detailed understanding of the topic.</a:t>
            </a:r>
          </a:p>
          <a:p>
            <a:pPr lvl="1"/>
            <a:r>
              <a:rPr lang="en-US" sz="2300" dirty="0"/>
              <a:t>Some projects may rely on the client to provide content for project.</a:t>
            </a:r>
          </a:p>
          <a:p>
            <a:r>
              <a:rPr lang="en-US" sz="2800" dirty="0">
                <a:solidFill>
                  <a:srgbClr val="FF0000"/>
                </a:solidFill>
              </a:rPr>
              <a:t>Writers</a:t>
            </a:r>
          </a:p>
          <a:p>
            <a:pPr marL="914400" lvl="1" indent="-457200">
              <a:buFont typeface="+mj-lt"/>
              <a:buAutoNum type="arabicPeriod"/>
            </a:pPr>
            <a:r>
              <a:rPr lang="en-US" sz="2300" dirty="0"/>
              <a:t>Create original text for the project.</a:t>
            </a:r>
          </a:p>
          <a:p>
            <a:pPr marL="914400" lvl="1" indent="-457200">
              <a:buFont typeface="+mj-lt"/>
              <a:buAutoNum type="arabicPeriod"/>
            </a:pPr>
            <a:r>
              <a:rPr lang="en-US" sz="2300" dirty="0"/>
              <a:t>Provide written requirements of the project </a:t>
            </a:r>
            <a:r>
              <a:rPr lang="en-US" sz="2300" b="1" dirty="0"/>
              <a:t>such as </a:t>
            </a:r>
            <a:r>
              <a:rPr lang="en-US" sz="2300" dirty="0"/>
              <a:t>documentation, contracts, help screens.</a:t>
            </a:r>
          </a:p>
          <a:p>
            <a:pPr marL="914400" lvl="1" indent="-457200">
              <a:buFont typeface="+mj-lt"/>
              <a:buAutoNum type="arabicPeriod"/>
            </a:pPr>
            <a:r>
              <a:rPr lang="en-US" sz="2300" dirty="0"/>
              <a:t>Technical writing skills are useful.</a:t>
            </a:r>
          </a:p>
          <a:p>
            <a:pPr lvl="1">
              <a:buFont typeface="Wingdings" charset="2"/>
              <a:buNone/>
            </a:pPr>
            <a:endParaRPr lang="en-US" sz="2300" dirty="0"/>
          </a:p>
        </p:txBody>
      </p:sp>
      <p:sp>
        <p:nvSpPr>
          <p:cNvPr id="4" name="Slide Number Placeholder 4"/>
          <p:cNvSpPr>
            <a:spLocks noGrp="1"/>
          </p:cNvSpPr>
          <p:nvPr>
            <p:ph type="sldNum" sz="quarter" idx="12"/>
          </p:nvPr>
        </p:nvSpPr>
        <p:spPr/>
        <p:txBody>
          <a:bodyPr/>
          <a:lstStyle/>
          <a:p>
            <a:fld id="{226BE3BF-8241-1B43-8845-2F05C5A28BDD}" type="slidenum">
              <a:rPr lang="en-US"/>
              <a:pPr/>
              <a:t>4</a:t>
            </a:fld>
            <a:endParaRPr lang="en-US"/>
          </a:p>
        </p:txBody>
      </p:sp>
      <p:sp>
        <p:nvSpPr>
          <p:cNvPr id="2" name="مستطيل 1"/>
          <p:cNvSpPr/>
          <p:nvPr/>
        </p:nvSpPr>
        <p:spPr>
          <a:xfrm>
            <a:off x="0" y="3961958"/>
            <a:ext cx="9144000" cy="2677656"/>
          </a:xfrm>
          <a:prstGeom prst="rect">
            <a:avLst/>
          </a:prstGeom>
        </p:spPr>
        <p:txBody>
          <a:bodyPr wrap="square">
            <a:spAutoFit/>
          </a:bodyPr>
          <a:lstStyle/>
          <a:p>
            <a:pPr algn="r" rtl="1"/>
            <a:r>
              <a:rPr lang="ar-SA" dirty="0"/>
              <a:t>خبير المحتوى</a:t>
            </a:r>
          </a:p>
          <a:p>
            <a:pPr algn="r" rtl="1"/>
            <a:r>
              <a:rPr lang="ar-SA" dirty="0"/>
              <a:t>لديه فهم مفصل للموضوع.</a:t>
            </a:r>
          </a:p>
          <a:p>
            <a:pPr algn="r" rtl="1"/>
            <a:r>
              <a:rPr lang="ar-SA" dirty="0"/>
              <a:t>قد تعتمد بعض المشاريع على العميل لتوفير محتوى للمشروع.</a:t>
            </a:r>
          </a:p>
          <a:p>
            <a:pPr algn="r" rtl="1"/>
            <a:r>
              <a:rPr lang="ar-SA" dirty="0"/>
              <a:t>الكتاب</a:t>
            </a:r>
          </a:p>
          <a:p>
            <a:pPr algn="r" rtl="1"/>
            <a:r>
              <a:rPr lang="ar-SA" dirty="0"/>
              <a:t>قم بإنشاء نص أصلي للمشروع.</a:t>
            </a:r>
          </a:p>
          <a:p>
            <a:pPr algn="r" rtl="1"/>
            <a:r>
              <a:rPr lang="ar-SA" dirty="0"/>
              <a:t>توفير متطلبات مكتوبة للمشروع مثل الوثائق والعقود وشاشات المساعدة.</a:t>
            </a:r>
          </a:p>
          <a:p>
            <a:pPr algn="r" rtl="1"/>
            <a:r>
              <a:rPr lang="ar-SA" dirty="0"/>
              <a:t>مهارات الكتابة الفنية مفيدة.</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57200" y="-214093"/>
            <a:ext cx="8229600" cy="1143000"/>
          </a:xfrm>
        </p:spPr>
        <p:txBody>
          <a:bodyPr/>
          <a:lstStyle/>
          <a:p>
            <a:r>
              <a:rPr lang="en-US" dirty="0" smtClean="0">
                <a:solidFill>
                  <a:srgbClr val="FF0000"/>
                </a:solidFill>
              </a:rPr>
              <a:t>Media Specialists</a:t>
            </a:r>
            <a:endParaRPr lang="en-US" dirty="0">
              <a:solidFill>
                <a:srgbClr val="FF0000"/>
              </a:solidFill>
            </a:endParaRPr>
          </a:p>
        </p:txBody>
      </p:sp>
      <p:sp>
        <p:nvSpPr>
          <p:cNvPr id="57347" name="Rectangle 3"/>
          <p:cNvSpPr>
            <a:spLocks noGrp="1" noChangeArrowheads="1"/>
          </p:cNvSpPr>
          <p:nvPr>
            <p:ph idx="1"/>
          </p:nvPr>
        </p:nvSpPr>
        <p:spPr>
          <a:xfrm>
            <a:off x="-283779" y="796158"/>
            <a:ext cx="9427779" cy="4525963"/>
          </a:xfrm>
        </p:spPr>
        <p:txBody>
          <a:bodyPr/>
          <a:lstStyle/>
          <a:p>
            <a:r>
              <a:rPr lang="en-US" dirty="0"/>
              <a:t>Responsible for preparation of </a:t>
            </a:r>
            <a:r>
              <a:rPr lang="en-US" dirty="0">
                <a:solidFill>
                  <a:srgbClr val="FF0000"/>
                </a:solidFill>
              </a:rPr>
              <a:t>individual elements </a:t>
            </a:r>
            <a:r>
              <a:rPr lang="en-US" dirty="0"/>
              <a:t>in a multimedia application.</a:t>
            </a:r>
          </a:p>
          <a:p>
            <a:pPr lvl="1"/>
            <a:r>
              <a:rPr lang="en-US" dirty="0">
                <a:solidFill>
                  <a:srgbClr val="FF5A14"/>
                </a:solidFill>
              </a:rPr>
              <a:t>Graphics</a:t>
            </a:r>
            <a:r>
              <a:rPr lang="en-US" dirty="0"/>
              <a:t> specialist</a:t>
            </a:r>
          </a:p>
          <a:p>
            <a:pPr lvl="2"/>
            <a:r>
              <a:rPr lang="en-US" dirty="0"/>
              <a:t>Artists skilled in design principles and most current digital technology.</a:t>
            </a:r>
          </a:p>
          <a:p>
            <a:pPr lvl="1"/>
            <a:r>
              <a:rPr lang="en-US" dirty="0">
                <a:solidFill>
                  <a:srgbClr val="FF5A14"/>
                </a:solidFill>
              </a:rPr>
              <a:t>Sound</a:t>
            </a:r>
            <a:r>
              <a:rPr lang="en-US" dirty="0"/>
              <a:t> specialist</a:t>
            </a:r>
          </a:p>
          <a:p>
            <a:pPr lvl="2"/>
            <a:r>
              <a:rPr lang="en-US" dirty="0"/>
              <a:t>Trained in traditional sound production and has a working knowledge of a sound studio.</a:t>
            </a:r>
          </a:p>
          <a:p>
            <a:pPr lvl="2"/>
            <a:r>
              <a:rPr lang="en-US" dirty="0"/>
              <a:t>Familiar with digital tools for creating and editing sounds.</a:t>
            </a:r>
          </a:p>
        </p:txBody>
      </p:sp>
      <p:sp>
        <p:nvSpPr>
          <p:cNvPr id="4" name="Slide Number Placeholder 4"/>
          <p:cNvSpPr>
            <a:spLocks noGrp="1"/>
          </p:cNvSpPr>
          <p:nvPr>
            <p:ph type="sldNum" sz="quarter" idx="12"/>
          </p:nvPr>
        </p:nvSpPr>
        <p:spPr/>
        <p:txBody>
          <a:bodyPr/>
          <a:lstStyle/>
          <a:p>
            <a:fld id="{F7EAFFBB-C575-D342-BA56-96C4F891A64E}" type="slidenum">
              <a:rPr lang="en-US"/>
              <a:pPr/>
              <a:t>5</a:t>
            </a:fld>
            <a:endParaRPr lang="en-US"/>
          </a:p>
        </p:txBody>
      </p:sp>
      <p:sp>
        <p:nvSpPr>
          <p:cNvPr id="2" name="مستطيل 1"/>
          <p:cNvSpPr/>
          <p:nvPr/>
        </p:nvSpPr>
        <p:spPr>
          <a:xfrm>
            <a:off x="0" y="4923888"/>
            <a:ext cx="9144000" cy="1938992"/>
          </a:xfrm>
          <a:prstGeom prst="rect">
            <a:avLst/>
          </a:prstGeom>
        </p:spPr>
        <p:txBody>
          <a:bodyPr wrap="square">
            <a:spAutoFit/>
          </a:bodyPr>
          <a:lstStyle/>
          <a:p>
            <a:pPr algn="r" rtl="1"/>
            <a:r>
              <a:rPr lang="ar-SA" sz="2000" dirty="0"/>
              <a:t>مسؤولة عن إعداد العناصر الفردية في تطبيق الوسائط المتعددة.</a:t>
            </a:r>
          </a:p>
          <a:p>
            <a:pPr algn="r" rtl="1"/>
            <a:r>
              <a:rPr lang="ar-SA" sz="2000" dirty="0">
                <a:solidFill>
                  <a:srgbClr val="FF0000"/>
                </a:solidFill>
              </a:rPr>
              <a:t>اختصاصي الرسومات</a:t>
            </a:r>
          </a:p>
          <a:p>
            <a:pPr algn="r" rtl="1"/>
            <a:r>
              <a:rPr lang="ar-SA" sz="2000" dirty="0"/>
              <a:t>الفنانون المهرة في مبادئ التصميم ومعظم التكنولوجيا الرقمية الحالية.</a:t>
            </a:r>
          </a:p>
          <a:p>
            <a:pPr algn="r" rtl="1"/>
            <a:r>
              <a:rPr lang="ar-SA" sz="2000" dirty="0">
                <a:solidFill>
                  <a:srgbClr val="FF0000"/>
                </a:solidFill>
              </a:rPr>
              <a:t>أخصائي الصوت</a:t>
            </a:r>
          </a:p>
          <a:p>
            <a:pPr algn="r" rtl="1"/>
            <a:r>
              <a:rPr lang="ar-SA" sz="2000" dirty="0"/>
              <a:t>تدرب في إنتاج الصوت التقليدي ولديها معرفة عملية </a:t>
            </a:r>
            <a:r>
              <a:rPr lang="ar-SA" sz="2000" dirty="0" err="1"/>
              <a:t>باستوديو</a:t>
            </a:r>
            <a:r>
              <a:rPr lang="ar-SA" sz="2000" dirty="0"/>
              <a:t> صوت.</a:t>
            </a:r>
          </a:p>
          <a:p>
            <a:pPr algn="r" rtl="1"/>
            <a:r>
              <a:rPr lang="ar-SA" sz="2000" dirty="0"/>
              <a:t>على دراية بالأدوات الرقمية لإنشاء الأصوات وتحريرها.</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41435" y="-182562"/>
            <a:ext cx="8229600" cy="1143000"/>
          </a:xfrm>
        </p:spPr>
        <p:txBody>
          <a:bodyPr/>
          <a:lstStyle/>
          <a:p>
            <a:r>
              <a:rPr lang="en-US" dirty="0" smtClean="0">
                <a:solidFill>
                  <a:srgbClr val="FF0000"/>
                </a:solidFill>
              </a:rPr>
              <a:t>Media Specialists</a:t>
            </a:r>
            <a:endParaRPr lang="en-US" dirty="0">
              <a:solidFill>
                <a:srgbClr val="FF0000"/>
              </a:solidFill>
            </a:endParaRPr>
          </a:p>
        </p:txBody>
      </p:sp>
      <p:sp>
        <p:nvSpPr>
          <p:cNvPr id="63491" name="Rectangle 3"/>
          <p:cNvSpPr>
            <a:spLocks noGrp="1" noChangeArrowheads="1"/>
          </p:cNvSpPr>
          <p:nvPr>
            <p:ph idx="1"/>
          </p:nvPr>
        </p:nvSpPr>
        <p:spPr>
          <a:xfrm>
            <a:off x="-551793" y="733097"/>
            <a:ext cx="9695793" cy="4525963"/>
          </a:xfrm>
        </p:spPr>
        <p:txBody>
          <a:bodyPr>
            <a:normAutofit/>
          </a:bodyPr>
          <a:lstStyle/>
          <a:p>
            <a:pPr lvl="1"/>
            <a:r>
              <a:rPr lang="en-US" sz="2600" dirty="0">
                <a:solidFill>
                  <a:srgbClr val="FF5A14"/>
                </a:solidFill>
              </a:rPr>
              <a:t>Animation</a:t>
            </a:r>
            <a:r>
              <a:rPr lang="en-US" sz="2600" dirty="0"/>
              <a:t> artist</a:t>
            </a:r>
          </a:p>
          <a:p>
            <a:pPr lvl="2"/>
            <a:r>
              <a:rPr lang="en-US" sz="2600" b="1" dirty="0"/>
              <a:t>Understands</a:t>
            </a:r>
            <a:r>
              <a:rPr lang="en-US" sz="2600" dirty="0"/>
              <a:t> the </a:t>
            </a:r>
            <a:r>
              <a:rPr lang="en-US" sz="2600" b="1" dirty="0"/>
              <a:t>principles</a:t>
            </a:r>
            <a:r>
              <a:rPr lang="en-US" sz="2600" dirty="0"/>
              <a:t> of composition and color and can produce drawings.</a:t>
            </a:r>
          </a:p>
          <a:p>
            <a:pPr lvl="2"/>
            <a:r>
              <a:rPr lang="en-US" sz="2600" b="1" dirty="0"/>
              <a:t>Understands</a:t>
            </a:r>
            <a:r>
              <a:rPr lang="en-US" sz="2600" dirty="0"/>
              <a:t> the </a:t>
            </a:r>
            <a:r>
              <a:rPr lang="en-US" sz="2600" b="1" dirty="0"/>
              <a:t>elements</a:t>
            </a:r>
            <a:r>
              <a:rPr lang="en-US" sz="2600" dirty="0"/>
              <a:t> of motion and can envision action sequences.</a:t>
            </a:r>
          </a:p>
          <a:p>
            <a:pPr lvl="2"/>
            <a:r>
              <a:rPr lang="en-US" sz="2600" b="1" dirty="0"/>
              <a:t>Knows computer </a:t>
            </a:r>
            <a:r>
              <a:rPr lang="en-US" sz="2600" dirty="0">
                <a:solidFill>
                  <a:srgbClr val="FF0000"/>
                </a:solidFill>
              </a:rPr>
              <a:t>animation</a:t>
            </a:r>
            <a:r>
              <a:rPr lang="en-US" sz="2600" dirty="0"/>
              <a:t> </a:t>
            </a:r>
            <a:r>
              <a:rPr lang="en-US" sz="2600" b="1" dirty="0"/>
              <a:t>programs</a:t>
            </a:r>
            <a:r>
              <a:rPr lang="en-US" sz="2600" dirty="0"/>
              <a:t> and techniques.</a:t>
            </a:r>
          </a:p>
          <a:p>
            <a:pPr lvl="1"/>
            <a:r>
              <a:rPr lang="en-US" sz="2600" dirty="0">
                <a:solidFill>
                  <a:srgbClr val="FF5A14"/>
                </a:solidFill>
              </a:rPr>
              <a:t>Video</a:t>
            </a:r>
            <a:r>
              <a:rPr lang="en-US" sz="2600" dirty="0"/>
              <a:t> specialist</a:t>
            </a:r>
          </a:p>
          <a:p>
            <a:pPr lvl="2"/>
            <a:r>
              <a:rPr lang="en-US" sz="2600" dirty="0"/>
              <a:t>Videographers who have knowledge of film techniques, writing, sound, and digital video production and editing.</a:t>
            </a:r>
          </a:p>
          <a:p>
            <a:endParaRPr lang="en-US" sz="2600" dirty="0"/>
          </a:p>
          <a:p>
            <a:pPr lvl="1"/>
            <a:endParaRPr lang="en-US" sz="2600" dirty="0"/>
          </a:p>
        </p:txBody>
      </p:sp>
      <p:sp>
        <p:nvSpPr>
          <p:cNvPr id="4" name="Slide Number Placeholder 4"/>
          <p:cNvSpPr>
            <a:spLocks noGrp="1"/>
          </p:cNvSpPr>
          <p:nvPr>
            <p:ph type="sldNum" sz="quarter" idx="12"/>
          </p:nvPr>
        </p:nvSpPr>
        <p:spPr/>
        <p:txBody>
          <a:bodyPr/>
          <a:lstStyle/>
          <a:p>
            <a:fld id="{27F0C93B-8E72-5848-9A1D-EA6594ADF168}" type="slidenum">
              <a:rPr lang="en-US"/>
              <a:pPr/>
              <a:t>6</a:t>
            </a:fld>
            <a:endParaRPr lang="en-US"/>
          </a:p>
        </p:txBody>
      </p:sp>
      <p:sp>
        <p:nvSpPr>
          <p:cNvPr id="2" name="مستطيل 1"/>
          <p:cNvSpPr/>
          <p:nvPr/>
        </p:nvSpPr>
        <p:spPr>
          <a:xfrm>
            <a:off x="-362618" y="4637908"/>
            <a:ext cx="9144000" cy="1938992"/>
          </a:xfrm>
          <a:prstGeom prst="rect">
            <a:avLst/>
          </a:prstGeom>
        </p:spPr>
        <p:txBody>
          <a:bodyPr wrap="square">
            <a:spAutoFit/>
          </a:bodyPr>
          <a:lstStyle/>
          <a:p>
            <a:pPr algn="r" rtl="1"/>
            <a:r>
              <a:rPr lang="ar-SA" sz="2000" dirty="0"/>
              <a:t>فنان الرسوم المتحركة</a:t>
            </a:r>
          </a:p>
          <a:p>
            <a:pPr algn="r" rtl="1"/>
            <a:r>
              <a:rPr lang="ar-SA" sz="2000" dirty="0"/>
              <a:t>يفهم مبادئ تكوين ولون ويمكن أن تنتج الرسومات.</a:t>
            </a:r>
          </a:p>
          <a:p>
            <a:pPr algn="r" rtl="1"/>
            <a:r>
              <a:rPr lang="ar-SA" sz="2000" dirty="0"/>
              <a:t>يفهم عناصر الحركة ويمكن تصور تسلسل الإجراءات.</a:t>
            </a:r>
          </a:p>
          <a:p>
            <a:pPr algn="r" rtl="1"/>
            <a:r>
              <a:rPr lang="ar-SA" sz="2000" dirty="0"/>
              <a:t>يعرف برامج وتقنيات الرسوم المتحركة الحاسوبية.</a:t>
            </a:r>
          </a:p>
          <a:p>
            <a:pPr algn="r" rtl="1"/>
            <a:r>
              <a:rPr lang="ar-SA" sz="2000" dirty="0"/>
              <a:t>اختصاصي الفيديو</a:t>
            </a:r>
          </a:p>
          <a:p>
            <a:pPr algn="r" rtl="1"/>
            <a:r>
              <a:rPr lang="ar-SA" sz="2000" dirty="0"/>
              <a:t>مصورو الفيديو الذين لديهم معرفة بتقنيات الأفلام والكتابة والصوت وإنتاج الفيديو الرقمي وتحريره.</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283779" y="-182562"/>
            <a:ext cx="8229600" cy="1143000"/>
          </a:xfrm>
        </p:spPr>
        <p:txBody>
          <a:bodyPr/>
          <a:lstStyle/>
          <a:p>
            <a:r>
              <a:rPr lang="en-US" dirty="0" smtClean="0">
                <a:solidFill>
                  <a:srgbClr val="FF0000"/>
                </a:solidFill>
              </a:rPr>
              <a:t>Media Specialists</a:t>
            </a:r>
            <a:endParaRPr lang="en-US" dirty="0">
              <a:solidFill>
                <a:srgbClr val="FF0000"/>
              </a:solidFill>
            </a:endParaRPr>
          </a:p>
        </p:txBody>
      </p:sp>
      <p:sp>
        <p:nvSpPr>
          <p:cNvPr id="64515" name="Rectangle 3"/>
          <p:cNvSpPr>
            <a:spLocks noGrp="1" noChangeArrowheads="1"/>
          </p:cNvSpPr>
          <p:nvPr>
            <p:ph idx="1"/>
          </p:nvPr>
        </p:nvSpPr>
        <p:spPr>
          <a:xfrm>
            <a:off x="0" y="906517"/>
            <a:ext cx="9144000" cy="4525963"/>
          </a:xfrm>
        </p:spPr>
        <p:txBody>
          <a:bodyPr>
            <a:noAutofit/>
          </a:bodyPr>
          <a:lstStyle/>
          <a:p>
            <a:pPr lvl="1"/>
            <a:r>
              <a:rPr lang="en-US" sz="3200" dirty="0">
                <a:solidFill>
                  <a:srgbClr val="FF5A14"/>
                </a:solidFill>
              </a:rPr>
              <a:t>Programmer</a:t>
            </a:r>
          </a:p>
          <a:p>
            <a:pPr marL="914400" lvl="2" indent="0">
              <a:buNone/>
            </a:pPr>
            <a:r>
              <a:rPr lang="en-US" sz="2800" dirty="0"/>
              <a:t>Responsible for </a:t>
            </a:r>
            <a:r>
              <a:rPr lang="en-US" sz="2800" b="1" dirty="0"/>
              <a:t>computer code </a:t>
            </a:r>
            <a:r>
              <a:rPr lang="en-US" sz="2800" dirty="0"/>
              <a:t>that unites the media elements and provides the product's functionality.</a:t>
            </a:r>
          </a:p>
          <a:p>
            <a:pPr lvl="1"/>
            <a:r>
              <a:rPr lang="en-US" sz="3200" dirty="0">
                <a:solidFill>
                  <a:srgbClr val="FF5A14"/>
                </a:solidFill>
              </a:rPr>
              <a:t>Acquisitions </a:t>
            </a:r>
            <a:r>
              <a:rPr lang="en-US" sz="3200" dirty="0" smtClean="0">
                <a:solidFill>
                  <a:srgbClr val="FF5A14"/>
                </a:solidFill>
              </a:rPr>
              <a:t>Specialist</a:t>
            </a:r>
            <a:endParaRPr lang="en-US" sz="3200" dirty="0"/>
          </a:p>
          <a:p>
            <a:pPr lvl="1"/>
            <a:r>
              <a:rPr lang="en-US" sz="2800" dirty="0" smtClean="0"/>
              <a:t>Knowledgeable </a:t>
            </a:r>
            <a:r>
              <a:rPr lang="en-US" sz="2800" dirty="0"/>
              <a:t>about </a:t>
            </a:r>
            <a:r>
              <a:rPr lang="en-US" sz="2800" b="1" dirty="0"/>
              <a:t>sources for copyright-protected </a:t>
            </a:r>
            <a:r>
              <a:rPr lang="en-US" sz="2800" dirty="0"/>
              <a:t>content and process of securing </a:t>
            </a:r>
            <a:r>
              <a:rPr lang="en-US" sz="2800" dirty="0" smtClean="0"/>
              <a:t>permissions.</a:t>
            </a:r>
          </a:p>
          <a:p>
            <a:pPr lvl="1"/>
            <a:r>
              <a:rPr lang="en-US" sz="2800" dirty="0" smtClean="0"/>
              <a:t>Establishes </a:t>
            </a:r>
            <a:r>
              <a:rPr lang="en-US" sz="2800" b="1" dirty="0"/>
              <a:t>agreements to protect </a:t>
            </a:r>
            <a:r>
              <a:rPr lang="en-US" sz="2800" dirty="0"/>
              <a:t>the creative work of the project developers.</a:t>
            </a:r>
          </a:p>
          <a:p>
            <a:endParaRPr lang="en-US" sz="3600" dirty="0"/>
          </a:p>
          <a:p>
            <a:pPr lvl="1"/>
            <a:endParaRPr lang="en-US" sz="3200" dirty="0"/>
          </a:p>
        </p:txBody>
      </p:sp>
      <p:sp>
        <p:nvSpPr>
          <p:cNvPr id="4" name="Slide Number Placeholder 4"/>
          <p:cNvSpPr>
            <a:spLocks noGrp="1"/>
          </p:cNvSpPr>
          <p:nvPr>
            <p:ph type="sldNum" sz="quarter" idx="12"/>
          </p:nvPr>
        </p:nvSpPr>
        <p:spPr/>
        <p:txBody>
          <a:bodyPr/>
          <a:lstStyle/>
          <a:p>
            <a:fld id="{39E0BCC0-7029-8D4E-90E1-614D5EC5113A}" type="slidenum">
              <a:rPr lang="en-US"/>
              <a:pPr/>
              <a:t>7</a:t>
            </a:fld>
            <a:endParaRPr lang="en-US"/>
          </a:p>
        </p:txBody>
      </p:sp>
      <p:sp>
        <p:nvSpPr>
          <p:cNvPr id="2" name="مستطيل 1"/>
          <p:cNvSpPr/>
          <p:nvPr/>
        </p:nvSpPr>
        <p:spPr>
          <a:xfrm>
            <a:off x="315310" y="4504716"/>
            <a:ext cx="8828690" cy="1938992"/>
          </a:xfrm>
          <a:prstGeom prst="rect">
            <a:avLst/>
          </a:prstGeom>
        </p:spPr>
        <p:txBody>
          <a:bodyPr wrap="square">
            <a:spAutoFit/>
          </a:bodyPr>
          <a:lstStyle/>
          <a:p>
            <a:pPr algn="r" rtl="1"/>
            <a:r>
              <a:rPr lang="ar-SA" dirty="0"/>
              <a:t>مبرمج</a:t>
            </a:r>
          </a:p>
          <a:p>
            <a:pPr algn="r" rtl="1"/>
            <a:r>
              <a:rPr lang="ar-SA" dirty="0"/>
              <a:t>مسؤول عن رمز الكمبيوتر الذي يوحد عناصر الوسائط ويوفر وظائف المنتج.</a:t>
            </a:r>
          </a:p>
          <a:p>
            <a:pPr algn="r" rtl="1"/>
            <a:r>
              <a:rPr lang="ar-SA" dirty="0"/>
              <a:t>التخصصي</a:t>
            </a:r>
          </a:p>
          <a:p>
            <a:pPr algn="r" rtl="1"/>
            <a:r>
              <a:rPr lang="ar-SA" dirty="0"/>
              <a:t>دراية بمصادر المحتوى المحمي بحقوق الطبع والنشر وعملية الحصول على الأذونات.</a:t>
            </a:r>
          </a:p>
          <a:p>
            <a:pPr algn="r" rtl="1"/>
            <a:r>
              <a:rPr lang="ar-SA" dirty="0"/>
              <a:t>يضع اتفاقات لحماية العمل الإبداعي لمطوري المشروع.</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19100" y="-189186"/>
            <a:ext cx="8229600" cy="1143000"/>
          </a:xfrm>
        </p:spPr>
        <p:txBody>
          <a:bodyPr/>
          <a:lstStyle/>
          <a:p>
            <a:r>
              <a:rPr lang="en-US" dirty="0" smtClean="0">
                <a:solidFill>
                  <a:srgbClr val="FF0000"/>
                </a:solidFill>
              </a:rPr>
              <a:t>Development Plan</a:t>
            </a:r>
            <a:endParaRPr lang="en-US" dirty="0">
              <a:solidFill>
                <a:srgbClr val="FF0000"/>
              </a:solidFill>
            </a:endParaRPr>
          </a:p>
        </p:txBody>
      </p:sp>
      <p:sp>
        <p:nvSpPr>
          <p:cNvPr id="65539" name="Rectangle 3"/>
          <p:cNvSpPr>
            <a:spLocks noGrp="1" noChangeArrowheads="1"/>
          </p:cNvSpPr>
          <p:nvPr>
            <p:ph idx="1"/>
          </p:nvPr>
        </p:nvSpPr>
        <p:spPr>
          <a:xfrm>
            <a:off x="0" y="831575"/>
            <a:ext cx="8915400" cy="4530725"/>
          </a:xfrm>
        </p:spPr>
        <p:txBody>
          <a:bodyPr>
            <a:normAutofit/>
          </a:bodyPr>
          <a:lstStyle/>
          <a:p>
            <a:pPr>
              <a:lnSpc>
                <a:spcPct val="90000"/>
              </a:lnSpc>
            </a:pPr>
            <a:r>
              <a:rPr lang="en-US" sz="2800" dirty="0">
                <a:solidFill>
                  <a:srgbClr val="FF0000"/>
                </a:solidFill>
              </a:rPr>
              <a:t>Addresses </a:t>
            </a:r>
            <a:r>
              <a:rPr lang="en-US" sz="2800" b="1" dirty="0">
                <a:solidFill>
                  <a:srgbClr val="FF0000"/>
                </a:solidFill>
              </a:rPr>
              <a:t>three</a:t>
            </a:r>
            <a:r>
              <a:rPr lang="en-US" sz="2800" dirty="0">
                <a:solidFill>
                  <a:srgbClr val="FF0000"/>
                </a:solidFill>
              </a:rPr>
              <a:t> essential tasks:</a:t>
            </a:r>
          </a:p>
          <a:p>
            <a:pPr lvl="2">
              <a:lnSpc>
                <a:spcPct val="90000"/>
              </a:lnSpc>
            </a:pPr>
            <a:r>
              <a:rPr lang="en-US" sz="2800" dirty="0"/>
              <a:t>Definition</a:t>
            </a:r>
          </a:p>
          <a:p>
            <a:pPr lvl="2">
              <a:lnSpc>
                <a:spcPct val="90000"/>
              </a:lnSpc>
            </a:pPr>
            <a:r>
              <a:rPr lang="en-US" sz="2800" dirty="0"/>
              <a:t>Design</a:t>
            </a:r>
          </a:p>
          <a:p>
            <a:pPr lvl="2">
              <a:lnSpc>
                <a:spcPct val="90000"/>
              </a:lnSpc>
            </a:pPr>
            <a:r>
              <a:rPr lang="en-US" sz="2800" dirty="0"/>
              <a:t>Production.</a:t>
            </a:r>
          </a:p>
          <a:p>
            <a:pPr>
              <a:lnSpc>
                <a:spcPct val="90000"/>
              </a:lnSpc>
            </a:pPr>
            <a:r>
              <a:rPr lang="en-US" sz="2800" dirty="0"/>
              <a:t>Progress markers or </a:t>
            </a:r>
            <a:r>
              <a:rPr lang="en-US" sz="2800" b="1" i="1" dirty="0"/>
              <a:t>rewards</a:t>
            </a:r>
            <a:r>
              <a:rPr lang="en-US" sz="2800" dirty="0"/>
              <a:t> are identified at each stage.</a:t>
            </a:r>
          </a:p>
          <a:p>
            <a:pPr>
              <a:lnSpc>
                <a:spcPct val="90000"/>
              </a:lnSpc>
            </a:pPr>
            <a:r>
              <a:rPr lang="en-US" sz="2800" i="1" dirty="0"/>
              <a:t>Deliverables</a:t>
            </a:r>
            <a:r>
              <a:rPr lang="en-US" sz="2800" dirty="0"/>
              <a:t> are sent to the client as project takes shape.</a:t>
            </a:r>
          </a:p>
          <a:p>
            <a:pPr>
              <a:lnSpc>
                <a:spcPct val="90000"/>
              </a:lnSpc>
            </a:pPr>
            <a:r>
              <a:rPr lang="en-US" sz="2800" dirty="0"/>
              <a:t>Payment schedules often tied to deliverables.</a:t>
            </a:r>
          </a:p>
        </p:txBody>
      </p:sp>
      <p:sp>
        <p:nvSpPr>
          <p:cNvPr id="9" name="Slide Number Placeholder 4"/>
          <p:cNvSpPr>
            <a:spLocks noGrp="1"/>
          </p:cNvSpPr>
          <p:nvPr>
            <p:ph type="sldNum" sz="quarter" idx="12"/>
          </p:nvPr>
        </p:nvSpPr>
        <p:spPr/>
        <p:txBody>
          <a:bodyPr/>
          <a:lstStyle/>
          <a:p>
            <a:fld id="{FACD6345-D58F-B04D-B7B7-8B9B66D9040D}" type="slidenum">
              <a:rPr lang="en-US"/>
              <a:pPr/>
              <a:t>8</a:t>
            </a:fld>
            <a:endParaRPr lang="en-US"/>
          </a:p>
        </p:txBody>
      </p:sp>
      <p:sp>
        <p:nvSpPr>
          <p:cNvPr id="2" name="مستطيل 1"/>
          <p:cNvSpPr/>
          <p:nvPr/>
        </p:nvSpPr>
        <p:spPr>
          <a:xfrm>
            <a:off x="0" y="4053135"/>
            <a:ext cx="4808483" cy="193899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solidFill>
                  <a:srgbClr val="FF0000"/>
                </a:solidFill>
              </a:rPr>
              <a:t>Development</a:t>
            </a:r>
            <a:r>
              <a:rPr lang="en-US" dirty="0"/>
              <a:t> is an </a:t>
            </a:r>
            <a:r>
              <a:rPr lang="en-US" b="1" dirty="0"/>
              <a:t>iterative process</a:t>
            </a:r>
            <a:r>
              <a:rPr lang="en-US" dirty="0"/>
              <a:t>: </a:t>
            </a:r>
            <a:endParaRPr lang="en-US" dirty="0" smtClean="0"/>
          </a:p>
          <a:p>
            <a:r>
              <a:rPr lang="en-US" dirty="0" smtClean="0"/>
              <a:t>earlier </a:t>
            </a:r>
            <a:r>
              <a:rPr lang="en-US" dirty="0"/>
              <a:t>stages are re-shaped as development </a:t>
            </a:r>
            <a:r>
              <a:rPr lang="en-US" dirty="0" smtClean="0"/>
              <a:t>progresses</a:t>
            </a:r>
            <a:endParaRPr lang="ar-SA" dirty="0" smtClean="0"/>
          </a:p>
          <a:p>
            <a:pPr algn="ctr"/>
            <a:r>
              <a:rPr lang="ar-SA" dirty="0"/>
              <a:t>التنمية هي عملية تكرارية:</a:t>
            </a:r>
          </a:p>
          <a:p>
            <a:pPr algn="ctr"/>
            <a:r>
              <a:rPr lang="ar-SA" dirty="0"/>
              <a:t>يتم إعادة تشكيل المراحل السابقة مع تقدم التنمية</a:t>
            </a:r>
          </a:p>
        </p:txBody>
      </p:sp>
      <p:sp>
        <p:nvSpPr>
          <p:cNvPr id="3" name="مستطيل 2"/>
          <p:cNvSpPr/>
          <p:nvPr/>
        </p:nvSpPr>
        <p:spPr>
          <a:xfrm>
            <a:off x="4635056" y="1026157"/>
            <a:ext cx="4461641" cy="5632311"/>
          </a:xfrm>
          <a:prstGeom prst="rect">
            <a:avLst/>
          </a:prstGeom>
        </p:spPr>
        <p:txBody>
          <a:bodyPr wrap="square">
            <a:spAutoFit/>
          </a:bodyPr>
          <a:lstStyle/>
          <a:p>
            <a:pPr algn="r" rtl="1"/>
            <a:r>
              <a:rPr lang="ar-SA" dirty="0"/>
              <a:t>يتناول ثلاث مهام أساسية:</a:t>
            </a:r>
          </a:p>
          <a:p>
            <a:pPr algn="r" rtl="1"/>
            <a:r>
              <a:rPr lang="ar-SA" dirty="0" smtClean="0"/>
              <a:t>فريف – التصميم- إنتاج.</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r>
              <a:rPr lang="ar-SA" dirty="0"/>
              <a:t>يتم تحديد علامات التقدم أو المكافآت في كل مرحلة.</a:t>
            </a:r>
          </a:p>
          <a:p>
            <a:pPr algn="r" rtl="1"/>
            <a:r>
              <a:rPr lang="ar-SA" dirty="0"/>
              <a:t>يتم إرسال </a:t>
            </a:r>
            <a:r>
              <a:rPr lang="ar-SA" dirty="0" err="1"/>
              <a:t>التسليمات</a:t>
            </a:r>
            <a:r>
              <a:rPr lang="ar-SA" dirty="0"/>
              <a:t> إلى العميل مع تبلور المشروع.</a:t>
            </a:r>
          </a:p>
          <a:p>
            <a:pPr algn="r" rtl="1"/>
            <a:r>
              <a:rPr lang="ar-SA" dirty="0"/>
              <a:t>جداول الدفع في كثير من الأحيان مرتبطة </a:t>
            </a:r>
            <a:r>
              <a:rPr lang="ar-SA" dirty="0" err="1"/>
              <a:t>بتسليمات</a:t>
            </a:r>
            <a:r>
              <a:rPr lang="ar-SA" dirty="0"/>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09904" y="-315311"/>
            <a:ext cx="8229600" cy="1143000"/>
          </a:xfrm>
        </p:spPr>
        <p:txBody>
          <a:bodyPr/>
          <a:lstStyle/>
          <a:p>
            <a:r>
              <a:rPr lang="en-US" dirty="0">
                <a:solidFill>
                  <a:srgbClr val="FF0000"/>
                </a:solidFill>
              </a:rPr>
              <a:t>STAGE 1: DEFINITION</a:t>
            </a:r>
          </a:p>
        </p:txBody>
      </p:sp>
      <p:sp>
        <p:nvSpPr>
          <p:cNvPr id="70659" name="Rectangle 3"/>
          <p:cNvSpPr>
            <a:spLocks noGrp="1" noChangeArrowheads="1"/>
          </p:cNvSpPr>
          <p:nvPr>
            <p:ph idx="1"/>
          </p:nvPr>
        </p:nvSpPr>
        <p:spPr>
          <a:xfrm>
            <a:off x="0" y="594152"/>
            <a:ext cx="8229600" cy="4530725"/>
          </a:xfrm>
        </p:spPr>
        <p:txBody>
          <a:bodyPr>
            <a:normAutofit fontScale="92500" lnSpcReduction="10000"/>
          </a:bodyPr>
          <a:lstStyle/>
          <a:p>
            <a:r>
              <a:rPr lang="en-US" dirty="0">
                <a:solidFill>
                  <a:srgbClr val="FF0000"/>
                </a:solidFill>
              </a:rPr>
              <a:t>Identify project goal or purpose.</a:t>
            </a:r>
          </a:p>
          <a:p>
            <a:pPr lvl="1"/>
            <a:r>
              <a:rPr lang="en-US" dirty="0"/>
              <a:t>What should the application accomplish?</a:t>
            </a:r>
          </a:p>
          <a:p>
            <a:r>
              <a:rPr lang="en-US" dirty="0">
                <a:solidFill>
                  <a:srgbClr val="FF0000"/>
                </a:solidFill>
              </a:rPr>
              <a:t>Identify the audience.</a:t>
            </a:r>
          </a:p>
          <a:p>
            <a:pPr lvl="1"/>
            <a:r>
              <a:rPr lang="en-US" dirty="0"/>
              <a:t>Who are the intended users?</a:t>
            </a:r>
          </a:p>
          <a:p>
            <a:r>
              <a:rPr lang="en-US" dirty="0">
                <a:solidFill>
                  <a:srgbClr val="FF0000"/>
                </a:solidFill>
              </a:rPr>
              <a:t>Identify role of multimedia in this </a:t>
            </a:r>
            <a:r>
              <a:rPr lang="en-US" dirty="0" smtClean="0">
                <a:solidFill>
                  <a:srgbClr val="FF0000"/>
                </a:solidFill>
              </a:rPr>
              <a:t>project.</a:t>
            </a:r>
          </a:p>
          <a:p>
            <a:pPr marL="0" indent="0">
              <a:buNone/>
            </a:pPr>
            <a:r>
              <a:rPr lang="en-US" dirty="0" smtClean="0"/>
              <a:t>1-</a:t>
            </a:r>
            <a:r>
              <a:rPr lang="en-US" dirty="0" smtClean="0"/>
              <a:t>Advantages of multimedia to accomplish goal.</a:t>
            </a:r>
          </a:p>
          <a:p>
            <a:pPr marL="0" indent="0">
              <a:buNone/>
            </a:pPr>
            <a:r>
              <a:rPr lang="en-US" dirty="0" smtClean="0"/>
              <a:t>2-</a:t>
            </a:r>
            <a:r>
              <a:rPr lang="en-US" dirty="0" smtClean="0"/>
              <a:t>Media </a:t>
            </a:r>
            <a:r>
              <a:rPr lang="en-US" dirty="0"/>
              <a:t>elements it </a:t>
            </a:r>
            <a:r>
              <a:rPr lang="en-US" dirty="0" smtClean="0"/>
              <a:t>requires.</a:t>
            </a:r>
          </a:p>
          <a:p>
            <a:pPr marL="0" indent="0">
              <a:buNone/>
            </a:pPr>
            <a:r>
              <a:rPr lang="en-US" dirty="0" smtClean="0"/>
              <a:t>3-</a:t>
            </a:r>
            <a:r>
              <a:rPr lang="en-US" dirty="0" smtClean="0"/>
              <a:t>Forms </a:t>
            </a:r>
            <a:r>
              <a:rPr lang="en-US" dirty="0"/>
              <a:t>of interactivity to </a:t>
            </a:r>
            <a:r>
              <a:rPr lang="en-US" dirty="0" smtClean="0"/>
              <a:t>provide.</a:t>
            </a:r>
          </a:p>
          <a:p>
            <a:pPr marL="0" indent="0">
              <a:buNone/>
            </a:pPr>
            <a:r>
              <a:rPr lang="en-US" dirty="0" smtClean="0"/>
              <a:t>4-</a:t>
            </a:r>
            <a:r>
              <a:rPr lang="en-US" dirty="0" smtClean="0"/>
              <a:t>Delivery </a:t>
            </a:r>
            <a:r>
              <a:rPr lang="en-US" dirty="0"/>
              <a:t>method and cost estimate.</a:t>
            </a:r>
          </a:p>
          <a:p>
            <a:pPr lvl="2"/>
            <a:endParaRPr lang="en-US" dirty="0"/>
          </a:p>
          <a:p>
            <a:pPr lvl="2">
              <a:buFont typeface="Wingdings" charset="2"/>
              <a:buNone/>
            </a:pPr>
            <a:endParaRPr lang="en-US" dirty="0"/>
          </a:p>
        </p:txBody>
      </p:sp>
      <p:sp>
        <p:nvSpPr>
          <p:cNvPr id="4" name="Slide Number Placeholder 4"/>
          <p:cNvSpPr>
            <a:spLocks noGrp="1"/>
          </p:cNvSpPr>
          <p:nvPr>
            <p:ph type="sldNum" sz="quarter" idx="12"/>
          </p:nvPr>
        </p:nvSpPr>
        <p:spPr/>
        <p:txBody>
          <a:bodyPr/>
          <a:lstStyle/>
          <a:p>
            <a:fld id="{AE17984F-C5DD-4E43-B3E5-18078C57DB6F}" type="slidenum">
              <a:rPr lang="en-US"/>
              <a:pPr/>
              <a:t>9</a:t>
            </a:fld>
            <a:endParaRPr lang="en-US"/>
          </a:p>
        </p:txBody>
      </p:sp>
      <p:sp>
        <p:nvSpPr>
          <p:cNvPr id="2" name="مستطيل 1"/>
          <p:cNvSpPr/>
          <p:nvPr/>
        </p:nvSpPr>
        <p:spPr>
          <a:xfrm>
            <a:off x="1702676" y="3462930"/>
            <a:ext cx="7441324" cy="3416320"/>
          </a:xfrm>
          <a:prstGeom prst="rect">
            <a:avLst/>
          </a:prstGeom>
        </p:spPr>
        <p:txBody>
          <a:bodyPr wrap="square">
            <a:spAutoFit/>
          </a:bodyPr>
          <a:lstStyle/>
          <a:p>
            <a:pPr algn="r" rtl="1"/>
            <a:r>
              <a:rPr lang="ar-SA" dirty="0"/>
              <a:t>تحديد هدف المشروع أو غرضه.</a:t>
            </a:r>
          </a:p>
          <a:p>
            <a:pPr algn="r" rtl="1"/>
            <a:r>
              <a:rPr lang="ar-SA" dirty="0"/>
              <a:t>ما الذي يجب أن ينجزه التطبيق؟</a:t>
            </a:r>
          </a:p>
          <a:p>
            <a:pPr algn="r" rtl="1"/>
            <a:r>
              <a:rPr lang="ar-SA" dirty="0"/>
              <a:t>التعرف على الجمهور.</a:t>
            </a:r>
          </a:p>
          <a:p>
            <a:pPr algn="r" rtl="1"/>
            <a:r>
              <a:rPr lang="ar-SA" dirty="0"/>
              <a:t>من هم المستخدمين المقصودين؟</a:t>
            </a:r>
          </a:p>
          <a:p>
            <a:pPr algn="r" rtl="1"/>
            <a:r>
              <a:rPr lang="ar-SA" dirty="0"/>
              <a:t>تحديد دور الوسائط المتعددة في هذا المشروع.</a:t>
            </a:r>
          </a:p>
          <a:p>
            <a:pPr algn="r" rtl="1"/>
            <a:r>
              <a:rPr lang="ar-SA" dirty="0"/>
              <a:t>مزايا الوسائط المتعددة لإنجاز الهدف.</a:t>
            </a:r>
          </a:p>
          <a:p>
            <a:pPr algn="r" rtl="1"/>
            <a:r>
              <a:rPr lang="ar-SA" dirty="0"/>
              <a:t>العناصر الإعلامية التي </a:t>
            </a:r>
            <a:r>
              <a:rPr lang="ar-SA" dirty="0" err="1"/>
              <a:t>تتطلبها</a:t>
            </a:r>
            <a:r>
              <a:rPr lang="ar-SA" dirty="0"/>
              <a:t>.</a:t>
            </a:r>
          </a:p>
          <a:p>
            <a:pPr algn="r" rtl="1"/>
            <a:r>
              <a:rPr lang="ar-SA" dirty="0"/>
              <a:t>أشكال التفاعل لتقديم.</a:t>
            </a:r>
          </a:p>
          <a:p>
            <a:pPr algn="r" rtl="1"/>
            <a:r>
              <a:rPr lang="ar-SA" dirty="0"/>
              <a:t>طريقة التسليم وتقدير التكلفة.</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374</TotalTime>
  <Words>2319</Words>
  <Application>Microsoft Office PowerPoint</Application>
  <PresentationFormat>عرض على الشاشة (3:4)‏</PresentationFormat>
  <Paragraphs>325</Paragraphs>
  <Slides>21</Slides>
  <Notes>21</Notes>
  <HiddenSlides>0</HiddenSlides>
  <MMClips>0</MMClips>
  <ScaleCrop>false</ScaleCrop>
  <HeadingPairs>
    <vt:vector size="4" baseType="variant">
      <vt:variant>
        <vt:lpstr>نسق</vt:lpstr>
      </vt:variant>
      <vt:variant>
        <vt:i4>1</vt:i4>
      </vt:variant>
      <vt:variant>
        <vt:lpstr>عناوين الشرائح</vt:lpstr>
      </vt:variant>
      <vt:variant>
        <vt:i4>21</vt:i4>
      </vt:variant>
    </vt:vector>
  </HeadingPairs>
  <TitlesOfParts>
    <vt:vector size="22" baseType="lpstr">
      <vt:lpstr>Office Theme</vt:lpstr>
      <vt:lpstr>CHAPTER HIGHLIGHTS</vt:lpstr>
      <vt:lpstr>Development Team</vt:lpstr>
      <vt:lpstr>Team Members</vt:lpstr>
      <vt:lpstr>Team Members</vt:lpstr>
      <vt:lpstr>Media Specialists</vt:lpstr>
      <vt:lpstr>Media Specialists</vt:lpstr>
      <vt:lpstr>Media Specialists</vt:lpstr>
      <vt:lpstr>Development Plan</vt:lpstr>
      <vt:lpstr>STAGE 1: DEFINITION</vt:lpstr>
      <vt:lpstr>Key Documents In Stage 1</vt:lpstr>
      <vt:lpstr>Key Documents In Stage 1</vt:lpstr>
      <vt:lpstr>Key Documents In Stage 1</vt:lpstr>
      <vt:lpstr>Stage 2: Design</vt:lpstr>
      <vt:lpstr>Interface Design</vt:lpstr>
      <vt:lpstr>Interface Design</vt:lpstr>
      <vt:lpstr>Sample Interface Design</vt:lpstr>
      <vt:lpstr>Prototypeالنموذج المبدئي </vt:lpstr>
      <vt:lpstr>Prototype (CONT.)</vt:lpstr>
      <vt:lpstr>Stage 3: Production</vt:lpstr>
      <vt:lpstr>STAGE 3: PRODUCTION (Cont.)</vt:lpstr>
      <vt:lpstr>WRAP UP</vt:lpstr>
    </vt:vector>
  </TitlesOfParts>
  <Company>UNHM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dc:title>
  <dc:creator>Karla Vogel</dc:creator>
  <cp:lastModifiedBy>user</cp:lastModifiedBy>
  <cp:revision>27</cp:revision>
  <dcterms:created xsi:type="dcterms:W3CDTF">2012-10-20T21:23:11Z</dcterms:created>
  <dcterms:modified xsi:type="dcterms:W3CDTF">2018-11-12T14:45:54Z</dcterms:modified>
</cp:coreProperties>
</file>