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75" r:id="rId1"/>
  </p:sldMasterIdLst>
  <p:notesMasterIdLst>
    <p:notesMasterId r:id="rId27"/>
  </p:notesMasterIdLst>
  <p:handoutMasterIdLst>
    <p:handoutMasterId r:id="rId28"/>
  </p:handoutMasterIdLst>
  <p:sldIdLst>
    <p:sldId id="257" r:id="rId2"/>
    <p:sldId id="259" r:id="rId3"/>
    <p:sldId id="260" r:id="rId4"/>
    <p:sldId id="261" r:id="rId5"/>
    <p:sldId id="262" r:id="rId6"/>
    <p:sldId id="263" r:id="rId7"/>
    <p:sldId id="264" r:id="rId8"/>
    <p:sldId id="265" r:id="rId9"/>
    <p:sldId id="266" r:id="rId10"/>
    <p:sldId id="267" r:id="rId11"/>
    <p:sldId id="258" r:id="rId12"/>
    <p:sldId id="268" r:id="rId13"/>
    <p:sldId id="269" r:id="rId14"/>
    <p:sldId id="270" r:id="rId15"/>
    <p:sldId id="271" r:id="rId16"/>
    <p:sldId id="272" r:id="rId17"/>
    <p:sldId id="273" r:id="rId18"/>
    <p:sldId id="274" r:id="rId19"/>
    <p:sldId id="275" r:id="rId20"/>
    <p:sldId id="276" r:id="rId21"/>
    <p:sldId id="280" r:id="rId22"/>
    <p:sldId id="282" r:id="rId23"/>
    <p:sldId id="281" r:id="rId24"/>
    <p:sldId id="277" r:id="rId25"/>
    <p:sldId id="278" r:id="rId26"/>
  </p:sldIdLst>
  <p:sldSz cx="9144000" cy="6858000" type="screen4x3"/>
  <p:notesSz cx="10018713" cy="688975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1pPr>
    <a:lvl2pPr marL="4572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2pPr>
    <a:lvl3pPr marL="9144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3pPr>
    <a:lvl4pPr marL="13716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4pPr>
    <a:lvl5pPr marL="1828800" algn="l" rtl="0" eaLnBrk="0" fontAlgn="base" hangingPunct="0">
      <a:spcBef>
        <a:spcPct val="0"/>
      </a:spcBef>
      <a:spcAft>
        <a:spcPct val="0"/>
      </a:spcAft>
      <a:defRPr sz="2400" kern="1200">
        <a:solidFill>
          <a:schemeClr val="tx1"/>
        </a:solidFill>
        <a:latin typeface="Arial" charset="0"/>
        <a:ea typeface="ＭＳ Ｐゴシック" charset="-128"/>
        <a:cs typeface="ＭＳ Ｐゴシック" charset="-128"/>
      </a:defRPr>
    </a:lvl5pPr>
    <a:lvl6pPr marL="2286000" algn="l" defTabSz="457200" rtl="0" eaLnBrk="1" latinLnBrk="0" hangingPunct="1">
      <a:defRPr sz="2400" kern="1200">
        <a:solidFill>
          <a:schemeClr val="tx1"/>
        </a:solidFill>
        <a:latin typeface="Arial" charset="0"/>
        <a:ea typeface="ＭＳ Ｐゴシック" charset="-128"/>
        <a:cs typeface="ＭＳ Ｐゴシック" charset="-128"/>
      </a:defRPr>
    </a:lvl6pPr>
    <a:lvl7pPr marL="2743200" algn="l" defTabSz="457200" rtl="0" eaLnBrk="1" latinLnBrk="0" hangingPunct="1">
      <a:defRPr sz="2400" kern="1200">
        <a:solidFill>
          <a:schemeClr val="tx1"/>
        </a:solidFill>
        <a:latin typeface="Arial" charset="0"/>
        <a:ea typeface="ＭＳ Ｐゴシック" charset="-128"/>
        <a:cs typeface="ＭＳ Ｐゴシック" charset="-128"/>
      </a:defRPr>
    </a:lvl7pPr>
    <a:lvl8pPr marL="3200400" algn="l" defTabSz="457200" rtl="0" eaLnBrk="1" latinLnBrk="0" hangingPunct="1">
      <a:defRPr sz="2400" kern="1200">
        <a:solidFill>
          <a:schemeClr val="tx1"/>
        </a:solidFill>
        <a:latin typeface="Arial" charset="0"/>
        <a:ea typeface="ＭＳ Ｐゴシック" charset="-128"/>
        <a:cs typeface="ＭＳ Ｐゴシック" charset="-128"/>
      </a:defRPr>
    </a:lvl8pPr>
    <a:lvl9pPr marL="3657600" algn="l" defTabSz="457200" rtl="0" eaLnBrk="1" latinLnBrk="0" hangingPunct="1">
      <a:defRPr sz="2400" kern="1200">
        <a:solidFill>
          <a:schemeClr val="tx1"/>
        </a:solidFill>
        <a:latin typeface="Arial" charset="0"/>
        <a:ea typeface="ＭＳ Ｐゴシック" charset="-128"/>
        <a:cs typeface="ＭＳ Ｐゴシック"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A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106" autoAdjust="0"/>
    <p:restoredTop sz="97619" autoAdjust="0"/>
  </p:normalViewPr>
  <p:slideViewPr>
    <p:cSldViewPr snapToGrid="0">
      <p:cViewPr>
        <p:scale>
          <a:sx n="60" d="100"/>
          <a:sy n="60" d="100"/>
        </p:scale>
        <p:origin x="-1758" y="-34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5677271" y="0"/>
            <a:ext cx="4341442" cy="344488"/>
          </a:xfrm>
          <a:prstGeom prst="rect">
            <a:avLst/>
          </a:prstGeom>
        </p:spPr>
        <p:txBody>
          <a:bodyPr vert="horz" lIns="96616" tIns="48308" rIns="96616" bIns="48308" rtlCol="1"/>
          <a:lstStyle>
            <a:lvl1pPr algn="r">
              <a:defRPr sz="1300"/>
            </a:lvl1pPr>
          </a:lstStyle>
          <a:p>
            <a:endParaRPr lang="ar-SA"/>
          </a:p>
        </p:txBody>
      </p:sp>
      <p:sp>
        <p:nvSpPr>
          <p:cNvPr id="3" name="عنصر نائب للتاريخ 2"/>
          <p:cNvSpPr>
            <a:spLocks noGrp="1"/>
          </p:cNvSpPr>
          <p:nvPr>
            <p:ph type="dt" sz="quarter" idx="1"/>
          </p:nvPr>
        </p:nvSpPr>
        <p:spPr>
          <a:xfrm>
            <a:off x="2320" y="0"/>
            <a:ext cx="4341442" cy="344488"/>
          </a:xfrm>
          <a:prstGeom prst="rect">
            <a:avLst/>
          </a:prstGeom>
        </p:spPr>
        <p:txBody>
          <a:bodyPr vert="horz" lIns="96616" tIns="48308" rIns="96616" bIns="48308" rtlCol="1"/>
          <a:lstStyle>
            <a:lvl1pPr algn="l">
              <a:defRPr sz="1300"/>
            </a:lvl1pPr>
          </a:lstStyle>
          <a:p>
            <a:fld id="{E8830D15-7265-4461-A887-0A4B760A6CB8}" type="datetimeFigureOut">
              <a:rPr lang="ar-SA" smtClean="0"/>
              <a:t>04/03/40</a:t>
            </a:fld>
            <a:endParaRPr lang="ar-SA"/>
          </a:p>
        </p:txBody>
      </p:sp>
      <p:sp>
        <p:nvSpPr>
          <p:cNvPr id="4" name="عنصر نائب للتذييل 3"/>
          <p:cNvSpPr>
            <a:spLocks noGrp="1"/>
          </p:cNvSpPr>
          <p:nvPr>
            <p:ph type="ftr" sz="quarter" idx="2"/>
          </p:nvPr>
        </p:nvSpPr>
        <p:spPr>
          <a:xfrm>
            <a:off x="5677271" y="6544067"/>
            <a:ext cx="4341442" cy="344488"/>
          </a:xfrm>
          <a:prstGeom prst="rect">
            <a:avLst/>
          </a:prstGeom>
        </p:spPr>
        <p:txBody>
          <a:bodyPr vert="horz" lIns="96616" tIns="48308" rIns="96616" bIns="48308" rtlCol="1" anchor="b"/>
          <a:lstStyle>
            <a:lvl1pPr algn="r">
              <a:defRPr sz="1300"/>
            </a:lvl1pPr>
          </a:lstStyle>
          <a:p>
            <a:endParaRPr lang="ar-SA"/>
          </a:p>
        </p:txBody>
      </p:sp>
      <p:sp>
        <p:nvSpPr>
          <p:cNvPr id="5" name="عنصر نائب لرقم الشريحة 4"/>
          <p:cNvSpPr>
            <a:spLocks noGrp="1"/>
          </p:cNvSpPr>
          <p:nvPr>
            <p:ph type="sldNum" sz="quarter" idx="3"/>
          </p:nvPr>
        </p:nvSpPr>
        <p:spPr>
          <a:xfrm>
            <a:off x="2320" y="6544067"/>
            <a:ext cx="4341442" cy="344488"/>
          </a:xfrm>
          <a:prstGeom prst="rect">
            <a:avLst/>
          </a:prstGeom>
        </p:spPr>
        <p:txBody>
          <a:bodyPr vert="horz" lIns="96616" tIns="48308" rIns="96616" bIns="48308" rtlCol="1" anchor="b"/>
          <a:lstStyle>
            <a:lvl1pPr algn="l">
              <a:defRPr sz="1300"/>
            </a:lvl1pPr>
          </a:lstStyle>
          <a:p>
            <a:fld id="{501BBDCA-0BBD-4A1C-A4F0-0A6D58A7B3F1}" type="slidenum">
              <a:rPr lang="ar-SA" smtClean="0"/>
              <a:t>‹#›</a:t>
            </a:fld>
            <a:endParaRPr lang="ar-SA"/>
          </a:p>
        </p:txBody>
      </p:sp>
    </p:spTree>
    <p:extLst>
      <p:ext uri="{BB962C8B-B14F-4D97-AF65-F5344CB8AC3E}">
        <p14:creationId xmlns:p14="http://schemas.microsoft.com/office/powerpoint/2010/main" val="11604984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4341442" cy="344488"/>
          </a:xfrm>
          <a:prstGeom prst="rect">
            <a:avLst/>
          </a:prstGeom>
          <a:noFill/>
          <a:ln w="9525">
            <a:noFill/>
            <a:miter lim="800000"/>
            <a:headEnd/>
            <a:tailEnd/>
          </a:ln>
        </p:spPr>
        <p:txBody>
          <a:bodyPr vert="horz" wrap="square" lIns="96616" tIns="48308" rIns="96616" bIns="48308" numCol="1" anchor="t" anchorCtr="0" compatLnSpc="1">
            <a:prstTxWarp prst="textNoShape">
              <a:avLst/>
            </a:prstTxWarp>
          </a:bodyPr>
          <a:lstStyle>
            <a:lvl1pPr>
              <a:defRPr sz="1300"/>
            </a:lvl1pPr>
          </a:lstStyle>
          <a:p>
            <a:endParaRPr lang="en-US"/>
          </a:p>
        </p:txBody>
      </p:sp>
      <p:sp>
        <p:nvSpPr>
          <p:cNvPr id="5123" name="Rectangle 3"/>
          <p:cNvSpPr>
            <a:spLocks noGrp="1" noChangeArrowheads="1"/>
          </p:cNvSpPr>
          <p:nvPr>
            <p:ph type="dt" idx="1"/>
          </p:nvPr>
        </p:nvSpPr>
        <p:spPr bwMode="auto">
          <a:xfrm>
            <a:off x="5677271" y="0"/>
            <a:ext cx="4341442" cy="344488"/>
          </a:xfrm>
          <a:prstGeom prst="rect">
            <a:avLst/>
          </a:prstGeom>
          <a:noFill/>
          <a:ln w="9525">
            <a:noFill/>
            <a:miter lim="800000"/>
            <a:headEnd/>
            <a:tailEnd/>
          </a:ln>
        </p:spPr>
        <p:txBody>
          <a:bodyPr vert="horz" wrap="square" lIns="96616" tIns="48308" rIns="96616" bIns="48308" numCol="1" anchor="t" anchorCtr="0" compatLnSpc="1">
            <a:prstTxWarp prst="textNoShape">
              <a:avLst/>
            </a:prstTxWarp>
          </a:bodyPr>
          <a:lstStyle>
            <a:lvl1pPr algn="r">
              <a:defRPr sz="1300"/>
            </a:lvl1pPr>
          </a:lstStyle>
          <a:p>
            <a:endParaRPr lang="en-US"/>
          </a:p>
        </p:txBody>
      </p:sp>
      <p:sp>
        <p:nvSpPr>
          <p:cNvPr id="13316" name="Rectangle 4"/>
          <p:cNvSpPr>
            <a:spLocks noGrp="1" noRot="1" noChangeAspect="1" noChangeArrowheads="1" noTextEdit="1"/>
          </p:cNvSpPr>
          <p:nvPr>
            <p:ph type="sldImg" idx="2"/>
          </p:nvPr>
        </p:nvSpPr>
        <p:spPr bwMode="auto">
          <a:xfrm>
            <a:off x="3286125" y="515938"/>
            <a:ext cx="3446463" cy="258445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1335829" y="3272631"/>
            <a:ext cx="7347056" cy="3100388"/>
          </a:xfrm>
          <a:prstGeom prst="rect">
            <a:avLst/>
          </a:prstGeom>
          <a:noFill/>
          <a:ln w="9525">
            <a:noFill/>
            <a:miter lim="800000"/>
            <a:headEnd/>
            <a:tailEnd/>
          </a:ln>
        </p:spPr>
        <p:txBody>
          <a:bodyPr vert="horz" wrap="square" lIns="96616" tIns="48308" rIns="96616" bIns="483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126" name="Rectangle 6"/>
          <p:cNvSpPr>
            <a:spLocks noGrp="1" noChangeArrowheads="1"/>
          </p:cNvSpPr>
          <p:nvPr>
            <p:ph type="ftr" sz="quarter" idx="4"/>
          </p:nvPr>
        </p:nvSpPr>
        <p:spPr bwMode="auto">
          <a:xfrm>
            <a:off x="0" y="6545262"/>
            <a:ext cx="4341442" cy="344488"/>
          </a:xfrm>
          <a:prstGeom prst="rect">
            <a:avLst/>
          </a:prstGeom>
          <a:noFill/>
          <a:ln w="9525">
            <a:noFill/>
            <a:miter lim="800000"/>
            <a:headEnd/>
            <a:tailEnd/>
          </a:ln>
        </p:spPr>
        <p:txBody>
          <a:bodyPr vert="horz" wrap="square" lIns="96616" tIns="48308" rIns="96616" bIns="48308" numCol="1" anchor="b" anchorCtr="0" compatLnSpc="1">
            <a:prstTxWarp prst="textNoShape">
              <a:avLst/>
            </a:prstTxWarp>
          </a:bodyPr>
          <a:lstStyle>
            <a:lvl1pPr>
              <a:defRPr sz="1300"/>
            </a:lvl1pPr>
          </a:lstStyle>
          <a:p>
            <a:endParaRPr lang="en-US"/>
          </a:p>
        </p:txBody>
      </p:sp>
      <p:sp>
        <p:nvSpPr>
          <p:cNvPr id="5127" name="Rectangle 7"/>
          <p:cNvSpPr>
            <a:spLocks noGrp="1" noChangeArrowheads="1"/>
          </p:cNvSpPr>
          <p:nvPr>
            <p:ph type="sldNum" sz="quarter" idx="5"/>
          </p:nvPr>
        </p:nvSpPr>
        <p:spPr bwMode="auto">
          <a:xfrm>
            <a:off x="5677271" y="6545262"/>
            <a:ext cx="4341442" cy="344488"/>
          </a:xfrm>
          <a:prstGeom prst="rect">
            <a:avLst/>
          </a:prstGeom>
          <a:noFill/>
          <a:ln w="9525">
            <a:noFill/>
            <a:miter lim="800000"/>
            <a:headEnd/>
            <a:tailEnd/>
          </a:ln>
        </p:spPr>
        <p:txBody>
          <a:bodyPr vert="horz" wrap="square" lIns="96616" tIns="48308" rIns="96616" bIns="48308" numCol="1" anchor="b" anchorCtr="0" compatLnSpc="1">
            <a:prstTxWarp prst="textNoShape">
              <a:avLst/>
            </a:prstTxWarp>
          </a:bodyPr>
          <a:lstStyle>
            <a:lvl1pPr algn="r">
              <a:defRPr sz="1300"/>
            </a:lvl1pPr>
          </a:lstStyle>
          <a:p>
            <a:fld id="{48E8EFF4-96E7-B043-ADEA-0C8E6EC78D34}" type="slidenum">
              <a:rPr lang="en-US"/>
              <a:pPr/>
              <a:t>‹#›</a:t>
            </a:fld>
            <a:endParaRPr lang="en-US"/>
          </a:p>
        </p:txBody>
      </p:sp>
    </p:spTree>
    <p:extLst>
      <p:ext uri="{BB962C8B-B14F-4D97-AF65-F5344CB8AC3E}">
        <p14:creationId xmlns:p14="http://schemas.microsoft.com/office/powerpoint/2010/main" val="36502784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68" charset="0"/>
        <a:ea typeface="ＭＳ Ｐゴシック" pitchFamily="68" charset="-128"/>
        <a:cs typeface="ＭＳ Ｐゴシック" pitchFamily="68" charset="-128"/>
      </a:defRPr>
    </a:lvl1pPr>
    <a:lvl2pPr marL="457200" algn="l" rtl="0" eaLnBrk="0" fontAlgn="base" hangingPunct="0">
      <a:spcBef>
        <a:spcPct val="30000"/>
      </a:spcBef>
      <a:spcAft>
        <a:spcPct val="0"/>
      </a:spcAft>
      <a:defRPr sz="1200" kern="1200">
        <a:solidFill>
          <a:schemeClr val="tx1"/>
        </a:solidFill>
        <a:latin typeface="Arial" pitchFamily="68" charset="0"/>
        <a:ea typeface="ＭＳ Ｐゴシック" pitchFamily="68" charset="-128"/>
        <a:cs typeface="+mn-cs"/>
      </a:defRPr>
    </a:lvl2pPr>
    <a:lvl3pPr marL="914400" algn="l" rtl="0" eaLnBrk="0" fontAlgn="base" hangingPunct="0">
      <a:spcBef>
        <a:spcPct val="30000"/>
      </a:spcBef>
      <a:spcAft>
        <a:spcPct val="0"/>
      </a:spcAft>
      <a:defRPr sz="1200" kern="1200">
        <a:solidFill>
          <a:schemeClr val="tx1"/>
        </a:solidFill>
        <a:latin typeface="Arial" pitchFamily="68" charset="0"/>
        <a:ea typeface="ＭＳ Ｐゴシック" pitchFamily="68" charset="-128"/>
        <a:cs typeface="+mn-cs"/>
      </a:defRPr>
    </a:lvl3pPr>
    <a:lvl4pPr marL="1371600" algn="l" rtl="0" eaLnBrk="0" fontAlgn="base" hangingPunct="0">
      <a:spcBef>
        <a:spcPct val="30000"/>
      </a:spcBef>
      <a:spcAft>
        <a:spcPct val="0"/>
      </a:spcAft>
      <a:defRPr sz="1200" kern="1200">
        <a:solidFill>
          <a:schemeClr val="tx1"/>
        </a:solidFill>
        <a:latin typeface="Arial" pitchFamily="68" charset="0"/>
        <a:ea typeface="ＭＳ Ｐゴシック" pitchFamily="68" charset="-128"/>
        <a:cs typeface="+mn-cs"/>
      </a:defRPr>
    </a:lvl4pPr>
    <a:lvl5pPr marL="1828800" algn="l" rtl="0" eaLnBrk="0" fontAlgn="base" hangingPunct="0">
      <a:spcBef>
        <a:spcPct val="30000"/>
      </a:spcBef>
      <a:spcAft>
        <a:spcPct val="0"/>
      </a:spcAft>
      <a:defRPr sz="1200" kern="1200">
        <a:solidFill>
          <a:schemeClr val="tx1"/>
        </a:solidFill>
        <a:latin typeface="Arial" pitchFamily="68" charset="0"/>
        <a:ea typeface="ＭＳ Ｐゴシック" pitchFamily="68"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11F6333F-5576-E344-A6BF-AA06372ACFA0}" type="slidenum">
              <a:rPr lang="en-US"/>
              <a:pPr/>
              <a:t>1</a:t>
            </a:fld>
            <a:endParaRPr 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p:spPr>
        <p:txBody>
          <a:bodyPr/>
          <a:lstStyle/>
          <a:p>
            <a:fld id="{6BCF4188-D878-704B-9CB3-6048204E424C}" type="slidenum">
              <a:rPr lang="en-US"/>
              <a:pPr/>
              <a:t>10</a:t>
            </a:fld>
            <a:endParaRPr lang="en-US"/>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p:spPr>
        <p:txBody>
          <a:bodyPr/>
          <a:lstStyle/>
          <a:p>
            <a:fld id="{7273F79D-5C30-B645-A177-ADE1A5D8031A}" type="slidenum">
              <a:rPr lang="en-US"/>
              <a:pPr/>
              <a:t>11</a:t>
            </a:fld>
            <a:endParaRPr lang="en-US"/>
          </a:p>
        </p:txBody>
      </p:sp>
      <p:sp>
        <p:nvSpPr>
          <p:cNvPr id="37891" name="Rectangle 2"/>
          <p:cNvSpPr>
            <a:spLocks noGrp="1" noRot="1" noChangeAspect="1" noChangeArrowheads="1"/>
          </p:cNvSpPr>
          <p:nvPr>
            <p:ph type="sldImg"/>
          </p:nvPr>
        </p:nvSpPr>
        <p:spPr>
          <a:solidFill>
            <a:srgbClr val="FFFFFF"/>
          </a:solidFill>
          <a:ln/>
        </p:spPr>
      </p:sp>
      <p:sp>
        <p:nvSpPr>
          <p:cNvPr id="37892"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p>
            <a:fld id="{1DED5CE2-A4E4-7F43-90E3-53CAE9D297AB}" type="slidenum">
              <a:rPr lang="en-US"/>
              <a:pPr/>
              <a:t>12</a:t>
            </a:fld>
            <a:endParaRPr lang="en-US"/>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p>
            <a:fld id="{1FF6195B-8F57-474D-82EE-74A2BCADC191}" type="slidenum">
              <a:rPr lang="en-US"/>
              <a:pPr/>
              <a:t>13</a:t>
            </a:fld>
            <a:endParaRPr lang="en-US"/>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fld id="{0A8E3DC2-A30D-644D-B0B9-029E3981A593}" type="slidenum">
              <a:rPr lang="en-US"/>
              <a:pPr/>
              <a:t>14</a:t>
            </a:fld>
            <a:endParaRPr lang="en-US"/>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Have students comment on media editing features in PowerPoint.</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293BF1EB-5226-B544-AE6D-497463A89442}" type="slidenum">
              <a:rPr lang="en-US"/>
              <a:pPr/>
              <a:t>15</a:t>
            </a:fld>
            <a:endParaRPr lang="en-US"/>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Consider hardware factors that can impact playback consistency and could adversely affect the project. Processor speed and optical disc access times can have a major impact on smooth playback.</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CFB24D26-CE03-5B44-8737-9DD99DA5ACBB}" type="slidenum">
              <a:rPr lang="en-US"/>
              <a:pPr/>
              <a:t>16</a:t>
            </a:fld>
            <a:endParaRPr lang="en-US"/>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Consider how each structure controls the playback and the type of project best suited to different methods. For example linear structure is best for a set of directions that must be followed in a set order.</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83EA9739-4369-AC4B-B2E2-55B4F4B3A27D}" type="slidenum">
              <a:rPr lang="en-US"/>
              <a:pPr/>
              <a:t>17</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Review popular scripting and icon programming techniques currently in use.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ln/>
        </p:spPr>
        <p:txBody>
          <a:bodyPr/>
          <a:lstStyle/>
          <a:p>
            <a:endParaRPr lang="en-US">
              <a:latin typeface="Arial" charset="0"/>
              <a:ea typeface="ＭＳ Ｐゴシック" charset="-128"/>
              <a:cs typeface="ＭＳ Ｐゴシック"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p:spPr>
        <p:txBody>
          <a:bodyPr/>
          <a:lstStyle/>
          <a:p>
            <a:endParaRPr lang="en-US">
              <a:latin typeface="Arial" charset="0"/>
              <a:ea typeface="ＭＳ Ｐゴシック" charset="-128"/>
              <a:cs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C9B95388-7573-5B44-A70D-01268032CD47}" type="slidenum">
              <a:rPr lang="en-US"/>
              <a:pPr/>
              <a:t>2</a:t>
            </a:fld>
            <a:endParaRPr lang="en-US"/>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4CF8889B-B897-BE45-8911-E760EE8D81B8}" type="slidenum">
              <a:rPr lang="en-US"/>
              <a:pPr/>
              <a:t>20</a:t>
            </a:fld>
            <a:endParaRPr 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Discuss the advantages and disadvantages of publishing a project to require a separate player, or embed the player into the project. The latter is often used on CD or DVD distribution since there is adequate storage to contain the player file and the developer is assured the proper program is available for playback.</a:t>
            </a:r>
          </a:p>
          <a:p>
            <a:pPr eaLnBrk="1" hangingPunct="1"/>
            <a:r>
              <a:rPr lang="en-US">
                <a:latin typeface="Arial" charset="0"/>
                <a:ea typeface="ＭＳ Ｐゴシック" charset="-128"/>
                <a:cs typeface="ＭＳ Ｐゴシック" charset="-128"/>
              </a:rPr>
              <a:t>Web multimedia projects rely on a Player program on the client computer. This reduces file size for speedier download times. Client, however, may need to download the latest update of the player software on their computer.</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4CF8889B-B897-BE45-8911-E760EE8D81B8}" type="slidenum">
              <a:rPr lang="en-US"/>
              <a:pPr/>
              <a:t>21</a:t>
            </a:fld>
            <a:endParaRPr 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Discuss the advantages and disadvantages of publishing a project to require a separate player, or embed the player into the project. The latter is often used on CD or DVD distribution since there is adequate storage to contain the player file and the developer is assured the proper program is available for playback.</a:t>
            </a:r>
          </a:p>
          <a:p>
            <a:pPr eaLnBrk="1" hangingPunct="1"/>
            <a:r>
              <a:rPr lang="en-US">
                <a:latin typeface="Arial" charset="0"/>
                <a:ea typeface="ＭＳ Ｐゴシック" charset="-128"/>
                <a:cs typeface="ＭＳ Ｐゴシック" charset="-128"/>
              </a:rPr>
              <a:t>Web multimedia projects rely on a Player program on the client computer. This reduces file size for speedier download times. Client, however, may need to download the latest update of the player software on their computer.</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fld id="{4CF8889B-B897-BE45-8911-E760EE8D81B8}" type="slidenum">
              <a:rPr lang="en-US"/>
              <a:pPr/>
              <a:t>22</a:t>
            </a:fld>
            <a:endParaRPr lang="en-US"/>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Discuss the advantages and disadvantages of publishing a project to require a separate player, or embed the player into the project. The latter is often used on CD or DVD distribution since there is adequate storage to contain the player file and the developer is assured the proper program is available for playback.</a:t>
            </a:r>
          </a:p>
          <a:p>
            <a:pPr eaLnBrk="1" hangingPunct="1"/>
            <a:r>
              <a:rPr lang="en-US">
                <a:latin typeface="Arial" charset="0"/>
                <a:ea typeface="ＭＳ Ｐゴシック" charset="-128"/>
                <a:cs typeface="ＭＳ Ｐゴシック" charset="-128"/>
              </a:rPr>
              <a:t>Web multimedia projects rely on a Player program on the client computer. This reduces file size for speedier download times. Client, however, may need to download the latest update of the player software on their computer.</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94BAEA9E-A2D3-B348-BF2A-4E5E2947DE37}" type="slidenum">
              <a:rPr lang="en-US"/>
              <a:pPr/>
              <a:t>24</a:t>
            </a:fld>
            <a:endParaRPr lang="en-US"/>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Use this screen to consider the advantages and disadvantages of a multimedia project done in PowerPoint and one done in Director or Flash. </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a:ln/>
        </p:spPr>
        <p:txBody>
          <a:bodyPr/>
          <a:lstStyle/>
          <a:p>
            <a:endParaRPr lang="en-US">
              <a:latin typeface="Arial" charset="0"/>
              <a:ea typeface="ＭＳ Ｐゴシック" charset="-128"/>
              <a:cs typeface="ＭＳ Ｐゴシック"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D4F4FE52-EB55-1148-A8B6-B36C4CD4B379}" type="slidenum">
              <a:rPr lang="en-US"/>
              <a:pPr/>
              <a:t>3</a:t>
            </a:fld>
            <a:endParaRPr lang="en-US"/>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44DC630C-EA96-8A4B-925B-F1709EC26ADE}" type="slidenum">
              <a:rPr lang="en-US"/>
              <a:pPr/>
              <a:t>4</a:t>
            </a:fld>
            <a:endParaRPr lang="en-US"/>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7046D237-C376-7D48-85F8-7DC81DE3EB5B}" type="slidenum">
              <a:rPr lang="en-US"/>
              <a:pPr/>
              <a:t>5</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BA47141D-4EE6-CE48-981A-BF839FBF41F6}" type="slidenum">
              <a:rPr lang="en-US"/>
              <a:pPr/>
              <a:t>6</a:t>
            </a:fld>
            <a:endParaRPr lang="en-US"/>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r>
              <a:rPr lang="en-US">
                <a:latin typeface="Arial" charset="0"/>
                <a:ea typeface="ＭＳ Ｐゴシック" charset="-128"/>
                <a:cs typeface="ＭＳ Ｐゴシック" charset="-128"/>
              </a:rPr>
              <a:t>View the background layer of this presentation to demonstrate the two layers and consistent content in the background layer.</a:t>
            </a:r>
          </a:p>
          <a:p>
            <a:pPr eaLnBrk="1" hangingPunct="1"/>
            <a:r>
              <a:rPr lang="en-US">
                <a:latin typeface="Arial" charset="0"/>
                <a:ea typeface="ＭＳ Ｐゴシック" charset="-128"/>
                <a:cs typeface="ＭＳ Ｐゴシック" charset="-128"/>
              </a:rPr>
              <a:t>Have students identify the elements on the slide that would be in the background layer and those in the foreground layer of the image from a PowerPoint presentation.</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A99FFAAC-D47C-A246-828C-874AB8355876}" type="slidenum">
              <a:rPr lang="en-US"/>
              <a:pPr/>
              <a:t>7</a:t>
            </a:fld>
            <a:endParaRPr lang="en-US"/>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p>
            <a:fld id="{DD147DF8-D273-6442-87B8-F020F5EDDE42}" type="slidenum">
              <a:rPr lang="en-US"/>
              <a:pPr/>
              <a:t>8</a:t>
            </a:fld>
            <a:endParaRPr lang="en-US"/>
          </a:p>
        </p:txBody>
      </p:sp>
      <p:sp>
        <p:nvSpPr>
          <p:cNvPr id="31747" name="Rectangle 1026"/>
          <p:cNvSpPr>
            <a:spLocks noGrp="1" noRot="1" noChangeAspect="1" noChangeArrowheads="1" noTextEdit="1"/>
          </p:cNvSpPr>
          <p:nvPr>
            <p:ph type="sldImg"/>
          </p:nvPr>
        </p:nvSpPr>
        <p:spPr>
          <a:ln/>
        </p:spPr>
      </p:sp>
      <p:sp>
        <p:nvSpPr>
          <p:cNvPr id="31748" name="Rectangle 1027"/>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p:spPr>
        <p:txBody>
          <a:bodyPr/>
          <a:lstStyle/>
          <a:p>
            <a:fld id="{E3AA9947-AEBD-2242-B7DB-34CBB3360D70}" type="slidenum">
              <a:rPr lang="en-US"/>
              <a:pPr/>
              <a:t>9</a:t>
            </a:fld>
            <a:endParaRPr 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p:spPr>
        <p:txBody>
          <a:bodyPr/>
          <a:lstStyle/>
          <a:p>
            <a:pPr eaLnBrk="1" hangingPunct="1"/>
            <a:endParaRPr lang="en-US">
              <a:latin typeface="Arial" charset="0"/>
              <a:ea typeface="ＭＳ Ｐゴシック" charset="-128"/>
              <a:cs typeface="ＭＳ Ｐゴシック"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DCCC5B-5ED1-4440-A508-49E0E750E48C}" type="datetimeFigureOut">
              <a:rPr lang="en-US" smtClean="0"/>
              <a:t>11/12/2018</a:t>
            </a:fld>
            <a:endParaRPr lang="en-US"/>
          </a:p>
        </p:txBody>
      </p:sp>
      <p:sp>
        <p:nvSpPr>
          <p:cNvPr id="5" name="Footer Placeholder 4"/>
          <p:cNvSpPr>
            <a:spLocks noGrp="1"/>
          </p:cNvSpPr>
          <p:nvPr>
            <p:ph type="ftr" sz="quarter" idx="11"/>
          </p:nvPr>
        </p:nvSpPr>
        <p:spPr/>
        <p:txBody>
          <a:bodyPr/>
          <a:lstStyle/>
          <a:p>
            <a:r>
              <a:rPr lang="en-US" smtClean="0"/>
              <a:t>An Introduction to Digital Multimedia</a:t>
            </a:r>
            <a:endParaRPr lang="en-US"/>
          </a:p>
        </p:txBody>
      </p:sp>
      <p:sp>
        <p:nvSpPr>
          <p:cNvPr id="6" name="Slide Number Placeholder 5"/>
          <p:cNvSpPr>
            <a:spLocks noGrp="1"/>
          </p:cNvSpPr>
          <p:nvPr>
            <p:ph type="sldNum" sz="quarter" idx="12"/>
          </p:nvPr>
        </p:nvSpPr>
        <p:spPr/>
        <p:txBody>
          <a:bodyPr/>
          <a:lstStyle/>
          <a:p>
            <a:fld id="{E654D439-99BF-324C-8EA2-FEA7701C236B}" type="slidenum">
              <a:rPr lang="en-US" smtClean="0"/>
              <a:pPr/>
              <a:t>‹#›</a:t>
            </a:fld>
            <a:endParaRPr lang="en-US"/>
          </a:p>
        </p:txBody>
      </p:sp>
    </p:spTree>
    <p:extLst>
      <p:ext uri="{BB962C8B-B14F-4D97-AF65-F5344CB8AC3E}">
        <p14:creationId xmlns:p14="http://schemas.microsoft.com/office/powerpoint/2010/main" val="30236938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DCCC5B-5ED1-4440-A508-49E0E750E48C}" type="datetimeFigureOut">
              <a:rPr lang="en-US" smtClean="0"/>
              <a:t>11/12/2018</a:t>
            </a:fld>
            <a:endParaRPr lang="en-US"/>
          </a:p>
        </p:txBody>
      </p:sp>
      <p:sp>
        <p:nvSpPr>
          <p:cNvPr id="5" name="Footer Placeholder 4"/>
          <p:cNvSpPr>
            <a:spLocks noGrp="1"/>
          </p:cNvSpPr>
          <p:nvPr>
            <p:ph type="ftr" sz="quarter" idx="11"/>
          </p:nvPr>
        </p:nvSpPr>
        <p:spPr/>
        <p:txBody>
          <a:bodyPr/>
          <a:lstStyle/>
          <a:p>
            <a:r>
              <a:rPr lang="en-US" smtClean="0"/>
              <a:t>An Introduction to Digital Multimedia</a:t>
            </a:r>
            <a:endParaRPr lang="en-US"/>
          </a:p>
        </p:txBody>
      </p:sp>
      <p:sp>
        <p:nvSpPr>
          <p:cNvPr id="6" name="Slide Number Placeholder 5"/>
          <p:cNvSpPr>
            <a:spLocks noGrp="1"/>
          </p:cNvSpPr>
          <p:nvPr>
            <p:ph type="sldNum" sz="quarter" idx="12"/>
          </p:nvPr>
        </p:nvSpPr>
        <p:spPr/>
        <p:txBody>
          <a:bodyPr/>
          <a:lstStyle/>
          <a:p>
            <a:fld id="{496CBEF3-4012-9249-AF3C-1460C0B29D05}" type="slidenum">
              <a:rPr lang="en-US" smtClean="0"/>
              <a:pPr/>
              <a:t>‹#›</a:t>
            </a:fld>
            <a:endParaRPr lang="en-US"/>
          </a:p>
        </p:txBody>
      </p:sp>
    </p:spTree>
    <p:extLst>
      <p:ext uri="{BB962C8B-B14F-4D97-AF65-F5344CB8AC3E}">
        <p14:creationId xmlns:p14="http://schemas.microsoft.com/office/powerpoint/2010/main" val="233712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DCCC5B-5ED1-4440-A508-49E0E750E48C}" type="datetimeFigureOut">
              <a:rPr lang="en-US" smtClean="0"/>
              <a:t>11/12/2018</a:t>
            </a:fld>
            <a:endParaRPr lang="en-US"/>
          </a:p>
        </p:txBody>
      </p:sp>
      <p:sp>
        <p:nvSpPr>
          <p:cNvPr id="5" name="Footer Placeholder 4"/>
          <p:cNvSpPr>
            <a:spLocks noGrp="1"/>
          </p:cNvSpPr>
          <p:nvPr>
            <p:ph type="ftr" sz="quarter" idx="11"/>
          </p:nvPr>
        </p:nvSpPr>
        <p:spPr/>
        <p:txBody>
          <a:bodyPr/>
          <a:lstStyle/>
          <a:p>
            <a:r>
              <a:rPr lang="en-US" smtClean="0"/>
              <a:t>An Introduction to Digital Multimedia</a:t>
            </a:r>
            <a:endParaRPr lang="en-US"/>
          </a:p>
        </p:txBody>
      </p:sp>
      <p:sp>
        <p:nvSpPr>
          <p:cNvPr id="6" name="Slide Number Placeholder 5"/>
          <p:cNvSpPr>
            <a:spLocks noGrp="1"/>
          </p:cNvSpPr>
          <p:nvPr>
            <p:ph type="sldNum" sz="quarter" idx="12"/>
          </p:nvPr>
        </p:nvSpPr>
        <p:spPr/>
        <p:txBody>
          <a:bodyPr/>
          <a:lstStyle/>
          <a:p>
            <a:fld id="{AD480476-6C7E-5C4E-963B-E82AC50E3F26}" type="slidenum">
              <a:rPr lang="en-US" smtClean="0"/>
              <a:pPr/>
              <a:t>‹#›</a:t>
            </a:fld>
            <a:endParaRPr lang="en-US"/>
          </a:p>
        </p:txBody>
      </p:sp>
    </p:spTree>
    <p:extLst>
      <p:ext uri="{BB962C8B-B14F-4D97-AF65-F5344CB8AC3E}">
        <p14:creationId xmlns:p14="http://schemas.microsoft.com/office/powerpoint/2010/main" val="2303138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DCCC5B-5ED1-4440-A508-49E0E750E48C}" type="datetimeFigureOut">
              <a:rPr lang="en-US" smtClean="0"/>
              <a:t>11/12/2018</a:t>
            </a:fld>
            <a:endParaRPr lang="en-US"/>
          </a:p>
        </p:txBody>
      </p:sp>
      <p:sp>
        <p:nvSpPr>
          <p:cNvPr id="5" name="Footer Placeholder 4"/>
          <p:cNvSpPr>
            <a:spLocks noGrp="1"/>
          </p:cNvSpPr>
          <p:nvPr>
            <p:ph type="ftr" sz="quarter" idx="11"/>
          </p:nvPr>
        </p:nvSpPr>
        <p:spPr/>
        <p:txBody>
          <a:bodyPr/>
          <a:lstStyle/>
          <a:p>
            <a:r>
              <a:rPr lang="en-US" smtClean="0"/>
              <a:t>An Introduction to Digital Multimedia</a:t>
            </a:r>
            <a:endParaRPr lang="en-US"/>
          </a:p>
        </p:txBody>
      </p:sp>
      <p:sp>
        <p:nvSpPr>
          <p:cNvPr id="6" name="Slide Number Placeholder 5"/>
          <p:cNvSpPr>
            <a:spLocks noGrp="1"/>
          </p:cNvSpPr>
          <p:nvPr>
            <p:ph type="sldNum" sz="quarter" idx="12"/>
          </p:nvPr>
        </p:nvSpPr>
        <p:spPr/>
        <p:txBody>
          <a:bodyPr/>
          <a:lstStyle/>
          <a:p>
            <a:fld id="{8D4ED696-9809-3C48-9031-F71D3821407F}" type="slidenum">
              <a:rPr lang="en-US" smtClean="0"/>
              <a:pPr/>
              <a:t>‹#›</a:t>
            </a:fld>
            <a:endParaRPr lang="en-US"/>
          </a:p>
        </p:txBody>
      </p:sp>
    </p:spTree>
    <p:extLst>
      <p:ext uri="{BB962C8B-B14F-4D97-AF65-F5344CB8AC3E}">
        <p14:creationId xmlns:p14="http://schemas.microsoft.com/office/powerpoint/2010/main" val="232766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DCCC5B-5ED1-4440-A508-49E0E750E48C}" type="datetimeFigureOut">
              <a:rPr lang="en-US" smtClean="0"/>
              <a:t>11/12/2018</a:t>
            </a:fld>
            <a:endParaRPr lang="en-US"/>
          </a:p>
        </p:txBody>
      </p:sp>
      <p:sp>
        <p:nvSpPr>
          <p:cNvPr id="5" name="Footer Placeholder 4"/>
          <p:cNvSpPr>
            <a:spLocks noGrp="1"/>
          </p:cNvSpPr>
          <p:nvPr>
            <p:ph type="ftr" sz="quarter" idx="11"/>
          </p:nvPr>
        </p:nvSpPr>
        <p:spPr/>
        <p:txBody>
          <a:bodyPr/>
          <a:lstStyle/>
          <a:p>
            <a:r>
              <a:rPr lang="en-US" smtClean="0"/>
              <a:t>An Introduction to Digital Multimedia</a:t>
            </a:r>
            <a:endParaRPr lang="en-US"/>
          </a:p>
        </p:txBody>
      </p:sp>
      <p:sp>
        <p:nvSpPr>
          <p:cNvPr id="6" name="Slide Number Placeholder 5"/>
          <p:cNvSpPr>
            <a:spLocks noGrp="1"/>
          </p:cNvSpPr>
          <p:nvPr>
            <p:ph type="sldNum" sz="quarter" idx="12"/>
          </p:nvPr>
        </p:nvSpPr>
        <p:spPr/>
        <p:txBody>
          <a:bodyPr/>
          <a:lstStyle/>
          <a:p>
            <a:fld id="{BE4EFDF1-E6DE-F146-ABA6-86A7F32943B6}" type="slidenum">
              <a:rPr lang="en-US" smtClean="0"/>
              <a:pPr/>
              <a:t>‹#›</a:t>
            </a:fld>
            <a:endParaRPr lang="en-US"/>
          </a:p>
        </p:txBody>
      </p:sp>
    </p:spTree>
    <p:extLst>
      <p:ext uri="{BB962C8B-B14F-4D97-AF65-F5344CB8AC3E}">
        <p14:creationId xmlns:p14="http://schemas.microsoft.com/office/powerpoint/2010/main" val="1066289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BDCCC5B-5ED1-4440-A508-49E0E750E48C}" type="datetimeFigureOut">
              <a:rPr lang="en-US" smtClean="0"/>
              <a:t>11/12/2018</a:t>
            </a:fld>
            <a:endParaRPr lang="en-US"/>
          </a:p>
        </p:txBody>
      </p:sp>
      <p:sp>
        <p:nvSpPr>
          <p:cNvPr id="6" name="Footer Placeholder 5"/>
          <p:cNvSpPr>
            <a:spLocks noGrp="1"/>
          </p:cNvSpPr>
          <p:nvPr>
            <p:ph type="ftr" sz="quarter" idx="11"/>
          </p:nvPr>
        </p:nvSpPr>
        <p:spPr/>
        <p:txBody>
          <a:bodyPr/>
          <a:lstStyle/>
          <a:p>
            <a:r>
              <a:rPr lang="en-US" smtClean="0"/>
              <a:t>An Introduction to Digital Multimedia</a:t>
            </a:r>
            <a:endParaRPr lang="en-US"/>
          </a:p>
        </p:txBody>
      </p:sp>
      <p:sp>
        <p:nvSpPr>
          <p:cNvPr id="7" name="Slide Number Placeholder 6"/>
          <p:cNvSpPr>
            <a:spLocks noGrp="1"/>
          </p:cNvSpPr>
          <p:nvPr>
            <p:ph type="sldNum" sz="quarter" idx="12"/>
          </p:nvPr>
        </p:nvSpPr>
        <p:spPr/>
        <p:txBody>
          <a:bodyPr/>
          <a:lstStyle/>
          <a:p>
            <a:fld id="{0421E31C-F721-AC47-948A-EFDDFBAC901F}" type="slidenum">
              <a:rPr lang="en-US" smtClean="0"/>
              <a:pPr/>
              <a:t>‹#›</a:t>
            </a:fld>
            <a:endParaRPr lang="en-US"/>
          </a:p>
        </p:txBody>
      </p:sp>
    </p:spTree>
    <p:extLst>
      <p:ext uri="{BB962C8B-B14F-4D97-AF65-F5344CB8AC3E}">
        <p14:creationId xmlns:p14="http://schemas.microsoft.com/office/powerpoint/2010/main" val="3331452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DCCC5B-5ED1-4440-A508-49E0E750E48C}" type="datetimeFigureOut">
              <a:rPr lang="en-US" smtClean="0"/>
              <a:t>11/12/2018</a:t>
            </a:fld>
            <a:endParaRPr lang="en-US"/>
          </a:p>
        </p:txBody>
      </p:sp>
      <p:sp>
        <p:nvSpPr>
          <p:cNvPr id="8" name="Footer Placeholder 7"/>
          <p:cNvSpPr>
            <a:spLocks noGrp="1"/>
          </p:cNvSpPr>
          <p:nvPr>
            <p:ph type="ftr" sz="quarter" idx="11"/>
          </p:nvPr>
        </p:nvSpPr>
        <p:spPr/>
        <p:txBody>
          <a:bodyPr/>
          <a:lstStyle/>
          <a:p>
            <a:r>
              <a:rPr lang="en-US" smtClean="0"/>
              <a:t>An Introduction to Digital Multimedia</a:t>
            </a:r>
            <a:endParaRPr lang="en-US"/>
          </a:p>
        </p:txBody>
      </p:sp>
      <p:sp>
        <p:nvSpPr>
          <p:cNvPr id="9" name="Slide Number Placeholder 8"/>
          <p:cNvSpPr>
            <a:spLocks noGrp="1"/>
          </p:cNvSpPr>
          <p:nvPr>
            <p:ph type="sldNum" sz="quarter" idx="12"/>
          </p:nvPr>
        </p:nvSpPr>
        <p:spPr/>
        <p:txBody>
          <a:bodyPr/>
          <a:lstStyle/>
          <a:p>
            <a:fld id="{66615E9F-6B20-E14D-8E81-01D6D88B6F1B}" type="slidenum">
              <a:rPr lang="en-US" smtClean="0"/>
              <a:pPr/>
              <a:t>‹#›</a:t>
            </a:fld>
            <a:endParaRPr lang="en-US"/>
          </a:p>
        </p:txBody>
      </p:sp>
    </p:spTree>
    <p:extLst>
      <p:ext uri="{BB962C8B-B14F-4D97-AF65-F5344CB8AC3E}">
        <p14:creationId xmlns:p14="http://schemas.microsoft.com/office/powerpoint/2010/main" val="1174804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DCCC5B-5ED1-4440-A508-49E0E750E48C}" type="datetimeFigureOut">
              <a:rPr lang="en-US" smtClean="0"/>
              <a:t>11/12/2018</a:t>
            </a:fld>
            <a:endParaRPr lang="en-US"/>
          </a:p>
        </p:txBody>
      </p:sp>
      <p:sp>
        <p:nvSpPr>
          <p:cNvPr id="4" name="Footer Placeholder 3"/>
          <p:cNvSpPr>
            <a:spLocks noGrp="1"/>
          </p:cNvSpPr>
          <p:nvPr>
            <p:ph type="ftr" sz="quarter" idx="11"/>
          </p:nvPr>
        </p:nvSpPr>
        <p:spPr/>
        <p:txBody>
          <a:bodyPr/>
          <a:lstStyle/>
          <a:p>
            <a:r>
              <a:rPr lang="en-US" smtClean="0"/>
              <a:t>An Introduction to Digital Multimedia</a:t>
            </a:r>
            <a:endParaRPr lang="en-US"/>
          </a:p>
        </p:txBody>
      </p:sp>
      <p:sp>
        <p:nvSpPr>
          <p:cNvPr id="5" name="Slide Number Placeholder 4"/>
          <p:cNvSpPr>
            <a:spLocks noGrp="1"/>
          </p:cNvSpPr>
          <p:nvPr>
            <p:ph type="sldNum" sz="quarter" idx="12"/>
          </p:nvPr>
        </p:nvSpPr>
        <p:spPr/>
        <p:txBody>
          <a:bodyPr/>
          <a:lstStyle/>
          <a:p>
            <a:fld id="{B266311D-4F6E-E24E-9465-F25C0FC11E62}" type="slidenum">
              <a:rPr lang="en-US" smtClean="0"/>
              <a:pPr/>
              <a:t>‹#›</a:t>
            </a:fld>
            <a:endParaRPr lang="en-US"/>
          </a:p>
        </p:txBody>
      </p:sp>
    </p:spTree>
    <p:extLst>
      <p:ext uri="{BB962C8B-B14F-4D97-AF65-F5344CB8AC3E}">
        <p14:creationId xmlns:p14="http://schemas.microsoft.com/office/powerpoint/2010/main" val="4103183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DCCC5B-5ED1-4440-A508-49E0E750E48C}" type="datetimeFigureOut">
              <a:rPr lang="en-US" smtClean="0"/>
              <a:t>11/12/2018</a:t>
            </a:fld>
            <a:endParaRPr lang="en-US"/>
          </a:p>
        </p:txBody>
      </p:sp>
      <p:sp>
        <p:nvSpPr>
          <p:cNvPr id="3" name="Footer Placeholder 2"/>
          <p:cNvSpPr>
            <a:spLocks noGrp="1"/>
          </p:cNvSpPr>
          <p:nvPr>
            <p:ph type="ftr" sz="quarter" idx="11"/>
          </p:nvPr>
        </p:nvSpPr>
        <p:spPr/>
        <p:txBody>
          <a:bodyPr/>
          <a:lstStyle/>
          <a:p>
            <a:r>
              <a:rPr lang="en-US" smtClean="0"/>
              <a:t>An Introduction to Digital Multimedia</a:t>
            </a:r>
            <a:endParaRPr lang="en-US"/>
          </a:p>
        </p:txBody>
      </p:sp>
      <p:sp>
        <p:nvSpPr>
          <p:cNvPr id="4" name="Slide Number Placeholder 3"/>
          <p:cNvSpPr>
            <a:spLocks noGrp="1"/>
          </p:cNvSpPr>
          <p:nvPr>
            <p:ph type="sldNum" sz="quarter" idx="12"/>
          </p:nvPr>
        </p:nvSpPr>
        <p:spPr/>
        <p:txBody>
          <a:bodyPr/>
          <a:lstStyle/>
          <a:p>
            <a:fld id="{92C9770A-69A9-EA4B-BB7F-015E6153B61B}" type="slidenum">
              <a:rPr lang="en-US" smtClean="0"/>
              <a:pPr/>
              <a:t>‹#›</a:t>
            </a:fld>
            <a:endParaRPr lang="en-US"/>
          </a:p>
        </p:txBody>
      </p:sp>
    </p:spTree>
    <p:extLst>
      <p:ext uri="{BB962C8B-B14F-4D97-AF65-F5344CB8AC3E}">
        <p14:creationId xmlns:p14="http://schemas.microsoft.com/office/powerpoint/2010/main" val="626937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DCCC5B-5ED1-4440-A508-49E0E750E48C}" type="datetimeFigureOut">
              <a:rPr lang="en-US" smtClean="0"/>
              <a:t>11/12/2018</a:t>
            </a:fld>
            <a:endParaRPr lang="en-US"/>
          </a:p>
        </p:txBody>
      </p:sp>
      <p:sp>
        <p:nvSpPr>
          <p:cNvPr id="6" name="Footer Placeholder 5"/>
          <p:cNvSpPr>
            <a:spLocks noGrp="1"/>
          </p:cNvSpPr>
          <p:nvPr>
            <p:ph type="ftr" sz="quarter" idx="11"/>
          </p:nvPr>
        </p:nvSpPr>
        <p:spPr/>
        <p:txBody>
          <a:bodyPr/>
          <a:lstStyle/>
          <a:p>
            <a:r>
              <a:rPr lang="en-US" smtClean="0"/>
              <a:t>An Introduction to Digital Multimedia</a:t>
            </a:r>
            <a:endParaRPr lang="en-US"/>
          </a:p>
        </p:txBody>
      </p:sp>
      <p:sp>
        <p:nvSpPr>
          <p:cNvPr id="7" name="Slide Number Placeholder 6"/>
          <p:cNvSpPr>
            <a:spLocks noGrp="1"/>
          </p:cNvSpPr>
          <p:nvPr>
            <p:ph type="sldNum" sz="quarter" idx="12"/>
          </p:nvPr>
        </p:nvSpPr>
        <p:spPr/>
        <p:txBody>
          <a:bodyPr/>
          <a:lstStyle/>
          <a:p>
            <a:fld id="{FA2046F0-6DD2-5F48-B64B-B6F9E31FA867}" type="slidenum">
              <a:rPr lang="en-US" smtClean="0"/>
              <a:pPr/>
              <a:t>‹#›</a:t>
            </a:fld>
            <a:endParaRPr lang="en-US"/>
          </a:p>
        </p:txBody>
      </p:sp>
    </p:spTree>
    <p:extLst>
      <p:ext uri="{BB962C8B-B14F-4D97-AF65-F5344CB8AC3E}">
        <p14:creationId xmlns:p14="http://schemas.microsoft.com/office/powerpoint/2010/main" val="3688692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DCCC5B-5ED1-4440-A508-49E0E750E48C}" type="datetimeFigureOut">
              <a:rPr lang="en-US" smtClean="0"/>
              <a:t>11/12/2018</a:t>
            </a:fld>
            <a:endParaRPr lang="en-US"/>
          </a:p>
        </p:txBody>
      </p:sp>
      <p:sp>
        <p:nvSpPr>
          <p:cNvPr id="6" name="Footer Placeholder 5"/>
          <p:cNvSpPr>
            <a:spLocks noGrp="1"/>
          </p:cNvSpPr>
          <p:nvPr>
            <p:ph type="ftr" sz="quarter" idx="11"/>
          </p:nvPr>
        </p:nvSpPr>
        <p:spPr/>
        <p:txBody>
          <a:bodyPr/>
          <a:lstStyle/>
          <a:p>
            <a:r>
              <a:rPr lang="en-US" smtClean="0"/>
              <a:t>An Introduction to Digital Multimedia</a:t>
            </a:r>
            <a:endParaRPr lang="en-US"/>
          </a:p>
        </p:txBody>
      </p:sp>
      <p:sp>
        <p:nvSpPr>
          <p:cNvPr id="7" name="Slide Number Placeholder 6"/>
          <p:cNvSpPr>
            <a:spLocks noGrp="1"/>
          </p:cNvSpPr>
          <p:nvPr>
            <p:ph type="sldNum" sz="quarter" idx="12"/>
          </p:nvPr>
        </p:nvSpPr>
        <p:spPr/>
        <p:txBody>
          <a:bodyPr/>
          <a:lstStyle/>
          <a:p>
            <a:fld id="{AFCD8AB7-4C15-414F-9CD0-F9C879808A54}" type="slidenum">
              <a:rPr lang="en-US" smtClean="0"/>
              <a:pPr/>
              <a:t>‹#›</a:t>
            </a:fld>
            <a:endParaRPr lang="en-US"/>
          </a:p>
        </p:txBody>
      </p:sp>
    </p:spTree>
    <p:extLst>
      <p:ext uri="{BB962C8B-B14F-4D97-AF65-F5344CB8AC3E}">
        <p14:creationId xmlns:p14="http://schemas.microsoft.com/office/powerpoint/2010/main" val="892628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DCCC5B-5ED1-4440-A508-49E0E750E48C}" type="datetimeFigureOut">
              <a:rPr lang="en-US" smtClean="0"/>
              <a:t>11/12/2018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An Introduction to Digital Multimedia</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B507FD-7EF1-7A4A-8FB0-92332D45B34E}" type="slidenum">
              <a:rPr lang="en-US" smtClean="0"/>
              <a:pPr/>
              <a:t>‹#›</a:t>
            </a:fld>
            <a:endParaRPr lang="en-US"/>
          </a:p>
        </p:txBody>
      </p:sp>
    </p:spTree>
    <p:extLst>
      <p:ext uri="{BB962C8B-B14F-4D97-AF65-F5344CB8AC3E}">
        <p14:creationId xmlns:p14="http://schemas.microsoft.com/office/powerpoint/2010/main" val="314287178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6387" name="Rectangle 2"/>
          <p:cNvSpPr>
            <a:spLocks noGrp="1" noChangeArrowheads="1"/>
          </p:cNvSpPr>
          <p:nvPr>
            <p:ph type="title"/>
          </p:nvPr>
        </p:nvSpPr>
        <p:spPr>
          <a:xfrm>
            <a:off x="457200" y="512144"/>
            <a:ext cx="8229600" cy="1143000"/>
          </a:xfrm>
        </p:spPr>
        <p:txBody>
          <a:bodyPr/>
          <a:lstStyle/>
          <a:p>
            <a:pPr eaLnBrk="1" hangingPunct="1"/>
            <a:r>
              <a:rPr lang="en-US" dirty="0"/>
              <a:t>CHAPTER HIGHLIGHTS</a:t>
            </a:r>
          </a:p>
        </p:txBody>
      </p:sp>
      <p:sp>
        <p:nvSpPr>
          <p:cNvPr id="16388" name="Rectangle 3"/>
          <p:cNvSpPr>
            <a:spLocks noGrp="1" noChangeArrowheads="1"/>
          </p:cNvSpPr>
          <p:nvPr>
            <p:ph idx="1"/>
          </p:nvPr>
        </p:nvSpPr>
        <p:spPr/>
        <p:txBody>
          <a:bodyPr/>
          <a:lstStyle/>
          <a:p>
            <a:pPr eaLnBrk="1" hangingPunct="1"/>
            <a:r>
              <a:rPr lang="en-US" dirty="0"/>
              <a:t>Two approaches to integrate media elements into a single application.</a:t>
            </a:r>
          </a:p>
          <a:p>
            <a:pPr eaLnBrk="1" hangingPunct="1"/>
            <a:r>
              <a:rPr lang="en-US" dirty="0"/>
              <a:t>Authoring metaphors.</a:t>
            </a:r>
          </a:p>
          <a:p>
            <a:pPr eaLnBrk="1" hangingPunct="1"/>
            <a:r>
              <a:rPr lang="en-US" dirty="0"/>
              <a:t>Authoring process.</a:t>
            </a:r>
          </a:p>
          <a:p>
            <a:pPr eaLnBrk="1" hangingPunct="1"/>
            <a:r>
              <a:rPr lang="en-US" dirty="0"/>
              <a:t>Guidelines to select an authoring application.</a:t>
            </a:r>
          </a:p>
        </p:txBody>
      </p:sp>
      <p:sp>
        <p:nvSpPr>
          <p:cNvPr id="16386" name="Slide Number Placeholder 4"/>
          <p:cNvSpPr>
            <a:spLocks noGrp="1"/>
          </p:cNvSpPr>
          <p:nvPr>
            <p:ph type="sldNum" sz="quarter" idx="12"/>
          </p:nvPr>
        </p:nvSpPr>
        <p:spPr>
          <a:noFill/>
        </p:spPr>
        <p:txBody>
          <a:bodyPr/>
          <a:lstStyle/>
          <a:p>
            <a:fld id="{28C899EF-9C69-ED4F-B81C-1370D5A78371}" type="slidenum">
              <a:rPr lang="en-US" smtClean="0"/>
              <a:pPr/>
              <a:t>1</a:t>
            </a:fld>
            <a:endParaRPr lang="en-US" smtClean="0"/>
          </a:p>
        </p:txBody>
      </p:sp>
      <p:sp>
        <p:nvSpPr>
          <p:cNvPr id="5" name="Rectangle 5"/>
          <p:cNvSpPr txBox="1">
            <a:spLocks noChangeArrowheads="1"/>
          </p:cNvSpPr>
          <p:nvPr/>
        </p:nvSpPr>
        <p:spPr>
          <a:xfrm>
            <a:off x="115475" y="26843"/>
            <a:ext cx="6148388" cy="17526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fontAlgn="auto">
              <a:spcAft>
                <a:spcPts val="0"/>
              </a:spcAft>
              <a:buFont typeface="Wingdings" charset="2"/>
              <a:buNone/>
            </a:pPr>
            <a:r>
              <a:rPr lang="en-US" sz="4800" b="1" dirty="0" smtClean="0">
                <a:solidFill>
                  <a:schemeClr val="accent6">
                    <a:lumMod val="75000"/>
                  </a:schemeClr>
                </a:solidFill>
              </a:rPr>
              <a:t>AUTHORING </a:t>
            </a:r>
            <a:r>
              <a:rPr lang="en-US" sz="4800" b="1" dirty="0" err="1" smtClean="0">
                <a:solidFill>
                  <a:schemeClr val="accent6">
                    <a:lumMod val="75000"/>
                  </a:schemeClr>
                </a:solidFill>
              </a:rPr>
              <a:t>ch</a:t>
            </a:r>
            <a:r>
              <a:rPr lang="en-US" sz="4800" b="1" dirty="0" smtClean="0">
                <a:solidFill>
                  <a:schemeClr val="accent6">
                    <a:lumMod val="75000"/>
                  </a:schemeClr>
                </a:solidFill>
              </a:rPr>
              <a:t> 10</a:t>
            </a:r>
            <a:endParaRPr lang="en-US" sz="4400" b="1" dirty="0">
              <a:solidFill>
                <a:schemeClr val="accent6">
                  <a:lumMod val="7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9" name="Rectangle 2"/>
          <p:cNvSpPr>
            <a:spLocks noGrp="1" noChangeArrowheads="1"/>
          </p:cNvSpPr>
          <p:nvPr>
            <p:ph type="title"/>
          </p:nvPr>
        </p:nvSpPr>
        <p:spPr>
          <a:xfrm>
            <a:off x="409904" y="0"/>
            <a:ext cx="8229600" cy="1143000"/>
          </a:xfrm>
        </p:spPr>
        <p:txBody>
          <a:bodyPr/>
          <a:lstStyle/>
          <a:p>
            <a:pPr eaLnBrk="1" hangingPunct="1"/>
            <a:r>
              <a:rPr lang="en-US" dirty="0" smtClean="0">
                <a:solidFill>
                  <a:srgbClr val="FF0000"/>
                </a:solidFill>
              </a:rPr>
              <a:t>Timeline Metaphor</a:t>
            </a:r>
            <a:endParaRPr lang="en-US" dirty="0">
              <a:solidFill>
                <a:srgbClr val="FF0000"/>
              </a:solidFill>
            </a:endParaRPr>
          </a:p>
        </p:txBody>
      </p:sp>
      <p:sp>
        <p:nvSpPr>
          <p:cNvPr id="34820" name="Rectangle 3"/>
          <p:cNvSpPr>
            <a:spLocks noGrp="1" noChangeArrowheads="1"/>
          </p:cNvSpPr>
          <p:nvPr>
            <p:ph idx="1"/>
          </p:nvPr>
        </p:nvSpPr>
        <p:spPr>
          <a:xfrm>
            <a:off x="178674" y="1140016"/>
            <a:ext cx="8823435" cy="4525963"/>
          </a:xfrm>
        </p:spPr>
        <p:txBody>
          <a:bodyPr/>
          <a:lstStyle/>
          <a:p>
            <a:pPr eaLnBrk="1" hangingPunct="1"/>
            <a:r>
              <a:rPr lang="en-US" dirty="0"/>
              <a:t>Popular timeline-based applications include Director and Flash.</a:t>
            </a:r>
          </a:p>
          <a:p>
            <a:pPr eaLnBrk="1" hangingPunct="1"/>
            <a:r>
              <a:rPr lang="en-US" dirty="0"/>
              <a:t>Best used when animation or video</a:t>
            </a:r>
            <a:br>
              <a:rPr lang="en-US" dirty="0"/>
            </a:br>
            <a:r>
              <a:rPr lang="en-US" dirty="0"/>
              <a:t>is </a:t>
            </a:r>
            <a:r>
              <a:rPr lang="en-US" dirty="0">
                <a:solidFill>
                  <a:srgbClr val="FF0000"/>
                </a:solidFill>
              </a:rPr>
              <a:t>central to the </a:t>
            </a:r>
            <a:r>
              <a:rPr lang="en-US" dirty="0" smtClean="0">
                <a:solidFill>
                  <a:srgbClr val="FF0000"/>
                </a:solidFill>
              </a:rPr>
              <a:t>application</a:t>
            </a:r>
            <a:r>
              <a:rPr lang="en-US" dirty="0"/>
              <a:t>.</a:t>
            </a:r>
          </a:p>
        </p:txBody>
      </p:sp>
      <p:sp>
        <p:nvSpPr>
          <p:cNvPr id="34818" name="Slide Number Placeholder 4"/>
          <p:cNvSpPr>
            <a:spLocks noGrp="1"/>
          </p:cNvSpPr>
          <p:nvPr>
            <p:ph type="sldNum" sz="quarter" idx="12"/>
          </p:nvPr>
        </p:nvSpPr>
        <p:spPr>
          <a:noFill/>
        </p:spPr>
        <p:txBody>
          <a:bodyPr/>
          <a:lstStyle/>
          <a:p>
            <a:fld id="{37197DDE-2A11-6148-907D-BD641BC3E4B6}" type="slidenum">
              <a:rPr lang="en-US" smtClean="0"/>
              <a:pPr/>
              <a:t>10</a:t>
            </a:fld>
            <a:endParaRPr lang="en-US" smtClean="0"/>
          </a:p>
        </p:txBody>
      </p:sp>
      <p:sp>
        <p:nvSpPr>
          <p:cNvPr id="3" name="مستطيل 2"/>
          <p:cNvSpPr/>
          <p:nvPr/>
        </p:nvSpPr>
        <p:spPr>
          <a:xfrm>
            <a:off x="157655" y="4240924"/>
            <a:ext cx="8686800" cy="830997"/>
          </a:xfrm>
          <a:prstGeom prst="rect">
            <a:avLst/>
          </a:prstGeom>
        </p:spPr>
        <p:txBody>
          <a:bodyPr wrap="square">
            <a:spAutoFit/>
          </a:bodyPr>
          <a:lstStyle/>
          <a:p>
            <a:pPr algn="r" rtl="1"/>
            <a:r>
              <a:rPr lang="ar-SA" dirty="0"/>
              <a:t>تتضمن التطبيقات التي تعتمد على الجدول الزمني الشائعة </a:t>
            </a:r>
            <a:r>
              <a:rPr lang="en-US" dirty="0"/>
              <a:t>Director </a:t>
            </a:r>
            <a:r>
              <a:rPr lang="ar-SA" dirty="0"/>
              <a:t>و </a:t>
            </a:r>
            <a:r>
              <a:rPr lang="en-US" dirty="0"/>
              <a:t>Flash.</a:t>
            </a:r>
          </a:p>
          <a:p>
            <a:pPr algn="r" rtl="1"/>
            <a:r>
              <a:rPr lang="ar-SA" dirty="0"/>
              <a:t>أفضل استخدام عندما تكون الرسوم المتحركة أو الفيديو محورية للتطبيق.</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7" name="Rectangle 2"/>
          <p:cNvSpPr>
            <a:spLocks noGrp="1" noChangeArrowheads="1"/>
          </p:cNvSpPr>
          <p:nvPr>
            <p:ph type="title"/>
          </p:nvPr>
        </p:nvSpPr>
        <p:spPr>
          <a:xfrm>
            <a:off x="457200" y="0"/>
            <a:ext cx="8229600" cy="1143000"/>
          </a:xfrm>
        </p:spPr>
        <p:txBody>
          <a:bodyPr/>
          <a:lstStyle/>
          <a:p>
            <a:pPr eaLnBrk="1" hangingPunct="1"/>
            <a:r>
              <a:rPr lang="en-US" dirty="0" smtClean="0">
                <a:solidFill>
                  <a:srgbClr val="FF0000"/>
                </a:solidFill>
              </a:rPr>
              <a:t>The Authoring Process 	</a:t>
            </a:r>
            <a:endParaRPr lang="en-US" sz="3500" dirty="0">
              <a:solidFill>
                <a:srgbClr val="FF0000"/>
              </a:solidFill>
            </a:endParaRPr>
          </a:p>
        </p:txBody>
      </p:sp>
      <p:sp>
        <p:nvSpPr>
          <p:cNvPr id="36866" name="Slide Number Placeholder 3"/>
          <p:cNvSpPr>
            <a:spLocks noGrp="1"/>
          </p:cNvSpPr>
          <p:nvPr>
            <p:ph type="sldNum" sz="quarter" idx="12"/>
          </p:nvPr>
        </p:nvSpPr>
        <p:spPr>
          <a:noFill/>
        </p:spPr>
        <p:txBody>
          <a:bodyPr/>
          <a:lstStyle/>
          <a:p>
            <a:fld id="{464B1E22-25FF-A148-ABF8-3CCB019E8E5A}" type="slidenum">
              <a:rPr lang="en-US" smtClean="0"/>
              <a:pPr/>
              <a:t>11</a:t>
            </a:fld>
            <a:endParaRPr lang="en-US" smtClean="0"/>
          </a:p>
        </p:txBody>
      </p:sp>
      <p:sp>
        <p:nvSpPr>
          <p:cNvPr id="36868" name="Rectangle 3"/>
          <p:cNvSpPr>
            <a:spLocks noGrp="1" noChangeArrowheads="1"/>
          </p:cNvSpPr>
          <p:nvPr>
            <p:ph type="subTitle" idx="4294967295"/>
          </p:nvPr>
        </p:nvSpPr>
        <p:spPr>
          <a:xfrm>
            <a:off x="0" y="1361090"/>
            <a:ext cx="8655269" cy="1524000"/>
          </a:xfrm>
        </p:spPr>
        <p:txBody>
          <a:bodyPr>
            <a:normAutofit/>
          </a:bodyPr>
          <a:lstStyle/>
          <a:p>
            <a:pPr marL="457200" lvl="1" indent="0" eaLnBrk="1" hangingPunct="1">
              <a:buFont typeface="Wingdings" charset="2"/>
              <a:buNone/>
            </a:pPr>
            <a:r>
              <a:rPr lang="en-US" sz="3200" dirty="0" smtClean="0">
                <a:ea typeface="ＭＳ Ｐゴシック" charset="-128"/>
              </a:rPr>
              <a:t>A Series Of Interrelated Tasks From Project Design To Delivery.</a:t>
            </a:r>
            <a:endParaRPr lang="en-US" sz="2300" dirty="0">
              <a:ea typeface="ＭＳ Ｐゴシック" charset="-128"/>
            </a:endParaRPr>
          </a:p>
        </p:txBody>
      </p:sp>
      <p:sp>
        <p:nvSpPr>
          <p:cNvPr id="2" name="مستطيل 1"/>
          <p:cNvSpPr/>
          <p:nvPr/>
        </p:nvSpPr>
        <p:spPr>
          <a:xfrm>
            <a:off x="2017986" y="3000025"/>
            <a:ext cx="6637283" cy="461665"/>
          </a:xfrm>
          <a:prstGeom prst="rect">
            <a:avLst/>
          </a:prstGeom>
        </p:spPr>
        <p:txBody>
          <a:bodyPr wrap="square">
            <a:spAutoFit/>
          </a:bodyPr>
          <a:lstStyle/>
          <a:p>
            <a:pPr algn="r" rtl="1"/>
            <a:r>
              <a:rPr lang="ar-SA" dirty="0"/>
              <a:t>سلسلة من المهام المترابطة من تصميم المشروع إلى التسليم.</a:t>
            </a:r>
          </a:p>
        </p:txBody>
      </p:sp>
      <p:sp>
        <p:nvSpPr>
          <p:cNvPr id="3" name="مستطيل 2"/>
          <p:cNvSpPr/>
          <p:nvPr/>
        </p:nvSpPr>
        <p:spPr>
          <a:xfrm>
            <a:off x="7457817" y="164493"/>
            <a:ext cx="1465466" cy="461665"/>
          </a:xfrm>
          <a:prstGeom prst="rect">
            <a:avLst/>
          </a:prstGeom>
        </p:spPr>
        <p:txBody>
          <a:bodyPr wrap="none">
            <a:spAutoFit/>
          </a:bodyPr>
          <a:lstStyle/>
          <a:p>
            <a:r>
              <a:rPr lang="ar-SA" dirty="0"/>
              <a:t>عملية التأليف</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5" name="Rectangle 2"/>
          <p:cNvSpPr>
            <a:spLocks noGrp="1" noChangeArrowheads="1"/>
          </p:cNvSpPr>
          <p:nvPr>
            <p:ph type="title"/>
          </p:nvPr>
        </p:nvSpPr>
        <p:spPr>
          <a:xfrm>
            <a:off x="488731" y="-151031"/>
            <a:ext cx="8229600" cy="1143000"/>
          </a:xfrm>
        </p:spPr>
        <p:txBody>
          <a:bodyPr/>
          <a:lstStyle/>
          <a:p>
            <a:pPr eaLnBrk="1" hangingPunct="1"/>
            <a:r>
              <a:rPr lang="en-US" dirty="0" smtClean="0">
                <a:solidFill>
                  <a:srgbClr val="FF0000"/>
                </a:solidFill>
              </a:rPr>
              <a:t>Application Design</a:t>
            </a:r>
            <a:endParaRPr lang="en-US" dirty="0">
              <a:solidFill>
                <a:srgbClr val="FF0000"/>
              </a:solidFill>
            </a:endParaRPr>
          </a:p>
        </p:txBody>
      </p:sp>
      <p:sp>
        <p:nvSpPr>
          <p:cNvPr id="38916" name="Rectangle 3"/>
          <p:cNvSpPr>
            <a:spLocks noGrp="1" noChangeArrowheads="1"/>
          </p:cNvSpPr>
          <p:nvPr>
            <p:ph idx="1"/>
          </p:nvPr>
        </p:nvSpPr>
        <p:spPr>
          <a:xfrm>
            <a:off x="126124" y="890751"/>
            <a:ext cx="8891752" cy="4525963"/>
          </a:xfrm>
        </p:spPr>
        <p:txBody>
          <a:bodyPr/>
          <a:lstStyle/>
          <a:p>
            <a:pPr eaLnBrk="1" hangingPunct="1"/>
            <a:r>
              <a:rPr lang="en-US" dirty="0">
                <a:solidFill>
                  <a:srgbClr val="FF0000"/>
                </a:solidFill>
              </a:rPr>
              <a:t>Authoring</a:t>
            </a:r>
            <a:r>
              <a:rPr lang="en-US" dirty="0"/>
              <a:t> </a:t>
            </a:r>
            <a:r>
              <a:rPr lang="en-US" b="1" dirty="0"/>
              <a:t>software</a:t>
            </a:r>
            <a:r>
              <a:rPr lang="en-US" dirty="0"/>
              <a:t> supports </a:t>
            </a:r>
            <a:r>
              <a:rPr lang="en-US" dirty="0">
                <a:solidFill>
                  <a:srgbClr val="FF0000"/>
                </a:solidFill>
              </a:rPr>
              <a:t>the design process</a:t>
            </a:r>
            <a:r>
              <a:rPr lang="en-US" dirty="0"/>
              <a:t>.</a:t>
            </a:r>
          </a:p>
          <a:p>
            <a:pPr lvl="1" eaLnBrk="1" hangingPunct="1"/>
            <a:r>
              <a:rPr lang="en-US" dirty="0">
                <a:solidFill>
                  <a:srgbClr val="FF0000"/>
                </a:solidFill>
                <a:ea typeface="ＭＳ Ｐゴシック" charset="-128"/>
              </a:rPr>
              <a:t>Outline</a:t>
            </a:r>
            <a:r>
              <a:rPr lang="en-US" dirty="0">
                <a:ea typeface="ＭＳ Ｐゴシック" charset="-128"/>
              </a:rPr>
              <a:t> view in PowerPoint structures presentation.</a:t>
            </a:r>
          </a:p>
          <a:p>
            <a:pPr lvl="1" eaLnBrk="1" hangingPunct="1"/>
            <a:r>
              <a:rPr lang="en-US" dirty="0">
                <a:solidFill>
                  <a:srgbClr val="FF0000"/>
                </a:solidFill>
                <a:ea typeface="ＭＳ Ｐゴシック" charset="-128"/>
              </a:rPr>
              <a:t>Storyboard</a:t>
            </a:r>
            <a:r>
              <a:rPr lang="en-US" dirty="0">
                <a:ea typeface="ＭＳ Ｐゴシック" charset="-128"/>
              </a:rPr>
              <a:t> development is common in complex applications.</a:t>
            </a:r>
          </a:p>
          <a:p>
            <a:pPr lvl="2" eaLnBrk="1" hangingPunct="1"/>
            <a:r>
              <a:rPr lang="en-US" sz="2800" dirty="0">
                <a:solidFill>
                  <a:srgbClr val="FF5A14"/>
                </a:solidFill>
                <a:ea typeface="ＭＳ Ｐゴシック" charset="-128"/>
              </a:rPr>
              <a:t>Storyboard</a:t>
            </a:r>
            <a:r>
              <a:rPr lang="en-US" sz="2800" dirty="0">
                <a:ea typeface="ＭＳ Ｐゴシック" charset="-128"/>
              </a:rPr>
              <a:t> is a series of screen sketches to guide development process.</a:t>
            </a:r>
          </a:p>
        </p:txBody>
      </p:sp>
      <p:sp>
        <p:nvSpPr>
          <p:cNvPr id="38914" name="Slide Number Placeholder 4"/>
          <p:cNvSpPr>
            <a:spLocks noGrp="1"/>
          </p:cNvSpPr>
          <p:nvPr>
            <p:ph type="sldNum" sz="quarter" idx="12"/>
          </p:nvPr>
        </p:nvSpPr>
        <p:spPr>
          <a:noFill/>
        </p:spPr>
        <p:txBody>
          <a:bodyPr/>
          <a:lstStyle/>
          <a:p>
            <a:fld id="{65CF941F-0396-384C-872C-F69752AEBD5B}" type="slidenum">
              <a:rPr lang="en-US" smtClean="0"/>
              <a:pPr/>
              <a:t>12</a:t>
            </a:fld>
            <a:endParaRPr lang="en-US" smtClean="0"/>
          </a:p>
        </p:txBody>
      </p:sp>
      <p:sp>
        <p:nvSpPr>
          <p:cNvPr id="2" name="مستطيل 1"/>
          <p:cNvSpPr/>
          <p:nvPr/>
        </p:nvSpPr>
        <p:spPr>
          <a:xfrm>
            <a:off x="157655" y="3808620"/>
            <a:ext cx="8560676" cy="1569660"/>
          </a:xfrm>
          <a:prstGeom prst="rect">
            <a:avLst/>
          </a:prstGeom>
        </p:spPr>
        <p:txBody>
          <a:bodyPr wrap="square">
            <a:spAutoFit/>
          </a:bodyPr>
          <a:lstStyle/>
          <a:p>
            <a:pPr algn="r" rtl="1"/>
            <a:r>
              <a:rPr lang="ar-SA" dirty="0"/>
              <a:t>يدعم برنامج التأليف عملية التصميم.</a:t>
            </a:r>
          </a:p>
          <a:p>
            <a:pPr algn="r" rtl="1"/>
            <a:r>
              <a:rPr lang="ar-SA" dirty="0"/>
              <a:t>عرض المخطط التفصيلي في </a:t>
            </a:r>
            <a:r>
              <a:rPr lang="en-US" dirty="0"/>
              <a:t>PowerPoint </a:t>
            </a:r>
            <a:r>
              <a:rPr lang="ar-SA" dirty="0"/>
              <a:t>التقديمات.</a:t>
            </a:r>
          </a:p>
          <a:p>
            <a:pPr algn="r" rtl="1"/>
            <a:r>
              <a:rPr lang="ar-SA" dirty="0"/>
              <a:t>تطوير لوحة القصة أمر شائع في التطبيقات المعقدة.</a:t>
            </a:r>
          </a:p>
          <a:p>
            <a:pPr algn="r" rtl="1"/>
            <a:r>
              <a:rPr lang="en-US" dirty="0"/>
              <a:t>Storyboard </a:t>
            </a:r>
            <a:r>
              <a:rPr lang="ar-SA" dirty="0"/>
              <a:t>عبارة عن سلسلة من مخططات الشاشة لتوجيه عملية التطوير.</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3" name="Rectangle 2"/>
          <p:cNvSpPr>
            <a:spLocks noGrp="1" noChangeArrowheads="1"/>
          </p:cNvSpPr>
          <p:nvPr>
            <p:ph type="title"/>
          </p:nvPr>
        </p:nvSpPr>
        <p:spPr>
          <a:xfrm>
            <a:off x="488731" y="-189186"/>
            <a:ext cx="8229600" cy="1143000"/>
          </a:xfrm>
        </p:spPr>
        <p:txBody>
          <a:bodyPr/>
          <a:lstStyle/>
          <a:p>
            <a:pPr eaLnBrk="1" hangingPunct="1"/>
            <a:r>
              <a:rPr lang="en-US" dirty="0" smtClean="0">
                <a:solidFill>
                  <a:srgbClr val="FF0000"/>
                </a:solidFill>
              </a:rPr>
              <a:t>Importing Content</a:t>
            </a:r>
            <a:endParaRPr lang="en-US" dirty="0">
              <a:solidFill>
                <a:srgbClr val="FF0000"/>
              </a:solidFill>
            </a:endParaRPr>
          </a:p>
        </p:txBody>
      </p:sp>
      <p:sp>
        <p:nvSpPr>
          <p:cNvPr id="40964" name="Rectangle 3"/>
          <p:cNvSpPr>
            <a:spLocks noGrp="1" noChangeArrowheads="1"/>
          </p:cNvSpPr>
          <p:nvPr>
            <p:ph idx="1"/>
          </p:nvPr>
        </p:nvSpPr>
        <p:spPr>
          <a:xfrm>
            <a:off x="220716" y="1095703"/>
            <a:ext cx="8797159" cy="4525963"/>
          </a:xfrm>
        </p:spPr>
        <p:txBody>
          <a:bodyPr/>
          <a:lstStyle/>
          <a:p>
            <a:pPr eaLnBrk="1" hangingPunct="1"/>
            <a:r>
              <a:rPr lang="en-US" dirty="0"/>
              <a:t>Media is generally created in </a:t>
            </a:r>
            <a:r>
              <a:rPr lang="en-US" b="1" dirty="0"/>
              <a:t>media-specific applications </a:t>
            </a:r>
            <a:r>
              <a:rPr lang="en-US" dirty="0"/>
              <a:t>and </a:t>
            </a:r>
            <a:r>
              <a:rPr lang="en-US" b="1" dirty="0"/>
              <a:t>imported</a:t>
            </a:r>
            <a:r>
              <a:rPr lang="en-US" dirty="0"/>
              <a:t> into the authoring environment.</a:t>
            </a:r>
          </a:p>
          <a:p>
            <a:pPr lvl="1" eaLnBrk="1" hangingPunct="1"/>
            <a:r>
              <a:rPr lang="en-US" dirty="0">
                <a:ea typeface="ＭＳ Ｐゴシック" charset="-128"/>
              </a:rPr>
              <a:t>File </a:t>
            </a:r>
            <a:r>
              <a:rPr lang="en-US" b="1" dirty="0">
                <a:ea typeface="ＭＳ Ｐゴシック" charset="-128"/>
              </a:rPr>
              <a:t>formats</a:t>
            </a:r>
            <a:r>
              <a:rPr lang="en-US" dirty="0">
                <a:ea typeface="ＭＳ Ｐゴシック" charset="-128"/>
              </a:rPr>
              <a:t> for imported media are important.</a:t>
            </a:r>
          </a:p>
          <a:p>
            <a:pPr lvl="1" eaLnBrk="1" hangingPunct="1"/>
            <a:r>
              <a:rPr lang="en-US" b="1" dirty="0">
                <a:ea typeface="ＭＳ Ｐゴシック" charset="-128"/>
              </a:rPr>
              <a:t>Conversion</a:t>
            </a:r>
            <a:r>
              <a:rPr lang="en-US" dirty="0">
                <a:ea typeface="ＭＳ Ｐゴシック" charset="-128"/>
              </a:rPr>
              <a:t> utilities within the application are useful.</a:t>
            </a:r>
          </a:p>
        </p:txBody>
      </p:sp>
      <p:sp>
        <p:nvSpPr>
          <p:cNvPr id="40962" name="Slide Number Placeholder 4"/>
          <p:cNvSpPr>
            <a:spLocks noGrp="1"/>
          </p:cNvSpPr>
          <p:nvPr>
            <p:ph type="sldNum" sz="quarter" idx="12"/>
          </p:nvPr>
        </p:nvSpPr>
        <p:spPr>
          <a:noFill/>
        </p:spPr>
        <p:txBody>
          <a:bodyPr/>
          <a:lstStyle/>
          <a:p>
            <a:fld id="{CEB2F5C7-C413-0449-B1E9-2CAFFE4F95AA}" type="slidenum">
              <a:rPr lang="en-US" smtClean="0"/>
              <a:pPr/>
              <a:t>13</a:t>
            </a:fld>
            <a:endParaRPr lang="en-US" smtClean="0"/>
          </a:p>
        </p:txBody>
      </p:sp>
      <p:sp>
        <p:nvSpPr>
          <p:cNvPr id="2" name="مستطيل 1"/>
          <p:cNvSpPr/>
          <p:nvPr/>
        </p:nvSpPr>
        <p:spPr>
          <a:xfrm>
            <a:off x="0" y="4036056"/>
            <a:ext cx="8844455" cy="1200329"/>
          </a:xfrm>
          <a:prstGeom prst="rect">
            <a:avLst/>
          </a:prstGeom>
        </p:spPr>
        <p:txBody>
          <a:bodyPr wrap="square">
            <a:spAutoFit/>
          </a:bodyPr>
          <a:lstStyle/>
          <a:p>
            <a:pPr algn="r" rtl="1"/>
            <a:r>
              <a:rPr lang="ar-SA" dirty="0"/>
              <a:t>يتم إنشاء الوسائط بشكل عام في تطبيقات خاصة بالوسائط ويتم استيرادها في بيئة التأليف.</a:t>
            </a:r>
          </a:p>
          <a:p>
            <a:pPr algn="r" rtl="1"/>
            <a:r>
              <a:rPr lang="ar-SA" dirty="0"/>
              <a:t>تنسيقات الملفات للوسائط المستوردة مهمة.</a:t>
            </a:r>
          </a:p>
          <a:p>
            <a:pPr algn="r" rtl="1"/>
            <a:r>
              <a:rPr lang="ar-SA" dirty="0"/>
              <a:t>أدوات التحويل داخل التطبيق مفيدة.</a:t>
            </a:r>
          </a:p>
        </p:txBody>
      </p:sp>
      <p:sp>
        <p:nvSpPr>
          <p:cNvPr id="3" name="مستطيل 2"/>
          <p:cNvSpPr/>
          <p:nvPr/>
        </p:nvSpPr>
        <p:spPr>
          <a:xfrm>
            <a:off x="7059992" y="171188"/>
            <a:ext cx="1784463" cy="461665"/>
          </a:xfrm>
          <a:prstGeom prst="rect">
            <a:avLst/>
          </a:prstGeom>
        </p:spPr>
        <p:txBody>
          <a:bodyPr wrap="none">
            <a:spAutoFit/>
          </a:bodyPr>
          <a:lstStyle/>
          <a:p>
            <a:r>
              <a:rPr lang="ar-SA" dirty="0"/>
              <a:t>استيراد المحتوى</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1" name="Rectangle 2"/>
          <p:cNvSpPr>
            <a:spLocks noGrp="1" noChangeArrowheads="1"/>
          </p:cNvSpPr>
          <p:nvPr>
            <p:ph type="title"/>
          </p:nvPr>
        </p:nvSpPr>
        <p:spPr>
          <a:xfrm>
            <a:off x="457200" y="-135278"/>
            <a:ext cx="8229600" cy="1143000"/>
          </a:xfrm>
        </p:spPr>
        <p:txBody>
          <a:bodyPr/>
          <a:lstStyle/>
          <a:p>
            <a:pPr eaLnBrk="1" hangingPunct="1"/>
            <a:r>
              <a:rPr lang="en-US" dirty="0" smtClean="0">
                <a:solidFill>
                  <a:srgbClr val="FF0000"/>
                </a:solidFill>
              </a:rPr>
              <a:t>Create And Edit Content</a:t>
            </a:r>
            <a:endParaRPr lang="en-US" dirty="0">
              <a:solidFill>
                <a:srgbClr val="FF0000"/>
              </a:solidFill>
            </a:endParaRPr>
          </a:p>
        </p:txBody>
      </p:sp>
      <p:sp>
        <p:nvSpPr>
          <p:cNvPr id="43012" name="Rectangle 3"/>
          <p:cNvSpPr>
            <a:spLocks noGrp="1" noChangeArrowheads="1"/>
          </p:cNvSpPr>
          <p:nvPr>
            <p:ph idx="1"/>
          </p:nvPr>
        </p:nvSpPr>
        <p:spPr>
          <a:xfrm>
            <a:off x="0" y="985345"/>
            <a:ext cx="8875986" cy="4525963"/>
          </a:xfrm>
        </p:spPr>
        <p:txBody>
          <a:bodyPr/>
          <a:lstStyle/>
          <a:p>
            <a:pPr eaLnBrk="1" hangingPunct="1"/>
            <a:r>
              <a:rPr lang="en-US" dirty="0"/>
              <a:t>All authoring applications include some </a:t>
            </a:r>
            <a:r>
              <a:rPr lang="en-US" b="1" dirty="0"/>
              <a:t>tools</a:t>
            </a:r>
            <a:r>
              <a:rPr lang="en-US" dirty="0"/>
              <a:t> for creating and </a:t>
            </a:r>
            <a:r>
              <a:rPr lang="en-US" b="1" dirty="0"/>
              <a:t>editing</a:t>
            </a:r>
            <a:r>
              <a:rPr lang="en-US" dirty="0"/>
              <a:t> media content. </a:t>
            </a:r>
            <a:r>
              <a:rPr lang="en-US" dirty="0">
                <a:solidFill>
                  <a:srgbClr val="FF0000"/>
                </a:solidFill>
              </a:rPr>
              <a:t>For example: </a:t>
            </a:r>
          </a:p>
          <a:p>
            <a:pPr marL="971550" lvl="1" indent="-514350" eaLnBrk="1" hangingPunct="1">
              <a:buFont typeface="+mj-lt"/>
              <a:buAutoNum type="arabicPeriod"/>
            </a:pPr>
            <a:r>
              <a:rPr lang="en-US" dirty="0">
                <a:ea typeface="ＭＳ Ｐゴシック" charset="-128"/>
              </a:rPr>
              <a:t>Text adjustments to font size and color.</a:t>
            </a:r>
          </a:p>
          <a:p>
            <a:pPr marL="971550" lvl="1" indent="-514350" eaLnBrk="1" hangingPunct="1">
              <a:buFont typeface="+mj-lt"/>
              <a:buAutoNum type="arabicPeriod"/>
            </a:pPr>
            <a:r>
              <a:rPr lang="en-US" dirty="0">
                <a:ea typeface="ＭＳ Ｐゴシック" charset="-128"/>
              </a:rPr>
              <a:t>Paint tools to add shapes and edit image features.</a:t>
            </a:r>
          </a:p>
          <a:p>
            <a:pPr marL="971550" lvl="1" indent="-514350" eaLnBrk="1" hangingPunct="1">
              <a:buFont typeface="+mj-lt"/>
              <a:buAutoNum type="arabicPeriod"/>
            </a:pPr>
            <a:r>
              <a:rPr lang="en-US" dirty="0">
                <a:ea typeface="ＭＳ Ｐゴシック" charset="-128"/>
              </a:rPr>
              <a:t>Sound adjustment on volume, duration. </a:t>
            </a:r>
          </a:p>
          <a:p>
            <a:pPr marL="971550" lvl="1" indent="-514350" eaLnBrk="1" hangingPunct="1">
              <a:buFont typeface="+mj-lt"/>
              <a:buAutoNum type="arabicPeriod"/>
            </a:pPr>
            <a:r>
              <a:rPr lang="en-US" dirty="0">
                <a:ea typeface="ＭＳ Ｐゴシック" charset="-128"/>
              </a:rPr>
              <a:t>Animation changes to speed and direction.</a:t>
            </a:r>
          </a:p>
        </p:txBody>
      </p:sp>
      <p:sp>
        <p:nvSpPr>
          <p:cNvPr id="43010" name="Slide Number Placeholder 4"/>
          <p:cNvSpPr>
            <a:spLocks noGrp="1"/>
          </p:cNvSpPr>
          <p:nvPr>
            <p:ph type="sldNum" sz="quarter" idx="12"/>
          </p:nvPr>
        </p:nvSpPr>
        <p:spPr>
          <a:noFill/>
        </p:spPr>
        <p:txBody>
          <a:bodyPr/>
          <a:lstStyle/>
          <a:p>
            <a:fld id="{9771A76A-8AB3-8C4E-94BE-853777FCC51F}" type="slidenum">
              <a:rPr lang="en-US" smtClean="0"/>
              <a:pPr/>
              <a:t>14</a:t>
            </a:fld>
            <a:endParaRPr lang="en-US" smtClean="0"/>
          </a:p>
        </p:txBody>
      </p:sp>
      <p:sp>
        <p:nvSpPr>
          <p:cNvPr id="2" name="مستطيل 1"/>
          <p:cNvSpPr/>
          <p:nvPr/>
        </p:nvSpPr>
        <p:spPr>
          <a:xfrm>
            <a:off x="472966" y="4059640"/>
            <a:ext cx="8450316" cy="1938992"/>
          </a:xfrm>
          <a:prstGeom prst="rect">
            <a:avLst/>
          </a:prstGeom>
        </p:spPr>
        <p:txBody>
          <a:bodyPr wrap="square">
            <a:spAutoFit/>
          </a:bodyPr>
          <a:lstStyle/>
          <a:p>
            <a:pPr algn="r" rtl="1"/>
            <a:r>
              <a:rPr lang="ar-SA" dirty="0"/>
              <a:t>تتضمن كافة تطبيقات التأليف بعض الأدوات لإنشاء محتوى وسائط وتحريره. فمثلا:</a:t>
            </a:r>
          </a:p>
          <a:p>
            <a:pPr algn="r" rtl="1"/>
            <a:r>
              <a:rPr lang="ar-SA" dirty="0"/>
              <a:t>تعديلات النص على حجم الخط واللون.</a:t>
            </a:r>
          </a:p>
          <a:p>
            <a:pPr algn="r" rtl="1"/>
            <a:r>
              <a:rPr lang="ar-SA" dirty="0"/>
              <a:t>أدوات الطلاء لإضافة الأشكال وتحرير ميزات الصورة.</a:t>
            </a:r>
          </a:p>
          <a:p>
            <a:pPr algn="r" rtl="1"/>
            <a:r>
              <a:rPr lang="ar-SA" dirty="0"/>
              <a:t>تعديل الصوت على الحجم والمدة.</a:t>
            </a:r>
          </a:p>
          <a:p>
            <a:pPr algn="r" rtl="1"/>
            <a:r>
              <a:rPr lang="ar-SA" dirty="0"/>
              <a:t>تتغير الرسوم المتحركة إلى السرعة والاتجاه.</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9" name="Rectangle 2"/>
          <p:cNvSpPr>
            <a:spLocks noGrp="1" noChangeArrowheads="1"/>
          </p:cNvSpPr>
          <p:nvPr>
            <p:ph type="title"/>
          </p:nvPr>
        </p:nvSpPr>
        <p:spPr>
          <a:xfrm>
            <a:off x="157655" y="-151961"/>
            <a:ext cx="8986345" cy="1143000"/>
          </a:xfrm>
        </p:spPr>
        <p:txBody>
          <a:bodyPr>
            <a:normAutofit fontScale="90000"/>
          </a:bodyPr>
          <a:lstStyle/>
          <a:p>
            <a:pPr algn="l" eaLnBrk="1" hangingPunct="1"/>
            <a:r>
              <a:rPr lang="en-US" dirty="0" smtClean="0">
                <a:solidFill>
                  <a:srgbClr val="FF0000"/>
                </a:solidFill>
              </a:rPr>
              <a:t>Integration, Synchronization, And Playback</a:t>
            </a:r>
            <a:endParaRPr lang="en-US" dirty="0">
              <a:solidFill>
                <a:srgbClr val="FF0000"/>
              </a:solidFill>
            </a:endParaRPr>
          </a:p>
        </p:txBody>
      </p:sp>
      <p:sp>
        <p:nvSpPr>
          <p:cNvPr id="45060" name="Rectangle 3"/>
          <p:cNvSpPr>
            <a:spLocks noGrp="1" noChangeArrowheads="1"/>
          </p:cNvSpPr>
          <p:nvPr>
            <p:ph idx="1"/>
          </p:nvPr>
        </p:nvSpPr>
        <p:spPr>
          <a:xfrm>
            <a:off x="0" y="906517"/>
            <a:ext cx="9144000" cy="4525963"/>
          </a:xfrm>
        </p:spPr>
        <p:txBody>
          <a:bodyPr>
            <a:normAutofit lnSpcReduction="10000"/>
          </a:bodyPr>
          <a:lstStyle/>
          <a:p>
            <a:pPr eaLnBrk="1" hangingPunct="1"/>
            <a:r>
              <a:rPr lang="en-US" dirty="0">
                <a:solidFill>
                  <a:srgbClr val="FF0000"/>
                </a:solidFill>
              </a:rPr>
              <a:t>Techniques</a:t>
            </a:r>
            <a:r>
              <a:rPr lang="en-US" dirty="0"/>
              <a:t> for </a:t>
            </a:r>
            <a:r>
              <a:rPr lang="en-US" b="1" dirty="0"/>
              <a:t>integration</a:t>
            </a:r>
            <a:r>
              <a:rPr lang="en-US" dirty="0"/>
              <a:t> are based on the metaphor (card, icon, timeline).</a:t>
            </a:r>
          </a:p>
          <a:p>
            <a:pPr eaLnBrk="1" hangingPunct="1"/>
            <a:r>
              <a:rPr lang="en-US" dirty="0">
                <a:solidFill>
                  <a:srgbClr val="FF0000"/>
                </a:solidFill>
              </a:rPr>
              <a:t>Sounds</a:t>
            </a:r>
            <a:r>
              <a:rPr lang="en-US" dirty="0"/>
              <a:t>, animations and transitions must be </a:t>
            </a:r>
            <a:r>
              <a:rPr lang="en-US" b="1" dirty="0"/>
              <a:t>synchronized</a:t>
            </a:r>
            <a:r>
              <a:rPr lang="en-US" dirty="0"/>
              <a:t> to present a unified flow of information.</a:t>
            </a:r>
          </a:p>
          <a:p>
            <a:pPr eaLnBrk="1" hangingPunct="1"/>
            <a:r>
              <a:rPr lang="en-US" b="1" dirty="0"/>
              <a:t>Playback</a:t>
            </a:r>
            <a:r>
              <a:rPr lang="en-US" dirty="0"/>
              <a:t> of the content is often dependent on </a:t>
            </a:r>
            <a:r>
              <a:rPr lang="en-US" dirty="0">
                <a:solidFill>
                  <a:srgbClr val="FF0000"/>
                </a:solidFill>
              </a:rPr>
              <a:t>hardware</a:t>
            </a:r>
            <a:r>
              <a:rPr lang="en-US" dirty="0"/>
              <a:t> factors</a:t>
            </a:r>
            <a:r>
              <a:rPr lang="en-US" dirty="0" smtClean="0"/>
              <a:t>.</a:t>
            </a:r>
          </a:p>
          <a:p>
            <a:pPr eaLnBrk="1" hangingPunct="1"/>
            <a:r>
              <a:rPr lang="en-US" dirty="0" smtClean="0"/>
              <a:t> </a:t>
            </a:r>
            <a:r>
              <a:rPr lang="en-US" b="1" dirty="0"/>
              <a:t>Timing</a:t>
            </a:r>
            <a:r>
              <a:rPr lang="en-US" dirty="0"/>
              <a:t> controls can be established to ensure correct </a:t>
            </a:r>
            <a:r>
              <a:rPr lang="en-US" dirty="0">
                <a:solidFill>
                  <a:srgbClr val="FF0000"/>
                </a:solidFill>
              </a:rPr>
              <a:t>playback</a:t>
            </a:r>
            <a:r>
              <a:rPr lang="en-US" dirty="0"/>
              <a:t>. </a:t>
            </a:r>
          </a:p>
        </p:txBody>
      </p:sp>
      <p:sp>
        <p:nvSpPr>
          <p:cNvPr id="45058" name="Slide Number Placeholder 4"/>
          <p:cNvSpPr>
            <a:spLocks noGrp="1"/>
          </p:cNvSpPr>
          <p:nvPr>
            <p:ph type="sldNum" sz="quarter" idx="12"/>
          </p:nvPr>
        </p:nvSpPr>
        <p:spPr>
          <a:noFill/>
        </p:spPr>
        <p:txBody>
          <a:bodyPr/>
          <a:lstStyle/>
          <a:p>
            <a:fld id="{3B1F5A2A-0A05-B74C-A434-7B81F36D1638}" type="slidenum">
              <a:rPr lang="en-US" smtClean="0"/>
              <a:pPr/>
              <a:t>15</a:t>
            </a:fld>
            <a:endParaRPr lang="en-US" smtClean="0"/>
          </a:p>
        </p:txBody>
      </p:sp>
      <p:sp>
        <p:nvSpPr>
          <p:cNvPr id="2" name="مستطيل 1"/>
          <p:cNvSpPr/>
          <p:nvPr/>
        </p:nvSpPr>
        <p:spPr>
          <a:xfrm>
            <a:off x="283779" y="5117176"/>
            <a:ext cx="8860221" cy="1569660"/>
          </a:xfrm>
          <a:prstGeom prst="rect">
            <a:avLst/>
          </a:prstGeom>
        </p:spPr>
        <p:txBody>
          <a:bodyPr wrap="square">
            <a:spAutoFit/>
          </a:bodyPr>
          <a:lstStyle/>
          <a:p>
            <a:pPr algn="r" rtl="1"/>
            <a:r>
              <a:rPr lang="ar-SA" dirty="0"/>
              <a:t>تستند أساليب الدمج إلى الاستعارة (البطاقة ، الرمز ، الجدول الزمني).</a:t>
            </a:r>
          </a:p>
          <a:p>
            <a:pPr algn="r" rtl="1"/>
            <a:r>
              <a:rPr lang="ar-SA" dirty="0"/>
              <a:t>يجب مزامنة الأصوات والرسوم المتحركة وعمليات النقل لتقديم تدفق موحّد للمعلومات.</a:t>
            </a:r>
          </a:p>
          <a:p>
            <a:pPr algn="r" rtl="1"/>
            <a:r>
              <a:rPr lang="ar-SA" dirty="0"/>
              <a:t>غالبًا ما يعتمد تشغيل المحتوى على عوامل الأجهزة</a:t>
            </a:r>
            <a:r>
              <a:rPr lang="ar-SA" dirty="0" smtClean="0"/>
              <a:t>.</a:t>
            </a:r>
          </a:p>
          <a:p>
            <a:pPr algn="r" rtl="1"/>
            <a:r>
              <a:rPr lang="ar-SA" dirty="0" smtClean="0"/>
              <a:t> </a:t>
            </a:r>
            <a:r>
              <a:rPr lang="ar-SA" dirty="0"/>
              <a:t>يمكن إنشاء ضوابط التوقيت لضمان التشغيل الصحيح.</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7" name="Rectangle 2"/>
          <p:cNvSpPr>
            <a:spLocks noGrp="1" noChangeArrowheads="1"/>
          </p:cNvSpPr>
          <p:nvPr>
            <p:ph type="title"/>
          </p:nvPr>
        </p:nvSpPr>
        <p:spPr>
          <a:xfrm>
            <a:off x="457200" y="0"/>
            <a:ext cx="8229600" cy="1143000"/>
          </a:xfrm>
        </p:spPr>
        <p:txBody>
          <a:bodyPr/>
          <a:lstStyle/>
          <a:p>
            <a:pPr eaLnBrk="1" hangingPunct="1"/>
            <a:r>
              <a:rPr lang="en-US" dirty="0" smtClean="0">
                <a:solidFill>
                  <a:srgbClr val="FF0000"/>
                </a:solidFill>
              </a:rPr>
              <a:t>Establishing Navigation</a:t>
            </a:r>
            <a:endParaRPr lang="en-US" dirty="0">
              <a:solidFill>
                <a:srgbClr val="FF0000"/>
              </a:solidFill>
            </a:endParaRPr>
          </a:p>
        </p:txBody>
      </p:sp>
      <p:sp>
        <p:nvSpPr>
          <p:cNvPr id="47108" name="Rectangle 3"/>
          <p:cNvSpPr>
            <a:spLocks noGrp="1" noChangeArrowheads="1"/>
          </p:cNvSpPr>
          <p:nvPr>
            <p:ph idx="1"/>
          </p:nvPr>
        </p:nvSpPr>
        <p:spPr>
          <a:xfrm>
            <a:off x="141889" y="1127235"/>
            <a:ext cx="8891751" cy="4525963"/>
          </a:xfrm>
        </p:spPr>
        <p:txBody>
          <a:bodyPr/>
          <a:lstStyle/>
          <a:p>
            <a:pPr eaLnBrk="1" hangingPunct="1"/>
            <a:r>
              <a:rPr lang="en-US" dirty="0"/>
              <a:t>Authoring software can establish the order of the content on playback.</a:t>
            </a:r>
          </a:p>
          <a:p>
            <a:pPr eaLnBrk="1" hangingPunct="1"/>
            <a:r>
              <a:rPr lang="en-US" dirty="0">
                <a:solidFill>
                  <a:srgbClr val="FF0000"/>
                </a:solidFill>
              </a:rPr>
              <a:t>Basic navigation structures include:</a:t>
            </a:r>
          </a:p>
          <a:p>
            <a:pPr marL="971550" lvl="1" indent="-514350" eaLnBrk="1" hangingPunct="1">
              <a:buFont typeface="+mj-lt"/>
              <a:buAutoNum type="arabicPeriod"/>
            </a:pPr>
            <a:r>
              <a:rPr lang="en-US" dirty="0">
                <a:ea typeface="ＭＳ Ｐゴシック" charset="-128"/>
              </a:rPr>
              <a:t>Linear or sequential</a:t>
            </a:r>
          </a:p>
          <a:p>
            <a:pPr marL="971550" lvl="1" indent="-514350" eaLnBrk="1" hangingPunct="1">
              <a:buFont typeface="+mj-lt"/>
              <a:buAutoNum type="arabicPeriod"/>
            </a:pPr>
            <a:r>
              <a:rPr lang="en-US" dirty="0">
                <a:ea typeface="ＭＳ Ｐゴシック" charset="-128"/>
              </a:rPr>
              <a:t>Hierarchical</a:t>
            </a:r>
          </a:p>
          <a:p>
            <a:pPr marL="971550" lvl="1" indent="-514350" eaLnBrk="1" hangingPunct="1">
              <a:buFont typeface="+mj-lt"/>
              <a:buAutoNum type="arabicPeriod"/>
            </a:pPr>
            <a:r>
              <a:rPr lang="en-US" dirty="0">
                <a:ea typeface="ＭＳ Ｐゴシック" charset="-128"/>
              </a:rPr>
              <a:t>Networked</a:t>
            </a:r>
          </a:p>
          <a:p>
            <a:pPr marL="971550" lvl="1" indent="-514350" eaLnBrk="1" hangingPunct="1">
              <a:buFont typeface="+mj-lt"/>
              <a:buAutoNum type="arabicPeriod"/>
            </a:pPr>
            <a:r>
              <a:rPr lang="en-US" dirty="0">
                <a:ea typeface="ＭＳ Ｐゴシック" charset="-128"/>
              </a:rPr>
              <a:t>Conditional.</a:t>
            </a:r>
          </a:p>
          <a:p>
            <a:pPr lvl="1" eaLnBrk="1" hangingPunct="1"/>
            <a:endParaRPr lang="en-US" dirty="0">
              <a:ea typeface="ＭＳ Ｐゴシック" charset="-128"/>
            </a:endParaRPr>
          </a:p>
        </p:txBody>
      </p:sp>
      <p:sp>
        <p:nvSpPr>
          <p:cNvPr id="47106" name="Slide Number Placeholder 4"/>
          <p:cNvSpPr>
            <a:spLocks noGrp="1"/>
          </p:cNvSpPr>
          <p:nvPr>
            <p:ph type="sldNum" sz="quarter" idx="12"/>
          </p:nvPr>
        </p:nvSpPr>
        <p:spPr>
          <a:noFill/>
        </p:spPr>
        <p:txBody>
          <a:bodyPr/>
          <a:lstStyle/>
          <a:p>
            <a:fld id="{32540CDB-1667-1849-AE1F-FF2A48CCCF6B}" type="slidenum">
              <a:rPr lang="en-US" smtClean="0"/>
              <a:pPr/>
              <a:t>16</a:t>
            </a:fld>
            <a:endParaRPr lang="en-US" smtClean="0"/>
          </a:p>
        </p:txBody>
      </p:sp>
      <p:sp>
        <p:nvSpPr>
          <p:cNvPr id="2" name="مستطيل 1"/>
          <p:cNvSpPr/>
          <p:nvPr/>
        </p:nvSpPr>
        <p:spPr>
          <a:xfrm>
            <a:off x="2554014" y="3256821"/>
            <a:ext cx="6589986" cy="2308324"/>
          </a:xfrm>
          <a:prstGeom prst="rect">
            <a:avLst/>
          </a:prstGeom>
        </p:spPr>
        <p:txBody>
          <a:bodyPr wrap="square">
            <a:spAutoFit/>
          </a:bodyPr>
          <a:lstStyle/>
          <a:p>
            <a:pPr algn="r" rtl="1"/>
            <a:r>
              <a:rPr lang="ar-SA" dirty="0"/>
              <a:t>يمكن لبرنامج التأليف إنشاء ترتيب المحتوى عند التشغيل.</a:t>
            </a:r>
          </a:p>
          <a:p>
            <a:pPr algn="r" rtl="1"/>
            <a:r>
              <a:rPr lang="ar-SA" dirty="0"/>
              <a:t>تشمل هياكل التنقل الأساسية ما يلي:</a:t>
            </a:r>
          </a:p>
          <a:p>
            <a:pPr algn="r" rtl="1"/>
            <a:r>
              <a:rPr lang="ar-SA" dirty="0"/>
              <a:t>خطي أو متسلسل</a:t>
            </a:r>
          </a:p>
          <a:p>
            <a:pPr algn="r" rtl="1"/>
            <a:r>
              <a:rPr lang="ar-SA" dirty="0"/>
              <a:t>الهرمية</a:t>
            </a:r>
          </a:p>
          <a:p>
            <a:pPr algn="r" rtl="1"/>
            <a:r>
              <a:rPr lang="ar-SA" dirty="0"/>
              <a:t>الشبكية</a:t>
            </a:r>
          </a:p>
          <a:p>
            <a:pPr algn="r" rtl="1"/>
            <a:r>
              <a:rPr lang="ar-SA" dirty="0"/>
              <a:t>الشرط.</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5" name="Rectangle 5"/>
          <p:cNvSpPr>
            <a:spLocks noGrp="1" noChangeArrowheads="1"/>
          </p:cNvSpPr>
          <p:nvPr>
            <p:ph type="title"/>
          </p:nvPr>
        </p:nvSpPr>
        <p:spPr>
          <a:xfrm>
            <a:off x="441434" y="-135265"/>
            <a:ext cx="8229600" cy="1143000"/>
          </a:xfrm>
        </p:spPr>
        <p:txBody>
          <a:bodyPr/>
          <a:lstStyle/>
          <a:p>
            <a:pPr eaLnBrk="1" hangingPunct="1"/>
            <a:r>
              <a:rPr lang="en-US" dirty="0" smtClean="0">
                <a:solidFill>
                  <a:srgbClr val="FF0000"/>
                </a:solidFill>
              </a:rPr>
              <a:t>Programming</a:t>
            </a:r>
            <a:endParaRPr lang="en-US" dirty="0">
              <a:solidFill>
                <a:srgbClr val="FF0000"/>
              </a:solidFill>
            </a:endParaRPr>
          </a:p>
        </p:txBody>
      </p:sp>
      <p:sp>
        <p:nvSpPr>
          <p:cNvPr id="49156" name="Rectangle 6"/>
          <p:cNvSpPr>
            <a:spLocks noGrp="1" noChangeArrowheads="1"/>
          </p:cNvSpPr>
          <p:nvPr>
            <p:ph idx="1"/>
          </p:nvPr>
        </p:nvSpPr>
        <p:spPr>
          <a:xfrm>
            <a:off x="0" y="780393"/>
            <a:ext cx="9144000" cy="4525963"/>
          </a:xfrm>
        </p:spPr>
        <p:txBody>
          <a:bodyPr>
            <a:normAutofit/>
          </a:bodyPr>
          <a:lstStyle/>
          <a:p>
            <a:pPr eaLnBrk="1" hangingPunct="1">
              <a:lnSpc>
                <a:spcPct val="90000"/>
              </a:lnSpc>
            </a:pPr>
            <a:r>
              <a:rPr lang="en-US" dirty="0">
                <a:solidFill>
                  <a:srgbClr val="FF0000"/>
                </a:solidFill>
              </a:rPr>
              <a:t>Provides</a:t>
            </a:r>
            <a:r>
              <a:rPr lang="en-US" dirty="0"/>
              <a:t> more </a:t>
            </a:r>
            <a:r>
              <a:rPr lang="en-US" dirty="0">
                <a:solidFill>
                  <a:srgbClr val="FF0000"/>
                </a:solidFill>
              </a:rPr>
              <a:t>flexibility</a:t>
            </a:r>
            <a:r>
              <a:rPr lang="en-US" dirty="0"/>
              <a:t> and </a:t>
            </a:r>
            <a:r>
              <a:rPr lang="en-US" dirty="0">
                <a:solidFill>
                  <a:srgbClr val="FF0000"/>
                </a:solidFill>
              </a:rPr>
              <a:t>control</a:t>
            </a:r>
            <a:r>
              <a:rPr lang="en-US" dirty="0"/>
              <a:t>.</a:t>
            </a:r>
          </a:p>
          <a:p>
            <a:pPr lvl="1" eaLnBrk="1" hangingPunct="1">
              <a:lnSpc>
                <a:spcPct val="90000"/>
              </a:lnSpc>
            </a:pPr>
            <a:r>
              <a:rPr lang="en-US" sz="2400" dirty="0">
                <a:ea typeface="ＭＳ Ｐゴシック" charset="-128"/>
              </a:rPr>
              <a:t>For projects with extensive interactivity, custom features.</a:t>
            </a:r>
          </a:p>
          <a:p>
            <a:pPr eaLnBrk="1" hangingPunct="1">
              <a:lnSpc>
                <a:spcPct val="90000"/>
              </a:lnSpc>
            </a:pPr>
            <a:r>
              <a:rPr lang="en-US" b="1" dirty="0">
                <a:solidFill>
                  <a:srgbClr val="FF0000"/>
                </a:solidFill>
              </a:rPr>
              <a:t>Two programming methods. </a:t>
            </a:r>
          </a:p>
          <a:p>
            <a:pPr marL="457200" lvl="1" indent="0" eaLnBrk="1" hangingPunct="1">
              <a:lnSpc>
                <a:spcPct val="90000"/>
              </a:lnSpc>
              <a:buNone/>
            </a:pPr>
            <a:r>
              <a:rPr lang="en-US" sz="2400" dirty="0" smtClean="0">
                <a:solidFill>
                  <a:srgbClr val="FF5A14"/>
                </a:solidFill>
                <a:ea typeface="ＭＳ Ｐゴシック" charset="-128"/>
              </a:rPr>
              <a:t>1-Script</a:t>
            </a:r>
            <a:r>
              <a:rPr lang="en-US" sz="2400" dirty="0">
                <a:solidFill>
                  <a:srgbClr val="FF5A14"/>
                </a:solidFill>
                <a:ea typeface="ＭＳ Ｐゴシック" charset="-128"/>
              </a:rPr>
              <a:t>: </a:t>
            </a:r>
            <a:r>
              <a:rPr lang="en-US" sz="2400" dirty="0">
                <a:ea typeface="ＭＳ Ｐゴシック" charset="-128"/>
              </a:rPr>
              <a:t>series of commands specifying properties or behavior of an element in the project.</a:t>
            </a:r>
          </a:p>
          <a:p>
            <a:pPr lvl="2" eaLnBrk="1" hangingPunct="1">
              <a:lnSpc>
                <a:spcPct val="90000"/>
              </a:lnSpc>
            </a:pPr>
            <a:r>
              <a:rPr lang="en-US" dirty="0">
                <a:ea typeface="ＭＳ Ｐゴシック" charset="-128"/>
              </a:rPr>
              <a:t>Commands are </a:t>
            </a:r>
            <a:r>
              <a:rPr lang="en-US" i="1" dirty="0">
                <a:solidFill>
                  <a:srgbClr val="FF0000"/>
                </a:solidFill>
                <a:ea typeface="ＭＳ Ｐゴシック" charset="-128"/>
              </a:rPr>
              <a:t>interpreted</a:t>
            </a:r>
            <a:r>
              <a:rPr lang="en-US" dirty="0">
                <a:solidFill>
                  <a:srgbClr val="FF0000"/>
                </a:solidFill>
                <a:ea typeface="ＭＳ Ｐゴシック" charset="-128"/>
              </a:rPr>
              <a:t> </a:t>
            </a:r>
            <a:r>
              <a:rPr lang="en-US" dirty="0">
                <a:ea typeface="ＭＳ Ｐゴシック" charset="-128"/>
              </a:rPr>
              <a:t>as the project is executed.</a:t>
            </a:r>
          </a:p>
          <a:p>
            <a:pPr marL="457200" lvl="1" indent="0" eaLnBrk="1" hangingPunct="1">
              <a:lnSpc>
                <a:spcPct val="90000"/>
              </a:lnSpc>
              <a:buNone/>
            </a:pPr>
            <a:r>
              <a:rPr lang="en-US" sz="2400" dirty="0" smtClean="0">
                <a:solidFill>
                  <a:srgbClr val="FF5A14"/>
                </a:solidFill>
                <a:ea typeface="ＭＳ Ｐゴシック" charset="-128"/>
              </a:rPr>
              <a:t>2-Icon</a:t>
            </a:r>
            <a:r>
              <a:rPr lang="en-US" sz="2400" dirty="0">
                <a:solidFill>
                  <a:srgbClr val="FF5A14"/>
                </a:solidFill>
                <a:ea typeface="ＭＳ Ｐゴシック" charset="-128"/>
              </a:rPr>
              <a:t>: </a:t>
            </a:r>
            <a:r>
              <a:rPr lang="en-US" sz="2400" dirty="0">
                <a:ea typeface="ＭＳ Ｐゴシック" charset="-128"/>
              </a:rPr>
              <a:t>dialog boxes allow the developer to specify parameters for icon's use. </a:t>
            </a:r>
          </a:p>
          <a:p>
            <a:pPr lvl="2" eaLnBrk="1" hangingPunct="1">
              <a:lnSpc>
                <a:spcPct val="90000"/>
              </a:lnSpc>
            </a:pPr>
            <a:r>
              <a:rPr lang="en-US" dirty="0">
                <a:solidFill>
                  <a:srgbClr val="FF0000"/>
                </a:solidFill>
                <a:ea typeface="ＭＳ Ｐゴシック" charset="-128"/>
              </a:rPr>
              <a:t>Does not require</a:t>
            </a:r>
            <a:r>
              <a:rPr lang="en-US" dirty="0">
                <a:ea typeface="ＭＳ Ｐゴシック" charset="-128"/>
              </a:rPr>
              <a:t> </a:t>
            </a:r>
            <a:r>
              <a:rPr lang="en-US" dirty="0">
                <a:solidFill>
                  <a:srgbClr val="FF0000"/>
                </a:solidFill>
                <a:ea typeface="ＭＳ Ｐゴシック" charset="-128"/>
              </a:rPr>
              <a:t>programming</a:t>
            </a:r>
            <a:r>
              <a:rPr lang="en-US" dirty="0">
                <a:ea typeface="ＭＳ Ｐゴシック" charset="-128"/>
              </a:rPr>
              <a:t> </a:t>
            </a:r>
            <a:r>
              <a:rPr lang="en-US" dirty="0">
                <a:solidFill>
                  <a:srgbClr val="FF0000"/>
                </a:solidFill>
                <a:ea typeface="ＭＳ Ｐゴシック" charset="-128"/>
              </a:rPr>
              <a:t>knowledge</a:t>
            </a:r>
            <a:r>
              <a:rPr lang="en-US" dirty="0">
                <a:ea typeface="ＭＳ Ｐゴシック" charset="-128"/>
              </a:rPr>
              <a:t> but does </a:t>
            </a:r>
            <a:r>
              <a:rPr lang="en-US" dirty="0">
                <a:solidFill>
                  <a:srgbClr val="FF0000"/>
                </a:solidFill>
                <a:ea typeface="ＭＳ Ｐゴシック" charset="-128"/>
              </a:rPr>
              <a:t>limit</a:t>
            </a:r>
            <a:r>
              <a:rPr lang="en-US" dirty="0">
                <a:ea typeface="ＭＳ Ｐゴシック" charset="-128"/>
              </a:rPr>
              <a:t> commands to icon parameters.</a:t>
            </a:r>
          </a:p>
          <a:p>
            <a:pPr eaLnBrk="1" hangingPunct="1">
              <a:lnSpc>
                <a:spcPct val="90000"/>
              </a:lnSpc>
            </a:pPr>
            <a:endParaRPr lang="en-US" dirty="0"/>
          </a:p>
        </p:txBody>
      </p:sp>
      <p:sp>
        <p:nvSpPr>
          <p:cNvPr id="49154" name="Slide Number Placeholder 4"/>
          <p:cNvSpPr>
            <a:spLocks noGrp="1"/>
          </p:cNvSpPr>
          <p:nvPr>
            <p:ph type="sldNum" sz="quarter" idx="12"/>
          </p:nvPr>
        </p:nvSpPr>
        <p:spPr>
          <a:noFill/>
        </p:spPr>
        <p:txBody>
          <a:bodyPr/>
          <a:lstStyle/>
          <a:p>
            <a:fld id="{E308A983-737C-704A-ABB8-B249AB1AAA40}" type="slidenum">
              <a:rPr lang="en-US" smtClean="0"/>
              <a:pPr/>
              <a:t>17</a:t>
            </a:fld>
            <a:endParaRPr lang="en-US" smtClean="0"/>
          </a:p>
        </p:txBody>
      </p:sp>
      <p:sp>
        <p:nvSpPr>
          <p:cNvPr id="2" name="مستطيل 1"/>
          <p:cNvSpPr/>
          <p:nvPr/>
        </p:nvSpPr>
        <p:spPr>
          <a:xfrm>
            <a:off x="204952" y="4443360"/>
            <a:ext cx="8939048" cy="2246769"/>
          </a:xfrm>
          <a:prstGeom prst="rect">
            <a:avLst/>
          </a:prstGeom>
        </p:spPr>
        <p:txBody>
          <a:bodyPr wrap="square">
            <a:spAutoFit/>
          </a:bodyPr>
          <a:lstStyle/>
          <a:p>
            <a:pPr algn="r" rtl="1"/>
            <a:r>
              <a:rPr lang="ar-SA" sz="2000" dirty="0"/>
              <a:t>يوفر المزيد من المرونة والتحكم.</a:t>
            </a:r>
          </a:p>
          <a:p>
            <a:pPr algn="r" rtl="1"/>
            <a:r>
              <a:rPr lang="ar-SA" sz="2000" dirty="0"/>
              <a:t>للمشاريع ذات التفاعل المكثف ، الميزات المخصصة.</a:t>
            </a:r>
          </a:p>
          <a:p>
            <a:pPr algn="r" rtl="1"/>
            <a:r>
              <a:rPr lang="ar-SA" sz="2000" dirty="0"/>
              <a:t>طريقتين للبرمجة.</a:t>
            </a:r>
          </a:p>
          <a:p>
            <a:pPr algn="r" rtl="1"/>
            <a:r>
              <a:rPr lang="en-US" sz="2000" dirty="0"/>
              <a:t>Script: </a:t>
            </a:r>
            <a:r>
              <a:rPr lang="ar-SA" sz="2000" dirty="0"/>
              <a:t>سلسلة من الأوامر تحدد خصائص أو سلوك عنصر في المشروع.</a:t>
            </a:r>
          </a:p>
          <a:p>
            <a:pPr algn="r" rtl="1"/>
            <a:r>
              <a:rPr lang="ar-SA" sz="2000" dirty="0"/>
              <a:t>يتم تفسير الأوامر أثناء تنفيذ المشروع.</a:t>
            </a:r>
          </a:p>
          <a:p>
            <a:pPr algn="r" rtl="1"/>
            <a:r>
              <a:rPr lang="ar-SA" sz="2000" dirty="0"/>
              <a:t>أيقونة: تسمح مربعات الحوار للمطور بتحديد المعلمات لاستخدام أيقونة.</a:t>
            </a:r>
          </a:p>
          <a:p>
            <a:pPr algn="r" rtl="1"/>
            <a:r>
              <a:rPr lang="ar-SA" sz="2000" dirty="0"/>
              <a:t>لا يتطلب معرفة البرمجة ولكنه يحد من الأوامر إلى معلمات الأيقونات.</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3" name="Rectangle 2"/>
          <p:cNvSpPr>
            <a:spLocks noGrp="1" noChangeArrowheads="1"/>
          </p:cNvSpPr>
          <p:nvPr>
            <p:ph type="title"/>
          </p:nvPr>
        </p:nvSpPr>
        <p:spPr>
          <a:xfrm>
            <a:off x="378373" y="-198328"/>
            <a:ext cx="8229600" cy="1143000"/>
          </a:xfrm>
        </p:spPr>
        <p:txBody>
          <a:bodyPr/>
          <a:lstStyle/>
          <a:p>
            <a:pPr eaLnBrk="1" hangingPunct="1"/>
            <a:r>
              <a:rPr lang="en-US" dirty="0" smtClean="0">
                <a:solidFill>
                  <a:srgbClr val="FF0000"/>
                </a:solidFill>
              </a:rPr>
              <a:t>Database Support</a:t>
            </a:r>
            <a:endParaRPr lang="en-US" dirty="0">
              <a:solidFill>
                <a:srgbClr val="FF0000"/>
              </a:solidFill>
            </a:endParaRPr>
          </a:p>
        </p:txBody>
      </p:sp>
      <p:sp>
        <p:nvSpPr>
          <p:cNvPr id="51204" name="Rectangle 3"/>
          <p:cNvSpPr>
            <a:spLocks noGrp="1" noChangeArrowheads="1"/>
          </p:cNvSpPr>
          <p:nvPr>
            <p:ph idx="1"/>
          </p:nvPr>
        </p:nvSpPr>
        <p:spPr>
          <a:xfrm>
            <a:off x="0" y="717331"/>
            <a:ext cx="9144000" cy="4525963"/>
          </a:xfrm>
        </p:spPr>
        <p:txBody>
          <a:bodyPr/>
          <a:lstStyle/>
          <a:p>
            <a:pPr eaLnBrk="1" hangingPunct="1"/>
            <a:r>
              <a:rPr lang="en-US" u="sng" dirty="0"/>
              <a:t>Some projects may require access </a:t>
            </a:r>
            <a:r>
              <a:rPr lang="en-US" dirty="0"/>
              <a:t>to a collection of related files to store and retrieve user input.</a:t>
            </a:r>
          </a:p>
          <a:p>
            <a:pPr lvl="1" eaLnBrk="1" hangingPunct="1"/>
            <a:r>
              <a:rPr lang="en-US" u="sng" dirty="0">
                <a:ea typeface="ＭＳ Ｐゴシック" charset="-128"/>
              </a:rPr>
              <a:t>Tutorials</a:t>
            </a:r>
            <a:r>
              <a:rPr lang="en-US" dirty="0">
                <a:ea typeface="ＭＳ Ｐゴシック" charset="-128"/>
              </a:rPr>
              <a:t> have </a:t>
            </a:r>
            <a:r>
              <a:rPr lang="en-US" u="sng" dirty="0">
                <a:ea typeface="ＭＳ Ｐゴシック" charset="-128"/>
              </a:rPr>
              <a:t>databases</a:t>
            </a:r>
            <a:r>
              <a:rPr lang="en-US" dirty="0">
                <a:ea typeface="ＭＳ Ｐゴシック" charset="-128"/>
              </a:rPr>
              <a:t> of related facts to test comprehension.</a:t>
            </a:r>
          </a:p>
          <a:p>
            <a:pPr lvl="1" eaLnBrk="1" hangingPunct="1"/>
            <a:r>
              <a:rPr lang="en-US" dirty="0">
                <a:ea typeface="ＭＳ Ｐゴシック" charset="-128"/>
              </a:rPr>
              <a:t>User </a:t>
            </a:r>
            <a:r>
              <a:rPr lang="en-US" u="sng" dirty="0">
                <a:ea typeface="ＭＳ Ｐゴシック" charset="-128"/>
              </a:rPr>
              <a:t>stores</a:t>
            </a:r>
            <a:r>
              <a:rPr lang="en-US" dirty="0">
                <a:ea typeface="ＭＳ Ｐゴシック" charset="-128"/>
              </a:rPr>
              <a:t> answers for </a:t>
            </a:r>
            <a:r>
              <a:rPr lang="en-US" u="sng" dirty="0">
                <a:ea typeface="ＭＳ Ｐゴシック" charset="-128"/>
              </a:rPr>
              <a:t>future</a:t>
            </a:r>
            <a:r>
              <a:rPr lang="en-US" dirty="0">
                <a:ea typeface="ＭＳ Ｐゴシック" charset="-128"/>
              </a:rPr>
              <a:t> reference and scoring.</a:t>
            </a:r>
          </a:p>
          <a:p>
            <a:pPr eaLnBrk="1" hangingPunct="1"/>
            <a:r>
              <a:rPr lang="en-US" dirty="0" err="1">
                <a:solidFill>
                  <a:srgbClr val="FF0000"/>
                </a:solidFill>
              </a:rPr>
              <a:t>Authorware</a:t>
            </a:r>
            <a:r>
              <a:rPr lang="en-US" dirty="0">
                <a:solidFill>
                  <a:srgbClr val="FF0000"/>
                </a:solidFill>
              </a:rPr>
              <a:t> </a:t>
            </a:r>
            <a:r>
              <a:rPr lang="en-US" dirty="0"/>
              <a:t>and Director </a:t>
            </a:r>
            <a:r>
              <a:rPr lang="en-US" dirty="0">
                <a:solidFill>
                  <a:srgbClr val="FF0000"/>
                </a:solidFill>
              </a:rPr>
              <a:t>applications</a:t>
            </a:r>
            <a:r>
              <a:rPr lang="en-US" dirty="0"/>
              <a:t> offer an interface to a database.</a:t>
            </a:r>
          </a:p>
        </p:txBody>
      </p:sp>
      <p:sp>
        <p:nvSpPr>
          <p:cNvPr id="51202" name="Slide Number Placeholder 4"/>
          <p:cNvSpPr>
            <a:spLocks noGrp="1"/>
          </p:cNvSpPr>
          <p:nvPr>
            <p:ph type="sldNum" sz="quarter" idx="12"/>
          </p:nvPr>
        </p:nvSpPr>
        <p:spPr>
          <a:noFill/>
        </p:spPr>
        <p:txBody>
          <a:bodyPr/>
          <a:lstStyle/>
          <a:p>
            <a:fld id="{CD43EB6D-66EA-364B-AFEB-BC559C90725D}" type="slidenum">
              <a:rPr lang="en-US" smtClean="0"/>
              <a:pPr/>
              <a:t>18</a:t>
            </a:fld>
            <a:endParaRPr lang="en-US" smtClean="0"/>
          </a:p>
        </p:txBody>
      </p:sp>
      <p:sp>
        <p:nvSpPr>
          <p:cNvPr id="2" name="مستطيل 1"/>
          <p:cNvSpPr/>
          <p:nvPr/>
        </p:nvSpPr>
        <p:spPr>
          <a:xfrm>
            <a:off x="220716" y="4020595"/>
            <a:ext cx="8923283" cy="2677656"/>
          </a:xfrm>
          <a:prstGeom prst="rect">
            <a:avLst/>
          </a:prstGeom>
        </p:spPr>
        <p:txBody>
          <a:bodyPr wrap="square">
            <a:spAutoFit/>
          </a:bodyPr>
          <a:lstStyle/>
          <a:p>
            <a:pPr algn="r" rtl="1"/>
            <a:r>
              <a:rPr lang="ar-SA" dirty="0"/>
              <a:t/>
            </a:r>
            <a:br>
              <a:rPr lang="ar-SA" dirty="0"/>
            </a:br>
            <a:endParaRPr lang="ar-SA" dirty="0"/>
          </a:p>
          <a:p>
            <a:pPr algn="r" rtl="1"/>
            <a:r>
              <a:rPr lang="ar-SA" dirty="0" smtClean="0"/>
              <a:t>قد </a:t>
            </a:r>
            <a:r>
              <a:rPr lang="ar-SA" dirty="0"/>
              <a:t>تتطلب بعض المشاريع الوصول إلى مجموعة من الملفات ذات الصلة لتخزين واسترجاع مدخلات المستخدم.</a:t>
            </a:r>
            <a:br>
              <a:rPr lang="ar-SA" dirty="0"/>
            </a:br>
            <a:r>
              <a:rPr lang="ar-SA" dirty="0"/>
              <a:t>تحتوي البرامج التعليمية على قواعد بيانات للحقائق ذات الصلة لفهم الفهم.</a:t>
            </a:r>
            <a:br>
              <a:rPr lang="ar-SA" dirty="0"/>
            </a:br>
            <a:r>
              <a:rPr lang="ar-SA" dirty="0"/>
              <a:t>يخزن المستخدم إجابات للرجوع إليها مستقبلاً ويسجلها.</a:t>
            </a:r>
            <a:br>
              <a:rPr lang="ar-SA" dirty="0"/>
            </a:br>
            <a:r>
              <a:rPr lang="ar-SA" dirty="0"/>
              <a:t>تقدم تطبيقات </a:t>
            </a:r>
            <a:r>
              <a:rPr lang="en-US" dirty="0" err="1"/>
              <a:t>Authorware</a:t>
            </a:r>
            <a:r>
              <a:rPr lang="en-US" dirty="0"/>
              <a:t> </a:t>
            </a:r>
            <a:r>
              <a:rPr lang="ar-SA" dirty="0"/>
              <a:t>ومدير واجهة إلى قاعدة بيانات.</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2227" name="Rectangle 2"/>
          <p:cNvSpPr>
            <a:spLocks noGrp="1" noChangeArrowheads="1"/>
          </p:cNvSpPr>
          <p:nvPr>
            <p:ph type="title"/>
          </p:nvPr>
        </p:nvSpPr>
        <p:spPr>
          <a:xfrm>
            <a:off x="504497" y="-220724"/>
            <a:ext cx="8229600" cy="1143000"/>
          </a:xfrm>
        </p:spPr>
        <p:txBody>
          <a:bodyPr/>
          <a:lstStyle/>
          <a:p>
            <a:pPr eaLnBrk="1" hangingPunct="1"/>
            <a:r>
              <a:rPr lang="en-US" dirty="0" smtClean="0">
                <a:solidFill>
                  <a:srgbClr val="FF0000"/>
                </a:solidFill>
              </a:rPr>
              <a:t>Preview, Test, Debug</a:t>
            </a:r>
            <a:endParaRPr lang="en-US" dirty="0">
              <a:solidFill>
                <a:srgbClr val="FF0000"/>
              </a:solidFill>
            </a:endParaRPr>
          </a:p>
        </p:txBody>
      </p:sp>
      <p:sp>
        <p:nvSpPr>
          <p:cNvPr id="52228" name="Rectangle 3"/>
          <p:cNvSpPr>
            <a:spLocks noGrp="1" noChangeArrowheads="1"/>
          </p:cNvSpPr>
          <p:nvPr>
            <p:ph idx="1"/>
          </p:nvPr>
        </p:nvSpPr>
        <p:spPr>
          <a:xfrm>
            <a:off x="0" y="906517"/>
            <a:ext cx="9144000" cy="4525963"/>
          </a:xfrm>
        </p:spPr>
        <p:txBody>
          <a:bodyPr/>
          <a:lstStyle/>
          <a:p>
            <a:pPr eaLnBrk="1" hangingPunct="1"/>
            <a:r>
              <a:rPr lang="en-US" b="1" dirty="0"/>
              <a:t>Projects are created </a:t>
            </a:r>
            <a:r>
              <a:rPr lang="en-US" dirty="0"/>
              <a:t>in the </a:t>
            </a:r>
            <a:r>
              <a:rPr lang="en-US" dirty="0">
                <a:solidFill>
                  <a:srgbClr val="FF0000"/>
                </a:solidFill>
              </a:rPr>
              <a:t>development mode.</a:t>
            </a:r>
          </a:p>
          <a:p>
            <a:pPr lvl="1" eaLnBrk="1" hangingPunct="1"/>
            <a:r>
              <a:rPr lang="en-US" dirty="0">
                <a:ea typeface="ＭＳ Ｐゴシック" charset="-128"/>
              </a:rPr>
              <a:t>Necessary to </a:t>
            </a:r>
            <a:r>
              <a:rPr lang="en-US" dirty="0">
                <a:solidFill>
                  <a:srgbClr val="FF5A14"/>
                </a:solidFill>
                <a:ea typeface="ＭＳ Ｐゴシック" charset="-128"/>
              </a:rPr>
              <a:t>preview</a:t>
            </a:r>
            <a:r>
              <a:rPr lang="en-US" dirty="0">
                <a:ea typeface="ＭＳ Ｐゴシック" charset="-128"/>
              </a:rPr>
              <a:t> the project as it will appear in the final product and </a:t>
            </a:r>
            <a:r>
              <a:rPr lang="en-US" dirty="0">
                <a:solidFill>
                  <a:srgbClr val="FF5A14"/>
                </a:solidFill>
                <a:ea typeface="ＭＳ Ｐゴシック" charset="-128"/>
              </a:rPr>
              <a:t>test</a:t>
            </a:r>
            <a:r>
              <a:rPr lang="en-US" dirty="0">
                <a:ea typeface="ＭＳ Ｐゴシック" charset="-128"/>
              </a:rPr>
              <a:t> the components of the screen displays.</a:t>
            </a:r>
          </a:p>
          <a:p>
            <a:pPr lvl="1" eaLnBrk="1" hangingPunct="1"/>
            <a:r>
              <a:rPr lang="en-US" b="1" dirty="0">
                <a:solidFill>
                  <a:srgbClr val="FF0000"/>
                </a:solidFill>
                <a:ea typeface="ＭＳ Ｐゴシック" charset="-128"/>
              </a:rPr>
              <a:t>Authoring applications often </a:t>
            </a:r>
            <a:r>
              <a:rPr lang="en-US" dirty="0">
                <a:ea typeface="ＭＳ Ｐゴシック" charset="-128"/>
              </a:rPr>
              <a:t>have a preview mode to test the assembled project during development.</a:t>
            </a:r>
          </a:p>
          <a:p>
            <a:pPr lvl="2" eaLnBrk="1" hangingPunct="1"/>
            <a:r>
              <a:rPr lang="en-US" dirty="0">
                <a:solidFill>
                  <a:srgbClr val="FF5A14"/>
                </a:solidFill>
                <a:ea typeface="ＭＳ Ｐゴシック" charset="-128"/>
              </a:rPr>
              <a:t>Debugger</a:t>
            </a:r>
            <a:r>
              <a:rPr lang="en-US" dirty="0">
                <a:ea typeface="ＭＳ Ｐゴシック" charset="-128"/>
              </a:rPr>
              <a:t> tools can identify errors in program code.</a:t>
            </a:r>
          </a:p>
          <a:p>
            <a:pPr lvl="1" eaLnBrk="1" hangingPunct="1"/>
            <a:endParaRPr lang="en-US" dirty="0">
              <a:ea typeface="ＭＳ Ｐゴシック" charset="-128"/>
            </a:endParaRPr>
          </a:p>
        </p:txBody>
      </p:sp>
      <p:sp>
        <p:nvSpPr>
          <p:cNvPr id="52226" name="Slide Number Placeholder 4"/>
          <p:cNvSpPr>
            <a:spLocks noGrp="1"/>
          </p:cNvSpPr>
          <p:nvPr>
            <p:ph type="sldNum" sz="quarter" idx="12"/>
          </p:nvPr>
        </p:nvSpPr>
        <p:spPr>
          <a:noFill/>
        </p:spPr>
        <p:txBody>
          <a:bodyPr/>
          <a:lstStyle/>
          <a:p>
            <a:fld id="{1DD3EB97-C0F9-6249-B347-A6EC5B592C5F}" type="slidenum">
              <a:rPr lang="en-US" smtClean="0"/>
              <a:pPr/>
              <a:t>19</a:t>
            </a:fld>
            <a:endParaRPr lang="en-US" smtClean="0"/>
          </a:p>
        </p:txBody>
      </p:sp>
      <p:sp>
        <p:nvSpPr>
          <p:cNvPr id="2" name="مستطيل 1"/>
          <p:cNvSpPr/>
          <p:nvPr/>
        </p:nvSpPr>
        <p:spPr>
          <a:xfrm>
            <a:off x="0" y="4343428"/>
            <a:ext cx="9144000" cy="1938992"/>
          </a:xfrm>
          <a:prstGeom prst="rect">
            <a:avLst/>
          </a:prstGeom>
        </p:spPr>
        <p:txBody>
          <a:bodyPr wrap="square">
            <a:spAutoFit/>
          </a:bodyPr>
          <a:lstStyle/>
          <a:p>
            <a:pPr algn="r" rtl="1"/>
            <a:r>
              <a:rPr lang="ar-SA" dirty="0"/>
              <a:t>يتم إنشاء المشاريع في وضع التطوير.</a:t>
            </a:r>
          </a:p>
          <a:p>
            <a:pPr algn="r" rtl="1"/>
            <a:r>
              <a:rPr lang="ar-SA" dirty="0"/>
              <a:t>من الضروري معاينة المشروع كما سيظهر في المنتج النهائي واختبار مكونات الشاشة المعروضة.</a:t>
            </a:r>
          </a:p>
          <a:p>
            <a:pPr algn="r" rtl="1"/>
            <a:r>
              <a:rPr lang="ar-SA" dirty="0"/>
              <a:t>غالبًا ما تحتوي تطبيقات التأليف على وضع المعاينة لاختبار المشروع المجمع أثناء التطوير.</a:t>
            </a:r>
          </a:p>
          <a:p>
            <a:pPr algn="r" rtl="1"/>
            <a:r>
              <a:rPr lang="ar-SA" dirty="0"/>
              <a:t>يمكن أدوات </a:t>
            </a:r>
            <a:r>
              <a:rPr lang="en-US" dirty="0"/>
              <a:t>Debugger </a:t>
            </a:r>
            <a:r>
              <a:rPr lang="ar-SA" dirty="0"/>
              <a:t>التعرف على الأخطاء في التعليمات البرمجية للبرنامج.</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5" name="Rectangle 2"/>
          <p:cNvSpPr>
            <a:spLocks noGrp="1" noChangeArrowheads="1"/>
          </p:cNvSpPr>
          <p:nvPr>
            <p:ph type="title"/>
          </p:nvPr>
        </p:nvSpPr>
        <p:spPr>
          <a:xfrm>
            <a:off x="441435" y="-126124"/>
            <a:ext cx="8229600" cy="1143000"/>
          </a:xfrm>
        </p:spPr>
        <p:txBody>
          <a:bodyPr/>
          <a:lstStyle/>
          <a:p>
            <a:pPr eaLnBrk="1" hangingPunct="1"/>
            <a:r>
              <a:rPr lang="en-US" dirty="0" smtClean="0">
                <a:solidFill>
                  <a:srgbClr val="FF0000"/>
                </a:solidFill>
              </a:rPr>
              <a:t>Methods To Integrate Media</a:t>
            </a:r>
            <a:endParaRPr lang="en-US" dirty="0">
              <a:solidFill>
                <a:srgbClr val="FF0000"/>
              </a:solidFill>
            </a:endParaRPr>
          </a:p>
        </p:txBody>
      </p:sp>
      <p:sp>
        <p:nvSpPr>
          <p:cNvPr id="18436" name="Rectangle 3"/>
          <p:cNvSpPr>
            <a:spLocks noGrp="1" noChangeArrowheads="1"/>
          </p:cNvSpPr>
          <p:nvPr>
            <p:ph idx="1"/>
          </p:nvPr>
        </p:nvSpPr>
        <p:spPr>
          <a:xfrm>
            <a:off x="-157656" y="504497"/>
            <a:ext cx="9301655" cy="4724400"/>
          </a:xfrm>
        </p:spPr>
        <p:txBody>
          <a:bodyPr>
            <a:normAutofit lnSpcReduction="10000"/>
          </a:bodyPr>
          <a:lstStyle/>
          <a:p>
            <a:pPr eaLnBrk="1" hangingPunct="1"/>
            <a:r>
              <a:rPr lang="en-US" dirty="0">
                <a:solidFill>
                  <a:srgbClr val="FF5A14"/>
                </a:solidFill>
              </a:rPr>
              <a:t>Programming</a:t>
            </a:r>
            <a:endParaRPr lang="en-US" dirty="0"/>
          </a:p>
          <a:p>
            <a:pPr lvl="1" eaLnBrk="1" hangingPunct="1"/>
            <a:r>
              <a:rPr lang="en-US" dirty="0">
                <a:ea typeface="ＭＳ Ｐゴシック" charset="-128"/>
              </a:rPr>
              <a:t>Languages specify how the media is presented and user interactions carried out.</a:t>
            </a:r>
          </a:p>
          <a:p>
            <a:pPr lvl="1" eaLnBrk="1" hangingPunct="1"/>
            <a:r>
              <a:rPr lang="en-US" dirty="0">
                <a:ea typeface="ＭＳ Ｐゴシック" charset="-128"/>
              </a:rPr>
              <a:t>Requires command of the language.</a:t>
            </a:r>
          </a:p>
          <a:p>
            <a:pPr lvl="1" eaLnBrk="1" hangingPunct="1"/>
            <a:r>
              <a:rPr lang="en-US" dirty="0">
                <a:ea typeface="ＭＳ Ｐゴシック" charset="-128"/>
              </a:rPr>
              <a:t>Is time consuming.</a:t>
            </a:r>
          </a:p>
          <a:p>
            <a:pPr eaLnBrk="1" hangingPunct="1"/>
            <a:r>
              <a:rPr lang="en-US" dirty="0">
                <a:solidFill>
                  <a:srgbClr val="FF5A14"/>
                </a:solidFill>
              </a:rPr>
              <a:t>Authoring</a:t>
            </a:r>
            <a:endParaRPr lang="en-US" dirty="0"/>
          </a:p>
          <a:p>
            <a:pPr lvl="1" eaLnBrk="1" hangingPunct="1"/>
            <a:r>
              <a:rPr lang="en-US" dirty="0">
                <a:ea typeface="ＭＳ Ｐゴシック" charset="-128"/>
              </a:rPr>
              <a:t>Applications specially designed to integrate and present media elements. </a:t>
            </a:r>
          </a:p>
          <a:p>
            <a:pPr lvl="1" eaLnBrk="1" hangingPunct="1"/>
            <a:r>
              <a:rPr lang="en-US" dirty="0">
                <a:ea typeface="ＭＳ Ｐゴシック" charset="-128"/>
              </a:rPr>
              <a:t>Developers can concentrate on design, interactivity, and functionality of the project.</a:t>
            </a:r>
          </a:p>
        </p:txBody>
      </p:sp>
      <p:sp>
        <p:nvSpPr>
          <p:cNvPr id="18434" name="Slide Number Placeholder 4"/>
          <p:cNvSpPr>
            <a:spLocks noGrp="1"/>
          </p:cNvSpPr>
          <p:nvPr>
            <p:ph type="sldNum" sz="quarter" idx="12"/>
          </p:nvPr>
        </p:nvSpPr>
        <p:spPr>
          <a:noFill/>
        </p:spPr>
        <p:txBody>
          <a:bodyPr/>
          <a:lstStyle/>
          <a:p>
            <a:fld id="{CC8F1E35-4332-FB42-BBC1-2C049268C0AD}" type="slidenum">
              <a:rPr lang="en-US" smtClean="0"/>
              <a:pPr/>
              <a:t>2</a:t>
            </a:fld>
            <a:endParaRPr lang="en-US" smtClean="0"/>
          </a:p>
        </p:txBody>
      </p:sp>
      <p:sp>
        <p:nvSpPr>
          <p:cNvPr id="2" name="مستطيل 1"/>
          <p:cNvSpPr/>
          <p:nvPr/>
        </p:nvSpPr>
        <p:spPr>
          <a:xfrm>
            <a:off x="457200" y="4549676"/>
            <a:ext cx="8686800" cy="2308324"/>
          </a:xfrm>
          <a:prstGeom prst="rect">
            <a:avLst/>
          </a:prstGeom>
        </p:spPr>
        <p:txBody>
          <a:bodyPr wrap="square">
            <a:spAutoFit/>
          </a:bodyPr>
          <a:lstStyle/>
          <a:p>
            <a:pPr algn="r" rtl="1"/>
            <a:r>
              <a:rPr lang="ar-SA" dirty="0"/>
              <a:t>برمجة</a:t>
            </a:r>
          </a:p>
          <a:p>
            <a:pPr algn="r" rtl="1"/>
            <a:r>
              <a:rPr lang="ar-SA" dirty="0"/>
              <a:t>تحدد اللغات كيفية عرض الوسائط وتنفيذ تفاعلات المستخدم.</a:t>
            </a:r>
          </a:p>
          <a:p>
            <a:pPr algn="r" rtl="1"/>
            <a:r>
              <a:rPr lang="ar-SA" dirty="0"/>
              <a:t>يتطلب الأمر من اللغة.</a:t>
            </a:r>
          </a:p>
          <a:p>
            <a:pPr algn="r" rtl="1"/>
            <a:r>
              <a:rPr lang="ar-SA" dirty="0"/>
              <a:t>هو مضيعة للوقت.</a:t>
            </a:r>
          </a:p>
          <a:p>
            <a:pPr algn="r" rtl="1"/>
            <a:r>
              <a:rPr lang="ar-SA" dirty="0" smtClean="0"/>
              <a:t>التأليف :التطبيقات </a:t>
            </a:r>
            <a:r>
              <a:rPr lang="ar-SA" dirty="0"/>
              <a:t>المصممة خصيصًا لدمج عناصر الوسائط وعرضها.</a:t>
            </a:r>
          </a:p>
          <a:p>
            <a:pPr algn="r" rtl="1"/>
            <a:r>
              <a:rPr lang="ar-SA" dirty="0"/>
              <a:t>يمكن للمطورين التركيز على التصميم والتفاعل والوظائف الخاصة بالمشروع.</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51" name="Rectangle 2"/>
          <p:cNvSpPr>
            <a:spLocks noGrp="1" noChangeArrowheads="1"/>
          </p:cNvSpPr>
          <p:nvPr>
            <p:ph type="title"/>
          </p:nvPr>
        </p:nvSpPr>
        <p:spPr>
          <a:xfrm>
            <a:off x="441434" y="-292921"/>
            <a:ext cx="8229600" cy="1143000"/>
          </a:xfrm>
        </p:spPr>
        <p:txBody>
          <a:bodyPr/>
          <a:lstStyle/>
          <a:p>
            <a:pPr eaLnBrk="1" hangingPunct="1"/>
            <a:r>
              <a:rPr lang="en-US" dirty="0" smtClean="0">
                <a:solidFill>
                  <a:srgbClr val="FF0000"/>
                </a:solidFill>
              </a:rPr>
              <a:t>Project Delivery</a:t>
            </a:r>
            <a:endParaRPr lang="en-US" dirty="0">
              <a:solidFill>
                <a:srgbClr val="FF0000"/>
              </a:solidFill>
            </a:endParaRPr>
          </a:p>
        </p:txBody>
      </p:sp>
      <p:sp>
        <p:nvSpPr>
          <p:cNvPr id="53252" name="Rectangle 3"/>
          <p:cNvSpPr>
            <a:spLocks noGrp="1" noChangeArrowheads="1"/>
          </p:cNvSpPr>
          <p:nvPr>
            <p:ph idx="1"/>
          </p:nvPr>
        </p:nvSpPr>
        <p:spPr>
          <a:xfrm>
            <a:off x="112986" y="609600"/>
            <a:ext cx="9031014" cy="4530725"/>
          </a:xfrm>
        </p:spPr>
        <p:txBody>
          <a:bodyPr/>
          <a:lstStyle/>
          <a:p>
            <a:pPr eaLnBrk="1" hangingPunct="1">
              <a:lnSpc>
                <a:spcPct val="90000"/>
              </a:lnSpc>
            </a:pPr>
            <a:r>
              <a:rPr lang="en-US" b="1" dirty="0"/>
              <a:t>Projects are </a:t>
            </a:r>
            <a:r>
              <a:rPr lang="en-US" dirty="0"/>
              <a:t>published so they play outside the authoring environment.</a:t>
            </a:r>
          </a:p>
          <a:p>
            <a:pPr eaLnBrk="1" hangingPunct="1">
              <a:lnSpc>
                <a:spcPct val="90000"/>
              </a:lnSpc>
            </a:pPr>
            <a:r>
              <a:rPr lang="en-US" b="1" dirty="0"/>
              <a:t>Two approaches to publishing.</a:t>
            </a:r>
            <a:endParaRPr lang="en-US" b="1" dirty="0" smtClean="0"/>
          </a:p>
          <a:p>
            <a:pPr lvl="1" eaLnBrk="1" hangingPunct="1">
              <a:lnSpc>
                <a:spcPct val="90000"/>
              </a:lnSpc>
            </a:pPr>
            <a:r>
              <a:rPr lang="en-US" dirty="0" smtClean="0">
                <a:solidFill>
                  <a:srgbClr val="FF0000"/>
                </a:solidFill>
                <a:ea typeface="ＭＳ Ｐゴシック" charset="-128"/>
              </a:rPr>
              <a:t>1-Remote </a:t>
            </a:r>
            <a:r>
              <a:rPr lang="en-US" dirty="0" smtClean="0">
                <a:solidFill>
                  <a:srgbClr val="FF0000"/>
                </a:solidFill>
                <a:ea typeface="ＭＳ Ｐゴシック" charset="-128"/>
              </a:rPr>
              <a:t>delivery </a:t>
            </a:r>
          </a:p>
          <a:p>
            <a:pPr lvl="2" eaLnBrk="1" hangingPunct="1">
              <a:lnSpc>
                <a:spcPct val="90000"/>
              </a:lnSpc>
            </a:pPr>
            <a:r>
              <a:rPr lang="en-US" dirty="0" smtClean="0">
                <a:ea typeface="ＭＳ Ｐゴシック" charset="-128"/>
              </a:rPr>
              <a:t>Store the application and data on a server for access through a network, most often the WWW.</a:t>
            </a:r>
          </a:p>
          <a:p>
            <a:pPr lvl="1" eaLnBrk="1" hangingPunct="1">
              <a:lnSpc>
                <a:spcPct val="90000"/>
              </a:lnSpc>
            </a:pPr>
            <a:r>
              <a:rPr lang="en-US" dirty="0" smtClean="0">
                <a:solidFill>
                  <a:srgbClr val="FF0000"/>
                </a:solidFill>
                <a:ea typeface="ＭＳ Ｐゴシック" charset="-128"/>
              </a:rPr>
              <a:t>2-Local </a:t>
            </a:r>
            <a:r>
              <a:rPr lang="en-US" dirty="0" smtClean="0">
                <a:solidFill>
                  <a:srgbClr val="FF0000"/>
                </a:solidFill>
                <a:ea typeface="ＭＳ Ｐゴシック" charset="-128"/>
              </a:rPr>
              <a:t>installation</a:t>
            </a:r>
          </a:p>
          <a:p>
            <a:pPr lvl="2" eaLnBrk="1" hangingPunct="1">
              <a:lnSpc>
                <a:spcPct val="90000"/>
              </a:lnSpc>
            </a:pPr>
            <a:r>
              <a:rPr lang="en-US" dirty="0" smtClean="0">
                <a:ea typeface="ＭＳ Ｐゴシック" charset="-128"/>
              </a:rPr>
              <a:t>Application is installed and maintained on user’s device</a:t>
            </a:r>
            <a:r>
              <a:rPr lang="en-US" dirty="0" smtClean="0">
                <a:ea typeface="ＭＳ Ｐゴシック" charset="-128"/>
              </a:rPr>
              <a:t>.</a:t>
            </a:r>
          </a:p>
          <a:p>
            <a:pPr marL="914400" lvl="2" indent="0" eaLnBrk="1" hangingPunct="1">
              <a:lnSpc>
                <a:spcPct val="90000"/>
              </a:lnSpc>
              <a:buNone/>
            </a:pPr>
            <a:endParaRPr lang="en-US" dirty="0" smtClean="0">
              <a:ea typeface="ＭＳ Ｐゴシック" charset="-128"/>
            </a:endParaRPr>
          </a:p>
          <a:p>
            <a:pPr lvl="1" eaLnBrk="1" hangingPunct="1">
              <a:lnSpc>
                <a:spcPct val="90000"/>
              </a:lnSpc>
            </a:pPr>
            <a:endParaRPr lang="en-US" dirty="0">
              <a:ea typeface="ＭＳ Ｐゴシック" charset="-128"/>
            </a:endParaRPr>
          </a:p>
        </p:txBody>
      </p:sp>
      <p:sp>
        <p:nvSpPr>
          <p:cNvPr id="53250" name="Slide Number Placeholder 4"/>
          <p:cNvSpPr>
            <a:spLocks noGrp="1"/>
          </p:cNvSpPr>
          <p:nvPr>
            <p:ph type="sldNum" sz="quarter" idx="12"/>
          </p:nvPr>
        </p:nvSpPr>
        <p:spPr>
          <a:noFill/>
        </p:spPr>
        <p:txBody>
          <a:bodyPr/>
          <a:lstStyle/>
          <a:p>
            <a:fld id="{91ABCF95-797B-2B4C-BEDA-A78FC8F48102}" type="slidenum">
              <a:rPr lang="en-US" smtClean="0"/>
              <a:pPr/>
              <a:t>20</a:t>
            </a:fld>
            <a:endParaRPr lang="en-US" smtClean="0"/>
          </a:p>
        </p:txBody>
      </p:sp>
      <p:sp>
        <p:nvSpPr>
          <p:cNvPr id="2" name="مستطيل 1"/>
          <p:cNvSpPr/>
          <p:nvPr/>
        </p:nvSpPr>
        <p:spPr>
          <a:xfrm>
            <a:off x="488731" y="4407782"/>
            <a:ext cx="8544910" cy="2308324"/>
          </a:xfrm>
          <a:prstGeom prst="rect">
            <a:avLst/>
          </a:prstGeom>
        </p:spPr>
        <p:txBody>
          <a:bodyPr wrap="square">
            <a:spAutoFit/>
          </a:bodyPr>
          <a:lstStyle/>
          <a:p>
            <a:pPr algn="r" rtl="1"/>
            <a:r>
              <a:rPr lang="ar-SA" dirty="0"/>
              <a:t>يتم نشر المشاريع بحيث تلعب خارج بيئة التأليف.</a:t>
            </a:r>
          </a:p>
          <a:p>
            <a:pPr algn="r" rtl="1"/>
            <a:r>
              <a:rPr lang="ar-SA" dirty="0"/>
              <a:t>طريقتان للنشر.</a:t>
            </a:r>
          </a:p>
          <a:p>
            <a:pPr algn="r" rtl="1"/>
            <a:r>
              <a:rPr lang="ar-SA" dirty="0"/>
              <a:t>التسليم عن بعد</a:t>
            </a:r>
          </a:p>
          <a:p>
            <a:pPr algn="r" rtl="1"/>
            <a:r>
              <a:rPr lang="ar-SA" dirty="0"/>
              <a:t>قم بتخزين التطبيق والبيانات على خادم للوصول عبر شبكة ، غالبًا </a:t>
            </a:r>
            <a:r>
              <a:rPr lang="en-US" dirty="0"/>
              <a:t>WWW.</a:t>
            </a:r>
          </a:p>
          <a:p>
            <a:pPr algn="r" rtl="1"/>
            <a:r>
              <a:rPr lang="ar-SA" dirty="0"/>
              <a:t>التثبيت المحلي</a:t>
            </a:r>
          </a:p>
          <a:p>
            <a:pPr algn="r" rtl="1"/>
            <a:r>
              <a:rPr lang="ar-SA" dirty="0"/>
              <a:t>يتم تثبيت التطبيق وصيانته على جهاز المستخدم.</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51" name="Rectangle 2"/>
          <p:cNvSpPr>
            <a:spLocks noGrp="1" noChangeArrowheads="1"/>
          </p:cNvSpPr>
          <p:nvPr>
            <p:ph type="title"/>
          </p:nvPr>
        </p:nvSpPr>
        <p:spPr>
          <a:xfrm>
            <a:off x="472965" y="-277155"/>
            <a:ext cx="8229600" cy="1143000"/>
          </a:xfrm>
        </p:spPr>
        <p:txBody>
          <a:bodyPr/>
          <a:lstStyle/>
          <a:p>
            <a:pPr eaLnBrk="1" hangingPunct="1"/>
            <a:r>
              <a:rPr lang="en-US" dirty="0" smtClean="0">
                <a:solidFill>
                  <a:srgbClr val="FF0000"/>
                </a:solidFill>
              </a:rPr>
              <a:t>Project Delivery</a:t>
            </a:r>
            <a:endParaRPr lang="en-US" dirty="0">
              <a:solidFill>
                <a:srgbClr val="FF0000"/>
              </a:solidFill>
            </a:endParaRPr>
          </a:p>
        </p:txBody>
      </p:sp>
      <p:sp>
        <p:nvSpPr>
          <p:cNvPr id="53252" name="Rectangle 3"/>
          <p:cNvSpPr>
            <a:spLocks noGrp="1" noChangeArrowheads="1"/>
          </p:cNvSpPr>
          <p:nvPr>
            <p:ph idx="1"/>
          </p:nvPr>
        </p:nvSpPr>
        <p:spPr>
          <a:xfrm>
            <a:off x="0" y="688427"/>
            <a:ext cx="9144000" cy="4660900"/>
          </a:xfrm>
        </p:spPr>
        <p:txBody>
          <a:bodyPr/>
          <a:lstStyle/>
          <a:p>
            <a:pPr eaLnBrk="1" hangingPunct="1">
              <a:lnSpc>
                <a:spcPct val="90000"/>
              </a:lnSpc>
            </a:pPr>
            <a:r>
              <a:rPr lang="en-US" dirty="0" smtClean="0">
                <a:solidFill>
                  <a:srgbClr val="FF0000"/>
                </a:solidFill>
              </a:rPr>
              <a:t>Remote delivery </a:t>
            </a:r>
            <a:r>
              <a:rPr lang="en-US" dirty="0" smtClean="0"/>
              <a:t>through a network connection.</a:t>
            </a:r>
          </a:p>
          <a:p>
            <a:pPr lvl="1" eaLnBrk="1" hangingPunct="1">
              <a:lnSpc>
                <a:spcPct val="90000"/>
              </a:lnSpc>
            </a:pPr>
            <a:r>
              <a:rPr lang="en-US" dirty="0" smtClean="0"/>
              <a:t>Advantages:</a:t>
            </a:r>
          </a:p>
          <a:p>
            <a:pPr lvl="2" eaLnBrk="1" hangingPunct="1">
              <a:lnSpc>
                <a:spcPct val="90000"/>
              </a:lnSpc>
            </a:pPr>
            <a:r>
              <a:rPr lang="en-US" dirty="0" smtClean="0"/>
              <a:t>Content revisions are managed by server database.</a:t>
            </a:r>
          </a:p>
          <a:p>
            <a:pPr lvl="2" eaLnBrk="1" hangingPunct="1">
              <a:lnSpc>
                <a:spcPct val="90000"/>
              </a:lnSpc>
            </a:pPr>
            <a:r>
              <a:rPr lang="en-US" dirty="0" smtClean="0"/>
              <a:t>Wide market access</a:t>
            </a:r>
          </a:p>
          <a:p>
            <a:pPr lvl="2" eaLnBrk="1" hangingPunct="1">
              <a:lnSpc>
                <a:spcPct val="90000"/>
              </a:lnSpc>
            </a:pPr>
            <a:r>
              <a:rPr lang="en-US" dirty="0" smtClean="0"/>
              <a:t>Developer can track users and determine patterns of usage.</a:t>
            </a:r>
          </a:p>
          <a:p>
            <a:pPr lvl="1" eaLnBrk="1" hangingPunct="1">
              <a:lnSpc>
                <a:spcPct val="90000"/>
              </a:lnSpc>
            </a:pPr>
            <a:r>
              <a:rPr lang="en-US" dirty="0" smtClean="0"/>
              <a:t>Limitations:</a:t>
            </a:r>
          </a:p>
          <a:p>
            <a:pPr lvl="2" eaLnBrk="1" hangingPunct="1">
              <a:lnSpc>
                <a:spcPct val="90000"/>
              </a:lnSpc>
            </a:pPr>
            <a:r>
              <a:rPr lang="en-US" dirty="0" smtClean="0"/>
              <a:t>Bandwidth restrictions may apply depending on user’s location or network service.</a:t>
            </a:r>
          </a:p>
          <a:p>
            <a:pPr lvl="2" eaLnBrk="1" hangingPunct="1">
              <a:lnSpc>
                <a:spcPct val="90000"/>
              </a:lnSpc>
            </a:pPr>
            <a:r>
              <a:rPr lang="en-US" dirty="0" smtClean="0"/>
              <a:t>Browser applications are not uniformly compatible with all devices or applications.</a:t>
            </a:r>
          </a:p>
        </p:txBody>
      </p:sp>
      <p:sp>
        <p:nvSpPr>
          <p:cNvPr id="53250" name="Slide Number Placeholder 4"/>
          <p:cNvSpPr>
            <a:spLocks noGrp="1"/>
          </p:cNvSpPr>
          <p:nvPr>
            <p:ph type="sldNum" sz="quarter" idx="12"/>
          </p:nvPr>
        </p:nvSpPr>
        <p:spPr>
          <a:noFill/>
        </p:spPr>
        <p:txBody>
          <a:bodyPr/>
          <a:lstStyle/>
          <a:p>
            <a:fld id="{91ABCF95-797B-2B4C-BEDA-A78FC8F48102}" type="slidenum">
              <a:rPr lang="en-US" smtClean="0"/>
              <a:pPr/>
              <a:t>21</a:t>
            </a:fld>
            <a:endParaRPr lang="en-US" smtClean="0"/>
          </a:p>
        </p:txBody>
      </p:sp>
      <p:sp>
        <p:nvSpPr>
          <p:cNvPr id="2" name="مستطيل 1"/>
          <p:cNvSpPr/>
          <p:nvPr/>
        </p:nvSpPr>
        <p:spPr>
          <a:xfrm>
            <a:off x="-346841" y="4363016"/>
            <a:ext cx="9490841" cy="2554545"/>
          </a:xfrm>
          <a:prstGeom prst="rect">
            <a:avLst/>
          </a:prstGeom>
        </p:spPr>
        <p:txBody>
          <a:bodyPr wrap="square">
            <a:spAutoFit/>
          </a:bodyPr>
          <a:lstStyle/>
          <a:p>
            <a:pPr algn="r" rtl="1"/>
            <a:r>
              <a:rPr lang="ar-SA" sz="2000" dirty="0"/>
              <a:t>التسليم عن بعد من خلال اتصال الشبكة.</a:t>
            </a:r>
          </a:p>
          <a:p>
            <a:pPr algn="r" rtl="1"/>
            <a:r>
              <a:rPr lang="ar-SA" sz="2000" dirty="0"/>
              <a:t>مزايا:</a:t>
            </a:r>
          </a:p>
          <a:p>
            <a:pPr algn="r" rtl="1"/>
            <a:r>
              <a:rPr lang="ar-SA" sz="2000" dirty="0"/>
              <a:t>تدار مراجعات المحتوى من خلال قاعدة بيانات الخادم.</a:t>
            </a:r>
          </a:p>
          <a:p>
            <a:pPr algn="r" rtl="1"/>
            <a:r>
              <a:rPr lang="ar-SA" sz="2000" dirty="0"/>
              <a:t>وصول واسع للسوق</a:t>
            </a:r>
          </a:p>
          <a:p>
            <a:pPr algn="r" rtl="1"/>
            <a:r>
              <a:rPr lang="ar-SA" sz="2000" dirty="0"/>
              <a:t>يمكن للمطور تتبع المستخدمين وتحديد أنماط الاستخدام.</a:t>
            </a:r>
          </a:p>
          <a:p>
            <a:pPr algn="r" rtl="1"/>
            <a:r>
              <a:rPr lang="ar-SA" sz="2000" dirty="0"/>
              <a:t>محددات:</a:t>
            </a:r>
          </a:p>
          <a:p>
            <a:pPr algn="r" rtl="1"/>
            <a:r>
              <a:rPr lang="ar-SA" sz="2000" dirty="0"/>
              <a:t>قد يتم فرض قيود النطاق الترددي بناءً على موقع المستخدم أو خدمة الشبكة.</a:t>
            </a:r>
          </a:p>
          <a:p>
            <a:pPr algn="r" rtl="1"/>
            <a:r>
              <a:rPr lang="ar-SA" sz="2000" dirty="0"/>
              <a:t>تطبيقات المتصفح غير متوافقة بشكل موحد مع جميع الأجهزة أو التطبيقات.</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51" name="Rectangle 2"/>
          <p:cNvSpPr>
            <a:spLocks noGrp="1" noChangeArrowheads="1"/>
          </p:cNvSpPr>
          <p:nvPr>
            <p:ph type="title"/>
          </p:nvPr>
        </p:nvSpPr>
        <p:spPr>
          <a:xfrm>
            <a:off x="472965" y="-324452"/>
            <a:ext cx="8229600" cy="1143000"/>
          </a:xfrm>
        </p:spPr>
        <p:txBody>
          <a:bodyPr/>
          <a:lstStyle/>
          <a:p>
            <a:pPr eaLnBrk="1" hangingPunct="1"/>
            <a:r>
              <a:rPr lang="en-US" dirty="0" smtClean="0">
                <a:solidFill>
                  <a:srgbClr val="FF0000"/>
                </a:solidFill>
              </a:rPr>
              <a:t>Project Delivery</a:t>
            </a:r>
            <a:endParaRPr lang="en-US" dirty="0">
              <a:solidFill>
                <a:srgbClr val="FF0000"/>
              </a:solidFill>
            </a:endParaRPr>
          </a:p>
        </p:txBody>
      </p:sp>
      <p:sp>
        <p:nvSpPr>
          <p:cNvPr id="53252" name="Rectangle 3"/>
          <p:cNvSpPr>
            <a:spLocks noGrp="1" noChangeArrowheads="1"/>
          </p:cNvSpPr>
          <p:nvPr>
            <p:ph idx="1"/>
          </p:nvPr>
        </p:nvSpPr>
        <p:spPr>
          <a:xfrm>
            <a:off x="0" y="562304"/>
            <a:ext cx="9144000" cy="4530725"/>
          </a:xfrm>
        </p:spPr>
        <p:txBody>
          <a:bodyPr/>
          <a:lstStyle/>
          <a:p>
            <a:pPr eaLnBrk="1" hangingPunct="1">
              <a:lnSpc>
                <a:spcPct val="90000"/>
              </a:lnSpc>
            </a:pPr>
            <a:r>
              <a:rPr lang="en-US" dirty="0" smtClean="0">
                <a:solidFill>
                  <a:srgbClr val="FF0000"/>
                </a:solidFill>
              </a:rPr>
              <a:t>Local installation </a:t>
            </a:r>
            <a:r>
              <a:rPr lang="en-US" dirty="0" smtClean="0"/>
              <a:t>on user device.</a:t>
            </a:r>
          </a:p>
          <a:p>
            <a:pPr lvl="1" eaLnBrk="1" hangingPunct="1">
              <a:lnSpc>
                <a:spcPct val="90000"/>
              </a:lnSpc>
            </a:pPr>
            <a:r>
              <a:rPr lang="en-US" dirty="0" smtClean="0"/>
              <a:t>Advantages:</a:t>
            </a:r>
          </a:p>
          <a:p>
            <a:pPr lvl="2" eaLnBrk="1" hangingPunct="1">
              <a:lnSpc>
                <a:spcPct val="90000"/>
              </a:lnSpc>
            </a:pPr>
            <a:r>
              <a:rPr lang="en-US" dirty="0" smtClean="0"/>
              <a:t>Project does not require constant connection to a network.</a:t>
            </a:r>
          </a:p>
          <a:p>
            <a:pPr lvl="2" eaLnBrk="1" hangingPunct="1">
              <a:lnSpc>
                <a:spcPct val="90000"/>
              </a:lnSpc>
            </a:pPr>
            <a:r>
              <a:rPr lang="en-US" dirty="0" smtClean="0"/>
              <a:t>Developer can incorporate larger data files within the application.</a:t>
            </a:r>
          </a:p>
          <a:p>
            <a:pPr lvl="1" eaLnBrk="1" hangingPunct="1">
              <a:lnSpc>
                <a:spcPct val="90000"/>
              </a:lnSpc>
            </a:pPr>
            <a:r>
              <a:rPr lang="en-US" dirty="0" smtClean="0"/>
              <a:t>Disadvantages:</a:t>
            </a:r>
          </a:p>
          <a:p>
            <a:pPr lvl="2" eaLnBrk="1" hangingPunct="1">
              <a:lnSpc>
                <a:spcPct val="90000"/>
              </a:lnSpc>
            </a:pPr>
            <a:r>
              <a:rPr lang="en-US" dirty="0" smtClean="0"/>
              <a:t>Platform dependency.</a:t>
            </a:r>
          </a:p>
          <a:p>
            <a:pPr lvl="2" eaLnBrk="1" hangingPunct="1">
              <a:lnSpc>
                <a:spcPct val="90000"/>
              </a:lnSpc>
            </a:pPr>
            <a:r>
              <a:rPr lang="en-US" dirty="0" smtClean="0"/>
              <a:t>Version control and critical updates are user dependent.</a:t>
            </a:r>
          </a:p>
          <a:p>
            <a:pPr lvl="2" eaLnBrk="1" hangingPunct="1">
              <a:lnSpc>
                <a:spcPct val="90000"/>
              </a:lnSpc>
            </a:pPr>
            <a:r>
              <a:rPr lang="en-US" dirty="0" smtClean="0"/>
              <a:t>Inability to track demographics and patterns of use.</a:t>
            </a:r>
          </a:p>
        </p:txBody>
      </p:sp>
      <p:sp>
        <p:nvSpPr>
          <p:cNvPr id="53250" name="Slide Number Placeholder 4"/>
          <p:cNvSpPr>
            <a:spLocks noGrp="1"/>
          </p:cNvSpPr>
          <p:nvPr>
            <p:ph type="sldNum" sz="quarter" idx="12"/>
          </p:nvPr>
        </p:nvSpPr>
        <p:spPr>
          <a:noFill/>
        </p:spPr>
        <p:txBody>
          <a:bodyPr/>
          <a:lstStyle/>
          <a:p>
            <a:fld id="{91ABCF95-797B-2B4C-BEDA-A78FC8F48102}" type="slidenum">
              <a:rPr lang="en-US" smtClean="0"/>
              <a:pPr/>
              <a:t>22</a:t>
            </a:fld>
            <a:endParaRPr lang="en-US" smtClean="0"/>
          </a:p>
        </p:txBody>
      </p:sp>
      <p:sp>
        <p:nvSpPr>
          <p:cNvPr id="2" name="مستطيل 1"/>
          <p:cNvSpPr/>
          <p:nvPr/>
        </p:nvSpPr>
        <p:spPr>
          <a:xfrm>
            <a:off x="0" y="4353574"/>
            <a:ext cx="9144000" cy="2554545"/>
          </a:xfrm>
          <a:prstGeom prst="rect">
            <a:avLst/>
          </a:prstGeom>
        </p:spPr>
        <p:txBody>
          <a:bodyPr wrap="square">
            <a:spAutoFit/>
          </a:bodyPr>
          <a:lstStyle/>
          <a:p>
            <a:pPr algn="r" rtl="1"/>
            <a:r>
              <a:rPr lang="ar-SA" sz="2000" dirty="0"/>
              <a:t>التثبيت المحلي على جهاز المستخدم.</a:t>
            </a:r>
          </a:p>
          <a:p>
            <a:pPr algn="r" rtl="1"/>
            <a:r>
              <a:rPr lang="ar-SA" sz="2000" dirty="0"/>
              <a:t>مزايا:</a:t>
            </a:r>
          </a:p>
          <a:p>
            <a:pPr algn="r" rtl="1"/>
            <a:r>
              <a:rPr lang="ar-SA" sz="2000" dirty="0"/>
              <a:t>لا يتطلب المشروع اتصال مستمر بشبكة.</a:t>
            </a:r>
          </a:p>
          <a:p>
            <a:pPr algn="r" rtl="1"/>
            <a:r>
              <a:rPr lang="ar-SA" sz="2000" dirty="0"/>
              <a:t>يمكن للمطور دمج ملفات بيانات أكبر داخل التطبيق.</a:t>
            </a:r>
          </a:p>
          <a:p>
            <a:pPr algn="r" rtl="1"/>
            <a:r>
              <a:rPr lang="ar-SA" sz="2000" dirty="0"/>
              <a:t>سلبيات:</a:t>
            </a:r>
          </a:p>
          <a:p>
            <a:pPr algn="r" rtl="1"/>
            <a:r>
              <a:rPr lang="ar-SA" sz="2000" dirty="0"/>
              <a:t>التبعية للنظام الأساسي.</a:t>
            </a:r>
          </a:p>
          <a:p>
            <a:pPr algn="r" rtl="1"/>
            <a:r>
              <a:rPr lang="ar-SA" sz="2000" dirty="0"/>
              <a:t>التحكم في الإصدار والتحديثات الهامة تعتمد على المستخدم.</a:t>
            </a:r>
          </a:p>
          <a:p>
            <a:pPr algn="r" rtl="1"/>
            <a:r>
              <a:rPr lang="ar-SA" sz="2000" dirty="0"/>
              <a:t>عدم القدرة على تتبع الديموغرافيات وأنماط الاستخدام.</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40218"/>
            <a:ext cx="8229600" cy="1143000"/>
          </a:xfrm>
        </p:spPr>
        <p:txBody>
          <a:bodyPr/>
          <a:lstStyle/>
          <a:p>
            <a:r>
              <a:rPr lang="en-US" dirty="0" smtClean="0">
                <a:solidFill>
                  <a:srgbClr val="FF0000"/>
                </a:solidFill>
              </a:rPr>
              <a:t>Local Delivery approaches</a:t>
            </a:r>
            <a:endParaRPr lang="en-US" dirty="0">
              <a:solidFill>
                <a:srgbClr val="FF0000"/>
              </a:solidFill>
            </a:endParaRPr>
          </a:p>
        </p:txBody>
      </p:sp>
      <p:sp>
        <p:nvSpPr>
          <p:cNvPr id="3" name="Content Placeholder 2"/>
          <p:cNvSpPr>
            <a:spLocks noGrp="1"/>
          </p:cNvSpPr>
          <p:nvPr>
            <p:ph idx="1"/>
          </p:nvPr>
        </p:nvSpPr>
        <p:spPr>
          <a:xfrm>
            <a:off x="173420" y="654269"/>
            <a:ext cx="8970579" cy="4525963"/>
          </a:xfrm>
        </p:spPr>
        <p:txBody>
          <a:bodyPr/>
          <a:lstStyle/>
          <a:p>
            <a:pPr eaLnBrk="1" hangingPunct="1">
              <a:lnSpc>
                <a:spcPct val="90000"/>
              </a:lnSpc>
            </a:pPr>
            <a:r>
              <a:rPr lang="en-US" dirty="0" smtClean="0">
                <a:ea typeface="ＭＳ Ｐゴシック" charset="-128"/>
              </a:rPr>
              <a:t>Projects for </a:t>
            </a:r>
            <a:r>
              <a:rPr lang="en-US" dirty="0" smtClean="0">
                <a:solidFill>
                  <a:srgbClr val="FF0000"/>
                </a:solidFill>
                <a:ea typeface="ＭＳ Ｐゴシック" charset="-128"/>
              </a:rPr>
              <a:t>local delivery</a:t>
            </a:r>
            <a:r>
              <a:rPr lang="en-US" dirty="0" smtClean="0">
                <a:ea typeface="ＭＳ Ｐゴシック" charset="-128"/>
              </a:rPr>
              <a:t> </a:t>
            </a:r>
            <a:r>
              <a:rPr lang="en-US" dirty="0" smtClean="0"/>
              <a:t>have </a:t>
            </a:r>
            <a:r>
              <a:rPr lang="en-US" b="1" dirty="0" smtClean="0"/>
              <a:t>two approaches </a:t>
            </a:r>
            <a:r>
              <a:rPr lang="en-US" dirty="0" smtClean="0"/>
              <a:t>to provide the application:</a:t>
            </a:r>
            <a:endParaRPr lang="en-US" dirty="0" smtClean="0">
              <a:ea typeface="ＭＳ Ｐゴシック" charset="-128"/>
            </a:endParaRPr>
          </a:p>
          <a:p>
            <a:pPr lvl="1" eaLnBrk="1" hangingPunct="1">
              <a:lnSpc>
                <a:spcPct val="90000"/>
              </a:lnSpc>
            </a:pPr>
            <a:r>
              <a:rPr lang="en-US" dirty="0" smtClean="0">
                <a:ea typeface="ＭＳ Ｐゴシック" charset="-128"/>
              </a:rPr>
              <a:t>Project requires a </a:t>
            </a:r>
            <a:r>
              <a:rPr lang="en-US" b="1" dirty="0" smtClean="0">
                <a:ea typeface="ＭＳ Ｐゴシック" charset="-128"/>
              </a:rPr>
              <a:t>separate</a:t>
            </a:r>
            <a:r>
              <a:rPr lang="en-US" dirty="0" smtClean="0">
                <a:ea typeface="ＭＳ Ｐゴシック" charset="-128"/>
              </a:rPr>
              <a:t> </a:t>
            </a:r>
            <a:r>
              <a:rPr lang="en-US" dirty="0" smtClean="0">
                <a:solidFill>
                  <a:srgbClr val="FF5A14"/>
                </a:solidFill>
                <a:ea typeface="ＭＳ Ｐゴシック" charset="-128"/>
              </a:rPr>
              <a:t>player</a:t>
            </a:r>
            <a:r>
              <a:rPr lang="en-US" dirty="0" smtClean="0">
                <a:ea typeface="ＭＳ Ｐゴシック" charset="-128"/>
              </a:rPr>
              <a:t> program to present the multimedia content.</a:t>
            </a:r>
          </a:p>
          <a:p>
            <a:pPr lvl="2" eaLnBrk="1" hangingPunct="1">
              <a:lnSpc>
                <a:spcPct val="90000"/>
              </a:lnSpc>
            </a:pPr>
            <a:r>
              <a:rPr lang="en-US" dirty="0" smtClean="0">
                <a:ea typeface="ＭＳ Ｐゴシック" charset="-128"/>
              </a:rPr>
              <a:t>QuickTime, Flash, and </a:t>
            </a:r>
            <a:r>
              <a:rPr lang="en-US" dirty="0" err="1" smtClean="0">
                <a:ea typeface="ＭＳ Ｐゴシック" charset="-128"/>
              </a:rPr>
              <a:t>MediaPlayer</a:t>
            </a:r>
            <a:r>
              <a:rPr lang="en-US" dirty="0" smtClean="0">
                <a:ea typeface="ＭＳ Ｐゴシック" charset="-128"/>
              </a:rPr>
              <a:t> programs are free player downloads.</a:t>
            </a:r>
          </a:p>
          <a:p>
            <a:pPr lvl="1" eaLnBrk="1" hangingPunct="1">
              <a:lnSpc>
                <a:spcPct val="90000"/>
              </a:lnSpc>
            </a:pPr>
            <a:r>
              <a:rPr lang="en-US" dirty="0" smtClean="0">
                <a:solidFill>
                  <a:srgbClr val="FF0000"/>
                </a:solidFill>
                <a:ea typeface="ＭＳ Ｐゴシック" charset="-128"/>
              </a:rPr>
              <a:t>Project embeds </a:t>
            </a:r>
            <a:r>
              <a:rPr lang="en-US" dirty="0" smtClean="0">
                <a:ea typeface="ＭＳ Ｐゴシック" charset="-128"/>
              </a:rPr>
              <a:t>the player in the multimedia project.</a:t>
            </a:r>
          </a:p>
          <a:p>
            <a:pPr lvl="2" eaLnBrk="1" hangingPunct="1">
              <a:lnSpc>
                <a:spcPct val="90000"/>
              </a:lnSpc>
            </a:pPr>
            <a:r>
              <a:rPr lang="en-US" dirty="0" smtClean="0">
                <a:ea typeface="ＭＳ Ｐゴシック" charset="-128"/>
              </a:rPr>
              <a:t>Larger files, but project is a stand-alone application.</a:t>
            </a:r>
          </a:p>
          <a:p>
            <a:endParaRPr lang="en-US" dirty="0"/>
          </a:p>
        </p:txBody>
      </p:sp>
      <p:sp>
        <p:nvSpPr>
          <p:cNvPr id="4" name="Slide Number Placeholder 3"/>
          <p:cNvSpPr>
            <a:spLocks noGrp="1"/>
          </p:cNvSpPr>
          <p:nvPr>
            <p:ph type="sldNum" sz="quarter" idx="12"/>
          </p:nvPr>
        </p:nvSpPr>
        <p:spPr/>
        <p:txBody>
          <a:bodyPr/>
          <a:lstStyle/>
          <a:p>
            <a:fld id="{8D4ED696-9809-3C48-9031-F71D3821407F}" type="slidenum">
              <a:rPr lang="en-US" smtClean="0"/>
              <a:pPr/>
              <a:t>23</a:t>
            </a:fld>
            <a:endParaRPr lang="en-US"/>
          </a:p>
        </p:txBody>
      </p:sp>
      <p:sp>
        <p:nvSpPr>
          <p:cNvPr id="5" name="مستطيل 4"/>
          <p:cNvSpPr/>
          <p:nvPr/>
        </p:nvSpPr>
        <p:spPr>
          <a:xfrm>
            <a:off x="346841" y="4286330"/>
            <a:ext cx="8797159" cy="1938992"/>
          </a:xfrm>
          <a:prstGeom prst="rect">
            <a:avLst/>
          </a:prstGeom>
        </p:spPr>
        <p:txBody>
          <a:bodyPr wrap="square">
            <a:spAutoFit/>
          </a:bodyPr>
          <a:lstStyle/>
          <a:p>
            <a:pPr algn="r" rtl="1"/>
            <a:r>
              <a:rPr lang="ar-SA" dirty="0"/>
              <a:t>مشاريع التوصيل المحلي لها طريقتين لتقديم الطلب:</a:t>
            </a:r>
          </a:p>
          <a:p>
            <a:pPr algn="r" rtl="1"/>
            <a:r>
              <a:rPr lang="ar-SA" dirty="0"/>
              <a:t>يتطلب المشروع برنامج لاعب منفصل لتقديم محتوى الوسائط المتعددة.</a:t>
            </a:r>
          </a:p>
          <a:p>
            <a:pPr algn="r" rtl="1"/>
            <a:r>
              <a:rPr lang="ar-SA" dirty="0"/>
              <a:t>برامج </a:t>
            </a:r>
            <a:r>
              <a:rPr lang="en-US" dirty="0"/>
              <a:t>QuickTime </a:t>
            </a:r>
            <a:r>
              <a:rPr lang="ar-SA" dirty="0"/>
              <a:t>و </a:t>
            </a:r>
            <a:r>
              <a:rPr lang="en-US" dirty="0"/>
              <a:t>Flash </a:t>
            </a:r>
            <a:r>
              <a:rPr lang="ar-SA" dirty="0"/>
              <a:t>و </a:t>
            </a:r>
            <a:r>
              <a:rPr lang="en-US" dirty="0" err="1"/>
              <a:t>MediaPlayer</a:t>
            </a:r>
            <a:r>
              <a:rPr lang="en-US" dirty="0"/>
              <a:t> </a:t>
            </a:r>
            <a:r>
              <a:rPr lang="ar-SA" dirty="0"/>
              <a:t>هي برامج مجانية للتنزيل.</a:t>
            </a:r>
          </a:p>
          <a:p>
            <a:pPr algn="r" rtl="1"/>
            <a:r>
              <a:rPr lang="ar-SA" dirty="0"/>
              <a:t>يتضمن المشروع المشغل في مشروع الوسائط المتعددة.</a:t>
            </a:r>
          </a:p>
          <a:p>
            <a:pPr algn="r" rtl="1"/>
            <a:r>
              <a:rPr lang="ar-SA" dirty="0"/>
              <a:t>ملفات أكبر ، ولكن المشروع هو تطبيق قائم بذاته.</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299" name="Rectangle 2"/>
          <p:cNvSpPr>
            <a:spLocks noGrp="1" noChangeArrowheads="1"/>
          </p:cNvSpPr>
          <p:nvPr>
            <p:ph type="title"/>
          </p:nvPr>
        </p:nvSpPr>
        <p:spPr>
          <a:xfrm>
            <a:off x="0" y="0"/>
            <a:ext cx="9144000" cy="1143000"/>
          </a:xfrm>
        </p:spPr>
        <p:txBody>
          <a:bodyPr>
            <a:normAutofit/>
          </a:bodyPr>
          <a:lstStyle/>
          <a:p>
            <a:pPr algn="l" eaLnBrk="1" hangingPunct="1"/>
            <a:r>
              <a:rPr lang="en-US" dirty="0" smtClean="0">
                <a:solidFill>
                  <a:srgbClr val="FF0000"/>
                </a:solidFill>
              </a:rPr>
              <a:t>Choosing An Authoring Application</a:t>
            </a:r>
            <a:endParaRPr lang="en-US" dirty="0">
              <a:solidFill>
                <a:srgbClr val="FF0000"/>
              </a:solidFill>
            </a:endParaRPr>
          </a:p>
        </p:txBody>
      </p:sp>
      <p:sp>
        <p:nvSpPr>
          <p:cNvPr id="55300" name="Rectangle 3"/>
          <p:cNvSpPr>
            <a:spLocks noGrp="1" noChangeArrowheads="1"/>
          </p:cNvSpPr>
          <p:nvPr>
            <p:ph idx="1"/>
          </p:nvPr>
        </p:nvSpPr>
        <p:spPr>
          <a:xfrm>
            <a:off x="126123" y="1174531"/>
            <a:ext cx="8907517" cy="4525963"/>
          </a:xfrm>
        </p:spPr>
        <p:txBody>
          <a:bodyPr/>
          <a:lstStyle/>
          <a:p>
            <a:pPr eaLnBrk="1" hangingPunct="1"/>
            <a:r>
              <a:rPr lang="en-US" dirty="0"/>
              <a:t>No single authoring tool is suitable for all projects. </a:t>
            </a:r>
            <a:endParaRPr lang="en-US" dirty="0" smtClean="0"/>
          </a:p>
          <a:p>
            <a:pPr eaLnBrk="1" hangingPunct="1"/>
            <a:r>
              <a:rPr lang="en-US" dirty="0" smtClean="0">
                <a:solidFill>
                  <a:srgbClr val="FF0000"/>
                </a:solidFill>
              </a:rPr>
              <a:t>To </a:t>
            </a:r>
            <a:r>
              <a:rPr lang="en-US" dirty="0">
                <a:solidFill>
                  <a:srgbClr val="FF0000"/>
                </a:solidFill>
              </a:rPr>
              <a:t>select the right application:</a:t>
            </a:r>
          </a:p>
          <a:p>
            <a:pPr lvl="1" eaLnBrk="1" hangingPunct="1"/>
            <a:r>
              <a:rPr lang="en-US" dirty="0">
                <a:ea typeface="ＭＳ Ｐゴシック" charset="-128"/>
              </a:rPr>
              <a:t>Consider the subject </a:t>
            </a:r>
            <a:r>
              <a:rPr lang="en-US" sz="2300" dirty="0">
                <a:ea typeface="ＭＳ Ｐゴシック" charset="-128"/>
              </a:rPr>
              <a:t>(static or dynamic media).</a:t>
            </a:r>
            <a:endParaRPr lang="en-US" dirty="0">
              <a:ea typeface="ＭＳ Ｐゴシック" charset="-128"/>
            </a:endParaRPr>
          </a:p>
          <a:p>
            <a:pPr lvl="1" eaLnBrk="1" hangingPunct="1"/>
            <a:r>
              <a:rPr lang="en-US" dirty="0">
                <a:ea typeface="ＭＳ Ｐゴシック" charset="-128"/>
              </a:rPr>
              <a:t>Consider the media </a:t>
            </a:r>
            <a:r>
              <a:rPr lang="en-US" sz="2300" dirty="0">
                <a:ea typeface="ＭＳ Ｐゴシック" charset="-128"/>
              </a:rPr>
              <a:t>(source file formats compatible).</a:t>
            </a:r>
          </a:p>
          <a:p>
            <a:pPr lvl="1" eaLnBrk="1" hangingPunct="1"/>
            <a:r>
              <a:rPr lang="en-US" dirty="0">
                <a:ea typeface="ＭＳ Ｐゴシック" charset="-128"/>
              </a:rPr>
              <a:t>Consider delivery </a:t>
            </a:r>
            <a:r>
              <a:rPr lang="en-US" sz="2300" dirty="0">
                <a:ea typeface="ＭＳ Ｐゴシック" charset="-128"/>
              </a:rPr>
              <a:t>(where used, means of distribution).</a:t>
            </a:r>
          </a:p>
          <a:p>
            <a:pPr lvl="1" eaLnBrk="1" hangingPunct="1"/>
            <a:r>
              <a:rPr lang="en-US" dirty="0">
                <a:ea typeface="ＭＳ Ｐゴシック" charset="-128"/>
              </a:rPr>
              <a:t>Consider maintenance </a:t>
            </a:r>
            <a:r>
              <a:rPr lang="en-US" sz="2300" dirty="0">
                <a:ea typeface="ＭＳ Ｐゴシック" charset="-128"/>
              </a:rPr>
              <a:t>(expertise needed to revise content, frequent update cycles).</a:t>
            </a:r>
          </a:p>
        </p:txBody>
      </p:sp>
      <p:sp>
        <p:nvSpPr>
          <p:cNvPr id="55298" name="Slide Number Placeholder 4"/>
          <p:cNvSpPr>
            <a:spLocks noGrp="1"/>
          </p:cNvSpPr>
          <p:nvPr>
            <p:ph type="sldNum" sz="quarter" idx="12"/>
          </p:nvPr>
        </p:nvSpPr>
        <p:spPr>
          <a:noFill/>
        </p:spPr>
        <p:txBody>
          <a:bodyPr/>
          <a:lstStyle/>
          <a:p>
            <a:fld id="{445DA5F0-D646-CB4F-8A5F-B1FBBE766045}" type="slidenum">
              <a:rPr lang="en-US" smtClean="0"/>
              <a:pPr/>
              <a:t>24</a:t>
            </a:fld>
            <a:endParaRPr lang="en-US" smtClean="0"/>
          </a:p>
        </p:txBody>
      </p:sp>
      <p:sp>
        <p:nvSpPr>
          <p:cNvPr id="2" name="مستطيل 1"/>
          <p:cNvSpPr/>
          <p:nvPr/>
        </p:nvSpPr>
        <p:spPr>
          <a:xfrm>
            <a:off x="315310" y="4603009"/>
            <a:ext cx="8828690" cy="1938992"/>
          </a:xfrm>
          <a:prstGeom prst="rect">
            <a:avLst/>
          </a:prstGeom>
        </p:spPr>
        <p:txBody>
          <a:bodyPr wrap="square">
            <a:spAutoFit/>
          </a:bodyPr>
          <a:lstStyle/>
          <a:p>
            <a:pPr algn="r" rtl="1"/>
            <a:r>
              <a:rPr lang="ar-SA" sz="2000" dirty="0"/>
              <a:t>ا توجد أداة تأليف واحدة مناسبة لجميع المشاريع.</a:t>
            </a:r>
          </a:p>
          <a:p>
            <a:pPr algn="r" rtl="1"/>
            <a:r>
              <a:rPr lang="ar-SA" sz="2000" dirty="0"/>
              <a:t>لتحديد التطبيق الصحيح:</a:t>
            </a:r>
          </a:p>
          <a:p>
            <a:pPr algn="r" rtl="1"/>
            <a:r>
              <a:rPr lang="ar-SA" sz="2000" dirty="0"/>
              <a:t>خذ بعين الاعتبار الموضوع (وسائط ثابتة أو ديناميكية).</a:t>
            </a:r>
          </a:p>
          <a:p>
            <a:pPr algn="r" rtl="1"/>
            <a:r>
              <a:rPr lang="ar-SA" sz="2000" dirty="0"/>
              <a:t>خذ بعين الاعتبار الوسائط (تنسيقات ملفات المصدر متوافقة).</a:t>
            </a:r>
          </a:p>
          <a:p>
            <a:pPr algn="r" rtl="1"/>
            <a:r>
              <a:rPr lang="ar-SA" sz="2000" dirty="0"/>
              <a:t>النظر في التسليم (حيث المستخدمة ، ووسائل التوزيع).</a:t>
            </a:r>
          </a:p>
          <a:p>
            <a:pPr algn="r" rtl="1"/>
            <a:r>
              <a:rPr lang="ar-SA" sz="2000" dirty="0"/>
              <a:t>النظر في الصيانة (الخبرة اللازمة لإعادة النظر في المحتوى ودورات التحديث المتكررة).</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347" name="Rectangle 2"/>
          <p:cNvSpPr>
            <a:spLocks noGrp="1" noChangeArrowheads="1"/>
          </p:cNvSpPr>
          <p:nvPr>
            <p:ph type="title"/>
          </p:nvPr>
        </p:nvSpPr>
        <p:spPr>
          <a:xfrm>
            <a:off x="457200" y="-135265"/>
            <a:ext cx="8229600" cy="1143000"/>
          </a:xfrm>
        </p:spPr>
        <p:txBody>
          <a:bodyPr/>
          <a:lstStyle/>
          <a:p>
            <a:pPr eaLnBrk="1" hangingPunct="1"/>
            <a:r>
              <a:rPr lang="en-US" dirty="0">
                <a:solidFill>
                  <a:srgbClr val="FF0000"/>
                </a:solidFill>
              </a:rPr>
              <a:t>WRAP UP</a:t>
            </a:r>
          </a:p>
        </p:txBody>
      </p:sp>
      <p:sp>
        <p:nvSpPr>
          <p:cNvPr id="57348" name="Rectangle 3"/>
          <p:cNvSpPr>
            <a:spLocks noGrp="1" noChangeArrowheads="1"/>
          </p:cNvSpPr>
          <p:nvPr>
            <p:ph idx="1"/>
          </p:nvPr>
        </p:nvSpPr>
        <p:spPr>
          <a:xfrm>
            <a:off x="173421" y="656896"/>
            <a:ext cx="8229600" cy="4648200"/>
          </a:xfrm>
        </p:spPr>
        <p:txBody>
          <a:bodyPr/>
          <a:lstStyle/>
          <a:p>
            <a:pPr eaLnBrk="1" hangingPunct="1">
              <a:lnSpc>
                <a:spcPct val="90000"/>
              </a:lnSpc>
            </a:pPr>
            <a:r>
              <a:rPr lang="en-US" sz="2800" dirty="0"/>
              <a:t>Authoring applications</a:t>
            </a:r>
          </a:p>
          <a:p>
            <a:pPr lvl="1" eaLnBrk="1" hangingPunct="1">
              <a:lnSpc>
                <a:spcPct val="90000"/>
              </a:lnSpc>
            </a:pPr>
            <a:r>
              <a:rPr lang="en-US" sz="2300" dirty="0">
                <a:ea typeface="ＭＳ Ｐゴシック" charset="-128"/>
              </a:rPr>
              <a:t>Integrate and synchronize media elements, add interface and interactivity, and deliver a project.</a:t>
            </a:r>
          </a:p>
          <a:p>
            <a:pPr eaLnBrk="1" hangingPunct="1">
              <a:lnSpc>
                <a:spcPct val="90000"/>
              </a:lnSpc>
            </a:pPr>
            <a:r>
              <a:rPr lang="en-US" sz="2800" dirty="0"/>
              <a:t>Authoring metaphors</a:t>
            </a:r>
          </a:p>
          <a:p>
            <a:pPr lvl="1" eaLnBrk="1" hangingPunct="1">
              <a:lnSpc>
                <a:spcPct val="90000"/>
              </a:lnSpc>
            </a:pPr>
            <a:r>
              <a:rPr lang="en-US" sz="2300" dirty="0">
                <a:ea typeface="ＭＳ Ｐゴシック" charset="-128"/>
              </a:rPr>
              <a:t>Card, Icon, Timeline.</a:t>
            </a:r>
          </a:p>
          <a:p>
            <a:pPr eaLnBrk="1" hangingPunct="1">
              <a:lnSpc>
                <a:spcPct val="90000"/>
              </a:lnSpc>
            </a:pPr>
            <a:r>
              <a:rPr lang="en-US" sz="2800" dirty="0"/>
              <a:t>Applications have tools built in to support basic authoring functions.</a:t>
            </a:r>
          </a:p>
          <a:p>
            <a:pPr eaLnBrk="1" hangingPunct="1">
              <a:lnSpc>
                <a:spcPct val="90000"/>
              </a:lnSpc>
            </a:pPr>
            <a:r>
              <a:rPr lang="en-US" sz="2800" dirty="0"/>
              <a:t>Choosing an application depends on project needs.</a:t>
            </a:r>
          </a:p>
          <a:p>
            <a:pPr eaLnBrk="1" hangingPunct="1">
              <a:lnSpc>
                <a:spcPct val="90000"/>
              </a:lnSpc>
              <a:buFont typeface="Wingdings" charset="2"/>
              <a:buNone/>
            </a:pPr>
            <a:endParaRPr lang="en-US" sz="2800" dirty="0"/>
          </a:p>
        </p:txBody>
      </p:sp>
      <p:sp>
        <p:nvSpPr>
          <p:cNvPr id="57346" name="Slide Number Placeholder 4"/>
          <p:cNvSpPr>
            <a:spLocks noGrp="1"/>
          </p:cNvSpPr>
          <p:nvPr>
            <p:ph type="sldNum" sz="quarter" idx="12"/>
          </p:nvPr>
        </p:nvSpPr>
        <p:spPr>
          <a:noFill/>
        </p:spPr>
        <p:txBody>
          <a:bodyPr/>
          <a:lstStyle/>
          <a:p>
            <a:fld id="{0D5C8FFF-AFAF-0942-B530-2A31B226A97E}" type="slidenum">
              <a:rPr lang="en-US" smtClean="0"/>
              <a:pPr/>
              <a:t>25</a:t>
            </a:fld>
            <a:endParaRPr lang="en-US" smtClean="0"/>
          </a:p>
        </p:txBody>
      </p:sp>
      <p:sp>
        <p:nvSpPr>
          <p:cNvPr id="2" name="مستطيل 1"/>
          <p:cNvSpPr/>
          <p:nvPr/>
        </p:nvSpPr>
        <p:spPr>
          <a:xfrm>
            <a:off x="0" y="4549676"/>
            <a:ext cx="9144000" cy="2308324"/>
          </a:xfrm>
          <a:prstGeom prst="rect">
            <a:avLst/>
          </a:prstGeom>
        </p:spPr>
        <p:txBody>
          <a:bodyPr wrap="square">
            <a:spAutoFit/>
          </a:bodyPr>
          <a:lstStyle/>
          <a:p>
            <a:pPr algn="r" rtl="1"/>
            <a:r>
              <a:rPr lang="ar-SA" dirty="0"/>
              <a:t>تطبيقات التأليف</a:t>
            </a:r>
          </a:p>
          <a:p>
            <a:pPr algn="r" rtl="1"/>
            <a:r>
              <a:rPr lang="ar-SA" dirty="0"/>
              <a:t>دمج عناصر الوسائط ومزامنتها وإضافة الواجهة والتفاعلية وتقديم مشروع.</a:t>
            </a:r>
          </a:p>
          <a:p>
            <a:pPr algn="r" rtl="1"/>
            <a:r>
              <a:rPr lang="ar-SA" dirty="0"/>
              <a:t>الاستعارات التأليف</a:t>
            </a:r>
          </a:p>
          <a:p>
            <a:pPr algn="r" rtl="1"/>
            <a:r>
              <a:rPr lang="ar-SA" dirty="0"/>
              <a:t>بطاقة ، رمز ، الجدول الزمني.</a:t>
            </a:r>
          </a:p>
          <a:p>
            <a:pPr algn="r" rtl="1"/>
            <a:r>
              <a:rPr lang="ar-SA" dirty="0"/>
              <a:t>تحتوي التطبيقات على أدوات مضمنة لدعم وظائف التأليف الأساسية.</a:t>
            </a:r>
          </a:p>
          <a:p>
            <a:pPr algn="r" rtl="1"/>
            <a:r>
              <a:rPr lang="ar-SA" dirty="0"/>
              <a:t>يعتمد اختيار التطبيق على احتياجات المشروع.</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a:xfrm>
            <a:off x="362607" y="-198327"/>
            <a:ext cx="8229600" cy="1143000"/>
          </a:xfrm>
        </p:spPr>
        <p:txBody>
          <a:bodyPr/>
          <a:lstStyle/>
          <a:p>
            <a:pPr eaLnBrk="1" hangingPunct="1"/>
            <a:r>
              <a:rPr lang="en-US" dirty="0" smtClean="0">
                <a:solidFill>
                  <a:srgbClr val="FF0000"/>
                </a:solidFill>
              </a:rPr>
              <a:t>Authoring Applications</a:t>
            </a:r>
            <a:endParaRPr lang="en-US" dirty="0">
              <a:solidFill>
                <a:srgbClr val="FF0000"/>
              </a:solidFill>
            </a:endParaRPr>
          </a:p>
        </p:txBody>
      </p:sp>
      <p:sp>
        <p:nvSpPr>
          <p:cNvPr id="20484" name="Rectangle 3"/>
          <p:cNvSpPr>
            <a:spLocks noGrp="1" noChangeArrowheads="1"/>
          </p:cNvSpPr>
          <p:nvPr>
            <p:ph idx="1"/>
          </p:nvPr>
        </p:nvSpPr>
        <p:spPr>
          <a:xfrm>
            <a:off x="-1" y="1316420"/>
            <a:ext cx="9506608" cy="4530725"/>
          </a:xfrm>
        </p:spPr>
        <p:txBody>
          <a:bodyPr/>
          <a:lstStyle/>
          <a:p>
            <a:pPr marL="0" indent="0" eaLnBrk="1" hangingPunct="1">
              <a:buNone/>
            </a:pPr>
            <a:r>
              <a:rPr lang="en-US" dirty="0">
                <a:solidFill>
                  <a:srgbClr val="FF0000"/>
                </a:solidFill>
              </a:rPr>
              <a:t>Software designed for creation of multimedia projects.</a:t>
            </a:r>
          </a:p>
          <a:p>
            <a:pPr eaLnBrk="1" hangingPunct="1"/>
            <a:r>
              <a:rPr lang="en-US" dirty="0"/>
              <a:t>Applications are used to:</a:t>
            </a:r>
          </a:p>
          <a:p>
            <a:pPr marL="971550" lvl="1" indent="-514350" eaLnBrk="1" hangingPunct="1">
              <a:buFont typeface="+mj-lt"/>
              <a:buAutoNum type="arabicPeriod"/>
            </a:pPr>
            <a:r>
              <a:rPr lang="en-US" dirty="0">
                <a:ea typeface="ＭＳ Ｐゴシック" charset="-128"/>
              </a:rPr>
              <a:t>Assemble media elements</a:t>
            </a:r>
          </a:p>
          <a:p>
            <a:pPr marL="971550" lvl="1" indent="-514350" eaLnBrk="1" hangingPunct="1">
              <a:buFont typeface="+mj-lt"/>
              <a:buAutoNum type="arabicPeriod"/>
            </a:pPr>
            <a:r>
              <a:rPr lang="en-US" dirty="0">
                <a:ea typeface="ＭＳ Ｐゴシック" charset="-128"/>
              </a:rPr>
              <a:t>Synchronize content</a:t>
            </a:r>
          </a:p>
          <a:p>
            <a:pPr marL="971550" lvl="1" indent="-514350" eaLnBrk="1" hangingPunct="1">
              <a:buFont typeface="+mj-lt"/>
              <a:buAutoNum type="arabicPeriod"/>
            </a:pPr>
            <a:r>
              <a:rPr lang="en-US" dirty="0">
                <a:ea typeface="ＭＳ Ｐゴシック" charset="-128"/>
              </a:rPr>
              <a:t>Design user interface</a:t>
            </a:r>
          </a:p>
          <a:p>
            <a:pPr marL="971550" lvl="1" indent="-514350" eaLnBrk="1" hangingPunct="1">
              <a:buFont typeface="+mj-lt"/>
              <a:buAutoNum type="arabicPeriod"/>
            </a:pPr>
            <a:r>
              <a:rPr lang="en-US" dirty="0">
                <a:ea typeface="ＭＳ Ｐゴシック" charset="-128"/>
              </a:rPr>
              <a:t>Provide user interactivity.</a:t>
            </a:r>
          </a:p>
        </p:txBody>
      </p:sp>
      <p:sp>
        <p:nvSpPr>
          <p:cNvPr id="20482" name="Slide Number Placeholder 4"/>
          <p:cNvSpPr>
            <a:spLocks noGrp="1"/>
          </p:cNvSpPr>
          <p:nvPr>
            <p:ph type="sldNum" sz="quarter" idx="12"/>
          </p:nvPr>
        </p:nvSpPr>
        <p:spPr>
          <a:noFill/>
        </p:spPr>
        <p:txBody>
          <a:bodyPr/>
          <a:lstStyle/>
          <a:p>
            <a:fld id="{D5FFE535-C6DE-B84E-A001-2790696806B1}" type="slidenum">
              <a:rPr lang="en-US" smtClean="0"/>
              <a:pPr/>
              <a:t>3</a:t>
            </a:fld>
            <a:endParaRPr lang="en-US" smtClean="0"/>
          </a:p>
        </p:txBody>
      </p:sp>
      <p:sp>
        <p:nvSpPr>
          <p:cNvPr id="2" name="مستطيل 1"/>
          <p:cNvSpPr/>
          <p:nvPr/>
        </p:nvSpPr>
        <p:spPr>
          <a:xfrm>
            <a:off x="4162097" y="2090172"/>
            <a:ext cx="4572000" cy="2677656"/>
          </a:xfrm>
          <a:prstGeom prst="rect">
            <a:avLst/>
          </a:prstGeom>
        </p:spPr>
        <p:txBody>
          <a:bodyPr>
            <a:spAutoFit/>
          </a:bodyPr>
          <a:lstStyle/>
          <a:p>
            <a:pPr algn="r" rtl="1"/>
            <a:r>
              <a:rPr lang="ar-SA" dirty="0"/>
              <a:t>برنامج مصمم لإنشاء مشاريع الوسائط المتعددة.</a:t>
            </a:r>
          </a:p>
          <a:p>
            <a:pPr algn="r" rtl="1"/>
            <a:r>
              <a:rPr lang="ar-SA" dirty="0"/>
              <a:t>يتم استخدام التطبيقات من أجل:</a:t>
            </a:r>
          </a:p>
          <a:p>
            <a:pPr algn="r" rtl="1"/>
            <a:r>
              <a:rPr lang="ar-SA" dirty="0"/>
              <a:t>قم بتجميع عناصر الوسائط</a:t>
            </a:r>
          </a:p>
          <a:p>
            <a:pPr algn="r" rtl="1"/>
            <a:r>
              <a:rPr lang="ar-SA" dirty="0"/>
              <a:t>تزامن المحتوى</a:t>
            </a:r>
          </a:p>
          <a:p>
            <a:pPr algn="r" rtl="1"/>
            <a:r>
              <a:rPr lang="ar-SA" dirty="0"/>
              <a:t>تصميم واجهة المستخدم</a:t>
            </a:r>
          </a:p>
          <a:p>
            <a:pPr algn="r" rtl="1"/>
            <a:r>
              <a:rPr lang="ar-SA" dirty="0"/>
              <a:t>توفير تفاعل المستخدم.</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1" name="Rectangle 2"/>
          <p:cNvSpPr>
            <a:spLocks noGrp="1" noChangeArrowheads="1"/>
          </p:cNvSpPr>
          <p:nvPr>
            <p:ph type="title"/>
          </p:nvPr>
        </p:nvSpPr>
        <p:spPr>
          <a:xfrm>
            <a:off x="457200" y="-204958"/>
            <a:ext cx="8229600" cy="1143000"/>
          </a:xfrm>
        </p:spPr>
        <p:txBody>
          <a:bodyPr/>
          <a:lstStyle/>
          <a:p>
            <a:pPr eaLnBrk="1" hangingPunct="1"/>
            <a:r>
              <a:rPr lang="en-US" dirty="0" smtClean="0">
                <a:solidFill>
                  <a:srgbClr val="FF0000"/>
                </a:solidFill>
              </a:rPr>
              <a:t>Authoring Metaphors</a:t>
            </a:r>
            <a:endParaRPr lang="en-US" dirty="0">
              <a:solidFill>
                <a:srgbClr val="FF0000"/>
              </a:solidFill>
            </a:endParaRPr>
          </a:p>
        </p:txBody>
      </p:sp>
      <p:sp>
        <p:nvSpPr>
          <p:cNvPr id="22532" name="Rectangle 3"/>
          <p:cNvSpPr>
            <a:spLocks noGrp="1" noChangeArrowheads="1"/>
          </p:cNvSpPr>
          <p:nvPr>
            <p:ph idx="1"/>
          </p:nvPr>
        </p:nvSpPr>
        <p:spPr>
          <a:xfrm>
            <a:off x="0" y="827690"/>
            <a:ext cx="8875985" cy="4530725"/>
          </a:xfrm>
        </p:spPr>
        <p:txBody>
          <a:bodyPr>
            <a:normAutofit fontScale="92500" lnSpcReduction="10000"/>
          </a:bodyPr>
          <a:lstStyle/>
          <a:p>
            <a:pPr eaLnBrk="1" hangingPunct="1"/>
            <a:r>
              <a:rPr lang="en-US" dirty="0">
                <a:solidFill>
                  <a:srgbClr val="FF0000"/>
                </a:solidFill>
              </a:rPr>
              <a:t>Authoring applications </a:t>
            </a:r>
            <a:r>
              <a:rPr lang="en-US" dirty="0"/>
              <a:t>are grouped around three metaphors:</a:t>
            </a:r>
          </a:p>
          <a:p>
            <a:pPr marL="971550" lvl="1" indent="-514350" eaLnBrk="1" hangingPunct="1">
              <a:buFont typeface="+mj-lt"/>
              <a:buAutoNum type="arabicPeriod"/>
            </a:pPr>
            <a:r>
              <a:rPr lang="en-US" dirty="0">
                <a:ea typeface="ＭＳ Ｐゴシック" charset="-128"/>
              </a:rPr>
              <a:t>Card</a:t>
            </a:r>
          </a:p>
          <a:p>
            <a:pPr marL="971550" lvl="1" indent="-514350" eaLnBrk="1" hangingPunct="1">
              <a:buFont typeface="+mj-lt"/>
              <a:buAutoNum type="arabicPeriod"/>
            </a:pPr>
            <a:r>
              <a:rPr lang="en-US" dirty="0">
                <a:ea typeface="ＭＳ Ｐゴシック" charset="-128"/>
              </a:rPr>
              <a:t>Icon</a:t>
            </a:r>
          </a:p>
          <a:p>
            <a:pPr marL="971550" lvl="1" indent="-514350" eaLnBrk="1" hangingPunct="1">
              <a:buFont typeface="+mj-lt"/>
              <a:buAutoNum type="arabicPeriod"/>
            </a:pPr>
            <a:r>
              <a:rPr lang="en-US" dirty="0">
                <a:ea typeface="ＭＳ Ｐゴシック" charset="-128"/>
              </a:rPr>
              <a:t>Timeline.</a:t>
            </a:r>
          </a:p>
          <a:p>
            <a:pPr eaLnBrk="1" hangingPunct="1"/>
            <a:r>
              <a:rPr lang="en-US" dirty="0">
                <a:solidFill>
                  <a:srgbClr val="FF0000"/>
                </a:solidFill>
              </a:rPr>
              <a:t>Metaphors</a:t>
            </a:r>
            <a:r>
              <a:rPr lang="en-US" dirty="0"/>
              <a:t> help orient developer to how the software organizes the media, sequences events, and presents final project</a:t>
            </a:r>
            <a:r>
              <a:rPr lang="en-US" dirty="0" smtClean="0"/>
              <a:t>.</a:t>
            </a:r>
          </a:p>
          <a:p>
            <a:r>
              <a:rPr lang="en-US" dirty="0"/>
              <a:t>A </a:t>
            </a:r>
            <a:r>
              <a:rPr lang="en-US" dirty="0">
                <a:solidFill>
                  <a:srgbClr val="FF0000"/>
                </a:solidFill>
              </a:rPr>
              <a:t>metaphor</a:t>
            </a:r>
            <a:r>
              <a:rPr lang="en-US" dirty="0"/>
              <a:t> is a comparison of one thing to another to enhance understanding.</a:t>
            </a:r>
          </a:p>
          <a:p>
            <a:pPr eaLnBrk="1" hangingPunct="1"/>
            <a:endParaRPr lang="en-US" dirty="0"/>
          </a:p>
        </p:txBody>
      </p:sp>
      <p:sp>
        <p:nvSpPr>
          <p:cNvPr id="22530" name="Slide Number Placeholder 4"/>
          <p:cNvSpPr>
            <a:spLocks noGrp="1"/>
          </p:cNvSpPr>
          <p:nvPr>
            <p:ph type="sldNum" sz="quarter" idx="12"/>
          </p:nvPr>
        </p:nvSpPr>
        <p:spPr>
          <a:noFill/>
        </p:spPr>
        <p:txBody>
          <a:bodyPr/>
          <a:lstStyle/>
          <a:p>
            <a:fld id="{93F8E071-8C02-8646-B453-77C2F52E37BD}" type="slidenum">
              <a:rPr lang="en-US" smtClean="0"/>
              <a:pPr/>
              <a:t>4</a:t>
            </a:fld>
            <a:endParaRPr lang="en-US" smtClean="0"/>
          </a:p>
        </p:txBody>
      </p:sp>
      <p:sp>
        <p:nvSpPr>
          <p:cNvPr id="2" name="مستطيل 1"/>
          <p:cNvSpPr/>
          <p:nvPr/>
        </p:nvSpPr>
        <p:spPr>
          <a:xfrm>
            <a:off x="0" y="1527328"/>
            <a:ext cx="9144000" cy="4893647"/>
          </a:xfrm>
          <a:prstGeom prst="rect">
            <a:avLst/>
          </a:prstGeom>
        </p:spPr>
        <p:txBody>
          <a:bodyPr wrap="square">
            <a:spAutoFit/>
          </a:bodyPr>
          <a:lstStyle/>
          <a:p>
            <a:pPr algn="r" rtl="1"/>
            <a:r>
              <a:rPr lang="ar-SA" dirty="0"/>
              <a:t>يتم تجميع تطبيقات التأليف حول ثلاثة </a:t>
            </a:r>
            <a:r>
              <a:rPr lang="ar-SA" dirty="0" smtClean="0"/>
              <a:t>استعارات</a:t>
            </a:r>
            <a:endParaRPr lang="ar-SA" dirty="0"/>
          </a:p>
          <a:p>
            <a:pPr algn="r" rtl="1"/>
            <a:r>
              <a:rPr lang="ar-SA" dirty="0" smtClean="0"/>
              <a:t>بطاقة   - أيقونة   - الجدول </a:t>
            </a:r>
            <a:r>
              <a:rPr lang="ar-SA" dirty="0"/>
              <a:t>الزمني</a:t>
            </a:r>
            <a:r>
              <a:rPr lang="ar-SA" dirty="0" smtClean="0"/>
              <a:t>.</a:t>
            </a:r>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endParaRPr lang="ar-SA" dirty="0" smtClean="0"/>
          </a:p>
          <a:p>
            <a:pPr algn="r" rtl="1"/>
            <a:endParaRPr lang="ar-SA" dirty="0"/>
          </a:p>
          <a:p>
            <a:pPr algn="r" rtl="1"/>
            <a:endParaRPr lang="ar-SA" dirty="0"/>
          </a:p>
          <a:p>
            <a:pPr algn="r" rtl="1"/>
            <a:r>
              <a:rPr lang="ar-SA" dirty="0"/>
              <a:t>تساعد الاستعارات في توجيه المطور إلى كيفية قيام البرنامج بتنظيم الوسائط وتسلسل الأحداث وتقديم المشروع النهائي.</a:t>
            </a:r>
          </a:p>
          <a:p>
            <a:pPr algn="r" rtl="1"/>
            <a:r>
              <a:rPr lang="ar-SA" dirty="0"/>
              <a:t>الاستعارة هي مقارنة بين شيء وآخر لتعزيز الفهم.</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a:xfrm>
            <a:off x="441435" y="-308685"/>
            <a:ext cx="8229600" cy="1143000"/>
          </a:xfrm>
        </p:spPr>
        <p:txBody>
          <a:bodyPr/>
          <a:lstStyle/>
          <a:p>
            <a:pPr eaLnBrk="1" hangingPunct="1"/>
            <a:r>
              <a:rPr lang="en-US" dirty="0" smtClean="0">
                <a:solidFill>
                  <a:srgbClr val="FF0000"/>
                </a:solidFill>
              </a:rPr>
              <a:t>Card Metaphor</a:t>
            </a:r>
            <a:endParaRPr lang="en-US" dirty="0">
              <a:solidFill>
                <a:srgbClr val="FF0000"/>
              </a:solidFill>
            </a:endParaRPr>
          </a:p>
        </p:txBody>
      </p:sp>
      <p:sp>
        <p:nvSpPr>
          <p:cNvPr id="24580" name="Rectangle 3"/>
          <p:cNvSpPr>
            <a:spLocks noGrp="1" noChangeArrowheads="1"/>
          </p:cNvSpPr>
          <p:nvPr>
            <p:ph idx="1"/>
          </p:nvPr>
        </p:nvSpPr>
        <p:spPr>
          <a:xfrm>
            <a:off x="110358" y="843455"/>
            <a:ext cx="9033641" cy="4525963"/>
          </a:xfrm>
        </p:spPr>
        <p:txBody>
          <a:bodyPr/>
          <a:lstStyle/>
          <a:p>
            <a:pPr eaLnBrk="1" hangingPunct="1"/>
            <a:r>
              <a:rPr lang="en-US" dirty="0"/>
              <a:t>Media is organized in sequential order on a stack of cards or slides.</a:t>
            </a:r>
          </a:p>
          <a:p>
            <a:pPr lvl="1" eaLnBrk="1" hangingPunct="1"/>
            <a:r>
              <a:rPr lang="en-US" dirty="0">
                <a:ea typeface="ＭＳ Ｐゴシック" charset="-128"/>
              </a:rPr>
              <a:t>Appropriate for static media that is normally experienced in sequence.</a:t>
            </a:r>
          </a:p>
          <a:p>
            <a:pPr eaLnBrk="1" hangingPunct="1"/>
            <a:r>
              <a:rPr lang="en-US" dirty="0">
                <a:solidFill>
                  <a:srgbClr val="FF0000"/>
                </a:solidFill>
              </a:rPr>
              <a:t>Cards have two layers:</a:t>
            </a:r>
          </a:p>
          <a:p>
            <a:pPr lvl="1" eaLnBrk="1" hangingPunct="1"/>
            <a:r>
              <a:rPr lang="en-US" dirty="0">
                <a:solidFill>
                  <a:srgbClr val="FF5A14"/>
                </a:solidFill>
                <a:ea typeface="ＭＳ Ｐゴシック" charset="-128"/>
              </a:rPr>
              <a:t>Background</a:t>
            </a:r>
            <a:r>
              <a:rPr lang="en-US" dirty="0">
                <a:ea typeface="ＭＳ Ｐゴシック" charset="-128"/>
              </a:rPr>
              <a:t> layer contains shared elements. </a:t>
            </a:r>
            <a:r>
              <a:rPr lang="en-US" dirty="0">
                <a:solidFill>
                  <a:srgbClr val="FF5A14"/>
                </a:solidFill>
                <a:ea typeface="ＭＳ Ｐゴシック" charset="-128"/>
              </a:rPr>
              <a:t>Foreground</a:t>
            </a:r>
            <a:r>
              <a:rPr lang="en-US" dirty="0">
                <a:ea typeface="ＭＳ Ｐゴシック" charset="-128"/>
              </a:rPr>
              <a:t> layer contains content specific to that card or slide.</a:t>
            </a:r>
          </a:p>
        </p:txBody>
      </p:sp>
      <p:sp>
        <p:nvSpPr>
          <p:cNvPr id="24578" name="Slide Number Placeholder 4"/>
          <p:cNvSpPr>
            <a:spLocks noGrp="1"/>
          </p:cNvSpPr>
          <p:nvPr>
            <p:ph type="sldNum" sz="quarter" idx="12"/>
          </p:nvPr>
        </p:nvSpPr>
        <p:spPr>
          <a:noFill/>
        </p:spPr>
        <p:txBody>
          <a:bodyPr/>
          <a:lstStyle/>
          <a:p>
            <a:fld id="{3C962F03-C35C-E046-AF12-19E9D5EF0275}" type="slidenum">
              <a:rPr lang="en-US" smtClean="0"/>
              <a:pPr/>
              <a:t>5</a:t>
            </a:fld>
            <a:endParaRPr lang="en-US" smtClean="0"/>
          </a:p>
        </p:txBody>
      </p:sp>
      <p:sp>
        <p:nvSpPr>
          <p:cNvPr id="2" name="مستطيل 1"/>
          <p:cNvSpPr/>
          <p:nvPr/>
        </p:nvSpPr>
        <p:spPr>
          <a:xfrm>
            <a:off x="141890" y="4581422"/>
            <a:ext cx="9002110" cy="1938992"/>
          </a:xfrm>
          <a:prstGeom prst="rect">
            <a:avLst/>
          </a:prstGeom>
        </p:spPr>
        <p:txBody>
          <a:bodyPr wrap="square">
            <a:spAutoFit/>
          </a:bodyPr>
          <a:lstStyle/>
          <a:p>
            <a:pPr algn="r" rtl="1"/>
            <a:r>
              <a:rPr lang="ar-SA" dirty="0"/>
              <a:t>يتم تنظيم الوسائط بترتيب تسلسلي على مجموعة بطاقات أو شرائح.</a:t>
            </a:r>
          </a:p>
          <a:p>
            <a:pPr algn="r" rtl="1"/>
            <a:r>
              <a:rPr lang="ar-SA" dirty="0"/>
              <a:t>مناسبة للوسائط الثابتة التي عادة ما تكون لها خبرة في التسلسل.</a:t>
            </a:r>
          </a:p>
          <a:p>
            <a:pPr algn="r" rtl="1"/>
            <a:r>
              <a:rPr lang="ar-SA" dirty="0"/>
              <a:t>تحتوي البطاقات على طبقتين:</a:t>
            </a:r>
          </a:p>
          <a:p>
            <a:pPr algn="r" rtl="1"/>
            <a:r>
              <a:rPr lang="ar-SA" dirty="0"/>
              <a:t>تحتوي طبقة الخلفية على عناصر مشتركة. تحتوي طبقة المقدمة على محتوى خاص بهذه البطاقة أو الشريحة</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a:xfrm>
            <a:off x="472966" y="-135266"/>
            <a:ext cx="8229600" cy="1143000"/>
          </a:xfrm>
        </p:spPr>
        <p:txBody>
          <a:bodyPr/>
          <a:lstStyle/>
          <a:p>
            <a:pPr eaLnBrk="1" hangingPunct="1"/>
            <a:r>
              <a:rPr lang="en-US" dirty="0" smtClean="0">
                <a:solidFill>
                  <a:srgbClr val="FF0000"/>
                </a:solidFill>
              </a:rPr>
              <a:t>Card Metaphor</a:t>
            </a:r>
            <a:endParaRPr lang="en-US" dirty="0">
              <a:solidFill>
                <a:srgbClr val="FF0000"/>
              </a:solidFill>
            </a:endParaRPr>
          </a:p>
        </p:txBody>
      </p:sp>
      <p:sp>
        <p:nvSpPr>
          <p:cNvPr id="26628" name="Rectangle 3"/>
          <p:cNvSpPr>
            <a:spLocks noGrp="1" noChangeArrowheads="1"/>
          </p:cNvSpPr>
          <p:nvPr>
            <p:ph idx="1"/>
          </p:nvPr>
        </p:nvSpPr>
        <p:spPr>
          <a:xfrm>
            <a:off x="0" y="767255"/>
            <a:ext cx="9144000" cy="4257675"/>
          </a:xfrm>
        </p:spPr>
        <p:txBody>
          <a:bodyPr/>
          <a:lstStyle/>
          <a:p>
            <a:pPr eaLnBrk="1" hangingPunct="1"/>
            <a:r>
              <a:rPr lang="en-US" dirty="0">
                <a:solidFill>
                  <a:srgbClr val="FF0000"/>
                </a:solidFill>
              </a:rPr>
              <a:t>Benefits of card layers.</a:t>
            </a:r>
          </a:p>
          <a:p>
            <a:pPr lvl="1" eaLnBrk="1" hangingPunct="1"/>
            <a:r>
              <a:rPr lang="en-US" b="1" dirty="0">
                <a:solidFill>
                  <a:srgbClr val="FF0000"/>
                </a:solidFill>
                <a:ea typeface="ＭＳ Ｐゴシック" charset="-128"/>
              </a:rPr>
              <a:t>Background</a:t>
            </a:r>
            <a:r>
              <a:rPr lang="en-US" dirty="0">
                <a:solidFill>
                  <a:srgbClr val="FF0000"/>
                </a:solidFill>
                <a:ea typeface="ＭＳ Ｐゴシック" charset="-128"/>
              </a:rPr>
              <a:t> </a:t>
            </a:r>
            <a:r>
              <a:rPr lang="en-US" dirty="0">
                <a:ea typeface="ＭＳ Ｐゴシック" charset="-128"/>
              </a:rPr>
              <a:t>content is created once which saves development time.</a:t>
            </a:r>
          </a:p>
          <a:p>
            <a:pPr lvl="1" eaLnBrk="1" hangingPunct="1"/>
            <a:r>
              <a:rPr lang="en-US" dirty="0">
                <a:ea typeface="ＭＳ Ｐゴシック" charset="-128"/>
              </a:rPr>
              <a:t>Common background </a:t>
            </a:r>
            <a:r>
              <a:rPr lang="en-US" dirty="0">
                <a:solidFill>
                  <a:srgbClr val="FF0000"/>
                </a:solidFill>
                <a:ea typeface="ＭＳ Ｐゴシック" charset="-128"/>
              </a:rPr>
              <a:t>layer provides </a:t>
            </a:r>
            <a:r>
              <a:rPr lang="en-US" dirty="0">
                <a:ea typeface="ＭＳ Ｐゴシック" charset="-128"/>
              </a:rPr>
              <a:t>consistent design.</a:t>
            </a:r>
          </a:p>
          <a:p>
            <a:pPr lvl="1" eaLnBrk="1" hangingPunct="1"/>
            <a:r>
              <a:rPr lang="en-US" dirty="0">
                <a:ea typeface="ＭＳ Ｐゴシック" charset="-128"/>
              </a:rPr>
              <a:t>File </a:t>
            </a:r>
            <a:r>
              <a:rPr lang="en-US" dirty="0">
                <a:solidFill>
                  <a:srgbClr val="FF0000"/>
                </a:solidFill>
                <a:ea typeface="ＭＳ Ｐゴシック" charset="-128"/>
              </a:rPr>
              <a:t>sizes are minimized </a:t>
            </a:r>
            <a:r>
              <a:rPr lang="en-US" dirty="0">
                <a:ea typeface="ＭＳ Ｐゴシック" charset="-128"/>
              </a:rPr>
              <a:t>by sharing background elements.</a:t>
            </a:r>
          </a:p>
        </p:txBody>
      </p:sp>
      <p:sp>
        <p:nvSpPr>
          <p:cNvPr id="26626" name="Slide Number Placeholder 4"/>
          <p:cNvSpPr>
            <a:spLocks noGrp="1"/>
          </p:cNvSpPr>
          <p:nvPr>
            <p:ph type="sldNum" sz="quarter" idx="12"/>
          </p:nvPr>
        </p:nvSpPr>
        <p:spPr>
          <a:noFill/>
        </p:spPr>
        <p:txBody>
          <a:bodyPr/>
          <a:lstStyle/>
          <a:p>
            <a:fld id="{5E1C8563-3042-9540-A94A-48A02DD50468}" type="slidenum">
              <a:rPr lang="en-US" smtClean="0"/>
              <a:pPr/>
              <a:t>6</a:t>
            </a:fld>
            <a:endParaRPr lang="en-US" smtClean="0"/>
          </a:p>
        </p:txBody>
      </p:sp>
      <p:sp>
        <p:nvSpPr>
          <p:cNvPr id="2" name="مستطيل 1"/>
          <p:cNvSpPr/>
          <p:nvPr/>
        </p:nvSpPr>
        <p:spPr>
          <a:xfrm>
            <a:off x="362607" y="3867156"/>
            <a:ext cx="8592207" cy="1569660"/>
          </a:xfrm>
          <a:prstGeom prst="rect">
            <a:avLst/>
          </a:prstGeom>
        </p:spPr>
        <p:txBody>
          <a:bodyPr wrap="square">
            <a:spAutoFit/>
          </a:bodyPr>
          <a:lstStyle/>
          <a:p>
            <a:pPr algn="r" rtl="1"/>
            <a:r>
              <a:rPr lang="ar-SA" dirty="0"/>
              <a:t>فوائد طبقات البطاقة.</a:t>
            </a:r>
          </a:p>
          <a:p>
            <a:pPr algn="r" rtl="1"/>
            <a:r>
              <a:rPr lang="ar-SA" dirty="0"/>
              <a:t>يتم إنشاء محتوى الخلفية مرة واحدة مما يوفر وقت التطوير.</a:t>
            </a:r>
          </a:p>
          <a:p>
            <a:pPr algn="r" rtl="1"/>
            <a:r>
              <a:rPr lang="ar-SA" dirty="0"/>
              <a:t>توفر طبقة الخلفية الشائعة تصميمًا متسقًا.</a:t>
            </a:r>
          </a:p>
          <a:p>
            <a:pPr algn="r" rtl="1"/>
            <a:r>
              <a:rPr lang="ar-SA" dirty="0"/>
              <a:t>يتم تصغير أحجام الملفات من خلال مشاركة عناصر الخلفية.</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5" name="Rectangle 2"/>
          <p:cNvSpPr>
            <a:spLocks noGrp="1" noChangeArrowheads="1"/>
          </p:cNvSpPr>
          <p:nvPr>
            <p:ph type="title"/>
          </p:nvPr>
        </p:nvSpPr>
        <p:spPr>
          <a:xfrm>
            <a:off x="457200" y="-220724"/>
            <a:ext cx="8229600" cy="1143000"/>
          </a:xfrm>
        </p:spPr>
        <p:txBody>
          <a:bodyPr/>
          <a:lstStyle/>
          <a:p>
            <a:pPr eaLnBrk="1" hangingPunct="1"/>
            <a:r>
              <a:rPr lang="en-US" dirty="0" smtClean="0">
                <a:solidFill>
                  <a:srgbClr val="FF0000"/>
                </a:solidFill>
              </a:rPr>
              <a:t>Icon Metaphor</a:t>
            </a:r>
            <a:endParaRPr lang="en-US" dirty="0">
              <a:solidFill>
                <a:srgbClr val="FF0000"/>
              </a:solidFill>
            </a:endParaRPr>
          </a:p>
        </p:txBody>
      </p:sp>
      <p:sp>
        <p:nvSpPr>
          <p:cNvPr id="28676" name="Rectangle 3"/>
          <p:cNvSpPr>
            <a:spLocks noGrp="1" noChangeArrowheads="1"/>
          </p:cNvSpPr>
          <p:nvPr>
            <p:ph idx="1"/>
          </p:nvPr>
        </p:nvSpPr>
        <p:spPr>
          <a:xfrm>
            <a:off x="0" y="873344"/>
            <a:ext cx="9002110" cy="4530725"/>
          </a:xfrm>
          <a:ln>
            <a:noFill/>
          </a:ln>
        </p:spPr>
        <p:txBody>
          <a:bodyPr/>
          <a:lstStyle/>
          <a:p>
            <a:pPr eaLnBrk="1" hangingPunct="1"/>
            <a:r>
              <a:rPr lang="en-US" sz="2800" dirty="0">
                <a:solidFill>
                  <a:srgbClr val="FF0000"/>
                </a:solidFill>
              </a:rPr>
              <a:t>Icons define </a:t>
            </a:r>
            <a:r>
              <a:rPr lang="en-US" sz="2800" dirty="0"/>
              <a:t>media and forms of interactivity. </a:t>
            </a:r>
          </a:p>
          <a:p>
            <a:pPr eaLnBrk="1" hangingPunct="1"/>
            <a:r>
              <a:rPr lang="en-US" sz="2800" dirty="0"/>
              <a:t>Icons are placed on a </a:t>
            </a:r>
            <a:r>
              <a:rPr lang="en-US" sz="2800" dirty="0">
                <a:solidFill>
                  <a:srgbClr val="FF5A14"/>
                </a:solidFill>
              </a:rPr>
              <a:t>flowline</a:t>
            </a:r>
            <a:r>
              <a:rPr lang="en-US" sz="2800" dirty="0"/>
              <a:t> to create the application structure.</a:t>
            </a:r>
          </a:p>
          <a:p>
            <a:pPr lvl="1" eaLnBrk="1" hangingPunct="1"/>
            <a:r>
              <a:rPr lang="en-US" sz="2300" dirty="0">
                <a:ea typeface="ＭＳ Ｐゴシック" charset="-128"/>
              </a:rPr>
              <a:t>Each </a:t>
            </a:r>
            <a:r>
              <a:rPr lang="en-US" sz="2300" dirty="0">
                <a:solidFill>
                  <a:srgbClr val="FF0000"/>
                </a:solidFill>
                <a:ea typeface="ＭＳ Ｐゴシック" charset="-128"/>
              </a:rPr>
              <a:t>icon</a:t>
            </a:r>
            <a:r>
              <a:rPr lang="en-US" sz="2300" dirty="0">
                <a:ea typeface="ＭＳ Ｐゴシック" charset="-128"/>
              </a:rPr>
              <a:t> has a </a:t>
            </a:r>
            <a:r>
              <a:rPr lang="en-US" sz="2300" dirty="0">
                <a:solidFill>
                  <a:srgbClr val="FF0000"/>
                </a:solidFill>
                <a:ea typeface="ＭＳ Ｐゴシック" charset="-128"/>
              </a:rPr>
              <a:t>dialog box </a:t>
            </a:r>
            <a:r>
              <a:rPr lang="en-US" sz="2300" dirty="0">
                <a:ea typeface="ＭＳ Ｐゴシック" charset="-128"/>
              </a:rPr>
              <a:t>with properties and parameters identified by the developer.</a:t>
            </a:r>
          </a:p>
          <a:p>
            <a:pPr lvl="1" eaLnBrk="1" hangingPunct="1"/>
            <a:r>
              <a:rPr lang="en-US" sz="2300" dirty="0">
                <a:solidFill>
                  <a:srgbClr val="FF0000"/>
                </a:solidFill>
                <a:ea typeface="ＭＳ Ｐゴシック" charset="-128"/>
              </a:rPr>
              <a:t>Flowlines</a:t>
            </a:r>
            <a:r>
              <a:rPr lang="en-US" sz="2300" dirty="0">
                <a:ea typeface="ＭＳ Ｐゴシック" charset="-128"/>
              </a:rPr>
              <a:t> let developers visualize and </a:t>
            </a:r>
            <a:r>
              <a:rPr lang="en-US" sz="2300" dirty="0">
                <a:solidFill>
                  <a:srgbClr val="FF0000"/>
                </a:solidFill>
                <a:ea typeface="ＭＳ Ｐゴシック" charset="-128"/>
              </a:rPr>
              <a:t>adjust</a:t>
            </a:r>
            <a:r>
              <a:rPr lang="en-US" sz="2300" dirty="0">
                <a:ea typeface="ＭＳ Ｐゴシック" charset="-128"/>
              </a:rPr>
              <a:t> the </a:t>
            </a:r>
            <a:r>
              <a:rPr lang="en-US" sz="2300" dirty="0">
                <a:solidFill>
                  <a:srgbClr val="FF0000"/>
                </a:solidFill>
                <a:ea typeface="ＭＳ Ｐゴシック" charset="-128"/>
              </a:rPr>
              <a:t>structure</a:t>
            </a:r>
            <a:r>
              <a:rPr lang="en-US" sz="2300" dirty="0">
                <a:ea typeface="ＭＳ Ｐゴシック" charset="-128"/>
              </a:rPr>
              <a:t> of the application.</a:t>
            </a:r>
          </a:p>
          <a:p>
            <a:pPr eaLnBrk="1" hangingPunct="1"/>
            <a:r>
              <a:rPr lang="en-US" sz="2800" dirty="0"/>
              <a:t>Branching routines add controls for user interaction.</a:t>
            </a:r>
          </a:p>
        </p:txBody>
      </p:sp>
      <p:sp>
        <p:nvSpPr>
          <p:cNvPr id="28674" name="Slide Number Placeholder 4"/>
          <p:cNvSpPr>
            <a:spLocks noGrp="1"/>
          </p:cNvSpPr>
          <p:nvPr>
            <p:ph type="sldNum" sz="quarter" idx="12"/>
          </p:nvPr>
        </p:nvSpPr>
        <p:spPr>
          <a:noFill/>
        </p:spPr>
        <p:txBody>
          <a:bodyPr/>
          <a:lstStyle/>
          <a:p>
            <a:fld id="{A39355F5-FC5D-554B-B739-DA35D96C3159}" type="slidenum">
              <a:rPr lang="en-US" smtClean="0"/>
              <a:pPr/>
              <a:t>7</a:t>
            </a:fld>
            <a:endParaRPr lang="en-US" smtClean="0"/>
          </a:p>
        </p:txBody>
      </p:sp>
      <p:sp>
        <p:nvSpPr>
          <p:cNvPr id="2" name="مستطيل 1"/>
          <p:cNvSpPr/>
          <p:nvPr/>
        </p:nvSpPr>
        <p:spPr>
          <a:xfrm>
            <a:off x="472966" y="4342437"/>
            <a:ext cx="8639503" cy="1938992"/>
          </a:xfrm>
          <a:prstGeom prst="rect">
            <a:avLst/>
          </a:prstGeom>
        </p:spPr>
        <p:txBody>
          <a:bodyPr wrap="square">
            <a:spAutoFit/>
          </a:bodyPr>
          <a:lstStyle/>
          <a:p>
            <a:pPr algn="r" rtl="1"/>
            <a:r>
              <a:rPr lang="ar-SA" dirty="0"/>
              <a:t>تحدد الرموز الوسائط وأشكال التفاعل.</a:t>
            </a:r>
          </a:p>
          <a:p>
            <a:pPr algn="r" rtl="1"/>
            <a:r>
              <a:rPr lang="ar-SA" dirty="0"/>
              <a:t>يتم وضع الرموز على خط الانسياب لإنشاء بنية التطبيق.</a:t>
            </a:r>
          </a:p>
          <a:p>
            <a:pPr algn="r" rtl="1"/>
            <a:r>
              <a:rPr lang="ar-SA" dirty="0"/>
              <a:t>يحتوي كل رمز على مربع حوار به خصائص ومعلمات تم تحديدها بواسطة المطور.</a:t>
            </a:r>
          </a:p>
          <a:p>
            <a:pPr algn="r" rtl="1"/>
            <a:r>
              <a:rPr lang="ar-SA" dirty="0"/>
              <a:t>تتيح خطوط التدفق للمطورين تصور وضبط هيكل التطبيق.</a:t>
            </a:r>
          </a:p>
          <a:p>
            <a:pPr algn="r" rtl="1"/>
            <a:r>
              <a:rPr lang="ar-SA" dirty="0" smtClean="0"/>
              <a:t>الفروع الروتينية تضيف التحكم  لتفاعل </a:t>
            </a:r>
            <a:r>
              <a:rPr lang="ar-SA" dirty="0"/>
              <a:t>المستخدم.</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3" name="Rectangle 2"/>
          <p:cNvSpPr>
            <a:spLocks noGrp="1" noChangeArrowheads="1"/>
          </p:cNvSpPr>
          <p:nvPr>
            <p:ph type="title"/>
          </p:nvPr>
        </p:nvSpPr>
        <p:spPr>
          <a:xfrm>
            <a:off x="520262" y="-229859"/>
            <a:ext cx="8229600" cy="1143000"/>
          </a:xfrm>
        </p:spPr>
        <p:txBody>
          <a:bodyPr/>
          <a:lstStyle/>
          <a:p>
            <a:pPr eaLnBrk="1" hangingPunct="1"/>
            <a:r>
              <a:rPr lang="en-US" dirty="0" smtClean="0">
                <a:solidFill>
                  <a:srgbClr val="FF0000"/>
                </a:solidFill>
              </a:rPr>
              <a:t>Icon Metaphor</a:t>
            </a:r>
            <a:endParaRPr lang="en-US" dirty="0">
              <a:solidFill>
                <a:srgbClr val="FF0000"/>
              </a:solidFill>
            </a:endParaRPr>
          </a:p>
        </p:txBody>
      </p:sp>
      <p:sp>
        <p:nvSpPr>
          <p:cNvPr id="30724" name="Rectangle 3"/>
          <p:cNvSpPr>
            <a:spLocks noGrp="1" noChangeArrowheads="1"/>
          </p:cNvSpPr>
          <p:nvPr>
            <p:ph idx="1"/>
          </p:nvPr>
        </p:nvSpPr>
        <p:spPr>
          <a:xfrm>
            <a:off x="457200" y="1600200"/>
            <a:ext cx="8686800" cy="4530725"/>
          </a:xfrm>
        </p:spPr>
        <p:txBody>
          <a:bodyPr/>
          <a:lstStyle/>
          <a:p>
            <a:pPr eaLnBrk="1" hangingPunct="1"/>
            <a:r>
              <a:rPr lang="en-US" dirty="0">
                <a:solidFill>
                  <a:srgbClr val="FF5A14"/>
                </a:solidFill>
              </a:rPr>
              <a:t>Flowline</a:t>
            </a:r>
            <a:r>
              <a:rPr lang="en-US" dirty="0"/>
              <a:t> is a </a:t>
            </a:r>
            <a:r>
              <a:rPr lang="en-US" dirty="0">
                <a:solidFill>
                  <a:srgbClr val="FF0000"/>
                </a:solidFill>
              </a:rPr>
              <a:t>graphical</a:t>
            </a:r>
            <a:r>
              <a:rPr lang="en-US" dirty="0"/>
              <a:t> representation of the </a:t>
            </a:r>
            <a:r>
              <a:rPr lang="en-US" b="1" dirty="0"/>
              <a:t>relationships</a:t>
            </a:r>
            <a:r>
              <a:rPr lang="en-US" dirty="0"/>
              <a:t> between </a:t>
            </a:r>
            <a:r>
              <a:rPr lang="en-US" b="1" dirty="0"/>
              <a:t>components</a:t>
            </a:r>
            <a:r>
              <a:rPr lang="en-US" dirty="0"/>
              <a:t> of the application.</a:t>
            </a:r>
          </a:p>
        </p:txBody>
      </p:sp>
      <p:sp>
        <p:nvSpPr>
          <p:cNvPr id="30722" name="Slide Number Placeholder 4"/>
          <p:cNvSpPr>
            <a:spLocks noGrp="1"/>
          </p:cNvSpPr>
          <p:nvPr>
            <p:ph type="sldNum" sz="quarter" idx="12"/>
          </p:nvPr>
        </p:nvSpPr>
        <p:spPr>
          <a:noFill/>
        </p:spPr>
        <p:txBody>
          <a:bodyPr/>
          <a:lstStyle/>
          <a:p>
            <a:fld id="{E3230BEB-AED7-C140-9B69-3FA2310D2C53}" type="slidenum">
              <a:rPr lang="en-US" smtClean="0"/>
              <a:pPr/>
              <a:t>8</a:t>
            </a:fld>
            <a:endParaRPr lang="en-US" smtClean="0"/>
          </a:p>
        </p:txBody>
      </p:sp>
      <p:sp>
        <p:nvSpPr>
          <p:cNvPr id="2" name="مستطيل 1"/>
          <p:cNvSpPr/>
          <p:nvPr/>
        </p:nvSpPr>
        <p:spPr>
          <a:xfrm>
            <a:off x="268014" y="3894084"/>
            <a:ext cx="8245365" cy="461665"/>
          </a:xfrm>
          <a:prstGeom prst="rect">
            <a:avLst/>
          </a:prstGeom>
        </p:spPr>
        <p:txBody>
          <a:bodyPr wrap="square">
            <a:spAutoFit/>
          </a:bodyPr>
          <a:lstStyle/>
          <a:p>
            <a:pPr algn="r" rtl="1"/>
            <a:r>
              <a:rPr lang="ar-SA" dirty="0"/>
              <a:t>خط التدفق هو تمثيل رسومي للعلاقات بين مكونات التطبيق</a:t>
            </a:r>
          </a:p>
        </p:txBody>
      </p:sp>
      <p:sp>
        <p:nvSpPr>
          <p:cNvPr id="3" name="مستطيل 2"/>
          <p:cNvSpPr/>
          <p:nvPr/>
        </p:nvSpPr>
        <p:spPr>
          <a:xfrm>
            <a:off x="6605454" y="454968"/>
            <a:ext cx="1545616" cy="461665"/>
          </a:xfrm>
          <a:prstGeom prst="rect">
            <a:avLst/>
          </a:prstGeom>
        </p:spPr>
        <p:txBody>
          <a:bodyPr wrap="none">
            <a:spAutoFit/>
          </a:bodyPr>
          <a:lstStyle/>
          <a:p>
            <a:r>
              <a:rPr lang="ar-SA" dirty="0"/>
              <a:t>أيقونة استعارة</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1" name="Rectangle 2"/>
          <p:cNvSpPr>
            <a:spLocks noGrp="1" noChangeArrowheads="1"/>
          </p:cNvSpPr>
          <p:nvPr>
            <p:ph type="title"/>
          </p:nvPr>
        </p:nvSpPr>
        <p:spPr>
          <a:xfrm>
            <a:off x="394138" y="-182562"/>
            <a:ext cx="8229600" cy="1143000"/>
          </a:xfrm>
        </p:spPr>
        <p:txBody>
          <a:bodyPr/>
          <a:lstStyle/>
          <a:p>
            <a:pPr eaLnBrk="1" hangingPunct="1"/>
            <a:r>
              <a:rPr lang="en-US" dirty="0" smtClean="0">
                <a:solidFill>
                  <a:srgbClr val="FF0000"/>
                </a:solidFill>
              </a:rPr>
              <a:t>Timeline Metaphor</a:t>
            </a:r>
            <a:endParaRPr lang="en-US" dirty="0">
              <a:solidFill>
                <a:srgbClr val="FF0000"/>
              </a:solidFill>
            </a:endParaRPr>
          </a:p>
        </p:txBody>
      </p:sp>
      <p:sp>
        <p:nvSpPr>
          <p:cNvPr id="32772" name="Rectangle 3"/>
          <p:cNvSpPr>
            <a:spLocks noGrp="1" noChangeArrowheads="1"/>
          </p:cNvSpPr>
          <p:nvPr>
            <p:ph idx="1"/>
          </p:nvPr>
        </p:nvSpPr>
        <p:spPr>
          <a:xfrm>
            <a:off x="0" y="780393"/>
            <a:ext cx="9144000" cy="4525963"/>
          </a:xfrm>
        </p:spPr>
        <p:txBody>
          <a:bodyPr/>
          <a:lstStyle/>
          <a:p>
            <a:pPr eaLnBrk="1" hangingPunct="1"/>
            <a:r>
              <a:rPr lang="en-US" dirty="0"/>
              <a:t>Organizes media and interactivity as </a:t>
            </a:r>
            <a:r>
              <a:rPr lang="en-US" dirty="0">
                <a:solidFill>
                  <a:srgbClr val="FF0000"/>
                </a:solidFill>
              </a:rPr>
              <a:t>sequence of frames.</a:t>
            </a:r>
          </a:p>
          <a:p>
            <a:pPr lvl="1" eaLnBrk="1" hangingPunct="1"/>
            <a:r>
              <a:rPr lang="en-US" dirty="0">
                <a:ea typeface="ＭＳ Ｐゴシック" charset="-128"/>
              </a:rPr>
              <a:t>Each frame can have multiple layers.</a:t>
            </a:r>
          </a:p>
          <a:p>
            <a:pPr lvl="1" eaLnBrk="1" hangingPunct="1"/>
            <a:r>
              <a:rPr lang="en-US" dirty="0">
                <a:ea typeface="ＭＳ Ｐゴシック" charset="-128"/>
              </a:rPr>
              <a:t>Layers define the stacking order of the content to be displayed.</a:t>
            </a:r>
          </a:p>
          <a:p>
            <a:pPr eaLnBrk="1" hangingPunct="1"/>
            <a:r>
              <a:rPr lang="en-US" dirty="0"/>
              <a:t>Appropriate for </a:t>
            </a:r>
            <a:r>
              <a:rPr lang="en-US" dirty="0">
                <a:solidFill>
                  <a:srgbClr val="FF0000"/>
                </a:solidFill>
              </a:rPr>
              <a:t>dynamic</a:t>
            </a:r>
            <a:r>
              <a:rPr lang="en-US" dirty="0"/>
              <a:t> media as the media can by </a:t>
            </a:r>
            <a:r>
              <a:rPr lang="en-US" dirty="0">
                <a:solidFill>
                  <a:srgbClr val="FF0000"/>
                </a:solidFill>
              </a:rPr>
              <a:t>synchronized</a:t>
            </a:r>
            <a:r>
              <a:rPr lang="en-US" dirty="0"/>
              <a:t> precisely over time.</a:t>
            </a:r>
          </a:p>
        </p:txBody>
      </p:sp>
      <p:sp>
        <p:nvSpPr>
          <p:cNvPr id="32770" name="Slide Number Placeholder 4"/>
          <p:cNvSpPr>
            <a:spLocks noGrp="1"/>
          </p:cNvSpPr>
          <p:nvPr>
            <p:ph type="sldNum" sz="quarter" idx="12"/>
          </p:nvPr>
        </p:nvSpPr>
        <p:spPr>
          <a:noFill/>
        </p:spPr>
        <p:txBody>
          <a:bodyPr/>
          <a:lstStyle/>
          <a:p>
            <a:fld id="{E54CAC43-D942-6A40-9D85-2700A19D2A20}" type="slidenum">
              <a:rPr lang="en-US" smtClean="0"/>
              <a:pPr/>
              <a:t>9</a:t>
            </a:fld>
            <a:endParaRPr lang="en-US" smtClean="0"/>
          </a:p>
        </p:txBody>
      </p:sp>
      <p:sp>
        <p:nvSpPr>
          <p:cNvPr id="2" name="مستطيل 1"/>
          <p:cNvSpPr/>
          <p:nvPr/>
        </p:nvSpPr>
        <p:spPr>
          <a:xfrm>
            <a:off x="-299545" y="4376185"/>
            <a:ext cx="9222827" cy="1569660"/>
          </a:xfrm>
          <a:prstGeom prst="rect">
            <a:avLst/>
          </a:prstGeom>
        </p:spPr>
        <p:txBody>
          <a:bodyPr wrap="square">
            <a:spAutoFit/>
          </a:bodyPr>
          <a:lstStyle/>
          <a:p>
            <a:pPr algn="r" rtl="1"/>
            <a:r>
              <a:rPr lang="ar-SA" dirty="0" smtClean="0"/>
              <a:t>ينظم </a:t>
            </a:r>
            <a:r>
              <a:rPr lang="ar-SA" dirty="0"/>
              <a:t>الوسائط والتفاعل كتسلسل من الإطارات.</a:t>
            </a:r>
          </a:p>
          <a:p>
            <a:pPr algn="r" rtl="1"/>
            <a:r>
              <a:rPr lang="ar-SA" dirty="0"/>
              <a:t>يمكن أن يكون لكل إطار طبقات متعددة.</a:t>
            </a:r>
          </a:p>
          <a:p>
            <a:pPr algn="r" rtl="1"/>
            <a:r>
              <a:rPr lang="ar-SA" dirty="0"/>
              <a:t>تحدد الطبقات ترتيب التراص للمحتوى المراد عرضه.</a:t>
            </a:r>
          </a:p>
          <a:p>
            <a:pPr algn="r" rtl="1"/>
            <a:r>
              <a:rPr lang="ar-SA" dirty="0"/>
              <a:t>مناسب للوسائط الديناميكية حيث يمكن للوسائط أن تتم مزامنتها على مدار الوقت بدقة.</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393</TotalTime>
  <Words>2470</Words>
  <Application>Microsoft Office PowerPoint</Application>
  <PresentationFormat>عرض على الشاشة (3:4)‏</PresentationFormat>
  <Paragraphs>327</Paragraphs>
  <Slides>25</Slides>
  <Notes>24</Notes>
  <HiddenSlides>0</HiddenSlides>
  <MMClips>0</MMClips>
  <ScaleCrop>false</ScaleCrop>
  <HeadingPairs>
    <vt:vector size="4" baseType="variant">
      <vt:variant>
        <vt:lpstr>نسق</vt:lpstr>
      </vt:variant>
      <vt:variant>
        <vt:i4>1</vt:i4>
      </vt:variant>
      <vt:variant>
        <vt:lpstr>عناوين الشرائح</vt:lpstr>
      </vt:variant>
      <vt:variant>
        <vt:i4>25</vt:i4>
      </vt:variant>
    </vt:vector>
  </HeadingPairs>
  <TitlesOfParts>
    <vt:vector size="26" baseType="lpstr">
      <vt:lpstr>Office Theme</vt:lpstr>
      <vt:lpstr>CHAPTER HIGHLIGHTS</vt:lpstr>
      <vt:lpstr>Methods To Integrate Media</vt:lpstr>
      <vt:lpstr>Authoring Applications</vt:lpstr>
      <vt:lpstr>Authoring Metaphors</vt:lpstr>
      <vt:lpstr>Card Metaphor</vt:lpstr>
      <vt:lpstr>Card Metaphor</vt:lpstr>
      <vt:lpstr>Icon Metaphor</vt:lpstr>
      <vt:lpstr>Icon Metaphor</vt:lpstr>
      <vt:lpstr>Timeline Metaphor</vt:lpstr>
      <vt:lpstr>Timeline Metaphor</vt:lpstr>
      <vt:lpstr>The Authoring Process  </vt:lpstr>
      <vt:lpstr>Application Design</vt:lpstr>
      <vt:lpstr>Importing Content</vt:lpstr>
      <vt:lpstr>Create And Edit Content</vt:lpstr>
      <vt:lpstr>Integration, Synchronization, And Playback</vt:lpstr>
      <vt:lpstr>Establishing Navigation</vt:lpstr>
      <vt:lpstr>Programming</vt:lpstr>
      <vt:lpstr>Database Support</vt:lpstr>
      <vt:lpstr>Preview, Test, Debug</vt:lpstr>
      <vt:lpstr>Project Delivery</vt:lpstr>
      <vt:lpstr>Project Delivery</vt:lpstr>
      <vt:lpstr>Project Delivery</vt:lpstr>
      <vt:lpstr>Local Delivery approaches</vt:lpstr>
      <vt:lpstr>Choosing An Authoring Application</vt:lpstr>
      <vt:lpstr>WRAP UP</vt:lpstr>
    </vt:vector>
  </TitlesOfParts>
  <Company>UNHM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ONE</dc:title>
  <dc:creator>Karla Vogel</dc:creator>
  <cp:lastModifiedBy>user</cp:lastModifiedBy>
  <cp:revision>22</cp:revision>
  <cp:lastPrinted>2018-11-12T17:24:01Z</cp:lastPrinted>
  <dcterms:created xsi:type="dcterms:W3CDTF">2012-10-14T21:15:40Z</dcterms:created>
  <dcterms:modified xsi:type="dcterms:W3CDTF">2018-11-12T17:24:02Z</dcterms:modified>
</cp:coreProperties>
</file>