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75" r:id="rId1"/>
  </p:sldMasterIdLst>
  <p:notesMasterIdLst>
    <p:notesMasterId r:id="rId32"/>
  </p:notesMasterIdLst>
  <p:handoutMasterIdLst>
    <p:handoutMasterId r:id="rId33"/>
  </p:handoutMasterIdLst>
  <p:sldIdLst>
    <p:sldId id="257" r:id="rId2"/>
    <p:sldId id="260" r:id="rId3"/>
    <p:sldId id="261" r:id="rId4"/>
    <p:sldId id="262" r:id="rId5"/>
    <p:sldId id="263" r:id="rId6"/>
    <p:sldId id="264" r:id="rId7"/>
    <p:sldId id="265" r:id="rId8"/>
    <p:sldId id="266" r:id="rId9"/>
    <p:sldId id="267" r:id="rId10"/>
    <p:sldId id="268" r:id="rId11"/>
    <p:sldId id="269" r:id="rId12"/>
    <p:sldId id="270" r:id="rId13"/>
    <p:sldId id="258" r:id="rId14"/>
    <p:sldId id="271" r:id="rId15"/>
    <p:sldId id="272" r:id="rId16"/>
    <p:sldId id="273" r:id="rId17"/>
    <p:sldId id="274" r:id="rId18"/>
    <p:sldId id="276" r:id="rId19"/>
    <p:sldId id="278" r:id="rId20"/>
    <p:sldId id="279" r:id="rId21"/>
    <p:sldId id="280" r:id="rId22"/>
    <p:sldId id="284" r:id="rId23"/>
    <p:sldId id="285" r:id="rId24"/>
    <p:sldId id="286" r:id="rId25"/>
    <p:sldId id="287" r:id="rId26"/>
    <p:sldId id="288" r:id="rId27"/>
    <p:sldId id="289" r:id="rId28"/>
    <p:sldId id="281" r:id="rId29"/>
    <p:sldId id="275" r:id="rId30"/>
    <p:sldId id="282" r:id="rId31"/>
  </p:sldIdLst>
  <p:sldSz cx="9144000" cy="6858000" type="screen4x3"/>
  <p:notesSz cx="10018713" cy="6889750"/>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1pPr>
    <a:lvl2pPr marL="457200"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2pPr>
    <a:lvl3pPr marL="914400"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3pPr>
    <a:lvl4pPr marL="1371600"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4pPr>
    <a:lvl5pPr marL="1828800"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5pPr>
    <a:lvl6pPr marL="2286000" algn="l" defTabSz="457200" rtl="0" eaLnBrk="1" latinLnBrk="0" hangingPunct="1">
      <a:defRPr sz="2400" kern="1200">
        <a:solidFill>
          <a:schemeClr val="tx1"/>
        </a:solidFill>
        <a:latin typeface="Arial" charset="0"/>
        <a:ea typeface="ＭＳ Ｐゴシック" charset="-128"/>
        <a:cs typeface="ＭＳ Ｐゴシック" charset="-128"/>
      </a:defRPr>
    </a:lvl6pPr>
    <a:lvl7pPr marL="2743200" algn="l" defTabSz="457200" rtl="0" eaLnBrk="1" latinLnBrk="0" hangingPunct="1">
      <a:defRPr sz="2400" kern="1200">
        <a:solidFill>
          <a:schemeClr val="tx1"/>
        </a:solidFill>
        <a:latin typeface="Arial" charset="0"/>
        <a:ea typeface="ＭＳ Ｐゴシック" charset="-128"/>
        <a:cs typeface="ＭＳ Ｐゴシック" charset="-128"/>
      </a:defRPr>
    </a:lvl7pPr>
    <a:lvl8pPr marL="3200400" algn="l" defTabSz="457200" rtl="0" eaLnBrk="1" latinLnBrk="0" hangingPunct="1">
      <a:defRPr sz="2400" kern="1200">
        <a:solidFill>
          <a:schemeClr val="tx1"/>
        </a:solidFill>
        <a:latin typeface="Arial" charset="0"/>
        <a:ea typeface="ＭＳ Ｐゴシック" charset="-128"/>
        <a:cs typeface="ＭＳ Ｐゴシック" charset="-128"/>
      </a:defRPr>
    </a:lvl8pPr>
    <a:lvl9pPr marL="3657600" algn="l" defTabSz="457200" rtl="0" eaLnBrk="1" latinLnBrk="0" hangingPunct="1">
      <a:defRPr sz="2400" kern="1200">
        <a:solidFill>
          <a:schemeClr val="tx1"/>
        </a:solidFill>
        <a:latin typeface="Arial" charset="0"/>
        <a:ea typeface="ＭＳ Ｐゴシック" charset="-128"/>
        <a:cs typeface="ＭＳ Ｐゴシック" charset="-12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5A1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2D5ABB26-0587-4C30-8999-92F81FD0307C}" styleName="بلا نمط، بلا شبكة">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06" autoAdjust="0"/>
    <p:restoredTop sz="93250" autoAdjust="0"/>
  </p:normalViewPr>
  <p:slideViewPr>
    <p:cSldViewPr showGuides="1">
      <p:cViewPr>
        <p:scale>
          <a:sx n="70" d="100"/>
          <a:sy n="70" d="100"/>
        </p:scale>
        <p:origin x="-1422"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5677271" y="0"/>
            <a:ext cx="4341442" cy="344488"/>
          </a:xfrm>
          <a:prstGeom prst="rect">
            <a:avLst/>
          </a:prstGeom>
        </p:spPr>
        <p:txBody>
          <a:bodyPr vert="horz" lIns="96616" tIns="48308" rIns="96616" bIns="48308" rtlCol="1"/>
          <a:lstStyle>
            <a:lvl1pPr algn="r">
              <a:defRPr sz="1300"/>
            </a:lvl1pPr>
          </a:lstStyle>
          <a:p>
            <a:endParaRPr lang="ar-SA"/>
          </a:p>
        </p:txBody>
      </p:sp>
      <p:sp>
        <p:nvSpPr>
          <p:cNvPr id="3" name="عنصر نائب للتاريخ 2"/>
          <p:cNvSpPr>
            <a:spLocks noGrp="1"/>
          </p:cNvSpPr>
          <p:nvPr>
            <p:ph type="dt" sz="quarter" idx="1"/>
          </p:nvPr>
        </p:nvSpPr>
        <p:spPr>
          <a:xfrm>
            <a:off x="2320" y="0"/>
            <a:ext cx="4341442" cy="344488"/>
          </a:xfrm>
          <a:prstGeom prst="rect">
            <a:avLst/>
          </a:prstGeom>
        </p:spPr>
        <p:txBody>
          <a:bodyPr vert="horz" lIns="96616" tIns="48308" rIns="96616" bIns="48308" rtlCol="1"/>
          <a:lstStyle>
            <a:lvl1pPr algn="l">
              <a:defRPr sz="1300"/>
            </a:lvl1pPr>
          </a:lstStyle>
          <a:p>
            <a:fld id="{69E2D52B-5B2B-4CB9-8C88-6EA4DF2695E3}" type="datetimeFigureOut">
              <a:rPr lang="ar-SA" smtClean="0"/>
              <a:t>04/03/40</a:t>
            </a:fld>
            <a:endParaRPr lang="ar-SA"/>
          </a:p>
        </p:txBody>
      </p:sp>
      <p:sp>
        <p:nvSpPr>
          <p:cNvPr id="4" name="عنصر نائب للتذييل 3"/>
          <p:cNvSpPr>
            <a:spLocks noGrp="1"/>
          </p:cNvSpPr>
          <p:nvPr>
            <p:ph type="ftr" sz="quarter" idx="2"/>
          </p:nvPr>
        </p:nvSpPr>
        <p:spPr>
          <a:xfrm>
            <a:off x="5677271" y="6544067"/>
            <a:ext cx="4341442" cy="344488"/>
          </a:xfrm>
          <a:prstGeom prst="rect">
            <a:avLst/>
          </a:prstGeom>
        </p:spPr>
        <p:txBody>
          <a:bodyPr vert="horz" lIns="96616" tIns="48308" rIns="96616" bIns="48308" rtlCol="1" anchor="b"/>
          <a:lstStyle>
            <a:lvl1pPr algn="r">
              <a:defRPr sz="1300"/>
            </a:lvl1pPr>
          </a:lstStyle>
          <a:p>
            <a:endParaRPr lang="ar-SA"/>
          </a:p>
        </p:txBody>
      </p:sp>
      <p:sp>
        <p:nvSpPr>
          <p:cNvPr id="5" name="عنصر نائب لرقم الشريحة 4"/>
          <p:cNvSpPr>
            <a:spLocks noGrp="1"/>
          </p:cNvSpPr>
          <p:nvPr>
            <p:ph type="sldNum" sz="quarter" idx="3"/>
          </p:nvPr>
        </p:nvSpPr>
        <p:spPr>
          <a:xfrm>
            <a:off x="2320" y="6544067"/>
            <a:ext cx="4341442" cy="344488"/>
          </a:xfrm>
          <a:prstGeom prst="rect">
            <a:avLst/>
          </a:prstGeom>
        </p:spPr>
        <p:txBody>
          <a:bodyPr vert="horz" lIns="96616" tIns="48308" rIns="96616" bIns="48308" rtlCol="1" anchor="b"/>
          <a:lstStyle>
            <a:lvl1pPr algn="l">
              <a:defRPr sz="1300"/>
            </a:lvl1pPr>
          </a:lstStyle>
          <a:p>
            <a:fld id="{342393F6-06B1-472C-8535-5FC427C41372}" type="slidenum">
              <a:rPr lang="ar-SA" smtClean="0"/>
              <a:t>‹#›</a:t>
            </a:fld>
            <a:endParaRPr lang="ar-SA"/>
          </a:p>
        </p:txBody>
      </p:sp>
    </p:spTree>
    <p:extLst>
      <p:ext uri="{BB962C8B-B14F-4D97-AF65-F5344CB8AC3E}">
        <p14:creationId xmlns:p14="http://schemas.microsoft.com/office/powerpoint/2010/main" val="38061794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4341442" cy="344488"/>
          </a:xfrm>
          <a:prstGeom prst="rect">
            <a:avLst/>
          </a:prstGeom>
          <a:noFill/>
          <a:ln w="9525">
            <a:noFill/>
            <a:miter lim="800000"/>
            <a:headEnd/>
            <a:tailEnd/>
          </a:ln>
        </p:spPr>
        <p:txBody>
          <a:bodyPr vert="horz" wrap="square" lIns="96616" tIns="48308" rIns="96616" bIns="48308" numCol="1" anchor="t" anchorCtr="0" compatLnSpc="1">
            <a:prstTxWarp prst="textNoShape">
              <a:avLst/>
            </a:prstTxWarp>
          </a:bodyPr>
          <a:lstStyle>
            <a:lvl1pPr>
              <a:defRPr sz="1300"/>
            </a:lvl1pPr>
          </a:lstStyle>
          <a:p>
            <a:endParaRPr lang="en-US"/>
          </a:p>
        </p:txBody>
      </p:sp>
      <p:sp>
        <p:nvSpPr>
          <p:cNvPr id="5123" name="Rectangle 3"/>
          <p:cNvSpPr>
            <a:spLocks noGrp="1" noChangeArrowheads="1"/>
          </p:cNvSpPr>
          <p:nvPr>
            <p:ph type="dt" idx="1"/>
          </p:nvPr>
        </p:nvSpPr>
        <p:spPr bwMode="auto">
          <a:xfrm>
            <a:off x="5677271" y="0"/>
            <a:ext cx="4341442" cy="344488"/>
          </a:xfrm>
          <a:prstGeom prst="rect">
            <a:avLst/>
          </a:prstGeom>
          <a:noFill/>
          <a:ln w="9525">
            <a:noFill/>
            <a:miter lim="800000"/>
            <a:headEnd/>
            <a:tailEnd/>
          </a:ln>
        </p:spPr>
        <p:txBody>
          <a:bodyPr vert="horz" wrap="square" lIns="96616" tIns="48308" rIns="96616" bIns="48308" numCol="1" anchor="t" anchorCtr="0" compatLnSpc="1">
            <a:prstTxWarp prst="textNoShape">
              <a:avLst/>
            </a:prstTxWarp>
          </a:bodyPr>
          <a:lstStyle>
            <a:lvl1pPr algn="r">
              <a:defRPr sz="1300"/>
            </a:lvl1pPr>
          </a:lstStyle>
          <a:p>
            <a:endParaRPr lang="en-US"/>
          </a:p>
        </p:txBody>
      </p:sp>
      <p:sp>
        <p:nvSpPr>
          <p:cNvPr id="13316" name="Rectangle 4"/>
          <p:cNvSpPr>
            <a:spLocks noGrp="1" noRot="1" noChangeAspect="1" noChangeArrowheads="1" noTextEdit="1"/>
          </p:cNvSpPr>
          <p:nvPr>
            <p:ph type="sldImg" idx="2"/>
          </p:nvPr>
        </p:nvSpPr>
        <p:spPr bwMode="auto">
          <a:xfrm>
            <a:off x="3286125" y="515938"/>
            <a:ext cx="3446463" cy="2584450"/>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1335829" y="3272631"/>
            <a:ext cx="7347056" cy="3100388"/>
          </a:xfrm>
          <a:prstGeom prst="rect">
            <a:avLst/>
          </a:prstGeom>
          <a:noFill/>
          <a:ln w="9525">
            <a:noFill/>
            <a:miter lim="800000"/>
            <a:headEnd/>
            <a:tailEnd/>
          </a:ln>
        </p:spPr>
        <p:txBody>
          <a:bodyPr vert="horz" wrap="square" lIns="96616" tIns="48308" rIns="96616" bIns="483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126" name="Rectangle 6"/>
          <p:cNvSpPr>
            <a:spLocks noGrp="1" noChangeArrowheads="1"/>
          </p:cNvSpPr>
          <p:nvPr>
            <p:ph type="ftr" sz="quarter" idx="4"/>
          </p:nvPr>
        </p:nvSpPr>
        <p:spPr bwMode="auto">
          <a:xfrm>
            <a:off x="0" y="6545262"/>
            <a:ext cx="4341442" cy="344488"/>
          </a:xfrm>
          <a:prstGeom prst="rect">
            <a:avLst/>
          </a:prstGeom>
          <a:noFill/>
          <a:ln w="9525">
            <a:noFill/>
            <a:miter lim="800000"/>
            <a:headEnd/>
            <a:tailEnd/>
          </a:ln>
        </p:spPr>
        <p:txBody>
          <a:bodyPr vert="horz" wrap="square" lIns="96616" tIns="48308" rIns="96616" bIns="48308" numCol="1" anchor="b" anchorCtr="0" compatLnSpc="1">
            <a:prstTxWarp prst="textNoShape">
              <a:avLst/>
            </a:prstTxWarp>
          </a:bodyPr>
          <a:lstStyle>
            <a:lvl1pPr>
              <a:defRPr sz="1300"/>
            </a:lvl1pPr>
          </a:lstStyle>
          <a:p>
            <a:endParaRPr lang="en-US"/>
          </a:p>
        </p:txBody>
      </p:sp>
      <p:sp>
        <p:nvSpPr>
          <p:cNvPr id="5127" name="Rectangle 7"/>
          <p:cNvSpPr>
            <a:spLocks noGrp="1" noChangeArrowheads="1"/>
          </p:cNvSpPr>
          <p:nvPr>
            <p:ph type="sldNum" sz="quarter" idx="5"/>
          </p:nvPr>
        </p:nvSpPr>
        <p:spPr bwMode="auto">
          <a:xfrm>
            <a:off x="5677271" y="6545262"/>
            <a:ext cx="4341442" cy="344488"/>
          </a:xfrm>
          <a:prstGeom prst="rect">
            <a:avLst/>
          </a:prstGeom>
          <a:noFill/>
          <a:ln w="9525">
            <a:noFill/>
            <a:miter lim="800000"/>
            <a:headEnd/>
            <a:tailEnd/>
          </a:ln>
        </p:spPr>
        <p:txBody>
          <a:bodyPr vert="horz" wrap="square" lIns="96616" tIns="48308" rIns="96616" bIns="48308" numCol="1" anchor="b" anchorCtr="0" compatLnSpc="1">
            <a:prstTxWarp prst="textNoShape">
              <a:avLst/>
            </a:prstTxWarp>
          </a:bodyPr>
          <a:lstStyle>
            <a:lvl1pPr algn="r">
              <a:defRPr sz="1300"/>
            </a:lvl1pPr>
          </a:lstStyle>
          <a:p>
            <a:fld id="{E9A55C05-AB75-AB4A-8C06-BCC546530D87}" type="slidenum">
              <a:rPr lang="en-US"/>
              <a:pPr/>
              <a:t>‹#›</a:t>
            </a:fld>
            <a:endParaRPr lang="en-US"/>
          </a:p>
        </p:txBody>
      </p:sp>
    </p:spTree>
    <p:extLst>
      <p:ext uri="{BB962C8B-B14F-4D97-AF65-F5344CB8AC3E}">
        <p14:creationId xmlns:p14="http://schemas.microsoft.com/office/powerpoint/2010/main" val="23008400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68" charset="0"/>
        <a:ea typeface="ＭＳ Ｐゴシック" pitchFamily="68" charset="-128"/>
        <a:cs typeface="ＭＳ Ｐゴシック" pitchFamily="68" charset="-128"/>
      </a:defRPr>
    </a:lvl1pPr>
    <a:lvl2pPr marL="457200" algn="l" rtl="0" eaLnBrk="0" fontAlgn="base" hangingPunct="0">
      <a:spcBef>
        <a:spcPct val="30000"/>
      </a:spcBef>
      <a:spcAft>
        <a:spcPct val="0"/>
      </a:spcAft>
      <a:defRPr sz="1200" kern="1200">
        <a:solidFill>
          <a:schemeClr val="tx1"/>
        </a:solidFill>
        <a:latin typeface="Arial" pitchFamily="68" charset="0"/>
        <a:ea typeface="ＭＳ Ｐゴシック" pitchFamily="68" charset="-128"/>
        <a:cs typeface="+mn-cs"/>
      </a:defRPr>
    </a:lvl2pPr>
    <a:lvl3pPr marL="914400" algn="l" rtl="0" eaLnBrk="0" fontAlgn="base" hangingPunct="0">
      <a:spcBef>
        <a:spcPct val="30000"/>
      </a:spcBef>
      <a:spcAft>
        <a:spcPct val="0"/>
      </a:spcAft>
      <a:defRPr sz="1200" kern="1200">
        <a:solidFill>
          <a:schemeClr val="tx1"/>
        </a:solidFill>
        <a:latin typeface="Arial" pitchFamily="68" charset="0"/>
        <a:ea typeface="ＭＳ Ｐゴシック" pitchFamily="68" charset="-128"/>
        <a:cs typeface="+mn-cs"/>
      </a:defRPr>
    </a:lvl3pPr>
    <a:lvl4pPr marL="1371600" algn="l" rtl="0" eaLnBrk="0" fontAlgn="base" hangingPunct="0">
      <a:spcBef>
        <a:spcPct val="30000"/>
      </a:spcBef>
      <a:spcAft>
        <a:spcPct val="0"/>
      </a:spcAft>
      <a:defRPr sz="1200" kern="1200">
        <a:solidFill>
          <a:schemeClr val="tx1"/>
        </a:solidFill>
        <a:latin typeface="Arial" pitchFamily="68" charset="0"/>
        <a:ea typeface="ＭＳ Ｐゴシック" pitchFamily="68" charset="-128"/>
        <a:cs typeface="+mn-cs"/>
      </a:defRPr>
    </a:lvl4pPr>
    <a:lvl5pPr marL="1828800" algn="l" rtl="0" eaLnBrk="0" fontAlgn="base" hangingPunct="0">
      <a:spcBef>
        <a:spcPct val="30000"/>
      </a:spcBef>
      <a:spcAft>
        <a:spcPct val="0"/>
      </a:spcAft>
      <a:defRPr sz="1200" kern="1200">
        <a:solidFill>
          <a:schemeClr val="tx1"/>
        </a:solidFill>
        <a:latin typeface="Arial" pitchFamily="68" charset="0"/>
        <a:ea typeface="ＭＳ Ｐゴシック" pitchFamily="68"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5FF8CE84-95D5-1847-AECC-BB0857A7C661}" type="slidenum">
              <a:rPr lang="en-US"/>
              <a:pPr/>
              <a:t>1</a:t>
            </a:fld>
            <a:endParaRPr lang="en-US"/>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557F2C08-C302-D14A-AC72-DD70084B4DCF}" type="slidenum">
              <a:rPr lang="en-US"/>
              <a:pPr/>
              <a:t>10</a:t>
            </a:fld>
            <a:endParaRPr lang="en-US"/>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View the video on Goofy Gymnastics (see http://www.youtube.com/watch?v=6jKzr143K8U) and identify the background cel layers, the key frames, the tween frames and work done by the animation team.</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1249B7A2-E569-9D46-AF67-F8D333CFA5D8}" type="slidenum">
              <a:rPr lang="en-US"/>
              <a:pPr/>
              <a:t>11</a:t>
            </a:fld>
            <a:endParaRPr lang="en-US"/>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5A274A86-15C0-7C40-AA58-47D40DA3C79B}" type="slidenum">
              <a:rPr lang="en-US"/>
              <a:pPr/>
              <a:t>12</a:t>
            </a:fld>
            <a:endParaRPr lang="en-US"/>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25B5AA70-60E5-4046-9807-617CADE57B0D}" type="slidenum">
              <a:rPr lang="en-US"/>
              <a:pPr/>
              <a:t>13</a:t>
            </a:fld>
            <a:endParaRPr lang="en-US"/>
          </a:p>
        </p:txBody>
      </p:sp>
      <p:sp>
        <p:nvSpPr>
          <p:cNvPr id="44035" name="Rectangle 2"/>
          <p:cNvSpPr>
            <a:spLocks noGrp="1" noRot="1" noChangeAspect="1" noChangeArrowheads="1"/>
          </p:cNvSpPr>
          <p:nvPr>
            <p:ph type="sldImg"/>
          </p:nvPr>
        </p:nvSpPr>
        <p:spPr>
          <a:solidFill>
            <a:srgbClr val="FFFFFF"/>
          </a:solidFill>
          <a:ln/>
        </p:spPr>
      </p:sp>
      <p:sp>
        <p:nvSpPr>
          <p:cNvPr id="44036"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01561354-806D-0549-B8B4-7DA0E7D13FA4}" type="slidenum">
              <a:rPr lang="en-US"/>
              <a:pPr/>
              <a:t>14</a:t>
            </a:fld>
            <a:endParaRPr lang="en-US"/>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Have students relate how the computer is used to efficiently enhance these traditional techniques.</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CD1CB7E0-E002-9843-9151-BC783C7F3455}" type="slidenum">
              <a:rPr lang="en-US"/>
              <a:pPr/>
              <a:t>15</a:t>
            </a:fld>
            <a:endParaRPr lang="en-US"/>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976DB99D-375D-104A-B85B-B3A8868C3DD9}" type="slidenum">
              <a:rPr lang="en-US"/>
              <a:pPr/>
              <a:t>16</a:t>
            </a:fld>
            <a:endParaRPr 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135F084E-2A66-C74A-AEF4-307F37C672A5}" type="slidenum">
              <a:rPr lang="en-US"/>
              <a:pPr/>
              <a:t>17</a:t>
            </a:fld>
            <a:endParaRPr lang="en-US"/>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D67EF3B8-31C9-1A46-9DAA-D1689C18D30B}" type="slidenum">
              <a:rPr lang="en-US"/>
              <a:pPr/>
              <a:t>18</a:t>
            </a:fld>
            <a:endParaRPr lang="en-US"/>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0D3F7826-6A9E-AC43-9A29-74F015452060}" type="slidenum">
              <a:rPr lang="en-US"/>
              <a:pPr/>
              <a:t>19</a:t>
            </a:fld>
            <a:endParaRPr lang="en-US"/>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71727F74-CEE5-4745-B7D4-DEB2FFDCBAE1}" type="slidenum">
              <a:rPr lang="en-US"/>
              <a:pPr/>
              <a:t>2</a:t>
            </a:fld>
            <a:endParaRPr lang="en-US"/>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endParaRPr lang="en-US" dirty="0">
              <a:latin typeface="Arial" charset="0"/>
              <a:ea typeface="ＭＳ Ｐゴシック" charset="-128"/>
              <a:cs typeface="ＭＳ Ｐゴシック"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9C311BBB-28DA-6043-BB80-957109C69C8B}" type="slidenum">
              <a:rPr lang="en-US"/>
              <a:pPr/>
              <a:t>20</a:t>
            </a:fld>
            <a:endParaRPr lang="en-US"/>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17064552-F77F-544E-93F8-75B9B642BA74}" type="slidenum">
              <a:rPr lang="en-US"/>
              <a:pPr/>
              <a:t>21</a:t>
            </a:fld>
            <a:endParaRPr lang="en-US"/>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F85083C4-9B84-AE4F-A4F1-96CCAC4410A0}" type="slidenum">
              <a:rPr lang="en-US"/>
              <a:pPr/>
              <a:t>22</a:t>
            </a:fld>
            <a:endParaRPr lang="en-US"/>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Numerous demonstrations of motion capture methods are available on YouTube. It is widely used in game development so many demos are referencing video game characters.</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956B3A83-A748-474D-9F36-D65E6C21AEFD}" type="slidenum">
              <a:rPr lang="en-US"/>
              <a:pPr/>
              <a:t>23</a:t>
            </a:fld>
            <a:endParaRPr lang="en-US"/>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7D0971DF-1813-B44C-89DD-09E128026C27}" type="slidenum">
              <a:rPr lang="en-US"/>
              <a:pPr/>
              <a:t>24</a:t>
            </a:fld>
            <a:endParaRPr lang="en-US"/>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The DVD of Shrek has several behind the scenes segments that nicely illustrate the power of IK animation.</a:t>
            </a:r>
          </a:p>
          <a:p>
            <a:pPr eaLnBrk="1" hangingPunct="1"/>
            <a:r>
              <a:rPr lang="en-US">
                <a:latin typeface="Arial" charset="0"/>
                <a:ea typeface="ＭＳ Ｐゴシック" charset="-128"/>
                <a:cs typeface="ＭＳ Ｐゴシック" charset="-128"/>
              </a:rPr>
              <a:t>YouTube features shorter clips done in Maya: http://www.youtube.com/watch?v=6JdLOLazJJ0</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F5CBE2BE-D4C7-0A41-8EB9-920563CA1F6A}" type="slidenum">
              <a:rPr lang="en-US"/>
              <a:pPr/>
              <a:t>25</a:t>
            </a:fld>
            <a:endParaRPr lang="en-US"/>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p>
            <a:fld id="{F5462ECD-C403-8E47-AA76-6121C55A291E}" type="slidenum">
              <a:rPr lang="en-US"/>
              <a:pPr/>
              <a:t>26</a:t>
            </a:fld>
            <a:endParaRPr lang="en-US"/>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p>
            <a:fld id="{EAFEF96A-09D2-AA40-9AF8-D6C81F2B4204}" type="slidenum">
              <a:rPr lang="en-US"/>
              <a:pPr/>
              <a:t>27</a:t>
            </a:fld>
            <a:endParaRPr lang="en-US"/>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Source for the CPU render time:</a:t>
            </a:r>
          </a:p>
          <a:p>
            <a:pPr eaLnBrk="1" hangingPunct="1"/>
            <a:r>
              <a:rPr lang="en-US">
                <a:latin typeface="Arial" charset="0"/>
                <a:ea typeface="ＭＳ Ｐゴシック" charset="-128"/>
                <a:cs typeface="ＭＳ Ｐゴシック" charset="-128"/>
              </a:rPr>
              <a:t>http://www.linuxjournal.com/article/9653</a:t>
            </a:r>
          </a:p>
          <a:p>
            <a:pPr eaLnBrk="1" hangingPunct="1"/>
            <a:endParaRPr lang="en-US">
              <a:latin typeface="Arial" charset="0"/>
              <a:ea typeface="ＭＳ Ｐゴシック" charset="-128"/>
              <a:cs typeface="ＭＳ Ｐゴシック" charset="-128"/>
            </a:endParaRPr>
          </a:p>
          <a:p>
            <a:pPr eaLnBrk="1" hangingPunct="1"/>
            <a:r>
              <a:rPr lang="en-US">
                <a:latin typeface="Arial" charset="0"/>
                <a:ea typeface="ＭＳ Ｐゴシック" charset="-128"/>
                <a:cs typeface="ＭＳ Ｐゴシック" charset="-128"/>
              </a:rPr>
              <a:t>Students can research the size of render farms for popular animations from Pixar and Dreamworks to appreciate the number of computers required to compile the complex animation into a single digital film.</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5F9CC411-1C4C-554B-AB0E-913ABDA54EE5}" type="slidenum">
              <a:rPr lang="en-US"/>
              <a:pPr/>
              <a:t>28</a:t>
            </a:fld>
            <a:endParaRPr lang="en-US"/>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E681936E-D0B1-604F-954E-696050962E07}" type="slidenum">
              <a:rPr lang="en-US"/>
              <a:pPr/>
              <a:t>29</a:t>
            </a:fld>
            <a:endParaRPr lang="en-US"/>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9DC605C8-9251-A94E-9EAF-F3A96A1FCAA4}" type="slidenum">
              <a:rPr lang="en-US"/>
              <a:pPr/>
              <a:t>3</a:t>
            </a:fld>
            <a:endParaRPr lang="en-US"/>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p>
            <a:fld id="{0CD43549-E4C3-5040-8BAE-21F7E23CFFF9}" type="slidenum">
              <a:rPr lang="en-US"/>
              <a:pPr/>
              <a:t>30</a:t>
            </a:fld>
            <a:endParaRPr lang="en-US"/>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6F1A282D-91B4-E543-9B40-0F2585030A08}" type="slidenum">
              <a:rPr lang="en-US"/>
              <a:pPr/>
              <a:t>4</a:t>
            </a:fld>
            <a:endParaRPr lang="en-US"/>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A394866F-8FCF-524C-8457-D642573830A8}" type="slidenum">
              <a:rPr lang="en-US"/>
              <a:pPr/>
              <a:t>5</a:t>
            </a:fld>
            <a:endParaRPr lang="en-US"/>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C439A23E-0EB9-CD47-91F0-98DE76812AEC}" type="slidenum">
              <a:rPr lang="en-US"/>
              <a:pPr/>
              <a:t>6</a:t>
            </a:fld>
            <a:endParaRPr lang="en-US"/>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There are a number of videos of traditional Disney animations on YouTube to show in class and identify the traditional motion techniques that might be used. Goofy Gymnastics is particularly appropriate: </a:t>
            </a:r>
          </a:p>
          <a:p>
            <a:pPr eaLnBrk="1" hangingPunct="1"/>
            <a:r>
              <a:rPr lang="en-US">
                <a:latin typeface="Arial" charset="0"/>
                <a:ea typeface="ＭＳ Ｐゴシック" charset="-128"/>
                <a:cs typeface="ＭＳ Ｐゴシック" charset="-128"/>
              </a:rPr>
              <a:t>http://www.youtube.com/watch?v=6jKzr143K8U</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4E8A889F-2483-944B-8AE4-4EA0CE31D423}" type="slidenum">
              <a:rPr lang="en-US"/>
              <a:pPr/>
              <a:t>7</a:t>
            </a:fld>
            <a:endParaRPr lang="en-US"/>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6F3A866E-6D18-1C45-9D7F-2AD67A34BB40}" type="slidenum">
              <a:rPr lang="en-US"/>
              <a:pPr/>
              <a:t>8</a:t>
            </a:fld>
            <a:endParaRPr lang="en-US"/>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Disney celluloids are collector items in the art world. This site is marketing the drawings, but it is useful to show students what an individual cel might involve in artistic mastery.</a:t>
            </a:r>
          </a:p>
          <a:p>
            <a:pPr eaLnBrk="1" hangingPunct="1"/>
            <a:r>
              <a:rPr lang="en-US">
                <a:latin typeface="Arial" charset="0"/>
                <a:ea typeface="ＭＳ Ｐゴシック" charset="-128"/>
                <a:cs typeface="ＭＳ Ｐゴシック" charset="-128"/>
              </a:rPr>
              <a:t>http://www.animationsensations.com/disney_animation.html</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06F9B55B-AD74-BE46-AAB8-F9300DAA4815}" type="slidenum">
              <a:rPr lang="en-US"/>
              <a:pPr/>
              <a:t>9</a:t>
            </a:fld>
            <a:endParaRPr lang="en-US"/>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BDCCC5B-5ED1-4440-A508-49E0E750E48C}" type="datetimeFigureOut">
              <a:rPr lang="en-US" smtClean="0"/>
              <a:t>11/12/2018</a:t>
            </a:fld>
            <a:endParaRPr lang="en-US"/>
          </a:p>
        </p:txBody>
      </p:sp>
      <p:sp>
        <p:nvSpPr>
          <p:cNvPr id="5" name="Footer Placeholder 4"/>
          <p:cNvSpPr>
            <a:spLocks noGrp="1"/>
          </p:cNvSpPr>
          <p:nvPr>
            <p:ph type="ftr" sz="quarter" idx="11"/>
          </p:nvPr>
        </p:nvSpPr>
        <p:spPr/>
        <p:txBody>
          <a:bodyPr/>
          <a:lstStyle/>
          <a:p>
            <a:r>
              <a:rPr lang="en-US" smtClean="0"/>
              <a:t>An Introduction to Digital Multimedia</a:t>
            </a:r>
            <a:endParaRPr lang="en-US"/>
          </a:p>
        </p:txBody>
      </p:sp>
      <p:sp>
        <p:nvSpPr>
          <p:cNvPr id="6" name="Slide Number Placeholder 5"/>
          <p:cNvSpPr>
            <a:spLocks noGrp="1"/>
          </p:cNvSpPr>
          <p:nvPr>
            <p:ph type="sldNum" sz="quarter" idx="12"/>
          </p:nvPr>
        </p:nvSpPr>
        <p:spPr/>
        <p:txBody>
          <a:bodyPr/>
          <a:lstStyle/>
          <a:p>
            <a:fld id="{2D8E37B7-3A23-E94A-8E08-54A8325F5D03}" type="slidenum">
              <a:rPr lang="en-US" smtClean="0"/>
              <a:pPr/>
              <a:t>‹#›</a:t>
            </a:fld>
            <a:endParaRPr lang="en-US"/>
          </a:p>
        </p:txBody>
      </p:sp>
    </p:spTree>
    <p:extLst>
      <p:ext uri="{BB962C8B-B14F-4D97-AF65-F5344CB8AC3E}">
        <p14:creationId xmlns:p14="http://schemas.microsoft.com/office/powerpoint/2010/main" val="30236938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DCCC5B-5ED1-4440-A508-49E0E750E48C}" type="datetimeFigureOut">
              <a:rPr lang="en-US" smtClean="0"/>
              <a:t>11/12/2018</a:t>
            </a:fld>
            <a:endParaRPr lang="en-US"/>
          </a:p>
        </p:txBody>
      </p:sp>
      <p:sp>
        <p:nvSpPr>
          <p:cNvPr id="5" name="Footer Placeholder 4"/>
          <p:cNvSpPr>
            <a:spLocks noGrp="1"/>
          </p:cNvSpPr>
          <p:nvPr>
            <p:ph type="ftr" sz="quarter" idx="11"/>
          </p:nvPr>
        </p:nvSpPr>
        <p:spPr/>
        <p:txBody>
          <a:bodyPr/>
          <a:lstStyle/>
          <a:p>
            <a:r>
              <a:rPr lang="en-US" smtClean="0"/>
              <a:t>An Introduction to Digital Multimedia</a:t>
            </a:r>
            <a:endParaRPr lang="en-US"/>
          </a:p>
        </p:txBody>
      </p:sp>
      <p:sp>
        <p:nvSpPr>
          <p:cNvPr id="6" name="Slide Number Placeholder 5"/>
          <p:cNvSpPr>
            <a:spLocks noGrp="1"/>
          </p:cNvSpPr>
          <p:nvPr>
            <p:ph type="sldNum" sz="quarter" idx="12"/>
          </p:nvPr>
        </p:nvSpPr>
        <p:spPr/>
        <p:txBody>
          <a:bodyPr/>
          <a:lstStyle/>
          <a:p>
            <a:fld id="{47381FD3-8500-4840-B258-25D290657C28}" type="slidenum">
              <a:rPr lang="en-US" smtClean="0"/>
              <a:pPr/>
              <a:t>‹#›</a:t>
            </a:fld>
            <a:endParaRPr lang="en-US"/>
          </a:p>
        </p:txBody>
      </p:sp>
    </p:spTree>
    <p:extLst>
      <p:ext uri="{BB962C8B-B14F-4D97-AF65-F5344CB8AC3E}">
        <p14:creationId xmlns:p14="http://schemas.microsoft.com/office/powerpoint/2010/main" val="233712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DCCC5B-5ED1-4440-A508-49E0E750E48C}" type="datetimeFigureOut">
              <a:rPr lang="en-US" smtClean="0"/>
              <a:t>11/12/2018</a:t>
            </a:fld>
            <a:endParaRPr lang="en-US"/>
          </a:p>
        </p:txBody>
      </p:sp>
      <p:sp>
        <p:nvSpPr>
          <p:cNvPr id="5" name="Footer Placeholder 4"/>
          <p:cNvSpPr>
            <a:spLocks noGrp="1"/>
          </p:cNvSpPr>
          <p:nvPr>
            <p:ph type="ftr" sz="quarter" idx="11"/>
          </p:nvPr>
        </p:nvSpPr>
        <p:spPr/>
        <p:txBody>
          <a:bodyPr/>
          <a:lstStyle/>
          <a:p>
            <a:r>
              <a:rPr lang="en-US" smtClean="0"/>
              <a:t>An Introduction to Digital Multimedia</a:t>
            </a:r>
            <a:endParaRPr lang="en-US"/>
          </a:p>
        </p:txBody>
      </p:sp>
      <p:sp>
        <p:nvSpPr>
          <p:cNvPr id="6" name="Slide Number Placeholder 5"/>
          <p:cNvSpPr>
            <a:spLocks noGrp="1"/>
          </p:cNvSpPr>
          <p:nvPr>
            <p:ph type="sldNum" sz="quarter" idx="12"/>
          </p:nvPr>
        </p:nvSpPr>
        <p:spPr/>
        <p:txBody>
          <a:bodyPr/>
          <a:lstStyle/>
          <a:p>
            <a:fld id="{E3BAFC6B-2171-244B-AA3F-538AA1C5939F}" type="slidenum">
              <a:rPr lang="en-US" smtClean="0"/>
              <a:pPr/>
              <a:t>‹#›</a:t>
            </a:fld>
            <a:endParaRPr lang="en-US"/>
          </a:p>
        </p:txBody>
      </p:sp>
    </p:spTree>
    <p:extLst>
      <p:ext uri="{BB962C8B-B14F-4D97-AF65-F5344CB8AC3E}">
        <p14:creationId xmlns:p14="http://schemas.microsoft.com/office/powerpoint/2010/main" val="23031386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DCCC5B-5ED1-4440-A508-49E0E750E48C}" type="datetimeFigureOut">
              <a:rPr lang="en-US" smtClean="0"/>
              <a:t>11/12/2018</a:t>
            </a:fld>
            <a:endParaRPr lang="en-US"/>
          </a:p>
        </p:txBody>
      </p:sp>
      <p:sp>
        <p:nvSpPr>
          <p:cNvPr id="5" name="Footer Placeholder 4"/>
          <p:cNvSpPr>
            <a:spLocks noGrp="1"/>
          </p:cNvSpPr>
          <p:nvPr>
            <p:ph type="ftr" sz="quarter" idx="11"/>
          </p:nvPr>
        </p:nvSpPr>
        <p:spPr/>
        <p:txBody>
          <a:bodyPr/>
          <a:lstStyle/>
          <a:p>
            <a:r>
              <a:rPr lang="en-US" smtClean="0"/>
              <a:t>An Introduction to Digital Multimedia</a:t>
            </a:r>
            <a:endParaRPr lang="en-US"/>
          </a:p>
        </p:txBody>
      </p:sp>
      <p:sp>
        <p:nvSpPr>
          <p:cNvPr id="6" name="Slide Number Placeholder 5"/>
          <p:cNvSpPr>
            <a:spLocks noGrp="1"/>
          </p:cNvSpPr>
          <p:nvPr>
            <p:ph type="sldNum" sz="quarter" idx="12"/>
          </p:nvPr>
        </p:nvSpPr>
        <p:spPr/>
        <p:txBody>
          <a:bodyPr/>
          <a:lstStyle/>
          <a:p>
            <a:fld id="{B8F1B317-97C6-E84D-B83D-032B302FC226}" type="slidenum">
              <a:rPr lang="en-US" smtClean="0"/>
              <a:pPr/>
              <a:t>‹#›</a:t>
            </a:fld>
            <a:endParaRPr lang="en-US"/>
          </a:p>
        </p:txBody>
      </p:sp>
    </p:spTree>
    <p:extLst>
      <p:ext uri="{BB962C8B-B14F-4D97-AF65-F5344CB8AC3E}">
        <p14:creationId xmlns:p14="http://schemas.microsoft.com/office/powerpoint/2010/main" val="2327665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DCCC5B-5ED1-4440-A508-49E0E750E48C}" type="datetimeFigureOut">
              <a:rPr lang="en-US" smtClean="0"/>
              <a:t>11/12/2018</a:t>
            </a:fld>
            <a:endParaRPr lang="en-US"/>
          </a:p>
        </p:txBody>
      </p:sp>
      <p:sp>
        <p:nvSpPr>
          <p:cNvPr id="5" name="Footer Placeholder 4"/>
          <p:cNvSpPr>
            <a:spLocks noGrp="1"/>
          </p:cNvSpPr>
          <p:nvPr>
            <p:ph type="ftr" sz="quarter" idx="11"/>
          </p:nvPr>
        </p:nvSpPr>
        <p:spPr/>
        <p:txBody>
          <a:bodyPr/>
          <a:lstStyle/>
          <a:p>
            <a:r>
              <a:rPr lang="en-US" smtClean="0"/>
              <a:t>An Introduction to Digital Multimedia</a:t>
            </a:r>
            <a:endParaRPr lang="en-US"/>
          </a:p>
        </p:txBody>
      </p:sp>
      <p:sp>
        <p:nvSpPr>
          <p:cNvPr id="6" name="Slide Number Placeholder 5"/>
          <p:cNvSpPr>
            <a:spLocks noGrp="1"/>
          </p:cNvSpPr>
          <p:nvPr>
            <p:ph type="sldNum" sz="quarter" idx="12"/>
          </p:nvPr>
        </p:nvSpPr>
        <p:spPr/>
        <p:txBody>
          <a:bodyPr/>
          <a:lstStyle/>
          <a:p>
            <a:fld id="{A52145EB-DFFF-A942-9016-7772FE2B1708}" type="slidenum">
              <a:rPr lang="en-US" smtClean="0"/>
              <a:pPr/>
              <a:t>‹#›</a:t>
            </a:fld>
            <a:endParaRPr lang="en-US"/>
          </a:p>
        </p:txBody>
      </p:sp>
    </p:spTree>
    <p:extLst>
      <p:ext uri="{BB962C8B-B14F-4D97-AF65-F5344CB8AC3E}">
        <p14:creationId xmlns:p14="http://schemas.microsoft.com/office/powerpoint/2010/main" val="10662890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BDCCC5B-5ED1-4440-A508-49E0E750E48C}" type="datetimeFigureOut">
              <a:rPr lang="en-US" smtClean="0"/>
              <a:t>11/12/2018</a:t>
            </a:fld>
            <a:endParaRPr lang="en-US"/>
          </a:p>
        </p:txBody>
      </p:sp>
      <p:sp>
        <p:nvSpPr>
          <p:cNvPr id="6" name="Footer Placeholder 5"/>
          <p:cNvSpPr>
            <a:spLocks noGrp="1"/>
          </p:cNvSpPr>
          <p:nvPr>
            <p:ph type="ftr" sz="quarter" idx="11"/>
          </p:nvPr>
        </p:nvSpPr>
        <p:spPr/>
        <p:txBody>
          <a:bodyPr/>
          <a:lstStyle/>
          <a:p>
            <a:r>
              <a:rPr lang="en-US" smtClean="0"/>
              <a:t>An Introduction to Digital Multimedia</a:t>
            </a:r>
            <a:endParaRPr lang="en-US"/>
          </a:p>
        </p:txBody>
      </p:sp>
      <p:sp>
        <p:nvSpPr>
          <p:cNvPr id="7" name="Slide Number Placeholder 6"/>
          <p:cNvSpPr>
            <a:spLocks noGrp="1"/>
          </p:cNvSpPr>
          <p:nvPr>
            <p:ph type="sldNum" sz="quarter" idx="12"/>
          </p:nvPr>
        </p:nvSpPr>
        <p:spPr/>
        <p:txBody>
          <a:bodyPr/>
          <a:lstStyle/>
          <a:p>
            <a:fld id="{3D8D1652-D4F2-0B45-A65F-07C268EBD7A9}" type="slidenum">
              <a:rPr lang="en-US" smtClean="0"/>
              <a:pPr/>
              <a:t>‹#›</a:t>
            </a:fld>
            <a:endParaRPr lang="en-US"/>
          </a:p>
        </p:txBody>
      </p:sp>
    </p:spTree>
    <p:extLst>
      <p:ext uri="{BB962C8B-B14F-4D97-AF65-F5344CB8AC3E}">
        <p14:creationId xmlns:p14="http://schemas.microsoft.com/office/powerpoint/2010/main" val="33314521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BDCCC5B-5ED1-4440-A508-49E0E750E48C}" type="datetimeFigureOut">
              <a:rPr lang="en-US" smtClean="0"/>
              <a:t>11/12/2018</a:t>
            </a:fld>
            <a:endParaRPr lang="en-US"/>
          </a:p>
        </p:txBody>
      </p:sp>
      <p:sp>
        <p:nvSpPr>
          <p:cNvPr id="8" name="Footer Placeholder 7"/>
          <p:cNvSpPr>
            <a:spLocks noGrp="1"/>
          </p:cNvSpPr>
          <p:nvPr>
            <p:ph type="ftr" sz="quarter" idx="11"/>
          </p:nvPr>
        </p:nvSpPr>
        <p:spPr/>
        <p:txBody>
          <a:bodyPr/>
          <a:lstStyle/>
          <a:p>
            <a:r>
              <a:rPr lang="en-US" smtClean="0"/>
              <a:t>An Introduction to Digital Multimedia</a:t>
            </a:r>
            <a:endParaRPr lang="en-US"/>
          </a:p>
        </p:txBody>
      </p:sp>
      <p:sp>
        <p:nvSpPr>
          <p:cNvPr id="9" name="Slide Number Placeholder 8"/>
          <p:cNvSpPr>
            <a:spLocks noGrp="1"/>
          </p:cNvSpPr>
          <p:nvPr>
            <p:ph type="sldNum" sz="quarter" idx="12"/>
          </p:nvPr>
        </p:nvSpPr>
        <p:spPr/>
        <p:txBody>
          <a:bodyPr/>
          <a:lstStyle/>
          <a:p>
            <a:fld id="{891F51C7-82F9-7742-92DA-489BE01B43B6}" type="slidenum">
              <a:rPr lang="en-US" smtClean="0"/>
              <a:pPr/>
              <a:t>‹#›</a:t>
            </a:fld>
            <a:endParaRPr lang="en-US"/>
          </a:p>
        </p:txBody>
      </p:sp>
    </p:spTree>
    <p:extLst>
      <p:ext uri="{BB962C8B-B14F-4D97-AF65-F5344CB8AC3E}">
        <p14:creationId xmlns:p14="http://schemas.microsoft.com/office/powerpoint/2010/main" val="11748040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BDCCC5B-5ED1-4440-A508-49E0E750E48C}" type="datetimeFigureOut">
              <a:rPr lang="en-US" smtClean="0"/>
              <a:t>11/12/2018</a:t>
            </a:fld>
            <a:endParaRPr lang="en-US"/>
          </a:p>
        </p:txBody>
      </p:sp>
      <p:sp>
        <p:nvSpPr>
          <p:cNvPr id="4" name="Footer Placeholder 3"/>
          <p:cNvSpPr>
            <a:spLocks noGrp="1"/>
          </p:cNvSpPr>
          <p:nvPr>
            <p:ph type="ftr" sz="quarter" idx="11"/>
          </p:nvPr>
        </p:nvSpPr>
        <p:spPr/>
        <p:txBody>
          <a:bodyPr/>
          <a:lstStyle/>
          <a:p>
            <a:r>
              <a:rPr lang="en-US" smtClean="0"/>
              <a:t>An Introduction to Digital Multimedia</a:t>
            </a:r>
            <a:endParaRPr lang="en-US"/>
          </a:p>
        </p:txBody>
      </p:sp>
      <p:sp>
        <p:nvSpPr>
          <p:cNvPr id="5" name="Slide Number Placeholder 4"/>
          <p:cNvSpPr>
            <a:spLocks noGrp="1"/>
          </p:cNvSpPr>
          <p:nvPr>
            <p:ph type="sldNum" sz="quarter" idx="12"/>
          </p:nvPr>
        </p:nvSpPr>
        <p:spPr/>
        <p:txBody>
          <a:bodyPr/>
          <a:lstStyle/>
          <a:p>
            <a:fld id="{6CD7486F-9928-0D49-BE27-69CA7FD98D3C}" type="slidenum">
              <a:rPr lang="en-US" smtClean="0"/>
              <a:pPr/>
              <a:t>‹#›</a:t>
            </a:fld>
            <a:endParaRPr lang="en-US"/>
          </a:p>
        </p:txBody>
      </p:sp>
    </p:spTree>
    <p:extLst>
      <p:ext uri="{BB962C8B-B14F-4D97-AF65-F5344CB8AC3E}">
        <p14:creationId xmlns:p14="http://schemas.microsoft.com/office/powerpoint/2010/main" val="4103183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DCCC5B-5ED1-4440-A508-49E0E750E48C}" type="datetimeFigureOut">
              <a:rPr lang="en-US" smtClean="0"/>
              <a:t>11/12/2018</a:t>
            </a:fld>
            <a:endParaRPr lang="en-US"/>
          </a:p>
        </p:txBody>
      </p:sp>
      <p:sp>
        <p:nvSpPr>
          <p:cNvPr id="3" name="Footer Placeholder 2"/>
          <p:cNvSpPr>
            <a:spLocks noGrp="1"/>
          </p:cNvSpPr>
          <p:nvPr>
            <p:ph type="ftr" sz="quarter" idx="11"/>
          </p:nvPr>
        </p:nvSpPr>
        <p:spPr/>
        <p:txBody>
          <a:bodyPr/>
          <a:lstStyle/>
          <a:p>
            <a:r>
              <a:rPr lang="en-US" smtClean="0"/>
              <a:t>An Introduction to Digital Multimedia</a:t>
            </a:r>
            <a:endParaRPr lang="en-US"/>
          </a:p>
        </p:txBody>
      </p:sp>
      <p:sp>
        <p:nvSpPr>
          <p:cNvPr id="4" name="Slide Number Placeholder 3"/>
          <p:cNvSpPr>
            <a:spLocks noGrp="1"/>
          </p:cNvSpPr>
          <p:nvPr>
            <p:ph type="sldNum" sz="quarter" idx="12"/>
          </p:nvPr>
        </p:nvSpPr>
        <p:spPr/>
        <p:txBody>
          <a:bodyPr/>
          <a:lstStyle/>
          <a:p>
            <a:fld id="{4A6D8C2C-980A-CD47-8EED-B24A754D32AF}" type="slidenum">
              <a:rPr lang="en-US" smtClean="0"/>
              <a:pPr/>
              <a:t>‹#›</a:t>
            </a:fld>
            <a:endParaRPr lang="en-US"/>
          </a:p>
        </p:txBody>
      </p:sp>
    </p:spTree>
    <p:extLst>
      <p:ext uri="{BB962C8B-B14F-4D97-AF65-F5344CB8AC3E}">
        <p14:creationId xmlns:p14="http://schemas.microsoft.com/office/powerpoint/2010/main" val="6269374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DCCC5B-5ED1-4440-A508-49E0E750E48C}" type="datetimeFigureOut">
              <a:rPr lang="en-US" smtClean="0"/>
              <a:t>11/12/2018</a:t>
            </a:fld>
            <a:endParaRPr lang="en-US"/>
          </a:p>
        </p:txBody>
      </p:sp>
      <p:sp>
        <p:nvSpPr>
          <p:cNvPr id="6" name="Footer Placeholder 5"/>
          <p:cNvSpPr>
            <a:spLocks noGrp="1"/>
          </p:cNvSpPr>
          <p:nvPr>
            <p:ph type="ftr" sz="quarter" idx="11"/>
          </p:nvPr>
        </p:nvSpPr>
        <p:spPr/>
        <p:txBody>
          <a:bodyPr/>
          <a:lstStyle/>
          <a:p>
            <a:r>
              <a:rPr lang="en-US" smtClean="0"/>
              <a:t>An Introduction to Digital Multimedia</a:t>
            </a:r>
            <a:endParaRPr lang="en-US"/>
          </a:p>
        </p:txBody>
      </p:sp>
      <p:sp>
        <p:nvSpPr>
          <p:cNvPr id="7" name="Slide Number Placeholder 6"/>
          <p:cNvSpPr>
            <a:spLocks noGrp="1"/>
          </p:cNvSpPr>
          <p:nvPr>
            <p:ph type="sldNum" sz="quarter" idx="12"/>
          </p:nvPr>
        </p:nvSpPr>
        <p:spPr/>
        <p:txBody>
          <a:bodyPr/>
          <a:lstStyle/>
          <a:p>
            <a:fld id="{158FC00D-6028-0248-B6C6-C0AE656FF438}" type="slidenum">
              <a:rPr lang="en-US" smtClean="0"/>
              <a:pPr/>
              <a:t>‹#›</a:t>
            </a:fld>
            <a:endParaRPr lang="en-US"/>
          </a:p>
        </p:txBody>
      </p:sp>
    </p:spTree>
    <p:extLst>
      <p:ext uri="{BB962C8B-B14F-4D97-AF65-F5344CB8AC3E}">
        <p14:creationId xmlns:p14="http://schemas.microsoft.com/office/powerpoint/2010/main" val="3688692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DCCC5B-5ED1-4440-A508-49E0E750E48C}" type="datetimeFigureOut">
              <a:rPr lang="en-US" smtClean="0"/>
              <a:t>11/12/2018</a:t>
            </a:fld>
            <a:endParaRPr lang="en-US"/>
          </a:p>
        </p:txBody>
      </p:sp>
      <p:sp>
        <p:nvSpPr>
          <p:cNvPr id="6" name="Footer Placeholder 5"/>
          <p:cNvSpPr>
            <a:spLocks noGrp="1"/>
          </p:cNvSpPr>
          <p:nvPr>
            <p:ph type="ftr" sz="quarter" idx="11"/>
          </p:nvPr>
        </p:nvSpPr>
        <p:spPr/>
        <p:txBody>
          <a:bodyPr/>
          <a:lstStyle/>
          <a:p>
            <a:r>
              <a:rPr lang="en-US" smtClean="0"/>
              <a:t>An Introduction to Digital Multimedia</a:t>
            </a:r>
            <a:endParaRPr lang="en-US"/>
          </a:p>
        </p:txBody>
      </p:sp>
      <p:sp>
        <p:nvSpPr>
          <p:cNvPr id="7" name="Slide Number Placeholder 6"/>
          <p:cNvSpPr>
            <a:spLocks noGrp="1"/>
          </p:cNvSpPr>
          <p:nvPr>
            <p:ph type="sldNum" sz="quarter" idx="12"/>
          </p:nvPr>
        </p:nvSpPr>
        <p:spPr/>
        <p:txBody>
          <a:bodyPr/>
          <a:lstStyle/>
          <a:p>
            <a:fld id="{92DBE20A-10A3-0A43-AE8D-B7A9868C6604}" type="slidenum">
              <a:rPr lang="en-US" smtClean="0"/>
              <a:pPr/>
              <a:t>‹#›</a:t>
            </a:fld>
            <a:endParaRPr lang="en-US"/>
          </a:p>
        </p:txBody>
      </p:sp>
    </p:spTree>
    <p:extLst>
      <p:ext uri="{BB962C8B-B14F-4D97-AF65-F5344CB8AC3E}">
        <p14:creationId xmlns:p14="http://schemas.microsoft.com/office/powerpoint/2010/main" val="892628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DCCC5B-5ED1-4440-A508-49E0E750E48C}" type="datetimeFigureOut">
              <a:rPr lang="en-US" smtClean="0"/>
              <a:t>11/12/2018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An Introduction to Digital Multimedia</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DFF779-BE20-2248-B310-6536C39528E6}" type="slidenum">
              <a:rPr lang="en-US" smtClean="0"/>
              <a:pPr/>
              <a:t>‹#›</a:t>
            </a:fld>
            <a:endParaRPr lang="en-US"/>
          </a:p>
        </p:txBody>
      </p:sp>
    </p:spTree>
    <p:extLst>
      <p:ext uri="{BB962C8B-B14F-4D97-AF65-F5344CB8AC3E}">
        <p14:creationId xmlns:p14="http://schemas.microsoft.com/office/powerpoint/2010/main" val="3142871781"/>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5" name="Rectangle 2"/>
          <p:cNvSpPr>
            <a:spLocks noGrp="1" noChangeArrowheads="1"/>
          </p:cNvSpPr>
          <p:nvPr>
            <p:ph type="title"/>
          </p:nvPr>
        </p:nvSpPr>
        <p:spPr>
          <a:xfrm>
            <a:off x="457200" y="457200"/>
            <a:ext cx="8229600" cy="1143000"/>
          </a:xfrm>
        </p:spPr>
        <p:txBody>
          <a:bodyPr>
            <a:normAutofit/>
          </a:bodyPr>
          <a:lstStyle/>
          <a:p>
            <a:pPr algn="l" eaLnBrk="1" hangingPunct="1"/>
            <a:r>
              <a:rPr lang="en-US" dirty="0" smtClean="0">
                <a:solidFill>
                  <a:srgbClr val="FF0000"/>
                </a:solidFill>
              </a:rPr>
              <a:t>Pinnacle Of Modern Multimedia</a:t>
            </a:r>
            <a:endParaRPr lang="en-US" dirty="0">
              <a:solidFill>
                <a:srgbClr val="FF0000"/>
              </a:solidFill>
            </a:endParaRPr>
          </a:p>
        </p:txBody>
      </p:sp>
      <p:sp>
        <p:nvSpPr>
          <p:cNvPr id="18436" name="Rectangle 3"/>
          <p:cNvSpPr>
            <a:spLocks noGrp="1" noChangeArrowheads="1"/>
          </p:cNvSpPr>
          <p:nvPr>
            <p:ph idx="1"/>
          </p:nvPr>
        </p:nvSpPr>
        <p:spPr>
          <a:xfrm>
            <a:off x="152400" y="1489075"/>
            <a:ext cx="9144000" cy="4530725"/>
          </a:xfrm>
        </p:spPr>
        <p:txBody>
          <a:bodyPr>
            <a:normAutofit lnSpcReduction="10000"/>
          </a:bodyPr>
          <a:lstStyle/>
          <a:p>
            <a:pPr eaLnBrk="1" hangingPunct="1"/>
            <a:r>
              <a:rPr lang="en-US" dirty="0"/>
              <a:t>Animation draws inspiration from each of the other media.</a:t>
            </a:r>
            <a:br>
              <a:rPr lang="en-US" dirty="0"/>
            </a:br>
            <a:endParaRPr lang="en-US" dirty="0"/>
          </a:p>
          <a:p>
            <a:pPr eaLnBrk="1" hangingPunct="1"/>
            <a:r>
              <a:rPr lang="en-US" dirty="0"/>
              <a:t>Computer is a partner in creative expression.</a:t>
            </a:r>
          </a:p>
          <a:p>
            <a:pPr lvl="1" eaLnBrk="1" hangingPunct="1"/>
            <a:r>
              <a:rPr lang="en-US" dirty="0">
                <a:ea typeface="ＭＳ Ｐゴシック" charset="-128"/>
              </a:rPr>
              <a:t>It lowered costs and increased ease of creating </a:t>
            </a:r>
            <a:r>
              <a:rPr lang="en-US" dirty="0" smtClean="0">
                <a:ea typeface="ＭＳ Ｐゴシック" charset="-128"/>
              </a:rPr>
              <a:t>animation.</a:t>
            </a:r>
            <a:endParaRPr lang="en-US" dirty="0">
              <a:ea typeface="ＭＳ Ｐゴシック" charset="-128"/>
            </a:endParaRPr>
          </a:p>
          <a:p>
            <a:pPr lvl="1" eaLnBrk="1" hangingPunct="1"/>
            <a:r>
              <a:rPr lang="en-US" dirty="0">
                <a:solidFill>
                  <a:srgbClr val="FF0000"/>
                </a:solidFill>
                <a:ea typeface="ＭＳ Ｐゴシック" charset="-128"/>
              </a:rPr>
              <a:t>It supports creative expression through:</a:t>
            </a:r>
          </a:p>
          <a:p>
            <a:pPr marL="1371600" lvl="2" indent="-457200" eaLnBrk="1" hangingPunct="1">
              <a:buFont typeface="+mj-lt"/>
              <a:buAutoNum type="arabicPeriod"/>
            </a:pPr>
            <a:r>
              <a:rPr lang="en-US" dirty="0">
                <a:ea typeface="ＭＳ Ｐゴシック" charset="-128"/>
              </a:rPr>
              <a:t>Interactivity</a:t>
            </a:r>
          </a:p>
          <a:p>
            <a:pPr marL="1371600" lvl="2" indent="-457200" eaLnBrk="1" hangingPunct="1">
              <a:buFont typeface="+mj-lt"/>
              <a:buAutoNum type="arabicPeriod"/>
            </a:pPr>
            <a:r>
              <a:rPr lang="en-US" dirty="0">
                <a:ea typeface="ＭＳ Ｐゴシック" charset="-128"/>
              </a:rPr>
              <a:t>3-D sensory experience</a:t>
            </a:r>
          </a:p>
          <a:p>
            <a:pPr marL="1371600" lvl="2" indent="-457200" eaLnBrk="1" hangingPunct="1">
              <a:buFont typeface="+mj-lt"/>
              <a:buAutoNum type="arabicPeriod"/>
            </a:pPr>
            <a:r>
              <a:rPr lang="en-US" dirty="0">
                <a:ea typeface="ＭＳ Ｐゴシック" charset="-128"/>
              </a:rPr>
              <a:t>Embodiment and implementation of rules of behavior.</a:t>
            </a:r>
          </a:p>
          <a:p>
            <a:pPr lvl="1" eaLnBrk="1" hangingPunct="1"/>
            <a:endParaRPr lang="en-US" dirty="0">
              <a:ea typeface="ＭＳ Ｐゴシック" charset="-128"/>
            </a:endParaRPr>
          </a:p>
        </p:txBody>
      </p:sp>
      <p:sp>
        <p:nvSpPr>
          <p:cNvPr id="18434" name="Slide Number Placeholder 4"/>
          <p:cNvSpPr>
            <a:spLocks noGrp="1"/>
          </p:cNvSpPr>
          <p:nvPr>
            <p:ph type="sldNum" sz="quarter" idx="12"/>
          </p:nvPr>
        </p:nvSpPr>
        <p:spPr>
          <a:noFill/>
        </p:spPr>
        <p:txBody>
          <a:bodyPr/>
          <a:lstStyle/>
          <a:p>
            <a:fld id="{9C47C64F-06B7-7649-88B8-1C0537C6118A}" type="slidenum">
              <a:rPr lang="en-US" smtClean="0"/>
              <a:pPr/>
              <a:t>1</a:t>
            </a:fld>
            <a:endParaRPr lang="en-US" smtClean="0"/>
          </a:p>
        </p:txBody>
      </p:sp>
      <p:sp>
        <p:nvSpPr>
          <p:cNvPr id="5" name="Rectangle 5"/>
          <p:cNvSpPr txBox="1">
            <a:spLocks noChangeArrowheads="1"/>
          </p:cNvSpPr>
          <p:nvPr/>
        </p:nvSpPr>
        <p:spPr>
          <a:xfrm>
            <a:off x="2133600" y="-152400"/>
            <a:ext cx="6096000" cy="17526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Aft>
                <a:spcPts val="0"/>
              </a:spcAft>
              <a:buFont typeface="Wingdings" charset="2"/>
              <a:buNone/>
            </a:pPr>
            <a:r>
              <a:rPr lang="en-US" sz="4800" b="1" dirty="0" smtClean="0">
                <a:solidFill>
                  <a:schemeClr val="accent6">
                    <a:lumMod val="75000"/>
                  </a:schemeClr>
                </a:solidFill>
              </a:rPr>
              <a:t>ANIMATION ch9</a:t>
            </a:r>
            <a:endParaRPr lang="en-US" sz="4800" b="1" dirty="0">
              <a:solidFill>
                <a:schemeClr val="accent6">
                  <a:lumMod val="75000"/>
                </a:schemeClr>
              </a:solidFill>
            </a:endParaRPr>
          </a:p>
        </p:txBody>
      </p:sp>
      <p:sp>
        <p:nvSpPr>
          <p:cNvPr id="2" name="مستطيل 1"/>
          <p:cNvSpPr/>
          <p:nvPr/>
        </p:nvSpPr>
        <p:spPr>
          <a:xfrm>
            <a:off x="533401" y="1752600"/>
            <a:ext cx="8637320" cy="3785652"/>
          </a:xfrm>
          <a:prstGeom prst="rect">
            <a:avLst/>
          </a:prstGeom>
        </p:spPr>
        <p:txBody>
          <a:bodyPr wrap="square">
            <a:spAutoFit/>
          </a:bodyPr>
          <a:lstStyle/>
          <a:p>
            <a:pPr algn="r" rtl="1"/>
            <a:r>
              <a:rPr lang="ar-SA" dirty="0"/>
              <a:t>الرسوم المتحركة يستلهم من كل وسائل الإعلام الأخرى.</a:t>
            </a:r>
          </a:p>
          <a:p>
            <a:pPr algn="r" rtl="1"/>
            <a:r>
              <a:rPr lang="ar-SA" dirty="0"/>
              <a:t>الكمبيوتر هو شريك في التعبير الإبداعي.</a:t>
            </a:r>
          </a:p>
          <a:p>
            <a:pPr algn="r" rtl="1"/>
            <a:r>
              <a:rPr lang="ar-SA" dirty="0"/>
              <a:t>خفضت التكاليف وزيادة سهولة إنشاء الرسوم المتحركة</a:t>
            </a:r>
            <a:r>
              <a:rPr lang="ar-SA" dirty="0" smtClean="0"/>
              <a:t>.</a:t>
            </a:r>
          </a:p>
          <a:p>
            <a:pPr algn="r" rtl="1"/>
            <a:endParaRPr lang="ar-SA" dirty="0"/>
          </a:p>
          <a:p>
            <a:pPr algn="r" rtl="1"/>
            <a:endParaRPr lang="ar-SA" dirty="0" smtClean="0"/>
          </a:p>
          <a:p>
            <a:pPr algn="r" rtl="1"/>
            <a:endParaRPr lang="ar-SA" dirty="0"/>
          </a:p>
          <a:p>
            <a:pPr algn="r" rtl="1"/>
            <a:r>
              <a:rPr lang="ar-SA" dirty="0"/>
              <a:t>وهو يدعم التعبير الإبداعي من خلال:</a:t>
            </a:r>
          </a:p>
          <a:p>
            <a:pPr algn="r" rtl="1"/>
            <a:r>
              <a:rPr lang="ar-SA" dirty="0" smtClean="0"/>
              <a:t>التفاعل</a:t>
            </a:r>
            <a:endParaRPr lang="ar-SA" dirty="0"/>
          </a:p>
          <a:p>
            <a:pPr algn="r" rtl="1"/>
            <a:r>
              <a:rPr lang="ar-SA" dirty="0"/>
              <a:t>تجربة حساسة ثلاثية الأبعاد</a:t>
            </a:r>
          </a:p>
          <a:p>
            <a:pPr algn="r" rtl="1"/>
            <a:r>
              <a:rPr lang="ar-SA" dirty="0"/>
              <a:t>تجسيد وتنفيذ قواعد السلوك</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7" name="Rectangle 2"/>
          <p:cNvSpPr>
            <a:spLocks noGrp="1" noChangeArrowheads="1"/>
          </p:cNvSpPr>
          <p:nvPr>
            <p:ph type="title"/>
          </p:nvPr>
        </p:nvSpPr>
        <p:spPr>
          <a:xfrm>
            <a:off x="457200" y="-304800"/>
            <a:ext cx="8229600" cy="1143000"/>
          </a:xfrm>
        </p:spPr>
        <p:txBody>
          <a:bodyPr/>
          <a:lstStyle/>
          <a:p>
            <a:pPr eaLnBrk="1" hangingPunct="1"/>
            <a:r>
              <a:rPr lang="en-US" dirty="0">
                <a:solidFill>
                  <a:srgbClr val="FF0000"/>
                </a:solidFill>
              </a:rPr>
              <a:t>CEL ANIMATION</a:t>
            </a:r>
          </a:p>
        </p:txBody>
      </p:sp>
      <p:sp>
        <p:nvSpPr>
          <p:cNvPr id="36868" name="Rectangle 3"/>
          <p:cNvSpPr>
            <a:spLocks noGrp="1" noChangeArrowheads="1"/>
          </p:cNvSpPr>
          <p:nvPr>
            <p:ph idx="1"/>
          </p:nvPr>
        </p:nvSpPr>
        <p:spPr>
          <a:xfrm>
            <a:off x="152400" y="762000"/>
            <a:ext cx="8229600" cy="6019800"/>
          </a:xfrm>
        </p:spPr>
        <p:txBody>
          <a:bodyPr>
            <a:normAutofit/>
          </a:bodyPr>
          <a:lstStyle/>
          <a:p>
            <a:pPr eaLnBrk="1" hangingPunct="1"/>
            <a:r>
              <a:rPr lang="en-US" dirty="0">
                <a:solidFill>
                  <a:srgbClr val="FF0000"/>
                </a:solidFill>
              </a:rPr>
              <a:t>Advantages</a:t>
            </a:r>
            <a:r>
              <a:rPr lang="en-US" dirty="0"/>
              <a:t>, </a:t>
            </a:r>
            <a:r>
              <a:rPr lang="en-US" i="1" dirty="0"/>
              <a:t>cont.</a:t>
            </a:r>
            <a:endParaRPr lang="en-US" dirty="0"/>
          </a:p>
          <a:p>
            <a:pPr lvl="1" eaLnBrk="1" hangingPunct="1"/>
            <a:r>
              <a:rPr lang="en-US" dirty="0">
                <a:ea typeface="ＭＳ Ｐゴシック" charset="-128"/>
              </a:rPr>
              <a:t>Encouraged division of labor and promoted high artistic standards.</a:t>
            </a:r>
          </a:p>
          <a:p>
            <a:pPr lvl="2" eaLnBrk="1" hangingPunct="1"/>
            <a:r>
              <a:rPr lang="en-US" dirty="0">
                <a:ea typeface="ＭＳ Ｐゴシック" charset="-128"/>
              </a:rPr>
              <a:t>Master artists drew </a:t>
            </a:r>
            <a:r>
              <a:rPr lang="en-US" dirty="0">
                <a:solidFill>
                  <a:srgbClr val="FF5A14"/>
                </a:solidFill>
                <a:ea typeface="ＭＳ Ｐゴシック" charset="-128"/>
              </a:rPr>
              <a:t>key frames or extremes.</a:t>
            </a:r>
            <a:endParaRPr lang="en-US" dirty="0">
              <a:ea typeface="ＭＳ Ｐゴシック" charset="-128"/>
            </a:endParaRPr>
          </a:p>
          <a:p>
            <a:pPr lvl="2" eaLnBrk="1" hangingPunct="1"/>
            <a:r>
              <a:rPr lang="en-US" dirty="0">
                <a:ea typeface="ＭＳ Ｐゴシック" charset="-128"/>
              </a:rPr>
              <a:t>Assistants drew the </a:t>
            </a:r>
            <a:r>
              <a:rPr lang="en-US" dirty="0">
                <a:solidFill>
                  <a:srgbClr val="FF5A14"/>
                </a:solidFill>
                <a:ea typeface="ＭＳ Ｐゴシック" charset="-128"/>
              </a:rPr>
              <a:t>tweens.</a:t>
            </a:r>
          </a:p>
          <a:p>
            <a:pPr lvl="2" eaLnBrk="1" hangingPunct="1"/>
            <a:r>
              <a:rPr lang="en-US" dirty="0">
                <a:ea typeface="ＭＳ Ｐゴシック" charset="-128"/>
              </a:rPr>
              <a:t>Inkers transferred drawings from paper to celluloid.</a:t>
            </a:r>
          </a:p>
          <a:p>
            <a:pPr lvl="2" eaLnBrk="1" hangingPunct="1"/>
            <a:r>
              <a:rPr lang="en-US" dirty="0" err="1">
                <a:ea typeface="ＭＳ Ｐゴシック" charset="-128"/>
              </a:rPr>
              <a:t>Opaquers</a:t>
            </a:r>
            <a:r>
              <a:rPr lang="en-US" dirty="0">
                <a:ea typeface="ＭＳ Ｐゴシック" charset="-128"/>
              </a:rPr>
              <a:t> applied colors to the celluloid.</a:t>
            </a:r>
          </a:p>
          <a:p>
            <a:pPr lvl="2" eaLnBrk="1" hangingPunct="1"/>
            <a:r>
              <a:rPr lang="en-US" dirty="0">
                <a:solidFill>
                  <a:srgbClr val="FF0000"/>
                </a:solidFill>
                <a:ea typeface="ＭＳ Ｐゴシック" charset="-128"/>
              </a:rPr>
              <a:t>Additional specialists included:</a:t>
            </a:r>
          </a:p>
          <a:p>
            <a:pPr marL="1828800" lvl="3" indent="-457200" eaLnBrk="1" hangingPunct="1">
              <a:lnSpc>
                <a:spcPct val="60000"/>
              </a:lnSpc>
              <a:buFont typeface="+mj-lt"/>
              <a:buAutoNum type="arabicPeriod"/>
            </a:pPr>
            <a:r>
              <a:rPr lang="en-US" dirty="0">
                <a:ea typeface="ＭＳ Ｐゴシック" charset="-128"/>
              </a:rPr>
              <a:t>Producers</a:t>
            </a:r>
          </a:p>
          <a:p>
            <a:pPr marL="1828800" lvl="3" indent="-457200" eaLnBrk="1" hangingPunct="1">
              <a:lnSpc>
                <a:spcPct val="60000"/>
              </a:lnSpc>
              <a:buFont typeface="+mj-lt"/>
              <a:buAutoNum type="arabicPeriod"/>
            </a:pPr>
            <a:r>
              <a:rPr lang="en-US" dirty="0">
                <a:ea typeface="ＭＳ Ｐゴシック" charset="-128"/>
              </a:rPr>
              <a:t>Directors</a:t>
            </a:r>
          </a:p>
          <a:p>
            <a:pPr marL="1828800" lvl="3" indent="-457200" eaLnBrk="1" hangingPunct="1">
              <a:lnSpc>
                <a:spcPct val="60000"/>
              </a:lnSpc>
              <a:buFont typeface="+mj-lt"/>
              <a:buAutoNum type="arabicPeriod"/>
            </a:pPr>
            <a:r>
              <a:rPr lang="en-US" dirty="0">
                <a:ea typeface="ＭＳ Ｐゴシック" charset="-128"/>
              </a:rPr>
              <a:t>Script writers</a:t>
            </a:r>
          </a:p>
          <a:p>
            <a:pPr marL="1828800" lvl="3" indent="-457200" eaLnBrk="1" hangingPunct="1">
              <a:lnSpc>
                <a:spcPct val="60000"/>
              </a:lnSpc>
              <a:buFont typeface="+mj-lt"/>
              <a:buAutoNum type="arabicPeriod"/>
            </a:pPr>
            <a:r>
              <a:rPr lang="en-US" dirty="0">
                <a:ea typeface="ＭＳ Ｐゴシック" charset="-128"/>
              </a:rPr>
              <a:t>Audio specialists</a:t>
            </a:r>
          </a:p>
          <a:p>
            <a:pPr marL="1828800" lvl="3" indent="-457200" eaLnBrk="1" hangingPunct="1">
              <a:lnSpc>
                <a:spcPct val="60000"/>
              </a:lnSpc>
              <a:buFont typeface="+mj-lt"/>
              <a:buAutoNum type="arabicPeriod"/>
            </a:pPr>
            <a:r>
              <a:rPr lang="en-US" dirty="0">
                <a:ea typeface="ＭＳ Ｐゴシック" charset="-128"/>
              </a:rPr>
              <a:t>Camera operators</a:t>
            </a:r>
          </a:p>
          <a:p>
            <a:pPr marL="1828800" lvl="3" indent="-457200" eaLnBrk="1" hangingPunct="1">
              <a:lnSpc>
                <a:spcPct val="60000"/>
              </a:lnSpc>
              <a:buFont typeface="+mj-lt"/>
              <a:buAutoNum type="arabicPeriod"/>
            </a:pPr>
            <a:r>
              <a:rPr lang="en-US" dirty="0">
                <a:ea typeface="ＭＳ Ｐゴシック" charset="-128"/>
              </a:rPr>
              <a:t>Checkers.</a:t>
            </a:r>
          </a:p>
        </p:txBody>
      </p:sp>
      <p:sp>
        <p:nvSpPr>
          <p:cNvPr id="36866" name="Slide Number Placeholder 4"/>
          <p:cNvSpPr>
            <a:spLocks noGrp="1"/>
          </p:cNvSpPr>
          <p:nvPr>
            <p:ph type="sldNum" sz="quarter" idx="12"/>
          </p:nvPr>
        </p:nvSpPr>
        <p:spPr>
          <a:noFill/>
        </p:spPr>
        <p:txBody>
          <a:bodyPr/>
          <a:lstStyle/>
          <a:p>
            <a:fld id="{D7A2B88F-FB0B-954C-80DD-04CC1FCE89BD}" type="slidenum">
              <a:rPr lang="en-US" smtClean="0"/>
              <a:pPr/>
              <a:t>10</a:t>
            </a:fld>
            <a:endParaRPr lang="en-US" smtClean="0"/>
          </a:p>
        </p:txBody>
      </p:sp>
      <p:sp>
        <p:nvSpPr>
          <p:cNvPr id="2" name="مستطيل 1"/>
          <p:cNvSpPr/>
          <p:nvPr/>
        </p:nvSpPr>
        <p:spPr>
          <a:xfrm>
            <a:off x="-36394" y="3995678"/>
            <a:ext cx="9108743" cy="2862322"/>
          </a:xfrm>
          <a:prstGeom prst="rect">
            <a:avLst/>
          </a:prstGeom>
        </p:spPr>
        <p:txBody>
          <a:bodyPr wrap="square">
            <a:spAutoFit/>
          </a:bodyPr>
          <a:lstStyle/>
          <a:p>
            <a:pPr algn="r" rtl="1"/>
            <a:r>
              <a:rPr lang="ar-SA" sz="1800" dirty="0"/>
              <a:t>مزايا ، تابع.</a:t>
            </a:r>
          </a:p>
          <a:p>
            <a:pPr algn="r" rtl="1"/>
            <a:r>
              <a:rPr lang="ar-SA" sz="1800" dirty="0"/>
              <a:t>شجع تقسيم العمل وروج للمعايير الفنية العالية.</a:t>
            </a:r>
          </a:p>
          <a:p>
            <a:pPr algn="r" rtl="1"/>
            <a:r>
              <a:rPr lang="ar-SA" sz="1800" dirty="0"/>
              <a:t>رسم الفنانين الرئيسيين الأطر الرئيسية أو التطرف.</a:t>
            </a:r>
          </a:p>
          <a:p>
            <a:pPr algn="r" rtl="1"/>
            <a:r>
              <a:rPr lang="ar-SA" sz="1800" dirty="0"/>
              <a:t>وجه مساعدي فتيات مراهقات.</a:t>
            </a:r>
          </a:p>
          <a:p>
            <a:pPr algn="r" rtl="1"/>
            <a:r>
              <a:rPr lang="en-US" sz="1800" dirty="0"/>
              <a:t>Inkers </a:t>
            </a:r>
            <a:r>
              <a:rPr lang="ar-SA" sz="1800" dirty="0"/>
              <a:t>نقل الرسومات من الورق إلى شريط سينمائي.</a:t>
            </a:r>
          </a:p>
          <a:p>
            <a:pPr algn="r" rtl="1"/>
            <a:r>
              <a:rPr lang="en-US" sz="1800" dirty="0" err="1"/>
              <a:t>Opaquers</a:t>
            </a:r>
            <a:r>
              <a:rPr lang="en-US" sz="1800" dirty="0"/>
              <a:t> </a:t>
            </a:r>
            <a:r>
              <a:rPr lang="ar-SA" sz="1800" dirty="0"/>
              <a:t>تطبق الألوان على شريط سينمائي.</a:t>
            </a:r>
          </a:p>
          <a:p>
            <a:pPr algn="r" rtl="1"/>
            <a:r>
              <a:rPr lang="ar-SA" sz="1800" dirty="0"/>
              <a:t>وشملت الأخصائيين إضافية:</a:t>
            </a:r>
          </a:p>
          <a:p>
            <a:pPr algn="r" rtl="1"/>
            <a:r>
              <a:rPr lang="ar-SA" sz="1800" dirty="0" smtClean="0"/>
              <a:t>المنتجين  -الإدارة - كتاب سيناريو –</a:t>
            </a:r>
          </a:p>
          <a:p>
            <a:pPr algn="r" rtl="1"/>
            <a:r>
              <a:rPr lang="ar-SA" sz="1800" dirty="0" smtClean="0"/>
              <a:t>المتخصصون </a:t>
            </a:r>
            <a:r>
              <a:rPr lang="ar-SA" sz="1800" dirty="0"/>
              <a:t>في </a:t>
            </a:r>
            <a:r>
              <a:rPr lang="ar-SA" sz="1800" dirty="0" smtClean="0"/>
              <a:t>الصوت -مشغلي </a:t>
            </a:r>
            <a:r>
              <a:rPr lang="ar-SA" sz="1800" dirty="0"/>
              <a:t>الكاميرا</a:t>
            </a:r>
          </a:p>
          <a:p>
            <a:pPr algn="r" rtl="1"/>
            <a:r>
              <a:rPr lang="ar-SA" sz="1800" dirty="0"/>
              <a:t>لعبة الداما.</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5" name="Rectangle 2"/>
          <p:cNvSpPr>
            <a:spLocks noGrp="1" noChangeArrowheads="1"/>
          </p:cNvSpPr>
          <p:nvPr>
            <p:ph type="title"/>
          </p:nvPr>
        </p:nvSpPr>
        <p:spPr>
          <a:xfrm>
            <a:off x="381000" y="-228600"/>
            <a:ext cx="8229600" cy="1143000"/>
          </a:xfrm>
        </p:spPr>
        <p:txBody>
          <a:bodyPr/>
          <a:lstStyle/>
          <a:p>
            <a:pPr eaLnBrk="1" hangingPunct="1"/>
            <a:r>
              <a:rPr lang="en-US" dirty="0" smtClean="0">
                <a:solidFill>
                  <a:srgbClr val="FF0000"/>
                </a:solidFill>
              </a:rPr>
              <a:t>Producing CEL animation</a:t>
            </a:r>
            <a:endParaRPr lang="en-US" dirty="0">
              <a:solidFill>
                <a:srgbClr val="FF0000"/>
              </a:solidFill>
            </a:endParaRPr>
          </a:p>
        </p:txBody>
      </p:sp>
      <p:sp>
        <p:nvSpPr>
          <p:cNvPr id="38916" name="Rectangle 3"/>
          <p:cNvSpPr>
            <a:spLocks noGrp="1" noChangeArrowheads="1"/>
          </p:cNvSpPr>
          <p:nvPr>
            <p:ph idx="1"/>
          </p:nvPr>
        </p:nvSpPr>
        <p:spPr>
          <a:xfrm>
            <a:off x="-318448" y="685800"/>
            <a:ext cx="9448800" cy="4525963"/>
          </a:xfrm>
        </p:spPr>
        <p:txBody>
          <a:bodyPr>
            <a:normAutofit lnSpcReduction="10000"/>
          </a:bodyPr>
          <a:lstStyle/>
          <a:p>
            <a:pPr eaLnBrk="1" hangingPunct="1"/>
            <a:r>
              <a:rPr lang="en-US" dirty="0"/>
              <a:t>Cost and complexity of creating animation required a carefully defined process.</a:t>
            </a:r>
          </a:p>
          <a:p>
            <a:pPr lvl="1" eaLnBrk="1" hangingPunct="1"/>
            <a:r>
              <a:rPr lang="en-US" dirty="0">
                <a:solidFill>
                  <a:srgbClr val="FF5A14"/>
                </a:solidFill>
                <a:ea typeface="ＭＳ Ｐゴシック" charset="-128"/>
              </a:rPr>
              <a:t>Storyboard</a:t>
            </a:r>
            <a:r>
              <a:rPr lang="en-US" dirty="0">
                <a:ea typeface="ＭＳ Ｐゴシック" charset="-128"/>
              </a:rPr>
              <a:t>: sequence of drawings that sketch out content of major scenes in the production.</a:t>
            </a:r>
          </a:p>
          <a:p>
            <a:pPr lvl="1" eaLnBrk="1" hangingPunct="1"/>
            <a:r>
              <a:rPr lang="en-US" dirty="0">
                <a:solidFill>
                  <a:srgbClr val="FF5A14"/>
                </a:solidFill>
                <a:ea typeface="ＭＳ Ｐゴシック" charset="-128"/>
              </a:rPr>
              <a:t>Pencil test</a:t>
            </a:r>
            <a:r>
              <a:rPr lang="en-US" dirty="0">
                <a:ea typeface="ＭＳ Ｐゴシック" charset="-128"/>
              </a:rPr>
              <a:t>: series of simple sketches that are photographed and projected to test the design of the animated sequences.</a:t>
            </a:r>
          </a:p>
          <a:p>
            <a:pPr lvl="1" eaLnBrk="1" hangingPunct="1"/>
            <a:r>
              <a:rPr lang="en-US" dirty="0">
                <a:solidFill>
                  <a:srgbClr val="FF5A14"/>
                </a:solidFill>
                <a:ea typeface="ＭＳ Ｐゴシック" charset="-128"/>
              </a:rPr>
              <a:t>Scratch track</a:t>
            </a:r>
            <a:r>
              <a:rPr lang="en-US" dirty="0">
                <a:ea typeface="ＭＳ Ｐゴシック" charset="-128"/>
              </a:rPr>
              <a:t>: draft of animation’s audio track.</a:t>
            </a:r>
          </a:p>
          <a:p>
            <a:pPr lvl="1" eaLnBrk="1" hangingPunct="1"/>
            <a:r>
              <a:rPr lang="en-US" dirty="0">
                <a:solidFill>
                  <a:srgbClr val="FF5A14"/>
                </a:solidFill>
                <a:ea typeface="ＭＳ Ｐゴシック" charset="-128"/>
              </a:rPr>
              <a:t>Leica reel</a:t>
            </a:r>
            <a:r>
              <a:rPr lang="en-US" dirty="0">
                <a:ea typeface="ＭＳ Ｐゴシック" charset="-128"/>
              </a:rPr>
              <a:t>: working draft </a:t>
            </a:r>
            <a:br>
              <a:rPr lang="en-US" dirty="0">
                <a:ea typeface="ＭＳ Ｐゴシック" charset="-128"/>
              </a:rPr>
            </a:br>
            <a:r>
              <a:rPr lang="en-US" dirty="0">
                <a:ea typeface="ＭＳ Ｐゴシック" charset="-128"/>
              </a:rPr>
              <a:t>of the complete animation.</a:t>
            </a:r>
          </a:p>
        </p:txBody>
      </p:sp>
      <p:sp>
        <p:nvSpPr>
          <p:cNvPr id="38914" name="Slide Number Placeholder 4"/>
          <p:cNvSpPr>
            <a:spLocks noGrp="1"/>
          </p:cNvSpPr>
          <p:nvPr>
            <p:ph type="sldNum" sz="quarter" idx="12"/>
          </p:nvPr>
        </p:nvSpPr>
        <p:spPr>
          <a:noFill/>
        </p:spPr>
        <p:txBody>
          <a:bodyPr/>
          <a:lstStyle/>
          <a:p>
            <a:fld id="{3FA49B3F-4E65-C54D-A242-F654C7D28649}" type="slidenum">
              <a:rPr lang="en-US" smtClean="0"/>
              <a:pPr/>
              <a:t>11</a:t>
            </a:fld>
            <a:endParaRPr lang="en-US" smtClean="0"/>
          </a:p>
        </p:txBody>
      </p:sp>
      <p:sp>
        <p:nvSpPr>
          <p:cNvPr id="3" name="مستطيل 2"/>
          <p:cNvSpPr/>
          <p:nvPr/>
        </p:nvSpPr>
        <p:spPr>
          <a:xfrm>
            <a:off x="381000" y="4953000"/>
            <a:ext cx="8686800" cy="1938992"/>
          </a:xfrm>
          <a:prstGeom prst="rect">
            <a:avLst/>
          </a:prstGeom>
        </p:spPr>
        <p:txBody>
          <a:bodyPr wrap="square">
            <a:spAutoFit/>
          </a:bodyPr>
          <a:lstStyle/>
          <a:p>
            <a:pPr algn="r" rtl="1"/>
            <a:r>
              <a:rPr lang="ar-SA" sz="2000" dirty="0"/>
              <a:t>تتطلب تكلفة وتعقيد إنشاء الرسوم المتحركة عملية محددة بعناية.</a:t>
            </a:r>
          </a:p>
          <a:p>
            <a:pPr algn="r" rtl="1"/>
            <a:r>
              <a:rPr lang="ar-SA" sz="2000" dirty="0"/>
              <a:t>القصة المصورة: تسلسل للرسومات التي ترسم محتوى المشاهد الرئيسية في الإنتاج.</a:t>
            </a:r>
          </a:p>
          <a:p>
            <a:pPr algn="r" rtl="1"/>
            <a:r>
              <a:rPr lang="ar-SA" sz="2000" dirty="0"/>
              <a:t>اختبار قلم رصاص: سلسلة من الرسومات البسيطة التي يتم تصويرها وعرضها لاختبار تصميم التسلسلات المتحركة.</a:t>
            </a:r>
          </a:p>
          <a:p>
            <a:pPr algn="r" rtl="1"/>
            <a:r>
              <a:rPr lang="ar-SA" sz="2000" dirty="0"/>
              <a:t>مسار الخدش: مسودة مسار الصوت في الرسوم المتحركة.</a:t>
            </a:r>
          </a:p>
          <a:p>
            <a:pPr algn="r" rtl="1"/>
            <a:r>
              <a:rPr lang="ar-SA" sz="2000" dirty="0"/>
              <a:t>لايكا بكرة: مسودة العمل؟ من الرسوم المتحركة كاملة.</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3" name="Rectangle 2"/>
          <p:cNvSpPr>
            <a:spLocks noGrp="1" noChangeArrowheads="1"/>
          </p:cNvSpPr>
          <p:nvPr>
            <p:ph type="title"/>
          </p:nvPr>
        </p:nvSpPr>
        <p:spPr>
          <a:xfrm>
            <a:off x="457200" y="0"/>
            <a:ext cx="8229600" cy="1143000"/>
          </a:xfrm>
        </p:spPr>
        <p:txBody>
          <a:bodyPr/>
          <a:lstStyle/>
          <a:p>
            <a:pPr eaLnBrk="1" hangingPunct="1"/>
            <a:r>
              <a:rPr lang="en-US" dirty="0" smtClean="0">
                <a:solidFill>
                  <a:srgbClr val="FF0000"/>
                </a:solidFill>
              </a:rPr>
              <a:t>Producing CEL Animation</a:t>
            </a:r>
            <a:endParaRPr lang="en-US" dirty="0">
              <a:solidFill>
                <a:srgbClr val="FF0000"/>
              </a:solidFill>
            </a:endParaRPr>
          </a:p>
        </p:txBody>
      </p:sp>
      <p:sp>
        <p:nvSpPr>
          <p:cNvPr id="40964" name="Rectangle 3"/>
          <p:cNvSpPr>
            <a:spLocks noGrp="1" noChangeArrowheads="1"/>
          </p:cNvSpPr>
          <p:nvPr>
            <p:ph idx="1"/>
          </p:nvPr>
        </p:nvSpPr>
        <p:spPr>
          <a:xfrm>
            <a:off x="228600" y="914400"/>
            <a:ext cx="8915400" cy="4525963"/>
          </a:xfrm>
        </p:spPr>
        <p:txBody>
          <a:bodyPr>
            <a:normAutofit fontScale="92500" lnSpcReduction="10000"/>
          </a:bodyPr>
          <a:lstStyle/>
          <a:p>
            <a:pPr eaLnBrk="1" hangingPunct="1"/>
            <a:r>
              <a:rPr lang="en-US" dirty="0"/>
              <a:t>Uses specialized equipment in production process.</a:t>
            </a:r>
          </a:p>
          <a:p>
            <a:pPr marL="971550" lvl="1" indent="-514350" eaLnBrk="1" hangingPunct="1">
              <a:buFont typeface="+mj-lt"/>
              <a:buAutoNum type="arabicPeriod"/>
            </a:pPr>
            <a:r>
              <a:rPr lang="en-US" dirty="0">
                <a:ea typeface="ＭＳ Ｐゴシック" charset="-128"/>
              </a:rPr>
              <a:t>Specialized paints to convey proper hue.</a:t>
            </a:r>
          </a:p>
          <a:p>
            <a:pPr marL="971550" lvl="1" indent="-514350" eaLnBrk="1" hangingPunct="1">
              <a:buFont typeface="+mj-lt"/>
              <a:buAutoNum type="arabicPeriod"/>
            </a:pPr>
            <a:r>
              <a:rPr lang="en-US" dirty="0">
                <a:ea typeface="ＭＳ Ｐゴシック" charset="-128"/>
              </a:rPr>
              <a:t>Specialized camera and lighting to capture </a:t>
            </a:r>
            <a:r>
              <a:rPr lang="en-US" dirty="0" err="1">
                <a:ea typeface="ＭＳ Ｐゴシック" charset="-128"/>
              </a:rPr>
              <a:t>cels</a:t>
            </a:r>
            <a:r>
              <a:rPr lang="en-US" dirty="0">
                <a:ea typeface="ＭＳ Ｐゴシック" charset="-128"/>
              </a:rPr>
              <a:t>.</a:t>
            </a:r>
          </a:p>
          <a:p>
            <a:pPr lvl="1" eaLnBrk="1" hangingPunct="1"/>
            <a:r>
              <a:rPr lang="en-US" dirty="0">
                <a:solidFill>
                  <a:srgbClr val="FF0000"/>
                </a:solidFill>
                <a:ea typeface="ＭＳ Ｐゴシック" charset="-128"/>
              </a:rPr>
              <a:t>Devices to:</a:t>
            </a:r>
          </a:p>
          <a:p>
            <a:pPr lvl="2" eaLnBrk="1" hangingPunct="1"/>
            <a:r>
              <a:rPr lang="en-US" dirty="0">
                <a:ea typeface="ＭＳ Ｐゴシック" charset="-128"/>
              </a:rPr>
              <a:t>Track changes in paths of animated characters.</a:t>
            </a:r>
          </a:p>
          <a:p>
            <a:pPr lvl="2" eaLnBrk="1" hangingPunct="1"/>
            <a:r>
              <a:rPr lang="en-US" dirty="0">
                <a:ea typeface="ＭＳ Ｐゴシック" charset="-128"/>
              </a:rPr>
              <a:t>Align and hold the </a:t>
            </a:r>
            <a:r>
              <a:rPr lang="en-US" dirty="0" err="1">
                <a:ea typeface="ＭＳ Ｐゴシック" charset="-128"/>
              </a:rPr>
              <a:t>cels</a:t>
            </a:r>
            <a:r>
              <a:rPr lang="en-US" dirty="0">
                <a:ea typeface="ＭＳ Ｐゴシック" charset="-128"/>
              </a:rPr>
              <a:t> for camera shots.</a:t>
            </a:r>
          </a:p>
          <a:p>
            <a:pPr lvl="2" eaLnBrk="1" hangingPunct="1"/>
            <a:r>
              <a:rPr lang="en-US" dirty="0">
                <a:ea typeface="ＭＳ Ｐゴシック" charset="-128"/>
              </a:rPr>
              <a:t>Synchronize and edit the final film.</a:t>
            </a:r>
          </a:p>
          <a:p>
            <a:pPr eaLnBrk="1" hangingPunct="1"/>
            <a:r>
              <a:rPr lang="en-US" dirty="0" err="1"/>
              <a:t>Cel</a:t>
            </a:r>
            <a:r>
              <a:rPr lang="en-US" dirty="0"/>
              <a:t> animation is complex, demanding, and expensive animation. </a:t>
            </a:r>
          </a:p>
          <a:p>
            <a:pPr lvl="1" eaLnBrk="1" hangingPunct="1"/>
            <a:r>
              <a:rPr lang="en-US" dirty="0">
                <a:ea typeface="ＭＳ Ｐゴシック" charset="-128"/>
              </a:rPr>
              <a:t>Computers dramatically improved the process.</a:t>
            </a:r>
          </a:p>
        </p:txBody>
      </p:sp>
      <p:sp>
        <p:nvSpPr>
          <p:cNvPr id="40962" name="Slide Number Placeholder 4"/>
          <p:cNvSpPr>
            <a:spLocks noGrp="1"/>
          </p:cNvSpPr>
          <p:nvPr>
            <p:ph type="sldNum" sz="quarter" idx="12"/>
          </p:nvPr>
        </p:nvSpPr>
        <p:spPr>
          <a:noFill/>
        </p:spPr>
        <p:txBody>
          <a:bodyPr/>
          <a:lstStyle/>
          <a:p>
            <a:fld id="{8D238F43-E01A-C84F-9F21-B1B653E66D9F}" type="slidenum">
              <a:rPr lang="en-US" smtClean="0"/>
              <a:pPr/>
              <a:t>12</a:t>
            </a:fld>
            <a:endParaRPr lang="en-US" smtClean="0"/>
          </a:p>
        </p:txBody>
      </p:sp>
      <p:sp>
        <p:nvSpPr>
          <p:cNvPr id="2" name="مستطيل 1"/>
          <p:cNvSpPr/>
          <p:nvPr/>
        </p:nvSpPr>
        <p:spPr>
          <a:xfrm>
            <a:off x="152400" y="5029200"/>
            <a:ext cx="8991600" cy="1754326"/>
          </a:xfrm>
          <a:prstGeom prst="rect">
            <a:avLst/>
          </a:prstGeom>
        </p:spPr>
        <p:txBody>
          <a:bodyPr wrap="square">
            <a:spAutoFit/>
          </a:bodyPr>
          <a:lstStyle/>
          <a:p>
            <a:pPr algn="r" rtl="1"/>
            <a:r>
              <a:rPr lang="ar-SA" sz="1800" dirty="0"/>
              <a:t>يستخدم معدات متخصصة في عملية الإنتاج.</a:t>
            </a:r>
          </a:p>
          <a:p>
            <a:pPr algn="r" rtl="1"/>
            <a:r>
              <a:rPr lang="ar-SA" sz="1800" dirty="0"/>
              <a:t>الدهانات المتخصصة لنقل هوى الصحيح.</a:t>
            </a:r>
          </a:p>
          <a:p>
            <a:pPr algn="r" rtl="1"/>
            <a:r>
              <a:rPr lang="ar-SA" sz="1800" dirty="0"/>
              <a:t>الكاميرا المتخصصة والإضاءة لالتقاط </a:t>
            </a:r>
            <a:r>
              <a:rPr lang="en-US" sz="1800" dirty="0" err="1"/>
              <a:t>cels</a:t>
            </a:r>
            <a:r>
              <a:rPr lang="en-US" sz="1800" dirty="0"/>
              <a:t>.</a:t>
            </a:r>
          </a:p>
          <a:p>
            <a:pPr algn="r" rtl="1"/>
            <a:r>
              <a:rPr lang="ar-SA" sz="1800" dirty="0"/>
              <a:t>الأجهزة إلى:</a:t>
            </a:r>
          </a:p>
          <a:p>
            <a:pPr algn="r" rtl="1"/>
            <a:r>
              <a:rPr lang="ar-SA" sz="1800" dirty="0"/>
              <a:t>تتبع التغييرات في مسارات الشخصيات </a:t>
            </a:r>
            <a:r>
              <a:rPr lang="ar-SA" sz="1800" dirty="0" smtClean="0"/>
              <a:t>المتحركة. -قم </a:t>
            </a:r>
            <a:r>
              <a:rPr lang="ar-SA" sz="1800" dirty="0"/>
              <a:t>بمحاذاة وابقائها على لقطات </a:t>
            </a:r>
            <a:r>
              <a:rPr lang="ar-SA" sz="1800" dirty="0" smtClean="0"/>
              <a:t>الكاميرا.-مزامنة </a:t>
            </a:r>
            <a:r>
              <a:rPr lang="ar-SA" sz="1800" dirty="0"/>
              <a:t>وتحرير الفيلم النهائي.</a:t>
            </a:r>
          </a:p>
          <a:p>
            <a:pPr algn="r" rtl="1"/>
            <a:r>
              <a:rPr lang="ar-SA" sz="1800" dirty="0"/>
              <a:t>سل الرسوم المتحركة معقدة ، وتطلب ، والرسوم المتحركة باهظة </a:t>
            </a:r>
            <a:r>
              <a:rPr lang="ar-SA" sz="1800" dirty="0" smtClean="0"/>
              <a:t>الثمن. تحسين </a:t>
            </a:r>
            <a:r>
              <a:rPr lang="ar-SA" sz="1800" dirty="0"/>
              <a:t>أجهزة الكمبيوتر بشكل كبير العملية.</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1" name="Rectangle 2"/>
          <p:cNvSpPr>
            <a:spLocks noGrp="1" noChangeArrowheads="1"/>
          </p:cNvSpPr>
          <p:nvPr>
            <p:ph type="title"/>
          </p:nvPr>
        </p:nvSpPr>
        <p:spPr/>
        <p:txBody>
          <a:bodyPr/>
          <a:lstStyle/>
          <a:p>
            <a:pPr eaLnBrk="1" hangingPunct="1"/>
            <a:r>
              <a:rPr lang="en-US" dirty="0" smtClean="0">
                <a:solidFill>
                  <a:srgbClr val="FF0000"/>
                </a:solidFill>
              </a:rPr>
              <a:t>Digital Animation 	</a:t>
            </a:r>
            <a:endParaRPr lang="en-US" sz="3500" dirty="0">
              <a:solidFill>
                <a:srgbClr val="FF0000"/>
              </a:solidFill>
            </a:endParaRPr>
          </a:p>
        </p:txBody>
      </p:sp>
      <p:sp>
        <p:nvSpPr>
          <p:cNvPr id="43010" name="Slide Number Placeholder 3"/>
          <p:cNvSpPr>
            <a:spLocks noGrp="1"/>
          </p:cNvSpPr>
          <p:nvPr>
            <p:ph type="sldNum" sz="quarter" idx="12"/>
          </p:nvPr>
        </p:nvSpPr>
        <p:spPr>
          <a:noFill/>
        </p:spPr>
        <p:txBody>
          <a:bodyPr/>
          <a:lstStyle/>
          <a:p>
            <a:fld id="{B55ADC43-8C2F-1F49-ACA9-FD5AC98F575F}" type="slidenum">
              <a:rPr lang="en-US" smtClean="0"/>
              <a:pPr/>
              <a:t>13</a:t>
            </a:fld>
            <a:endParaRPr lang="en-US" smtClean="0"/>
          </a:p>
        </p:txBody>
      </p:sp>
      <p:sp>
        <p:nvSpPr>
          <p:cNvPr id="43012" name="Rectangle 3"/>
          <p:cNvSpPr>
            <a:spLocks noGrp="1" noChangeArrowheads="1"/>
          </p:cNvSpPr>
          <p:nvPr>
            <p:ph type="subTitle" idx="4294967295"/>
          </p:nvPr>
        </p:nvSpPr>
        <p:spPr>
          <a:xfrm>
            <a:off x="0" y="1524000"/>
            <a:ext cx="8991600" cy="2438400"/>
          </a:xfrm>
        </p:spPr>
        <p:txBody>
          <a:bodyPr>
            <a:normAutofit fontScale="92500"/>
          </a:bodyPr>
          <a:lstStyle/>
          <a:p>
            <a:pPr marL="0" indent="0" eaLnBrk="1" hangingPunct="1">
              <a:buFont typeface="Wingdings" charset="2"/>
              <a:buNone/>
            </a:pPr>
            <a:r>
              <a:rPr lang="en-US" sz="3600" dirty="0"/>
              <a:t>TWO DIFFERENT FORMS:</a:t>
            </a:r>
          </a:p>
          <a:p>
            <a:pPr marL="457200" lvl="1" indent="0" eaLnBrk="1" hangingPunct="1"/>
            <a:r>
              <a:rPr lang="en-US" sz="3200" dirty="0">
                <a:solidFill>
                  <a:srgbClr val="FF5A14"/>
                </a:solidFill>
                <a:ea typeface="ＭＳ Ｐゴシック" charset="-128"/>
              </a:rPr>
              <a:t>2-D </a:t>
            </a:r>
            <a:r>
              <a:rPr lang="en-US" sz="3200" dirty="0">
                <a:ea typeface="ＭＳ Ｐゴシック" charset="-128"/>
              </a:rPr>
              <a:t>evolved from traditional animation techniques.</a:t>
            </a:r>
          </a:p>
          <a:p>
            <a:pPr marL="457200" lvl="1" indent="0" eaLnBrk="1" hangingPunct="1"/>
            <a:r>
              <a:rPr lang="en-US" sz="3200" dirty="0">
                <a:solidFill>
                  <a:srgbClr val="FF5A14"/>
                </a:solidFill>
                <a:ea typeface="ＭＳ Ｐゴシック" charset="-128"/>
              </a:rPr>
              <a:t>3-D</a:t>
            </a:r>
            <a:r>
              <a:rPr lang="en-US" sz="3200" dirty="0">
                <a:ea typeface="ＭＳ Ｐゴシック" charset="-128"/>
              </a:rPr>
              <a:t> exploited capabilities unique to the computer.</a:t>
            </a:r>
            <a:endParaRPr lang="en-US" sz="2300" dirty="0">
              <a:ea typeface="ＭＳ Ｐゴシック" charset="-128"/>
            </a:endParaRPr>
          </a:p>
        </p:txBody>
      </p:sp>
      <p:sp>
        <p:nvSpPr>
          <p:cNvPr id="2" name="مستطيل 1"/>
          <p:cNvSpPr/>
          <p:nvPr/>
        </p:nvSpPr>
        <p:spPr>
          <a:xfrm>
            <a:off x="1295400" y="3429000"/>
            <a:ext cx="7772400" cy="1200329"/>
          </a:xfrm>
          <a:prstGeom prst="rect">
            <a:avLst/>
          </a:prstGeom>
        </p:spPr>
        <p:txBody>
          <a:bodyPr wrap="square">
            <a:spAutoFit/>
          </a:bodyPr>
          <a:lstStyle/>
          <a:p>
            <a:pPr algn="r" rtl="1"/>
            <a:r>
              <a:rPr lang="ar-SA" dirty="0"/>
              <a:t>نموذجين مختلفين:</a:t>
            </a:r>
          </a:p>
          <a:p>
            <a:pPr algn="r" rtl="1"/>
            <a:r>
              <a:rPr lang="ar-SA" dirty="0"/>
              <a:t>تطورت 2-</a:t>
            </a:r>
            <a:r>
              <a:rPr lang="en-US" dirty="0"/>
              <a:t>D </a:t>
            </a:r>
            <a:r>
              <a:rPr lang="ar-SA" dirty="0"/>
              <a:t>من تقنيات الرسوم المتحركة التقليدية.</a:t>
            </a:r>
          </a:p>
          <a:p>
            <a:pPr algn="r" rtl="1"/>
            <a:r>
              <a:rPr lang="ar-SA" dirty="0"/>
              <a:t>إمكانيات ثلاثية الأبعاد مستغلة بشكل فريد للكمبيوتر.</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9" name="Rectangle 2"/>
          <p:cNvSpPr>
            <a:spLocks noGrp="1" noChangeArrowheads="1"/>
          </p:cNvSpPr>
          <p:nvPr>
            <p:ph type="title"/>
          </p:nvPr>
        </p:nvSpPr>
        <p:spPr>
          <a:xfrm>
            <a:off x="457200" y="-228600"/>
            <a:ext cx="8229600" cy="1143000"/>
          </a:xfrm>
        </p:spPr>
        <p:txBody>
          <a:bodyPr/>
          <a:lstStyle/>
          <a:p>
            <a:pPr eaLnBrk="1" hangingPunct="1"/>
            <a:r>
              <a:rPr lang="en-US" dirty="0">
                <a:solidFill>
                  <a:srgbClr val="FF0000"/>
                </a:solidFill>
              </a:rPr>
              <a:t>2-D ANIMATION</a:t>
            </a:r>
          </a:p>
        </p:txBody>
      </p:sp>
      <p:sp>
        <p:nvSpPr>
          <p:cNvPr id="45060" name="Rectangle 3"/>
          <p:cNvSpPr>
            <a:spLocks noGrp="1" noChangeArrowheads="1"/>
          </p:cNvSpPr>
          <p:nvPr>
            <p:ph idx="1"/>
          </p:nvPr>
        </p:nvSpPr>
        <p:spPr>
          <a:xfrm>
            <a:off x="76200" y="914400"/>
            <a:ext cx="9220200" cy="4525963"/>
          </a:xfrm>
        </p:spPr>
        <p:txBody>
          <a:bodyPr>
            <a:normAutofit fontScale="92500" lnSpcReduction="10000"/>
          </a:bodyPr>
          <a:lstStyle/>
          <a:p>
            <a:pPr eaLnBrk="1" hangingPunct="1"/>
            <a:r>
              <a:rPr lang="en-US" dirty="0">
                <a:solidFill>
                  <a:srgbClr val="FF0000"/>
                </a:solidFill>
              </a:rPr>
              <a:t>Produced by mimicking basic traditional techniques such as:</a:t>
            </a:r>
          </a:p>
          <a:p>
            <a:pPr marL="1371600" lvl="2" indent="-457200" eaLnBrk="1" hangingPunct="1">
              <a:buFont typeface="+mj-lt"/>
              <a:buAutoNum type="arabicPeriod"/>
            </a:pPr>
            <a:r>
              <a:rPr lang="en-US" dirty="0">
                <a:ea typeface="ＭＳ Ｐゴシック" charset="-128"/>
              </a:rPr>
              <a:t>Flipbook technique </a:t>
            </a:r>
          </a:p>
          <a:p>
            <a:pPr marL="1371600" lvl="2" indent="-457200" eaLnBrk="1" hangingPunct="1">
              <a:buFont typeface="+mj-lt"/>
              <a:buAutoNum type="arabicPeriod"/>
            </a:pPr>
            <a:r>
              <a:rPr lang="en-US" dirty="0">
                <a:ea typeface="ＭＳ Ｐゴシック" charset="-128"/>
              </a:rPr>
              <a:t>Cutout animation technique </a:t>
            </a:r>
          </a:p>
          <a:p>
            <a:pPr marL="1371600" lvl="2" indent="-457200" eaLnBrk="1" hangingPunct="1">
              <a:buFont typeface="+mj-lt"/>
              <a:buAutoNum type="arabicPeriod"/>
            </a:pPr>
            <a:r>
              <a:rPr lang="en-US" dirty="0" err="1">
                <a:ea typeface="ＭＳ Ｐゴシック" charset="-128"/>
              </a:rPr>
              <a:t>Rotoscoping</a:t>
            </a:r>
            <a:r>
              <a:rPr lang="en-US" dirty="0">
                <a:ea typeface="ＭＳ Ｐゴシック" charset="-128"/>
              </a:rPr>
              <a:t> </a:t>
            </a:r>
          </a:p>
          <a:p>
            <a:pPr marL="1371600" lvl="2" indent="-457200" eaLnBrk="1" hangingPunct="1">
              <a:buFont typeface="+mj-lt"/>
              <a:buAutoNum type="arabicPeriod"/>
            </a:pPr>
            <a:r>
              <a:rPr lang="en-US" dirty="0" err="1">
                <a:ea typeface="ＭＳ Ｐゴシック" charset="-128"/>
              </a:rPr>
              <a:t>Cel</a:t>
            </a:r>
            <a:r>
              <a:rPr lang="en-US" dirty="0">
                <a:ea typeface="ＭＳ Ｐゴシック" charset="-128"/>
              </a:rPr>
              <a:t> animation.</a:t>
            </a:r>
          </a:p>
          <a:p>
            <a:pPr eaLnBrk="1" hangingPunct="1"/>
            <a:r>
              <a:rPr lang="en-US" dirty="0"/>
              <a:t>Paint/draw programs are used to create the components.</a:t>
            </a:r>
          </a:p>
          <a:p>
            <a:pPr eaLnBrk="1" hangingPunct="1"/>
            <a:r>
              <a:rPr lang="en-US" dirty="0"/>
              <a:t>Animation software can sequence, set timing, transitions, and produce the final animation. </a:t>
            </a:r>
          </a:p>
          <a:p>
            <a:pPr lvl="1" eaLnBrk="1" hangingPunct="1"/>
            <a:endParaRPr lang="en-US" dirty="0">
              <a:ea typeface="ＭＳ Ｐゴシック" charset="-128"/>
            </a:endParaRPr>
          </a:p>
        </p:txBody>
      </p:sp>
      <p:sp>
        <p:nvSpPr>
          <p:cNvPr id="45058" name="Slide Number Placeholder 4"/>
          <p:cNvSpPr>
            <a:spLocks noGrp="1"/>
          </p:cNvSpPr>
          <p:nvPr>
            <p:ph type="sldNum" sz="quarter" idx="12"/>
          </p:nvPr>
        </p:nvSpPr>
        <p:spPr>
          <a:noFill/>
        </p:spPr>
        <p:txBody>
          <a:bodyPr/>
          <a:lstStyle/>
          <a:p>
            <a:fld id="{D021410E-0A07-7945-A26A-3C4AAD1869BC}" type="slidenum">
              <a:rPr lang="en-US" smtClean="0"/>
              <a:pPr/>
              <a:t>14</a:t>
            </a:fld>
            <a:endParaRPr lang="en-US" smtClean="0"/>
          </a:p>
        </p:txBody>
      </p:sp>
      <p:sp>
        <p:nvSpPr>
          <p:cNvPr id="2" name="مستطيل 1"/>
          <p:cNvSpPr/>
          <p:nvPr/>
        </p:nvSpPr>
        <p:spPr>
          <a:xfrm>
            <a:off x="609600" y="1392831"/>
            <a:ext cx="8540087" cy="4893647"/>
          </a:xfrm>
          <a:prstGeom prst="rect">
            <a:avLst/>
          </a:prstGeom>
        </p:spPr>
        <p:txBody>
          <a:bodyPr wrap="square">
            <a:spAutoFit/>
          </a:bodyPr>
          <a:lstStyle/>
          <a:p>
            <a:pPr algn="r" rtl="1"/>
            <a:r>
              <a:rPr lang="ar-SA" dirty="0"/>
              <a:t>تنتج عن طريق تقليد التقنيات التقليدية الأساسية مثل:</a:t>
            </a:r>
          </a:p>
          <a:p>
            <a:pPr algn="r" rtl="1"/>
            <a:r>
              <a:rPr lang="ar-SA" dirty="0"/>
              <a:t>تقنية كتاب فليب</a:t>
            </a:r>
          </a:p>
          <a:p>
            <a:pPr algn="r" rtl="1"/>
            <a:r>
              <a:rPr lang="ar-SA" dirty="0"/>
              <a:t>تقنية الرسوم المتحركة انقطاع</a:t>
            </a:r>
          </a:p>
          <a:p>
            <a:pPr algn="r" rtl="1"/>
            <a:r>
              <a:rPr lang="ar-SA" dirty="0"/>
              <a:t>فحص </a:t>
            </a:r>
            <a:r>
              <a:rPr lang="ar-SA" dirty="0" err="1"/>
              <a:t>روتو</a:t>
            </a:r>
            <a:endParaRPr lang="ar-SA" dirty="0"/>
          </a:p>
          <a:p>
            <a:pPr algn="r" rtl="1"/>
            <a:r>
              <a:rPr lang="ar-SA" dirty="0"/>
              <a:t>الرسوم المتحركة </a:t>
            </a:r>
            <a:r>
              <a:rPr lang="en-US" dirty="0" err="1"/>
              <a:t>Cel</a:t>
            </a:r>
            <a:r>
              <a:rPr lang="en-US" dirty="0" smtClean="0"/>
              <a:t>.</a:t>
            </a:r>
            <a:endParaRPr lang="ar-SA" dirty="0" smtClean="0"/>
          </a:p>
          <a:p>
            <a:pPr algn="r" rtl="1"/>
            <a:endParaRPr lang="ar-SA" dirty="0"/>
          </a:p>
          <a:p>
            <a:pPr algn="r" rtl="1"/>
            <a:endParaRPr lang="ar-SA" dirty="0" smtClean="0"/>
          </a:p>
          <a:p>
            <a:pPr algn="r" rtl="1"/>
            <a:endParaRPr lang="ar-SA" dirty="0"/>
          </a:p>
          <a:p>
            <a:pPr algn="r" rtl="1"/>
            <a:endParaRPr lang="ar-SA" dirty="0" smtClean="0"/>
          </a:p>
          <a:p>
            <a:pPr algn="r" rtl="1"/>
            <a:endParaRPr lang="en-US" dirty="0"/>
          </a:p>
          <a:p>
            <a:pPr algn="r" rtl="1"/>
            <a:r>
              <a:rPr lang="ar-SA" dirty="0"/>
              <a:t>تُستخدم برامج الطلاء / الرسم لإنشاء المكونات.</a:t>
            </a:r>
          </a:p>
          <a:p>
            <a:pPr algn="r" rtl="1"/>
            <a:r>
              <a:rPr lang="ar-SA" dirty="0"/>
              <a:t>يمكن لبرنامج الرسوم المتحركة التسلسل ، وتحديد التوقيت ، والتحولات ، وإنتاج الرسوم المتحركة النهائية.</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7" name="Rectangle 2"/>
          <p:cNvSpPr>
            <a:spLocks noGrp="1" noChangeArrowheads="1"/>
          </p:cNvSpPr>
          <p:nvPr>
            <p:ph type="title"/>
          </p:nvPr>
        </p:nvSpPr>
        <p:spPr>
          <a:xfrm>
            <a:off x="457200" y="-152400"/>
            <a:ext cx="8229600" cy="1143000"/>
          </a:xfrm>
        </p:spPr>
        <p:txBody>
          <a:bodyPr/>
          <a:lstStyle/>
          <a:p>
            <a:pPr eaLnBrk="1" hangingPunct="1"/>
            <a:r>
              <a:rPr lang="en-US" dirty="0" smtClean="0">
                <a:solidFill>
                  <a:srgbClr val="FF0000"/>
                </a:solidFill>
              </a:rPr>
              <a:t>Digital CEL Animation</a:t>
            </a:r>
            <a:endParaRPr lang="en-US" dirty="0">
              <a:solidFill>
                <a:srgbClr val="FF0000"/>
              </a:solidFill>
            </a:endParaRPr>
          </a:p>
        </p:txBody>
      </p:sp>
      <p:sp>
        <p:nvSpPr>
          <p:cNvPr id="47108" name="Rectangle 3"/>
          <p:cNvSpPr>
            <a:spLocks noGrp="1" noChangeArrowheads="1"/>
          </p:cNvSpPr>
          <p:nvPr>
            <p:ph idx="1"/>
          </p:nvPr>
        </p:nvSpPr>
        <p:spPr>
          <a:xfrm>
            <a:off x="304800" y="1066800"/>
            <a:ext cx="8229600" cy="4525963"/>
          </a:xfrm>
        </p:spPr>
        <p:txBody>
          <a:bodyPr/>
          <a:lstStyle/>
          <a:p>
            <a:pPr eaLnBrk="1" hangingPunct="1"/>
            <a:r>
              <a:rPr lang="en-US" dirty="0">
                <a:solidFill>
                  <a:srgbClr val="FF0000"/>
                </a:solidFill>
              </a:rPr>
              <a:t>Animations are a series of individual frames.</a:t>
            </a:r>
          </a:p>
          <a:p>
            <a:pPr marL="971550" lvl="1" indent="-514350" eaLnBrk="1" hangingPunct="1">
              <a:lnSpc>
                <a:spcPct val="100000"/>
              </a:lnSpc>
              <a:buFont typeface="+mj-lt"/>
              <a:buAutoNum type="arabicPeriod"/>
            </a:pPr>
            <a:r>
              <a:rPr lang="en-US" dirty="0">
                <a:ea typeface="ＭＳ Ｐゴシック" charset="-128"/>
              </a:rPr>
              <a:t>Synchronized to one or more sound tracks.</a:t>
            </a:r>
          </a:p>
          <a:p>
            <a:pPr marL="971550" lvl="1" indent="-514350" eaLnBrk="1" hangingPunct="1">
              <a:lnSpc>
                <a:spcPct val="100000"/>
              </a:lnSpc>
              <a:buFont typeface="+mj-lt"/>
              <a:buAutoNum type="arabicPeriod"/>
            </a:pPr>
            <a:r>
              <a:rPr lang="en-US" dirty="0">
                <a:ea typeface="ＭＳ Ｐゴシック" charset="-128"/>
              </a:rPr>
              <a:t>Graphics arranged on layers.</a:t>
            </a:r>
          </a:p>
          <a:p>
            <a:pPr marL="971550" lvl="1" indent="-514350" eaLnBrk="1" hangingPunct="1">
              <a:lnSpc>
                <a:spcPct val="100000"/>
              </a:lnSpc>
              <a:buFont typeface="+mj-lt"/>
              <a:buAutoNum type="arabicPeriod"/>
            </a:pPr>
            <a:r>
              <a:rPr lang="en-US" dirty="0">
                <a:ea typeface="ＭＳ Ｐゴシック" charset="-128"/>
              </a:rPr>
              <a:t>Major changes identified in </a:t>
            </a:r>
            <a:r>
              <a:rPr lang="en-US" dirty="0" err="1">
                <a:ea typeface="ＭＳ Ｐゴシック" charset="-128"/>
              </a:rPr>
              <a:t>keyframes</a:t>
            </a:r>
            <a:r>
              <a:rPr lang="en-US" dirty="0">
                <a:ea typeface="ＭＳ Ｐゴシック" charset="-128"/>
              </a:rPr>
              <a:t>.</a:t>
            </a:r>
          </a:p>
          <a:p>
            <a:pPr marL="971550" lvl="1" indent="-514350" eaLnBrk="1" hangingPunct="1">
              <a:lnSpc>
                <a:spcPct val="100000"/>
              </a:lnSpc>
              <a:buFont typeface="+mj-lt"/>
              <a:buAutoNum type="arabicPeriod"/>
            </a:pPr>
            <a:r>
              <a:rPr lang="en-US" dirty="0">
                <a:ea typeface="ＭＳ Ｐゴシック" charset="-128"/>
              </a:rPr>
              <a:t>Illusion of motion produced as series of tweens.</a:t>
            </a:r>
          </a:p>
        </p:txBody>
      </p:sp>
      <p:sp>
        <p:nvSpPr>
          <p:cNvPr id="47106" name="Slide Number Placeholder 4"/>
          <p:cNvSpPr>
            <a:spLocks noGrp="1"/>
          </p:cNvSpPr>
          <p:nvPr>
            <p:ph type="sldNum" sz="quarter" idx="12"/>
          </p:nvPr>
        </p:nvSpPr>
        <p:spPr>
          <a:noFill/>
        </p:spPr>
        <p:txBody>
          <a:bodyPr/>
          <a:lstStyle/>
          <a:p>
            <a:fld id="{D6AEF60A-9845-3F45-8DC1-724C36610B0C}" type="slidenum">
              <a:rPr lang="en-US" smtClean="0"/>
              <a:pPr/>
              <a:t>15</a:t>
            </a:fld>
            <a:endParaRPr lang="en-US" smtClean="0"/>
          </a:p>
        </p:txBody>
      </p:sp>
      <p:sp>
        <p:nvSpPr>
          <p:cNvPr id="2" name="مستطيل 1"/>
          <p:cNvSpPr/>
          <p:nvPr/>
        </p:nvSpPr>
        <p:spPr>
          <a:xfrm>
            <a:off x="304800" y="3811012"/>
            <a:ext cx="8686800" cy="1938992"/>
          </a:xfrm>
          <a:prstGeom prst="rect">
            <a:avLst/>
          </a:prstGeom>
        </p:spPr>
        <p:txBody>
          <a:bodyPr wrap="square">
            <a:spAutoFit/>
          </a:bodyPr>
          <a:lstStyle/>
          <a:p>
            <a:pPr algn="r" rtl="1"/>
            <a:r>
              <a:rPr lang="ar-SA" dirty="0"/>
              <a:t>الرسوم المتحركة عبارة عن سلسلة من الإطارات الفردية.</a:t>
            </a:r>
          </a:p>
          <a:p>
            <a:pPr marL="457200" indent="-457200" algn="r" rtl="1">
              <a:buFont typeface="+mj-lt"/>
              <a:buAutoNum type="arabicPeriod"/>
            </a:pPr>
            <a:r>
              <a:rPr lang="ar-SA" dirty="0"/>
              <a:t>متزامن مع مسار صوت واحد أو أكثر.</a:t>
            </a:r>
          </a:p>
          <a:p>
            <a:pPr marL="457200" indent="-457200" algn="r" rtl="1">
              <a:buFont typeface="+mj-lt"/>
              <a:buAutoNum type="arabicPeriod"/>
            </a:pPr>
            <a:r>
              <a:rPr lang="ar-SA" dirty="0"/>
              <a:t>الرسومات مرتبة على طبقات.</a:t>
            </a:r>
          </a:p>
          <a:p>
            <a:pPr marL="457200" indent="-457200" algn="r" rtl="1">
              <a:buFont typeface="+mj-lt"/>
              <a:buAutoNum type="arabicPeriod"/>
            </a:pPr>
            <a:r>
              <a:rPr lang="ar-SA" dirty="0"/>
              <a:t>التغييرات الرئيسية التي تم تحديدها في الإطارات الرئيسية.</a:t>
            </a:r>
          </a:p>
          <a:p>
            <a:pPr marL="457200" indent="-457200" algn="r" rtl="1">
              <a:buFont typeface="+mj-lt"/>
              <a:buAutoNum type="arabicPeriod"/>
            </a:pPr>
            <a:r>
              <a:rPr lang="ar-SA" dirty="0"/>
              <a:t>الوهم من الحركة المنتجة كسلسلة من فتيات مراهقات.</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9155" name="Rectangle 2"/>
          <p:cNvSpPr>
            <a:spLocks noGrp="1" noChangeArrowheads="1"/>
          </p:cNvSpPr>
          <p:nvPr>
            <p:ph type="title"/>
          </p:nvPr>
        </p:nvSpPr>
        <p:spPr>
          <a:xfrm>
            <a:off x="457200" y="-152400"/>
            <a:ext cx="8229600" cy="1143000"/>
          </a:xfrm>
        </p:spPr>
        <p:txBody>
          <a:bodyPr/>
          <a:lstStyle/>
          <a:p>
            <a:pPr eaLnBrk="1" hangingPunct="1"/>
            <a:r>
              <a:rPr lang="en-US" dirty="0" smtClean="0">
                <a:solidFill>
                  <a:srgbClr val="FF0000"/>
                </a:solidFill>
              </a:rPr>
              <a:t>Animation Software</a:t>
            </a:r>
            <a:endParaRPr lang="en-US" dirty="0">
              <a:solidFill>
                <a:srgbClr val="FF0000"/>
              </a:solidFill>
            </a:endParaRPr>
          </a:p>
        </p:txBody>
      </p:sp>
      <p:sp>
        <p:nvSpPr>
          <p:cNvPr id="49156" name="Rectangle 3"/>
          <p:cNvSpPr>
            <a:spLocks noGrp="1" noChangeArrowheads="1"/>
          </p:cNvSpPr>
          <p:nvPr>
            <p:ph idx="1"/>
          </p:nvPr>
        </p:nvSpPr>
        <p:spPr>
          <a:xfrm>
            <a:off x="76200" y="762000"/>
            <a:ext cx="9067800" cy="4525963"/>
          </a:xfrm>
        </p:spPr>
        <p:txBody>
          <a:bodyPr/>
          <a:lstStyle/>
          <a:p>
            <a:pPr eaLnBrk="1" hangingPunct="1"/>
            <a:r>
              <a:rPr lang="en-US" dirty="0"/>
              <a:t>Elements of Flash organization.</a:t>
            </a:r>
          </a:p>
          <a:p>
            <a:pPr lvl="1" eaLnBrk="1" hangingPunct="1">
              <a:lnSpc>
                <a:spcPct val="90000"/>
              </a:lnSpc>
            </a:pPr>
            <a:r>
              <a:rPr lang="en-US" dirty="0">
                <a:solidFill>
                  <a:srgbClr val="FF5A14"/>
                </a:solidFill>
                <a:ea typeface="ＭＳ Ｐゴシック" charset="-128"/>
              </a:rPr>
              <a:t>Timeline</a:t>
            </a:r>
            <a:r>
              <a:rPr lang="en-US" dirty="0">
                <a:ea typeface="ＭＳ Ｐゴシック" charset="-128"/>
              </a:rPr>
              <a:t>: horizontal row of frames.</a:t>
            </a:r>
          </a:p>
          <a:p>
            <a:pPr lvl="1" eaLnBrk="1" hangingPunct="1">
              <a:lnSpc>
                <a:spcPct val="90000"/>
              </a:lnSpc>
            </a:pPr>
            <a:r>
              <a:rPr lang="en-US" dirty="0">
                <a:solidFill>
                  <a:srgbClr val="FF5A14"/>
                </a:solidFill>
                <a:ea typeface="ＭＳ Ｐゴシック" charset="-128"/>
              </a:rPr>
              <a:t>Frames:</a:t>
            </a:r>
            <a:r>
              <a:rPr lang="en-US" dirty="0">
                <a:ea typeface="ＭＳ Ｐゴシック" charset="-128"/>
              </a:rPr>
              <a:t> have multiple layers in columns.</a:t>
            </a:r>
          </a:p>
          <a:p>
            <a:pPr lvl="2" eaLnBrk="1" hangingPunct="1">
              <a:lnSpc>
                <a:spcPct val="90000"/>
              </a:lnSpc>
            </a:pPr>
            <a:r>
              <a:rPr lang="en-US" dirty="0">
                <a:ea typeface="ＭＳ Ｐゴシック" charset="-128"/>
              </a:rPr>
              <a:t>Layers have stacking order </a:t>
            </a:r>
            <a:r>
              <a:rPr lang="en-US" sz="2000" dirty="0">
                <a:ea typeface="ＭＳ Ｐゴシック" charset="-128"/>
              </a:rPr>
              <a:t>(background elements on lower layers, changing elements on upper layers)</a:t>
            </a:r>
          </a:p>
          <a:p>
            <a:pPr lvl="1" eaLnBrk="1" hangingPunct="1">
              <a:lnSpc>
                <a:spcPct val="90000"/>
              </a:lnSpc>
            </a:pPr>
            <a:r>
              <a:rPr lang="en-US" dirty="0" err="1">
                <a:solidFill>
                  <a:srgbClr val="FF5A14"/>
                </a:solidFill>
                <a:ea typeface="ＭＳ Ｐゴシック" charset="-128"/>
              </a:rPr>
              <a:t>Keyframes</a:t>
            </a:r>
            <a:r>
              <a:rPr lang="en-US" dirty="0">
                <a:solidFill>
                  <a:srgbClr val="FF5A14"/>
                </a:solidFill>
                <a:ea typeface="ＭＳ Ｐゴシック" charset="-128"/>
              </a:rPr>
              <a:t>:</a:t>
            </a:r>
            <a:r>
              <a:rPr lang="en-US" dirty="0">
                <a:ea typeface="ＭＳ Ｐゴシック" charset="-128"/>
              </a:rPr>
              <a:t> define major changes in a frame.</a:t>
            </a:r>
          </a:p>
          <a:p>
            <a:pPr lvl="1" eaLnBrk="1" hangingPunct="1">
              <a:lnSpc>
                <a:spcPct val="90000"/>
              </a:lnSpc>
            </a:pPr>
            <a:r>
              <a:rPr lang="en-US" dirty="0">
                <a:solidFill>
                  <a:srgbClr val="FF5A14"/>
                </a:solidFill>
                <a:ea typeface="ＭＳ Ｐゴシック" charset="-128"/>
              </a:rPr>
              <a:t>Tweens:</a:t>
            </a:r>
            <a:r>
              <a:rPr lang="en-US" dirty="0">
                <a:ea typeface="ＭＳ Ｐゴシック" charset="-128"/>
              </a:rPr>
              <a:t> frames created automatically by software.</a:t>
            </a:r>
          </a:p>
          <a:p>
            <a:pPr lvl="1" eaLnBrk="1" hangingPunct="1">
              <a:lnSpc>
                <a:spcPct val="90000"/>
              </a:lnSpc>
            </a:pPr>
            <a:r>
              <a:rPr lang="en-US" dirty="0" err="1">
                <a:solidFill>
                  <a:srgbClr val="FF5A14"/>
                </a:solidFill>
                <a:ea typeface="ＭＳ Ｐゴシック" charset="-128"/>
              </a:rPr>
              <a:t>Onionskinning</a:t>
            </a:r>
            <a:r>
              <a:rPr lang="en-US" dirty="0">
                <a:solidFill>
                  <a:srgbClr val="FF5A14"/>
                </a:solidFill>
                <a:ea typeface="ＭＳ Ｐゴシック" charset="-128"/>
              </a:rPr>
              <a:t>:</a:t>
            </a:r>
            <a:r>
              <a:rPr lang="en-US" dirty="0">
                <a:ea typeface="ＭＳ Ｐゴシック" charset="-128"/>
              </a:rPr>
              <a:t> assists in drawing changes from one frame to the next.</a:t>
            </a:r>
          </a:p>
        </p:txBody>
      </p:sp>
      <p:sp>
        <p:nvSpPr>
          <p:cNvPr id="49154" name="Slide Number Placeholder 4"/>
          <p:cNvSpPr>
            <a:spLocks noGrp="1"/>
          </p:cNvSpPr>
          <p:nvPr>
            <p:ph type="sldNum" sz="quarter" idx="12"/>
          </p:nvPr>
        </p:nvSpPr>
        <p:spPr>
          <a:noFill/>
        </p:spPr>
        <p:txBody>
          <a:bodyPr/>
          <a:lstStyle/>
          <a:p>
            <a:fld id="{9AB0384F-FD03-FB4E-B350-53E9F99CABF9}" type="slidenum">
              <a:rPr lang="en-US" smtClean="0"/>
              <a:pPr/>
              <a:t>16</a:t>
            </a:fld>
            <a:endParaRPr lang="en-US" smtClean="0"/>
          </a:p>
        </p:txBody>
      </p:sp>
      <p:sp>
        <p:nvSpPr>
          <p:cNvPr id="2" name="مستطيل 1"/>
          <p:cNvSpPr/>
          <p:nvPr/>
        </p:nvSpPr>
        <p:spPr>
          <a:xfrm>
            <a:off x="-76200" y="4611231"/>
            <a:ext cx="9144000" cy="2246769"/>
          </a:xfrm>
          <a:prstGeom prst="rect">
            <a:avLst/>
          </a:prstGeom>
        </p:spPr>
        <p:txBody>
          <a:bodyPr wrap="square">
            <a:spAutoFit/>
          </a:bodyPr>
          <a:lstStyle/>
          <a:p>
            <a:pPr algn="r" rtl="1"/>
            <a:r>
              <a:rPr lang="ar-SA" sz="2000" dirty="0"/>
              <a:t>عناصر منظمة فلاش.</a:t>
            </a:r>
          </a:p>
          <a:p>
            <a:pPr algn="r" rtl="1"/>
            <a:r>
              <a:rPr lang="ar-SA" sz="2000" dirty="0"/>
              <a:t>الخط الزمني: الصف الأفقي للإطارات.</a:t>
            </a:r>
          </a:p>
          <a:p>
            <a:pPr algn="r" rtl="1"/>
            <a:r>
              <a:rPr lang="ar-SA" sz="2000" dirty="0"/>
              <a:t>الإطارات: تحتوي على طبقات متعددة في الأعمدة.</a:t>
            </a:r>
          </a:p>
          <a:p>
            <a:pPr algn="r" rtl="1"/>
            <a:r>
              <a:rPr lang="ar-SA" sz="2000" dirty="0"/>
              <a:t>تحتوي الطبقات على ترتيب تكديس (عناصر خلفية على طبقات أقل ، عناصر متغيرة على الطبقات العليا)</a:t>
            </a:r>
          </a:p>
          <a:p>
            <a:pPr algn="r" rtl="1"/>
            <a:r>
              <a:rPr lang="ar-SA" sz="2000" dirty="0"/>
              <a:t>الإطارات الأساسية: تحديد التغييرات الرئيسية في الإطار.</a:t>
            </a:r>
          </a:p>
          <a:p>
            <a:pPr algn="r" rtl="1"/>
            <a:r>
              <a:rPr lang="ar-SA" sz="2000" dirty="0" err="1"/>
              <a:t>التوينز</a:t>
            </a:r>
            <a:r>
              <a:rPr lang="ar-SA" sz="2000" dirty="0"/>
              <a:t>: الإطارات التي يتم إنشاؤها تلقائيًا بواسطة البرنامج.</a:t>
            </a:r>
          </a:p>
          <a:p>
            <a:pPr algn="r" rtl="1"/>
            <a:r>
              <a:rPr lang="ar-SA" sz="2000" dirty="0"/>
              <a:t>البصل السلس: يساعد في رسم التغييرات من إطار واحد إلى التالي.</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3" name="Rectangle 2"/>
          <p:cNvSpPr>
            <a:spLocks noGrp="1" noChangeArrowheads="1"/>
          </p:cNvSpPr>
          <p:nvPr>
            <p:ph type="title"/>
          </p:nvPr>
        </p:nvSpPr>
        <p:spPr>
          <a:xfrm>
            <a:off x="457200" y="-304800"/>
            <a:ext cx="8229600" cy="1143000"/>
          </a:xfrm>
        </p:spPr>
        <p:txBody>
          <a:bodyPr/>
          <a:lstStyle/>
          <a:p>
            <a:pPr eaLnBrk="1" hangingPunct="1"/>
            <a:r>
              <a:rPr lang="en-US" dirty="0">
                <a:solidFill>
                  <a:srgbClr val="FF0000"/>
                </a:solidFill>
              </a:rPr>
              <a:t>ANIMATION SOFTWARE</a:t>
            </a:r>
          </a:p>
        </p:txBody>
      </p:sp>
      <p:sp>
        <p:nvSpPr>
          <p:cNvPr id="51204" name="Rectangle 3"/>
          <p:cNvSpPr>
            <a:spLocks noGrp="1" noChangeArrowheads="1"/>
          </p:cNvSpPr>
          <p:nvPr>
            <p:ph idx="1"/>
          </p:nvPr>
        </p:nvSpPr>
        <p:spPr>
          <a:xfrm>
            <a:off x="152400" y="838200"/>
            <a:ext cx="8991600" cy="4525963"/>
          </a:xfrm>
        </p:spPr>
        <p:txBody>
          <a:bodyPr/>
          <a:lstStyle/>
          <a:p>
            <a:pPr eaLnBrk="1" hangingPunct="1"/>
            <a:r>
              <a:rPr lang="en-US" dirty="0">
                <a:solidFill>
                  <a:srgbClr val="FF5A14"/>
                </a:solidFill>
              </a:rPr>
              <a:t>Frame-by-frame</a:t>
            </a:r>
            <a:r>
              <a:rPr lang="en-US" dirty="0"/>
              <a:t> animation: each frame is manually drawn to reflect motion sequence.</a:t>
            </a:r>
          </a:p>
          <a:p>
            <a:pPr lvl="1" eaLnBrk="1" hangingPunct="1">
              <a:lnSpc>
                <a:spcPct val="70000"/>
              </a:lnSpc>
            </a:pPr>
            <a:r>
              <a:rPr lang="en-US" dirty="0">
                <a:ea typeface="ＭＳ Ｐゴシック" charset="-128"/>
              </a:rPr>
              <a:t>Gives detailed control of each motion.</a:t>
            </a:r>
          </a:p>
          <a:p>
            <a:pPr lvl="1" eaLnBrk="1" hangingPunct="1">
              <a:lnSpc>
                <a:spcPct val="70000"/>
              </a:lnSpc>
            </a:pPr>
            <a:r>
              <a:rPr lang="en-US" dirty="0">
                <a:ea typeface="ＭＳ Ｐゴシック" charset="-128"/>
              </a:rPr>
              <a:t>Time consuming process.</a:t>
            </a:r>
          </a:p>
          <a:p>
            <a:pPr eaLnBrk="1" hangingPunct="1"/>
            <a:r>
              <a:rPr lang="en-US" dirty="0">
                <a:solidFill>
                  <a:srgbClr val="FF5A14"/>
                </a:solidFill>
              </a:rPr>
              <a:t>Tween</a:t>
            </a:r>
            <a:r>
              <a:rPr lang="en-US" dirty="0"/>
              <a:t> animation: computer generates in-between frames based on two designated key frames.</a:t>
            </a:r>
          </a:p>
          <a:p>
            <a:pPr eaLnBrk="1" hangingPunct="1"/>
            <a:endParaRPr lang="en-US" dirty="0"/>
          </a:p>
        </p:txBody>
      </p:sp>
      <p:sp>
        <p:nvSpPr>
          <p:cNvPr id="51202" name="Slide Number Placeholder 4"/>
          <p:cNvSpPr>
            <a:spLocks noGrp="1"/>
          </p:cNvSpPr>
          <p:nvPr>
            <p:ph type="sldNum" sz="quarter" idx="12"/>
          </p:nvPr>
        </p:nvSpPr>
        <p:spPr>
          <a:noFill/>
        </p:spPr>
        <p:txBody>
          <a:bodyPr/>
          <a:lstStyle/>
          <a:p>
            <a:fld id="{1895C440-8ADB-4D43-800E-F6D1A23D1F03}" type="slidenum">
              <a:rPr lang="en-US" smtClean="0"/>
              <a:pPr/>
              <a:t>17</a:t>
            </a:fld>
            <a:endParaRPr lang="en-US" smtClean="0"/>
          </a:p>
        </p:txBody>
      </p:sp>
      <p:graphicFrame>
        <p:nvGraphicFramePr>
          <p:cNvPr id="77847" name="Group 23"/>
          <p:cNvGraphicFramePr>
            <a:graphicFrameLocks noGrp="1"/>
          </p:cNvGraphicFramePr>
          <p:nvPr>
            <p:extLst>
              <p:ext uri="{D42A27DB-BD31-4B8C-83A1-F6EECF244321}">
                <p14:modId xmlns:p14="http://schemas.microsoft.com/office/powerpoint/2010/main" val="2034967181"/>
              </p:ext>
            </p:extLst>
          </p:nvPr>
        </p:nvGraphicFramePr>
        <p:xfrm>
          <a:off x="1600200" y="5181600"/>
          <a:ext cx="6553200" cy="1041400"/>
        </p:xfrm>
        <a:graphic>
          <a:graphicData uri="http://schemas.openxmlformats.org/drawingml/2006/table">
            <a:tbl>
              <a:tblPr>
                <a:tableStyleId>{2D5ABB26-0587-4C30-8999-92F81FD0307C}</a:tableStyleId>
              </a:tblPr>
              <a:tblGrid>
                <a:gridCol w="3200400"/>
                <a:gridCol w="3352800"/>
              </a:tblGrid>
              <a:tr h="1041400">
                <a:tc>
                  <a:txBody>
                    <a:bodyPr/>
                    <a:lstStyle/>
                    <a:p>
                      <a:pPr marL="0" marR="0" lvl="0" indent="0" algn="l" defTabSz="914400" rtl="0" eaLnBrk="1" fontAlgn="base" latinLnBrk="0" hangingPunct="1">
                        <a:lnSpc>
                          <a:spcPct val="80000"/>
                        </a:lnSpc>
                        <a:spcBef>
                          <a:spcPct val="25000"/>
                        </a:spcBef>
                        <a:spcAft>
                          <a:spcPct val="0"/>
                        </a:spcAft>
                        <a:buClr>
                          <a:schemeClr val="accent1"/>
                        </a:buClr>
                        <a:buSzTx/>
                        <a:buFont typeface="Wingdings" charset="2"/>
                        <a:buChar char="l"/>
                        <a:tabLst/>
                      </a:pPr>
                      <a:r>
                        <a:rPr kumimoji="0" lang="en-US" sz="2000" u="none" strike="noStrike" cap="none" normalizeH="0" baseline="0" dirty="0">
                          <a:ln>
                            <a:noFill/>
                          </a:ln>
                          <a:effectLst/>
                        </a:rPr>
                        <a:t>Motion tween</a:t>
                      </a:r>
                    </a:p>
                    <a:p>
                      <a:pPr marL="0" marR="0" lvl="0" indent="0" algn="l" defTabSz="914400" rtl="0" eaLnBrk="1" fontAlgn="base" latinLnBrk="0" hangingPunct="1">
                        <a:lnSpc>
                          <a:spcPct val="80000"/>
                        </a:lnSpc>
                        <a:spcBef>
                          <a:spcPct val="25000"/>
                        </a:spcBef>
                        <a:spcAft>
                          <a:spcPct val="0"/>
                        </a:spcAft>
                        <a:buClr>
                          <a:schemeClr val="accent1"/>
                        </a:buClr>
                        <a:buSzTx/>
                        <a:buFont typeface="Wingdings" charset="2"/>
                        <a:buChar char="l"/>
                        <a:tabLst/>
                      </a:pPr>
                      <a:r>
                        <a:rPr kumimoji="0" lang="en-US" sz="2000" u="none" strike="noStrike" cap="none" normalizeH="0" baseline="0" dirty="0">
                          <a:ln>
                            <a:noFill/>
                          </a:ln>
                          <a:effectLst/>
                        </a:rPr>
                        <a:t>Path-based tween</a:t>
                      </a:r>
                    </a:p>
                    <a:p>
                      <a:pPr marL="0" marR="0" lvl="0" indent="0" algn="l" defTabSz="914400" rtl="0" eaLnBrk="1" fontAlgn="base" latinLnBrk="0" hangingPunct="1">
                        <a:lnSpc>
                          <a:spcPct val="80000"/>
                        </a:lnSpc>
                        <a:spcBef>
                          <a:spcPct val="25000"/>
                        </a:spcBef>
                        <a:spcAft>
                          <a:spcPct val="0"/>
                        </a:spcAft>
                        <a:buClr>
                          <a:schemeClr val="accent1"/>
                        </a:buClr>
                        <a:buSzTx/>
                        <a:buFont typeface="Wingdings" charset="2"/>
                        <a:buChar char="l"/>
                        <a:tabLst/>
                      </a:pPr>
                      <a:r>
                        <a:rPr kumimoji="0" lang="en-US" sz="2000" u="none" strike="noStrike" cap="none" normalizeH="0" baseline="0" dirty="0">
                          <a:ln>
                            <a:noFill/>
                          </a:ln>
                          <a:effectLst/>
                        </a:rPr>
                        <a:t>Shape tween (morphing)</a:t>
                      </a:r>
                      <a:endParaRPr kumimoji="0" lang="en-US" sz="2000" b="0" i="0" u="none" strike="noStrike" cap="none" normalizeH="0" baseline="0" dirty="0">
                        <a:ln>
                          <a:noFill/>
                        </a:ln>
                        <a:solidFill>
                          <a:schemeClr val="tx1"/>
                        </a:solidFill>
                        <a:effectLst/>
                        <a:latin typeface="Arial" charset="0"/>
                        <a:ea typeface="ＭＳ Ｐゴシック" charset="-128"/>
                        <a:cs typeface="ＭＳ Ｐゴシック" charset="-128"/>
                      </a:endParaRPr>
                    </a:p>
                  </a:txBody>
                  <a:tcPr horzOverflow="overflow"/>
                </a:tc>
                <a:tc>
                  <a:txBody>
                    <a:bodyPr/>
                    <a:lstStyle/>
                    <a:p>
                      <a:pPr marL="0" marR="0" lvl="0" indent="0" algn="l" defTabSz="914400" rtl="0" eaLnBrk="1" fontAlgn="base" latinLnBrk="0" hangingPunct="1">
                        <a:lnSpc>
                          <a:spcPct val="80000"/>
                        </a:lnSpc>
                        <a:spcBef>
                          <a:spcPct val="25000"/>
                        </a:spcBef>
                        <a:spcAft>
                          <a:spcPct val="0"/>
                        </a:spcAft>
                        <a:buClr>
                          <a:schemeClr val="accent1"/>
                        </a:buClr>
                        <a:buSzTx/>
                        <a:buFont typeface="Wingdings" charset="2"/>
                        <a:buChar char="l"/>
                        <a:tabLst/>
                      </a:pPr>
                      <a:r>
                        <a:rPr kumimoji="0" lang="en-US" sz="2000" u="none" strike="noStrike" cap="none" normalizeH="0" baseline="0" dirty="0">
                          <a:ln>
                            <a:noFill/>
                          </a:ln>
                          <a:effectLst/>
                        </a:rPr>
                        <a:t>Size tween</a:t>
                      </a:r>
                    </a:p>
                    <a:p>
                      <a:pPr marL="0" marR="0" lvl="0" indent="0" algn="l" defTabSz="914400" rtl="0" eaLnBrk="1" fontAlgn="base" latinLnBrk="0" hangingPunct="1">
                        <a:lnSpc>
                          <a:spcPct val="80000"/>
                        </a:lnSpc>
                        <a:spcBef>
                          <a:spcPct val="25000"/>
                        </a:spcBef>
                        <a:spcAft>
                          <a:spcPct val="0"/>
                        </a:spcAft>
                        <a:buClr>
                          <a:schemeClr val="accent1"/>
                        </a:buClr>
                        <a:buSzTx/>
                        <a:buFont typeface="Wingdings" charset="2"/>
                        <a:buChar char="l"/>
                        <a:tabLst/>
                      </a:pPr>
                      <a:r>
                        <a:rPr kumimoji="0" lang="en-US" sz="2000" u="none" strike="noStrike" cap="none" normalizeH="0" baseline="0" dirty="0">
                          <a:ln>
                            <a:noFill/>
                          </a:ln>
                          <a:effectLst/>
                        </a:rPr>
                        <a:t>Color tween</a:t>
                      </a:r>
                    </a:p>
                    <a:p>
                      <a:pPr marL="0" marR="0" lvl="0" indent="0" algn="l" defTabSz="914400" rtl="0" eaLnBrk="1" fontAlgn="base" latinLnBrk="0" hangingPunct="1">
                        <a:lnSpc>
                          <a:spcPct val="80000"/>
                        </a:lnSpc>
                        <a:spcBef>
                          <a:spcPct val="25000"/>
                        </a:spcBef>
                        <a:spcAft>
                          <a:spcPct val="0"/>
                        </a:spcAft>
                        <a:buClr>
                          <a:schemeClr val="accent1"/>
                        </a:buClr>
                        <a:buSzTx/>
                        <a:buFont typeface="Wingdings" charset="2"/>
                        <a:buChar char="l"/>
                        <a:tabLst/>
                      </a:pPr>
                      <a:r>
                        <a:rPr kumimoji="0" lang="en-US" sz="2000" u="none" strike="noStrike" cap="none" normalizeH="0" baseline="0" dirty="0">
                          <a:ln>
                            <a:noFill/>
                          </a:ln>
                          <a:effectLst/>
                        </a:rPr>
                        <a:t>Transparency tween</a:t>
                      </a:r>
                      <a:endParaRPr kumimoji="0" lang="en-US" sz="2000" b="0" i="0" u="none" strike="noStrike" cap="none" normalizeH="0" baseline="0" dirty="0">
                        <a:ln>
                          <a:noFill/>
                        </a:ln>
                        <a:solidFill>
                          <a:schemeClr val="tx1"/>
                        </a:solidFill>
                        <a:effectLst/>
                        <a:latin typeface="Arial" charset="0"/>
                        <a:ea typeface="ＭＳ Ｐゴシック" charset="-128"/>
                        <a:cs typeface="ＭＳ Ｐゴシック" charset="-128"/>
                      </a:endParaRPr>
                    </a:p>
                  </a:txBody>
                  <a:tcPr horzOverflow="overflow"/>
                </a:tc>
              </a:tr>
            </a:tbl>
          </a:graphicData>
        </a:graphic>
      </p:graphicFrame>
      <p:sp>
        <p:nvSpPr>
          <p:cNvPr id="2" name="مستطيل 1"/>
          <p:cNvSpPr/>
          <p:nvPr/>
        </p:nvSpPr>
        <p:spPr>
          <a:xfrm>
            <a:off x="0" y="3629561"/>
            <a:ext cx="9108743" cy="1323439"/>
          </a:xfrm>
          <a:prstGeom prst="rect">
            <a:avLst/>
          </a:prstGeom>
        </p:spPr>
        <p:txBody>
          <a:bodyPr wrap="square">
            <a:spAutoFit/>
          </a:bodyPr>
          <a:lstStyle/>
          <a:p>
            <a:pPr algn="r" rtl="1"/>
            <a:r>
              <a:rPr lang="ar-SA" sz="2000" dirty="0"/>
              <a:t>رسم متحرك بالإطار بواسطة الإطار: يتم رسم كل إطار يدويًا لتعكس تسلسل الحركة.</a:t>
            </a:r>
          </a:p>
          <a:p>
            <a:pPr algn="r" rtl="1"/>
            <a:r>
              <a:rPr lang="ar-SA" sz="2000" dirty="0"/>
              <a:t>يعطي تحكم مفصل لكل حركة.</a:t>
            </a:r>
          </a:p>
          <a:p>
            <a:pPr algn="r" rtl="1"/>
            <a:r>
              <a:rPr lang="ar-SA" sz="2000" dirty="0"/>
              <a:t>عملية تستغرق وقتا طويلا.</a:t>
            </a:r>
          </a:p>
          <a:p>
            <a:pPr algn="r" rtl="1"/>
            <a:r>
              <a:rPr lang="ar-SA" sz="2000" dirty="0"/>
              <a:t>رسوم متحركة توين: يولد الكمبيوتر بين الإطارات على أساس إطارين رئيسيين مخصصين.</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3251" name="Rectangle 2"/>
          <p:cNvSpPr>
            <a:spLocks noGrp="1" noChangeArrowheads="1"/>
          </p:cNvSpPr>
          <p:nvPr>
            <p:ph type="title"/>
          </p:nvPr>
        </p:nvSpPr>
        <p:spPr>
          <a:xfrm>
            <a:off x="457200" y="-12510"/>
            <a:ext cx="8229600" cy="1143000"/>
          </a:xfrm>
        </p:spPr>
        <p:txBody>
          <a:bodyPr/>
          <a:lstStyle/>
          <a:p>
            <a:pPr eaLnBrk="1" hangingPunct="1"/>
            <a:r>
              <a:rPr lang="en-US" dirty="0" smtClean="0">
                <a:solidFill>
                  <a:srgbClr val="FF0000"/>
                </a:solidFill>
              </a:rPr>
              <a:t>Animation Software</a:t>
            </a:r>
            <a:endParaRPr lang="en-US" dirty="0">
              <a:solidFill>
                <a:srgbClr val="FF0000"/>
              </a:solidFill>
            </a:endParaRPr>
          </a:p>
        </p:txBody>
      </p:sp>
      <p:sp>
        <p:nvSpPr>
          <p:cNvPr id="53252" name="Rectangle 3"/>
          <p:cNvSpPr>
            <a:spLocks noGrp="1" noChangeArrowheads="1"/>
          </p:cNvSpPr>
          <p:nvPr>
            <p:ph idx="1"/>
          </p:nvPr>
        </p:nvSpPr>
        <p:spPr>
          <a:xfrm>
            <a:off x="228600" y="879475"/>
            <a:ext cx="8458200" cy="4530725"/>
          </a:xfrm>
        </p:spPr>
        <p:txBody>
          <a:bodyPr/>
          <a:lstStyle/>
          <a:p>
            <a:pPr eaLnBrk="1" hangingPunct="1"/>
            <a:r>
              <a:rPr lang="en-US" dirty="0"/>
              <a:t>Provide </a:t>
            </a:r>
            <a:r>
              <a:rPr lang="en-US" dirty="0">
                <a:solidFill>
                  <a:srgbClr val="FF0000"/>
                </a:solidFill>
              </a:rPr>
              <a:t>tools to support </a:t>
            </a:r>
            <a:r>
              <a:rPr lang="en-US" dirty="0"/>
              <a:t>animation process</a:t>
            </a:r>
            <a:r>
              <a:rPr lang="en-US" dirty="0" smtClean="0"/>
              <a:t>.</a:t>
            </a:r>
          </a:p>
          <a:p>
            <a:pPr eaLnBrk="1" hangingPunct="1"/>
            <a:endParaRPr lang="en-US" dirty="0"/>
          </a:p>
          <a:p>
            <a:pPr marL="971550" lvl="1" indent="-514350" eaLnBrk="1" hangingPunct="1">
              <a:spcAft>
                <a:spcPts val="1200"/>
              </a:spcAft>
              <a:buFont typeface="+mj-lt"/>
              <a:buAutoNum type="arabicPeriod"/>
            </a:pPr>
            <a:r>
              <a:rPr lang="en-US" dirty="0">
                <a:ea typeface="ＭＳ Ｐゴシック" charset="-128"/>
              </a:rPr>
              <a:t>Image-editing tools</a:t>
            </a:r>
          </a:p>
          <a:p>
            <a:pPr marL="971550" lvl="1" indent="-514350" eaLnBrk="1" hangingPunct="1">
              <a:spcAft>
                <a:spcPts val="1200"/>
              </a:spcAft>
              <a:buFont typeface="+mj-lt"/>
              <a:buAutoNum type="arabicPeriod"/>
            </a:pPr>
            <a:r>
              <a:rPr lang="en-US" dirty="0">
                <a:ea typeface="ＭＳ Ｐゴシック" charset="-128"/>
              </a:rPr>
              <a:t>Alignment tools and grids to control placement</a:t>
            </a:r>
          </a:p>
          <a:p>
            <a:pPr marL="971550" lvl="1" indent="-514350" eaLnBrk="1" hangingPunct="1">
              <a:spcAft>
                <a:spcPts val="1200"/>
              </a:spcAft>
              <a:buFont typeface="+mj-lt"/>
              <a:buAutoNum type="arabicPeriod"/>
            </a:pPr>
            <a:r>
              <a:rPr lang="en-US" dirty="0">
                <a:ea typeface="ＭＳ Ｐゴシック" charset="-128"/>
              </a:rPr>
              <a:t>Text tools</a:t>
            </a:r>
          </a:p>
          <a:p>
            <a:pPr marL="971550" lvl="1" indent="-514350" eaLnBrk="1" hangingPunct="1">
              <a:spcAft>
                <a:spcPts val="1200"/>
              </a:spcAft>
              <a:buFont typeface="+mj-lt"/>
              <a:buAutoNum type="arabicPeriod"/>
            </a:pPr>
            <a:r>
              <a:rPr lang="en-US" dirty="0">
                <a:ea typeface="ＭＳ Ｐゴシック" charset="-128"/>
              </a:rPr>
              <a:t>Basic sound control</a:t>
            </a:r>
          </a:p>
          <a:p>
            <a:pPr marL="971550" lvl="1" indent="-514350" eaLnBrk="1" hangingPunct="1">
              <a:spcAft>
                <a:spcPts val="1200"/>
              </a:spcAft>
              <a:buFont typeface="+mj-lt"/>
              <a:buAutoNum type="arabicPeriod"/>
            </a:pPr>
            <a:r>
              <a:rPr lang="en-US" dirty="0">
                <a:ea typeface="ＭＳ Ｐゴシック" charset="-128"/>
              </a:rPr>
              <a:t>Strategies to support interactivity.</a:t>
            </a:r>
          </a:p>
        </p:txBody>
      </p:sp>
      <p:sp>
        <p:nvSpPr>
          <p:cNvPr id="53250" name="Slide Number Placeholder 4"/>
          <p:cNvSpPr>
            <a:spLocks noGrp="1"/>
          </p:cNvSpPr>
          <p:nvPr>
            <p:ph type="sldNum" sz="quarter" idx="12"/>
          </p:nvPr>
        </p:nvSpPr>
        <p:spPr>
          <a:noFill/>
        </p:spPr>
        <p:txBody>
          <a:bodyPr/>
          <a:lstStyle/>
          <a:p>
            <a:fld id="{9C0BDED6-40DD-624A-A3C9-DD982FB50114}" type="slidenum">
              <a:rPr lang="en-US" smtClean="0"/>
              <a:pPr/>
              <a:t>18</a:t>
            </a:fld>
            <a:endParaRPr lang="en-US" smtClean="0"/>
          </a:p>
        </p:txBody>
      </p:sp>
      <p:sp>
        <p:nvSpPr>
          <p:cNvPr id="2" name="مستطيل 1"/>
          <p:cNvSpPr/>
          <p:nvPr/>
        </p:nvSpPr>
        <p:spPr>
          <a:xfrm>
            <a:off x="1219200" y="1600200"/>
            <a:ext cx="7772400" cy="3416320"/>
          </a:xfrm>
          <a:prstGeom prst="rect">
            <a:avLst/>
          </a:prstGeom>
        </p:spPr>
        <p:txBody>
          <a:bodyPr wrap="square">
            <a:spAutoFit/>
          </a:bodyPr>
          <a:lstStyle/>
          <a:p>
            <a:pPr algn="r" rtl="1"/>
            <a:r>
              <a:rPr lang="ar-SA" dirty="0"/>
              <a:t>توفير أدوات لدعم عملية الرسوم المتحركة</a:t>
            </a:r>
            <a:r>
              <a:rPr lang="ar-SA" dirty="0" smtClean="0"/>
              <a:t>.</a:t>
            </a:r>
          </a:p>
          <a:p>
            <a:pPr algn="r" rtl="1"/>
            <a:endParaRPr lang="ar-SA" dirty="0"/>
          </a:p>
          <a:p>
            <a:pPr algn="r" rtl="1"/>
            <a:endParaRPr lang="ar-SA" dirty="0" smtClean="0"/>
          </a:p>
          <a:p>
            <a:pPr algn="r" rtl="1"/>
            <a:endParaRPr lang="ar-SA" dirty="0"/>
          </a:p>
          <a:p>
            <a:pPr marL="457200" indent="-457200" algn="r" rtl="1">
              <a:buFont typeface="+mj-lt"/>
              <a:buAutoNum type="arabicPeriod"/>
            </a:pPr>
            <a:r>
              <a:rPr lang="ar-SA" dirty="0"/>
              <a:t>أدوات تحرير الصور</a:t>
            </a:r>
          </a:p>
          <a:p>
            <a:pPr marL="457200" indent="-457200" algn="r" rtl="1">
              <a:buFont typeface="+mj-lt"/>
              <a:buAutoNum type="arabicPeriod"/>
            </a:pPr>
            <a:r>
              <a:rPr lang="ar-SA" dirty="0"/>
              <a:t>أدوات وشبكات محاذاة للتحكم في المواضع</a:t>
            </a:r>
          </a:p>
          <a:p>
            <a:pPr marL="457200" indent="-457200" algn="r" rtl="1">
              <a:buFont typeface="+mj-lt"/>
              <a:buAutoNum type="arabicPeriod"/>
            </a:pPr>
            <a:r>
              <a:rPr lang="ar-SA" dirty="0"/>
              <a:t>أدوات النص</a:t>
            </a:r>
          </a:p>
          <a:p>
            <a:pPr marL="457200" indent="-457200" algn="r" rtl="1">
              <a:buFont typeface="+mj-lt"/>
              <a:buAutoNum type="arabicPeriod"/>
            </a:pPr>
            <a:r>
              <a:rPr lang="ar-SA" dirty="0"/>
              <a:t>التحكم الصوتي الأساسي</a:t>
            </a:r>
          </a:p>
          <a:p>
            <a:pPr marL="457200" indent="-457200" algn="r" rtl="1">
              <a:buFont typeface="+mj-lt"/>
              <a:buAutoNum type="arabicPeriod"/>
            </a:pPr>
            <a:r>
              <a:rPr lang="ar-SA" dirty="0"/>
              <a:t>استراتيجيات لدعم التفاعل.</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347" name="Rectangle 2"/>
          <p:cNvSpPr>
            <a:spLocks noGrp="1" noChangeArrowheads="1"/>
          </p:cNvSpPr>
          <p:nvPr>
            <p:ph type="title"/>
          </p:nvPr>
        </p:nvSpPr>
        <p:spPr>
          <a:xfrm>
            <a:off x="457200" y="-228600"/>
            <a:ext cx="8229600" cy="1143000"/>
          </a:xfrm>
        </p:spPr>
        <p:txBody>
          <a:bodyPr/>
          <a:lstStyle/>
          <a:p>
            <a:pPr eaLnBrk="1" hangingPunct="1"/>
            <a:r>
              <a:rPr lang="en-US" dirty="0" smtClean="0">
                <a:solidFill>
                  <a:srgbClr val="FF0000"/>
                </a:solidFill>
              </a:rPr>
              <a:t>Programmed Animation</a:t>
            </a:r>
            <a:endParaRPr lang="en-US" dirty="0">
              <a:solidFill>
                <a:srgbClr val="FF0000"/>
              </a:solidFill>
            </a:endParaRPr>
          </a:p>
        </p:txBody>
      </p:sp>
      <p:sp>
        <p:nvSpPr>
          <p:cNvPr id="57348" name="Rectangle 3"/>
          <p:cNvSpPr>
            <a:spLocks noGrp="1" noChangeArrowheads="1"/>
          </p:cNvSpPr>
          <p:nvPr>
            <p:ph idx="1"/>
          </p:nvPr>
        </p:nvSpPr>
        <p:spPr>
          <a:xfrm>
            <a:off x="-14786" y="1295400"/>
            <a:ext cx="9158785" cy="4525963"/>
          </a:xfrm>
        </p:spPr>
        <p:txBody>
          <a:bodyPr>
            <a:normAutofit lnSpcReduction="10000"/>
          </a:bodyPr>
          <a:lstStyle/>
          <a:p>
            <a:pPr eaLnBrk="1" hangingPunct="1"/>
            <a:r>
              <a:rPr lang="en-US" dirty="0"/>
              <a:t>Animators write commands and the computer generates the animation.</a:t>
            </a:r>
          </a:p>
          <a:p>
            <a:pPr lvl="1" eaLnBrk="1" hangingPunct="1">
              <a:lnSpc>
                <a:spcPct val="90000"/>
              </a:lnSpc>
            </a:pPr>
            <a:r>
              <a:rPr lang="en-US" dirty="0">
                <a:ea typeface="ＭＳ Ｐゴシック" charset="-128"/>
              </a:rPr>
              <a:t>Requires knowledge of </a:t>
            </a:r>
            <a:r>
              <a:rPr lang="en-US" b="1" dirty="0">
                <a:ea typeface="ＭＳ Ｐゴシック" charset="-128"/>
              </a:rPr>
              <a:t>programming</a:t>
            </a:r>
            <a:r>
              <a:rPr lang="en-US" dirty="0">
                <a:ea typeface="ＭＳ Ｐゴシック" charset="-128"/>
              </a:rPr>
              <a:t> and </a:t>
            </a:r>
            <a:r>
              <a:rPr lang="en-US" b="1" dirty="0">
                <a:ea typeface="ＭＳ Ｐゴシック" charset="-128"/>
              </a:rPr>
              <a:t>mathematical</a:t>
            </a:r>
            <a:r>
              <a:rPr lang="en-US" dirty="0">
                <a:ea typeface="ＭＳ Ｐゴシック" charset="-128"/>
              </a:rPr>
              <a:t> techniques to specify motion.</a:t>
            </a:r>
          </a:p>
          <a:p>
            <a:pPr eaLnBrk="1" hangingPunct="1">
              <a:lnSpc>
                <a:spcPct val="90000"/>
              </a:lnSpc>
            </a:pPr>
            <a:r>
              <a:rPr lang="en-US" dirty="0">
                <a:solidFill>
                  <a:srgbClr val="FF0000"/>
                </a:solidFill>
              </a:rPr>
              <a:t>Advantages:</a:t>
            </a:r>
          </a:p>
          <a:p>
            <a:pPr lvl="1" eaLnBrk="1" hangingPunct="1">
              <a:lnSpc>
                <a:spcPct val="90000"/>
              </a:lnSpc>
            </a:pPr>
            <a:r>
              <a:rPr lang="en-US" dirty="0">
                <a:ea typeface="ＭＳ Ｐゴシック" charset="-128"/>
              </a:rPr>
              <a:t>File sizes are smaller.</a:t>
            </a:r>
          </a:p>
          <a:p>
            <a:pPr lvl="1" eaLnBrk="1" hangingPunct="1">
              <a:lnSpc>
                <a:spcPct val="90000"/>
              </a:lnSpc>
            </a:pPr>
            <a:r>
              <a:rPr lang="en-US" dirty="0">
                <a:ea typeface="ＭＳ Ｐゴシック" charset="-128"/>
              </a:rPr>
              <a:t>Animations load and play faster.</a:t>
            </a:r>
          </a:p>
          <a:p>
            <a:pPr lvl="1" eaLnBrk="1" hangingPunct="1">
              <a:lnSpc>
                <a:spcPct val="90000"/>
              </a:lnSpc>
            </a:pPr>
            <a:r>
              <a:rPr lang="en-US" dirty="0">
                <a:ea typeface="ＭＳ Ｐゴシック" charset="-128"/>
              </a:rPr>
              <a:t>Reduces bandwidth and processor demands.</a:t>
            </a:r>
          </a:p>
          <a:p>
            <a:pPr lvl="1" eaLnBrk="1" hangingPunct="1">
              <a:lnSpc>
                <a:spcPct val="90000"/>
              </a:lnSpc>
            </a:pPr>
            <a:r>
              <a:rPr lang="en-US" dirty="0">
                <a:ea typeface="ＭＳ Ｐゴシック" charset="-128"/>
              </a:rPr>
              <a:t>Efficient creation of different versions of animated sequence.</a:t>
            </a:r>
          </a:p>
        </p:txBody>
      </p:sp>
      <p:sp>
        <p:nvSpPr>
          <p:cNvPr id="57346" name="Slide Number Placeholder 4"/>
          <p:cNvSpPr>
            <a:spLocks noGrp="1"/>
          </p:cNvSpPr>
          <p:nvPr>
            <p:ph type="sldNum" sz="quarter" idx="12"/>
          </p:nvPr>
        </p:nvSpPr>
        <p:spPr>
          <a:noFill/>
        </p:spPr>
        <p:txBody>
          <a:bodyPr/>
          <a:lstStyle/>
          <a:p>
            <a:fld id="{7918F314-A4D0-B44D-8BEB-CCF5859F3D7A}" type="slidenum">
              <a:rPr lang="en-US" smtClean="0"/>
              <a:pPr/>
              <a:t>19</a:t>
            </a:fld>
            <a:endParaRPr lang="en-US" smtClean="0"/>
          </a:p>
        </p:txBody>
      </p:sp>
      <p:sp>
        <p:nvSpPr>
          <p:cNvPr id="2" name="مستطيل 1"/>
          <p:cNvSpPr/>
          <p:nvPr/>
        </p:nvSpPr>
        <p:spPr>
          <a:xfrm>
            <a:off x="0" y="2919948"/>
            <a:ext cx="8875594" cy="3785652"/>
          </a:xfrm>
          <a:prstGeom prst="rect">
            <a:avLst/>
          </a:prstGeom>
        </p:spPr>
        <p:txBody>
          <a:bodyPr wrap="square">
            <a:spAutoFit/>
          </a:bodyPr>
          <a:lstStyle/>
          <a:p>
            <a:pPr algn="r" rtl="1"/>
            <a:r>
              <a:rPr lang="ar-SA" sz="2000" dirty="0"/>
              <a:t>يقوم المتحركون بكتابة الأوامر ويقوم الكمبيوتر بإنشاء الرسم المتحرك.</a:t>
            </a:r>
          </a:p>
          <a:p>
            <a:pPr algn="r" rtl="1"/>
            <a:r>
              <a:rPr lang="ar-SA" sz="2000" dirty="0"/>
              <a:t>يتطلب معرفة البرمجة والتقنيات الرياضية لتحديد الحركة</a:t>
            </a:r>
            <a:r>
              <a:rPr lang="ar-SA" sz="2000" dirty="0" smtClean="0"/>
              <a:t>.</a:t>
            </a:r>
          </a:p>
          <a:p>
            <a:pPr algn="r" rtl="1"/>
            <a:endParaRPr lang="ar-SA" sz="2000" dirty="0"/>
          </a:p>
          <a:p>
            <a:pPr algn="r" rtl="1"/>
            <a:endParaRPr lang="ar-SA" sz="2000" dirty="0" smtClean="0"/>
          </a:p>
          <a:p>
            <a:pPr algn="r" rtl="1"/>
            <a:endParaRPr lang="ar-SA" sz="2000" dirty="0"/>
          </a:p>
          <a:p>
            <a:pPr algn="r" rtl="1"/>
            <a:endParaRPr lang="ar-SA" sz="2000" dirty="0" smtClean="0"/>
          </a:p>
          <a:p>
            <a:pPr algn="r" rtl="1"/>
            <a:endParaRPr lang="ar-SA" sz="2000" dirty="0"/>
          </a:p>
          <a:p>
            <a:pPr algn="r" rtl="1"/>
            <a:r>
              <a:rPr lang="ar-SA" sz="2000" dirty="0"/>
              <a:t>مزايا:</a:t>
            </a:r>
          </a:p>
          <a:p>
            <a:pPr algn="r" rtl="1"/>
            <a:r>
              <a:rPr lang="ar-SA" sz="2000" dirty="0"/>
              <a:t>أحجام الملفات أصغر.</a:t>
            </a:r>
          </a:p>
          <a:p>
            <a:pPr algn="r" rtl="1"/>
            <a:r>
              <a:rPr lang="ar-SA" sz="2000" dirty="0"/>
              <a:t>تحميل الرسوم المتحركة واللعب بشكل أسرع.</a:t>
            </a:r>
          </a:p>
          <a:p>
            <a:pPr algn="r" rtl="1"/>
            <a:r>
              <a:rPr lang="ar-SA" sz="2000" dirty="0"/>
              <a:t>يقلل من عرض النطاق الترددي ومتطلبات المعالج.</a:t>
            </a:r>
          </a:p>
          <a:p>
            <a:pPr algn="r" rtl="1"/>
            <a:r>
              <a:rPr lang="ar-SA" sz="2000" dirty="0"/>
              <a:t>كفاءة إنشاء إصدارات مختلفة من تسلسل الرسوم المتحركة.</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3" name="Rectangle 2"/>
          <p:cNvSpPr>
            <a:spLocks noGrp="1" noChangeArrowheads="1"/>
          </p:cNvSpPr>
          <p:nvPr>
            <p:ph type="title"/>
          </p:nvPr>
        </p:nvSpPr>
        <p:spPr>
          <a:xfrm>
            <a:off x="457200" y="-304800"/>
            <a:ext cx="8229600" cy="1143000"/>
          </a:xfrm>
        </p:spPr>
        <p:txBody>
          <a:bodyPr>
            <a:normAutofit/>
          </a:bodyPr>
          <a:lstStyle/>
          <a:p>
            <a:pPr eaLnBrk="1" hangingPunct="1"/>
            <a:r>
              <a:rPr lang="en-US" dirty="0" smtClean="0">
                <a:solidFill>
                  <a:srgbClr val="FF0000"/>
                </a:solidFill>
              </a:rPr>
              <a:t>Animation Basics</a:t>
            </a:r>
            <a:endParaRPr lang="en-US" dirty="0">
              <a:solidFill>
                <a:srgbClr val="FF0000"/>
              </a:solidFill>
            </a:endParaRPr>
          </a:p>
        </p:txBody>
      </p:sp>
      <p:sp>
        <p:nvSpPr>
          <p:cNvPr id="20484" name="Rectangle 3"/>
          <p:cNvSpPr>
            <a:spLocks noGrp="1" noChangeArrowheads="1"/>
          </p:cNvSpPr>
          <p:nvPr>
            <p:ph idx="1"/>
          </p:nvPr>
        </p:nvSpPr>
        <p:spPr>
          <a:xfrm>
            <a:off x="76200" y="808037"/>
            <a:ext cx="9067800" cy="4525963"/>
          </a:xfrm>
        </p:spPr>
        <p:txBody>
          <a:bodyPr>
            <a:normAutofit fontScale="92500" lnSpcReduction="10000"/>
          </a:bodyPr>
          <a:lstStyle/>
          <a:p>
            <a:pPr eaLnBrk="1" hangingPunct="1"/>
            <a:r>
              <a:rPr lang="en-US" dirty="0">
                <a:solidFill>
                  <a:srgbClr val="FF0000"/>
                </a:solidFill>
              </a:rPr>
              <a:t>Animation</a:t>
            </a:r>
            <a:r>
              <a:rPr lang="en-US" dirty="0"/>
              <a:t>: rapidly displayed sequence of individual, still images.</a:t>
            </a:r>
          </a:p>
          <a:p>
            <a:pPr eaLnBrk="1" hangingPunct="1"/>
            <a:r>
              <a:rPr lang="en-US" dirty="0"/>
              <a:t>Made possible by</a:t>
            </a:r>
            <a:r>
              <a:rPr lang="en-US" dirty="0">
                <a:solidFill>
                  <a:srgbClr val="FF5A14"/>
                </a:solidFill>
              </a:rPr>
              <a:t> "persistence of vision."</a:t>
            </a:r>
            <a:endParaRPr lang="en-US" dirty="0" smtClean="0"/>
          </a:p>
          <a:p>
            <a:pPr lvl="1" eaLnBrk="1" hangingPunct="1"/>
            <a:r>
              <a:rPr lang="en-US" dirty="0" smtClean="0">
                <a:ea typeface="ＭＳ Ｐゴシック" charset="-128"/>
              </a:rPr>
              <a:t> Images </a:t>
            </a:r>
            <a:r>
              <a:rPr lang="en-US" dirty="0">
                <a:ea typeface="ＭＳ Ｐゴシック" charset="-128"/>
              </a:rPr>
              <a:t>formed on the retina persist for a short period of time after stimulus has disappeared.</a:t>
            </a:r>
            <a:endParaRPr lang="en-US" dirty="0" smtClean="0">
              <a:ea typeface="ＭＳ Ｐゴシック" charset="-128"/>
            </a:endParaRPr>
          </a:p>
          <a:p>
            <a:pPr lvl="1" eaLnBrk="1" hangingPunct="1"/>
            <a:r>
              <a:rPr lang="en-US" dirty="0" smtClean="0">
                <a:ea typeface="ＭＳ Ｐゴシック" charset="-128"/>
              </a:rPr>
              <a:t> This </a:t>
            </a:r>
            <a:r>
              <a:rPr lang="en-US" dirty="0">
                <a:ea typeface="ＭＳ Ｐゴシック" charset="-128"/>
              </a:rPr>
              <a:t>physical memory of the retina produces the illusion of motion.</a:t>
            </a:r>
          </a:p>
          <a:p>
            <a:pPr eaLnBrk="1" hangingPunct="1"/>
            <a:r>
              <a:rPr lang="en-US" dirty="0">
                <a:solidFill>
                  <a:srgbClr val="FF0000"/>
                </a:solidFill>
              </a:rPr>
              <a:t>Early animating devices:</a:t>
            </a:r>
          </a:p>
          <a:p>
            <a:pPr lvl="1" eaLnBrk="1" hangingPunct="1"/>
            <a:r>
              <a:rPr lang="en-US" dirty="0" err="1">
                <a:ea typeface="ＭＳ Ｐゴシック" charset="-128"/>
              </a:rPr>
              <a:t>Thaumatrope</a:t>
            </a:r>
            <a:endParaRPr lang="en-US" dirty="0">
              <a:ea typeface="ＭＳ Ｐゴシック" charset="-128"/>
            </a:endParaRPr>
          </a:p>
          <a:p>
            <a:pPr lvl="1" eaLnBrk="1" hangingPunct="1"/>
            <a:r>
              <a:rPr lang="en-US" dirty="0">
                <a:ea typeface="ＭＳ Ｐゴシック" charset="-128"/>
              </a:rPr>
              <a:t>Zoetrope.</a:t>
            </a:r>
          </a:p>
        </p:txBody>
      </p:sp>
      <p:sp>
        <p:nvSpPr>
          <p:cNvPr id="20482" name="Slide Number Placeholder 4"/>
          <p:cNvSpPr>
            <a:spLocks noGrp="1"/>
          </p:cNvSpPr>
          <p:nvPr>
            <p:ph type="sldNum" sz="quarter" idx="12"/>
          </p:nvPr>
        </p:nvSpPr>
        <p:spPr>
          <a:noFill/>
        </p:spPr>
        <p:txBody>
          <a:bodyPr/>
          <a:lstStyle/>
          <a:p>
            <a:fld id="{28D8EE0C-B731-F243-B44E-E95717CCBB4B}" type="slidenum">
              <a:rPr lang="en-US" smtClean="0"/>
              <a:pPr/>
              <a:t>2</a:t>
            </a:fld>
            <a:endParaRPr lang="en-US" smtClean="0"/>
          </a:p>
        </p:txBody>
      </p:sp>
      <p:sp>
        <p:nvSpPr>
          <p:cNvPr id="2" name="مستطيل 1"/>
          <p:cNvSpPr/>
          <p:nvPr/>
        </p:nvSpPr>
        <p:spPr>
          <a:xfrm>
            <a:off x="762000" y="1144012"/>
            <a:ext cx="8382000" cy="4893647"/>
          </a:xfrm>
          <a:prstGeom prst="rect">
            <a:avLst/>
          </a:prstGeom>
        </p:spPr>
        <p:txBody>
          <a:bodyPr wrap="square">
            <a:spAutoFit/>
          </a:bodyPr>
          <a:lstStyle/>
          <a:p>
            <a:pPr algn="r" rtl="1"/>
            <a:r>
              <a:rPr lang="ar-SA" dirty="0"/>
              <a:t>الرسوم المتحركة: تسلسل عرض سريع من صور فردية ثابتة</a:t>
            </a:r>
            <a:r>
              <a:rPr lang="ar-SA" dirty="0" smtClean="0"/>
              <a:t>.</a:t>
            </a:r>
          </a:p>
          <a:p>
            <a:pPr algn="r" rtl="1"/>
            <a:endParaRPr lang="ar-SA" dirty="0"/>
          </a:p>
          <a:p>
            <a:pPr algn="r" rtl="1"/>
            <a:endParaRPr lang="ar-SA" dirty="0" smtClean="0"/>
          </a:p>
          <a:p>
            <a:pPr algn="r" rtl="1"/>
            <a:endParaRPr lang="ar-SA" dirty="0"/>
          </a:p>
          <a:p>
            <a:pPr algn="r" rtl="1"/>
            <a:endParaRPr lang="ar-SA" dirty="0" smtClean="0"/>
          </a:p>
          <a:p>
            <a:pPr algn="r" rtl="1"/>
            <a:endParaRPr lang="ar-SA" dirty="0"/>
          </a:p>
          <a:p>
            <a:pPr algn="r" rtl="1"/>
            <a:r>
              <a:rPr lang="ar-SA" dirty="0"/>
              <a:t>جعلت من الممكن من خلال "استمرار الرؤية".</a:t>
            </a:r>
          </a:p>
          <a:p>
            <a:pPr algn="r" rtl="1"/>
            <a:r>
              <a:rPr lang="ar-SA" dirty="0"/>
              <a:t>  تستمر الصور التي تم تكوينها على الشبكية لفترة </a:t>
            </a:r>
            <a:endParaRPr lang="ar-SA" dirty="0" smtClean="0"/>
          </a:p>
          <a:p>
            <a:pPr algn="r" rtl="1"/>
            <a:r>
              <a:rPr lang="ar-SA" dirty="0" smtClean="0"/>
              <a:t>قصيرة </a:t>
            </a:r>
            <a:r>
              <a:rPr lang="ar-SA" dirty="0"/>
              <a:t>من الزمن بعد اختفاء المنبهات.</a:t>
            </a:r>
          </a:p>
          <a:p>
            <a:pPr algn="r" rtl="1"/>
            <a:r>
              <a:rPr lang="ar-SA" dirty="0"/>
              <a:t>  هذه الذاكرة الفعلية للشبكية تنتج الوهم للحركة.</a:t>
            </a:r>
          </a:p>
          <a:p>
            <a:pPr algn="r" rtl="1"/>
            <a:r>
              <a:rPr lang="ar-SA" dirty="0"/>
              <a:t>أجهزة الرسوم المتحركة المبكرة:</a:t>
            </a:r>
          </a:p>
          <a:p>
            <a:pPr algn="r" rtl="1"/>
            <a:r>
              <a:rPr lang="ar-SA" dirty="0"/>
              <a:t>حبل </a:t>
            </a:r>
            <a:r>
              <a:rPr lang="ar-SA" dirty="0" err="1"/>
              <a:t>ثومات</a:t>
            </a:r>
            <a:endParaRPr lang="ar-SA" dirty="0"/>
          </a:p>
          <a:p>
            <a:pPr algn="r" rtl="1"/>
            <a:r>
              <a:rPr lang="ar-SA" dirty="0" err="1"/>
              <a:t>زوتروب</a:t>
            </a:r>
            <a:r>
              <a:rPr lang="ar-SA" dirty="0"/>
              <a:t>.</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395" name="Rectangle 2"/>
          <p:cNvSpPr>
            <a:spLocks noGrp="1" noChangeArrowheads="1"/>
          </p:cNvSpPr>
          <p:nvPr>
            <p:ph type="title"/>
          </p:nvPr>
        </p:nvSpPr>
        <p:spPr>
          <a:xfrm>
            <a:off x="533400" y="-152400"/>
            <a:ext cx="8229600" cy="1143000"/>
          </a:xfrm>
        </p:spPr>
        <p:txBody>
          <a:bodyPr/>
          <a:lstStyle/>
          <a:p>
            <a:pPr eaLnBrk="1" hangingPunct="1"/>
            <a:r>
              <a:rPr lang="en-US" dirty="0" smtClean="0">
                <a:solidFill>
                  <a:srgbClr val="FF0000"/>
                </a:solidFill>
              </a:rPr>
              <a:t>Programmed Animation</a:t>
            </a:r>
            <a:endParaRPr lang="en-US" dirty="0">
              <a:solidFill>
                <a:srgbClr val="FF0000"/>
              </a:solidFill>
            </a:endParaRPr>
          </a:p>
        </p:txBody>
      </p:sp>
      <p:sp>
        <p:nvSpPr>
          <p:cNvPr id="59396" name="Rectangle 3"/>
          <p:cNvSpPr>
            <a:spLocks noGrp="1" noChangeArrowheads="1"/>
          </p:cNvSpPr>
          <p:nvPr>
            <p:ph idx="1"/>
          </p:nvPr>
        </p:nvSpPr>
        <p:spPr>
          <a:xfrm>
            <a:off x="-22746" y="838200"/>
            <a:ext cx="9166746" cy="4525963"/>
          </a:xfrm>
        </p:spPr>
        <p:txBody>
          <a:bodyPr>
            <a:normAutofit lnSpcReduction="10000"/>
          </a:bodyPr>
          <a:lstStyle/>
          <a:p>
            <a:pPr eaLnBrk="1" hangingPunct="1">
              <a:lnSpc>
                <a:spcPct val="90000"/>
              </a:lnSpc>
            </a:pPr>
            <a:r>
              <a:rPr lang="en-US" dirty="0"/>
              <a:t>Supports complex forms of interactivity.</a:t>
            </a:r>
          </a:p>
          <a:p>
            <a:pPr lvl="1" eaLnBrk="1" hangingPunct="1">
              <a:lnSpc>
                <a:spcPct val="90000"/>
              </a:lnSpc>
            </a:pPr>
            <a:r>
              <a:rPr lang="en-US" dirty="0">
                <a:ea typeface="ＭＳ Ｐゴシック" charset="-128"/>
              </a:rPr>
              <a:t>Computer games take input from the user and animate the objects "on the fly</a:t>
            </a:r>
            <a:r>
              <a:rPr lang="en-US" dirty="0" smtClean="0">
                <a:ea typeface="ＭＳ Ｐゴシック" charset="-128"/>
              </a:rPr>
              <a:t>.“</a:t>
            </a:r>
          </a:p>
          <a:p>
            <a:pPr lvl="1" eaLnBrk="1" hangingPunct="1">
              <a:lnSpc>
                <a:spcPct val="90000"/>
              </a:lnSpc>
            </a:pPr>
            <a:endParaRPr lang="en-US" dirty="0">
              <a:ea typeface="ＭＳ Ｐゴシック" charset="-128"/>
            </a:endParaRPr>
          </a:p>
          <a:p>
            <a:pPr lvl="1" eaLnBrk="1" hangingPunct="1">
              <a:lnSpc>
                <a:spcPct val="90000"/>
              </a:lnSpc>
            </a:pPr>
            <a:endParaRPr lang="en-US" dirty="0">
              <a:ea typeface="ＭＳ Ｐゴシック" charset="-128"/>
            </a:endParaRPr>
          </a:p>
          <a:p>
            <a:pPr eaLnBrk="1" hangingPunct="1">
              <a:lnSpc>
                <a:spcPct val="90000"/>
              </a:lnSpc>
            </a:pPr>
            <a:r>
              <a:rPr lang="en-US" dirty="0">
                <a:solidFill>
                  <a:srgbClr val="FF0000"/>
                </a:solidFill>
              </a:rPr>
              <a:t>Scripting languages frequently used to generate programmed animations:</a:t>
            </a:r>
          </a:p>
          <a:p>
            <a:pPr lvl="1" eaLnBrk="1" hangingPunct="1">
              <a:lnSpc>
                <a:spcPct val="90000"/>
              </a:lnSpc>
            </a:pPr>
            <a:r>
              <a:rPr lang="en-US" dirty="0">
                <a:ea typeface="ＭＳ Ｐゴシック" charset="-128"/>
              </a:rPr>
              <a:t>Lingo</a:t>
            </a:r>
          </a:p>
          <a:p>
            <a:pPr lvl="1" eaLnBrk="1" hangingPunct="1">
              <a:lnSpc>
                <a:spcPct val="90000"/>
              </a:lnSpc>
            </a:pPr>
            <a:r>
              <a:rPr lang="en-US" dirty="0" err="1">
                <a:ea typeface="ＭＳ Ｐゴシック" charset="-128"/>
              </a:rPr>
              <a:t>Actionscript</a:t>
            </a:r>
            <a:endParaRPr lang="en-US" dirty="0">
              <a:ea typeface="ＭＳ Ｐゴシック" charset="-128"/>
            </a:endParaRPr>
          </a:p>
          <a:p>
            <a:pPr lvl="1" eaLnBrk="1" hangingPunct="1">
              <a:lnSpc>
                <a:spcPct val="90000"/>
              </a:lnSpc>
            </a:pPr>
            <a:r>
              <a:rPr lang="en-US" dirty="0" err="1">
                <a:ea typeface="ＭＳ Ｐゴシック" charset="-128"/>
              </a:rPr>
              <a:t>Javascript</a:t>
            </a:r>
            <a:r>
              <a:rPr lang="en-US" dirty="0">
                <a:ea typeface="ＭＳ Ｐゴシック" charset="-128"/>
              </a:rPr>
              <a:t>.</a:t>
            </a:r>
          </a:p>
        </p:txBody>
      </p:sp>
      <p:sp>
        <p:nvSpPr>
          <p:cNvPr id="59394" name="Slide Number Placeholder 4"/>
          <p:cNvSpPr>
            <a:spLocks noGrp="1"/>
          </p:cNvSpPr>
          <p:nvPr>
            <p:ph type="sldNum" sz="quarter" idx="12"/>
          </p:nvPr>
        </p:nvSpPr>
        <p:spPr>
          <a:noFill/>
        </p:spPr>
        <p:txBody>
          <a:bodyPr/>
          <a:lstStyle/>
          <a:p>
            <a:fld id="{07F0C50F-98D1-2D4B-88DE-97FB0F54E2AD}" type="slidenum">
              <a:rPr lang="en-US" smtClean="0"/>
              <a:pPr/>
              <a:t>20</a:t>
            </a:fld>
            <a:endParaRPr lang="en-US" smtClean="0"/>
          </a:p>
        </p:txBody>
      </p:sp>
      <p:sp>
        <p:nvSpPr>
          <p:cNvPr id="2" name="مستطيل 1"/>
          <p:cNvSpPr/>
          <p:nvPr/>
        </p:nvSpPr>
        <p:spPr>
          <a:xfrm>
            <a:off x="-30707" y="1676400"/>
            <a:ext cx="9156510" cy="3785652"/>
          </a:xfrm>
          <a:prstGeom prst="rect">
            <a:avLst/>
          </a:prstGeom>
        </p:spPr>
        <p:txBody>
          <a:bodyPr wrap="square">
            <a:spAutoFit/>
          </a:bodyPr>
          <a:lstStyle/>
          <a:p>
            <a:pPr algn="r" rtl="1"/>
            <a:r>
              <a:rPr lang="ar-SA" dirty="0"/>
              <a:t>يدعم أشكال معقدة من التفاعل.</a:t>
            </a:r>
          </a:p>
          <a:p>
            <a:pPr algn="r" rtl="1"/>
            <a:r>
              <a:rPr lang="ar-SA" dirty="0"/>
              <a:t>تأخذ ألعاب الكمبيوتر مدخلات من المستخدم وتحريك الكائنات "على الطاير</a:t>
            </a:r>
            <a:r>
              <a:rPr lang="ar-SA" dirty="0" smtClean="0"/>
              <a:t>".</a:t>
            </a:r>
          </a:p>
          <a:p>
            <a:pPr algn="r" rtl="1"/>
            <a:endParaRPr lang="ar-SA" dirty="0"/>
          </a:p>
          <a:p>
            <a:pPr algn="r" rtl="1"/>
            <a:endParaRPr lang="ar-SA" dirty="0" smtClean="0"/>
          </a:p>
          <a:p>
            <a:pPr algn="r" rtl="1"/>
            <a:endParaRPr lang="ar-SA" dirty="0"/>
          </a:p>
          <a:p>
            <a:pPr algn="r" rtl="1"/>
            <a:endParaRPr lang="ar-SA" dirty="0"/>
          </a:p>
          <a:p>
            <a:pPr algn="r" rtl="1"/>
            <a:r>
              <a:rPr lang="ar-SA" dirty="0"/>
              <a:t>لغات البرمجة النصية المستخدمة بكثرة لإنشاء رسوم متحركة مبرمجة:</a:t>
            </a:r>
          </a:p>
          <a:p>
            <a:pPr algn="r" rtl="1"/>
            <a:r>
              <a:rPr lang="ar-SA" dirty="0"/>
              <a:t>رطانة</a:t>
            </a:r>
          </a:p>
          <a:p>
            <a:pPr algn="r" rtl="1"/>
            <a:r>
              <a:rPr lang="ar-SA" dirty="0"/>
              <a:t>أكشن</a:t>
            </a:r>
          </a:p>
          <a:p>
            <a:pPr algn="r" rtl="1"/>
            <a:r>
              <a:rPr lang="ar-SA" dirty="0"/>
              <a:t>جافا سكريبت.</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43" name="Rectangle 2"/>
          <p:cNvSpPr>
            <a:spLocks noGrp="1" noChangeArrowheads="1"/>
          </p:cNvSpPr>
          <p:nvPr>
            <p:ph type="title"/>
          </p:nvPr>
        </p:nvSpPr>
        <p:spPr>
          <a:xfrm>
            <a:off x="457200" y="-304800"/>
            <a:ext cx="8229600" cy="1143000"/>
          </a:xfrm>
        </p:spPr>
        <p:txBody>
          <a:bodyPr/>
          <a:lstStyle/>
          <a:p>
            <a:pPr eaLnBrk="1" hangingPunct="1"/>
            <a:r>
              <a:rPr lang="en-US" dirty="0">
                <a:solidFill>
                  <a:srgbClr val="FF0000"/>
                </a:solidFill>
              </a:rPr>
              <a:t>3-D ANIMATION</a:t>
            </a:r>
          </a:p>
        </p:txBody>
      </p:sp>
      <p:sp>
        <p:nvSpPr>
          <p:cNvPr id="61444" name="Rectangle 3"/>
          <p:cNvSpPr>
            <a:spLocks noGrp="1" noChangeArrowheads="1"/>
          </p:cNvSpPr>
          <p:nvPr>
            <p:ph idx="1"/>
          </p:nvPr>
        </p:nvSpPr>
        <p:spPr>
          <a:xfrm>
            <a:off x="15922" y="762000"/>
            <a:ext cx="9128078" cy="4525963"/>
          </a:xfrm>
        </p:spPr>
        <p:txBody>
          <a:bodyPr/>
          <a:lstStyle/>
          <a:p>
            <a:pPr eaLnBrk="1" hangingPunct="1">
              <a:lnSpc>
                <a:spcPct val="70000"/>
              </a:lnSpc>
            </a:pPr>
            <a:r>
              <a:rPr lang="en-US" dirty="0">
                <a:solidFill>
                  <a:srgbClr val="FF0000"/>
                </a:solidFill>
              </a:rPr>
              <a:t>Elements of 3-D animation set in motion include:</a:t>
            </a:r>
          </a:p>
          <a:p>
            <a:pPr lvl="1" eaLnBrk="1" hangingPunct="1">
              <a:lnSpc>
                <a:spcPct val="70000"/>
              </a:lnSpc>
            </a:pPr>
            <a:r>
              <a:rPr lang="en-US" dirty="0">
                <a:ea typeface="ＭＳ Ｐゴシック" charset="-128"/>
              </a:rPr>
              <a:t>Objects</a:t>
            </a:r>
          </a:p>
          <a:p>
            <a:pPr lvl="1" eaLnBrk="1" hangingPunct="1">
              <a:lnSpc>
                <a:spcPct val="70000"/>
              </a:lnSpc>
            </a:pPr>
            <a:r>
              <a:rPr lang="en-US" dirty="0">
                <a:ea typeface="ＭＳ Ｐゴシック" charset="-128"/>
              </a:rPr>
              <a:t>Sounds</a:t>
            </a:r>
          </a:p>
          <a:p>
            <a:pPr lvl="1" eaLnBrk="1" hangingPunct="1">
              <a:lnSpc>
                <a:spcPct val="70000"/>
              </a:lnSpc>
            </a:pPr>
            <a:r>
              <a:rPr lang="en-US" dirty="0">
                <a:ea typeface="ＭＳ Ｐゴシック" charset="-128"/>
              </a:rPr>
              <a:t>Cameras</a:t>
            </a:r>
          </a:p>
          <a:p>
            <a:pPr lvl="1" eaLnBrk="1" hangingPunct="1">
              <a:lnSpc>
                <a:spcPct val="70000"/>
              </a:lnSpc>
            </a:pPr>
            <a:r>
              <a:rPr lang="en-US" dirty="0">
                <a:ea typeface="ＭＳ Ｐゴシック" charset="-128"/>
              </a:rPr>
              <a:t>Lights.</a:t>
            </a:r>
          </a:p>
          <a:p>
            <a:pPr eaLnBrk="1" hangingPunct="1">
              <a:lnSpc>
                <a:spcPct val="70000"/>
              </a:lnSpc>
            </a:pPr>
            <a:r>
              <a:rPr lang="en-US" dirty="0">
                <a:solidFill>
                  <a:srgbClr val="FF0000"/>
                </a:solidFill>
              </a:rPr>
              <a:t>Techniques are similar to 2-D animation:</a:t>
            </a:r>
          </a:p>
          <a:p>
            <a:pPr lvl="1" eaLnBrk="1" hangingPunct="1">
              <a:lnSpc>
                <a:spcPct val="70000"/>
              </a:lnSpc>
            </a:pPr>
            <a:r>
              <a:rPr lang="en-US" dirty="0">
                <a:ea typeface="ＭＳ Ｐゴシック" charset="-128"/>
              </a:rPr>
              <a:t>Key frame</a:t>
            </a:r>
          </a:p>
          <a:p>
            <a:pPr lvl="1" eaLnBrk="1" hangingPunct="1">
              <a:lnSpc>
                <a:spcPct val="70000"/>
              </a:lnSpc>
            </a:pPr>
            <a:r>
              <a:rPr lang="en-US" dirty="0">
                <a:ea typeface="ＭＳ Ｐゴシック" charset="-128"/>
              </a:rPr>
              <a:t>Tween motion.</a:t>
            </a:r>
          </a:p>
          <a:p>
            <a:pPr eaLnBrk="1" hangingPunct="1">
              <a:lnSpc>
                <a:spcPct val="70000"/>
              </a:lnSpc>
            </a:pPr>
            <a:r>
              <a:rPr lang="en-US" dirty="0"/>
              <a:t>Complex motion may involve using models of humans and animals.</a:t>
            </a:r>
          </a:p>
        </p:txBody>
      </p:sp>
      <p:sp>
        <p:nvSpPr>
          <p:cNvPr id="61442" name="Slide Number Placeholder 4"/>
          <p:cNvSpPr>
            <a:spLocks noGrp="1"/>
          </p:cNvSpPr>
          <p:nvPr>
            <p:ph type="sldNum" sz="quarter" idx="12"/>
          </p:nvPr>
        </p:nvSpPr>
        <p:spPr>
          <a:noFill/>
        </p:spPr>
        <p:txBody>
          <a:bodyPr/>
          <a:lstStyle/>
          <a:p>
            <a:fld id="{11BC3A72-6F7C-4044-B067-BA5E5D4ADB19}" type="slidenum">
              <a:rPr lang="en-US" smtClean="0"/>
              <a:pPr/>
              <a:t>21</a:t>
            </a:fld>
            <a:endParaRPr lang="en-US" smtClean="0"/>
          </a:p>
        </p:txBody>
      </p:sp>
      <p:sp>
        <p:nvSpPr>
          <p:cNvPr id="2" name="مستطيل 1"/>
          <p:cNvSpPr/>
          <p:nvPr/>
        </p:nvSpPr>
        <p:spPr>
          <a:xfrm>
            <a:off x="2057400" y="1351508"/>
            <a:ext cx="7086600" cy="4154984"/>
          </a:xfrm>
          <a:prstGeom prst="rect">
            <a:avLst/>
          </a:prstGeom>
        </p:spPr>
        <p:txBody>
          <a:bodyPr wrap="square">
            <a:spAutoFit/>
          </a:bodyPr>
          <a:lstStyle/>
          <a:p>
            <a:pPr algn="r" rtl="1"/>
            <a:r>
              <a:rPr lang="ar-SA" dirty="0"/>
              <a:t>تتضمن عناصر مجموعة الصور المتحركة ثلاثية الأبعاد ما يلي:</a:t>
            </a:r>
          </a:p>
          <a:p>
            <a:pPr algn="r" rtl="1"/>
            <a:r>
              <a:rPr lang="ar-SA" dirty="0"/>
              <a:t>شاء</a:t>
            </a:r>
          </a:p>
          <a:p>
            <a:pPr algn="r" rtl="1"/>
            <a:r>
              <a:rPr lang="ar-SA" dirty="0"/>
              <a:t>اصوات</a:t>
            </a:r>
          </a:p>
          <a:p>
            <a:pPr algn="r" rtl="1"/>
            <a:r>
              <a:rPr lang="ar-SA" dirty="0"/>
              <a:t>كاميرات</a:t>
            </a:r>
          </a:p>
          <a:p>
            <a:pPr algn="r" rtl="1"/>
            <a:r>
              <a:rPr lang="ar-SA" dirty="0"/>
              <a:t>أضواء.</a:t>
            </a:r>
          </a:p>
          <a:p>
            <a:pPr algn="r" rtl="1"/>
            <a:r>
              <a:rPr lang="ar-SA" dirty="0"/>
              <a:t>تشبه التقنيات الرسوم المتحركة ثنائية الأبعاد</a:t>
            </a:r>
            <a:r>
              <a:rPr lang="ar-SA" dirty="0" smtClean="0"/>
              <a:t>:</a:t>
            </a:r>
          </a:p>
          <a:p>
            <a:pPr algn="r" rtl="1"/>
            <a:endParaRPr lang="ar-SA" dirty="0"/>
          </a:p>
          <a:p>
            <a:pPr algn="r" rtl="1"/>
            <a:endParaRPr lang="ar-SA" dirty="0"/>
          </a:p>
          <a:p>
            <a:pPr algn="r" rtl="1"/>
            <a:r>
              <a:rPr lang="ar-SA" dirty="0"/>
              <a:t>الإطار الرئيسي</a:t>
            </a:r>
          </a:p>
          <a:p>
            <a:pPr algn="r" rtl="1"/>
            <a:r>
              <a:rPr lang="ar-SA" dirty="0"/>
              <a:t>حركة توين.</a:t>
            </a:r>
          </a:p>
          <a:p>
            <a:pPr algn="r" rtl="1"/>
            <a:r>
              <a:rPr lang="ar-SA" dirty="0"/>
              <a:t>قد تنطوي الحركة المعقدة على استخدام نماذج من البشر والحيوانات</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3491" name="Rectangle 2"/>
          <p:cNvSpPr>
            <a:spLocks noGrp="1" noChangeArrowheads="1"/>
          </p:cNvSpPr>
          <p:nvPr>
            <p:ph type="title"/>
          </p:nvPr>
        </p:nvSpPr>
        <p:spPr>
          <a:xfrm>
            <a:off x="381000" y="-304800"/>
            <a:ext cx="8229600" cy="1143000"/>
          </a:xfrm>
        </p:spPr>
        <p:txBody>
          <a:bodyPr/>
          <a:lstStyle/>
          <a:p>
            <a:pPr eaLnBrk="1" hangingPunct="1"/>
            <a:r>
              <a:rPr lang="en-US" dirty="0" smtClean="0">
                <a:solidFill>
                  <a:srgbClr val="FF0000"/>
                </a:solidFill>
              </a:rPr>
              <a:t>Motion Capture</a:t>
            </a:r>
            <a:endParaRPr lang="en-US" dirty="0">
              <a:solidFill>
                <a:srgbClr val="FF0000"/>
              </a:solidFill>
            </a:endParaRPr>
          </a:p>
        </p:txBody>
      </p:sp>
      <p:sp>
        <p:nvSpPr>
          <p:cNvPr id="63492" name="Rectangle 3"/>
          <p:cNvSpPr>
            <a:spLocks noGrp="1" noChangeArrowheads="1"/>
          </p:cNvSpPr>
          <p:nvPr>
            <p:ph idx="1"/>
          </p:nvPr>
        </p:nvSpPr>
        <p:spPr>
          <a:xfrm>
            <a:off x="0" y="838200"/>
            <a:ext cx="9144000" cy="4525963"/>
          </a:xfrm>
        </p:spPr>
        <p:txBody>
          <a:bodyPr>
            <a:normAutofit/>
          </a:bodyPr>
          <a:lstStyle/>
          <a:p>
            <a:pPr eaLnBrk="1" hangingPunct="1"/>
            <a:r>
              <a:rPr lang="en-US" dirty="0"/>
              <a:t>Also called </a:t>
            </a:r>
            <a:r>
              <a:rPr lang="en-US" dirty="0">
                <a:solidFill>
                  <a:srgbClr val="FF5A14"/>
                </a:solidFill>
              </a:rPr>
              <a:t>performance animation</a:t>
            </a:r>
            <a:r>
              <a:rPr lang="en-US" dirty="0"/>
              <a:t>.</a:t>
            </a:r>
          </a:p>
          <a:p>
            <a:pPr lvl="1" eaLnBrk="1" hangingPunct="1"/>
            <a:r>
              <a:rPr lang="en-US" b="1" dirty="0">
                <a:ea typeface="ＭＳ Ｐゴシック" charset="-128"/>
              </a:rPr>
              <a:t>Technique of recording motion </a:t>
            </a:r>
            <a:r>
              <a:rPr lang="en-US" dirty="0">
                <a:ea typeface="ＭＳ Ｐゴシック" charset="-128"/>
              </a:rPr>
              <a:t>of actual objects and mapping these motions to a computer-generated animated character.</a:t>
            </a:r>
          </a:p>
          <a:p>
            <a:pPr lvl="1" eaLnBrk="1" hangingPunct="1"/>
            <a:r>
              <a:rPr lang="en-US" dirty="0">
                <a:ea typeface="ＭＳ Ｐゴシック" charset="-128"/>
              </a:rPr>
              <a:t>Performers have sensors to </a:t>
            </a:r>
            <a:r>
              <a:rPr lang="en-US" b="1" dirty="0">
                <a:ea typeface="ＭＳ Ｐゴシック" charset="-128"/>
              </a:rPr>
              <a:t>track the motion </a:t>
            </a:r>
            <a:r>
              <a:rPr lang="en-US" dirty="0">
                <a:ea typeface="ＭＳ Ｐゴシック" charset="-128"/>
              </a:rPr>
              <a:t>of various body parts as they create the action sequences.</a:t>
            </a:r>
          </a:p>
          <a:p>
            <a:pPr eaLnBrk="1" hangingPunct="1"/>
            <a:r>
              <a:rPr lang="en-US" dirty="0"/>
              <a:t>Used to capture complex natural </a:t>
            </a:r>
            <a:r>
              <a:rPr lang="en-US" dirty="0" smtClean="0"/>
              <a:t> motions </a:t>
            </a:r>
            <a:r>
              <a:rPr lang="en-US" dirty="0"/>
              <a:t>that are difficult </a:t>
            </a:r>
            <a:r>
              <a:rPr lang="en-US" dirty="0" smtClean="0"/>
              <a:t> to </a:t>
            </a:r>
            <a:r>
              <a:rPr lang="en-US" dirty="0"/>
              <a:t>create.</a:t>
            </a:r>
          </a:p>
          <a:p>
            <a:pPr lvl="1" eaLnBrk="1" hangingPunct="1">
              <a:buFont typeface="Wingdings" charset="2"/>
              <a:buNone/>
            </a:pPr>
            <a:endParaRPr lang="en-US" dirty="0">
              <a:ea typeface="ＭＳ Ｐゴシック" charset="-128"/>
            </a:endParaRPr>
          </a:p>
        </p:txBody>
      </p:sp>
      <p:sp>
        <p:nvSpPr>
          <p:cNvPr id="63490" name="Slide Number Placeholder 4"/>
          <p:cNvSpPr>
            <a:spLocks noGrp="1"/>
          </p:cNvSpPr>
          <p:nvPr>
            <p:ph type="sldNum" sz="quarter" idx="12"/>
          </p:nvPr>
        </p:nvSpPr>
        <p:spPr>
          <a:noFill/>
        </p:spPr>
        <p:txBody>
          <a:bodyPr/>
          <a:lstStyle/>
          <a:p>
            <a:fld id="{73FA3BEC-E477-804D-8630-AC135CD9669F}" type="slidenum">
              <a:rPr lang="en-US" smtClean="0"/>
              <a:pPr/>
              <a:t>22</a:t>
            </a:fld>
            <a:endParaRPr lang="en-US" smtClean="0"/>
          </a:p>
        </p:txBody>
      </p:sp>
      <p:sp>
        <p:nvSpPr>
          <p:cNvPr id="2" name="مستطيل 1"/>
          <p:cNvSpPr/>
          <p:nvPr/>
        </p:nvSpPr>
        <p:spPr>
          <a:xfrm>
            <a:off x="152400" y="4724400"/>
            <a:ext cx="8991600" cy="1938992"/>
          </a:xfrm>
          <a:prstGeom prst="rect">
            <a:avLst/>
          </a:prstGeom>
        </p:spPr>
        <p:txBody>
          <a:bodyPr wrap="square">
            <a:spAutoFit/>
          </a:bodyPr>
          <a:lstStyle/>
          <a:p>
            <a:pPr algn="r" rtl="1"/>
            <a:r>
              <a:rPr lang="ar-SA" dirty="0"/>
              <a:t>كما </a:t>
            </a:r>
            <a:r>
              <a:rPr lang="ar-SA" dirty="0" smtClean="0"/>
              <a:t>يطلق عليها ايضا الرسوم </a:t>
            </a:r>
            <a:r>
              <a:rPr lang="ar-SA" dirty="0"/>
              <a:t>المتحركة الأداء.</a:t>
            </a:r>
          </a:p>
          <a:p>
            <a:pPr algn="r" rtl="1"/>
            <a:r>
              <a:rPr lang="ar-SA" dirty="0"/>
              <a:t>تقنية تسجيل حركة الأشياء الفعلية ورسم خرائط هذه الحركات إلى شخصية متحركة يتم إنشاؤها بواسطة الكمبيوتر.</a:t>
            </a:r>
          </a:p>
          <a:p>
            <a:pPr algn="r" rtl="1"/>
            <a:r>
              <a:rPr lang="ar-SA" dirty="0"/>
              <a:t>يملك المؤدون أجهزة استشعار لتتبع حركة أجزاء الجسم المختلفة أثناء إنشاء تسلسلات العمل.</a:t>
            </a:r>
          </a:p>
          <a:p>
            <a:pPr algn="r" rtl="1"/>
            <a:r>
              <a:rPr lang="ar-SA" dirty="0"/>
              <a:t>تستخدم لالتقاط الحركات الطبيعية المعقدة التي يصعب إنشاؤها.</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5539" name="Rectangle 2"/>
          <p:cNvSpPr>
            <a:spLocks noGrp="1" noChangeArrowheads="1"/>
          </p:cNvSpPr>
          <p:nvPr>
            <p:ph type="title"/>
          </p:nvPr>
        </p:nvSpPr>
        <p:spPr>
          <a:xfrm>
            <a:off x="470279" y="-152400"/>
            <a:ext cx="8229600" cy="1143000"/>
          </a:xfrm>
        </p:spPr>
        <p:txBody>
          <a:bodyPr/>
          <a:lstStyle/>
          <a:p>
            <a:pPr eaLnBrk="1" hangingPunct="1"/>
            <a:r>
              <a:rPr lang="en-US" dirty="0" smtClean="0">
                <a:solidFill>
                  <a:srgbClr val="FF0000"/>
                </a:solidFill>
              </a:rPr>
              <a:t>Forward Kinematics</a:t>
            </a:r>
            <a:endParaRPr lang="en-US" dirty="0">
              <a:solidFill>
                <a:srgbClr val="FF0000"/>
              </a:solidFill>
            </a:endParaRPr>
          </a:p>
        </p:txBody>
      </p:sp>
      <p:sp>
        <p:nvSpPr>
          <p:cNvPr id="65540" name="Rectangle 3"/>
          <p:cNvSpPr>
            <a:spLocks noGrp="1" noChangeArrowheads="1"/>
          </p:cNvSpPr>
          <p:nvPr>
            <p:ph idx="1"/>
          </p:nvPr>
        </p:nvSpPr>
        <p:spPr>
          <a:xfrm>
            <a:off x="-152400" y="762000"/>
            <a:ext cx="9144000" cy="4525963"/>
          </a:xfrm>
        </p:spPr>
        <p:txBody>
          <a:bodyPr/>
          <a:lstStyle/>
          <a:p>
            <a:pPr eaLnBrk="1" hangingPunct="1">
              <a:lnSpc>
                <a:spcPct val="70000"/>
              </a:lnSpc>
            </a:pPr>
            <a:r>
              <a:rPr lang="en-US" dirty="0">
                <a:solidFill>
                  <a:srgbClr val="FF0000"/>
                </a:solidFill>
              </a:rPr>
              <a:t>Kinematics</a:t>
            </a:r>
            <a:r>
              <a:rPr lang="en-US" dirty="0"/>
              <a:t> is study of motion of bodies or systems of bodies.</a:t>
            </a:r>
          </a:p>
          <a:p>
            <a:pPr lvl="1" eaLnBrk="1" hangingPunct="1">
              <a:lnSpc>
                <a:spcPct val="70000"/>
              </a:lnSpc>
            </a:pPr>
            <a:r>
              <a:rPr lang="en-US" dirty="0">
                <a:ea typeface="ＭＳ Ｐゴシック" charset="-128"/>
              </a:rPr>
              <a:t>The motion of one part generates related motion in others.</a:t>
            </a:r>
          </a:p>
          <a:p>
            <a:pPr eaLnBrk="1" hangingPunct="1">
              <a:lnSpc>
                <a:spcPct val="70000"/>
              </a:lnSpc>
            </a:pPr>
            <a:r>
              <a:rPr lang="en-US" dirty="0"/>
              <a:t>Animator </a:t>
            </a:r>
            <a:r>
              <a:rPr lang="en-US" dirty="0">
                <a:solidFill>
                  <a:srgbClr val="FF0000"/>
                </a:solidFill>
              </a:rPr>
              <a:t>must adjust all motion </a:t>
            </a:r>
            <a:r>
              <a:rPr lang="en-US" dirty="0"/>
              <a:t>in all related parts of the body.</a:t>
            </a:r>
          </a:p>
          <a:p>
            <a:pPr marL="971550" lvl="1" indent="-514350" eaLnBrk="1" hangingPunct="1">
              <a:lnSpc>
                <a:spcPct val="70000"/>
              </a:lnSpc>
              <a:buFont typeface="+mj-lt"/>
              <a:buAutoNum type="arabicPeriod"/>
            </a:pPr>
            <a:r>
              <a:rPr lang="en-US" dirty="0">
                <a:ea typeface="ＭＳ Ｐゴシック" charset="-128"/>
              </a:rPr>
              <a:t>Simple to implement.</a:t>
            </a:r>
          </a:p>
          <a:p>
            <a:pPr marL="971550" lvl="1" indent="-514350" eaLnBrk="1" hangingPunct="1">
              <a:lnSpc>
                <a:spcPct val="70000"/>
              </a:lnSpc>
              <a:buFont typeface="+mj-lt"/>
              <a:buAutoNum type="arabicPeriod"/>
            </a:pPr>
            <a:r>
              <a:rPr lang="en-US" dirty="0">
                <a:ea typeface="ＭＳ Ｐゴシック" charset="-128"/>
              </a:rPr>
              <a:t>Models easily defined.</a:t>
            </a:r>
          </a:p>
          <a:p>
            <a:pPr marL="971550" lvl="1" indent="-514350" eaLnBrk="1" hangingPunct="1">
              <a:lnSpc>
                <a:spcPct val="70000"/>
              </a:lnSpc>
              <a:buFont typeface="+mj-lt"/>
              <a:buAutoNum type="arabicPeriod"/>
            </a:pPr>
            <a:r>
              <a:rPr lang="en-US" dirty="0">
                <a:ea typeface="ＭＳ Ｐゴシック" charset="-128"/>
              </a:rPr>
              <a:t>Computer processing is minimal.</a:t>
            </a:r>
          </a:p>
          <a:p>
            <a:pPr marL="971550" lvl="1" indent="-514350" eaLnBrk="1" hangingPunct="1">
              <a:lnSpc>
                <a:spcPct val="70000"/>
              </a:lnSpc>
              <a:buFont typeface="+mj-lt"/>
              <a:buAutoNum type="arabicPeriod"/>
            </a:pPr>
            <a:r>
              <a:rPr lang="en-US" dirty="0">
                <a:ea typeface="ＭＳ Ｐゴシック" charset="-128"/>
              </a:rPr>
              <a:t>Quality of motion depends on animator's skill.</a:t>
            </a:r>
          </a:p>
          <a:p>
            <a:pPr marL="971550" lvl="1" indent="-514350" eaLnBrk="1" hangingPunct="1">
              <a:lnSpc>
                <a:spcPct val="70000"/>
              </a:lnSpc>
              <a:buFont typeface="+mj-lt"/>
              <a:buAutoNum type="arabicPeriod"/>
            </a:pPr>
            <a:r>
              <a:rPr lang="en-US" dirty="0">
                <a:ea typeface="ＭＳ Ｐゴシック" charset="-128"/>
              </a:rPr>
              <a:t>Animation is time consuming process.</a:t>
            </a:r>
          </a:p>
        </p:txBody>
      </p:sp>
      <p:sp>
        <p:nvSpPr>
          <p:cNvPr id="65538" name="Slide Number Placeholder 4"/>
          <p:cNvSpPr>
            <a:spLocks noGrp="1"/>
          </p:cNvSpPr>
          <p:nvPr>
            <p:ph type="sldNum" sz="quarter" idx="12"/>
          </p:nvPr>
        </p:nvSpPr>
        <p:spPr>
          <a:noFill/>
        </p:spPr>
        <p:txBody>
          <a:bodyPr/>
          <a:lstStyle/>
          <a:p>
            <a:fld id="{410EFD61-C63E-4546-9096-1EC63B6548B6}" type="slidenum">
              <a:rPr lang="en-US" smtClean="0"/>
              <a:pPr/>
              <a:t>23</a:t>
            </a:fld>
            <a:endParaRPr lang="en-US" smtClean="0"/>
          </a:p>
        </p:txBody>
      </p:sp>
      <p:sp>
        <p:nvSpPr>
          <p:cNvPr id="2" name="مستطيل 1"/>
          <p:cNvSpPr/>
          <p:nvPr/>
        </p:nvSpPr>
        <p:spPr>
          <a:xfrm>
            <a:off x="76200" y="4919008"/>
            <a:ext cx="9067800" cy="1938992"/>
          </a:xfrm>
          <a:prstGeom prst="rect">
            <a:avLst/>
          </a:prstGeom>
        </p:spPr>
        <p:txBody>
          <a:bodyPr wrap="square">
            <a:spAutoFit/>
          </a:bodyPr>
          <a:lstStyle/>
          <a:p>
            <a:pPr algn="r" rtl="1"/>
            <a:r>
              <a:rPr lang="ar-SA" sz="2000" dirty="0"/>
              <a:t>علم الحركة هو دراسة حركة الأجسام أو أنظمة الجسم.</a:t>
            </a:r>
          </a:p>
          <a:p>
            <a:pPr algn="r" rtl="1"/>
            <a:r>
              <a:rPr lang="ar-SA" sz="2000" dirty="0"/>
              <a:t>حركة جزء واحد تولد الحركة ذات الصلة في الآخرين.</a:t>
            </a:r>
          </a:p>
          <a:p>
            <a:pPr algn="r" rtl="1"/>
            <a:r>
              <a:rPr lang="ar-SA" sz="2000" dirty="0"/>
              <a:t>يجب على الرسوم المتحركة ضبط كل الحركة في جميع الأجزاء ذات الصلة من الجسم.</a:t>
            </a:r>
          </a:p>
          <a:p>
            <a:pPr algn="r" rtl="1"/>
            <a:r>
              <a:rPr lang="ar-SA" sz="2000" dirty="0"/>
              <a:t>بسيطة </a:t>
            </a:r>
            <a:r>
              <a:rPr lang="ar-SA" sz="2000" dirty="0" smtClean="0"/>
              <a:t>للتنفيذ.  نماذج </a:t>
            </a:r>
            <a:r>
              <a:rPr lang="ar-SA" sz="2000" dirty="0"/>
              <a:t>يسهل تعريفها.</a:t>
            </a:r>
          </a:p>
          <a:p>
            <a:pPr algn="r" rtl="1"/>
            <a:r>
              <a:rPr lang="ar-SA" sz="2000" dirty="0"/>
              <a:t>معالجة الكمبيوتر </a:t>
            </a:r>
            <a:r>
              <a:rPr lang="ar-SA" sz="2000" dirty="0" smtClean="0"/>
              <a:t>ضئيلة.    جودة </a:t>
            </a:r>
            <a:r>
              <a:rPr lang="ar-SA" sz="2000" dirty="0"/>
              <a:t>الحركة تعتمد على مهارة الرسوم المتحركة.</a:t>
            </a:r>
          </a:p>
          <a:p>
            <a:pPr algn="r" rtl="1"/>
            <a:r>
              <a:rPr lang="ar-SA" sz="2000" dirty="0"/>
              <a:t>الرسوم المتحركة تستغرق وقتا طويلا.</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7587" name="Rectangle 2"/>
          <p:cNvSpPr>
            <a:spLocks noGrp="1" noChangeArrowheads="1"/>
          </p:cNvSpPr>
          <p:nvPr>
            <p:ph type="title"/>
          </p:nvPr>
        </p:nvSpPr>
        <p:spPr>
          <a:xfrm>
            <a:off x="17060" y="-152400"/>
            <a:ext cx="8229600" cy="1143000"/>
          </a:xfrm>
        </p:spPr>
        <p:txBody>
          <a:bodyPr/>
          <a:lstStyle/>
          <a:p>
            <a:pPr eaLnBrk="1" hangingPunct="1"/>
            <a:r>
              <a:rPr lang="en-US" dirty="0" smtClean="0">
                <a:solidFill>
                  <a:srgbClr val="FF0000"/>
                </a:solidFill>
              </a:rPr>
              <a:t>Inverse Kinematics</a:t>
            </a:r>
            <a:endParaRPr lang="en-US" dirty="0">
              <a:solidFill>
                <a:srgbClr val="FF0000"/>
              </a:solidFill>
            </a:endParaRPr>
          </a:p>
        </p:txBody>
      </p:sp>
      <p:sp>
        <p:nvSpPr>
          <p:cNvPr id="67588" name="Rectangle 3"/>
          <p:cNvSpPr>
            <a:spLocks noGrp="1" noChangeArrowheads="1"/>
          </p:cNvSpPr>
          <p:nvPr>
            <p:ph idx="1"/>
          </p:nvPr>
        </p:nvSpPr>
        <p:spPr>
          <a:xfrm>
            <a:off x="-76200" y="762000"/>
            <a:ext cx="9372600" cy="4419600"/>
          </a:xfrm>
        </p:spPr>
        <p:txBody>
          <a:bodyPr>
            <a:normAutofit fontScale="92500"/>
          </a:bodyPr>
          <a:lstStyle/>
          <a:p>
            <a:pPr eaLnBrk="1" hangingPunct="1"/>
            <a:r>
              <a:rPr lang="en-US" dirty="0"/>
              <a:t>Motion of one body part produces related motions in other body parts. </a:t>
            </a:r>
          </a:p>
          <a:p>
            <a:pPr lvl="1" eaLnBrk="1" hangingPunct="1"/>
            <a:r>
              <a:rPr lang="en-US" dirty="0">
                <a:ea typeface="ＭＳ Ｐゴシック" charset="-128"/>
              </a:rPr>
              <a:t>Simplifies animator's work and ensures consistent, realistic motion.</a:t>
            </a:r>
          </a:p>
          <a:p>
            <a:pPr eaLnBrk="1" hangingPunct="1"/>
            <a:r>
              <a:rPr lang="en-US" dirty="0"/>
              <a:t>Software embodies the knowledge of anatomical motion.</a:t>
            </a:r>
          </a:p>
          <a:p>
            <a:pPr lvl="1" eaLnBrk="1" hangingPunct="1"/>
            <a:r>
              <a:rPr lang="en-US" dirty="0">
                <a:ea typeface="ＭＳ Ｐゴシック" charset="-128"/>
              </a:rPr>
              <a:t>Requires innovative programming.</a:t>
            </a:r>
          </a:p>
          <a:p>
            <a:pPr lvl="1" eaLnBrk="1" hangingPunct="1"/>
            <a:r>
              <a:rPr lang="en-US" dirty="0">
                <a:ea typeface="ＭＳ Ｐゴシック" charset="-128"/>
              </a:rPr>
              <a:t>Demands more processing power than forward kinematics.</a:t>
            </a:r>
          </a:p>
          <a:p>
            <a:pPr eaLnBrk="1" hangingPunct="1"/>
            <a:r>
              <a:rPr lang="en-US" dirty="0"/>
              <a:t>Significantly reduces work of animator.</a:t>
            </a:r>
          </a:p>
        </p:txBody>
      </p:sp>
      <p:sp>
        <p:nvSpPr>
          <p:cNvPr id="67586" name="Slide Number Placeholder 4"/>
          <p:cNvSpPr>
            <a:spLocks noGrp="1"/>
          </p:cNvSpPr>
          <p:nvPr>
            <p:ph type="sldNum" sz="quarter" idx="12"/>
          </p:nvPr>
        </p:nvSpPr>
        <p:spPr>
          <a:noFill/>
        </p:spPr>
        <p:txBody>
          <a:bodyPr/>
          <a:lstStyle/>
          <a:p>
            <a:fld id="{E18EA483-9D35-3E4E-B727-2B67BBA1E096}" type="slidenum">
              <a:rPr lang="en-US" smtClean="0"/>
              <a:pPr/>
              <a:t>24</a:t>
            </a:fld>
            <a:endParaRPr lang="en-US" smtClean="0"/>
          </a:p>
        </p:txBody>
      </p:sp>
      <p:sp>
        <p:nvSpPr>
          <p:cNvPr id="2" name="مستطيل 1"/>
          <p:cNvSpPr/>
          <p:nvPr/>
        </p:nvSpPr>
        <p:spPr>
          <a:xfrm>
            <a:off x="0" y="4967197"/>
            <a:ext cx="9171296" cy="1938992"/>
          </a:xfrm>
          <a:prstGeom prst="rect">
            <a:avLst/>
          </a:prstGeom>
        </p:spPr>
        <p:txBody>
          <a:bodyPr wrap="square">
            <a:spAutoFit/>
          </a:bodyPr>
          <a:lstStyle/>
          <a:p>
            <a:pPr algn="r" rtl="1"/>
            <a:r>
              <a:rPr lang="ar-SA" dirty="0"/>
              <a:t>تنتج حركة جزء من الجسم حركات ذات صلة في أجزاء أخرى من الجسم.</a:t>
            </a:r>
          </a:p>
          <a:p>
            <a:pPr algn="r" rtl="1"/>
            <a:r>
              <a:rPr lang="ar-SA" dirty="0"/>
              <a:t>يبسط عمل الرسوم المتحركة ويضمن حركة متسقة وواقعية.</a:t>
            </a:r>
          </a:p>
          <a:p>
            <a:pPr algn="r" rtl="1"/>
            <a:r>
              <a:rPr lang="ar-SA" dirty="0"/>
              <a:t>برنامج يجسد معرفة الحركة </a:t>
            </a:r>
            <a:r>
              <a:rPr lang="ar-SA" dirty="0" smtClean="0"/>
              <a:t>التشريحية.  يتطلب </a:t>
            </a:r>
            <a:r>
              <a:rPr lang="ar-SA" dirty="0"/>
              <a:t>برمجة مبتكرة.</a:t>
            </a:r>
          </a:p>
          <a:p>
            <a:pPr algn="r" rtl="1"/>
            <a:r>
              <a:rPr lang="ar-SA" dirty="0"/>
              <a:t>يطالب بمزيد من القدرة على المعالجة من </a:t>
            </a:r>
            <a:r>
              <a:rPr lang="ar-SA" dirty="0" err="1"/>
              <a:t>الكينماتيكا</a:t>
            </a:r>
            <a:r>
              <a:rPr lang="ar-SA" dirty="0"/>
              <a:t> للأمام.</a:t>
            </a:r>
          </a:p>
          <a:p>
            <a:pPr algn="r" rtl="1"/>
            <a:r>
              <a:rPr lang="ar-SA" dirty="0"/>
              <a:t>يقلل بشكل كبير من عمل الرسوم المتحركة.</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9635" name="Rectangle 2"/>
          <p:cNvSpPr>
            <a:spLocks noGrp="1" noChangeArrowheads="1"/>
          </p:cNvSpPr>
          <p:nvPr>
            <p:ph type="title"/>
          </p:nvPr>
        </p:nvSpPr>
        <p:spPr>
          <a:xfrm>
            <a:off x="457200" y="-152400"/>
            <a:ext cx="8229600" cy="1143000"/>
          </a:xfrm>
        </p:spPr>
        <p:txBody>
          <a:bodyPr>
            <a:noAutofit/>
          </a:bodyPr>
          <a:lstStyle/>
          <a:p>
            <a:r>
              <a:rPr lang="ar-SA" sz="3200" dirty="0">
                <a:solidFill>
                  <a:srgbClr val="FF0000"/>
                </a:solidFill>
              </a:rPr>
              <a:t>الرسوم المتحركة مع </a:t>
            </a:r>
            <a:r>
              <a:rPr lang="ar-SA" sz="3200" dirty="0" smtClean="0">
                <a:solidFill>
                  <a:srgbClr val="FF0000"/>
                </a:solidFill>
              </a:rPr>
              <a:t>الفيزياء</a:t>
            </a:r>
            <a:r>
              <a:rPr lang="en-US" sz="3200" dirty="0" smtClean="0">
                <a:solidFill>
                  <a:srgbClr val="FF0000"/>
                </a:solidFill>
              </a:rPr>
              <a:t>Animating With Physics</a:t>
            </a:r>
            <a:endParaRPr lang="en-US" sz="3200" dirty="0">
              <a:solidFill>
                <a:srgbClr val="FF0000"/>
              </a:solidFill>
            </a:endParaRPr>
          </a:p>
        </p:txBody>
      </p:sp>
      <p:sp>
        <p:nvSpPr>
          <p:cNvPr id="69636" name="Rectangle 3"/>
          <p:cNvSpPr>
            <a:spLocks noGrp="1" noChangeArrowheads="1"/>
          </p:cNvSpPr>
          <p:nvPr>
            <p:ph idx="1"/>
          </p:nvPr>
        </p:nvSpPr>
        <p:spPr>
          <a:xfrm>
            <a:off x="25020" y="609600"/>
            <a:ext cx="9118979" cy="4525963"/>
          </a:xfrm>
        </p:spPr>
        <p:txBody>
          <a:bodyPr/>
          <a:lstStyle/>
          <a:p>
            <a:pPr eaLnBrk="1" hangingPunct="1"/>
            <a:r>
              <a:rPr lang="en-US" dirty="0"/>
              <a:t>Software can automatically generate motions based on properties of object and laws of physics.</a:t>
            </a:r>
          </a:p>
          <a:p>
            <a:pPr eaLnBrk="1" hangingPunct="1"/>
            <a:r>
              <a:rPr lang="en-US" dirty="0"/>
              <a:t>Will free animators from more tedious tasks of 3-D animation and produce more realistic content.</a:t>
            </a:r>
          </a:p>
          <a:p>
            <a:pPr lvl="1" eaLnBrk="1" hangingPunct="1"/>
            <a:r>
              <a:rPr lang="en-US" dirty="0">
                <a:ea typeface="ＭＳ Ｐゴシック" charset="-128"/>
              </a:rPr>
              <a:t>Animators can concentrate on developing stories and characters.</a:t>
            </a:r>
          </a:p>
        </p:txBody>
      </p:sp>
      <p:sp>
        <p:nvSpPr>
          <p:cNvPr id="69634" name="Slide Number Placeholder 4"/>
          <p:cNvSpPr>
            <a:spLocks noGrp="1"/>
          </p:cNvSpPr>
          <p:nvPr>
            <p:ph type="sldNum" sz="quarter" idx="12"/>
          </p:nvPr>
        </p:nvSpPr>
        <p:spPr>
          <a:noFill/>
        </p:spPr>
        <p:txBody>
          <a:bodyPr/>
          <a:lstStyle/>
          <a:p>
            <a:fld id="{44C99A8E-6BBF-2C48-BB3F-6EA06A32326F}" type="slidenum">
              <a:rPr lang="en-US" smtClean="0"/>
              <a:pPr/>
              <a:t>25</a:t>
            </a:fld>
            <a:endParaRPr lang="en-US" smtClean="0"/>
          </a:p>
        </p:txBody>
      </p:sp>
      <p:sp>
        <p:nvSpPr>
          <p:cNvPr id="2" name="مستطيل 1"/>
          <p:cNvSpPr/>
          <p:nvPr/>
        </p:nvSpPr>
        <p:spPr>
          <a:xfrm>
            <a:off x="228600" y="4694914"/>
            <a:ext cx="8915400" cy="1569660"/>
          </a:xfrm>
          <a:prstGeom prst="rect">
            <a:avLst/>
          </a:prstGeom>
        </p:spPr>
        <p:txBody>
          <a:bodyPr wrap="square">
            <a:spAutoFit/>
          </a:bodyPr>
          <a:lstStyle/>
          <a:p>
            <a:pPr algn="r" rtl="1"/>
            <a:r>
              <a:rPr lang="ar-SA" dirty="0"/>
              <a:t>يمكن أن يقوم البرنامج تلقائيًا بإنشاء حركات تستند إلى خصائص الكائن وقوانين الفيزياء.</a:t>
            </a:r>
          </a:p>
          <a:p>
            <a:pPr algn="r" rtl="1"/>
            <a:r>
              <a:rPr lang="ar-SA" dirty="0"/>
              <a:t>سوف الرسوم المتحركة الحرة من المهام أكثر شاقة من الرسوم المتحركة ثلاثية الأبعاد وإنتاج محتوى أكثر واقعية.</a:t>
            </a:r>
          </a:p>
          <a:p>
            <a:pPr algn="r" rtl="1"/>
            <a:r>
              <a:rPr lang="ar-SA" dirty="0"/>
              <a:t>يمكن للرسوم المتحركة التركيز على تطوير القصص والشخصيات.</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683" name="Rectangle 2"/>
          <p:cNvSpPr>
            <a:spLocks noGrp="1" noChangeArrowheads="1"/>
          </p:cNvSpPr>
          <p:nvPr>
            <p:ph type="title"/>
          </p:nvPr>
        </p:nvSpPr>
        <p:spPr>
          <a:xfrm>
            <a:off x="-533400" y="0"/>
            <a:ext cx="8229600" cy="1143000"/>
          </a:xfrm>
        </p:spPr>
        <p:txBody>
          <a:bodyPr/>
          <a:lstStyle/>
          <a:p>
            <a:pPr eaLnBrk="1" hangingPunct="1"/>
            <a:r>
              <a:rPr lang="en-US" dirty="0" smtClean="0">
                <a:solidFill>
                  <a:srgbClr val="FF0000"/>
                </a:solidFill>
              </a:rPr>
              <a:t>Completing The Animation</a:t>
            </a:r>
            <a:endParaRPr lang="en-US" dirty="0">
              <a:solidFill>
                <a:srgbClr val="FF0000"/>
              </a:solidFill>
            </a:endParaRPr>
          </a:p>
        </p:txBody>
      </p:sp>
      <p:sp>
        <p:nvSpPr>
          <p:cNvPr id="71684" name="Rectangle 3"/>
          <p:cNvSpPr>
            <a:spLocks noGrp="1" noChangeArrowheads="1"/>
          </p:cNvSpPr>
          <p:nvPr>
            <p:ph idx="1"/>
          </p:nvPr>
        </p:nvSpPr>
        <p:spPr>
          <a:xfrm>
            <a:off x="-26158" y="990600"/>
            <a:ext cx="8229600" cy="4525963"/>
          </a:xfrm>
        </p:spPr>
        <p:txBody>
          <a:bodyPr/>
          <a:lstStyle/>
          <a:p>
            <a:pPr eaLnBrk="1" hangingPunct="1"/>
            <a:r>
              <a:rPr lang="en-US" dirty="0">
                <a:solidFill>
                  <a:srgbClr val="FF0000"/>
                </a:solidFill>
              </a:rPr>
              <a:t>Rendering creates the final animation frames by applying:</a:t>
            </a:r>
          </a:p>
          <a:p>
            <a:pPr marL="971550" lvl="1" indent="-514350" eaLnBrk="1" hangingPunct="1">
              <a:buFont typeface="+mj-lt"/>
              <a:buAutoNum type="arabicPeriod"/>
            </a:pPr>
            <a:r>
              <a:rPr lang="en-US" dirty="0">
                <a:ea typeface="ＭＳ Ｐゴシック" charset="-128"/>
              </a:rPr>
              <a:t>The modeling</a:t>
            </a:r>
          </a:p>
          <a:p>
            <a:pPr marL="971550" lvl="1" indent="-514350" eaLnBrk="1" hangingPunct="1">
              <a:buFont typeface="+mj-lt"/>
              <a:buAutoNum type="arabicPeriod"/>
            </a:pPr>
            <a:r>
              <a:rPr lang="en-US" dirty="0">
                <a:ea typeface="ＭＳ Ｐゴシック" charset="-128"/>
              </a:rPr>
              <a:t>Surface definition</a:t>
            </a:r>
          </a:p>
          <a:p>
            <a:pPr marL="971550" lvl="1" indent="-514350" eaLnBrk="1" hangingPunct="1">
              <a:buFont typeface="+mj-lt"/>
              <a:buAutoNum type="arabicPeriod"/>
            </a:pPr>
            <a:r>
              <a:rPr lang="en-US" dirty="0">
                <a:ea typeface="ＭＳ Ｐゴシック" charset="-128"/>
              </a:rPr>
              <a:t>Scene composition as specified by animator.</a:t>
            </a:r>
          </a:p>
        </p:txBody>
      </p:sp>
      <p:sp>
        <p:nvSpPr>
          <p:cNvPr id="71682" name="Slide Number Placeholder 4"/>
          <p:cNvSpPr>
            <a:spLocks noGrp="1"/>
          </p:cNvSpPr>
          <p:nvPr>
            <p:ph type="sldNum" sz="quarter" idx="12"/>
          </p:nvPr>
        </p:nvSpPr>
        <p:spPr>
          <a:noFill/>
        </p:spPr>
        <p:txBody>
          <a:bodyPr/>
          <a:lstStyle/>
          <a:p>
            <a:fld id="{5DDBE66D-BD53-D641-B9BB-434F0AAE1A08}" type="slidenum">
              <a:rPr lang="en-US" smtClean="0"/>
              <a:pPr/>
              <a:t>26</a:t>
            </a:fld>
            <a:endParaRPr lang="en-US" smtClean="0"/>
          </a:p>
        </p:txBody>
      </p:sp>
      <p:sp>
        <p:nvSpPr>
          <p:cNvPr id="2" name="مستطيل 1"/>
          <p:cNvSpPr/>
          <p:nvPr/>
        </p:nvSpPr>
        <p:spPr>
          <a:xfrm>
            <a:off x="152400" y="3539192"/>
            <a:ext cx="9009797" cy="1569660"/>
          </a:xfrm>
          <a:prstGeom prst="rect">
            <a:avLst/>
          </a:prstGeom>
        </p:spPr>
        <p:txBody>
          <a:bodyPr wrap="square">
            <a:spAutoFit/>
          </a:bodyPr>
          <a:lstStyle/>
          <a:p>
            <a:pPr algn="r" rtl="1"/>
            <a:r>
              <a:rPr lang="ar-SA" dirty="0"/>
              <a:t>يؤدي العرض إلى إنشاء إطارات الرسوم المتحركة النهائية من خلال تطبيق:</a:t>
            </a:r>
          </a:p>
          <a:p>
            <a:pPr algn="r" rtl="1"/>
            <a:r>
              <a:rPr lang="ar-SA" dirty="0" err="1"/>
              <a:t>النمذجة</a:t>
            </a:r>
            <a:endParaRPr lang="ar-SA" dirty="0"/>
          </a:p>
          <a:p>
            <a:pPr algn="r" rtl="1"/>
            <a:r>
              <a:rPr lang="ar-SA" dirty="0"/>
              <a:t>تعريف السطح</a:t>
            </a:r>
          </a:p>
          <a:p>
            <a:pPr algn="r" rtl="1"/>
            <a:r>
              <a:rPr lang="ar-SA" dirty="0"/>
              <a:t>تكوين المشهد كما هو محدد من قبل الرسوم المتحركة.</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3731" name="Rectangle 2"/>
          <p:cNvSpPr>
            <a:spLocks noGrp="1" noChangeArrowheads="1"/>
          </p:cNvSpPr>
          <p:nvPr>
            <p:ph type="title"/>
          </p:nvPr>
        </p:nvSpPr>
        <p:spPr>
          <a:xfrm>
            <a:off x="304800" y="-152400"/>
            <a:ext cx="8229600" cy="1143000"/>
          </a:xfrm>
        </p:spPr>
        <p:txBody>
          <a:bodyPr>
            <a:normAutofit/>
          </a:bodyPr>
          <a:lstStyle/>
          <a:p>
            <a:r>
              <a:rPr lang="en-US" dirty="0" smtClean="0">
                <a:solidFill>
                  <a:srgbClr val="FF0000"/>
                </a:solidFill>
              </a:rPr>
              <a:t>Rendering Options</a:t>
            </a:r>
            <a:r>
              <a:rPr lang="ar-SA" dirty="0">
                <a:solidFill>
                  <a:srgbClr val="FF0000"/>
                </a:solidFill>
              </a:rPr>
              <a:t>خيارات </a:t>
            </a:r>
            <a:r>
              <a:rPr lang="ar-SA" dirty="0" smtClean="0">
                <a:solidFill>
                  <a:srgbClr val="FF0000"/>
                </a:solidFill>
              </a:rPr>
              <a:t>التقديم</a:t>
            </a:r>
            <a:endParaRPr lang="en-US" dirty="0">
              <a:solidFill>
                <a:srgbClr val="FF0000"/>
              </a:solidFill>
            </a:endParaRPr>
          </a:p>
        </p:txBody>
      </p:sp>
      <p:sp>
        <p:nvSpPr>
          <p:cNvPr id="73732" name="Rectangle 3"/>
          <p:cNvSpPr>
            <a:spLocks noGrp="1" noChangeArrowheads="1"/>
          </p:cNvSpPr>
          <p:nvPr>
            <p:ph idx="1"/>
          </p:nvPr>
        </p:nvSpPr>
        <p:spPr>
          <a:xfrm>
            <a:off x="-152400" y="1066800"/>
            <a:ext cx="9296400" cy="4530725"/>
          </a:xfrm>
        </p:spPr>
        <p:txBody>
          <a:bodyPr>
            <a:normAutofit lnSpcReduction="10000"/>
          </a:bodyPr>
          <a:lstStyle/>
          <a:p>
            <a:pPr eaLnBrk="1" hangingPunct="1"/>
            <a:r>
              <a:rPr lang="en-US" b="1" dirty="0"/>
              <a:t>Pre-render</a:t>
            </a:r>
          </a:p>
          <a:p>
            <a:pPr lvl="1" eaLnBrk="1" hangingPunct="1"/>
            <a:r>
              <a:rPr lang="en-US" dirty="0">
                <a:ea typeface="ＭＳ Ｐゴシック" charset="-128"/>
              </a:rPr>
              <a:t>Requires enormous processing </a:t>
            </a:r>
            <a:br>
              <a:rPr lang="en-US" dirty="0">
                <a:ea typeface="ＭＳ Ｐゴシック" charset="-128"/>
              </a:rPr>
            </a:br>
            <a:r>
              <a:rPr lang="en-US" dirty="0">
                <a:ea typeface="ＭＳ Ｐゴシック" charset="-128"/>
              </a:rPr>
              <a:t>resources  and time for animated movies.</a:t>
            </a:r>
          </a:p>
          <a:p>
            <a:pPr lvl="1" eaLnBrk="1" hangingPunct="1"/>
            <a:r>
              <a:rPr lang="en-US" dirty="0">
                <a:ea typeface="ＭＳ Ｐゴシック" charset="-128"/>
              </a:rPr>
              <a:t>Computer carries out complex calculations to implement the object properties, lighting, camera angles </a:t>
            </a:r>
            <a:r>
              <a:rPr lang="en-US" dirty="0" smtClean="0">
                <a:ea typeface="ＭＳ Ｐゴシック" charset="-128"/>
              </a:rPr>
              <a:t>and motions</a:t>
            </a:r>
            <a:r>
              <a:rPr lang="en-US" dirty="0">
                <a:ea typeface="ＭＳ Ｐゴシック" charset="-128"/>
              </a:rPr>
              <a:t>. </a:t>
            </a:r>
          </a:p>
          <a:p>
            <a:pPr eaLnBrk="1" hangingPunct="1"/>
            <a:r>
              <a:rPr lang="en-US" b="1" dirty="0"/>
              <a:t>Render in real time</a:t>
            </a:r>
          </a:p>
          <a:p>
            <a:pPr lvl="1" eaLnBrk="1" hangingPunct="1"/>
            <a:r>
              <a:rPr lang="en-US" dirty="0">
                <a:ea typeface="ＭＳ Ｐゴシック" charset="-128"/>
              </a:rPr>
              <a:t>Computer produces animation immediately.</a:t>
            </a:r>
          </a:p>
          <a:p>
            <a:pPr lvl="1" eaLnBrk="1" hangingPunct="1"/>
            <a:r>
              <a:rPr lang="en-US" dirty="0">
                <a:ea typeface="ＭＳ Ｐゴシック" charset="-128"/>
              </a:rPr>
              <a:t>Used in video games and highly interactive 3-D animations.</a:t>
            </a:r>
          </a:p>
          <a:p>
            <a:pPr lvl="1" eaLnBrk="1" hangingPunct="1">
              <a:buFont typeface="Wingdings" charset="2"/>
              <a:buNone/>
            </a:pPr>
            <a:endParaRPr lang="en-US" dirty="0">
              <a:ea typeface="ＭＳ Ｐゴシック" charset="-128"/>
            </a:endParaRPr>
          </a:p>
          <a:p>
            <a:pPr eaLnBrk="1" hangingPunct="1"/>
            <a:endParaRPr lang="en-US" dirty="0"/>
          </a:p>
        </p:txBody>
      </p:sp>
      <p:sp>
        <p:nvSpPr>
          <p:cNvPr id="73730" name="Slide Number Placeholder 4"/>
          <p:cNvSpPr>
            <a:spLocks noGrp="1"/>
          </p:cNvSpPr>
          <p:nvPr>
            <p:ph type="sldNum" sz="quarter" idx="12"/>
          </p:nvPr>
        </p:nvSpPr>
        <p:spPr>
          <a:noFill/>
        </p:spPr>
        <p:txBody>
          <a:bodyPr/>
          <a:lstStyle/>
          <a:p>
            <a:fld id="{BF187B57-2A96-1D4A-BCF0-B0D2FD438AA3}" type="slidenum">
              <a:rPr lang="en-US" smtClean="0"/>
              <a:pPr/>
              <a:t>27</a:t>
            </a:fld>
            <a:endParaRPr lang="en-US" smtClean="0"/>
          </a:p>
        </p:txBody>
      </p:sp>
      <p:sp>
        <p:nvSpPr>
          <p:cNvPr id="2" name="مستطيل 1"/>
          <p:cNvSpPr/>
          <p:nvPr/>
        </p:nvSpPr>
        <p:spPr>
          <a:xfrm>
            <a:off x="0" y="457200"/>
            <a:ext cx="9133764" cy="5940088"/>
          </a:xfrm>
          <a:prstGeom prst="rect">
            <a:avLst/>
          </a:prstGeom>
        </p:spPr>
        <p:txBody>
          <a:bodyPr wrap="square">
            <a:spAutoFit/>
          </a:bodyPr>
          <a:lstStyle/>
          <a:p>
            <a:pPr algn="r" rtl="1"/>
            <a:r>
              <a:rPr lang="ar-SA" sz="2000" dirty="0"/>
              <a:t>قبل تقديم</a:t>
            </a:r>
          </a:p>
          <a:p>
            <a:pPr algn="r" rtl="1"/>
            <a:r>
              <a:rPr lang="ar-SA" sz="2000" dirty="0"/>
              <a:t>يتطلب معالجة هائلة؟ الموارد والوقت لأفلام الرسوم المتحركة.</a:t>
            </a:r>
          </a:p>
          <a:p>
            <a:pPr algn="r" rtl="1"/>
            <a:r>
              <a:rPr lang="ar-SA" sz="2000" dirty="0"/>
              <a:t>ينفذ الكمبيوتر عمليات حسابية معقدة لتنفيذ خصائص الكائن </a:t>
            </a:r>
            <a:r>
              <a:rPr lang="ar-SA" sz="2000" dirty="0" smtClean="0"/>
              <a:t>والإضاءة</a:t>
            </a:r>
          </a:p>
          <a:p>
            <a:pPr algn="r" rtl="1"/>
            <a:r>
              <a:rPr lang="ar-SA" sz="2000" dirty="0" smtClean="0"/>
              <a:t> </a:t>
            </a:r>
            <a:r>
              <a:rPr lang="ar-SA" sz="2000" dirty="0"/>
              <a:t>وزوايا الكاميرا والحركات</a:t>
            </a:r>
            <a:r>
              <a:rPr lang="ar-SA" sz="2000" dirty="0" smtClean="0"/>
              <a:t>.</a:t>
            </a:r>
          </a:p>
          <a:p>
            <a:pPr algn="r" rtl="1"/>
            <a:endParaRPr lang="ar-SA" sz="2000" dirty="0"/>
          </a:p>
          <a:p>
            <a:pPr algn="r" rtl="1"/>
            <a:endParaRPr lang="ar-SA" sz="2000" dirty="0" smtClean="0"/>
          </a:p>
          <a:p>
            <a:pPr algn="r" rtl="1"/>
            <a:endParaRPr lang="ar-SA" sz="2000" dirty="0"/>
          </a:p>
          <a:p>
            <a:pPr algn="r" rtl="1"/>
            <a:endParaRPr lang="ar-SA" sz="2000" dirty="0" smtClean="0"/>
          </a:p>
          <a:p>
            <a:pPr algn="r" rtl="1"/>
            <a:endParaRPr lang="ar-SA" sz="2000" dirty="0"/>
          </a:p>
          <a:p>
            <a:pPr algn="r" rtl="1"/>
            <a:endParaRPr lang="ar-SA" sz="2000" dirty="0" smtClean="0"/>
          </a:p>
          <a:p>
            <a:pPr algn="r" rtl="1"/>
            <a:endParaRPr lang="ar-SA" sz="2000" dirty="0"/>
          </a:p>
          <a:p>
            <a:pPr algn="r" rtl="1"/>
            <a:endParaRPr lang="ar-SA" sz="2000" dirty="0" smtClean="0"/>
          </a:p>
          <a:p>
            <a:pPr algn="r" rtl="1"/>
            <a:endParaRPr lang="ar-SA" sz="2000" dirty="0"/>
          </a:p>
          <a:p>
            <a:pPr algn="r" rtl="1"/>
            <a:endParaRPr lang="ar-SA" sz="2000" dirty="0" smtClean="0"/>
          </a:p>
          <a:p>
            <a:pPr algn="r" rtl="1"/>
            <a:endParaRPr lang="ar-SA" sz="2000" dirty="0"/>
          </a:p>
          <a:p>
            <a:pPr algn="r" rtl="1"/>
            <a:endParaRPr lang="ar-SA" sz="2000" dirty="0"/>
          </a:p>
          <a:p>
            <a:pPr algn="r" rtl="1"/>
            <a:r>
              <a:rPr lang="ar-SA" sz="2000" dirty="0"/>
              <a:t>تقديم في الوقت الحقيقي</a:t>
            </a:r>
          </a:p>
          <a:p>
            <a:pPr algn="r" rtl="1"/>
            <a:r>
              <a:rPr lang="ar-SA" sz="2000" dirty="0"/>
              <a:t>الكمبيوتر ينتج الرسوم المتحركة على الفور.</a:t>
            </a:r>
          </a:p>
          <a:p>
            <a:pPr algn="r" rtl="1"/>
            <a:r>
              <a:rPr lang="ar-SA" sz="2000" dirty="0"/>
              <a:t>تستخدم في ألعاب الفيديو والرسوم المتحركة ثلاثية الأبعاد تفاعلية للغاية.</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5779" name="Rectangle 2"/>
          <p:cNvSpPr>
            <a:spLocks noGrp="1" noChangeArrowheads="1"/>
          </p:cNvSpPr>
          <p:nvPr>
            <p:ph type="title"/>
          </p:nvPr>
        </p:nvSpPr>
        <p:spPr>
          <a:xfrm>
            <a:off x="304800" y="-228600"/>
            <a:ext cx="8229600" cy="1143000"/>
          </a:xfrm>
        </p:spPr>
        <p:txBody>
          <a:bodyPr/>
          <a:lstStyle/>
          <a:p>
            <a:pPr eaLnBrk="1" hangingPunct="1"/>
            <a:r>
              <a:rPr lang="en-US" dirty="0">
                <a:solidFill>
                  <a:srgbClr val="FF0000"/>
                </a:solidFill>
              </a:rPr>
              <a:t>ANIMATION TIPS &amp; GUIDELINES</a:t>
            </a:r>
          </a:p>
        </p:txBody>
      </p:sp>
      <p:sp>
        <p:nvSpPr>
          <p:cNvPr id="75780" name="Rectangle 3"/>
          <p:cNvSpPr>
            <a:spLocks noGrp="1" noChangeArrowheads="1"/>
          </p:cNvSpPr>
          <p:nvPr>
            <p:ph idx="1"/>
          </p:nvPr>
        </p:nvSpPr>
        <p:spPr>
          <a:xfrm>
            <a:off x="0" y="685800"/>
            <a:ext cx="8991600" cy="4525963"/>
          </a:xfrm>
        </p:spPr>
        <p:txBody>
          <a:bodyPr>
            <a:normAutofit lnSpcReduction="10000"/>
          </a:bodyPr>
          <a:lstStyle/>
          <a:p>
            <a:pPr eaLnBrk="1" hangingPunct="1"/>
            <a:r>
              <a:rPr lang="en-US" dirty="0"/>
              <a:t>Prepare for a learning curve.</a:t>
            </a:r>
          </a:p>
          <a:p>
            <a:pPr lvl="1" eaLnBrk="1" hangingPunct="1"/>
            <a:r>
              <a:rPr lang="en-US" dirty="0">
                <a:ea typeface="ＭＳ Ｐゴシック" charset="-128"/>
              </a:rPr>
              <a:t>Animation programs are more difficult to master.</a:t>
            </a:r>
          </a:p>
          <a:p>
            <a:pPr eaLnBrk="1" hangingPunct="1"/>
            <a:r>
              <a:rPr lang="en-US" b="1" dirty="0"/>
              <a:t>Design for delivery.</a:t>
            </a:r>
          </a:p>
          <a:p>
            <a:pPr lvl="1" eaLnBrk="1" hangingPunct="1"/>
            <a:r>
              <a:rPr lang="en-US" dirty="0">
                <a:ea typeface="ＭＳ Ｐゴシック" charset="-128"/>
              </a:rPr>
              <a:t>Minimize file size if delivery is for Web.</a:t>
            </a:r>
          </a:p>
          <a:p>
            <a:pPr eaLnBrk="1" hangingPunct="1"/>
            <a:r>
              <a:rPr lang="en-US" dirty="0"/>
              <a:t>Consider clip animation to reduce costs.</a:t>
            </a:r>
          </a:p>
          <a:p>
            <a:pPr eaLnBrk="1" hangingPunct="1"/>
            <a:r>
              <a:rPr lang="en-US" dirty="0"/>
              <a:t>Consult the tradition in developing </a:t>
            </a:r>
            <a:r>
              <a:rPr lang="en-US" dirty="0" smtClean="0"/>
              <a:t>motion.</a:t>
            </a:r>
          </a:p>
          <a:p>
            <a:pPr marL="0" indent="0" eaLnBrk="1" hangingPunct="1">
              <a:buNone/>
            </a:pPr>
            <a:r>
              <a:rPr lang="en-US" dirty="0" smtClean="0">
                <a:ea typeface="ＭＳ Ｐゴシック" charset="-128"/>
              </a:rPr>
              <a:t>Cycles</a:t>
            </a:r>
            <a:r>
              <a:rPr lang="en-US" dirty="0">
                <a:ea typeface="ＭＳ Ｐゴシック" charset="-128"/>
              </a:rPr>
              <a:t>, holds, shooting on twos, </a:t>
            </a:r>
            <a:r>
              <a:rPr lang="en-US" dirty="0" err="1">
                <a:ea typeface="ＭＳ Ｐゴシック" charset="-128"/>
              </a:rPr>
              <a:t>tweening</a:t>
            </a:r>
            <a:r>
              <a:rPr lang="en-US" dirty="0">
                <a:ea typeface="ＭＳ Ｐゴシック" charset="-128"/>
              </a:rPr>
              <a:t>, stretch and squash, ease in &amp; ease out, overshoot &amp; overlap motion are traditional techniques.</a:t>
            </a:r>
          </a:p>
        </p:txBody>
      </p:sp>
      <p:sp>
        <p:nvSpPr>
          <p:cNvPr id="2" name="مستطيل 1"/>
          <p:cNvSpPr/>
          <p:nvPr/>
        </p:nvSpPr>
        <p:spPr>
          <a:xfrm>
            <a:off x="0" y="4724400"/>
            <a:ext cx="9144000" cy="1938992"/>
          </a:xfrm>
          <a:prstGeom prst="rect">
            <a:avLst/>
          </a:prstGeom>
        </p:spPr>
        <p:txBody>
          <a:bodyPr wrap="square">
            <a:spAutoFit/>
          </a:bodyPr>
          <a:lstStyle/>
          <a:p>
            <a:pPr algn="r" rtl="1"/>
            <a:r>
              <a:rPr lang="ar-SA" sz="2000" dirty="0"/>
              <a:t>التحضير لمنحنى التعلم.</a:t>
            </a:r>
          </a:p>
          <a:p>
            <a:pPr algn="r" rtl="1"/>
            <a:r>
              <a:rPr lang="ar-SA" sz="2000" dirty="0"/>
              <a:t>برامج الرسوم المتحركة أكثر صعوبة في إتقانها.</a:t>
            </a:r>
          </a:p>
          <a:p>
            <a:pPr algn="r" rtl="1"/>
            <a:r>
              <a:rPr lang="ar-SA" sz="2000" dirty="0"/>
              <a:t>تصميم </a:t>
            </a:r>
            <a:r>
              <a:rPr lang="ar-SA" sz="2000" dirty="0" smtClean="0"/>
              <a:t>للتسليم.   تصغير </a:t>
            </a:r>
            <a:r>
              <a:rPr lang="ar-SA" sz="2000" dirty="0"/>
              <a:t>حجم الملف إذا كان التسليم للويب.</a:t>
            </a:r>
          </a:p>
          <a:p>
            <a:pPr algn="r" rtl="1"/>
            <a:r>
              <a:rPr lang="ar-SA" sz="2000" dirty="0"/>
              <a:t>فكّر في مقطع الرسوم المتحركة لتقليل </a:t>
            </a:r>
            <a:r>
              <a:rPr lang="ar-SA" sz="2000" dirty="0" smtClean="0"/>
              <a:t>التكاليف.  استشر </a:t>
            </a:r>
            <a:r>
              <a:rPr lang="ar-SA" sz="2000" dirty="0"/>
              <a:t>التقليد في تطوير الحركة.</a:t>
            </a:r>
          </a:p>
          <a:p>
            <a:pPr algn="r" rtl="1"/>
            <a:r>
              <a:rPr lang="ar-SA" sz="2000" dirty="0"/>
              <a:t>دورات ، وحمل ، وإطلاق النار على الثنائيات ، </a:t>
            </a:r>
            <a:r>
              <a:rPr lang="ar-SA" sz="2000" dirty="0" err="1"/>
              <a:t>والتنغستن</a:t>
            </a:r>
            <a:r>
              <a:rPr lang="ar-SA" sz="2000" dirty="0"/>
              <a:t> ، والإطالة ، </a:t>
            </a:r>
            <a:r>
              <a:rPr lang="ar-SA" sz="2000" dirty="0" err="1"/>
              <a:t>والاسكواش</a:t>
            </a:r>
            <a:r>
              <a:rPr lang="ar-SA" sz="2000" dirty="0"/>
              <a:t> ، وسهولة الدخول والتخفيف ، والتجاوز والحركة المتداخلة هي تقنيات تقليدية.</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7827" name="Rectangle 2"/>
          <p:cNvSpPr>
            <a:spLocks noGrp="1" noChangeArrowheads="1"/>
          </p:cNvSpPr>
          <p:nvPr>
            <p:ph type="title"/>
          </p:nvPr>
        </p:nvSpPr>
        <p:spPr/>
        <p:txBody>
          <a:bodyPr/>
          <a:lstStyle/>
          <a:p>
            <a:pPr eaLnBrk="1" hangingPunct="1"/>
            <a:r>
              <a:rPr lang="en-US"/>
              <a:t>WRAP UP</a:t>
            </a:r>
          </a:p>
        </p:txBody>
      </p:sp>
      <p:sp>
        <p:nvSpPr>
          <p:cNvPr id="77828" name="Rectangle 3"/>
          <p:cNvSpPr>
            <a:spLocks noGrp="1" noChangeArrowheads="1"/>
          </p:cNvSpPr>
          <p:nvPr>
            <p:ph idx="1"/>
          </p:nvPr>
        </p:nvSpPr>
        <p:spPr>
          <a:xfrm>
            <a:off x="457200" y="1089818"/>
            <a:ext cx="8229600" cy="4525963"/>
          </a:xfrm>
        </p:spPr>
        <p:txBody>
          <a:bodyPr/>
          <a:lstStyle/>
          <a:p>
            <a:pPr eaLnBrk="1" hangingPunct="1"/>
            <a:r>
              <a:rPr lang="en-US" dirty="0"/>
              <a:t>Digital animation based on:</a:t>
            </a:r>
          </a:p>
          <a:p>
            <a:pPr lvl="1" eaLnBrk="1" hangingPunct="1"/>
            <a:r>
              <a:rPr lang="en-US" dirty="0">
                <a:ea typeface="ＭＳ Ｐゴシック" charset="-128"/>
              </a:rPr>
              <a:t>Rich animation tradition</a:t>
            </a:r>
          </a:p>
          <a:p>
            <a:pPr lvl="1" eaLnBrk="1" hangingPunct="1"/>
            <a:r>
              <a:rPr lang="en-US" dirty="0">
                <a:ea typeface="ＭＳ Ｐゴシック" charset="-128"/>
              </a:rPr>
              <a:t>Powerful set of digital tools</a:t>
            </a:r>
          </a:p>
          <a:p>
            <a:pPr lvl="1" eaLnBrk="1" hangingPunct="1"/>
            <a:r>
              <a:rPr lang="en-US" dirty="0">
                <a:ea typeface="ＭＳ Ｐゴシック" charset="-128"/>
              </a:rPr>
              <a:t>Creativity of new digital artists.</a:t>
            </a:r>
          </a:p>
        </p:txBody>
      </p:sp>
      <p:sp>
        <p:nvSpPr>
          <p:cNvPr id="77826" name="Slide Number Placeholder 4"/>
          <p:cNvSpPr>
            <a:spLocks noGrp="1"/>
          </p:cNvSpPr>
          <p:nvPr>
            <p:ph type="sldNum" sz="quarter" idx="12"/>
          </p:nvPr>
        </p:nvSpPr>
        <p:spPr>
          <a:noFill/>
        </p:spPr>
        <p:txBody>
          <a:bodyPr/>
          <a:lstStyle/>
          <a:p>
            <a:fld id="{E213C491-B32B-D848-93EB-85D14938DA9D}" type="slidenum">
              <a:rPr lang="en-US" smtClean="0"/>
              <a:pPr/>
              <a:t>29</a:t>
            </a:fld>
            <a:endParaRPr lang="en-US" smtClean="0"/>
          </a:p>
        </p:txBody>
      </p:sp>
      <p:sp>
        <p:nvSpPr>
          <p:cNvPr id="6" name="Rectangle 3"/>
          <p:cNvSpPr txBox="1">
            <a:spLocks noChangeArrowheads="1"/>
          </p:cNvSpPr>
          <p:nvPr/>
        </p:nvSpPr>
        <p:spPr>
          <a:xfrm>
            <a:off x="152400" y="33528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Aft>
                <a:spcPts val="0"/>
              </a:spcAft>
            </a:pPr>
            <a:r>
              <a:rPr lang="en-US" smtClean="0"/>
              <a:t>Potential of the "universal machine":</a:t>
            </a:r>
          </a:p>
          <a:p>
            <a:pPr lvl="1" fontAlgn="auto">
              <a:spcAft>
                <a:spcPts val="0"/>
              </a:spcAft>
            </a:pPr>
            <a:r>
              <a:rPr lang="en-US" smtClean="0">
                <a:ea typeface="ＭＳ Ｐゴシック" charset="-128"/>
              </a:rPr>
              <a:t>An assistant in the animation process.</a:t>
            </a:r>
          </a:p>
          <a:p>
            <a:pPr lvl="1" fontAlgn="auto">
              <a:spcAft>
                <a:spcPts val="0"/>
              </a:spcAft>
            </a:pPr>
            <a:r>
              <a:rPr lang="en-US" smtClean="0">
                <a:ea typeface="ＭＳ Ｐゴシック" charset="-128"/>
              </a:rPr>
              <a:t>A virtual partner in the creative process creating worlds only possible in digital environments.</a:t>
            </a:r>
          </a:p>
          <a:p>
            <a:pPr fontAlgn="auto">
              <a:spcAft>
                <a:spcPts val="0"/>
              </a:spcAft>
            </a:pPr>
            <a:r>
              <a:rPr lang="en-US" smtClean="0"/>
              <a:t>Animation is the frontier of digital multimedia.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1" name="Rectangle 2"/>
          <p:cNvSpPr>
            <a:spLocks noGrp="1" noChangeArrowheads="1"/>
          </p:cNvSpPr>
          <p:nvPr>
            <p:ph type="title"/>
          </p:nvPr>
        </p:nvSpPr>
        <p:spPr>
          <a:xfrm>
            <a:off x="381000" y="-228600"/>
            <a:ext cx="8229600" cy="1143000"/>
          </a:xfrm>
        </p:spPr>
        <p:txBody>
          <a:bodyPr/>
          <a:lstStyle/>
          <a:p>
            <a:pPr eaLnBrk="1" hangingPunct="1"/>
            <a:r>
              <a:rPr lang="en-US" dirty="0" smtClean="0">
                <a:solidFill>
                  <a:srgbClr val="FF0000"/>
                </a:solidFill>
              </a:rPr>
              <a:t>Animation Basics</a:t>
            </a:r>
            <a:endParaRPr lang="en-US" dirty="0">
              <a:solidFill>
                <a:srgbClr val="FF0000"/>
              </a:solidFill>
            </a:endParaRPr>
          </a:p>
        </p:txBody>
      </p:sp>
      <p:sp>
        <p:nvSpPr>
          <p:cNvPr id="22532" name="Rectangle 3"/>
          <p:cNvSpPr>
            <a:spLocks noGrp="1" noChangeArrowheads="1"/>
          </p:cNvSpPr>
          <p:nvPr>
            <p:ph idx="1"/>
          </p:nvPr>
        </p:nvSpPr>
        <p:spPr>
          <a:xfrm>
            <a:off x="0" y="609600"/>
            <a:ext cx="9067800" cy="4987925"/>
          </a:xfrm>
        </p:spPr>
        <p:txBody>
          <a:bodyPr>
            <a:normAutofit fontScale="92500" lnSpcReduction="10000"/>
          </a:bodyPr>
          <a:lstStyle/>
          <a:p>
            <a:pPr eaLnBrk="1" hangingPunct="1"/>
            <a:r>
              <a:rPr lang="en-US" dirty="0">
                <a:solidFill>
                  <a:srgbClr val="FF0000"/>
                </a:solidFill>
              </a:rPr>
              <a:t>Flipbook technique</a:t>
            </a:r>
          </a:p>
          <a:p>
            <a:pPr lvl="1" eaLnBrk="1" hangingPunct="1"/>
            <a:r>
              <a:rPr lang="en-US" dirty="0">
                <a:ea typeface="ＭＳ Ｐゴシック" charset="-128"/>
              </a:rPr>
              <a:t>Still images showing a different stage of motion are created on each page.</a:t>
            </a:r>
          </a:p>
          <a:p>
            <a:pPr lvl="2" eaLnBrk="1" hangingPunct="1"/>
            <a:r>
              <a:rPr lang="en-US" dirty="0">
                <a:ea typeface="ＭＳ Ｐゴシック" charset="-128"/>
              </a:rPr>
              <a:t>Pages are "flipped" in rapid succession to view the </a:t>
            </a:r>
            <a:r>
              <a:rPr lang="en-US" dirty="0" smtClean="0">
                <a:ea typeface="ＭＳ Ｐゴシック" charset="-128"/>
              </a:rPr>
              <a:t>motion.</a:t>
            </a:r>
          </a:p>
          <a:p>
            <a:pPr marL="914400" lvl="2" indent="0" eaLnBrk="1" hangingPunct="1">
              <a:buNone/>
            </a:pPr>
            <a:endParaRPr lang="ar-SA" dirty="0" smtClean="0">
              <a:solidFill>
                <a:srgbClr val="FF0000"/>
              </a:solidFill>
              <a:ea typeface="ＭＳ Ｐゴシック" charset="-128"/>
            </a:endParaRPr>
          </a:p>
          <a:p>
            <a:pPr marL="914400" lvl="2" indent="0" eaLnBrk="1" hangingPunct="1">
              <a:buNone/>
            </a:pPr>
            <a:endParaRPr lang="en-US" dirty="0" smtClean="0">
              <a:solidFill>
                <a:srgbClr val="FF0000"/>
              </a:solidFill>
              <a:ea typeface="ＭＳ Ｐゴシック" charset="-128"/>
            </a:endParaRPr>
          </a:p>
          <a:p>
            <a:pPr marL="914400" lvl="2" indent="0" eaLnBrk="1" hangingPunct="1">
              <a:buNone/>
            </a:pPr>
            <a:endParaRPr lang="en-US" dirty="0">
              <a:solidFill>
                <a:srgbClr val="FF0000"/>
              </a:solidFill>
              <a:ea typeface="ＭＳ Ｐゴシック" charset="-128"/>
            </a:endParaRPr>
          </a:p>
          <a:p>
            <a:pPr marL="914400" lvl="2" indent="0" eaLnBrk="1" hangingPunct="1">
              <a:buNone/>
            </a:pPr>
            <a:r>
              <a:rPr lang="en-US" dirty="0" smtClean="0">
                <a:solidFill>
                  <a:srgbClr val="FF0000"/>
                </a:solidFill>
                <a:ea typeface="ＭＳ Ｐゴシック" charset="-128"/>
              </a:rPr>
              <a:t>Animation </a:t>
            </a:r>
            <a:r>
              <a:rPr lang="en-US" dirty="0">
                <a:solidFill>
                  <a:srgbClr val="FF0000"/>
                </a:solidFill>
                <a:ea typeface="ＭＳ Ｐゴシック" charset="-128"/>
              </a:rPr>
              <a:t>basics used in flipbook:</a:t>
            </a:r>
          </a:p>
          <a:p>
            <a:pPr marL="1371600" lvl="2" indent="-457200" eaLnBrk="1" hangingPunct="1">
              <a:lnSpc>
                <a:spcPct val="85000"/>
              </a:lnSpc>
              <a:buFont typeface="+mj-lt"/>
              <a:buAutoNum type="arabicPeriod"/>
            </a:pPr>
            <a:r>
              <a:rPr lang="en-US" dirty="0">
                <a:solidFill>
                  <a:srgbClr val="FF5A14"/>
                </a:solidFill>
                <a:ea typeface="ＭＳ Ｐゴシック" charset="-128"/>
              </a:rPr>
              <a:t>Quality</a:t>
            </a:r>
            <a:r>
              <a:rPr lang="en-US" dirty="0">
                <a:ea typeface="ＭＳ Ｐゴシック" charset="-128"/>
              </a:rPr>
              <a:t> of motion is based on rate of display.</a:t>
            </a:r>
          </a:p>
          <a:p>
            <a:pPr marL="1371600" lvl="2" indent="-457200" eaLnBrk="1" hangingPunct="1">
              <a:lnSpc>
                <a:spcPct val="85000"/>
              </a:lnSpc>
              <a:buFont typeface="+mj-lt"/>
              <a:buAutoNum type="arabicPeriod"/>
            </a:pPr>
            <a:r>
              <a:rPr lang="en-US" dirty="0">
                <a:solidFill>
                  <a:srgbClr val="FF5A14"/>
                </a:solidFill>
                <a:ea typeface="ＭＳ Ｐゴシック" charset="-128"/>
              </a:rPr>
              <a:t>Speed</a:t>
            </a:r>
            <a:r>
              <a:rPr lang="en-US" dirty="0">
                <a:ea typeface="ＭＳ Ｐゴシック" charset="-128"/>
              </a:rPr>
              <a:t> is based on differences between images.</a:t>
            </a:r>
          </a:p>
          <a:p>
            <a:pPr marL="1371600" lvl="2" indent="-457200" eaLnBrk="1" hangingPunct="1">
              <a:lnSpc>
                <a:spcPct val="85000"/>
              </a:lnSpc>
              <a:buFont typeface="+mj-lt"/>
              <a:buAutoNum type="arabicPeriod"/>
            </a:pPr>
            <a:r>
              <a:rPr lang="en-US" dirty="0" err="1">
                <a:solidFill>
                  <a:srgbClr val="FF5A14"/>
                </a:solidFill>
                <a:ea typeface="ＭＳ Ｐゴシック" charset="-128"/>
              </a:rPr>
              <a:t>Onionskinning</a:t>
            </a:r>
            <a:r>
              <a:rPr lang="en-US" dirty="0">
                <a:solidFill>
                  <a:srgbClr val="FF5A14"/>
                </a:solidFill>
                <a:ea typeface="ＭＳ Ｐゴシック" charset="-128"/>
              </a:rPr>
              <a:t>: </a:t>
            </a:r>
            <a:r>
              <a:rPr lang="en-US" dirty="0">
                <a:ea typeface="ＭＳ Ｐゴシック" charset="-128"/>
              </a:rPr>
              <a:t>a</a:t>
            </a:r>
            <a:r>
              <a:rPr lang="en-US" dirty="0">
                <a:solidFill>
                  <a:srgbClr val="FF5A14"/>
                </a:solidFill>
                <a:ea typeface="ＭＳ Ｐゴシック" charset="-128"/>
              </a:rPr>
              <a:t> </a:t>
            </a:r>
            <a:r>
              <a:rPr lang="en-US" dirty="0">
                <a:ea typeface="ＭＳ Ｐゴシック" charset="-128"/>
              </a:rPr>
              <a:t>technique used to draw new image based on the previous image.</a:t>
            </a:r>
          </a:p>
          <a:p>
            <a:pPr marL="1371600" lvl="2" indent="-457200" eaLnBrk="1" hangingPunct="1">
              <a:lnSpc>
                <a:spcPct val="85000"/>
              </a:lnSpc>
              <a:buFont typeface="+mj-lt"/>
              <a:buAutoNum type="arabicPeriod"/>
            </a:pPr>
            <a:r>
              <a:rPr lang="en-US" dirty="0">
                <a:solidFill>
                  <a:srgbClr val="FF5A14"/>
                </a:solidFill>
                <a:ea typeface="ＭＳ Ｐゴシック" charset="-128"/>
              </a:rPr>
              <a:t>Registration:</a:t>
            </a:r>
            <a:r>
              <a:rPr lang="en-US" dirty="0">
                <a:ea typeface="ＭＳ Ｐゴシック" charset="-128"/>
              </a:rPr>
              <a:t> physically aligns images with one another.</a:t>
            </a:r>
          </a:p>
          <a:p>
            <a:pPr lvl="2" eaLnBrk="1" hangingPunct="1"/>
            <a:endParaRPr lang="en-US" dirty="0">
              <a:ea typeface="ＭＳ Ｐゴシック" charset="-128"/>
            </a:endParaRPr>
          </a:p>
          <a:p>
            <a:pPr lvl="2" eaLnBrk="1" hangingPunct="1"/>
            <a:endParaRPr lang="en-US" dirty="0">
              <a:ea typeface="ＭＳ Ｐゴシック" charset="-128"/>
            </a:endParaRPr>
          </a:p>
          <a:p>
            <a:pPr lvl="1" eaLnBrk="1" hangingPunct="1">
              <a:buFont typeface="Wingdings" charset="2"/>
              <a:buNone/>
            </a:pPr>
            <a:endParaRPr lang="en-US" dirty="0">
              <a:ea typeface="ＭＳ Ｐゴシック" charset="-128"/>
            </a:endParaRPr>
          </a:p>
        </p:txBody>
      </p:sp>
      <p:sp>
        <p:nvSpPr>
          <p:cNvPr id="22530" name="Slide Number Placeholder 4"/>
          <p:cNvSpPr>
            <a:spLocks noGrp="1"/>
          </p:cNvSpPr>
          <p:nvPr>
            <p:ph type="sldNum" sz="quarter" idx="12"/>
          </p:nvPr>
        </p:nvSpPr>
        <p:spPr>
          <a:noFill/>
        </p:spPr>
        <p:txBody>
          <a:bodyPr/>
          <a:lstStyle/>
          <a:p>
            <a:fld id="{654FB60D-7DAF-C04D-9019-A1A68D8070B6}" type="slidenum">
              <a:rPr lang="en-US" smtClean="0"/>
              <a:pPr/>
              <a:t>3</a:t>
            </a:fld>
            <a:endParaRPr lang="en-US" smtClean="0"/>
          </a:p>
        </p:txBody>
      </p:sp>
      <p:sp>
        <p:nvSpPr>
          <p:cNvPr id="2" name="مستطيل 1"/>
          <p:cNvSpPr/>
          <p:nvPr/>
        </p:nvSpPr>
        <p:spPr>
          <a:xfrm>
            <a:off x="0" y="2257485"/>
            <a:ext cx="9067800" cy="4524315"/>
          </a:xfrm>
          <a:prstGeom prst="rect">
            <a:avLst/>
          </a:prstGeom>
        </p:spPr>
        <p:txBody>
          <a:bodyPr wrap="square">
            <a:spAutoFit/>
          </a:bodyPr>
          <a:lstStyle/>
          <a:p>
            <a:pPr algn="r" rtl="1"/>
            <a:r>
              <a:rPr lang="ar-SA" dirty="0"/>
              <a:t>تقنية كتاب </a:t>
            </a:r>
            <a:r>
              <a:rPr lang="ar-SA" dirty="0" smtClean="0"/>
              <a:t>فليب : يتم </a:t>
            </a:r>
            <a:r>
              <a:rPr lang="ar-SA" dirty="0"/>
              <a:t>إنشاء الصور الثابتة التي تعرض مرحلة مختلفة من الحركة </a:t>
            </a:r>
            <a:r>
              <a:rPr lang="ar-SA" sz="1800" dirty="0"/>
              <a:t>في كل صفحة</a:t>
            </a:r>
            <a:r>
              <a:rPr lang="ar-SA" dirty="0"/>
              <a:t>.</a:t>
            </a:r>
          </a:p>
          <a:p>
            <a:pPr algn="r" rtl="1"/>
            <a:r>
              <a:rPr lang="ar-SA" dirty="0"/>
              <a:t>الصفحات "انقلبت" في تتابع سريع لعرض الحركة.</a:t>
            </a:r>
          </a:p>
          <a:p>
            <a:pPr algn="r" rtl="1"/>
            <a:r>
              <a:rPr lang="ar-SA" dirty="0"/>
              <a:t>أساسيات الرسوم المتحركة المستخدمة في دفتر الملاحظات</a:t>
            </a:r>
            <a:r>
              <a:rPr lang="ar-SA" dirty="0" smtClean="0"/>
              <a:t>:</a:t>
            </a:r>
          </a:p>
          <a:p>
            <a:pPr algn="r" rtl="1"/>
            <a:endParaRPr lang="ar-SA" dirty="0"/>
          </a:p>
          <a:p>
            <a:pPr algn="r" rtl="1"/>
            <a:endParaRPr lang="ar-SA" dirty="0"/>
          </a:p>
          <a:p>
            <a:pPr algn="r" rtl="1"/>
            <a:endParaRPr lang="ar-SA" dirty="0" smtClean="0"/>
          </a:p>
          <a:p>
            <a:pPr algn="r" rtl="1"/>
            <a:endParaRPr lang="ar-SA" dirty="0"/>
          </a:p>
          <a:p>
            <a:pPr algn="r" rtl="1"/>
            <a:endParaRPr lang="ar-SA" dirty="0"/>
          </a:p>
          <a:p>
            <a:pPr algn="r" rtl="1"/>
            <a:r>
              <a:rPr lang="ar-SA" dirty="0"/>
              <a:t>تعتمد جودة الحركة على معدل العرض.</a:t>
            </a:r>
          </a:p>
          <a:p>
            <a:pPr algn="r" rtl="1"/>
            <a:r>
              <a:rPr lang="ar-SA" dirty="0"/>
              <a:t>تعتمد السرعة على الاختلافات بين الصور.</a:t>
            </a:r>
          </a:p>
          <a:p>
            <a:pPr algn="r" rtl="1"/>
            <a:r>
              <a:rPr lang="ar-SA" dirty="0"/>
              <a:t>البصل السلخ: تقنية تستخدم لرسم صورة جديدة على أساس الصورة السابقة.</a:t>
            </a:r>
          </a:p>
          <a:p>
            <a:pPr algn="r" rtl="1"/>
            <a:r>
              <a:rPr lang="ar-SA" dirty="0"/>
              <a:t>التسجيل: يحاذي الصور جسديا مع بعضها البعض.</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0899" name="Rectangle 2"/>
          <p:cNvSpPr>
            <a:spLocks noGrp="1" noChangeArrowheads="1"/>
          </p:cNvSpPr>
          <p:nvPr>
            <p:ph type="title"/>
          </p:nvPr>
        </p:nvSpPr>
        <p:spPr/>
        <p:txBody>
          <a:bodyPr/>
          <a:lstStyle/>
          <a:p>
            <a:pPr eaLnBrk="1" hangingPunct="1"/>
            <a:r>
              <a:rPr lang="en-US"/>
              <a:t>WRAP UP</a:t>
            </a:r>
          </a:p>
        </p:txBody>
      </p:sp>
      <p:sp>
        <p:nvSpPr>
          <p:cNvPr id="80900" name="Rectangle 3"/>
          <p:cNvSpPr>
            <a:spLocks noGrp="1" noChangeArrowheads="1"/>
          </p:cNvSpPr>
          <p:nvPr>
            <p:ph idx="1"/>
          </p:nvPr>
        </p:nvSpPr>
        <p:spPr>
          <a:xfrm>
            <a:off x="0" y="1265237"/>
            <a:ext cx="8991600" cy="5211763"/>
          </a:xfrm>
        </p:spPr>
        <p:txBody>
          <a:bodyPr>
            <a:normAutofit fontScale="92500" lnSpcReduction="20000"/>
          </a:bodyPr>
          <a:lstStyle/>
          <a:p>
            <a:pPr eaLnBrk="1" hangingPunct="1"/>
            <a:r>
              <a:rPr lang="en-US" sz="3600" dirty="0"/>
              <a:t>Traditional animation set the procedures and techniques for computer animation.</a:t>
            </a:r>
          </a:p>
          <a:p>
            <a:pPr eaLnBrk="1" hangingPunct="1"/>
            <a:r>
              <a:rPr lang="en-US" sz="3600" dirty="0"/>
              <a:t>Types of computer animation.</a:t>
            </a:r>
          </a:p>
          <a:p>
            <a:pPr lvl="1" eaLnBrk="1" hangingPunct="1"/>
            <a:r>
              <a:rPr lang="en-US" sz="3200" dirty="0">
                <a:ea typeface="ＭＳ Ｐゴシック" charset="-128"/>
              </a:rPr>
              <a:t>2-Dimensional</a:t>
            </a:r>
          </a:p>
          <a:p>
            <a:pPr lvl="2" eaLnBrk="1" hangingPunct="1"/>
            <a:r>
              <a:rPr lang="en-US" sz="2800" dirty="0">
                <a:ea typeface="ＭＳ Ｐゴシック" charset="-128"/>
              </a:rPr>
              <a:t>Based largely on traditional techniques.</a:t>
            </a:r>
          </a:p>
          <a:p>
            <a:pPr lvl="2" eaLnBrk="1" hangingPunct="1"/>
            <a:r>
              <a:rPr lang="en-US" sz="2800" dirty="0">
                <a:ea typeface="ＭＳ Ｐゴシック" charset="-128"/>
              </a:rPr>
              <a:t>Computer provides efficiencies in the animation development.</a:t>
            </a:r>
          </a:p>
          <a:p>
            <a:pPr lvl="1" eaLnBrk="1" hangingPunct="1"/>
            <a:r>
              <a:rPr lang="en-US" sz="3200" dirty="0">
                <a:ea typeface="ＭＳ Ｐゴシック" charset="-128"/>
              </a:rPr>
              <a:t>3-Dimensional</a:t>
            </a:r>
          </a:p>
          <a:p>
            <a:pPr lvl="2" eaLnBrk="1" hangingPunct="1"/>
            <a:r>
              <a:rPr lang="en-US" sz="2800" dirty="0">
                <a:ea typeface="ＭＳ Ｐゴシック" charset="-128"/>
              </a:rPr>
              <a:t>Techniques include motion capture, kinematics, animating with physics.</a:t>
            </a:r>
          </a:p>
          <a:p>
            <a:pPr lvl="2" eaLnBrk="1" hangingPunct="1"/>
            <a:r>
              <a:rPr lang="en-US" sz="2800" dirty="0">
                <a:ea typeface="ＭＳ Ｐゴシック" charset="-128"/>
              </a:rPr>
              <a:t>Computer becomes a virtual partner to create and animate objects.</a:t>
            </a:r>
          </a:p>
        </p:txBody>
      </p:sp>
      <p:sp>
        <p:nvSpPr>
          <p:cNvPr id="80898" name="Slide Number Placeholder 4"/>
          <p:cNvSpPr>
            <a:spLocks noGrp="1"/>
          </p:cNvSpPr>
          <p:nvPr>
            <p:ph type="sldNum" sz="quarter" idx="12"/>
          </p:nvPr>
        </p:nvSpPr>
        <p:spPr>
          <a:noFill/>
        </p:spPr>
        <p:txBody>
          <a:bodyPr/>
          <a:lstStyle/>
          <a:p>
            <a:fld id="{BFF9778E-1873-E740-A8ED-40EFC40AA022}" type="slidenum">
              <a:rPr lang="en-US" smtClean="0"/>
              <a:pPr/>
              <a:t>30</a:t>
            </a:fld>
            <a:endParaRPr lang="en-US"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9" name="Rectangle 2"/>
          <p:cNvSpPr>
            <a:spLocks noGrp="1" noChangeArrowheads="1"/>
          </p:cNvSpPr>
          <p:nvPr>
            <p:ph type="title"/>
          </p:nvPr>
        </p:nvSpPr>
        <p:spPr>
          <a:xfrm>
            <a:off x="457200" y="-152400"/>
            <a:ext cx="8229600" cy="1143000"/>
          </a:xfrm>
        </p:spPr>
        <p:txBody>
          <a:bodyPr/>
          <a:lstStyle/>
          <a:p>
            <a:pPr eaLnBrk="1" hangingPunct="1"/>
            <a:r>
              <a:rPr lang="en-US" dirty="0" smtClean="0">
                <a:solidFill>
                  <a:srgbClr val="FF0000"/>
                </a:solidFill>
              </a:rPr>
              <a:t>Traditional Animation</a:t>
            </a:r>
            <a:endParaRPr lang="en-US" dirty="0">
              <a:solidFill>
                <a:srgbClr val="FF0000"/>
              </a:solidFill>
            </a:endParaRPr>
          </a:p>
        </p:txBody>
      </p:sp>
      <p:sp>
        <p:nvSpPr>
          <p:cNvPr id="24580" name="Rectangle 3"/>
          <p:cNvSpPr>
            <a:spLocks noGrp="1" noChangeArrowheads="1"/>
          </p:cNvSpPr>
          <p:nvPr>
            <p:ph idx="1"/>
          </p:nvPr>
        </p:nvSpPr>
        <p:spPr>
          <a:xfrm>
            <a:off x="76200" y="838200"/>
            <a:ext cx="8229600" cy="4525963"/>
          </a:xfrm>
        </p:spPr>
        <p:txBody>
          <a:bodyPr>
            <a:normAutofit fontScale="92500" lnSpcReduction="20000"/>
          </a:bodyPr>
          <a:lstStyle/>
          <a:p>
            <a:pPr eaLnBrk="1" hangingPunct="1"/>
            <a:r>
              <a:rPr lang="en-US" dirty="0">
                <a:solidFill>
                  <a:srgbClr val="FF0000"/>
                </a:solidFill>
              </a:rPr>
              <a:t>Film based process</a:t>
            </a:r>
          </a:p>
          <a:p>
            <a:pPr marL="971550" lvl="1" indent="-514350" eaLnBrk="1" hangingPunct="1">
              <a:buFont typeface="+mj-lt"/>
              <a:buAutoNum type="arabicPeriod"/>
            </a:pPr>
            <a:r>
              <a:rPr lang="en-US" dirty="0">
                <a:ea typeface="ＭＳ Ｐゴシック" charset="-128"/>
              </a:rPr>
              <a:t>Images are photographed and recorded as separate frames on long strip of transparent film.</a:t>
            </a:r>
          </a:p>
          <a:p>
            <a:pPr marL="971550" lvl="1" indent="-514350" eaLnBrk="1" hangingPunct="1">
              <a:buFont typeface="+mj-lt"/>
              <a:buAutoNum type="arabicPeriod"/>
            </a:pPr>
            <a:r>
              <a:rPr lang="en-US" dirty="0">
                <a:ea typeface="ＭＳ Ｐゴシック" charset="-128"/>
              </a:rPr>
              <a:t>Film passed in front of light source and animation appeared on a screen</a:t>
            </a:r>
            <a:r>
              <a:rPr lang="en-US" dirty="0" smtClean="0">
                <a:ea typeface="ＭＳ Ｐゴシック" charset="-128"/>
              </a:rPr>
              <a:t>.</a:t>
            </a:r>
          </a:p>
          <a:p>
            <a:pPr marL="971550" lvl="1" indent="-514350" eaLnBrk="1" hangingPunct="1">
              <a:buFont typeface="+mj-lt"/>
              <a:buAutoNum type="arabicPeriod"/>
            </a:pPr>
            <a:endParaRPr lang="en-US" dirty="0">
              <a:ea typeface="ＭＳ Ｐゴシック" charset="-128"/>
            </a:endParaRPr>
          </a:p>
          <a:p>
            <a:pPr marL="971550" lvl="1" indent="-514350" eaLnBrk="1" hangingPunct="1">
              <a:buFont typeface="+mj-lt"/>
              <a:buAutoNum type="arabicPeriod"/>
            </a:pPr>
            <a:endParaRPr lang="en-US" dirty="0">
              <a:ea typeface="ＭＳ Ｐゴシック" charset="-128"/>
            </a:endParaRPr>
          </a:p>
          <a:p>
            <a:pPr eaLnBrk="1" hangingPunct="1"/>
            <a:r>
              <a:rPr lang="en-US" dirty="0">
                <a:solidFill>
                  <a:srgbClr val="FF0000"/>
                </a:solidFill>
              </a:rPr>
              <a:t>Film enhanced possibilities of animation.</a:t>
            </a:r>
          </a:p>
          <a:p>
            <a:pPr marL="971550" lvl="1" indent="-514350" eaLnBrk="1" hangingPunct="1">
              <a:buFont typeface="+mj-lt"/>
              <a:buAutoNum type="arabicPeriod"/>
            </a:pPr>
            <a:r>
              <a:rPr lang="en-US" dirty="0">
                <a:ea typeface="ＭＳ Ｐゴシック" charset="-128"/>
              </a:rPr>
              <a:t>Multiple reels allowed longer animations.</a:t>
            </a:r>
          </a:p>
          <a:p>
            <a:pPr marL="971550" lvl="1" indent="-514350" eaLnBrk="1" hangingPunct="1">
              <a:buFont typeface="+mj-lt"/>
              <a:buAutoNum type="arabicPeriod"/>
            </a:pPr>
            <a:r>
              <a:rPr lang="en-US" dirty="0">
                <a:ea typeface="ＭＳ Ｐゴシック" charset="-128"/>
              </a:rPr>
              <a:t>Projectors displayed images at reliable frame rates.</a:t>
            </a:r>
          </a:p>
          <a:p>
            <a:pPr marL="971550" lvl="1" indent="-514350" eaLnBrk="1" hangingPunct="1">
              <a:buFont typeface="+mj-lt"/>
              <a:buAutoNum type="arabicPeriod"/>
            </a:pPr>
            <a:r>
              <a:rPr lang="en-US" dirty="0">
                <a:ea typeface="ＭＳ Ｐゴシック" charset="-128"/>
              </a:rPr>
              <a:t>Animators could add sound to the motion.</a:t>
            </a:r>
          </a:p>
        </p:txBody>
      </p:sp>
      <p:sp>
        <p:nvSpPr>
          <p:cNvPr id="24578" name="Slide Number Placeholder 4"/>
          <p:cNvSpPr>
            <a:spLocks noGrp="1"/>
          </p:cNvSpPr>
          <p:nvPr>
            <p:ph type="sldNum" sz="quarter" idx="12"/>
          </p:nvPr>
        </p:nvSpPr>
        <p:spPr>
          <a:noFill/>
        </p:spPr>
        <p:txBody>
          <a:bodyPr/>
          <a:lstStyle/>
          <a:p>
            <a:fld id="{EA9A55B2-5692-C64C-BF90-076EC60A5552}" type="slidenum">
              <a:rPr lang="en-US" smtClean="0"/>
              <a:pPr/>
              <a:t>4</a:t>
            </a:fld>
            <a:endParaRPr lang="en-US" smtClean="0"/>
          </a:p>
        </p:txBody>
      </p:sp>
      <p:sp>
        <p:nvSpPr>
          <p:cNvPr id="2" name="مستطيل 1"/>
          <p:cNvSpPr/>
          <p:nvPr/>
        </p:nvSpPr>
        <p:spPr>
          <a:xfrm>
            <a:off x="457200" y="2438400"/>
            <a:ext cx="8610600" cy="4154984"/>
          </a:xfrm>
          <a:prstGeom prst="rect">
            <a:avLst/>
          </a:prstGeom>
        </p:spPr>
        <p:txBody>
          <a:bodyPr wrap="square">
            <a:spAutoFit/>
          </a:bodyPr>
          <a:lstStyle/>
          <a:p>
            <a:pPr algn="r" rtl="1"/>
            <a:r>
              <a:rPr lang="ar-SA" dirty="0">
                <a:latin typeface="+mj-lt"/>
                <a:cs typeface="+mn-cs"/>
              </a:rPr>
              <a:t>عملية تعتمد على الأفلام</a:t>
            </a:r>
          </a:p>
          <a:p>
            <a:pPr algn="r" rtl="1"/>
            <a:r>
              <a:rPr lang="ar-SA" dirty="0">
                <a:latin typeface="+mj-lt"/>
                <a:cs typeface="+mn-cs"/>
              </a:rPr>
              <a:t>يتم تصوير الصور وتسجيلها كإطارات منفصلة على شريط طويل من فيلم شفاف.</a:t>
            </a:r>
          </a:p>
          <a:p>
            <a:pPr algn="r" rtl="1"/>
            <a:r>
              <a:rPr lang="ar-SA" dirty="0">
                <a:latin typeface="+mj-lt"/>
                <a:cs typeface="+mn-cs"/>
              </a:rPr>
              <a:t>فيلم مرت أمام مصدر الضوء والرسوم المتحركة ظهرت على الشاشة</a:t>
            </a:r>
            <a:r>
              <a:rPr lang="ar-SA" dirty="0" smtClean="0">
                <a:latin typeface="+mj-lt"/>
                <a:cs typeface="+mn-cs"/>
              </a:rPr>
              <a:t>.</a:t>
            </a:r>
          </a:p>
          <a:p>
            <a:pPr algn="r" rtl="1"/>
            <a:endParaRPr lang="ar-SA" dirty="0">
              <a:latin typeface="+mj-lt"/>
              <a:cs typeface="+mn-cs"/>
            </a:endParaRPr>
          </a:p>
          <a:p>
            <a:pPr algn="r" rtl="1"/>
            <a:endParaRPr lang="ar-SA" dirty="0" smtClean="0">
              <a:latin typeface="+mj-lt"/>
              <a:cs typeface="+mn-cs"/>
            </a:endParaRPr>
          </a:p>
          <a:p>
            <a:pPr algn="r" rtl="1"/>
            <a:endParaRPr lang="ar-SA" dirty="0">
              <a:latin typeface="+mj-lt"/>
              <a:cs typeface="+mn-cs"/>
            </a:endParaRPr>
          </a:p>
          <a:p>
            <a:pPr algn="r" rtl="1"/>
            <a:endParaRPr lang="ar-SA" dirty="0">
              <a:latin typeface="+mj-lt"/>
              <a:cs typeface="+mn-cs"/>
            </a:endParaRPr>
          </a:p>
          <a:p>
            <a:pPr algn="r" rtl="1"/>
            <a:r>
              <a:rPr lang="ar-SA" dirty="0">
                <a:latin typeface="+mj-lt"/>
                <a:cs typeface="+mn-cs"/>
              </a:rPr>
              <a:t>تعزيز إمكانات الرسوم المتحركة.</a:t>
            </a:r>
          </a:p>
          <a:p>
            <a:pPr algn="r" rtl="1"/>
            <a:r>
              <a:rPr lang="ar-SA" dirty="0">
                <a:latin typeface="+mj-lt"/>
                <a:cs typeface="+mn-cs"/>
              </a:rPr>
              <a:t>تتيح بكرات متعددة رسومًا متحركة أطول.</a:t>
            </a:r>
          </a:p>
          <a:p>
            <a:pPr algn="r" rtl="1"/>
            <a:r>
              <a:rPr lang="ar-SA" dirty="0">
                <a:latin typeface="+mj-lt"/>
                <a:cs typeface="+mn-cs"/>
              </a:rPr>
              <a:t>العارضين عرض الصور بمعدلات إطار موثوقة.</a:t>
            </a:r>
          </a:p>
          <a:p>
            <a:pPr algn="r" rtl="1"/>
            <a:r>
              <a:rPr lang="ar-SA" dirty="0">
                <a:latin typeface="+mj-lt"/>
                <a:cs typeface="+mn-cs"/>
              </a:rPr>
              <a:t>يمكن للرسوم المتحركة إضافة الصوت إلى الحركة.</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7" name="Rectangle 2"/>
          <p:cNvSpPr>
            <a:spLocks noGrp="1" noChangeArrowheads="1"/>
          </p:cNvSpPr>
          <p:nvPr>
            <p:ph type="title"/>
          </p:nvPr>
        </p:nvSpPr>
        <p:spPr>
          <a:xfrm>
            <a:off x="381000" y="32982"/>
            <a:ext cx="8229600" cy="1143000"/>
          </a:xfrm>
        </p:spPr>
        <p:txBody>
          <a:bodyPr>
            <a:normAutofit fontScale="90000"/>
          </a:bodyPr>
          <a:lstStyle/>
          <a:p>
            <a:pPr eaLnBrk="1" hangingPunct="1"/>
            <a:r>
              <a:rPr lang="en-US" dirty="0" smtClean="0">
                <a:solidFill>
                  <a:srgbClr val="FF0000"/>
                </a:solidFill>
              </a:rPr>
              <a:t>Challenges Of Traditional	Animation</a:t>
            </a:r>
            <a:br>
              <a:rPr lang="en-US" dirty="0" smtClean="0">
                <a:solidFill>
                  <a:srgbClr val="FF0000"/>
                </a:solidFill>
              </a:rPr>
            </a:br>
            <a:r>
              <a:rPr lang="ar-SA" dirty="0" smtClean="0">
                <a:solidFill>
                  <a:srgbClr val="FF0000"/>
                </a:solidFill>
              </a:rPr>
              <a:t>تحديات</a:t>
            </a:r>
            <a:endParaRPr lang="en-US" dirty="0">
              <a:solidFill>
                <a:srgbClr val="FF0000"/>
              </a:solidFill>
            </a:endParaRPr>
          </a:p>
        </p:txBody>
      </p:sp>
      <p:sp>
        <p:nvSpPr>
          <p:cNvPr id="26628" name="Rectangle 3"/>
          <p:cNvSpPr>
            <a:spLocks noGrp="1" noChangeArrowheads="1"/>
          </p:cNvSpPr>
          <p:nvPr>
            <p:ph idx="1"/>
          </p:nvPr>
        </p:nvSpPr>
        <p:spPr>
          <a:xfrm>
            <a:off x="0" y="1066800"/>
            <a:ext cx="9144000" cy="4530725"/>
          </a:xfrm>
        </p:spPr>
        <p:txBody>
          <a:bodyPr/>
          <a:lstStyle/>
          <a:p>
            <a:pPr eaLnBrk="1" hangingPunct="1">
              <a:lnSpc>
                <a:spcPct val="70000"/>
              </a:lnSpc>
              <a:spcAft>
                <a:spcPts val="1200"/>
              </a:spcAft>
            </a:pPr>
            <a:r>
              <a:rPr lang="en-US" dirty="0"/>
              <a:t>Number of images to create.</a:t>
            </a:r>
          </a:p>
          <a:p>
            <a:pPr lvl="1" eaLnBrk="1" hangingPunct="1">
              <a:lnSpc>
                <a:spcPct val="70000"/>
              </a:lnSpc>
              <a:spcAft>
                <a:spcPts val="1200"/>
              </a:spcAft>
            </a:pPr>
            <a:r>
              <a:rPr lang="en-US" b="1" dirty="0">
                <a:ea typeface="ＭＳ Ｐゴシック" charset="-128"/>
              </a:rPr>
              <a:t>24 frames </a:t>
            </a:r>
            <a:r>
              <a:rPr lang="en-US" dirty="0">
                <a:ea typeface="ＭＳ Ｐゴシック" charset="-128"/>
              </a:rPr>
              <a:t>per second requires </a:t>
            </a:r>
            <a:r>
              <a:rPr lang="en-US" b="1" dirty="0">
                <a:solidFill>
                  <a:srgbClr val="FF0000"/>
                </a:solidFill>
                <a:ea typeface="ＭＳ Ｐゴシック" charset="-128"/>
              </a:rPr>
              <a:t>1,440 individual still images </a:t>
            </a:r>
            <a:r>
              <a:rPr lang="en-US" dirty="0">
                <a:ea typeface="ＭＳ Ｐゴシック" charset="-128"/>
              </a:rPr>
              <a:t>for each minute of animation</a:t>
            </a:r>
            <a:r>
              <a:rPr lang="en-US" dirty="0" smtClean="0">
                <a:ea typeface="ＭＳ Ｐゴシック" charset="-128"/>
              </a:rPr>
              <a:t>.</a:t>
            </a:r>
          </a:p>
          <a:p>
            <a:pPr lvl="1" eaLnBrk="1" hangingPunct="1">
              <a:lnSpc>
                <a:spcPct val="70000"/>
              </a:lnSpc>
              <a:spcAft>
                <a:spcPts val="1200"/>
              </a:spcAft>
            </a:pPr>
            <a:endParaRPr lang="en-US" dirty="0">
              <a:ea typeface="ＭＳ Ｐゴシック" charset="-128"/>
            </a:endParaRPr>
          </a:p>
          <a:p>
            <a:pPr lvl="1" eaLnBrk="1" hangingPunct="1">
              <a:lnSpc>
                <a:spcPct val="70000"/>
              </a:lnSpc>
              <a:spcAft>
                <a:spcPts val="1200"/>
              </a:spcAft>
            </a:pPr>
            <a:r>
              <a:rPr lang="en-US" dirty="0">
                <a:solidFill>
                  <a:srgbClr val="FF0000"/>
                </a:solidFill>
                <a:ea typeface="ＭＳ Ｐゴシック" charset="-128"/>
              </a:rPr>
              <a:t>Methods to generate images include:</a:t>
            </a:r>
          </a:p>
          <a:p>
            <a:pPr lvl="2" eaLnBrk="1" hangingPunct="1">
              <a:lnSpc>
                <a:spcPct val="70000"/>
              </a:lnSpc>
              <a:spcAft>
                <a:spcPts val="1200"/>
              </a:spcAft>
            </a:pPr>
            <a:r>
              <a:rPr lang="en-US" dirty="0">
                <a:solidFill>
                  <a:srgbClr val="FF5A14"/>
                </a:solidFill>
                <a:ea typeface="ＭＳ Ｐゴシック" charset="-128"/>
              </a:rPr>
              <a:t>Shooting on twos</a:t>
            </a:r>
            <a:r>
              <a:rPr lang="en-US" dirty="0">
                <a:ea typeface="ＭＳ Ｐゴシック" charset="-128"/>
              </a:rPr>
              <a:t> cuts number of images in half.</a:t>
            </a:r>
          </a:p>
          <a:p>
            <a:pPr lvl="2" eaLnBrk="1" hangingPunct="1">
              <a:lnSpc>
                <a:spcPct val="70000"/>
              </a:lnSpc>
              <a:spcAft>
                <a:spcPts val="1200"/>
              </a:spcAft>
            </a:pPr>
            <a:r>
              <a:rPr lang="en-US" dirty="0">
                <a:solidFill>
                  <a:srgbClr val="FF5A14"/>
                </a:solidFill>
                <a:ea typeface="ＭＳ Ｐゴシック" charset="-128"/>
              </a:rPr>
              <a:t>Cycle</a:t>
            </a:r>
            <a:r>
              <a:rPr lang="en-US" dirty="0">
                <a:ea typeface="ＭＳ Ｐゴシック" charset="-128"/>
              </a:rPr>
              <a:t> of images can be reused to extend repetitive motion.</a:t>
            </a:r>
          </a:p>
          <a:p>
            <a:pPr lvl="2" eaLnBrk="1" hangingPunct="1">
              <a:lnSpc>
                <a:spcPct val="70000"/>
              </a:lnSpc>
              <a:spcAft>
                <a:spcPts val="1200"/>
              </a:spcAft>
            </a:pPr>
            <a:r>
              <a:rPr lang="en-US" dirty="0">
                <a:solidFill>
                  <a:srgbClr val="FF5A14"/>
                </a:solidFill>
                <a:ea typeface="ＭＳ Ｐゴシック" charset="-128"/>
              </a:rPr>
              <a:t>Holds</a:t>
            </a:r>
            <a:r>
              <a:rPr lang="en-US" dirty="0">
                <a:ea typeface="ＭＳ Ｐゴシック" charset="-128"/>
              </a:rPr>
              <a:t> produce sequence of identical drawings to extend a particular state or action. </a:t>
            </a:r>
          </a:p>
          <a:p>
            <a:pPr eaLnBrk="1" hangingPunct="1">
              <a:lnSpc>
                <a:spcPct val="70000"/>
              </a:lnSpc>
              <a:buFont typeface="Wingdings" charset="2"/>
              <a:buNone/>
            </a:pPr>
            <a:endParaRPr lang="en-US" dirty="0"/>
          </a:p>
        </p:txBody>
      </p:sp>
      <p:sp>
        <p:nvSpPr>
          <p:cNvPr id="26626" name="Slide Number Placeholder 4"/>
          <p:cNvSpPr>
            <a:spLocks noGrp="1"/>
          </p:cNvSpPr>
          <p:nvPr>
            <p:ph type="sldNum" sz="quarter" idx="12"/>
          </p:nvPr>
        </p:nvSpPr>
        <p:spPr>
          <a:noFill/>
        </p:spPr>
        <p:txBody>
          <a:bodyPr/>
          <a:lstStyle/>
          <a:p>
            <a:fld id="{08F8A287-0CAD-4640-BC7F-B9ED936C5C28}" type="slidenum">
              <a:rPr lang="en-US" smtClean="0"/>
              <a:pPr/>
              <a:t>5</a:t>
            </a:fld>
            <a:endParaRPr lang="en-US" smtClean="0"/>
          </a:p>
        </p:txBody>
      </p:sp>
      <p:sp>
        <p:nvSpPr>
          <p:cNvPr id="2" name="مستطيل 1"/>
          <p:cNvSpPr/>
          <p:nvPr/>
        </p:nvSpPr>
        <p:spPr>
          <a:xfrm>
            <a:off x="381000" y="2245816"/>
            <a:ext cx="8534400" cy="4154984"/>
          </a:xfrm>
          <a:prstGeom prst="rect">
            <a:avLst/>
          </a:prstGeom>
        </p:spPr>
        <p:txBody>
          <a:bodyPr wrap="square">
            <a:spAutoFit/>
          </a:bodyPr>
          <a:lstStyle/>
          <a:p>
            <a:pPr algn="r" rtl="1"/>
            <a:r>
              <a:rPr lang="ar-SA" dirty="0"/>
              <a:t>عدد الصور المراد إنشاؤها.</a:t>
            </a:r>
          </a:p>
          <a:p>
            <a:pPr algn="r" rtl="1"/>
            <a:r>
              <a:rPr lang="ar-SA" dirty="0"/>
              <a:t>يتطلب 24 إطارًا في الثانية وجود 1،440 صورة ثابتة لكل دقيقة من الرسوم المتحركة</a:t>
            </a:r>
            <a:r>
              <a:rPr lang="ar-SA" dirty="0" smtClean="0"/>
              <a:t>.</a:t>
            </a:r>
          </a:p>
          <a:p>
            <a:pPr algn="r" rtl="1"/>
            <a:endParaRPr lang="ar-SA" dirty="0"/>
          </a:p>
          <a:p>
            <a:pPr algn="r" rtl="1"/>
            <a:endParaRPr lang="ar-SA" dirty="0" smtClean="0"/>
          </a:p>
          <a:p>
            <a:pPr algn="r" rtl="1"/>
            <a:endParaRPr lang="ar-SA" dirty="0"/>
          </a:p>
          <a:p>
            <a:pPr algn="r" rtl="1"/>
            <a:endParaRPr lang="ar-SA" dirty="0" smtClean="0"/>
          </a:p>
          <a:p>
            <a:pPr algn="r" rtl="1"/>
            <a:endParaRPr lang="ar-SA" dirty="0"/>
          </a:p>
          <a:p>
            <a:pPr algn="r" rtl="1"/>
            <a:r>
              <a:rPr lang="ar-SA" dirty="0"/>
              <a:t>تتضمن طرق إنشاء الصور ما يلي:</a:t>
            </a:r>
          </a:p>
          <a:p>
            <a:pPr algn="r" rtl="1"/>
            <a:r>
              <a:rPr lang="ar-SA" dirty="0"/>
              <a:t>إطلاق النار على قطعتين يقطع عدد الصور في النصف.</a:t>
            </a:r>
          </a:p>
          <a:p>
            <a:pPr algn="r" rtl="1"/>
            <a:r>
              <a:rPr lang="ar-SA" dirty="0"/>
              <a:t>يمكن إعادة استخدام دورة الصور لتوسيع الحركة المتكررة.</a:t>
            </a:r>
          </a:p>
          <a:p>
            <a:pPr algn="r" rtl="1"/>
            <a:r>
              <a:rPr lang="ar-SA" dirty="0"/>
              <a:t>يحمل تسلسل إنتاج رسومات متطابقة لتوسيع حالة أو إجراء معين.</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6" name="Rectangle 3"/>
          <p:cNvSpPr>
            <a:spLocks noGrp="1" noChangeArrowheads="1"/>
          </p:cNvSpPr>
          <p:nvPr>
            <p:ph idx="1"/>
          </p:nvPr>
        </p:nvSpPr>
        <p:spPr>
          <a:xfrm>
            <a:off x="0" y="609600"/>
            <a:ext cx="9265694" cy="5691791"/>
          </a:xfrm>
        </p:spPr>
        <p:txBody>
          <a:bodyPr>
            <a:noAutofit/>
          </a:bodyPr>
          <a:lstStyle/>
          <a:p>
            <a:pPr eaLnBrk="1" hangingPunct="1"/>
            <a:r>
              <a:rPr lang="en-US" dirty="0">
                <a:solidFill>
                  <a:srgbClr val="FF0000"/>
                </a:solidFill>
              </a:rPr>
              <a:t>Artistic strategies to create realistic world require:</a:t>
            </a:r>
          </a:p>
          <a:p>
            <a:pPr lvl="1" eaLnBrk="1" hangingPunct="1">
              <a:lnSpc>
                <a:spcPct val="90000"/>
              </a:lnSpc>
            </a:pPr>
            <a:r>
              <a:rPr lang="en-US" dirty="0">
                <a:ea typeface="ＭＳ Ｐゴシック" charset="-128"/>
              </a:rPr>
              <a:t>Awareness of how things move in the </a:t>
            </a:r>
            <a:r>
              <a:rPr lang="en-US" dirty="0" smtClean="0">
                <a:ea typeface="ＭＳ Ｐゴシック" charset="-128"/>
              </a:rPr>
              <a:t>world.</a:t>
            </a:r>
          </a:p>
          <a:p>
            <a:pPr marL="457200" lvl="1" indent="0" eaLnBrk="1" hangingPunct="1">
              <a:lnSpc>
                <a:spcPct val="90000"/>
              </a:lnSpc>
              <a:buNone/>
            </a:pPr>
            <a:r>
              <a:rPr lang="en-US" dirty="0" smtClean="0">
                <a:solidFill>
                  <a:srgbClr val="FF5A14"/>
                </a:solidFill>
                <a:ea typeface="ＭＳ Ｐゴシック" charset="-128"/>
              </a:rPr>
              <a:t>1-Ease-in</a:t>
            </a:r>
            <a:r>
              <a:rPr lang="en-US" dirty="0" smtClean="0">
                <a:ea typeface="ＭＳ Ｐゴシック" charset="-128"/>
              </a:rPr>
              <a:t> </a:t>
            </a:r>
            <a:r>
              <a:rPr lang="en-US" dirty="0">
                <a:ea typeface="ＭＳ Ｐゴシック" charset="-128"/>
              </a:rPr>
              <a:t>and </a:t>
            </a:r>
            <a:r>
              <a:rPr lang="en-US" dirty="0">
                <a:solidFill>
                  <a:srgbClr val="FF5A14"/>
                </a:solidFill>
                <a:ea typeface="ＭＳ Ｐゴシック" charset="-128"/>
              </a:rPr>
              <a:t>ease-out</a:t>
            </a:r>
            <a:r>
              <a:rPr lang="en-US" dirty="0">
                <a:ea typeface="ＭＳ Ｐゴシック" charset="-128"/>
              </a:rPr>
              <a:t> address the physics of </a:t>
            </a:r>
            <a:r>
              <a:rPr lang="en-US" dirty="0" smtClean="0">
                <a:ea typeface="ＭＳ Ｐゴシック" charset="-128"/>
              </a:rPr>
              <a:t>motion.</a:t>
            </a:r>
          </a:p>
          <a:p>
            <a:pPr marL="457200" lvl="1" indent="0" eaLnBrk="1" hangingPunct="1">
              <a:lnSpc>
                <a:spcPct val="90000"/>
              </a:lnSpc>
              <a:buNone/>
            </a:pPr>
            <a:r>
              <a:rPr lang="en-US" dirty="0" smtClean="0">
                <a:solidFill>
                  <a:srgbClr val="FF5A14"/>
                </a:solidFill>
                <a:ea typeface="ＭＳ Ｐゴシック" charset="-128"/>
              </a:rPr>
              <a:t>2-Overshooting</a:t>
            </a:r>
            <a:r>
              <a:rPr lang="en-US" dirty="0" smtClean="0">
                <a:ea typeface="ＭＳ Ｐゴシック" charset="-128"/>
              </a:rPr>
              <a:t> </a:t>
            </a:r>
            <a:r>
              <a:rPr lang="en-US" dirty="0">
                <a:ea typeface="ＭＳ Ｐゴシック" charset="-128"/>
              </a:rPr>
              <a:t>a resting point addresses kinetic energy of motion. </a:t>
            </a:r>
            <a:endParaRPr lang="en-US" dirty="0" smtClean="0">
              <a:ea typeface="ＭＳ Ｐゴシック" charset="-128"/>
            </a:endParaRPr>
          </a:p>
          <a:p>
            <a:pPr marL="457200" lvl="1" indent="0" eaLnBrk="1" hangingPunct="1">
              <a:lnSpc>
                <a:spcPct val="90000"/>
              </a:lnSpc>
              <a:buNone/>
            </a:pPr>
            <a:r>
              <a:rPr lang="en-US" dirty="0" smtClean="0">
                <a:ea typeface="ＭＳ Ｐゴシック" charset="-128"/>
              </a:rPr>
              <a:t>3-Different </a:t>
            </a:r>
            <a:r>
              <a:rPr lang="en-US" dirty="0">
                <a:ea typeface="ＭＳ Ｐゴシック" charset="-128"/>
              </a:rPr>
              <a:t>components of objects move independently of one another (</a:t>
            </a:r>
            <a:r>
              <a:rPr lang="en-US" dirty="0">
                <a:solidFill>
                  <a:srgbClr val="FF5A14"/>
                </a:solidFill>
                <a:ea typeface="ＭＳ Ｐゴシック" charset="-128"/>
              </a:rPr>
              <a:t>overlapping</a:t>
            </a:r>
            <a:r>
              <a:rPr lang="en-US" dirty="0">
                <a:ea typeface="ＭＳ Ｐゴシック" charset="-128"/>
              </a:rPr>
              <a:t> motion</a:t>
            </a:r>
            <a:r>
              <a:rPr lang="en-US" dirty="0" smtClean="0">
                <a:ea typeface="ＭＳ Ｐゴシック" charset="-128"/>
              </a:rPr>
              <a:t>).</a:t>
            </a:r>
          </a:p>
          <a:p>
            <a:pPr marL="457200" lvl="1" indent="0" eaLnBrk="1" hangingPunct="1">
              <a:lnSpc>
                <a:spcPct val="90000"/>
              </a:lnSpc>
              <a:buNone/>
            </a:pPr>
            <a:endParaRPr lang="en-US" dirty="0" smtClean="0">
              <a:ea typeface="ＭＳ Ｐゴシック" charset="-128"/>
            </a:endParaRPr>
          </a:p>
          <a:p>
            <a:pPr marL="1085850" lvl="2" eaLnBrk="1" hangingPunct="1">
              <a:lnSpc>
                <a:spcPct val="90000"/>
              </a:lnSpc>
            </a:pPr>
            <a:endParaRPr lang="en-US" dirty="0">
              <a:ea typeface="ＭＳ Ｐゴシック" charset="-128"/>
            </a:endParaRPr>
          </a:p>
          <a:p>
            <a:pPr marL="857250" lvl="2" indent="0" eaLnBrk="1" hangingPunct="1">
              <a:lnSpc>
                <a:spcPct val="90000"/>
              </a:lnSpc>
              <a:buNone/>
            </a:pPr>
            <a:endParaRPr lang="en-US" dirty="0">
              <a:ea typeface="ＭＳ Ｐゴシック" charset="-128"/>
            </a:endParaRPr>
          </a:p>
          <a:p>
            <a:pPr lvl="1" eaLnBrk="1" hangingPunct="1">
              <a:lnSpc>
                <a:spcPct val="90000"/>
              </a:lnSpc>
            </a:pPr>
            <a:r>
              <a:rPr lang="en-US" dirty="0">
                <a:solidFill>
                  <a:srgbClr val="FF0000"/>
                </a:solidFill>
                <a:ea typeface="ＭＳ Ｐゴシック" charset="-128"/>
              </a:rPr>
              <a:t>Exaggerate motion for dramatic effect using:</a:t>
            </a:r>
          </a:p>
          <a:p>
            <a:pPr marL="1085850" lvl="2" eaLnBrk="1" hangingPunct="1">
              <a:lnSpc>
                <a:spcPct val="90000"/>
              </a:lnSpc>
            </a:pPr>
            <a:r>
              <a:rPr lang="en-US" dirty="0">
                <a:ea typeface="ＭＳ Ｐゴシック" charset="-128"/>
              </a:rPr>
              <a:t>Variations in speed</a:t>
            </a:r>
          </a:p>
          <a:p>
            <a:pPr marL="1085850" lvl="2" eaLnBrk="1" hangingPunct="1">
              <a:lnSpc>
                <a:spcPct val="90000"/>
              </a:lnSpc>
            </a:pPr>
            <a:r>
              <a:rPr lang="en-US" dirty="0">
                <a:solidFill>
                  <a:srgbClr val="FF5A14"/>
                </a:solidFill>
                <a:ea typeface="ＭＳ Ｐゴシック" charset="-128"/>
              </a:rPr>
              <a:t>Stretch and squash</a:t>
            </a:r>
            <a:r>
              <a:rPr lang="en-US" dirty="0">
                <a:ea typeface="ＭＳ Ｐゴシック" charset="-128"/>
              </a:rPr>
              <a:t>.</a:t>
            </a:r>
          </a:p>
        </p:txBody>
      </p:sp>
      <p:sp>
        <p:nvSpPr>
          <p:cNvPr id="28674" name="Slide Number Placeholder 4"/>
          <p:cNvSpPr>
            <a:spLocks noGrp="1"/>
          </p:cNvSpPr>
          <p:nvPr>
            <p:ph type="sldNum" sz="quarter" idx="12"/>
          </p:nvPr>
        </p:nvSpPr>
        <p:spPr>
          <a:noFill/>
        </p:spPr>
        <p:txBody>
          <a:bodyPr/>
          <a:lstStyle/>
          <a:p>
            <a:fld id="{4DF282C3-2988-814B-A10A-AF17F4A2F3D7}" type="slidenum">
              <a:rPr lang="en-US" smtClean="0"/>
              <a:pPr/>
              <a:t>6</a:t>
            </a:fld>
            <a:endParaRPr lang="en-US" smtClean="0"/>
          </a:p>
        </p:txBody>
      </p:sp>
      <p:sp>
        <p:nvSpPr>
          <p:cNvPr id="7" name="Rectangle 2"/>
          <p:cNvSpPr txBox="1">
            <a:spLocks noChangeArrowheads="1"/>
          </p:cNvSpPr>
          <p:nvPr/>
        </p:nvSpPr>
        <p:spPr>
          <a:xfrm>
            <a:off x="381000" y="-304800"/>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z="3200" dirty="0" smtClean="0">
                <a:solidFill>
                  <a:srgbClr val="FF0000"/>
                </a:solidFill>
              </a:rPr>
              <a:t>Challenges Of </a:t>
            </a:r>
            <a:r>
              <a:rPr lang="en-US" sz="3200" dirty="0" err="1" smtClean="0">
                <a:solidFill>
                  <a:srgbClr val="FF0000"/>
                </a:solidFill>
              </a:rPr>
              <a:t>TraditionalAnimation</a:t>
            </a:r>
            <a:r>
              <a:rPr lang="en-US" sz="3200" dirty="0">
                <a:solidFill>
                  <a:srgbClr val="FF0000"/>
                </a:solidFill>
              </a:rPr>
              <a:t> </a:t>
            </a:r>
            <a:r>
              <a:rPr lang="ar-SA" sz="3200" dirty="0" smtClean="0">
                <a:solidFill>
                  <a:srgbClr val="FF0000"/>
                </a:solidFill>
              </a:rPr>
              <a:t>تحديات</a:t>
            </a:r>
            <a:endParaRPr lang="en-US" sz="3200" dirty="0">
              <a:solidFill>
                <a:srgbClr val="FF0000"/>
              </a:solidFill>
            </a:endParaRPr>
          </a:p>
        </p:txBody>
      </p:sp>
      <p:sp>
        <p:nvSpPr>
          <p:cNvPr id="3" name="مستطيل 2"/>
          <p:cNvSpPr/>
          <p:nvPr/>
        </p:nvSpPr>
        <p:spPr>
          <a:xfrm>
            <a:off x="-76200" y="3733800"/>
            <a:ext cx="9144000" cy="2862322"/>
          </a:xfrm>
          <a:prstGeom prst="rect">
            <a:avLst/>
          </a:prstGeom>
        </p:spPr>
        <p:txBody>
          <a:bodyPr wrap="square">
            <a:spAutoFit/>
          </a:bodyPr>
          <a:lstStyle/>
          <a:p>
            <a:pPr algn="r" rtl="1"/>
            <a:r>
              <a:rPr lang="ar-SA" sz="2000" dirty="0"/>
              <a:t>تتطلب الاستراتيجيات الفنية لخلق عالم واقعي ما يلي:</a:t>
            </a:r>
          </a:p>
          <a:p>
            <a:pPr algn="r" rtl="1"/>
            <a:r>
              <a:rPr lang="ar-SA" sz="2000" dirty="0"/>
              <a:t>الوعي بكيفية تحرك الأشياء في </a:t>
            </a:r>
            <a:r>
              <a:rPr lang="ar-SA" sz="2000" dirty="0" smtClean="0"/>
              <a:t>العالم.  2- سهولة </a:t>
            </a:r>
            <a:r>
              <a:rPr lang="ar-SA" sz="2000" dirty="0"/>
              <a:t>وتخفيف عنوان فيزياء الحركة.</a:t>
            </a:r>
          </a:p>
          <a:p>
            <a:pPr algn="r" rtl="1"/>
            <a:r>
              <a:rPr lang="ar-SA" sz="2000" dirty="0"/>
              <a:t>يتجاوز تجاوز نقطة الاستراحة الطاقة الحركية للحركة.</a:t>
            </a:r>
          </a:p>
          <a:p>
            <a:pPr algn="r" rtl="1"/>
            <a:r>
              <a:rPr lang="ar-SA" sz="2000" dirty="0"/>
              <a:t>وتتحرك مكونات مختلفة من الكائنات بشكل مستقل عن بعضها (حركة متداخلة</a:t>
            </a:r>
            <a:r>
              <a:rPr lang="ar-SA" sz="2000" dirty="0" smtClean="0"/>
              <a:t>)</a:t>
            </a:r>
          </a:p>
          <a:p>
            <a:pPr algn="r" rtl="1"/>
            <a:endParaRPr lang="ar-SA" sz="2000" dirty="0" smtClean="0"/>
          </a:p>
          <a:p>
            <a:pPr algn="r" rtl="1"/>
            <a:endParaRPr lang="ar-SA" sz="2000" dirty="0"/>
          </a:p>
          <a:p>
            <a:pPr algn="r" rtl="1"/>
            <a:r>
              <a:rPr lang="ar-SA" sz="2000" dirty="0"/>
              <a:t>حركة مبالغة للتأثير الدرامي باستخدام:</a:t>
            </a:r>
          </a:p>
          <a:p>
            <a:pPr algn="r" rtl="1"/>
            <a:r>
              <a:rPr lang="ar-SA" sz="2000" dirty="0"/>
              <a:t>الاختلافات في السرعة</a:t>
            </a:r>
          </a:p>
          <a:p>
            <a:pPr algn="r" rtl="1"/>
            <a:r>
              <a:rPr lang="ar-SA" sz="2000" dirty="0"/>
              <a:t>وتمتد </a:t>
            </a:r>
            <a:r>
              <a:rPr lang="ar-SA" sz="2000" dirty="0" err="1"/>
              <a:t>الاسكواش</a:t>
            </a:r>
            <a:r>
              <a:rPr lang="ar-SA" sz="2000" dirty="0"/>
              <a: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3" name="Rectangle 2"/>
          <p:cNvSpPr>
            <a:spLocks noGrp="1" noChangeArrowheads="1"/>
          </p:cNvSpPr>
          <p:nvPr>
            <p:ph type="title"/>
          </p:nvPr>
        </p:nvSpPr>
        <p:spPr>
          <a:xfrm>
            <a:off x="457200" y="28433"/>
            <a:ext cx="8229600" cy="1143000"/>
          </a:xfrm>
        </p:spPr>
        <p:txBody>
          <a:bodyPr>
            <a:normAutofit/>
          </a:bodyPr>
          <a:lstStyle/>
          <a:p>
            <a:r>
              <a:rPr lang="en-US" dirty="0">
                <a:solidFill>
                  <a:srgbClr val="FF0000"/>
                </a:solidFill>
              </a:rPr>
              <a:t>Traditional </a:t>
            </a:r>
            <a:r>
              <a:rPr lang="en-US" dirty="0" smtClean="0">
                <a:solidFill>
                  <a:srgbClr val="FF0000"/>
                </a:solidFill>
              </a:rPr>
              <a:t>Techniques</a:t>
            </a:r>
            <a:r>
              <a:rPr lang="ar-SA" dirty="0">
                <a:solidFill>
                  <a:srgbClr val="FF0000"/>
                </a:solidFill>
              </a:rPr>
              <a:t>التقنيات </a:t>
            </a:r>
            <a:r>
              <a:rPr lang="ar-SA" dirty="0" smtClean="0">
                <a:solidFill>
                  <a:srgbClr val="FF0000"/>
                </a:solidFill>
              </a:rPr>
              <a:t>التقليدية</a:t>
            </a:r>
            <a:endParaRPr lang="en-US" dirty="0">
              <a:solidFill>
                <a:srgbClr val="FF0000"/>
              </a:solidFill>
            </a:endParaRPr>
          </a:p>
        </p:txBody>
      </p:sp>
      <p:sp>
        <p:nvSpPr>
          <p:cNvPr id="30724" name="Rectangle 3"/>
          <p:cNvSpPr>
            <a:spLocks noGrp="1" noChangeArrowheads="1"/>
          </p:cNvSpPr>
          <p:nvPr>
            <p:ph idx="1"/>
          </p:nvPr>
        </p:nvSpPr>
        <p:spPr>
          <a:xfrm>
            <a:off x="0" y="1143000"/>
            <a:ext cx="8915400" cy="4525963"/>
          </a:xfrm>
        </p:spPr>
        <p:txBody>
          <a:bodyPr/>
          <a:lstStyle/>
          <a:p>
            <a:pPr eaLnBrk="1" hangingPunct="1"/>
            <a:r>
              <a:rPr lang="en-US" dirty="0">
                <a:solidFill>
                  <a:srgbClr val="FF0000"/>
                </a:solidFill>
              </a:rPr>
              <a:t>Strategies for achieving motion have been applied to:</a:t>
            </a:r>
            <a:br>
              <a:rPr lang="en-US" dirty="0">
                <a:solidFill>
                  <a:srgbClr val="FF0000"/>
                </a:solidFill>
              </a:rPr>
            </a:br>
            <a:endParaRPr lang="en-US" dirty="0">
              <a:solidFill>
                <a:srgbClr val="FF0000"/>
              </a:solidFill>
            </a:endParaRPr>
          </a:p>
          <a:p>
            <a:pPr marL="971550" lvl="1" indent="-514350" eaLnBrk="1" hangingPunct="1">
              <a:spcAft>
                <a:spcPts val="600"/>
              </a:spcAft>
              <a:buFont typeface="+mj-lt"/>
              <a:buAutoNum type="arabicPeriod"/>
            </a:pPr>
            <a:r>
              <a:rPr lang="en-US" dirty="0">
                <a:ea typeface="ＭＳ Ｐゴシック" charset="-128"/>
              </a:rPr>
              <a:t>Paper cut-outs</a:t>
            </a:r>
          </a:p>
          <a:p>
            <a:pPr marL="971550" lvl="1" indent="-514350" eaLnBrk="1" hangingPunct="1">
              <a:spcAft>
                <a:spcPts val="600"/>
              </a:spcAft>
              <a:buFont typeface="+mj-lt"/>
              <a:buAutoNum type="arabicPeriod"/>
            </a:pPr>
            <a:r>
              <a:rPr lang="en-US" dirty="0">
                <a:ea typeface="ＭＳ Ｐゴシック" charset="-128"/>
              </a:rPr>
              <a:t>Clay figurines</a:t>
            </a:r>
          </a:p>
          <a:p>
            <a:pPr marL="971550" lvl="1" indent="-514350" eaLnBrk="1" hangingPunct="1">
              <a:spcAft>
                <a:spcPts val="600"/>
              </a:spcAft>
              <a:buFont typeface="+mj-lt"/>
              <a:buAutoNum type="arabicPeriod"/>
            </a:pPr>
            <a:r>
              <a:rPr lang="en-US" dirty="0">
                <a:ea typeface="ＭＳ Ｐゴシック" charset="-128"/>
              </a:rPr>
              <a:t>Puppets</a:t>
            </a:r>
          </a:p>
          <a:p>
            <a:pPr marL="971550" lvl="1" indent="-514350" eaLnBrk="1" hangingPunct="1">
              <a:spcAft>
                <a:spcPts val="600"/>
              </a:spcAft>
              <a:buFont typeface="+mj-lt"/>
              <a:buAutoNum type="arabicPeriod"/>
            </a:pPr>
            <a:r>
              <a:rPr lang="en-US" dirty="0">
                <a:ea typeface="ＭＳ Ｐゴシック" charset="-128"/>
              </a:rPr>
              <a:t>Natural objects photographed, reposed and re-photographed.</a:t>
            </a:r>
          </a:p>
        </p:txBody>
      </p:sp>
      <p:sp>
        <p:nvSpPr>
          <p:cNvPr id="30722" name="Slide Number Placeholder 4"/>
          <p:cNvSpPr>
            <a:spLocks noGrp="1"/>
          </p:cNvSpPr>
          <p:nvPr>
            <p:ph type="sldNum" sz="quarter" idx="12"/>
          </p:nvPr>
        </p:nvSpPr>
        <p:spPr>
          <a:noFill/>
        </p:spPr>
        <p:txBody>
          <a:bodyPr/>
          <a:lstStyle/>
          <a:p>
            <a:fld id="{E408CB2B-C90A-7F4D-8CAF-A6F00C490C18}" type="slidenum">
              <a:rPr lang="en-US" smtClean="0"/>
              <a:pPr/>
              <a:t>7</a:t>
            </a:fld>
            <a:endParaRPr lang="en-US" smtClean="0"/>
          </a:p>
        </p:txBody>
      </p:sp>
      <p:sp>
        <p:nvSpPr>
          <p:cNvPr id="2" name="مستطيل 1"/>
          <p:cNvSpPr/>
          <p:nvPr/>
        </p:nvSpPr>
        <p:spPr>
          <a:xfrm>
            <a:off x="1825388" y="2590800"/>
            <a:ext cx="7315200" cy="1938992"/>
          </a:xfrm>
          <a:prstGeom prst="rect">
            <a:avLst/>
          </a:prstGeom>
        </p:spPr>
        <p:txBody>
          <a:bodyPr wrap="square">
            <a:spAutoFit/>
          </a:bodyPr>
          <a:lstStyle/>
          <a:p>
            <a:pPr algn="r" rtl="1"/>
            <a:r>
              <a:rPr lang="ar-SA" dirty="0"/>
              <a:t>تم تطبيق استراتيجيات تحقيق الحركة على:</a:t>
            </a:r>
          </a:p>
          <a:p>
            <a:pPr marL="457200" indent="-457200" algn="r" rtl="1">
              <a:buFont typeface="+mj-lt"/>
              <a:buAutoNum type="arabicPeriod"/>
            </a:pPr>
            <a:r>
              <a:rPr lang="ar-SA" dirty="0"/>
              <a:t>قطع الورق</a:t>
            </a:r>
          </a:p>
          <a:p>
            <a:pPr marL="457200" indent="-457200" algn="r" rtl="1">
              <a:buFont typeface="+mj-lt"/>
              <a:buAutoNum type="arabicPeriod"/>
            </a:pPr>
            <a:r>
              <a:rPr lang="ar-SA" dirty="0"/>
              <a:t>التماثيل الطينية</a:t>
            </a:r>
          </a:p>
          <a:p>
            <a:pPr marL="457200" indent="-457200" algn="r" rtl="1">
              <a:buFont typeface="+mj-lt"/>
              <a:buAutoNum type="arabicPeriod"/>
            </a:pPr>
            <a:r>
              <a:rPr lang="ar-SA" dirty="0"/>
              <a:t>الدمى</a:t>
            </a:r>
          </a:p>
          <a:p>
            <a:pPr marL="457200" indent="-457200" algn="r" rtl="1">
              <a:buFont typeface="+mj-lt"/>
              <a:buAutoNum type="arabicPeriod"/>
            </a:pPr>
            <a:r>
              <a:rPr lang="ar-SA" dirty="0"/>
              <a:t>الأشياء الطبيعية صورت ، أعيد تصويرها وإعادة تصويرها.</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71" name="Rectangle 2"/>
          <p:cNvSpPr>
            <a:spLocks noGrp="1" noChangeArrowheads="1"/>
          </p:cNvSpPr>
          <p:nvPr>
            <p:ph type="title"/>
          </p:nvPr>
        </p:nvSpPr>
        <p:spPr>
          <a:xfrm>
            <a:off x="381000" y="-228600"/>
            <a:ext cx="8229600" cy="1143000"/>
          </a:xfrm>
        </p:spPr>
        <p:txBody>
          <a:bodyPr/>
          <a:lstStyle/>
          <a:p>
            <a:pPr eaLnBrk="1" hangingPunct="1"/>
            <a:r>
              <a:rPr lang="en-US" dirty="0">
                <a:solidFill>
                  <a:srgbClr val="FF0000"/>
                </a:solidFill>
              </a:rPr>
              <a:t>CEL </a:t>
            </a:r>
            <a:r>
              <a:rPr lang="en-US" dirty="0" smtClean="0">
                <a:solidFill>
                  <a:srgbClr val="FF0000"/>
                </a:solidFill>
              </a:rPr>
              <a:t>Animation</a:t>
            </a:r>
            <a:endParaRPr lang="en-US" dirty="0">
              <a:solidFill>
                <a:srgbClr val="FF0000"/>
              </a:solidFill>
            </a:endParaRPr>
          </a:p>
        </p:txBody>
      </p:sp>
      <p:sp>
        <p:nvSpPr>
          <p:cNvPr id="32772" name="Rectangle 3"/>
          <p:cNvSpPr>
            <a:spLocks noGrp="1" noChangeArrowheads="1"/>
          </p:cNvSpPr>
          <p:nvPr>
            <p:ph idx="1"/>
          </p:nvPr>
        </p:nvSpPr>
        <p:spPr>
          <a:xfrm>
            <a:off x="26158" y="914400"/>
            <a:ext cx="8763000" cy="4525963"/>
          </a:xfrm>
        </p:spPr>
        <p:txBody>
          <a:bodyPr/>
          <a:lstStyle/>
          <a:p>
            <a:pPr eaLnBrk="1" hangingPunct="1">
              <a:spcAft>
                <a:spcPts val="600"/>
              </a:spcAft>
            </a:pPr>
            <a:r>
              <a:rPr lang="en-US" dirty="0"/>
              <a:t>Perfected and made popular by Disney studios.</a:t>
            </a:r>
          </a:p>
          <a:p>
            <a:pPr lvl="1" eaLnBrk="1" hangingPunct="1">
              <a:spcAft>
                <a:spcPts val="600"/>
              </a:spcAft>
            </a:pPr>
            <a:r>
              <a:rPr lang="en-US" dirty="0" err="1">
                <a:solidFill>
                  <a:srgbClr val="FF5A14"/>
                </a:solidFill>
                <a:ea typeface="ＭＳ Ｐゴシック" charset="-128"/>
              </a:rPr>
              <a:t>Cel</a:t>
            </a:r>
            <a:r>
              <a:rPr lang="en-US" dirty="0">
                <a:solidFill>
                  <a:srgbClr val="FF5A14"/>
                </a:solidFill>
                <a:ea typeface="ＭＳ Ｐゴシック" charset="-128"/>
              </a:rPr>
              <a:t>: </a:t>
            </a:r>
            <a:r>
              <a:rPr lang="en-US" dirty="0">
                <a:ea typeface="ＭＳ Ｐゴシック" charset="-128"/>
              </a:rPr>
              <a:t>drawings of individual frames made on sheets of celluloid.</a:t>
            </a:r>
          </a:p>
          <a:p>
            <a:pPr lvl="1" eaLnBrk="1" hangingPunct="1">
              <a:spcAft>
                <a:spcPts val="600"/>
              </a:spcAft>
            </a:pPr>
            <a:r>
              <a:rPr lang="en-US" dirty="0">
                <a:ea typeface="ＭＳ Ｐゴシック" charset="-128"/>
              </a:rPr>
              <a:t>Drawings were then photographed to produce the animated film. </a:t>
            </a:r>
          </a:p>
          <a:p>
            <a:pPr eaLnBrk="1" hangingPunct="1">
              <a:spcAft>
                <a:spcPts val="600"/>
              </a:spcAft>
            </a:pPr>
            <a:r>
              <a:rPr lang="en-US" dirty="0"/>
              <a:t>Technique that directly influenced development of digital animation.</a:t>
            </a:r>
          </a:p>
          <a:p>
            <a:pPr lvl="1" eaLnBrk="1" hangingPunct="1"/>
            <a:endParaRPr lang="en-US" dirty="0">
              <a:ea typeface="ＭＳ Ｐゴシック" charset="-128"/>
            </a:endParaRPr>
          </a:p>
        </p:txBody>
      </p:sp>
      <p:sp>
        <p:nvSpPr>
          <p:cNvPr id="32770" name="Slide Number Placeholder 4"/>
          <p:cNvSpPr>
            <a:spLocks noGrp="1"/>
          </p:cNvSpPr>
          <p:nvPr>
            <p:ph type="sldNum" sz="quarter" idx="12"/>
          </p:nvPr>
        </p:nvSpPr>
        <p:spPr>
          <a:noFill/>
        </p:spPr>
        <p:txBody>
          <a:bodyPr/>
          <a:lstStyle/>
          <a:p>
            <a:fld id="{E4E5642D-B5EA-ED47-9785-FB602CB0DE6E}" type="slidenum">
              <a:rPr lang="en-US" smtClean="0"/>
              <a:pPr/>
              <a:t>8</a:t>
            </a:fld>
            <a:endParaRPr lang="en-US" smtClean="0"/>
          </a:p>
        </p:txBody>
      </p:sp>
      <p:sp>
        <p:nvSpPr>
          <p:cNvPr id="2" name="مستطيل 1"/>
          <p:cNvSpPr/>
          <p:nvPr/>
        </p:nvSpPr>
        <p:spPr>
          <a:xfrm>
            <a:off x="685800" y="4180344"/>
            <a:ext cx="8382000" cy="1569660"/>
          </a:xfrm>
          <a:prstGeom prst="rect">
            <a:avLst/>
          </a:prstGeom>
        </p:spPr>
        <p:txBody>
          <a:bodyPr wrap="square">
            <a:spAutoFit/>
          </a:bodyPr>
          <a:lstStyle/>
          <a:p>
            <a:pPr algn="r" rtl="1"/>
            <a:r>
              <a:rPr lang="ar-SA" dirty="0"/>
              <a:t>مثالية وشعبية من </a:t>
            </a:r>
            <a:r>
              <a:rPr lang="ar-SA" dirty="0" err="1"/>
              <a:t>استوديوهات</a:t>
            </a:r>
            <a:r>
              <a:rPr lang="ar-SA" dirty="0"/>
              <a:t> ديزني.</a:t>
            </a:r>
          </a:p>
          <a:p>
            <a:pPr algn="r" rtl="1"/>
            <a:r>
              <a:rPr lang="en-US" dirty="0" err="1"/>
              <a:t>Cel</a:t>
            </a:r>
            <a:r>
              <a:rPr lang="en-US" dirty="0"/>
              <a:t>: </a:t>
            </a:r>
            <a:r>
              <a:rPr lang="ar-SA" dirty="0"/>
              <a:t>رسومات من إطارات فردية مصنوعة على صفائح من </a:t>
            </a:r>
            <a:r>
              <a:rPr lang="ar-SA" dirty="0" err="1"/>
              <a:t>السيلولويد</a:t>
            </a:r>
            <a:r>
              <a:rPr lang="ar-SA" dirty="0"/>
              <a:t>.</a:t>
            </a:r>
          </a:p>
          <a:p>
            <a:pPr algn="r" rtl="1"/>
            <a:r>
              <a:rPr lang="ar-SA" dirty="0"/>
              <a:t>ثم تم تصوير الرسومات لإنتاج فيلم الرسوم المتحركة.</a:t>
            </a:r>
          </a:p>
          <a:p>
            <a:pPr algn="r" rtl="1"/>
            <a:r>
              <a:rPr lang="ar-SA" dirty="0"/>
              <a:t>تقنية أثرت بشكل مباشر على تطور الرسوم المتحركة الرقمية.</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819" name="Rectangle 2"/>
          <p:cNvSpPr>
            <a:spLocks noGrp="1" noChangeArrowheads="1"/>
          </p:cNvSpPr>
          <p:nvPr>
            <p:ph type="title"/>
          </p:nvPr>
        </p:nvSpPr>
        <p:spPr>
          <a:xfrm>
            <a:off x="457200" y="0"/>
            <a:ext cx="8229600" cy="1143000"/>
          </a:xfrm>
        </p:spPr>
        <p:txBody>
          <a:bodyPr/>
          <a:lstStyle/>
          <a:p>
            <a:pPr eaLnBrk="1" hangingPunct="1"/>
            <a:r>
              <a:rPr lang="en-US" dirty="0">
                <a:solidFill>
                  <a:srgbClr val="FF0000"/>
                </a:solidFill>
              </a:rPr>
              <a:t>CEL ANIMATION</a:t>
            </a:r>
          </a:p>
        </p:txBody>
      </p:sp>
      <p:sp>
        <p:nvSpPr>
          <p:cNvPr id="34820" name="Rectangle 3"/>
          <p:cNvSpPr>
            <a:spLocks noGrp="1" noChangeArrowheads="1"/>
          </p:cNvSpPr>
          <p:nvPr>
            <p:ph idx="1"/>
          </p:nvPr>
        </p:nvSpPr>
        <p:spPr>
          <a:xfrm>
            <a:off x="309349" y="685800"/>
            <a:ext cx="8458200" cy="4525963"/>
          </a:xfrm>
        </p:spPr>
        <p:txBody>
          <a:bodyPr/>
          <a:lstStyle/>
          <a:p>
            <a:pPr eaLnBrk="1" hangingPunct="1"/>
            <a:r>
              <a:rPr lang="en-US" dirty="0">
                <a:solidFill>
                  <a:srgbClr val="FF0000"/>
                </a:solidFill>
              </a:rPr>
              <a:t>Advantages:</a:t>
            </a:r>
          </a:p>
          <a:p>
            <a:pPr marL="971550" lvl="1" indent="-514350" eaLnBrk="1" hangingPunct="1">
              <a:buFont typeface="+mj-lt"/>
              <a:buAutoNum type="arabicPeriod"/>
            </a:pPr>
            <a:r>
              <a:rPr lang="en-US" dirty="0">
                <a:ea typeface="ＭＳ Ｐゴシック" charset="-128"/>
              </a:rPr>
              <a:t>Artists saved drawing time.</a:t>
            </a:r>
          </a:p>
          <a:p>
            <a:pPr marL="914400" lvl="2" indent="0" eaLnBrk="1" hangingPunct="1">
              <a:lnSpc>
                <a:spcPct val="90000"/>
              </a:lnSpc>
              <a:buNone/>
            </a:pPr>
            <a:r>
              <a:rPr lang="en-US" dirty="0" smtClean="0">
                <a:ea typeface="ＭＳ Ｐゴシック" charset="-128"/>
              </a:rPr>
              <a:t>1-Fixed </a:t>
            </a:r>
            <a:r>
              <a:rPr lang="en-US" dirty="0">
                <a:ea typeface="ＭＳ Ｐゴシック" charset="-128"/>
              </a:rPr>
              <a:t>components of a scene were drawn once and layered on the bottom of a stack of celluloid sheets.</a:t>
            </a:r>
          </a:p>
          <a:p>
            <a:pPr marL="914400" lvl="2" indent="0" eaLnBrk="1" hangingPunct="1">
              <a:lnSpc>
                <a:spcPct val="90000"/>
              </a:lnSpc>
              <a:buNone/>
            </a:pPr>
            <a:r>
              <a:rPr lang="en-US" dirty="0" smtClean="0">
                <a:ea typeface="ＭＳ Ｐゴシック" charset="-128"/>
              </a:rPr>
              <a:t>2- Moving </a:t>
            </a:r>
            <a:r>
              <a:rPr lang="en-US" dirty="0">
                <a:ea typeface="ＭＳ Ｐゴシック" charset="-128"/>
              </a:rPr>
              <a:t>components were drawn separately and placed on top of the fixed scene components.</a:t>
            </a:r>
          </a:p>
          <a:p>
            <a:pPr marL="971550" lvl="1" indent="-514350" eaLnBrk="1" hangingPunct="1">
              <a:buFont typeface="+mj-lt"/>
              <a:buAutoNum type="arabicPeriod"/>
            </a:pPr>
            <a:r>
              <a:rPr lang="en-US" dirty="0">
                <a:ea typeface="ＭＳ Ｐゴシック" charset="-128"/>
              </a:rPr>
              <a:t>Gave precise control over elements.</a:t>
            </a:r>
          </a:p>
          <a:p>
            <a:pPr lvl="2" eaLnBrk="1" hangingPunct="1">
              <a:lnSpc>
                <a:spcPct val="90000"/>
              </a:lnSpc>
            </a:pPr>
            <a:r>
              <a:rPr lang="en-US" dirty="0">
                <a:ea typeface="ＭＳ Ｐゴシック" charset="-128"/>
              </a:rPr>
              <a:t>Individual </a:t>
            </a:r>
            <a:r>
              <a:rPr lang="en-US" dirty="0" err="1">
                <a:ea typeface="ＭＳ Ｐゴシック" charset="-128"/>
              </a:rPr>
              <a:t>cel</a:t>
            </a:r>
            <a:r>
              <a:rPr lang="en-US" dirty="0">
                <a:ea typeface="ＭＳ Ｐゴシック" charset="-128"/>
              </a:rPr>
              <a:t> layers could reproduce interdependent, complex motions.</a:t>
            </a:r>
          </a:p>
        </p:txBody>
      </p:sp>
      <p:sp>
        <p:nvSpPr>
          <p:cNvPr id="34818" name="Slide Number Placeholder 4"/>
          <p:cNvSpPr>
            <a:spLocks noGrp="1"/>
          </p:cNvSpPr>
          <p:nvPr>
            <p:ph type="sldNum" sz="quarter" idx="12"/>
          </p:nvPr>
        </p:nvSpPr>
        <p:spPr>
          <a:noFill/>
        </p:spPr>
        <p:txBody>
          <a:bodyPr/>
          <a:lstStyle/>
          <a:p>
            <a:fld id="{6D8238D9-25DF-DE4E-B0B6-53766768B784}" type="slidenum">
              <a:rPr lang="en-US" smtClean="0"/>
              <a:pPr/>
              <a:t>9</a:t>
            </a:fld>
            <a:endParaRPr lang="en-US" smtClean="0"/>
          </a:p>
        </p:txBody>
      </p:sp>
      <p:sp>
        <p:nvSpPr>
          <p:cNvPr id="2" name="مستطيل 1"/>
          <p:cNvSpPr/>
          <p:nvPr/>
        </p:nvSpPr>
        <p:spPr>
          <a:xfrm>
            <a:off x="309349" y="4213830"/>
            <a:ext cx="8839200" cy="2677656"/>
          </a:xfrm>
          <a:prstGeom prst="rect">
            <a:avLst/>
          </a:prstGeom>
        </p:spPr>
        <p:txBody>
          <a:bodyPr wrap="square">
            <a:spAutoFit/>
          </a:bodyPr>
          <a:lstStyle/>
          <a:p>
            <a:pPr algn="r" rtl="1"/>
            <a:r>
              <a:rPr lang="ar-SA" dirty="0"/>
              <a:t>مزايا:</a:t>
            </a:r>
          </a:p>
          <a:p>
            <a:pPr algn="r" rtl="1"/>
            <a:r>
              <a:rPr lang="ar-SA" dirty="0" smtClean="0"/>
              <a:t>1-الفنانين </a:t>
            </a:r>
            <a:r>
              <a:rPr lang="ar-SA" dirty="0"/>
              <a:t>حفظ وقت الرسم.</a:t>
            </a:r>
          </a:p>
          <a:p>
            <a:pPr algn="r" rtl="1"/>
            <a:r>
              <a:rPr lang="ar-SA" dirty="0"/>
              <a:t>تم رسم المكونات الثابتة للمشهد مرة واحدة ووضعت الطبقات في الجزء السفلي من كومة من أوراق </a:t>
            </a:r>
            <a:r>
              <a:rPr lang="ar-SA" dirty="0" err="1"/>
              <a:t>السيلولويد</a:t>
            </a:r>
            <a:r>
              <a:rPr lang="ar-SA" dirty="0"/>
              <a:t>.</a:t>
            </a:r>
          </a:p>
          <a:p>
            <a:pPr algn="r" rtl="1"/>
            <a:r>
              <a:rPr lang="ar-SA" dirty="0"/>
              <a:t>تم رسم العناصر المتحركة بشكل منفصل ووضعها أعلى مكونات المشهد الثابت.</a:t>
            </a:r>
          </a:p>
          <a:p>
            <a:pPr algn="r" rtl="1"/>
            <a:r>
              <a:rPr lang="ar-SA" dirty="0" smtClean="0"/>
              <a:t>2-أعطت </a:t>
            </a:r>
            <a:r>
              <a:rPr lang="ar-SA" dirty="0"/>
              <a:t>السيطرة الدقيقة على العناصر.</a:t>
            </a:r>
          </a:p>
          <a:p>
            <a:pPr algn="r" rtl="1"/>
            <a:r>
              <a:rPr lang="ar-SA" dirty="0"/>
              <a:t>يمكن لطبقات الخلايا </a:t>
            </a:r>
            <a:r>
              <a:rPr lang="ar-SA" dirty="0" err="1"/>
              <a:t>السلوية</a:t>
            </a:r>
            <a:r>
              <a:rPr lang="ar-SA" dirty="0"/>
              <a:t> الفردية أن تستنسخ حركات معقدة ومترابطة.</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642</TotalTime>
  <Words>3046</Words>
  <Application>Microsoft Office PowerPoint</Application>
  <PresentationFormat>عرض على الشاشة (3:4)‏</PresentationFormat>
  <Paragraphs>536</Paragraphs>
  <Slides>30</Slides>
  <Notes>30</Notes>
  <HiddenSlides>0</HiddenSlides>
  <MMClips>0</MMClips>
  <ScaleCrop>false</ScaleCrop>
  <HeadingPairs>
    <vt:vector size="4" baseType="variant">
      <vt:variant>
        <vt:lpstr>نسق</vt:lpstr>
      </vt:variant>
      <vt:variant>
        <vt:i4>1</vt:i4>
      </vt:variant>
      <vt:variant>
        <vt:lpstr>عناوين الشرائح</vt:lpstr>
      </vt:variant>
      <vt:variant>
        <vt:i4>30</vt:i4>
      </vt:variant>
    </vt:vector>
  </HeadingPairs>
  <TitlesOfParts>
    <vt:vector size="31" baseType="lpstr">
      <vt:lpstr>Office Theme</vt:lpstr>
      <vt:lpstr>Pinnacle Of Modern Multimedia</vt:lpstr>
      <vt:lpstr>Animation Basics</vt:lpstr>
      <vt:lpstr>Animation Basics</vt:lpstr>
      <vt:lpstr>Traditional Animation</vt:lpstr>
      <vt:lpstr>Challenges Of Traditional Animation تحديات</vt:lpstr>
      <vt:lpstr>عرض تقديمي في PowerPoint</vt:lpstr>
      <vt:lpstr>Traditional Techniquesالتقنيات التقليدية</vt:lpstr>
      <vt:lpstr>CEL Animation</vt:lpstr>
      <vt:lpstr>CEL ANIMATION</vt:lpstr>
      <vt:lpstr>CEL ANIMATION</vt:lpstr>
      <vt:lpstr>Producing CEL animation</vt:lpstr>
      <vt:lpstr>Producing CEL Animation</vt:lpstr>
      <vt:lpstr>Digital Animation  </vt:lpstr>
      <vt:lpstr>2-D ANIMATION</vt:lpstr>
      <vt:lpstr>Digital CEL Animation</vt:lpstr>
      <vt:lpstr>Animation Software</vt:lpstr>
      <vt:lpstr>ANIMATION SOFTWARE</vt:lpstr>
      <vt:lpstr>Animation Software</vt:lpstr>
      <vt:lpstr>Programmed Animation</vt:lpstr>
      <vt:lpstr>Programmed Animation</vt:lpstr>
      <vt:lpstr>3-D ANIMATION</vt:lpstr>
      <vt:lpstr>Motion Capture</vt:lpstr>
      <vt:lpstr>Forward Kinematics</vt:lpstr>
      <vt:lpstr>Inverse Kinematics</vt:lpstr>
      <vt:lpstr>الرسوم المتحركة مع الفيزياءAnimating With Physics</vt:lpstr>
      <vt:lpstr>Completing The Animation</vt:lpstr>
      <vt:lpstr>Rendering Optionsخيارات التقديم</vt:lpstr>
      <vt:lpstr>ANIMATION TIPS &amp; GUIDELINES</vt:lpstr>
      <vt:lpstr>WRAP UP</vt:lpstr>
      <vt:lpstr>WRAP UP</vt:lpstr>
    </vt:vector>
  </TitlesOfParts>
  <Company>UNHM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ONE</dc:title>
  <dc:creator>Karla Vogel</dc:creator>
  <cp:lastModifiedBy>user</cp:lastModifiedBy>
  <cp:revision>46</cp:revision>
  <cp:lastPrinted>2018-11-12T13:11:09Z</cp:lastPrinted>
  <dcterms:created xsi:type="dcterms:W3CDTF">2012-09-24T21:26:01Z</dcterms:created>
  <dcterms:modified xsi:type="dcterms:W3CDTF">2018-11-12T13:11:11Z</dcterms:modified>
</cp:coreProperties>
</file>