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9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83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62" r:id="rId22"/>
    <p:sldId id="279" r:id="rId23"/>
    <p:sldId id="280" r:id="rId24"/>
    <p:sldId id="281" r:id="rId25"/>
  </p:sldIdLst>
  <p:sldSz cx="9144000" cy="6858000" type="screen4x3"/>
  <p:notesSz cx="10018713" cy="6889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9" autoAdjust="0"/>
    <p:restoredTop sz="90929"/>
  </p:normalViewPr>
  <p:slideViewPr>
    <p:cSldViewPr snapToGrid="0" showGuides="1">
      <p:cViewPr varScale="1">
        <p:scale>
          <a:sx n="67" d="100"/>
          <a:sy n="67" d="100"/>
        </p:scale>
        <p:origin x="-135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677271" y="0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2320" y="0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l">
              <a:defRPr sz="1300"/>
            </a:lvl1pPr>
          </a:lstStyle>
          <a:p>
            <a:fld id="{040CD877-C872-471D-BBBB-54B663808506}" type="datetimeFigureOut">
              <a:rPr lang="ar-SA" smtClean="0"/>
              <a:t>21/02/40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5677271" y="6544067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2320" y="6544067"/>
            <a:ext cx="4341442" cy="344488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l">
              <a:defRPr sz="1300"/>
            </a:lvl1pPr>
          </a:lstStyle>
          <a:p>
            <a:fld id="{40A1B3A8-2EF5-4BC8-B7A8-D16C8868AD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0317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7271" y="0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15938"/>
            <a:ext cx="3446463" cy="2584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35829" y="3272631"/>
            <a:ext cx="7347056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45262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7271" y="6545262"/>
            <a:ext cx="43414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C53D814-38FB-D045-A7BA-5973B2D48C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30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ＭＳ Ｐゴシック" pitchFamily="6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8" charset="0"/>
        <a:ea typeface="ＭＳ Ｐゴシック" pitchFamily="6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18CF8-CB6E-F744-87E4-FACEDC66DD7F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7850E-732F-CB44-8D29-8826ABA47B01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4EA033-F956-4E4E-ABD5-1DA304B3E40B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4DFA52-08B8-DF4D-A36E-BBDB30E8EB48}" type="slidenum">
              <a:rPr lang="en-US"/>
              <a:pPr/>
              <a:t>12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B79152-EED6-9E4A-A13E-508D6E19F2AD}" type="slidenum">
              <a:rPr lang="en-US"/>
              <a:pPr/>
              <a:t>13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Compression strategies are both lossless and lossy. Have students comment on why lossless strategy is not used in sound, but is critical for text compression.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8AC265-CB7C-264A-BF08-08C2A798587B}" type="slidenum">
              <a:rPr lang="en-US"/>
              <a:pPr/>
              <a:t>14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F49D64-A4D6-944E-8FB8-5B446D382C56}" type="slidenum">
              <a:rPr lang="en-US"/>
              <a:pPr/>
              <a:t>15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445E8C-D2E1-6447-B859-7DEB2D7EE9CD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291D53-C78E-8746-B460-E2A338005FF6}" type="slidenum">
              <a:rPr lang="en-US"/>
              <a:pPr/>
              <a:t>17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B239AA-1341-4B47-B5B5-FB9CA0C3A4FC}" type="slidenum">
              <a:rPr lang="en-US"/>
              <a:pPr/>
              <a:t>18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A13B01-2EBA-2D4F-A020-9C46372166ED}" type="slidenum">
              <a:rPr lang="en-US"/>
              <a:pPr/>
              <a:t>19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9F1B58-FEC5-AC4C-846F-D0D243B5FE96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AB9DA-57C3-874D-82F4-85E0D14EAA52}" type="slidenum">
              <a:rPr lang="en-US"/>
              <a:pPr/>
              <a:t>20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D4E39C-D183-1E4D-B225-1AE3D534B73A}" type="slidenum">
              <a:rPr lang="en-US"/>
              <a:pPr/>
              <a:t>21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1387B8-A2DA-B243-8F99-171059BFD905}" type="slidenum">
              <a:rPr lang="en-US"/>
              <a:pPr/>
              <a:t>22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Discuss benefits and drawbacks of each technique. Note particularly the copyright issues with each. Have students identify methods used by iTunes, a live concern of a band, a song shared on peer to peer networking.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D4ABA2-2824-3640-83C8-213642EC0F1B}" type="slidenum">
              <a:rPr lang="en-US"/>
              <a:pPr/>
              <a:t>23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F65CE-C6F4-5349-B5E0-F79B7E456968}" type="slidenum">
              <a:rPr lang="en-US"/>
              <a:pPr/>
              <a:t>24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FAD094-2122-5949-BF82-833400017A93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DC43A-CC52-F84D-80BE-95431660E3E0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C26586-553D-3F44-ACDE-12CD502F93BD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30BFE-9347-3544-A14C-4F6914309652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3EA7A7-E363-4047-9FF0-5ECD1AA8D461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99EED-9BDA-9742-BC5E-F8CB91A43317}" type="slidenum">
              <a:rPr lang="en-US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AF67CC-C132-8849-862A-B4B9CDAD663B}" type="slidenum">
              <a:rPr lang="en-US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9619C-C3D8-AD42-8CFA-8B185F31A3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9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51DAF-E87D-FE41-BC5E-2A314A8624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BB47-25DC-844D-ABFD-496D8459B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3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AC94-9E4A-FE4C-8541-0B6CA1DBDA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23ED-4C49-FC4F-B1EA-4520F94BD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8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131-98FB-0B4C-A0D8-1708DB0C6D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5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A1FBC-D670-2A4F-9794-2A773B180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0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2A5FB-4D3D-F545-B5B0-FC9DED2B9E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84B-F2E0-274E-BCCF-1FAC11783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3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451C-E4AB-7343-98AF-3078FEFB76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9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EF0B-D397-A648-B509-35F0FE7F79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2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CCC5B-5ED1-4440-A508-49E0E750E48C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 Introduction to Digital Multimedia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FB8A-729B-3E46-9D70-0CC58C46A9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7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394058" y="676275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Chapter Highlights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Nature of sound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Sine waves, amplitude, frequency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Traditional sound reproduction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Digital sound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Sampled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Synthesized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Advantages of digital sound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Guidelines for digital sound in multimedia.</a:t>
            </a:r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B6A5A6-8FDE-834B-8029-9EB16798DAC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066800" y="0"/>
            <a:ext cx="5867400" cy="1247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 smtClean="0"/>
              <a:t>CHAPTER SEVEN</a:t>
            </a:r>
            <a:endParaRPr lang="en-US" b="1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6092468" y="0"/>
            <a:ext cx="6248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charset="2"/>
              <a:buNone/>
            </a:pPr>
            <a:r>
              <a:rPr lang="en-US" sz="4800" b="1" smtClean="0">
                <a:solidFill>
                  <a:schemeClr val="accent6">
                    <a:lumMod val="75000"/>
                  </a:schemeClr>
                </a:solidFill>
              </a:rPr>
              <a:t>SOUND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-15398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 Rate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0" y="957263"/>
            <a:ext cx="9144000" cy="45259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Number of samples taken in a fixed interval of time.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Stated in thousands of Hertz, or kilohertz.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Determines the range of frequencies that can be represented in a digital recording.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Two measurements capture each cycle of the sound wave:</a:t>
            </a:r>
          </a:p>
          <a:p>
            <a:pPr marL="131445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High value or peak</a:t>
            </a:r>
          </a:p>
          <a:p>
            <a:pPr marL="131445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Low value or trough.</a:t>
            </a:r>
          </a:p>
          <a:p>
            <a:pPr lvl="1" eaLnBrk="1" hangingPunct="1"/>
            <a:r>
              <a:rPr lang="en-US" b="1" dirty="0">
                <a:ea typeface="ＭＳ Ｐゴシック" charset="-128"/>
              </a:rPr>
              <a:t>CD-quality sound </a:t>
            </a:r>
            <a:r>
              <a:rPr lang="en-US" dirty="0">
                <a:ea typeface="ＭＳ Ｐゴシック" charset="-128"/>
              </a:rPr>
              <a:t>captures 44.1kHz </a:t>
            </a:r>
            <a:br>
              <a:rPr lang="en-US" dirty="0">
                <a:ea typeface="ＭＳ Ｐゴシック" charset="-128"/>
              </a:rPr>
            </a:br>
            <a:r>
              <a:rPr lang="en-US" dirty="0">
                <a:ea typeface="ＭＳ Ｐゴシック" charset="-128"/>
              </a:rPr>
              <a:t>to record frequencies as high as 22.05kHz.</a:t>
            </a:r>
          </a:p>
          <a:p>
            <a:pPr marL="1085850" lvl="2" eaLnBrk="1" hangingPunct="1"/>
            <a:endParaRPr lang="en-US" dirty="0">
              <a:ea typeface="ＭＳ Ｐゴシック" charset="-128"/>
            </a:endParaRPr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4100529"/>
            <a:ext cx="8686800" cy="1147312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عدد العينات المأخوذة في فترة زمنية ثابتة.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وذكر في الآلاف من هيرتز ، أو </a:t>
            </a:r>
            <a:r>
              <a:rPr lang="ar-SA" sz="1800" dirty="0" err="1">
                <a:solidFill>
                  <a:schemeClr val="tx1"/>
                </a:solidFill>
              </a:rPr>
              <a:t>كيلوهيرتز</a:t>
            </a:r>
            <a:r>
              <a:rPr lang="ar-SA" sz="1800" dirty="0">
                <a:solidFill>
                  <a:schemeClr val="tx1"/>
                </a:solidFill>
              </a:rPr>
              <a:t>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يحدد نطاق الترددات التي يمكن تمثيلها في التسجيل الرقمي.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تلتقط قياسين كل دورة من الموجة الصوتية:</a:t>
            </a:r>
          </a:p>
          <a:p>
            <a:r>
              <a:rPr lang="ar-SA" sz="1800" dirty="0">
                <a:solidFill>
                  <a:schemeClr val="tx1"/>
                </a:solidFill>
              </a:rPr>
              <a:t>قيمة عالية أو ذروة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ar-SA" sz="1800" dirty="0" smtClean="0">
                <a:solidFill>
                  <a:schemeClr val="tx1"/>
                </a:solidFill>
              </a:rPr>
              <a:t>قيمة </a:t>
            </a:r>
            <a:r>
              <a:rPr lang="ar-SA" sz="1800" dirty="0">
                <a:solidFill>
                  <a:schemeClr val="tx1"/>
                </a:solidFill>
              </a:rPr>
              <a:t>منخفضة أو الحوض الصغير.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يجذب الصوت بجودة القرص المضغوط 44.1 كيلو هرتز لتسجيل ترددات </a:t>
            </a:r>
            <a:endParaRPr lang="ar-SA" sz="1800" dirty="0" smtClean="0">
              <a:solidFill>
                <a:schemeClr val="tx1"/>
              </a:solidFill>
            </a:endParaRPr>
          </a:p>
          <a:p>
            <a:r>
              <a:rPr lang="ar-SA" sz="1800" dirty="0" smtClean="0">
                <a:solidFill>
                  <a:schemeClr val="tx1"/>
                </a:solidFill>
              </a:rPr>
              <a:t>عالية </a:t>
            </a:r>
            <a:r>
              <a:rPr lang="ar-SA" sz="1800" dirty="0">
                <a:solidFill>
                  <a:schemeClr val="tx1"/>
                </a:solidFill>
              </a:rPr>
              <a:t>تصل إلى 22.05 كيلو هرتز.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  <p:grpSp>
        <p:nvGrpSpPr>
          <p:cNvPr id="34821" name="Group 9"/>
          <p:cNvGrpSpPr>
            <a:grpSpLocks/>
          </p:cNvGrpSpPr>
          <p:nvPr/>
        </p:nvGrpSpPr>
        <p:grpSpPr bwMode="auto">
          <a:xfrm>
            <a:off x="9525" y="5066770"/>
            <a:ext cx="1219200" cy="1524000"/>
            <a:chOff x="4752" y="2640"/>
            <a:chExt cx="912" cy="1008"/>
          </a:xfrm>
        </p:grpSpPr>
        <p:sp>
          <p:nvSpPr>
            <p:cNvPr id="65542" name="AutoShape 6"/>
            <p:cNvSpPr>
              <a:spLocks noChangeArrowheads="1"/>
            </p:cNvSpPr>
            <p:nvPr/>
          </p:nvSpPr>
          <p:spPr bwMode="auto">
            <a:xfrm>
              <a:off x="4752" y="2640"/>
              <a:ext cx="912" cy="1008"/>
            </a:xfrm>
            <a:prstGeom prst="foldedCorner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24" name="Text Box 5"/>
            <p:cNvSpPr txBox="1">
              <a:spLocks noChangeArrowheads="1"/>
            </p:cNvSpPr>
            <p:nvPr/>
          </p:nvSpPr>
          <p:spPr bwMode="auto">
            <a:xfrm>
              <a:off x="4809" y="2688"/>
              <a:ext cx="808" cy="905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/>
                <a:t>Highest frequency the human ear can detect is 20kHz.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-11112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 Rate Distortion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-214308" y="642937"/>
            <a:ext cx="9515475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Aliasing</a:t>
            </a:r>
            <a:r>
              <a:rPr lang="en-US" dirty="0"/>
              <a:t>: false representation of high frequencies as low frequencies.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Occurs when source frequency is </a:t>
            </a:r>
            <a:r>
              <a:rPr lang="en-US" dirty="0" smtClean="0">
                <a:ea typeface="ＭＳ Ｐゴシック" charset="-128"/>
              </a:rPr>
              <a:t>greater</a:t>
            </a:r>
            <a:r>
              <a:rPr lang="en-US" dirty="0">
                <a:ea typeface="ＭＳ Ｐゴシック" charset="-128"/>
              </a:rPr>
              <a:t> </a:t>
            </a:r>
            <a:r>
              <a:rPr lang="en-US" b="1" dirty="0" smtClean="0">
                <a:ea typeface="ＭＳ Ｐゴシック" charset="-128"/>
              </a:rPr>
              <a:t>than </a:t>
            </a:r>
            <a:r>
              <a:rPr lang="en-US" b="1" dirty="0">
                <a:ea typeface="ＭＳ Ｐゴシック" charset="-128"/>
              </a:rPr>
              <a:t>one-half </a:t>
            </a:r>
            <a:r>
              <a:rPr lang="en-US" dirty="0">
                <a:ea typeface="ＭＳ Ｐゴシック" charset="-128"/>
              </a:rPr>
              <a:t>the sample rate being used.</a:t>
            </a:r>
          </a:p>
          <a:p>
            <a:pPr lvl="1" eaLnBrk="1" hangingPunct="1"/>
            <a:r>
              <a:rPr lang="en-US" b="1" dirty="0" smtClean="0">
                <a:ea typeface="ＭＳ Ｐゴシック" charset="-128"/>
              </a:rPr>
              <a:t>Solutions:</a:t>
            </a:r>
          </a:p>
          <a:p>
            <a:pPr marL="457200" lvl="1" indent="0" eaLnBrk="1" hangingPunct="1">
              <a:buNone/>
            </a:pPr>
            <a:r>
              <a:rPr lang="en-US" dirty="0" smtClean="0">
                <a:ea typeface="ＭＳ Ｐゴシック" charset="-128"/>
              </a:rPr>
              <a:t>Apply </a:t>
            </a:r>
            <a:r>
              <a:rPr lang="en-US" dirty="0">
                <a:ea typeface="ＭＳ Ｐゴシック" charset="-128"/>
              </a:rPr>
              <a:t>filters to source sound to eliminate frequencies above the sample rate.</a:t>
            </a:r>
          </a:p>
          <a:p>
            <a:pPr lvl="2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Oversample the source sound:</a:t>
            </a:r>
          </a:p>
          <a:p>
            <a:pPr marL="1828800" lvl="3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Use digital filters to eliminate</a:t>
            </a:r>
            <a:br>
              <a:rPr lang="en-US" dirty="0">
                <a:ea typeface="ＭＳ Ｐゴシック" charset="-128"/>
              </a:rPr>
            </a:br>
            <a:r>
              <a:rPr lang="en-US" dirty="0">
                <a:ea typeface="ＭＳ Ｐゴシック" charset="-128"/>
              </a:rPr>
              <a:t> the high frequencies.</a:t>
            </a:r>
          </a:p>
          <a:p>
            <a:pPr marL="1828800" lvl="3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Then </a:t>
            </a:r>
            <a:r>
              <a:rPr lang="en-US" dirty="0" err="1">
                <a:ea typeface="ＭＳ Ｐゴシック" charset="-128"/>
              </a:rPr>
              <a:t>downsample</a:t>
            </a:r>
            <a:r>
              <a:rPr lang="en-US" dirty="0">
                <a:ea typeface="ＭＳ Ｐゴシック" charset="-128"/>
              </a:rPr>
              <a:t> to reduce</a:t>
            </a:r>
            <a:br>
              <a:rPr lang="en-US" dirty="0">
                <a:ea typeface="ＭＳ Ｐゴシック" charset="-128"/>
              </a:rPr>
            </a:br>
            <a:r>
              <a:rPr lang="en-US" dirty="0">
                <a:ea typeface="ＭＳ Ｐゴシック" charset="-128"/>
              </a:rPr>
              <a:t> the sample rate in the audio file.</a:t>
            </a:r>
          </a:p>
          <a:p>
            <a:pPr marL="1371600" lvl="2" indent="-457200" eaLnBrk="1" hangingPunct="1">
              <a:buFont typeface="+mj-lt"/>
              <a:buAutoNum type="arabicPeriod"/>
            </a:pPr>
            <a:endParaRPr lang="en-US" dirty="0">
              <a:ea typeface="ＭＳ Ｐゴシック" charset="-128"/>
            </a:endParaRPr>
          </a:p>
          <a:p>
            <a:pPr lvl="2" eaLnBrk="1" hangingPunct="1"/>
            <a:endParaRPr lang="en-US" dirty="0">
              <a:ea typeface="ＭＳ Ｐゴシック" charset="-128"/>
            </a:endParaRPr>
          </a:p>
          <a:p>
            <a:pPr lvl="2" eaLnBrk="1" hangingPunct="1"/>
            <a:endParaRPr lang="en-US" dirty="0">
              <a:ea typeface="ＭＳ Ｐゴシック" charset="-128"/>
            </a:endParaRPr>
          </a:p>
          <a:p>
            <a:pPr eaLnBrk="1" hangingPunct="1"/>
            <a:endParaRPr lang="en-US" dirty="0"/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157163" y="3500431"/>
            <a:ext cx="9301163" cy="1820862"/>
          </a:xfrm>
          <a:noFill/>
        </p:spPr>
        <p:txBody>
          <a:bodyPr/>
          <a:lstStyle/>
          <a:p>
            <a:r>
              <a:rPr lang="ar-SA" sz="2000" dirty="0">
                <a:solidFill>
                  <a:schemeClr val="tx1"/>
                </a:solidFill>
              </a:rPr>
              <a:t>التسمير: تمثيل زائف للترددات العالية كترددات منخفضة.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يحدث عندما يكون تردد المصدر أكبر؟ من نصف معدل العينة المستخدمة.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ar-SA" sz="2000" dirty="0" smtClean="0">
                <a:solidFill>
                  <a:schemeClr val="tx1"/>
                </a:solidFill>
              </a:rPr>
              <a:t>حلول :</a:t>
            </a:r>
            <a:endParaRPr lang="ar-SA" sz="2000" dirty="0">
              <a:solidFill>
                <a:schemeClr val="tx1"/>
              </a:solidFill>
            </a:endParaRPr>
          </a:p>
          <a:p>
            <a:r>
              <a:rPr lang="ar-SA" sz="2000" dirty="0">
                <a:solidFill>
                  <a:schemeClr val="tx1"/>
                </a:solidFill>
              </a:rPr>
              <a:t>تطبيق المرشحات على مصدر الصوت للقضاء </a:t>
            </a:r>
            <a:endParaRPr lang="ar-SA" sz="2000" dirty="0" smtClean="0">
              <a:solidFill>
                <a:schemeClr val="tx1"/>
              </a:solidFill>
            </a:endParaRPr>
          </a:p>
          <a:p>
            <a:endParaRPr lang="ar-SA" sz="2000" dirty="0">
              <a:solidFill>
                <a:schemeClr val="tx1"/>
              </a:solidFill>
            </a:endParaRPr>
          </a:p>
          <a:p>
            <a:r>
              <a:rPr lang="ar-SA" sz="2000" dirty="0" smtClean="0">
                <a:solidFill>
                  <a:schemeClr val="tx1"/>
                </a:solidFill>
              </a:rPr>
              <a:t>على </a:t>
            </a:r>
            <a:r>
              <a:rPr lang="ar-SA" sz="2000" dirty="0">
                <a:solidFill>
                  <a:schemeClr val="tx1"/>
                </a:solidFill>
              </a:rPr>
              <a:t>الترددات فوق معدل العينة.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تعبير عن صوت المصدر:</a:t>
            </a:r>
          </a:p>
          <a:p>
            <a:r>
              <a:rPr lang="ar-SA" sz="2000" dirty="0">
                <a:solidFill>
                  <a:schemeClr val="tx1"/>
                </a:solidFill>
              </a:rPr>
              <a:t>استخدام المرشحات الرقمية للقضاء؟ الترددات العالية.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ثم خفضه للحد؟ معدل العينة في الملف الصوتي.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3971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Sound File Size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>
          <a:xfrm>
            <a:off x="0" y="861218"/>
            <a:ext cx="91440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</a:rPr>
              <a:t>Sound files are </a:t>
            </a:r>
            <a:r>
              <a:rPr lang="en-US" b="1" dirty="0">
                <a:solidFill>
                  <a:srgbClr val="FF0000"/>
                </a:solidFill>
              </a:rPr>
              <a:t>large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60 seconds of stereo CD quality sound = 10 MB.</a:t>
            </a:r>
            <a:br>
              <a:rPr lang="en-US" dirty="0">
                <a:ea typeface="ＭＳ Ｐゴシック" charset="-128"/>
              </a:rPr>
            </a:br>
            <a:r>
              <a:rPr lang="en-US" dirty="0">
                <a:ea typeface="ＭＳ Ｐゴシック" charset="-128"/>
              </a:rPr>
              <a:t/>
            </a:r>
            <a:br>
              <a:rPr lang="en-US" dirty="0">
                <a:ea typeface="ＭＳ Ｐゴシック" charset="-128"/>
              </a:rPr>
            </a:br>
            <a:endParaRPr lang="en-US" dirty="0">
              <a:ea typeface="ＭＳ Ｐゴシック" charset="-128"/>
            </a:endParaRPr>
          </a:p>
          <a:p>
            <a:pPr eaLnBrk="1" hangingPunct="1"/>
            <a:r>
              <a:rPr lang="en-US" b="1" dirty="0"/>
              <a:t>Reduce file size and maintain quality: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Select sample rate and resolution to match the sound type.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Human speech can accurately be captured at 11.025kHz with 8-bit resolution and have a smaller file.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Lower sample rate and resolution to reduce file size.  </a:t>
            </a:r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0013" y="5243512"/>
            <a:ext cx="9043987" cy="1435100"/>
          </a:xfrm>
          <a:noFill/>
        </p:spPr>
        <p:txBody>
          <a:bodyPr/>
          <a:lstStyle/>
          <a:p>
            <a:pPr rtl="1"/>
            <a:r>
              <a:rPr lang="ar-SA" sz="2000" dirty="0">
                <a:solidFill>
                  <a:schemeClr val="tx1"/>
                </a:solidFill>
              </a:rPr>
              <a:t>ملفات الصوت </a:t>
            </a:r>
            <a:r>
              <a:rPr lang="ar-SA" sz="2000" dirty="0" smtClean="0">
                <a:solidFill>
                  <a:schemeClr val="tx1"/>
                </a:solidFill>
              </a:rPr>
              <a:t>كبيرة.  60 </a:t>
            </a:r>
            <a:r>
              <a:rPr lang="ar-SA" sz="2000" dirty="0">
                <a:solidFill>
                  <a:schemeClr val="tx1"/>
                </a:solidFill>
              </a:rPr>
              <a:t>ثانية من جودة الصوت ستيريو </a:t>
            </a:r>
            <a:r>
              <a:rPr lang="en-US" sz="2000" dirty="0">
                <a:solidFill>
                  <a:schemeClr val="tx1"/>
                </a:solidFill>
              </a:rPr>
              <a:t>CD = </a:t>
            </a:r>
            <a:r>
              <a:rPr lang="en-US" sz="2000" dirty="0" smtClean="0">
                <a:solidFill>
                  <a:schemeClr val="tx1"/>
                </a:solidFill>
              </a:rPr>
              <a:t>10 </a:t>
            </a:r>
            <a:r>
              <a:rPr lang="ar-SA" sz="2000" dirty="0" smtClean="0">
                <a:solidFill>
                  <a:schemeClr val="tx1"/>
                </a:solidFill>
              </a:rPr>
              <a:t>ميغابايت</a:t>
            </a:r>
            <a:r>
              <a:rPr lang="ar-SA" sz="2000" dirty="0">
                <a:solidFill>
                  <a:schemeClr val="tx1"/>
                </a:solidFill>
              </a:rPr>
              <a:t>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تقليل حجم الملف والحفاظ على الجودة: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حدد معدل عينة ودقة لمطابقة نوع الصوت.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يمكن التقاط الكلام البشري بدقة عند 11.025 كيلو هرتز مع دقة 8 بت وله ملف أصغر.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انخفاض معدل العينات والدقة لتقليل حجم الملف.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00013" y="2062156"/>
            <a:ext cx="9043987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5A14"/>
                </a:solidFill>
              </a:rPr>
              <a:t>Stereo file size</a:t>
            </a:r>
            <a:r>
              <a:rPr lang="en-US" sz="1800"/>
              <a:t> = sample rate * sample size (in bytes) * sample time (in seconds) * 2 (stereo)</a:t>
            </a:r>
            <a:endParaRPr lang="en-US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" y="-23971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Sound Compression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157162" y="728663"/>
            <a:ext cx="8986837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/>
              <a:t>Compression</a:t>
            </a:r>
            <a:r>
              <a:rPr lang="en-US" dirty="0"/>
              <a:t> is best strategy to lower file size for sounds with wide range of frequencies and amplitudes.</a:t>
            </a:r>
          </a:p>
          <a:p>
            <a:pPr eaLnBrk="1" hangingPunct="1"/>
            <a:r>
              <a:rPr lang="en-US" dirty="0" err="1"/>
              <a:t>Lossy</a:t>
            </a:r>
            <a:r>
              <a:rPr lang="en-US" dirty="0"/>
              <a:t> </a:t>
            </a:r>
            <a:r>
              <a:rPr lang="en-US" dirty="0">
                <a:solidFill>
                  <a:srgbClr val="FF5A14"/>
                </a:solidFill>
              </a:rPr>
              <a:t>codecs</a:t>
            </a:r>
            <a:r>
              <a:rPr lang="en-US" dirty="0"/>
              <a:t> use various techniques to reduce sound file sizes.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P</a:t>
            </a:r>
            <a:r>
              <a:rPr lang="en-US" b="1" dirty="0">
                <a:ea typeface="ＭＳ Ｐゴシック" charset="-128"/>
              </a:rPr>
              <a:t>sychoacoustics</a:t>
            </a:r>
            <a:r>
              <a:rPr lang="en-US" dirty="0">
                <a:ea typeface="ＭＳ Ｐゴシック" charset="-128"/>
              </a:rPr>
              <a:t>: eliminates frequencies indistinguishable to the human ear.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b="1" dirty="0">
                <a:ea typeface="ＭＳ Ｐゴシック" charset="-128"/>
              </a:rPr>
              <a:t>Variable bitrate encoding (VBR): </a:t>
            </a:r>
            <a:r>
              <a:rPr lang="en-US" dirty="0">
                <a:ea typeface="ＭＳ Ｐゴシック" charset="-128"/>
              </a:rPr>
              <a:t>alters the number of bits to encode the sample depending on the complexity of the sound.</a:t>
            </a:r>
          </a:p>
          <a:p>
            <a:pPr lvl="1" eaLnBrk="1" hangingPunct="1"/>
            <a:endParaRPr lang="en-US" dirty="0">
              <a:ea typeface="ＭＳ Ｐゴシック" charset="-128"/>
            </a:endParaRPr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5741988"/>
            <a:ext cx="9144000" cy="365125"/>
          </a:xfrm>
          <a:noFill/>
        </p:spPr>
        <p:txBody>
          <a:bodyPr/>
          <a:lstStyle/>
          <a:p>
            <a:r>
              <a:rPr lang="ar-SA" sz="2400" dirty="0">
                <a:solidFill>
                  <a:schemeClr val="tx1"/>
                </a:solidFill>
              </a:rPr>
              <a:t>الضغط هو أفضل استراتيجية لخفض حجم الملف للأصوات ذات النطاق الواسع من الترددات والسعات.</a:t>
            </a:r>
          </a:p>
          <a:p>
            <a:r>
              <a:rPr lang="ar-SA" sz="2400" dirty="0">
                <a:solidFill>
                  <a:schemeClr val="tx1"/>
                </a:solidFill>
              </a:rPr>
              <a:t>تستخدم برامج الترميز الفاسدة تقنيات مختلفة لتقليل أحجام الملفات الصوتية.</a:t>
            </a:r>
          </a:p>
          <a:p>
            <a:r>
              <a:rPr lang="ar-SA" sz="2400" dirty="0" err="1">
                <a:solidFill>
                  <a:schemeClr val="tx1"/>
                </a:solidFill>
              </a:rPr>
              <a:t>الصوتيكيو</a:t>
            </a:r>
            <a:r>
              <a:rPr lang="ar-SA" sz="2400" dirty="0">
                <a:solidFill>
                  <a:schemeClr val="tx1"/>
                </a:solidFill>
              </a:rPr>
              <a:t> الصوتي: يقضي على الترددات التي لا يمكن تمييزها عن الأذن البشرية.</a:t>
            </a:r>
          </a:p>
          <a:p>
            <a:r>
              <a:rPr lang="ar-SA" sz="2400" dirty="0">
                <a:solidFill>
                  <a:schemeClr val="tx1"/>
                </a:solidFill>
              </a:rPr>
              <a:t>تشفير معدل البت المتغير (</a:t>
            </a:r>
            <a:r>
              <a:rPr lang="en-US" sz="2400" dirty="0" smtClean="0">
                <a:solidFill>
                  <a:schemeClr val="tx1"/>
                </a:solidFill>
              </a:rPr>
              <a:t>V </a:t>
            </a:r>
            <a:r>
              <a:rPr lang="ar-SA" sz="2400" dirty="0">
                <a:solidFill>
                  <a:schemeClr val="tx1"/>
                </a:solidFill>
              </a:rPr>
              <a:t>يغير عدد البتات لترميز العينة اعتمادًا على مدى تعقيد الصوت.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2862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Sampled Sound File Formats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0" y="596886"/>
            <a:ext cx="9829800" cy="4927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200" dirty="0"/>
              <a:t>AIFF: Apple Computer</a:t>
            </a:r>
          </a:p>
          <a:p>
            <a:pPr lvl="1" eaLnBrk="1" hangingPunct="1"/>
            <a:r>
              <a:rPr lang="en-US" sz="2200" dirty="0">
                <a:ea typeface="ＭＳ Ｐゴシック" charset="-128"/>
              </a:rPr>
              <a:t>Uncompressed, high quality sound.</a:t>
            </a:r>
          </a:p>
          <a:p>
            <a:pPr eaLnBrk="1" hangingPunct="1"/>
            <a:r>
              <a:rPr lang="en-US" sz="2200" dirty="0"/>
              <a:t>WAV: Microsoft and IBM standard</a:t>
            </a:r>
          </a:p>
          <a:p>
            <a:pPr lvl="1" eaLnBrk="1" hangingPunct="1"/>
            <a:r>
              <a:rPr lang="en-US" sz="2200" b="1" dirty="0">
                <a:ea typeface="ＭＳ Ｐゴシック" charset="-128"/>
              </a:rPr>
              <a:t>Uncompressed</a:t>
            </a:r>
            <a:r>
              <a:rPr lang="en-US" sz="2200" dirty="0">
                <a:ea typeface="ＭＳ Ｐゴシック" charset="-128"/>
              </a:rPr>
              <a:t>, high quality sound.</a:t>
            </a:r>
          </a:p>
          <a:p>
            <a:pPr eaLnBrk="1" hangingPunct="1"/>
            <a:r>
              <a:rPr lang="en-US" sz="2200" b="1" dirty="0"/>
              <a:t>AU: Sun Microsystems</a:t>
            </a:r>
          </a:p>
          <a:p>
            <a:pPr lvl="1" eaLnBrk="1" hangingPunct="1"/>
            <a:r>
              <a:rPr lang="en-US" sz="2200" dirty="0">
                <a:ea typeface="ＭＳ Ｐゴシック" charset="-128"/>
              </a:rPr>
              <a:t>Internet transmission of lower quality sound files.</a:t>
            </a:r>
          </a:p>
          <a:p>
            <a:pPr eaLnBrk="1" hangingPunct="1"/>
            <a:r>
              <a:rPr lang="en-US" sz="2200" dirty="0"/>
              <a:t>RealAudio: Real Media</a:t>
            </a:r>
          </a:p>
          <a:p>
            <a:pPr lvl="1" eaLnBrk="1" hangingPunct="1"/>
            <a:r>
              <a:rPr lang="en-US" sz="2200" b="1" dirty="0">
                <a:ea typeface="ＭＳ Ｐゴシック" charset="-128"/>
              </a:rPr>
              <a:t>Streaming</a:t>
            </a:r>
            <a:r>
              <a:rPr lang="en-US" sz="2200" dirty="0">
                <a:ea typeface="ＭＳ Ｐゴシック" charset="-128"/>
              </a:rPr>
              <a:t> audio at low bandwidths. </a:t>
            </a:r>
          </a:p>
          <a:p>
            <a:pPr eaLnBrk="1" hangingPunct="1"/>
            <a:r>
              <a:rPr lang="en-US" sz="2200" dirty="0"/>
              <a:t>MP3: (MPEG-1, audio layer 3)</a:t>
            </a:r>
          </a:p>
          <a:p>
            <a:pPr lvl="1" eaLnBrk="1" hangingPunct="1"/>
            <a:r>
              <a:rPr lang="en-US" sz="2200" dirty="0">
                <a:ea typeface="ＭＳ Ｐゴシック" charset="-128"/>
              </a:rPr>
              <a:t>Significant compression of high quality sound</a:t>
            </a:r>
            <a:r>
              <a:rPr lang="en-US" sz="2200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sz="2200" dirty="0" smtClean="0"/>
              <a:t>WMA: Windows Media Audio</a:t>
            </a:r>
          </a:p>
          <a:p>
            <a:pPr lvl="1" eaLnBrk="1" hangingPunct="1"/>
            <a:r>
              <a:rPr lang="en-US" sz="2200" dirty="0" smtClean="0">
                <a:ea typeface="ＭＳ Ｐゴシック" charset="-128"/>
              </a:rPr>
              <a:t> Delivers </a:t>
            </a:r>
            <a:r>
              <a:rPr lang="en-US" sz="2200" dirty="0" err="1" smtClean="0">
                <a:ea typeface="ＭＳ Ｐゴシック" charset="-128"/>
              </a:rPr>
              <a:t>lossy</a:t>
            </a:r>
            <a:r>
              <a:rPr lang="en-US" sz="2200" dirty="0" smtClean="0">
                <a:ea typeface="ＭＳ Ｐゴシック" charset="-128"/>
              </a:rPr>
              <a:t> compression comparable to MP3 at lower bitrates.</a:t>
            </a:r>
          </a:p>
          <a:p>
            <a:pPr eaLnBrk="1" hangingPunct="1"/>
            <a:r>
              <a:rPr lang="en-US" sz="2200" dirty="0" smtClean="0"/>
              <a:t>AAC</a:t>
            </a:r>
            <a:r>
              <a:rPr lang="en-US" sz="2200" b="1" dirty="0" smtClean="0"/>
              <a:t>: Advanced Audio Coding</a:t>
            </a:r>
          </a:p>
          <a:p>
            <a:pPr lvl="1" eaLnBrk="1" hangingPunct="1"/>
            <a:r>
              <a:rPr lang="en-US" sz="2200" dirty="0" smtClean="0">
                <a:ea typeface="ＭＳ Ｐゴシック" charset="-128"/>
              </a:rPr>
              <a:t>Successor to MP3 specified in the MPEG-4 standard.</a:t>
            </a:r>
          </a:p>
          <a:p>
            <a:pPr lvl="1" eaLnBrk="1" hangingPunct="1"/>
            <a:r>
              <a:rPr lang="en-US" sz="2200" dirty="0" smtClean="0">
                <a:ea typeface="ＭＳ Ｐゴシック" charset="-128"/>
              </a:rPr>
              <a:t>Produces better quality sound than MP3 standard at comparable bitrates.</a:t>
            </a:r>
            <a:endParaRPr lang="en-US" sz="2200" dirty="0">
              <a:ea typeface="ＭＳ Ｐゴシック" charset="-128"/>
            </a:endParaRP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C4770-3669-4F49-93C1-9200C31214C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" name="مستطيل 1"/>
          <p:cNvSpPr/>
          <p:nvPr/>
        </p:nvSpPr>
        <p:spPr>
          <a:xfrm>
            <a:off x="2286002" y="462737"/>
            <a:ext cx="69580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/>
              <a:t>AIFF: </a:t>
            </a:r>
            <a:r>
              <a:rPr lang="ar-SA" sz="1600" dirty="0"/>
              <a:t>أبل </a:t>
            </a:r>
            <a:r>
              <a:rPr lang="ar-SA" sz="1600" dirty="0" smtClean="0"/>
              <a:t>كمبيوتر   غير </a:t>
            </a:r>
            <a:r>
              <a:rPr lang="ar-SA" sz="1600" dirty="0"/>
              <a:t>مضغوط ، صوت عالي الجودة.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/>
              <a:t>WAV: </a:t>
            </a:r>
            <a:r>
              <a:rPr lang="ar-SA" sz="1600" dirty="0"/>
              <a:t>مايكروسوفت ومستوى </a:t>
            </a:r>
            <a:r>
              <a:rPr lang="en-US" sz="1600" dirty="0" smtClean="0"/>
              <a:t>IBM </a:t>
            </a:r>
            <a:r>
              <a:rPr lang="ar-SA" sz="1600" dirty="0" smtClean="0"/>
              <a:t>غير </a:t>
            </a:r>
            <a:r>
              <a:rPr lang="ar-SA" sz="1600" dirty="0"/>
              <a:t>مضغوط ، صوت عالي الجودة.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/>
              <a:t>الاتحاد الافريقي: صن </a:t>
            </a:r>
            <a:r>
              <a:rPr lang="ar-SA" sz="1600" dirty="0" err="1"/>
              <a:t>مايكروسيستمز</a:t>
            </a:r>
            <a:endParaRPr lang="ar-SA" sz="1600" dirty="0"/>
          </a:p>
          <a:p>
            <a:pPr algn="r" rtl="1"/>
            <a:r>
              <a:rPr lang="ar-SA" sz="1600" dirty="0"/>
              <a:t>نقل الإنترنت لملفات الصوت منخفضة الجودة.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/>
              <a:t>الصوت الحقيقي: وسائل الإعلام الحقيقية</a:t>
            </a:r>
          </a:p>
          <a:p>
            <a:pPr algn="r" rtl="1"/>
            <a:r>
              <a:rPr lang="ar-SA" sz="1600" dirty="0"/>
              <a:t>تدفق الصوت عند عرض النطاق الترددي المنخفض</a:t>
            </a:r>
            <a:r>
              <a:rPr lang="ar-SA" sz="1600" dirty="0" smtClean="0"/>
              <a:t>.</a:t>
            </a:r>
          </a:p>
          <a:p>
            <a:pPr algn="r" rtl="1"/>
            <a:endParaRPr lang="ar-SA" sz="16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/>
              <a:t>MP3: (MPEG-1 ، </a:t>
            </a:r>
            <a:r>
              <a:rPr lang="ar-SA" sz="1600" dirty="0"/>
              <a:t>طبقة الصوت </a:t>
            </a:r>
            <a:r>
              <a:rPr lang="ar-SA" sz="1600" dirty="0" smtClean="0"/>
              <a:t>3)ضغط </a:t>
            </a:r>
            <a:r>
              <a:rPr lang="ar-SA" sz="1600" dirty="0"/>
              <a:t>كبير من جودة صوت عالية.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/>
              <a:t>WMA: </a:t>
            </a:r>
            <a:r>
              <a:rPr lang="ar-SA" sz="1600" dirty="0"/>
              <a:t>ويندوز ميديا </a:t>
            </a:r>
            <a:r>
              <a:rPr lang="ar-SA" sz="1600" dirty="0" smtClean="0"/>
              <a:t>أغنية :توفر </a:t>
            </a:r>
            <a:r>
              <a:rPr lang="ar-SA" sz="1600" dirty="0"/>
              <a:t>ضغطًا ضارًا مقارنةً بملفات </a:t>
            </a:r>
            <a:r>
              <a:rPr lang="en-US" sz="1600" dirty="0"/>
              <a:t>MP3 </a:t>
            </a:r>
            <a:r>
              <a:rPr lang="ar-SA" sz="1600" dirty="0"/>
              <a:t>عند </a:t>
            </a:r>
            <a:r>
              <a:rPr lang="ar-SA" sz="1600" dirty="0" smtClean="0"/>
              <a:t>معدل</a:t>
            </a:r>
          </a:p>
          <a:p>
            <a:pPr algn="r" rtl="1"/>
            <a:r>
              <a:rPr lang="ar-SA" sz="1600" dirty="0" smtClean="0"/>
              <a:t> </a:t>
            </a:r>
            <a:r>
              <a:rPr lang="ar-SA" sz="1600" dirty="0"/>
              <a:t>البت المنخفض.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1600" dirty="0"/>
              <a:t>AAC: </a:t>
            </a:r>
            <a:r>
              <a:rPr lang="ar-SA" sz="1600" dirty="0"/>
              <a:t>أغنية ترقيمها </a:t>
            </a:r>
            <a:r>
              <a:rPr lang="ar-SA" sz="1600" dirty="0" err="1" smtClean="0"/>
              <a:t>المتقدملخلف</a:t>
            </a:r>
            <a:r>
              <a:rPr lang="ar-SA" sz="1600" dirty="0" smtClean="0"/>
              <a:t> </a:t>
            </a:r>
            <a:r>
              <a:rPr lang="ar-SA" sz="1600" dirty="0"/>
              <a:t>إلى </a:t>
            </a:r>
            <a:r>
              <a:rPr lang="en-US" sz="1600" dirty="0"/>
              <a:t>MP3 </a:t>
            </a:r>
            <a:r>
              <a:rPr lang="ar-SA" sz="1600" dirty="0"/>
              <a:t>المحدد في معيار </a:t>
            </a:r>
            <a:r>
              <a:rPr lang="en-US" sz="1600" dirty="0"/>
              <a:t>MPEG-4.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600" dirty="0"/>
              <a:t>ينتج صوتًا أفضل جودة من معيار </a:t>
            </a:r>
            <a:r>
              <a:rPr lang="en-US" sz="1600" dirty="0"/>
              <a:t>MP3 </a:t>
            </a:r>
            <a:r>
              <a:rPr lang="ar-SA" sz="1600" dirty="0"/>
              <a:t>في معدلات البت المماثلة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-26828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Synthesized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142874" y="928687"/>
            <a:ext cx="9001125" cy="452596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/>
              <a:t>Computer sends commands to specialized electronic device </a:t>
            </a:r>
            <a:r>
              <a:rPr lang="en-US" b="1" dirty="0"/>
              <a:t>called</a:t>
            </a:r>
            <a:r>
              <a:rPr lang="en-US" dirty="0"/>
              <a:t> a </a:t>
            </a:r>
            <a:r>
              <a:rPr lang="en-US" dirty="0">
                <a:solidFill>
                  <a:srgbClr val="FF5A14"/>
                </a:solidFill>
              </a:rPr>
              <a:t>synthesizer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MIDI</a:t>
            </a:r>
            <a:r>
              <a:rPr lang="en-US" dirty="0"/>
              <a:t> </a:t>
            </a:r>
            <a:r>
              <a:rPr lang="en-US" sz="2800" dirty="0"/>
              <a:t>(Musical Instrument Digital Interface).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Most common standard to code commands for synthesizers.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Codes provided for: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Specific instruments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Notes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Force and duration of note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Routing commands to different instrument channels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Specialized control functions.</a:t>
            </a: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14363" y="3300413"/>
            <a:ext cx="8529637" cy="2120900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يرسل الكمبيوتر الأوامر إلى جهاز إلكتروني متخصص يسمى المزج.</a:t>
            </a:r>
          </a:p>
          <a:p>
            <a:r>
              <a:rPr lang="en-US" sz="1800" dirty="0">
                <a:solidFill>
                  <a:schemeClr val="tx1"/>
                </a:solidFill>
              </a:rPr>
              <a:t>MIDI (</a:t>
            </a:r>
            <a:r>
              <a:rPr lang="ar-SA" sz="1800" dirty="0">
                <a:solidFill>
                  <a:schemeClr val="tx1"/>
                </a:solidFill>
              </a:rPr>
              <a:t>واجهة موسيقية رقمية للآلات الموسيقية).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معيار الأكثر شيوعا لأوامر رمز للمزج.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الرموز المقدمة لـ:</a:t>
            </a:r>
          </a:p>
          <a:p>
            <a:r>
              <a:rPr lang="ar-SA" sz="1800" dirty="0">
                <a:solidFill>
                  <a:schemeClr val="tx1"/>
                </a:solidFill>
              </a:rPr>
              <a:t>أدوات محددة</a:t>
            </a:r>
          </a:p>
          <a:p>
            <a:r>
              <a:rPr lang="ar-SA" sz="1800" dirty="0">
                <a:solidFill>
                  <a:schemeClr val="tx1"/>
                </a:solidFill>
              </a:rPr>
              <a:t>ملاحظات</a:t>
            </a:r>
          </a:p>
          <a:p>
            <a:r>
              <a:rPr lang="ar-SA" sz="1800" dirty="0">
                <a:solidFill>
                  <a:schemeClr val="tx1"/>
                </a:solidFill>
              </a:rPr>
              <a:t>قوة ومدة المذكرة</a:t>
            </a:r>
          </a:p>
          <a:p>
            <a:r>
              <a:rPr lang="ar-SA" sz="1800" dirty="0">
                <a:solidFill>
                  <a:schemeClr val="tx1"/>
                </a:solidFill>
              </a:rPr>
              <a:t>أوامر التوجيه إلى قنوات أجهزة مختلفة</a:t>
            </a:r>
          </a:p>
          <a:p>
            <a:r>
              <a:rPr lang="ar-SA" sz="1800" dirty="0">
                <a:solidFill>
                  <a:schemeClr val="tx1"/>
                </a:solidFill>
              </a:rPr>
              <a:t>وظائف التحكم المتخصصة.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3" y="-29686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MIDI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-1" y="842962"/>
            <a:ext cx="9001125" cy="452596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Messages</a:t>
            </a:r>
            <a:r>
              <a:rPr lang="en-US" dirty="0"/>
              <a:t> (or commands) can be sent to any one of 16 channels.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Voices or instruments are assigned to a channel.</a:t>
            </a:r>
          </a:p>
          <a:p>
            <a:pPr lvl="1" eaLnBrk="1" hangingPunct="1"/>
            <a:r>
              <a:rPr lang="en-US" dirty="0" err="1">
                <a:solidFill>
                  <a:srgbClr val="FF5A14"/>
                </a:solidFill>
                <a:ea typeface="ＭＳ Ｐゴシック" charset="-128"/>
              </a:rPr>
              <a:t>Multitimbral</a:t>
            </a:r>
            <a:r>
              <a:rPr lang="en-US" dirty="0">
                <a:ea typeface="ＭＳ Ｐゴシック" charset="-128"/>
              </a:rPr>
              <a:t> systems can play multiple instruments by simultaneously processing commands in different channels.</a:t>
            </a:r>
          </a:p>
          <a:p>
            <a:pPr lvl="1" eaLnBrk="1" hangingPunct="1"/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Polyphonic</a:t>
            </a:r>
            <a:r>
              <a:rPr lang="en-US" dirty="0">
                <a:ea typeface="ＭＳ Ｐゴシック" charset="-128"/>
              </a:rPr>
              <a:t> systems play more than one note at once.</a:t>
            </a:r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8588" y="4214814"/>
            <a:ext cx="9015412" cy="2506662"/>
          </a:xfrm>
          <a:noFill/>
        </p:spPr>
        <p:txBody>
          <a:bodyPr/>
          <a:lstStyle/>
          <a:p>
            <a:r>
              <a:rPr lang="ar-SA" sz="2400" dirty="0">
                <a:solidFill>
                  <a:schemeClr val="tx1"/>
                </a:solidFill>
              </a:rPr>
              <a:t>يمكن إرسال الرسائل (أو الأوامر) إلى أي قناة من 16 قناة.</a:t>
            </a:r>
          </a:p>
          <a:p>
            <a:r>
              <a:rPr lang="ar-SA" sz="2400" dirty="0">
                <a:solidFill>
                  <a:schemeClr val="tx1"/>
                </a:solidFill>
              </a:rPr>
              <a:t>يتم تعيين الأصوات أو الأدوات لقناة.</a:t>
            </a:r>
          </a:p>
          <a:p>
            <a:r>
              <a:rPr lang="ar-SA" sz="2400" dirty="0">
                <a:solidFill>
                  <a:schemeClr val="tx1"/>
                </a:solidFill>
              </a:rPr>
              <a:t>يمكن للأنظمة متعددة الوسائل تشغيل أدوات متعددة من خلال معالجة الأوامر في قنوات مختلفة في آنٍ واحد.</a:t>
            </a:r>
          </a:p>
          <a:p>
            <a:r>
              <a:rPr lang="ar-SA" sz="2400" dirty="0">
                <a:solidFill>
                  <a:schemeClr val="tx1"/>
                </a:solidFill>
              </a:rPr>
              <a:t>تلعب أنظمة مجسمة أكثر من نوتة واحدة في وقت واحد.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3" y="-254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MIDI Sound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257175" y="757238"/>
            <a:ext cx="8229600" cy="4525963"/>
          </a:xfrm>
        </p:spPr>
        <p:txBody>
          <a:bodyPr/>
          <a:lstStyle/>
          <a:p>
            <a:pPr eaLnBrk="1" hangingPunct="1"/>
            <a:r>
              <a:rPr lang="en-US" b="1" dirty="0"/>
              <a:t>Simplest system contains</a:t>
            </a:r>
            <a:r>
              <a:rPr lang="en-US" b="1" dirty="0" smtClean="0"/>
              <a:t>: </a:t>
            </a:r>
            <a:r>
              <a:rPr lang="ar-SA" b="1" dirty="0" err="1" smtClean="0"/>
              <a:t>مهههههم</a:t>
            </a:r>
            <a:endParaRPr lang="en-US" b="1" dirty="0"/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Digital musical instrument to create messages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Sound synthesizer to interpret the messages 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Amplifier/speaker output system.</a:t>
            </a:r>
          </a:p>
        </p:txBody>
      </p:sp>
      <p:sp>
        <p:nvSpPr>
          <p:cNvPr id="4915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85788" y="2457450"/>
            <a:ext cx="8558212" cy="2035175"/>
          </a:xfrm>
          <a:noFill/>
        </p:spPr>
        <p:txBody>
          <a:bodyPr/>
          <a:lstStyle/>
          <a:p>
            <a:r>
              <a:rPr lang="ar-SA" sz="2400" dirty="0">
                <a:solidFill>
                  <a:schemeClr val="tx1"/>
                </a:solidFill>
              </a:rPr>
              <a:t>أبسط نظام يحتوي على:</a:t>
            </a:r>
          </a:p>
          <a:p>
            <a:r>
              <a:rPr lang="ar-SA" sz="2400" dirty="0">
                <a:solidFill>
                  <a:schemeClr val="tx1"/>
                </a:solidFill>
              </a:rPr>
              <a:t>آلة موسيقية رقمية لإنشاء رسائل</a:t>
            </a:r>
          </a:p>
          <a:p>
            <a:r>
              <a:rPr lang="ar-SA" sz="2400" dirty="0">
                <a:solidFill>
                  <a:schemeClr val="tx1"/>
                </a:solidFill>
              </a:rPr>
              <a:t>المزج الصوتي لتفسير الرسائل</a:t>
            </a:r>
          </a:p>
          <a:p>
            <a:r>
              <a:rPr lang="ar-SA" sz="2400" dirty="0">
                <a:solidFill>
                  <a:schemeClr val="tx1"/>
                </a:solidFill>
              </a:rPr>
              <a:t>نظام إخراج مكبر الصوت / مكبر الصوت.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2400" y="3795780"/>
            <a:ext cx="899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srgbClr val="FF5A14"/>
                </a:solidFill>
              </a:rPr>
              <a:t>Sequencer</a:t>
            </a:r>
            <a:endParaRPr lang="en-US" dirty="0" smtClean="0"/>
          </a:p>
          <a:p>
            <a:pPr lvl="1" fontAlgn="auto">
              <a:spcAft>
                <a:spcPts val="0"/>
              </a:spcAft>
            </a:pPr>
            <a:r>
              <a:rPr lang="en-US" dirty="0" smtClean="0">
                <a:ea typeface="ＭＳ Ｐゴシック" charset="-128"/>
              </a:rPr>
              <a:t>Device to control the flow or sequencing of the MIDI data to a </a:t>
            </a:r>
            <a:r>
              <a:rPr lang="en-US" dirty="0" err="1" smtClean="0">
                <a:ea typeface="ＭＳ Ｐゴシック" charset="-128"/>
              </a:rPr>
              <a:t>multitimbral</a:t>
            </a:r>
            <a:r>
              <a:rPr lang="en-US" dirty="0" smtClean="0">
                <a:ea typeface="ＭＳ Ｐゴシック" charset="-128"/>
              </a:rPr>
              <a:t> synthesizer. </a:t>
            </a:r>
          </a:p>
          <a:p>
            <a:pPr lvl="1" algn="r" rtl="1" fontAlgn="auto">
              <a:spcAft>
                <a:spcPts val="0"/>
              </a:spcAft>
            </a:pPr>
            <a:r>
              <a:rPr lang="ar-SA" dirty="0" smtClean="0">
                <a:ea typeface="ＭＳ Ｐゴシック" charset="-128"/>
              </a:rPr>
              <a:t>المنظم</a:t>
            </a:r>
          </a:p>
          <a:p>
            <a:pPr lvl="1" algn="r" rtl="1" fontAlgn="auto">
              <a:spcAft>
                <a:spcPts val="0"/>
              </a:spcAft>
            </a:pPr>
            <a:r>
              <a:rPr lang="ar-SA" dirty="0" smtClean="0">
                <a:ea typeface="ＭＳ Ｐゴシック" charset="-128"/>
              </a:rPr>
              <a:t>جهاز للتحكم في تدفق أو تسلسل بيانات </a:t>
            </a:r>
            <a:r>
              <a:rPr lang="en-US" dirty="0" smtClean="0">
                <a:ea typeface="ＭＳ Ｐゴシック" charset="-128"/>
              </a:rPr>
              <a:t>MIDI </a:t>
            </a:r>
            <a:r>
              <a:rPr lang="ar-SA" dirty="0" smtClean="0">
                <a:ea typeface="ＭＳ Ｐゴシック" charset="-128"/>
              </a:rPr>
              <a:t>إلى مُركِّب </a:t>
            </a:r>
            <a:r>
              <a:rPr lang="en-US" dirty="0" err="1" smtClean="0">
                <a:ea typeface="ＭＳ Ｐゴシック" charset="-128"/>
              </a:rPr>
              <a:t>multitimbral</a:t>
            </a:r>
            <a:r>
              <a:rPr lang="en-US" dirty="0" smtClean="0">
                <a:ea typeface="ＭＳ Ｐゴシック" charset="-128"/>
              </a:rPr>
              <a:t>.</a:t>
            </a:r>
            <a:endParaRPr lang="en-US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400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MIDI </a:t>
            </a:r>
            <a:r>
              <a:rPr lang="en-US" dirty="0" smtClean="0">
                <a:solidFill>
                  <a:srgbClr val="FF0000"/>
                </a:solidFill>
              </a:rPr>
              <a:t>On A Computer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-100016" y="857249"/>
            <a:ext cx="9429753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Software and hardware emulate the MIDI sound system.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Hardware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Soundcards include synthesizers.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Interface ports for MIDI-input devices.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Software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Sequencer software </a:t>
            </a:r>
            <a:r>
              <a:rPr lang="en-US" sz="2400" dirty="0" smtClean="0">
                <a:ea typeface="ＭＳ Ｐゴシック" charset="-128"/>
              </a:rPr>
              <a:t> can </a:t>
            </a:r>
            <a:r>
              <a:rPr lang="en-US" sz="2400" dirty="0">
                <a:ea typeface="ＭＳ Ｐゴシック" charset="-128"/>
              </a:rPr>
              <a:t>place notes on a musical scale. 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Editing includes changing pitch, </a:t>
            </a:r>
            <a:r>
              <a:rPr lang="en-US" sz="2400" dirty="0" smtClean="0">
                <a:ea typeface="ＭＳ Ｐゴシック" charset="-128"/>
              </a:rPr>
              <a:t> tempo</a:t>
            </a:r>
            <a:r>
              <a:rPr lang="en-US" sz="2400" dirty="0">
                <a:ea typeface="ＭＳ Ｐゴシック" charset="-128"/>
              </a:rPr>
              <a:t>, duration and volume of notes, </a:t>
            </a:r>
            <a:r>
              <a:rPr lang="en-US" sz="2400" dirty="0" smtClean="0">
                <a:ea typeface="ＭＳ Ｐゴシック" charset="-128"/>
              </a:rPr>
              <a:t> arrangement </a:t>
            </a:r>
            <a:r>
              <a:rPr lang="en-US" sz="2400" dirty="0">
                <a:ea typeface="ＭＳ Ｐゴシック" charset="-128"/>
              </a:rPr>
              <a:t>and timing of instruments.</a:t>
            </a:r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2925" y="1757385"/>
            <a:ext cx="8586787" cy="4592637"/>
          </a:xfrm>
          <a:noFill/>
        </p:spPr>
        <p:txBody>
          <a:bodyPr/>
          <a:lstStyle/>
          <a:p>
            <a:pPr rtl="1"/>
            <a:r>
              <a:rPr lang="ar-SA" sz="2000" dirty="0">
                <a:solidFill>
                  <a:schemeClr val="tx1"/>
                </a:solidFill>
              </a:rPr>
              <a:t>البرامج والأجهزة تحاكي نظام </a:t>
            </a:r>
            <a:r>
              <a:rPr lang="ar-SA" sz="2000" dirty="0" smtClean="0">
                <a:solidFill>
                  <a:schemeClr val="tx1"/>
                </a:solidFill>
              </a:rPr>
              <a:t>الصوت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المعدات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تشتمل بطاقات الصوت على آلات النطق.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منافذ واجهة لأجهزة الإدخال </a:t>
            </a:r>
            <a:r>
              <a:rPr lang="en-US" sz="2000" dirty="0">
                <a:solidFill>
                  <a:schemeClr val="tx1"/>
                </a:solidFill>
              </a:rPr>
              <a:t>MIDI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البرمجيات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يمكن وضع البرامج التسلسلية على مقياس موسيقي.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يتضمن التحرير تغيير درجة الصوت ، والإيقاع ، ومدة وحجم الملاحظات ، وترتيب وتوقيت الأدوات.</a:t>
            </a: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SAMPLED Vs. Synthesized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879513-8B91-FE4C-A6F5-7AEA959EBBD8}" type="slidenum">
              <a:rPr lang="en-US" smtClean="0"/>
              <a:pPr/>
              <a:t>19</a:t>
            </a:fld>
            <a:endParaRPr lang="en-US" smtClean="0"/>
          </a:p>
        </p:txBody>
      </p:sp>
      <p:graphicFrame>
        <p:nvGraphicFramePr>
          <p:cNvPr id="86181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311220"/>
              </p:ext>
            </p:extLst>
          </p:nvPr>
        </p:nvGraphicFramePr>
        <p:xfrm>
          <a:off x="609600" y="1397000"/>
          <a:ext cx="8229600" cy="424084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114800"/>
                <a:gridCol w="41148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Advantages Sampled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Advantages Synthesized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 High quality.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 Exceptional editing control.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2. Ease of creation.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2. Small file size.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3. Ease of editing.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4. Consistent playback quality.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Challenges Sampled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Challenges Synthesized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 Large file sizes.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1. Musical expertise required.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2. Editing limitations.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2. Playback quality is not consistent.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3. Not effective for natural sounds and human voice.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86087" name="Rectangle 71"/>
          <p:cNvSpPr>
            <a:spLocks noChangeArrowheads="1"/>
          </p:cNvSpPr>
          <p:nvPr/>
        </p:nvSpPr>
        <p:spPr bwMode="auto">
          <a:xfrm>
            <a:off x="533400" y="1219200"/>
            <a:ext cx="8382000" cy="4648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397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Nature Of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0" y="957262"/>
            <a:ext cx="91440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Sound</a:t>
            </a:r>
            <a:r>
              <a:rPr lang="en-US" dirty="0"/>
              <a:t> is a form of mechanical energy transmitted as vibrations in a medium.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Sine wave captures three features of sound: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Amplitude</a:t>
            </a:r>
          </a:p>
          <a:p>
            <a:pPr lvl="2"/>
            <a:r>
              <a:rPr lang="en-US" dirty="0">
                <a:ea typeface="ＭＳ Ｐゴシック" charset="-128"/>
              </a:rPr>
              <a:t>Perceived as volume.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Frequency</a:t>
            </a:r>
          </a:p>
          <a:p>
            <a:pPr lvl="2"/>
            <a:r>
              <a:rPr lang="en-US" dirty="0">
                <a:ea typeface="ＭＳ Ｐゴシック" charset="-128"/>
              </a:rPr>
              <a:t>Perceived as pitch.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Duration</a:t>
            </a:r>
          </a:p>
          <a:p>
            <a:pPr lvl="2"/>
            <a:r>
              <a:rPr lang="en-US" dirty="0">
                <a:ea typeface="ＭＳ Ｐゴシック" charset="-128"/>
              </a:rPr>
              <a:t>Length of time sound lasts.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1527" y="3741766"/>
            <a:ext cx="7958137" cy="365125"/>
          </a:xfrm>
          <a:noFill/>
        </p:spPr>
        <p:txBody>
          <a:bodyPr/>
          <a:lstStyle/>
          <a:p>
            <a:r>
              <a:rPr lang="ar-SA" sz="2000" dirty="0">
                <a:solidFill>
                  <a:schemeClr val="tx1"/>
                </a:solidFill>
              </a:rPr>
              <a:t>الصوت هو شكل من أشكال الطاقة الميكانيكية المنقولة مثل الاهتزازات في وسط.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موجة </a:t>
            </a:r>
            <a:r>
              <a:rPr lang="ar-SA" sz="2000" dirty="0" err="1">
                <a:solidFill>
                  <a:schemeClr val="tx1"/>
                </a:solidFill>
              </a:rPr>
              <a:t>جيبية</a:t>
            </a:r>
            <a:r>
              <a:rPr lang="ar-SA" sz="2000" dirty="0">
                <a:solidFill>
                  <a:schemeClr val="tx1"/>
                </a:solidFill>
              </a:rPr>
              <a:t> تلتقط ثلاثة ميزات للصوت:؟</a:t>
            </a:r>
          </a:p>
          <a:p>
            <a:r>
              <a:rPr lang="ar-SA" sz="2000" dirty="0">
                <a:solidFill>
                  <a:schemeClr val="tx1"/>
                </a:solidFill>
              </a:rPr>
              <a:t>سعة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ينظر إلى حجم.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تكرر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ينظر إلى الملعب.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المدة الزمنية</a:t>
            </a:r>
          </a:p>
          <a:p>
            <a:r>
              <a:rPr lang="ar-SA" sz="2000" dirty="0">
                <a:solidFill>
                  <a:schemeClr val="tx1"/>
                </a:solidFill>
              </a:rPr>
              <a:t>طول مدة الصوت.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Advantages Of Digital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Noise reduction</a:t>
            </a:r>
          </a:p>
          <a:p>
            <a:pPr eaLnBrk="1" hangingPunct="1"/>
            <a:r>
              <a:rPr lang="en-US" dirty="0"/>
              <a:t>Recording accuracy</a:t>
            </a:r>
          </a:p>
          <a:p>
            <a:pPr eaLnBrk="1" hangingPunct="1"/>
            <a:r>
              <a:rPr lang="en-US" dirty="0"/>
              <a:t>No generation decay</a:t>
            </a:r>
          </a:p>
          <a:p>
            <a:pPr eaLnBrk="1" hangingPunct="1"/>
            <a:r>
              <a:rPr lang="en-US" dirty="0"/>
              <a:t>Durability</a:t>
            </a:r>
          </a:p>
          <a:p>
            <a:pPr eaLnBrk="1" hangingPunct="1"/>
            <a:r>
              <a:rPr lang="en-US" dirty="0"/>
              <a:t>Random access</a:t>
            </a:r>
          </a:p>
          <a:p>
            <a:pPr eaLnBrk="1" hangingPunct="1"/>
            <a:r>
              <a:rPr lang="en-US" dirty="0"/>
              <a:t>Editing is easier and less expensive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Easily distributed by: 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CDs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Networks.</a:t>
            </a:r>
          </a:p>
        </p:txBody>
      </p:sp>
      <p:sp>
        <p:nvSpPr>
          <p:cNvPr id="5734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86294" y="3241676"/>
            <a:ext cx="4386262" cy="365125"/>
          </a:xfrm>
          <a:noFill/>
        </p:spPr>
        <p:txBody>
          <a:bodyPr/>
          <a:lstStyle/>
          <a:p>
            <a:r>
              <a:rPr lang="ar-SA" sz="2800" dirty="0">
                <a:solidFill>
                  <a:schemeClr val="tx1"/>
                </a:solidFill>
              </a:rPr>
              <a:t>تقليل الضوضاء</a:t>
            </a:r>
          </a:p>
          <a:p>
            <a:r>
              <a:rPr lang="ar-SA" sz="2800" dirty="0">
                <a:solidFill>
                  <a:schemeClr val="tx1"/>
                </a:solidFill>
              </a:rPr>
              <a:t>دقة التسجيل</a:t>
            </a:r>
          </a:p>
          <a:p>
            <a:r>
              <a:rPr lang="ar-SA" sz="2800" dirty="0">
                <a:solidFill>
                  <a:schemeClr val="tx1"/>
                </a:solidFill>
              </a:rPr>
              <a:t>لا تسوس جيل</a:t>
            </a:r>
          </a:p>
          <a:p>
            <a:r>
              <a:rPr lang="ar-SA" sz="2800" dirty="0">
                <a:solidFill>
                  <a:schemeClr val="tx1"/>
                </a:solidFill>
              </a:rPr>
              <a:t>متانة</a:t>
            </a:r>
          </a:p>
          <a:p>
            <a:r>
              <a:rPr lang="ar-SA" sz="2800" dirty="0">
                <a:solidFill>
                  <a:schemeClr val="tx1"/>
                </a:solidFill>
              </a:rPr>
              <a:t>دخول عشوائي</a:t>
            </a:r>
          </a:p>
          <a:p>
            <a:r>
              <a:rPr lang="ar-SA" sz="2800" dirty="0">
                <a:solidFill>
                  <a:schemeClr val="tx1"/>
                </a:solidFill>
              </a:rPr>
              <a:t>التحرير أسهل وأقل تكلفة</a:t>
            </a:r>
          </a:p>
          <a:p>
            <a:r>
              <a:rPr lang="ar-SA" sz="2800" dirty="0">
                <a:solidFill>
                  <a:schemeClr val="tx1"/>
                </a:solidFill>
              </a:rPr>
              <a:t>توزيع بسهولة من قبل:</a:t>
            </a:r>
          </a:p>
          <a:p>
            <a:r>
              <a:rPr lang="ar-SA" sz="2800" dirty="0">
                <a:solidFill>
                  <a:schemeClr val="tx1"/>
                </a:solidFill>
              </a:rPr>
              <a:t>أقراص مدمجة</a:t>
            </a:r>
          </a:p>
          <a:p>
            <a:r>
              <a:rPr lang="ar-SA" sz="2800" dirty="0">
                <a:solidFill>
                  <a:schemeClr val="tx1"/>
                </a:solidFill>
              </a:rPr>
              <a:t>الشبكات.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0000"/>
                </a:solidFill>
              </a:rPr>
              <a:t>SOUND and the INTERNET 	</a:t>
            </a:r>
          </a:p>
        </p:txBody>
      </p:sp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BCB3E3-3D00-4745-8256-14463C52AD0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-185737" y="1933575"/>
            <a:ext cx="9486900" cy="1828800"/>
          </a:xfrm>
        </p:spPr>
        <p:txBody>
          <a:bodyPr>
            <a:normAutofit/>
          </a:bodyPr>
          <a:lstStyle/>
          <a:p>
            <a:pPr marL="457200" lvl="1" indent="0" eaLnBrk="1" hangingPunct="1">
              <a:buFont typeface="Wingdings" charset="2"/>
              <a:buNone/>
            </a:pPr>
            <a:r>
              <a:rPr lang="en-US" sz="3200" dirty="0" smtClean="0">
                <a:ea typeface="ＭＳ Ｐゴシック" charset="-128"/>
              </a:rPr>
              <a:t>Increased Bandwidth + Standard File Formats + Simplified User Access  </a:t>
            </a:r>
            <a:r>
              <a:rPr lang="en-US" sz="3200" dirty="0" smtClean="0">
                <a:solidFill>
                  <a:srgbClr val="FF5A14"/>
                </a:solidFill>
                <a:ea typeface="ＭＳ Ｐゴシック" charset="-128"/>
              </a:rPr>
              <a:t>= Sound On The Web</a:t>
            </a:r>
            <a:r>
              <a:rPr lang="en-US" sz="3200" dirty="0" smtClean="0">
                <a:ea typeface="ＭＳ Ｐゴシック" charset="-128"/>
              </a:rPr>
              <a:t>.</a:t>
            </a:r>
            <a:endParaRPr lang="en-US" sz="2300" dirty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Delivering Digital Sounds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812"/>
            <a:ext cx="9144000" cy="45307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Downloaded audio</a:t>
            </a:r>
            <a:r>
              <a:rPr lang="en-US" dirty="0"/>
              <a:t> </a:t>
            </a:r>
            <a:r>
              <a:rPr lang="en-US" sz="2800" dirty="0"/>
              <a:t>transfers the complete audio file from the server to the client.</a:t>
            </a:r>
            <a:endParaRPr lang="en-US" dirty="0"/>
          </a:p>
          <a:p>
            <a:pPr lvl="1" eaLnBrk="1" hangingPunct="1"/>
            <a:r>
              <a:rPr lang="en-US" dirty="0">
                <a:ea typeface="ＭＳ Ｐゴシック" charset="-128"/>
              </a:rPr>
              <a:t>File remains on client computer for replay and editing.</a:t>
            </a:r>
          </a:p>
          <a:p>
            <a:pPr eaLnBrk="1" hangingPunct="1"/>
            <a:r>
              <a:rPr lang="en-US" dirty="0">
                <a:solidFill>
                  <a:srgbClr val="FF5A14"/>
                </a:solidFill>
              </a:rPr>
              <a:t>Progressive downloads</a:t>
            </a:r>
            <a:r>
              <a:rPr lang="en-US" dirty="0"/>
              <a:t>: </a:t>
            </a:r>
            <a:r>
              <a:rPr lang="en-US" sz="2800" dirty="0"/>
              <a:t>file is saved to client computer, but begins to play from RAM as it is downloading.</a:t>
            </a:r>
          </a:p>
          <a:p>
            <a:pPr eaLnBrk="1" hangingPunct="1"/>
            <a:r>
              <a:rPr lang="en-US" dirty="0">
                <a:solidFill>
                  <a:srgbClr val="FF5A14"/>
                </a:solidFill>
              </a:rPr>
              <a:t>Streaming audio</a:t>
            </a:r>
            <a:r>
              <a:rPr lang="en-US" dirty="0"/>
              <a:t>: </a:t>
            </a:r>
            <a:r>
              <a:rPr lang="en-US" sz="2800" dirty="0"/>
              <a:t>real-time sound that is played as it is being delivered. Not saved on client computer.</a:t>
            </a:r>
            <a:endParaRPr lang="en-US" dirty="0"/>
          </a:p>
          <a:p>
            <a:pPr lvl="1" eaLnBrk="1" hangingPunct="1"/>
            <a:r>
              <a:rPr lang="en-US" dirty="0">
                <a:ea typeface="ＭＳ Ｐゴシック" charset="-128"/>
              </a:rPr>
              <a:t>Requires special protocols, special servers, special media formats and players.</a:t>
            </a:r>
          </a:p>
        </p:txBody>
      </p:sp>
      <p:sp>
        <p:nvSpPr>
          <p:cNvPr id="6144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5457826"/>
            <a:ext cx="9144000" cy="1263650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تحميل الصوت ينقل الملف الصوتي الكامل من الخادم إلى العميل.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يظل الملف على جهاز الكمبيوتر العميل لإعادة التشغيل والتحرير.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التنزيلات التقدمية: يتم حفظ الملف على جهاز الكمبيوتر العميل ، ولكن يبدأ اللعب من ذاكرة الوصول العشوائي كما هو تنزيله.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تدفق الصوت: صوت في الوقت الحقيقي يتم تشغيله أثناء تسليمه. لم يتم حفظها على كمبيوتر العميل.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يتطلب بروتوكولات خاصة وخوادم خاصة وصيغ وسائط خاصة ومشغلات.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Guidelines For Use Of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14462"/>
            <a:ext cx="8915400" cy="4525963"/>
          </a:xfrm>
        </p:spPr>
        <p:txBody>
          <a:bodyPr/>
          <a:lstStyle/>
          <a:p>
            <a:pPr eaLnBrk="1" hangingPunct="1"/>
            <a:r>
              <a:rPr lang="en-US" dirty="0"/>
              <a:t>Identify the purpose of the sound and use it for good reasons.</a:t>
            </a:r>
          </a:p>
          <a:p>
            <a:pPr eaLnBrk="1" hangingPunct="1"/>
            <a:r>
              <a:rPr lang="en-US" dirty="0"/>
              <a:t>Use high-quality sound.</a:t>
            </a:r>
          </a:p>
          <a:p>
            <a:pPr eaLnBrk="1" hangingPunct="1"/>
            <a:r>
              <a:rPr lang="en-US" dirty="0"/>
              <a:t>Conserve file space.</a:t>
            </a:r>
          </a:p>
          <a:p>
            <a:pPr eaLnBrk="1" hangingPunct="1"/>
            <a:r>
              <a:rPr lang="en-US" dirty="0"/>
              <a:t>Consider playback environment.</a:t>
            </a:r>
          </a:p>
          <a:p>
            <a:pPr eaLnBrk="1" hangingPunct="1"/>
            <a:r>
              <a:rPr lang="en-US" dirty="0"/>
              <a:t>Avoid excessive use of sound.</a:t>
            </a:r>
          </a:p>
          <a:p>
            <a:pPr eaLnBrk="1" hangingPunct="1"/>
            <a:r>
              <a:rPr lang="en-US" dirty="0"/>
              <a:t>Organize sound files and preserve original sources.</a:t>
            </a:r>
          </a:p>
        </p:txBody>
      </p:sp>
      <p:sp>
        <p:nvSpPr>
          <p:cNvPr id="634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8D8480-A5C3-F541-A982-F6E198FD1D69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7" y="-19684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WRAP UP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57225"/>
            <a:ext cx="82296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Two approaches to creating digital sound.</a:t>
            </a:r>
          </a:p>
          <a:p>
            <a:pPr eaLnBrk="1" hangingPunct="1"/>
            <a:r>
              <a:rPr lang="en-US" dirty="0"/>
              <a:t>Sampled sound depends on: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Sample resolution and Sample rate.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Distortions degrade sampled sound.</a:t>
            </a:r>
          </a:p>
          <a:p>
            <a:pPr eaLnBrk="1" hangingPunct="1"/>
            <a:r>
              <a:rPr lang="en-US" dirty="0"/>
              <a:t>Synthesized sound depends on: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Synthesizer and Musical knowledge.</a:t>
            </a:r>
          </a:p>
          <a:p>
            <a:pPr lvl="1" eaLnBrk="1" hangingPunct="1"/>
            <a:r>
              <a:rPr lang="en-US" sz="2400" dirty="0">
                <a:ea typeface="ＭＳ Ｐゴシック" charset="-128"/>
              </a:rPr>
              <a:t>Distortions come from poor sound output hardware.</a:t>
            </a:r>
          </a:p>
          <a:p>
            <a:pPr eaLnBrk="1" hangingPunct="1"/>
            <a:r>
              <a:rPr lang="en-US" sz="2800" dirty="0"/>
              <a:t>Advantages and challenges of each.</a:t>
            </a:r>
          </a:p>
          <a:p>
            <a:pPr eaLnBrk="1" hangingPunct="1"/>
            <a:r>
              <a:rPr lang="en-US" sz="2800" dirty="0"/>
              <a:t>Advantages and guidelines for digital sound.</a:t>
            </a:r>
          </a:p>
          <a:p>
            <a:pPr eaLnBrk="1" hangingPunct="1"/>
            <a:r>
              <a:rPr lang="en-US" sz="2800" dirty="0"/>
              <a:t>Distributing sound on the Internet.</a:t>
            </a:r>
          </a:p>
        </p:txBody>
      </p:sp>
      <p:sp>
        <p:nvSpPr>
          <p:cNvPr id="655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7EE732-9BE8-1147-B461-1519ECC9EAC8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3"/>
            <a:ext cx="9129713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Traditional Sound Reproduction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0" y="1085850"/>
            <a:ext cx="91440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dirty="0"/>
              <a:t>Analog sound capture.</a:t>
            </a:r>
          </a:p>
          <a:p>
            <a:pPr lvl="2" eaLnBrk="1" hangingPunct="1">
              <a:lnSpc>
                <a:spcPct val="70000"/>
              </a:lnSpc>
            </a:pPr>
            <a:r>
              <a:rPr lang="en-US" dirty="0">
                <a:ea typeface="ＭＳ Ｐゴシック" charset="-128"/>
              </a:rPr>
              <a:t>Sound waves vibrated diaphragms of early microphones.</a:t>
            </a:r>
          </a:p>
          <a:p>
            <a:pPr lvl="2" eaLnBrk="1" hangingPunct="1">
              <a:lnSpc>
                <a:spcPct val="70000"/>
              </a:lnSpc>
            </a:pPr>
            <a:r>
              <a:rPr lang="en-US" dirty="0">
                <a:ea typeface="ＭＳ Ｐゴシック" charset="-128"/>
              </a:rPr>
              <a:t>Vibration caused a stylus to inscribe a continuous pattern on tinfoil or on a wax cylinder.</a:t>
            </a:r>
          </a:p>
          <a:p>
            <a:pPr eaLnBrk="1" hangingPunct="1">
              <a:lnSpc>
                <a:spcPct val="70000"/>
              </a:lnSpc>
            </a:pPr>
            <a:r>
              <a:rPr lang="en-US" dirty="0">
                <a:solidFill>
                  <a:srgbClr val="FF0000"/>
                </a:solidFill>
              </a:rPr>
              <a:t>Reproduce the analog sound.</a:t>
            </a:r>
          </a:p>
          <a:p>
            <a:pPr lvl="2" eaLnBrk="1" hangingPunct="1">
              <a:lnSpc>
                <a:spcPct val="70000"/>
              </a:lnSpc>
            </a:pPr>
            <a:r>
              <a:rPr lang="en-US" dirty="0">
                <a:ea typeface="ＭＳ Ｐゴシック" charset="-128"/>
              </a:rPr>
              <a:t>Rotate a drum while in contact with a stylus</a:t>
            </a:r>
          </a:p>
          <a:p>
            <a:pPr lvl="2" eaLnBrk="1" hangingPunct="1">
              <a:lnSpc>
                <a:spcPct val="70000"/>
              </a:lnSpc>
            </a:pPr>
            <a:r>
              <a:rPr lang="en-US" dirty="0">
                <a:ea typeface="ＭＳ Ｐゴシック" charset="-128"/>
              </a:rPr>
              <a:t>Movements of stylus are electrically amplified to vibrate the drum of a speaker</a:t>
            </a:r>
          </a:p>
          <a:p>
            <a:pPr lvl="2" eaLnBrk="1" hangingPunct="1">
              <a:lnSpc>
                <a:spcPct val="70000"/>
              </a:lnSpc>
            </a:pPr>
            <a:r>
              <a:rPr lang="en-US" dirty="0">
                <a:ea typeface="ＭＳ Ｐゴシック" charset="-128"/>
              </a:rPr>
              <a:t>Changes in air pressure produced the sound.</a:t>
            </a:r>
          </a:p>
          <a:p>
            <a:pPr eaLnBrk="1" hangingPunct="1">
              <a:lnSpc>
                <a:spcPct val="70000"/>
              </a:lnSpc>
            </a:pPr>
            <a:r>
              <a:rPr lang="en-US" dirty="0"/>
              <a:t>High-fidelity analog sound is still the final output stage for digital audio.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5214946"/>
            <a:ext cx="8686800" cy="1192212"/>
          </a:xfrm>
          <a:noFill/>
        </p:spPr>
        <p:txBody>
          <a:bodyPr/>
          <a:lstStyle/>
          <a:p>
            <a:r>
              <a:rPr lang="ar-SA" sz="2000" dirty="0">
                <a:solidFill>
                  <a:schemeClr val="tx1"/>
                </a:solidFill>
              </a:rPr>
              <a:t>التقاط الصوت </a:t>
            </a:r>
            <a:r>
              <a:rPr lang="ar-SA" sz="2000" dirty="0" smtClean="0">
                <a:solidFill>
                  <a:schemeClr val="tx1"/>
                </a:solidFill>
              </a:rPr>
              <a:t>التناظري.   موجات </a:t>
            </a:r>
            <a:r>
              <a:rPr lang="ar-SA" sz="2000" dirty="0">
                <a:solidFill>
                  <a:schemeClr val="tx1"/>
                </a:solidFill>
              </a:rPr>
              <a:t>الصوت اهتزاز الغشاء من الميكروفونات في وقت مبكر.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تسبب الاهتزاز قلم الكتابة على نقش نمط مستمر على </a:t>
            </a:r>
            <a:r>
              <a:rPr lang="en-US" sz="2000" dirty="0">
                <a:solidFill>
                  <a:schemeClr val="tx1"/>
                </a:solidFill>
              </a:rPr>
              <a:t>tinfoil </a:t>
            </a:r>
            <a:r>
              <a:rPr lang="ar-SA" sz="2000" dirty="0">
                <a:solidFill>
                  <a:schemeClr val="tx1"/>
                </a:solidFill>
              </a:rPr>
              <a:t>أو على اسطوانة الشمع.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إعادة إنتاج الصوت التناظري.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قم بتدوير الأسطوانة أثناء ملامستها للقلم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يتم تضخيم حركات القلم الإلكتروني كهربائيًا </a:t>
            </a:r>
            <a:r>
              <a:rPr lang="ar-SA" sz="2000" dirty="0" err="1">
                <a:solidFill>
                  <a:schemeClr val="tx1"/>
                </a:solidFill>
              </a:rPr>
              <a:t>لإهتزاز</a:t>
            </a:r>
            <a:r>
              <a:rPr lang="ar-SA" sz="2000" dirty="0">
                <a:solidFill>
                  <a:schemeClr val="tx1"/>
                </a:solidFill>
              </a:rPr>
              <a:t> أسطوانة مكبر الصوت</a:t>
            </a:r>
          </a:p>
          <a:p>
            <a:r>
              <a:rPr lang="ar-SA" sz="2000" dirty="0">
                <a:solidFill>
                  <a:schemeClr val="tx1"/>
                </a:solidFill>
              </a:rPr>
              <a:t>التغييرات في ضغط الهواء أنتجت الصوت.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لا يزال الصوت التناظري عالي الدقة هو مرحلة الإخراج النهائية للصوت الرقمي.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Digital Sound 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C492CC-CBFB-C844-BC65-78993EA7C90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462337"/>
            <a:ext cx="8943975" cy="990600"/>
          </a:xfrm>
        </p:spPr>
        <p:txBody>
          <a:bodyPr>
            <a:normAutofit/>
          </a:bodyPr>
          <a:lstStyle/>
          <a:p>
            <a:pPr marL="457200" lvl="1" indent="0" eaLnBrk="1" hangingPunct="1">
              <a:buFont typeface="Wingdings" charset="2"/>
              <a:buNone/>
            </a:pPr>
            <a:r>
              <a:rPr lang="en-US" sz="3200" dirty="0" smtClean="0">
                <a:ea typeface="ＭＳ Ｐゴシック" charset="-128"/>
              </a:rPr>
              <a:t>Represented As Discrete Elements Of Information</a:t>
            </a:r>
            <a:endParaRPr lang="en-US" sz="2300" dirty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2" y="-18574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Digital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-514370" y="614374"/>
            <a:ext cx="9786958" cy="46482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    Two </a:t>
            </a:r>
            <a:r>
              <a:rPr lang="en-US" dirty="0">
                <a:solidFill>
                  <a:srgbClr val="FF0000"/>
                </a:solidFill>
              </a:rPr>
              <a:t>major types of digital sound:</a:t>
            </a:r>
          </a:p>
          <a:p>
            <a:pPr lvl="1" eaLnBrk="1" hangingPunct="1"/>
            <a:r>
              <a:rPr lang="en-US" dirty="0">
                <a:solidFill>
                  <a:srgbClr val="FF5A14"/>
                </a:solidFill>
                <a:ea typeface="ＭＳ Ｐゴシック" charset="-128"/>
              </a:rPr>
              <a:t>Sampled </a:t>
            </a:r>
            <a:r>
              <a:rPr lang="en-US" dirty="0">
                <a:ea typeface="ＭＳ Ｐゴシック" charset="-128"/>
              </a:rPr>
              <a:t>sound: digital recording of previously existing analog sound wave.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File contains numeric values to describe the amplitude of the sound wave at a particular instant.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Used to capture and edit naturally-occurring </a:t>
            </a:r>
            <a:r>
              <a:rPr lang="en-US" dirty="0" smtClean="0">
                <a:ea typeface="ＭＳ Ｐゴシック" charset="-128"/>
              </a:rPr>
              <a:t>sounds.</a:t>
            </a:r>
          </a:p>
          <a:p>
            <a:pPr marL="914400" lvl="2" indent="0" eaLnBrk="1" hangingPunct="1">
              <a:buNone/>
            </a:pPr>
            <a:r>
              <a:rPr lang="en-US" dirty="0" smtClean="0">
                <a:solidFill>
                  <a:srgbClr val="FF5A14"/>
                </a:solidFill>
                <a:ea typeface="ＭＳ Ｐゴシック" charset="-128"/>
              </a:rPr>
              <a:t>Synthesized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>
                <a:ea typeface="ＭＳ Ｐゴシック" charset="-128"/>
              </a:rPr>
              <a:t>sound: new sound generated by the computer.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File contains instructions the computer uses to reproduce the sound.</a:t>
            </a:r>
          </a:p>
          <a:p>
            <a:pPr lvl="2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Used </a:t>
            </a:r>
            <a:r>
              <a:rPr lang="en-US" dirty="0" smtClean="0">
                <a:solidFill>
                  <a:srgbClr val="FF0000"/>
                </a:solidFill>
                <a:ea typeface="ＭＳ Ｐゴシック" charset="-128"/>
              </a:rPr>
              <a:t>to:</a:t>
            </a:r>
          </a:p>
          <a:p>
            <a:pPr marL="914400" lvl="2" indent="0" eaLnBrk="1" hangingPunct="1">
              <a:buNone/>
            </a:pPr>
            <a:r>
              <a:rPr lang="en-US" dirty="0" smtClean="0">
                <a:ea typeface="ＭＳ Ｐゴシック" charset="-128"/>
              </a:rPr>
              <a:t>Create </a:t>
            </a:r>
            <a:r>
              <a:rPr lang="en-US" dirty="0">
                <a:ea typeface="ＭＳ Ｐゴシック" charset="-128"/>
              </a:rPr>
              <a:t>original compositions</a:t>
            </a:r>
          </a:p>
          <a:p>
            <a:pPr lvl="3" eaLnBrk="1" hangingPunct="1"/>
            <a:r>
              <a:rPr lang="en-US" dirty="0">
                <a:ea typeface="ＭＳ Ｐゴシック" charset="-128"/>
              </a:rPr>
              <a:t>Produce novel sound effects.</a:t>
            </a: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8675" y="5099049"/>
            <a:ext cx="8315325" cy="365125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نوعان رئيسيان من الصوت الرقمي:</a:t>
            </a:r>
          </a:p>
          <a:p>
            <a:r>
              <a:rPr lang="ar-SA" sz="1800" dirty="0">
                <a:solidFill>
                  <a:schemeClr val="tx1"/>
                </a:solidFill>
              </a:rPr>
              <a:t>صوت العينة: التسجيل الرقمي للموجة الصوتية التناظرية الموجودة سابقًا.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يحتوي الملف على قيم رقمية لوصف اتساع موجة الصوت في لحظة معينة.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يستخدم لالتقاط وتحرير الأصوات التي تحدث بشكل طبيعي.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صوت مركب: صوت جديد تم إنشاؤه بواسطة الكمبيوتر.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يحتوي الملف على تعليمات يستخدمها الكمبيوتر لإعادة إنتاج الصوت.</a:t>
            </a:r>
          </a:p>
          <a:p>
            <a:r>
              <a:rPr lang="ar-SA" sz="1800" dirty="0" smtClean="0">
                <a:solidFill>
                  <a:schemeClr val="tx1"/>
                </a:solidFill>
              </a:rPr>
              <a:t>اعتاد:   إنشاء </a:t>
            </a:r>
            <a:r>
              <a:rPr lang="ar-SA" sz="1800" dirty="0">
                <a:solidFill>
                  <a:schemeClr val="tx1"/>
                </a:solidFill>
              </a:rPr>
              <a:t>التراكيب </a:t>
            </a:r>
            <a:r>
              <a:rPr lang="ar-SA" sz="1800" dirty="0" smtClean="0">
                <a:solidFill>
                  <a:schemeClr val="tx1"/>
                </a:solidFill>
              </a:rPr>
              <a:t>الأصلية        إنتاج </a:t>
            </a:r>
            <a:r>
              <a:rPr lang="ar-SA" sz="1800" dirty="0">
                <a:solidFill>
                  <a:schemeClr val="tx1"/>
                </a:solidFill>
              </a:rPr>
              <a:t>تأثيرات صوتية جديدة.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7" y="-17145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Sampled Sound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0" y="881063"/>
            <a:ext cx="8534400" cy="45307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A</a:t>
            </a:r>
            <a:r>
              <a:rPr lang="en-US" dirty="0"/>
              <a:t>nalog to </a:t>
            </a:r>
            <a:r>
              <a:rPr lang="en-US" dirty="0">
                <a:solidFill>
                  <a:srgbClr val="FF5A14"/>
                </a:solidFill>
              </a:rPr>
              <a:t>D</a:t>
            </a:r>
            <a:r>
              <a:rPr lang="en-US" dirty="0"/>
              <a:t>igital </a:t>
            </a:r>
            <a:r>
              <a:rPr lang="en-US" dirty="0">
                <a:solidFill>
                  <a:srgbClr val="FF5A14"/>
                </a:solidFill>
              </a:rPr>
              <a:t>C</a:t>
            </a:r>
            <a:r>
              <a:rPr lang="en-US" dirty="0"/>
              <a:t>onverter captures separate measures of sound amplitude.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Samples are recorded as digital numbers.</a:t>
            </a:r>
          </a:p>
          <a:p>
            <a:pPr eaLnBrk="1" hangingPunct="1"/>
            <a:r>
              <a:rPr lang="en-US" dirty="0"/>
              <a:t>Digital values are used to recreate the analog form using a </a:t>
            </a:r>
            <a:r>
              <a:rPr lang="en-US" dirty="0">
                <a:solidFill>
                  <a:srgbClr val="FF5A14"/>
                </a:solidFill>
              </a:rPr>
              <a:t>D</a:t>
            </a:r>
            <a:r>
              <a:rPr lang="en-US" dirty="0"/>
              <a:t>igital to </a:t>
            </a:r>
            <a:r>
              <a:rPr lang="en-US" dirty="0">
                <a:solidFill>
                  <a:srgbClr val="FF5A14"/>
                </a:solidFill>
              </a:rPr>
              <a:t>A</a:t>
            </a:r>
            <a:r>
              <a:rPr lang="en-US" dirty="0"/>
              <a:t>nalog </a:t>
            </a:r>
            <a:r>
              <a:rPr lang="en-US" dirty="0">
                <a:solidFill>
                  <a:srgbClr val="FF5A14"/>
                </a:solidFill>
              </a:rPr>
              <a:t>C</a:t>
            </a:r>
            <a:r>
              <a:rPr lang="en-US" dirty="0"/>
              <a:t>onverter.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Quality of the sampling depends on: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Sample resolution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Sample rate.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5284787"/>
            <a:ext cx="9001125" cy="365125"/>
          </a:xfrm>
          <a:noFill/>
        </p:spPr>
        <p:txBody>
          <a:bodyPr/>
          <a:lstStyle/>
          <a:p>
            <a:r>
              <a:rPr lang="ar-SA" sz="2000" dirty="0">
                <a:solidFill>
                  <a:schemeClr val="tx1"/>
                </a:solidFill>
              </a:rPr>
              <a:t>التناظرية إلى المحول الرقمي يلتقط تدابير منفصلة من السعة الصوتية.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يتم تسجيل العينات كأرقام رقمية.</a:t>
            </a:r>
          </a:p>
          <a:p>
            <a:r>
              <a:rPr lang="ar-SA" sz="2000" dirty="0">
                <a:solidFill>
                  <a:schemeClr val="tx1"/>
                </a:solidFill>
              </a:rPr>
              <a:t>يتم استخدام القيم الرقمية لإعادة إنشاء النموذج التمثيلي باستخدام محول رقمي إلى تماثلي.</a:t>
            </a:r>
          </a:p>
          <a:p>
            <a:r>
              <a:rPr lang="ar-SA" sz="2000" dirty="0">
                <a:solidFill>
                  <a:schemeClr val="tx1"/>
                </a:solidFill>
              </a:rPr>
              <a:t>تعتمد جودة أخذ العينات على:</a:t>
            </a:r>
          </a:p>
          <a:p>
            <a:r>
              <a:rPr lang="ar-SA" sz="2000" dirty="0">
                <a:solidFill>
                  <a:schemeClr val="tx1"/>
                </a:solidFill>
              </a:rPr>
              <a:t>قرار عينة</a:t>
            </a:r>
          </a:p>
          <a:p>
            <a:r>
              <a:rPr lang="ar-SA" sz="2000" dirty="0">
                <a:solidFill>
                  <a:schemeClr val="tx1"/>
                </a:solidFill>
              </a:rPr>
              <a:t>معدل العينة.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Sample Resolution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71575"/>
            <a:ext cx="910113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Number of bits to encode </a:t>
            </a:r>
            <a:r>
              <a:rPr lang="en-US" b="1" dirty="0"/>
              <a:t>amplitude</a:t>
            </a:r>
            <a:r>
              <a:rPr lang="en-US" dirty="0"/>
              <a:t>.</a:t>
            </a:r>
            <a:endParaRPr lang="en-US" dirty="0" smtClean="0"/>
          </a:p>
          <a:p>
            <a:pPr lvl="1" eaLnBrk="1" hangingPunct="1"/>
            <a:r>
              <a:rPr lang="en-US" dirty="0" smtClean="0">
                <a:ea typeface="ＭＳ Ｐゴシック" charset="-128"/>
              </a:rPr>
              <a:t>Sample </a:t>
            </a:r>
            <a:r>
              <a:rPr lang="en-US" dirty="0">
                <a:ea typeface="ＭＳ Ｐゴシック" charset="-128"/>
              </a:rPr>
              <a:t>resolutions</a:t>
            </a:r>
            <a:r>
              <a:rPr lang="en-US" dirty="0" smtClean="0">
                <a:ea typeface="ＭＳ Ｐゴシック" charset="-128"/>
              </a:rPr>
              <a:t> range from </a:t>
            </a:r>
            <a:r>
              <a:rPr lang="en-US" dirty="0">
                <a:ea typeface="ＭＳ Ｐゴシック" charset="-128"/>
              </a:rPr>
              <a:t>8-bit</a:t>
            </a:r>
            <a:r>
              <a:rPr lang="en-US" dirty="0" smtClean="0">
                <a:ea typeface="ＭＳ Ｐゴシック" charset="-128"/>
              </a:rPr>
              <a:t> to 24-</a:t>
            </a:r>
            <a:r>
              <a:rPr lang="en-US" dirty="0">
                <a:ea typeface="ＭＳ Ｐゴシック" charset="-128"/>
              </a:rPr>
              <a:t>bit.</a:t>
            </a:r>
          </a:p>
          <a:p>
            <a:pPr eaLnBrk="1" hangingPunct="1"/>
            <a:r>
              <a:rPr lang="en-US" dirty="0"/>
              <a:t>8-bit resolution captures 256 different amplitude levels.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Adequate for limited decibel range.</a:t>
            </a:r>
          </a:p>
          <a:p>
            <a:pPr eaLnBrk="1" hangingPunct="1"/>
            <a:r>
              <a:rPr lang="en-US" dirty="0"/>
              <a:t>16-bit</a:t>
            </a:r>
            <a:r>
              <a:rPr lang="en-US" dirty="0" smtClean="0"/>
              <a:t> CD quality sound </a:t>
            </a:r>
            <a:r>
              <a:rPr lang="en-US" dirty="0"/>
              <a:t>has 65,000 different levels.</a:t>
            </a:r>
            <a:endParaRPr lang="en-US" dirty="0" smtClean="0"/>
          </a:p>
          <a:p>
            <a:pPr eaLnBrk="1" hangingPunct="1"/>
            <a:r>
              <a:rPr lang="en-US" dirty="0" smtClean="0"/>
              <a:t>24-bit DVD audio can generate over 16 million different levels.</a:t>
            </a:r>
            <a:endParaRPr lang="en-US" dirty="0"/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2938" y="5684843"/>
            <a:ext cx="8501062" cy="365125"/>
          </a:xfrm>
          <a:noFill/>
        </p:spPr>
        <p:txBody>
          <a:bodyPr/>
          <a:lstStyle/>
          <a:p>
            <a:r>
              <a:rPr lang="ar-SA" sz="1800" dirty="0">
                <a:solidFill>
                  <a:schemeClr val="tx1"/>
                </a:solidFill>
              </a:rPr>
              <a:t>عدد البتات لترميز السعة.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تتراوح دقة العينات من 8 بت إلى 24 بت.</a:t>
            </a:r>
          </a:p>
          <a:p>
            <a:r>
              <a:rPr lang="ar-SA" sz="1800" dirty="0">
                <a:solidFill>
                  <a:schemeClr val="tx1"/>
                </a:solidFill>
              </a:rPr>
              <a:t>دقة 8 بت يلتقط 256 مستويات السعة مختلفة.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كافية لمجموعة </a:t>
            </a:r>
            <a:r>
              <a:rPr lang="ar-SA" sz="1800" dirty="0" err="1">
                <a:solidFill>
                  <a:schemeClr val="tx1"/>
                </a:solidFill>
              </a:rPr>
              <a:t>ديسيبل</a:t>
            </a:r>
            <a:r>
              <a:rPr lang="ar-SA" sz="1800" dirty="0">
                <a:solidFill>
                  <a:schemeClr val="tx1"/>
                </a:solidFill>
              </a:rPr>
              <a:t> محدودة.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يحتوي صوت جودة القرص المضغوط 16 بت على 65000 مستوى مختلف.</a:t>
            </a:r>
          </a:p>
          <a:p>
            <a:r>
              <a:rPr lang="ar-SA" sz="1800" dirty="0">
                <a:solidFill>
                  <a:schemeClr val="tx1"/>
                </a:solidFill>
              </a:rPr>
              <a:t>يمكن أن يولد صوت </a:t>
            </a:r>
            <a:r>
              <a:rPr lang="en-US" sz="1800" dirty="0">
                <a:solidFill>
                  <a:schemeClr val="tx1"/>
                </a:solidFill>
              </a:rPr>
              <a:t>DVD </a:t>
            </a:r>
            <a:r>
              <a:rPr lang="ar-SA" sz="1800" dirty="0">
                <a:solidFill>
                  <a:schemeClr val="tx1"/>
                </a:solidFill>
              </a:rPr>
              <a:t>من 24 بت أكثر من 16 مليون مستوى مختلف.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2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Sampled Sound Distortions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-42858" y="1157287"/>
            <a:ext cx="9329738" cy="452596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Quantization</a:t>
            </a:r>
            <a:r>
              <a:rPr lang="en-US" dirty="0"/>
              <a:t>: rounding a sample to the closest available value in the code being used.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May produce background hissing or grainy sound. 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Caused by low sample resolution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Solution: record at higher resolution</a:t>
            </a:r>
          </a:p>
          <a:p>
            <a:pPr lvl="2" eaLnBrk="1" hangingPunct="1">
              <a:spcAft>
                <a:spcPts val="600"/>
              </a:spcAft>
            </a:pPr>
            <a:r>
              <a:rPr lang="en-US" dirty="0">
                <a:ea typeface="ＭＳ Ｐゴシック" charset="-128"/>
              </a:rPr>
              <a:t>Use 16-bit rather than 8-bit to increase the range of amplitudes.</a:t>
            </a:r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8612" y="5399088"/>
            <a:ext cx="8686800" cy="365125"/>
          </a:xfrm>
          <a:noFill/>
        </p:spPr>
        <p:txBody>
          <a:bodyPr/>
          <a:lstStyle/>
          <a:p>
            <a:r>
              <a:rPr lang="ar-SA" sz="2400" dirty="0" err="1">
                <a:solidFill>
                  <a:schemeClr val="tx1"/>
                </a:solidFill>
              </a:rPr>
              <a:t>التكمية</a:t>
            </a:r>
            <a:r>
              <a:rPr lang="ar-SA" sz="2400" dirty="0">
                <a:solidFill>
                  <a:schemeClr val="tx1"/>
                </a:solidFill>
              </a:rPr>
              <a:t>: تقريب عينة إلى أقرب قيمة متاحة في الشفرة المستخدمة.</a:t>
            </a:r>
          </a:p>
          <a:p>
            <a:r>
              <a:rPr lang="ar-SA" sz="2400" dirty="0">
                <a:solidFill>
                  <a:schemeClr val="tx1"/>
                </a:solidFill>
              </a:rPr>
              <a:t>قد تنتج خلفية الهسهسة أو صوت محبب.</a:t>
            </a:r>
          </a:p>
          <a:p>
            <a:r>
              <a:rPr lang="ar-SA" sz="2400" dirty="0">
                <a:solidFill>
                  <a:schemeClr val="tx1"/>
                </a:solidFill>
              </a:rPr>
              <a:t>الناجمة عن انخفاض دقة العينة</a:t>
            </a:r>
          </a:p>
          <a:p>
            <a:r>
              <a:rPr lang="ar-SA" sz="2400" dirty="0">
                <a:solidFill>
                  <a:schemeClr val="tx1"/>
                </a:solidFill>
              </a:rPr>
              <a:t>الحل: سجل بدقة أعلى</a:t>
            </a:r>
          </a:p>
          <a:p>
            <a:r>
              <a:rPr lang="ar-SA" sz="2400" dirty="0">
                <a:solidFill>
                  <a:schemeClr val="tx1"/>
                </a:solidFill>
              </a:rPr>
              <a:t>استخدم 16 بت بدلاً من 8 بت لزيادة نطاق السعات.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Sampled Sound Distortions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0" y="962025"/>
            <a:ext cx="9144000" cy="4408251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>
                <a:solidFill>
                  <a:srgbClr val="FF5A14"/>
                </a:solidFill>
              </a:rPr>
              <a:t>Clipping</a:t>
            </a:r>
            <a:r>
              <a:rPr lang="en-US" dirty="0"/>
              <a:t>: wave amplitude exceeds available sample values.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Causes: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Recording equipment isn't designed for selected decibel range or</a:t>
            </a:r>
          </a:p>
          <a:p>
            <a:pPr marL="1371600" lvl="2" indent="-457200" eaLnBrk="1" hangingPunct="1">
              <a:buFont typeface="+mj-lt"/>
              <a:buAutoNum type="arabicPeriod"/>
            </a:pPr>
            <a:r>
              <a:rPr lang="en-US" dirty="0">
                <a:ea typeface="ＭＳ Ｐゴシック" charset="-128"/>
              </a:rPr>
              <a:t>Mixing tracks with amplitudes that exceed the available range.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Result is harsh, distorted sound.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charset="-128"/>
              </a:rPr>
              <a:t>Solutions: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Lower amplitude of source sound within the limits of the ADC circuitry.</a:t>
            </a:r>
          </a:p>
          <a:p>
            <a:pPr lvl="2" eaLnBrk="1" hangingPunct="1"/>
            <a:r>
              <a:rPr lang="en-US" dirty="0">
                <a:ea typeface="ＭＳ Ｐゴシック" charset="-128"/>
              </a:rPr>
              <a:t>Adjust volume of mixed tracks or use higher sample resolution.</a:t>
            </a: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228600" y="3414734"/>
            <a:ext cx="9372600" cy="1335087"/>
          </a:xfrm>
          <a:noFill/>
        </p:spPr>
        <p:txBody>
          <a:bodyPr/>
          <a:lstStyle/>
          <a:p>
            <a:pPr rtl="1"/>
            <a:r>
              <a:rPr lang="ar-SA" sz="2000" dirty="0">
                <a:solidFill>
                  <a:schemeClr val="tx1"/>
                </a:solidFill>
              </a:rPr>
              <a:t>القص: تجاوز سعة الموجة قيم العينات المتاحة.</a:t>
            </a:r>
          </a:p>
          <a:p>
            <a:pPr rtl="1"/>
            <a:r>
              <a:rPr lang="ar-SA" sz="2000" dirty="0" smtClean="0">
                <a:solidFill>
                  <a:schemeClr val="tx1"/>
                </a:solidFill>
              </a:rPr>
              <a:t>الأسباب:   لم </a:t>
            </a:r>
            <a:r>
              <a:rPr lang="ar-SA" sz="2000" dirty="0">
                <a:solidFill>
                  <a:schemeClr val="tx1"/>
                </a:solidFill>
              </a:rPr>
              <a:t>يتم تصميم معدات التسجيل لنطاق </a:t>
            </a:r>
            <a:r>
              <a:rPr lang="ar-SA" sz="2000" dirty="0" err="1">
                <a:solidFill>
                  <a:schemeClr val="tx1"/>
                </a:solidFill>
              </a:rPr>
              <a:t>ديسيبل</a:t>
            </a:r>
            <a:r>
              <a:rPr lang="ar-SA" sz="2000" dirty="0">
                <a:solidFill>
                  <a:schemeClr val="tx1"/>
                </a:solidFill>
              </a:rPr>
              <a:t> محدد أو</a:t>
            </a:r>
          </a:p>
          <a:p>
            <a:pPr rtl="1"/>
            <a:r>
              <a:rPr lang="ar-SA" sz="2000" dirty="0" smtClean="0">
                <a:solidFill>
                  <a:schemeClr val="tx1"/>
                </a:solidFill>
              </a:rPr>
              <a:t>خلط </a:t>
            </a:r>
            <a:r>
              <a:rPr lang="ar-SA" sz="2000" dirty="0">
                <a:solidFill>
                  <a:schemeClr val="tx1"/>
                </a:solidFill>
              </a:rPr>
              <a:t>المسارات ذات السعات التي تتجاوز النطاق المتاح</a:t>
            </a:r>
            <a:r>
              <a:rPr lang="ar-SA" sz="2000" dirty="0" smtClean="0">
                <a:solidFill>
                  <a:schemeClr val="tx1"/>
                </a:solidFill>
              </a:rPr>
              <a:t>.</a:t>
            </a:r>
          </a:p>
          <a:p>
            <a:pPr rtl="1"/>
            <a:endParaRPr lang="ar-SA" sz="2000" dirty="0">
              <a:solidFill>
                <a:schemeClr val="tx1"/>
              </a:solidFill>
            </a:endParaRPr>
          </a:p>
          <a:p>
            <a:pPr rtl="1"/>
            <a:endParaRPr lang="ar-SA" sz="2000" dirty="0" smtClean="0">
              <a:solidFill>
                <a:schemeClr val="tx1"/>
              </a:solidFill>
            </a:endParaRPr>
          </a:p>
          <a:p>
            <a:pPr rtl="1"/>
            <a:endParaRPr lang="ar-SA" sz="2000" dirty="0">
              <a:solidFill>
                <a:schemeClr val="tx1"/>
              </a:solidFill>
            </a:endParaRP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النتيجة قاسية ، مشوهة الصوت</a:t>
            </a:r>
            <a:r>
              <a:rPr lang="ar-SA" sz="2000" dirty="0" smtClean="0">
                <a:solidFill>
                  <a:schemeClr val="tx1"/>
                </a:solidFill>
              </a:rPr>
              <a:t>.</a:t>
            </a:r>
          </a:p>
          <a:p>
            <a:pPr rtl="1"/>
            <a:endParaRPr lang="ar-SA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endParaRPr lang="en-US" sz="2000" dirty="0" smtClean="0">
              <a:solidFill>
                <a:schemeClr val="tx1"/>
              </a:solidFill>
            </a:endParaRPr>
          </a:p>
          <a:p>
            <a:pPr rtl="1"/>
            <a:endParaRPr lang="en-US" sz="2000" dirty="0">
              <a:solidFill>
                <a:schemeClr val="tx1"/>
              </a:solidFill>
            </a:endParaRPr>
          </a:p>
          <a:p>
            <a:pPr rtl="1"/>
            <a:r>
              <a:rPr lang="ar-SA" sz="2000" dirty="0" smtClean="0">
                <a:solidFill>
                  <a:schemeClr val="tx1"/>
                </a:solidFill>
              </a:rPr>
              <a:t>حلول :</a:t>
            </a:r>
            <a:endParaRPr lang="ar-SA" sz="2000" dirty="0">
              <a:solidFill>
                <a:schemeClr val="tx1"/>
              </a:solidFill>
            </a:endParaRP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انخفاض مستوى الصوت المصدر داخل حدود الدوائر </a:t>
            </a:r>
            <a:r>
              <a:rPr lang="en-US" sz="2000" dirty="0">
                <a:solidFill>
                  <a:schemeClr val="tx1"/>
                </a:solidFill>
              </a:rPr>
              <a:t>ADC.</a:t>
            </a:r>
          </a:p>
          <a:p>
            <a:pPr rtl="1"/>
            <a:r>
              <a:rPr lang="ar-SA" sz="2000" dirty="0">
                <a:solidFill>
                  <a:schemeClr val="tx1"/>
                </a:solidFill>
              </a:rPr>
              <a:t>ضبط حجم المسارات المختلطة أو استخدام أعلى دقة العينة.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1093</TotalTime>
  <Words>2362</Words>
  <Application>Microsoft Office PowerPoint</Application>
  <PresentationFormat>عرض على الشاشة (3:4)‏</PresentationFormat>
  <Paragraphs>381</Paragraphs>
  <Slides>24</Slides>
  <Notes>24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Office Theme</vt:lpstr>
      <vt:lpstr>Chapter Highlights</vt:lpstr>
      <vt:lpstr>Nature Of Sound</vt:lpstr>
      <vt:lpstr>Traditional Sound Reproduction</vt:lpstr>
      <vt:lpstr>Digital Sound  </vt:lpstr>
      <vt:lpstr>Digital Sound</vt:lpstr>
      <vt:lpstr>Sampled Sound</vt:lpstr>
      <vt:lpstr>Sample Resolution</vt:lpstr>
      <vt:lpstr>Sampled Sound Distortions</vt:lpstr>
      <vt:lpstr>Sampled Sound Distortions</vt:lpstr>
      <vt:lpstr>Sample Rate</vt:lpstr>
      <vt:lpstr>Sample Rate Distortion</vt:lpstr>
      <vt:lpstr>Sound File Size</vt:lpstr>
      <vt:lpstr>Sound Compression</vt:lpstr>
      <vt:lpstr>Sampled Sound File Formats</vt:lpstr>
      <vt:lpstr>Synthesized Sound</vt:lpstr>
      <vt:lpstr>MIDI</vt:lpstr>
      <vt:lpstr>MIDI Sound System</vt:lpstr>
      <vt:lpstr>MIDI On A Computer</vt:lpstr>
      <vt:lpstr>SAMPLED Vs. Synthesized</vt:lpstr>
      <vt:lpstr>Advantages Of Digital Sound</vt:lpstr>
      <vt:lpstr>SOUND and the INTERNET  </vt:lpstr>
      <vt:lpstr>Delivering Digital Sounds</vt:lpstr>
      <vt:lpstr>Guidelines For Use Of Sound</vt:lpstr>
      <vt:lpstr>WRAP UP</vt:lpstr>
    </vt:vector>
  </TitlesOfParts>
  <Company>UNHM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Karla Vogel</dc:creator>
  <cp:lastModifiedBy>user</cp:lastModifiedBy>
  <cp:revision>31</cp:revision>
  <cp:lastPrinted>2018-10-08T19:47:07Z</cp:lastPrinted>
  <dcterms:created xsi:type="dcterms:W3CDTF">2012-09-24T21:01:34Z</dcterms:created>
  <dcterms:modified xsi:type="dcterms:W3CDTF">2018-10-31T15:05:10Z</dcterms:modified>
</cp:coreProperties>
</file>