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5" r:id="rId1"/>
  </p:sldMasterIdLst>
  <p:notesMasterIdLst>
    <p:notesMasterId r:id="rId50"/>
  </p:notesMasterIdLst>
  <p:handoutMasterIdLst>
    <p:handoutMasterId r:id="rId51"/>
  </p:handoutMasterIdLst>
  <p:sldIdLst>
    <p:sldId id="257" r:id="rId2"/>
    <p:sldId id="259" r:id="rId3"/>
    <p:sldId id="260" r:id="rId4"/>
    <p:sldId id="261" r:id="rId5"/>
    <p:sldId id="262" r:id="rId6"/>
    <p:sldId id="263" r:id="rId7"/>
    <p:sldId id="310" r:id="rId8"/>
    <p:sldId id="264" r:id="rId9"/>
    <p:sldId id="265" r:id="rId10"/>
    <p:sldId id="267" r:id="rId11"/>
    <p:sldId id="268" r:id="rId12"/>
    <p:sldId id="269" r:id="rId13"/>
    <p:sldId id="270" r:id="rId14"/>
    <p:sldId id="271" r:id="rId15"/>
    <p:sldId id="272" r:id="rId16"/>
    <p:sldId id="273" r:id="rId17"/>
    <p:sldId id="279" r:id="rId18"/>
    <p:sldId id="280" r:id="rId19"/>
    <p:sldId id="281" r:id="rId20"/>
    <p:sldId id="282" r:id="rId21"/>
    <p:sldId id="283" r:id="rId22"/>
    <p:sldId id="274" r:id="rId23"/>
    <p:sldId id="275" r:id="rId24"/>
    <p:sldId id="276" r:id="rId25"/>
    <p:sldId id="277"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4" r:id="rId45"/>
    <p:sldId id="305" r:id="rId46"/>
    <p:sldId id="306" r:id="rId47"/>
    <p:sldId id="307" r:id="rId48"/>
    <p:sldId id="303" r:id="rId49"/>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FF"/>
    <a:srgbClr val="008040"/>
    <a:srgbClr val="FF0000"/>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83" autoAdjust="0"/>
    <p:restoredTop sz="87567" autoAdjust="0"/>
  </p:normalViewPr>
  <p:slideViewPr>
    <p:cSldViewPr snapToGrid="0" showGuides="1">
      <p:cViewPr>
        <p:scale>
          <a:sx n="60" d="100"/>
          <a:sy n="60" d="100"/>
        </p:scale>
        <p:origin x="-1572" y="-1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5181600" y="0"/>
            <a:ext cx="3962400" cy="3429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2117" y="0"/>
            <a:ext cx="3962400" cy="342900"/>
          </a:xfrm>
          <a:prstGeom prst="rect">
            <a:avLst/>
          </a:prstGeom>
        </p:spPr>
        <p:txBody>
          <a:bodyPr vert="horz" lIns="91440" tIns="45720" rIns="91440" bIns="45720" rtlCol="1"/>
          <a:lstStyle>
            <a:lvl1pPr algn="l">
              <a:defRPr sz="1200"/>
            </a:lvl1pPr>
          </a:lstStyle>
          <a:p>
            <a:fld id="{40839B03-E24B-4CE5-AE32-0A70EA07E261}" type="datetimeFigureOut">
              <a:rPr lang="ar-SA" smtClean="0"/>
              <a:t>19/01/40</a:t>
            </a:fld>
            <a:endParaRPr lang="ar-SA"/>
          </a:p>
        </p:txBody>
      </p:sp>
      <p:sp>
        <p:nvSpPr>
          <p:cNvPr id="4" name="عنصر نائب للتذييل 3"/>
          <p:cNvSpPr>
            <a:spLocks noGrp="1"/>
          </p:cNvSpPr>
          <p:nvPr>
            <p:ph type="ftr" sz="quarter" idx="2"/>
          </p:nvPr>
        </p:nvSpPr>
        <p:spPr>
          <a:xfrm>
            <a:off x="5181600" y="6513910"/>
            <a:ext cx="3962400" cy="342900"/>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2117" y="6513910"/>
            <a:ext cx="3962400" cy="342900"/>
          </a:xfrm>
          <a:prstGeom prst="rect">
            <a:avLst/>
          </a:prstGeom>
        </p:spPr>
        <p:txBody>
          <a:bodyPr vert="horz" lIns="91440" tIns="45720" rIns="91440" bIns="45720" rtlCol="1" anchor="b"/>
          <a:lstStyle>
            <a:lvl1pPr algn="l">
              <a:defRPr sz="1200"/>
            </a:lvl1pPr>
          </a:lstStyle>
          <a:p>
            <a:fld id="{236016F4-58F4-419A-B988-2759AD55A7D7}" type="slidenum">
              <a:rPr lang="ar-SA" smtClean="0"/>
              <a:t>‹#›</a:t>
            </a:fld>
            <a:endParaRPr lang="ar-SA"/>
          </a:p>
        </p:txBody>
      </p:sp>
    </p:spTree>
    <p:extLst>
      <p:ext uri="{BB962C8B-B14F-4D97-AF65-F5344CB8AC3E}">
        <p14:creationId xmlns:p14="http://schemas.microsoft.com/office/powerpoint/2010/main" val="1473443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5181600" y="0"/>
            <a:ext cx="39624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331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7CF48BBA-EEB1-46DF-B150-163A38F354BB}" type="slidenum">
              <a:rPr lang="en-US"/>
              <a:pPr/>
              <a:t>‹#›</a:t>
            </a:fld>
            <a:endParaRPr lang="en-US"/>
          </a:p>
        </p:txBody>
      </p:sp>
    </p:spTree>
    <p:extLst>
      <p:ext uri="{BB962C8B-B14F-4D97-AF65-F5344CB8AC3E}">
        <p14:creationId xmlns:p14="http://schemas.microsoft.com/office/powerpoint/2010/main" val="2841109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2175E269-BAEE-4DAD-B022-1F5EDC43D3CC}" type="slidenum">
              <a:rPr lang="en-US"/>
              <a:pPr/>
              <a:t>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067D75DB-E3DD-4846-9C57-CC53C7718D35}" type="slidenum">
              <a:rPr lang="en-US"/>
              <a:pPr/>
              <a:t>10</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ADDDE5F8-7956-47C6-9A2D-0006DA34445A}" type="slidenum">
              <a:rPr lang="en-US"/>
              <a:pPr/>
              <a:t>11</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465572D1-3028-4E18-8DE6-235082E77D29}" type="slidenum">
              <a:rPr lang="en-US"/>
              <a:pPr/>
              <a:t>12</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uses of 8, 24, 48 bit color models and the advantages and disadvantages of each.</a:t>
            </a:r>
          </a:p>
          <a:p>
            <a:pPr eaLnBrk="1" hangingPunct="1"/>
            <a:r>
              <a:rPr lang="en-US">
                <a:latin typeface="Arial" charset="0"/>
                <a:ea typeface="ＭＳ Ｐゴシック" charset="-128"/>
                <a:cs typeface="ＭＳ Ｐゴシック" charset="-128"/>
              </a:rPr>
              <a:t>Web safe colors limit the range to 216 possibilities. Discuss the relevance of using web safe palettes for current computer displays.</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C9C86C78-6402-4778-8506-7B2348C0F563}" type="slidenum">
              <a:rPr lang="en-US"/>
              <a:pPr/>
              <a:t>13</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46689DB3-C3FA-425F-9154-6FE576887819}" type="slidenum">
              <a:rPr lang="en-US"/>
              <a:pPr/>
              <a:t>14</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C08AC348-6671-4505-8CB2-7320BB8B538F}" type="slidenum">
              <a:rPr lang="en-US"/>
              <a:pPr/>
              <a:t>15</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Relate this concept to images from digital cameras. The photo may print on a 4 X 6 dimension, but on a monitor it will fill the screen to overflow the edges. </a:t>
            </a: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Consider the practice of producing bitmapped images in several spatial resolutions to match the intended output. Web images are typically 72 ppi, but color laser printer images would start at 300 ppi.</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7428CA7E-ED26-4229-92DD-19FE5B81F238}" type="slidenum">
              <a:rPr lang="en-US"/>
              <a:pPr/>
              <a:t>16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Quantization will round off the missing color codes to the nearest available code. This may cause colors to band rather than transition smoothly to the next shade.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C740C39C-B064-410B-B04E-804E23DB8125}" type="slidenum">
              <a:rPr lang="en-US"/>
              <a:pPr/>
              <a:t>17</a:t>
            </a:fld>
            <a:endParaRPr lang="en-US"/>
          </a:p>
        </p:txBody>
      </p:sp>
      <p:sp>
        <p:nvSpPr>
          <p:cNvPr id="54275" name="Rectangle 1026"/>
          <p:cNvSpPr>
            <a:spLocks noGrp="1" noRot="1" noChangeAspect="1" noChangeArrowheads="1" noTextEdit="1"/>
          </p:cNvSpPr>
          <p:nvPr>
            <p:ph type="sldImg"/>
          </p:nvPr>
        </p:nvSpPr>
        <p:spPr>
          <a:ln/>
        </p:spPr>
      </p:sp>
      <p:sp>
        <p:nvSpPr>
          <p:cNvPr id="54276" name="Rectangle 1027"/>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Developers should be aware of the way resampling affects image quality so they can capture the image at the highest spatial resolution and adjust the resolution according to the use or device.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C442D4D-0BEF-4AA2-82C3-FE96427778AA}" type="slidenum">
              <a:rPr lang="en-US"/>
              <a:pPr/>
              <a:t>18</a:t>
            </a:fld>
            <a:endParaRPr lang="en-US"/>
          </a:p>
        </p:txBody>
      </p:sp>
      <p:sp>
        <p:nvSpPr>
          <p:cNvPr id="56323" name="Rectangle 1026"/>
          <p:cNvSpPr>
            <a:spLocks noGrp="1" noRot="1" noChangeAspect="1" noChangeArrowheads="1" noTextEdit="1"/>
          </p:cNvSpPr>
          <p:nvPr>
            <p:ph type="sldImg"/>
          </p:nvPr>
        </p:nvSpPr>
        <p:spPr>
          <a:ln/>
        </p:spPr>
      </p:sp>
      <p:sp>
        <p:nvSpPr>
          <p:cNvPr id="56324" name="Rectangle 1027"/>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What is the solution to avoid degrading an image through upsampling?</a:t>
            </a:r>
          </a:p>
          <a:p>
            <a:pPr eaLnBrk="1" hangingPunct="1"/>
            <a:r>
              <a:rPr lang="en-US">
                <a:latin typeface="Arial" charset="0"/>
                <a:ea typeface="ＭＳ Ｐゴシック" charset="-128"/>
                <a:cs typeface="ＭＳ Ｐゴシック" charset="-128"/>
              </a:rPr>
              <a:t>	Capture the image at the highest possible spatial resolution using a scanner or camera. Scanners can also enlarge an image at the point of scanning which is also an alternative to upsampling to create a larger image.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77768BA3-6FD2-4D90-8ED4-BD8860F1D2C4}" type="slidenum">
              <a:rPr lang="en-US"/>
              <a:pPr/>
              <a:t>19</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7F83A7A2-0F9F-4AED-9AA8-C591F05258D0}" type="slidenum">
              <a:rPr lang="en-US"/>
              <a:pPr/>
              <a:t>2</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094A6593-BEEC-40A9-8871-A16C20B0EB0B}"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A mistake many uses make is to take a digital camera image that is potentially 11 MB large with dimensions 32 X 24 inches and resize it to a small 3 X 4 inches on a PowerPoint screen. Without resampling the image, the file is still 11MB large. The overall PowerPoint application can become excessively large if many images are simple resized without resampling.</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73736068-9066-4649-B022-D80B38FCB44F}" type="slidenum">
              <a:rPr lang="en-US"/>
              <a:pPr/>
              <a:t>21</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8E2543A-A2A9-4655-985E-5EDE51757923}" type="slidenum">
              <a:rPr lang="en-US"/>
              <a:pPr/>
              <a:t>22</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how developers can use indexing to reduce file size.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D069D9D2-2C63-4971-8F22-827A075243A2}" type="slidenum">
              <a:rPr lang="en-US"/>
              <a:pPr/>
              <a:t>23</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B0D9018B-5247-44D2-A328-247FDFCA9786}" type="slidenum">
              <a:rPr lang="en-US"/>
              <a:pPr/>
              <a:t>24</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8592C112-C360-42A9-8860-DF72AB30BDDA}" type="slidenum">
              <a:rPr lang="en-US"/>
              <a:pPr/>
              <a:t>25</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Review special features of these file formats. </a:t>
            </a:r>
          </a:p>
          <a:p>
            <a:pPr eaLnBrk="1" hangingPunct="1"/>
            <a:r>
              <a:rPr lang="en-US">
                <a:latin typeface="Arial" charset="0"/>
                <a:ea typeface="ＭＳ Ｐゴシック" charset="-128"/>
                <a:cs typeface="ＭＳ Ｐゴシック" charset="-128"/>
              </a:rPr>
              <a:t>Have students suggest other file formats for images, some may be software specific such as .psd from Photoshop. </a:t>
            </a:r>
          </a:p>
          <a:p>
            <a:pPr eaLnBrk="1" hangingPunct="1"/>
            <a:r>
              <a:rPr lang="en-US">
                <a:latin typeface="Arial" charset="0"/>
                <a:ea typeface="ＭＳ Ｐゴシック" charset="-128"/>
                <a:cs typeface="ＭＳ Ｐゴシック" charset="-128"/>
              </a:rPr>
              <a:t>Identify which formats are lossy and which are lossless.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1A813A98-5A3B-4DEE-A4B4-218C5A45F964}" type="slidenum">
              <a:rPr lang="en-US"/>
              <a:pPr/>
              <a:t>26</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918CB2F8-165B-42F6-ACA9-EE2958B97CF6}" type="slidenum">
              <a:rPr lang="en-US"/>
              <a:pPr/>
              <a:t>27</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identify the shapes in the clip art. Then use the ungroup command in PPt. to view the many components of the clip.</a:t>
            </a:r>
          </a:p>
          <a:p>
            <a:pPr eaLnBrk="1" hangingPunct="1"/>
            <a:r>
              <a:rPr lang="en-US">
                <a:latin typeface="Arial" charset="0"/>
                <a:ea typeface="ＭＳ Ｐゴシック" charset="-128"/>
                <a:cs typeface="ＭＳ Ｐゴシック" charset="-128"/>
              </a:rPr>
              <a:t>Each of the shapes can be sized, moved, layered here to demo the way vector images are connected and edited.</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0F052044-C4F2-402F-801C-C985DF778FC3}" type="slidenum">
              <a:rPr lang="en-US"/>
              <a:pPr/>
              <a:t>28</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3FB7AB54-C085-4E32-9BF5-BDDA84DAEC25}" type="slidenum">
              <a:rPr lang="en-US"/>
              <a:pPr/>
              <a:t>29</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why a designer would autotrace a bitmapped image, what advantages might result.</a:t>
            </a:r>
          </a:p>
          <a:p>
            <a:pPr eaLnBrk="1" hangingPunct="1"/>
            <a:r>
              <a:rPr lang="en-US">
                <a:latin typeface="Arial" charset="0"/>
                <a:ea typeface="ＭＳ Ｐゴシック" charset="-128"/>
                <a:cs typeface="ＭＳ Ｐゴシック" charset="-128"/>
              </a:rPr>
              <a:t>Conversely think about reasons to take a vector screen grab of a logo and save it into bitmapped format.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F5ECF92-E9E5-4EFF-A288-06361945B057}" type="slidenum">
              <a:rPr lang="en-US"/>
              <a:pPr/>
              <a:t>3</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comment on their experience with graphics files and the following challenges. Can students provide other challenges? Ability to violate copyright by cut and pasting images and create derivative works.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026B53BF-ABC1-4776-A16B-DCFB3661CA92}" type="slidenum">
              <a:rPr lang="en-US"/>
              <a:pPr/>
              <a:t>30</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Text identifies three categories. Two of these are relegated to the General Purpose category.</a:t>
            </a:r>
          </a:p>
          <a:p>
            <a:pPr eaLnBrk="1" hangingPunct="1"/>
            <a:r>
              <a:rPr lang="en-US">
                <a:latin typeface="Arial" charset="0"/>
                <a:ea typeface="ＭＳ Ｐゴシック" charset="-128"/>
                <a:cs typeface="ＭＳ Ｐゴシック" charset="-128"/>
              </a:rPr>
              <a:t>Review how each general purpose format might be used.</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32F73320-42E6-48D1-82EF-3372ED5B8891}" type="slidenum">
              <a:rPr lang="en-US"/>
              <a:pPr/>
              <a:t>31</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FE5F5CE6-639E-4D2E-8986-2BB9BF1D3000}" type="slidenum">
              <a:rPr lang="en-US"/>
              <a:pPr/>
              <a:t>32</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Developers use both paint and draw programs because of the unique features each has for graphic creation. Some applications such as Photoshop are blending the features of each program to provide a complete image creating toolbox in one package.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DEB72EC5-B783-43F4-8397-1E3851ACDFE2}" type="slidenum">
              <a:rPr lang="en-US"/>
              <a:pPr/>
              <a:t>33</a:t>
            </a:fld>
            <a:endParaRPr 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6E2978C2-E3DE-4387-8F0F-D3A234A8CFFE}" type="slidenum">
              <a:rPr lang="en-US"/>
              <a:pPr/>
              <a:t>34</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AE293C17-0455-499C-A0B7-72C786303D19}" type="slidenum">
              <a:rPr lang="en-US"/>
              <a:pPr/>
              <a:t>35</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B78B51C2-D094-4E03-862A-ECA46676D23C}" type="slidenum">
              <a:rPr lang="en-US"/>
              <a:pPr/>
              <a:t>36</a:t>
            </a:fld>
            <a:endParaRPr 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EAAE9DE0-972F-40C1-8FC1-A72A6B0FECCC}" type="slidenum">
              <a:rPr lang="en-US"/>
              <a:pPr/>
              <a:t>37</a:t>
            </a:fld>
            <a:endParaRPr lang="en-US"/>
          </a:p>
        </p:txBody>
      </p:sp>
      <p:sp>
        <p:nvSpPr>
          <p:cNvPr id="99331" name="Rectangle 1026"/>
          <p:cNvSpPr>
            <a:spLocks noGrp="1" noRot="1" noChangeAspect="1" noChangeArrowheads="1" noTextEdit="1"/>
          </p:cNvSpPr>
          <p:nvPr>
            <p:ph type="sldImg"/>
          </p:nvPr>
        </p:nvSpPr>
        <p:spPr>
          <a:ln/>
        </p:spPr>
      </p:sp>
      <p:sp>
        <p:nvSpPr>
          <p:cNvPr id="99332" name="Rectangle 1027"/>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9D4D6B88-7706-4C07-BEAF-B870EEDCCD68}" type="slidenum">
              <a:rPr lang="en-US"/>
              <a:pPr/>
              <a:t>38</a:t>
            </a:fld>
            <a:endParaRPr 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Review meaning of spline and NURB from text. </a:t>
            </a:r>
          </a:p>
          <a:p>
            <a:pPr eaLnBrk="1" hangingPunct="1"/>
            <a:r>
              <a:rPr lang="en-US">
                <a:latin typeface="Arial" charset="0"/>
                <a:ea typeface="ＭＳ Ｐゴシック" charset="-128"/>
                <a:cs typeface="ＭＳ Ｐゴシック" charset="-128"/>
              </a:rPr>
              <a:t>A google search for "spline modeling images" will display a number of examples for class to view.</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AC82E314-B27F-4844-81B0-B1AA7D23FBC0}" type="slidenum">
              <a:rPr lang="en-US"/>
              <a:pPr/>
              <a:t>39</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Review meaning of metaball and search google to locate examples of metaball modeling. The link on the slide is a YouTube demo of blender that uses metaball method as part of the 3-D sculpting.</a:t>
            </a: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http://blender3dfr.free.fr/anglais/tut6/tut6.htm</a:t>
            </a:r>
          </a:p>
          <a:p>
            <a:pPr eaLnBrk="1" hangingPunct="1"/>
            <a:r>
              <a:rPr lang="en-US">
                <a:latin typeface="Arial" charset="0"/>
                <a:ea typeface="ＭＳ Ｐゴシック" charset="-128"/>
                <a:cs typeface="ＭＳ Ｐゴシック" charset="-128"/>
              </a:rPr>
              <a:t>http://youtube.com/watch?v=NHvayDzMRcI&amp;feature=related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ED0A09D2-C300-4089-B067-C7AFED7134A2}" type="slidenum">
              <a:rPr lang="en-US"/>
              <a:pPr/>
              <a:t>4</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B5AAB64C-48E2-409C-8A35-DE2AEF1ACA46}" type="slidenum">
              <a:rPr lang="en-US"/>
              <a:pPr/>
              <a:t>40</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6CD0C727-4A33-4687-BEEB-388EFCE2717B}" type="slidenum">
              <a:rPr lang="en-US"/>
              <a:pPr/>
              <a:t>41</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97F16B24-7EE6-48D9-9670-847315C1E789}" type="slidenum">
              <a:rPr lang="en-US"/>
              <a:pPr/>
              <a:t>42</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B0239713-7A36-4EE5-ABDD-0BFEA6FEE82B}" type="slidenum">
              <a:rPr lang="en-US"/>
              <a:pPr/>
              <a:t>43</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16B1FA3F-427E-467F-85DD-A0EB036C1235}" type="slidenum">
              <a:rPr lang="en-US"/>
              <a:pPr/>
              <a:t>44</a:t>
            </a:fld>
            <a:endParaRPr 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8839266E-C920-4980-AE97-378500056938}" type="slidenum">
              <a:rPr lang="en-US"/>
              <a:pPr/>
              <a:t>45</a:t>
            </a:fld>
            <a:endParaRPr 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3C61F7DD-7208-4C8F-B894-DC1600C1168C}" type="slidenum">
              <a:rPr lang="en-US"/>
              <a:pPr/>
              <a:t>46</a:t>
            </a:fld>
            <a:endParaRPr 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D9FB19F0-7B00-436A-BF17-DB3140A84FC2}" type="slidenum">
              <a:rPr lang="en-US"/>
              <a:pPr/>
              <a:t>47</a:t>
            </a:fld>
            <a:endParaRPr 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There are many tutorials of 3D applications on YouTube. Have students view several to relate the concepts covered here to the specific software.</a:t>
            </a:r>
          </a:p>
          <a:p>
            <a:pPr eaLnBrk="1" hangingPunct="1"/>
            <a:r>
              <a:rPr lang="en-US">
                <a:latin typeface="Arial" charset="0"/>
                <a:ea typeface="ＭＳ Ｐゴシック" charset="-128"/>
                <a:cs typeface="ＭＳ Ｐゴシック" charset="-128"/>
              </a:rPr>
              <a:t>This overview from a training series on Maya mentions several terms just covered on the slides:</a:t>
            </a:r>
          </a:p>
          <a:p>
            <a:pPr eaLnBrk="1" hangingPunct="1"/>
            <a:r>
              <a:rPr lang="en-US">
                <a:latin typeface="Arial" charset="0"/>
                <a:ea typeface="ＭＳ Ｐゴシック" charset="-128"/>
                <a:cs typeface="ＭＳ Ｐゴシック" charset="-128"/>
              </a:rPr>
              <a:t>http://www.youtube.com/watch?v=oldRd36hpxg&amp;feature=related</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A89EC1DF-C96C-4593-83E3-439CCE010D91}" type="slidenum">
              <a:rPr lang="en-US"/>
              <a:pPr/>
              <a:t>48</a:t>
            </a:fld>
            <a:endParaRPr 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Use as method to review chapter details about types of graphics, resolution and quality issues, file types, file sizes.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DBA4599F-76A7-4A2A-B398-385BC857E8B7}" type="slidenum">
              <a:rPr lang="en-US"/>
              <a:pPr/>
              <a:t>5</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Wall Street Journal uses halftone method of artwork for the portraits of it's writers. Students might locate several examples for class activity and study how the dots are clustered together.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0AC531A-6B2E-427B-A960-D26217799548}" type="slidenum">
              <a:rPr lang="en-US"/>
              <a:pPr/>
              <a:t>6</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Review the distinction between additive and subtractive color and why this is important for computer graphics artists who create projects for printed output.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90800C35-10E9-445E-85E8-3961FE05C11A}" type="slidenum">
              <a:rPr lang="en-US"/>
              <a:pPr/>
              <a:t>7</a:t>
            </a:fld>
            <a:endParaRPr lang="en-US"/>
          </a:p>
        </p:txBody>
      </p:sp>
      <p:sp>
        <p:nvSpPr>
          <p:cNvPr id="29699" name="Rectangle 1026"/>
          <p:cNvSpPr>
            <a:spLocks noGrp="1" noRot="1" noChangeAspect="1" noChangeArrowheads="1" noTextEdit="1"/>
          </p:cNvSpPr>
          <p:nvPr>
            <p:ph type="sldImg"/>
          </p:nvPr>
        </p:nvSpPr>
        <p:spPr>
          <a:ln/>
        </p:spPr>
      </p:sp>
      <p:sp>
        <p:nvSpPr>
          <p:cNvPr id="29700" name="Rectangle 1027"/>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829356C-C400-45C5-B621-ECCD6605AAD5}" type="slidenum">
              <a:rPr lang="en-US"/>
              <a:pPr/>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may identify the square elements that are part of the cat's image.</a:t>
            </a:r>
          </a:p>
          <a:p>
            <a:pPr eaLnBrk="1" hangingPunct="1"/>
            <a:r>
              <a:rPr lang="en-US">
                <a:latin typeface="Arial" charset="0"/>
                <a:ea typeface="ＭＳ Ｐゴシック" charset="-128"/>
                <a:cs typeface="ＭＳ Ｐゴシック" charset="-128"/>
              </a:rPr>
              <a:t>2 bit color code would yield 4 colors, 8 bit code yields 256 colors. Have students consider what 1, 16, 24 bit codes would generate for color ranges.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6283524-3036-456A-ABA8-924108392B76}" type="slidenum">
              <a:rPr lang="en-US"/>
              <a:pPr/>
              <a:t>9</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AC9331A-F83C-4A74-AF35-A133F0A868D4}" type="slidenum">
              <a:rPr lang="en-US" smtClean="0"/>
              <a:pPr/>
              <a:t>‹#›</a:t>
            </a:fld>
            <a:endParaRPr lang="en-US"/>
          </a:p>
        </p:txBody>
      </p:sp>
    </p:spTree>
    <p:extLst>
      <p:ext uri="{BB962C8B-B14F-4D97-AF65-F5344CB8AC3E}">
        <p14:creationId xmlns:p14="http://schemas.microsoft.com/office/powerpoint/2010/main" val="302369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24CD51B-92AF-4BA7-B4EB-E4352BDEC1F7}" type="slidenum">
              <a:rPr lang="en-US" smtClean="0"/>
              <a:pPr/>
              <a:t>‹#›</a:t>
            </a:fld>
            <a:endParaRPr lang="en-US"/>
          </a:p>
        </p:txBody>
      </p:sp>
    </p:spTree>
    <p:extLst>
      <p:ext uri="{BB962C8B-B14F-4D97-AF65-F5344CB8AC3E}">
        <p14:creationId xmlns:p14="http://schemas.microsoft.com/office/powerpoint/2010/main" val="2337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3340424-D7D7-4C6F-9A23-02A9FF673B18}" type="slidenum">
              <a:rPr lang="en-US" smtClean="0"/>
              <a:pPr/>
              <a:t>‹#›</a:t>
            </a:fld>
            <a:endParaRPr lang="en-US"/>
          </a:p>
        </p:txBody>
      </p:sp>
    </p:spTree>
    <p:extLst>
      <p:ext uri="{BB962C8B-B14F-4D97-AF65-F5344CB8AC3E}">
        <p14:creationId xmlns:p14="http://schemas.microsoft.com/office/powerpoint/2010/main" val="230313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49D04BBE-CD94-450F-AD74-E8FB19408D00}" type="slidenum">
              <a:rPr lang="en-US" smtClean="0"/>
              <a:pPr/>
              <a:t>‹#›</a:t>
            </a:fld>
            <a:endParaRPr lang="en-US"/>
          </a:p>
        </p:txBody>
      </p:sp>
    </p:spTree>
    <p:extLst>
      <p:ext uri="{BB962C8B-B14F-4D97-AF65-F5344CB8AC3E}">
        <p14:creationId xmlns:p14="http://schemas.microsoft.com/office/powerpoint/2010/main" val="2327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7B168A03-3CF5-4B45-88FB-A9D366399EDD}" type="slidenum">
              <a:rPr lang="en-US" smtClean="0"/>
              <a:pPr/>
              <a:t>‹#›</a:t>
            </a:fld>
            <a:endParaRPr lang="en-US"/>
          </a:p>
        </p:txBody>
      </p:sp>
    </p:spTree>
    <p:extLst>
      <p:ext uri="{BB962C8B-B14F-4D97-AF65-F5344CB8AC3E}">
        <p14:creationId xmlns:p14="http://schemas.microsoft.com/office/powerpoint/2010/main" val="106628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DCCC5B-5ED1-4440-A508-49E0E750E48C}" type="datetimeFigureOut">
              <a:rPr lang="en-US" smtClean="0"/>
              <a:t>9/29/2018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0FCA8A2F-CCAF-4318-92DC-80B585F5A639}" type="slidenum">
              <a:rPr lang="en-US" smtClean="0"/>
              <a:pPr/>
              <a:t>‹#›</a:t>
            </a:fld>
            <a:endParaRPr lang="en-US"/>
          </a:p>
        </p:txBody>
      </p:sp>
    </p:spTree>
    <p:extLst>
      <p:ext uri="{BB962C8B-B14F-4D97-AF65-F5344CB8AC3E}">
        <p14:creationId xmlns:p14="http://schemas.microsoft.com/office/powerpoint/2010/main" val="333145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DCCC5B-5ED1-4440-A508-49E0E750E48C}" type="datetimeFigureOut">
              <a:rPr lang="en-US" smtClean="0"/>
              <a:t>9/29/2018</a:t>
            </a:fld>
            <a:endParaRPr lang="en-US"/>
          </a:p>
        </p:txBody>
      </p:sp>
      <p:sp>
        <p:nvSpPr>
          <p:cNvPr id="8" name="Footer Placeholder 7"/>
          <p:cNvSpPr>
            <a:spLocks noGrp="1"/>
          </p:cNvSpPr>
          <p:nvPr>
            <p:ph type="ftr" sz="quarter" idx="11"/>
          </p:nvPr>
        </p:nvSpPr>
        <p:spPr/>
        <p:txBody>
          <a:bodyPr/>
          <a:lstStyle/>
          <a:p>
            <a:r>
              <a:rPr lang="en-US" smtClean="0"/>
              <a:t>An Introduction to Digital Multimedia</a:t>
            </a:r>
            <a:endParaRPr lang="en-US"/>
          </a:p>
        </p:txBody>
      </p:sp>
      <p:sp>
        <p:nvSpPr>
          <p:cNvPr id="9" name="Slide Number Placeholder 8"/>
          <p:cNvSpPr>
            <a:spLocks noGrp="1"/>
          </p:cNvSpPr>
          <p:nvPr>
            <p:ph type="sldNum" sz="quarter" idx="12"/>
          </p:nvPr>
        </p:nvSpPr>
        <p:spPr/>
        <p:txBody>
          <a:bodyPr/>
          <a:lstStyle/>
          <a:p>
            <a:fld id="{6A6AE46E-FF96-425A-97D5-634C52B2DE95}" type="slidenum">
              <a:rPr lang="en-US" smtClean="0"/>
              <a:pPr/>
              <a:t>‹#›</a:t>
            </a:fld>
            <a:endParaRPr lang="en-US"/>
          </a:p>
        </p:txBody>
      </p:sp>
    </p:spTree>
    <p:extLst>
      <p:ext uri="{BB962C8B-B14F-4D97-AF65-F5344CB8AC3E}">
        <p14:creationId xmlns:p14="http://schemas.microsoft.com/office/powerpoint/2010/main" val="117480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DCCC5B-5ED1-4440-A508-49E0E750E48C}" type="datetimeFigureOut">
              <a:rPr lang="en-US" smtClean="0"/>
              <a:t>9/29/2018</a:t>
            </a:fld>
            <a:endParaRPr lang="en-US"/>
          </a:p>
        </p:txBody>
      </p:sp>
      <p:sp>
        <p:nvSpPr>
          <p:cNvPr id="4" name="Footer Placeholder 3"/>
          <p:cNvSpPr>
            <a:spLocks noGrp="1"/>
          </p:cNvSpPr>
          <p:nvPr>
            <p:ph type="ftr" sz="quarter" idx="11"/>
          </p:nvPr>
        </p:nvSpPr>
        <p:spPr/>
        <p:txBody>
          <a:bodyPr/>
          <a:lstStyle/>
          <a:p>
            <a:r>
              <a:rPr lang="en-US" smtClean="0"/>
              <a:t>An Introduction to Digital Multimedia</a:t>
            </a:r>
            <a:endParaRPr lang="en-US"/>
          </a:p>
        </p:txBody>
      </p:sp>
      <p:sp>
        <p:nvSpPr>
          <p:cNvPr id="5" name="Slide Number Placeholder 4"/>
          <p:cNvSpPr>
            <a:spLocks noGrp="1"/>
          </p:cNvSpPr>
          <p:nvPr>
            <p:ph type="sldNum" sz="quarter" idx="12"/>
          </p:nvPr>
        </p:nvSpPr>
        <p:spPr/>
        <p:txBody>
          <a:bodyPr/>
          <a:lstStyle/>
          <a:p>
            <a:fld id="{0885519A-197C-4F3E-ACB3-15FF899A8AB1}" type="slidenum">
              <a:rPr lang="en-US" smtClean="0"/>
              <a:pPr/>
              <a:t>‹#›</a:t>
            </a:fld>
            <a:endParaRPr lang="en-US"/>
          </a:p>
        </p:txBody>
      </p:sp>
    </p:spTree>
    <p:extLst>
      <p:ext uri="{BB962C8B-B14F-4D97-AF65-F5344CB8AC3E}">
        <p14:creationId xmlns:p14="http://schemas.microsoft.com/office/powerpoint/2010/main" val="410318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CCC5B-5ED1-4440-A508-49E0E750E48C}" type="datetimeFigureOut">
              <a:rPr lang="en-US" smtClean="0"/>
              <a:t>9/29/2018</a:t>
            </a:fld>
            <a:endParaRPr lang="en-US"/>
          </a:p>
        </p:txBody>
      </p:sp>
      <p:sp>
        <p:nvSpPr>
          <p:cNvPr id="3" name="Footer Placeholder 2"/>
          <p:cNvSpPr>
            <a:spLocks noGrp="1"/>
          </p:cNvSpPr>
          <p:nvPr>
            <p:ph type="ftr" sz="quarter" idx="11"/>
          </p:nvPr>
        </p:nvSpPr>
        <p:spPr/>
        <p:txBody>
          <a:bodyPr/>
          <a:lstStyle/>
          <a:p>
            <a:r>
              <a:rPr lang="en-US" smtClean="0"/>
              <a:t>An Introduction to Digital Multimedia</a:t>
            </a:r>
            <a:endParaRPr lang="en-US"/>
          </a:p>
        </p:txBody>
      </p:sp>
      <p:sp>
        <p:nvSpPr>
          <p:cNvPr id="4" name="Slide Number Placeholder 3"/>
          <p:cNvSpPr>
            <a:spLocks noGrp="1"/>
          </p:cNvSpPr>
          <p:nvPr>
            <p:ph type="sldNum" sz="quarter" idx="12"/>
          </p:nvPr>
        </p:nvSpPr>
        <p:spPr/>
        <p:txBody>
          <a:bodyPr/>
          <a:lstStyle/>
          <a:p>
            <a:fld id="{6853541C-C03E-4334-BBC6-6FDAA6E3F0F8}" type="slidenum">
              <a:rPr lang="en-US" smtClean="0"/>
              <a:pPr/>
              <a:t>‹#›</a:t>
            </a:fld>
            <a:endParaRPr lang="en-US"/>
          </a:p>
        </p:txBody>
      </p:sp>
    </p:spTree>
    <p:extLst>
      <p:ext uri="{BB962C8B-B14F-4D97-AF65-F5344CB8AC3E}">
        <p14:creationId xmlns:p14="http://schemas.microsoft.com/office/powerpoint/2010/main" val="62693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9/29/2018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129A5D23-8544-4A66-AAFA-F5AFC2375CF0}" type="slidenum">
              <a:rPr lang="en-US" smtClean="0"/>
              <a:pPr/>
              <a:t>‹#›</a:t>
            </a:fld>
            <a:endParaRPr lang="en-US"/>
          </a:p>
        </p:txBody>
      </p:sp>
    </p:spTree>
    <p:extLst>
      <p:ext uri="{BB962C8B-B14F-4D97-AF65-F5344CB8AC3E}">
        <p14:creationId xmlns:p14="http://schemas.microsoft.com/office/powerpoint/2010/main" val="368869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9/29/2018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E1A51BC6-EFD9-4AD0-8702-9168FB3CAD53}" type="slidenum">
              <a:rPr lang="en-US" smtClean="0"/>
              <a:pPr/>
              <a:t>‹#›</a:t>
            </a:fld>
            <a:endParaRPr lang="en-US"/>
          </a:p>
        </p:txBody>
      </p:sp>
    </p:spTree>
    <p:extLst>
      <p:ext uri="{BB962C8B-B14F-4D97-AF65-F5344CB8AC3E}">
        <p14:creationId xmlns:p14="http://schemas.microsoft.com/office/powerpoint/2010/main" val="8926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CCC5B-5ED1-4440-A508-49E0E750E48C}" type="datetimeFigureOut">
              <a:rPr lang="en-US" smtClean="0"/>
              <a:t>9/29/2018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 Introduction to Digital Multimedia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6C35A-7263-4F56-BB07-800DA039361F}" type="slidenum">
              <a:rPr lang="en-US" smtClean="0"/>
              <a:pPr/>
              <a:t>‹#›</a:t>
            </a:fld>
            <a:endParaRPr lang="en-US"/>
          </a:p>
        </p:txBody>
      </p:sp>
    </p:spTree>
    <p:extLst>
      <p:ext uri="{BB962C8B-B14F-4D97-AF65-F5344CB8AC3E}">
        <p14:creationId xmlns:p14="http://schemas.microsoft.com/office/powerpoint/2010/main" val="314287178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www.youtube.com/watch?v=b72CvvMuD6Q"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hyperlink" Target="http://www.youtube.com/watch?v=TMGR9q43dag&amp;feature=related" TargetMode="Externa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en-US" dirty="0" smtClean="0"/>
              <a:t>Chapter Highlights</a:t>
            </a:r>
            <a:endParaRPr lang="en-US" dirty="0"/>
          </a:p>
        </p:txBody>
      </p:sp>
      <p:sp>
        <p:nvSpPr>
          <p:cNvPr id="16388" name="Rectangle 3"/>
          <p:cNvSpPr>
            <a:spLocks noGrp="1" noChangeArrowheads="1"/>
          </p:cNvSpPr>
          <p:nvPr>
            <p:ph idx="1"/>
          </p:nvPr>
        </p:nvSpPr>
        <p:spPr/>
        <p:txBody>
          <a:bodyPr/>
          <a:lstStyle/>
          <a:p>
            <a:pPr eaLnBrk="1" hangingPunct="1"/>
            <a:r>
              <a:rPr lang="en-US" dirty="0"/>
              <a:t>Key elements of traditional graphics.</a:t>
            </a:r>
          </a:p>
          <a:p>
            <a:pPr eaLnBrk="1" hangingPunct="1"/>
            <a:r>
              <a:rPr lang="en-US" dirty="0"/>
              <a:t>Features and uses of computer graphics.</a:t>
            </a:r>
          </a:p>
          <a:p>
            <a:pPr lvl="1" eaLnBrk="1" hangingPunct="1"/>
            <a:r>
              <a:rPr lang="en-US" dirty="0">
                <a:ea typeface="ＭＳ Ｐゴシック" charset="-128"/>
              </a:rPr>
              <a:t> Bitmapped images.</a:t>
            </a:r>
          </a:p>
          <a:p>
            <a:pPr lvl="1" eaLnBrk="1" hangingPunct="1"/>
            <a:r>
              <a:rPr lang="en-US" dirty="0">
                <a:ea typeface="ＭＳ Ｐゴシック" charset="-128"/>
              </a:rPr>
              <a:t> Vector-drawn images.</a:t>
            </a:r>
          </a:p>
          <a:p>
            <a:pPr lvl="1" eaLnBrk="1" hangingPunct="1"/>
            <a:r>
              <a:rPr lang="en-US" dirty="0">
                <a:ea typeface="ＭＳ Ｐゴシック" charset="-128"/>
              </a:rPr>
              <a:t> 3-D graphics.</a:t>
            </a:r>
          </a:p>
          <a:p>
            <a:pPr eaLnBrk="1" hangingPunct="1"/>
            <a:r>
              <a:rPr lang="en-US" dirty="0"/>
              <a:t>Guidelines for using graphics in multimedia.</a:t>
            </a:r>
          </a:p>
          <a:p>
            <a:pPr lvl="1" eaLnBrk="1" hangingPunct="1"/>
            <a:endParaRPr lang="en-US" dirty="0">
              <a:ea typeface="ＭＳ Ｐゴシック" charset="-128"/>
            </a:endParaRPr>
          </a:p>
        </p:txBody>
      </p:sp>
      <p:sp>
        <p:nvSpPr>
          <p:cNvPr id="16386" name="Slide Number Placeholder 4"/>
          <p:cNvSpPr>
            <a:spLocks noGrp="1"/>
          </p:cNvSpPr>
          <p:nvPr>
            <p:ph type="sldNum" sz="quarter" idx="12"/>
          </p:nvPr>
        </p:nvSpPr>
        <p:spPr>
          <a:noFill/>
        </p:spPr>
        <p:txBody>
          <a:bodyPr/>
          <a:lstStyle/>
          <a:p>
            <a:fld id="{A34A567E-4CC7-4BFA-A809-17066DCC1118}" type="slidenum">
              <a:rPr lang="en-US" smtClean="0"/>
              <a:pPr/>
              <a:t>1</a:t>
            </a:fld>
            <a:endParaRPr lang="en-US" smtClean="0"/>
          </a:p>
        </p:txBody>
      </p:sp>
      <p:sp>
        <p:nvSpPr>
          <p:cNvPr id="5" name="Rectangle 4"/>
          <p:cNvSpPr txBox="1">
            <a:spLocks noChangeArrowheads="1"/>
          </p:cNvSpPr>
          <p:nvPr/>
        </p:nvSpPr>
        <p:spPr>
          <a:xfrm>
            <a:off x="-1367477" y="0"/>
            <a:ext cx="5867400" cy="12477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b="1" dirty="0" smtClean="0"/>
              <a:t>CH 6</a:t>
            </a:r>
            <a:endParaRPr lang="en-US" b="1" dirty="0"/>
          </a:p>
        </p:txBody>
      </p:sp>
      <p:sp>
        <p:nvSpPr>
          <p:cNvPr id="2" name="مستطيل 1"/>
          <p:cNvSpPr/>
          <p:nvPr/>
        </p:nvSpPr>
        <p:spPr>
          <a:xfrm>
            <a:off x="647272" y="793118"/>
            <a:ext cx="1502334" cy="461665"/>
          </a:xfrm>
          <a:prstGeom prst="rect">
            <a:avLst/>
          </a:prstGeom>
        </p:spPr>
        <p:txBody>
          <a:bodyPr wrap="none">
            <a:spAutoFit/>
          </a:bodyPr>
          <a:lstStyle/>
          <a:p>
            <a:r>
              <a:rPr lang="en-US" dirty="0" smtClean="0">
                <a:solidFill>
                  <a:srgbClr val="FF0000"/>
                </a:solidFill>
              </a:rPr>
              <a:t>Graphics </a:t>
            </a:r>
            <a:endParaRPr lang="ar-SA"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441435" y="0"/>
            <a:ext cx="8229600" cy="1143000"/>
          </a:xfrm>
        </p:spPr>
        <p:txBody>
          <a:bodyPr vert="horz" lIns="91440" tIns="45720" rIns="91440" bIns="45720" rtlCol="0" anchor="ctr">
            <a:normAutofit/>
          </a:bodyPr>
          <a:lstStyle/>
          <a:p>
            <a:r>
              <a:rPr lang="en-US" dirty="0" smtClean="0">
                <a:solidFill>
                  <a:srgbClr val="FF0000"/>
                </a:solidFill>
              </a:rPr>
              <a:t>Bitmapped Images</a:t>
            </a:r>
            <a:endParaRPr lang="en-US" dirty="0">
              <a:solidFill>
                <a:srgbClr val="FF0000"/>
              </a:solidFill>
            </a:endParaRPr>
          </a:p>
        </p:txBody>
      </p:sp>
      <p:sp>
        <p:nvSpPr>
          <p:cNvPr id="38916" name="Rectangle 3"/>
          <p:cNvSpPr>
            <a:spLocks noGrp="1" noChangeArrowheads="1"/>
          </p:cNvSpPr>
          <p:nvPr>
            <p:ph idx="1"/>
          </p:nvPr>
        </p:nvSpPr>
        <p:spPr>
          <a:xfrm>
            <a:off x="-47297" y="938048"/>
            <a:ext cx="9144000" cy="4525963"/>
          </a:xfrm>
        </p:spPr>
        <p:txBody>
          <a:bodyPr>
            <a:normAutofit/>
          </a:bodyPr>
          <a:lstStyle/>
          <a:p>
            <a:pPr eaLnBrk="1" hangingPunct="1"/>
            <a:r>
              <a:rPr lang="en-US" dirty="0">
                <a:solidFill>
                  <a:srgbClr val="FF5A14"/>
                </a:solidFill>
              </a:rPr>
              <a:t>Grayscale</a:t>
            </a:r>
            <a:endParaRPr lang="en-US" dirty="0"/>
          </a:p>
          <a:p>
            <a:pPr lvl="1" eaLnBrk="1" hangingPunct="1"/>
            <a:r>
              <a:rPr lang="en-US" dirty="0">
                <a:ea typeface="ＭＳ Ｐゴシック" charset="-128"/>
              </a:rPr>
              <a:t>Generally 8-bit images of 256 shades of gray</a:t>
            </a:r>
          </a:p>
          <a:p>
            <a:pPr lvl="1" eaLnBrk="1" hangingPunct="1"/>
            <a:r>
              <a:rPr lang="en-US" dirty="0">
                <a:ea typeface="ＭＳ Ｐゴシック" charset="-128"/>
              </a:rPr>
              <a:t>For images that require more detail than line art.</a:t>
            </a:r>
          </a:p>
          <a:p>
            <a:pPr eaLnBrk="1" hangingPunct="1"/>
            <a:endParaRPr lang="en-US" dirty="0" smtClean="0">
              <a:solidFill>
                <a:srgbClr val="FF0000"/>
              </a:solidFill>
            </a:endParaRPr>
          </a:p>
          <a:p>
            <a:pPr marL="0" indent="0" eaLnBrk="1" hangingPunct="1">
              <a:buNone/>
            </a:pPr>
            <a:r>
              <a:rPr lang="en-US" dirty="0" smtClean="0">
                <a:solidFill>
                  <a:srgbClr val="FF0000"/>
                </a:solidFill>
              </a:rPr>
              <a:t>Advantages</a:t>
            </a:r>
            <a:endParaRPr lang="en-US" dirty="0">
              <a:solidFill>
                <a:srgbClr val="FF0000"/>
              </a:solidFill>
            </a:endParaRPr>
          </a:p>
          <a:p>
            <a:pPr lvl="1" eaLnBrk="1" hangingPunct="1"/>
            <a:r>
              <a:rPr lang="en-US" dirty="0">
                <a:ea typeface="ＭＳ Ｐゴシック" charset="-128"/>
              </a:rPr>
              <a:t>Excellent </a:t>
            </a:r>
            <a:r>
              <a:rPr lang="en-US" dirty="0">
                <a:solidFill>
                  <a:srgbClr val="FF0000"/>
                </a:solidFill>
                <a:ea typeface="ＭＳ Ｐゴシック" charset="-128"/>
              </a:rPr>
              <a:t>representation of black and </a:t>
            </a:r>
            <a:r>
              <a:rPr lang="en-US" dirty="0" smtClean="0">
                <a:solidFill>
                  <a:srgbClr val="FF0000"/>
                </a:solidFill>
                <a:ea typeface="ＭＳ Ｐゴシック" charset="-128"/>
              </a:rPr>
              <a:t>white </a:t>
            </a:r>
            <a:r>
              <a:rPr lang="en-US" dirty="0">
                <a:solidFill>
                  <a:srgbClr val="FF0000"/>
                </a:solidFill>
                <a:ea typeface="ＭＳ Ｐゴシック" charset="-128"/>
              </a:rPr>
              <a:t>photos</a:t>
            </a:r>
          </a:p>
          <a:p>
            <a:pPr lvl="1" eaLnBrk="1" hangingPunct="1"/>
            <a:r>
              <a:rPr lang="en-US" dirty="0">
                <a:solidFill>
                  <a:srgbClr val="FF0000"/>
                </a:solidFill>
                <a:ea typeface="ＭＳ Ｐゴシック" charset="-128"/>
              </a:rPr>
              <a:t>Smaller files size than full color</a:t>
            </a:r>
          </a:p>
          <a:p>
            <a:pPr lvl="1" eaLnBrk="1" hangingPunct="1"/>
            <a:r>
              <a:rPr lang="en-US" dirty="0">
                <a:solidFill>
                  <a:srgbClr val="FF0000"/>
                </a:solidFill>
                <a:ea typeface="ＭＳ Ｐゴシック" charset="-128"/>
              </a:rPr>
              <a:t>Lower printing costs </a:t>
            </a:r>
            <a:r>
              <a:rPr lang="en-US" dirty="0">
                <a:ea typeface="ＭＳ Ｐゴシック" charset="-128"/>
              </a:rPr>
              <a:t>than color.</a:t>
            </a:r>
          </a:p>
        </p:txBody>
      </p:sp>
      <p:sp>
        <p:nvSpPr>
          <p:cNvPr id="38914" name="Slide Number Placeholder 4"/>
          <p:cNvSpPr>
            <a:spLocks noGrp="1"/>
          </p:cNvSpPr>
          <p:nvPr>
            <p:ph type="sldNum" sz="quarter" idx="12"/>
          </p:nvPr>
        </p:nvSpPr>
        <p:spPr>
          <a:noFill/>
        </p:spPr>
        <p:txBody>
          <a:bodyPr/>
          <a:lstStyle/>
          <a:p>
            <a:fld id="{473D9E04-F218-45B6-B764-43DDDAFFBBFE}" type="slidenum">
              <a:rPr lang="en-US" smtClean="0"/>
              <a:pPr/>
              <a:t>10</a:t>
            </a:fld>
            <a:endParaRPr lang="en-US" smtClean="0"/>
          </a:p>
        </p:txBody>
      </p:sp>
      <p:sp>
        <p:nvSpPr>
          <p:cNvPr id="2" name="مستطيل 1"/>
          <p:cNvSpPr/>
          <p:nvPr/>
        </p:nvSpPr>
        <p:spPr>
          <a:xfrm>
            <a:off x="346840" y="2025856"/>
            <a:ext cx="8797159" cy="4524315"/>
          </a:xfrm>
          <a:prstGeom prst="rect">
            <a:avLst/>
          </a:prstGeom>
        </p:spPr>
        <p:txBody>
          <a:bodyPr wrap="square">
            <a:spAutoFit/>
          </a:bodyPr>
          <a:lstStyle/>
          <a:p>
            <a:pPr algn="r" rtl="1"/>
            <a:r>
              <a:rPr lang="ar-SA" dirty="0"/>
              <a:t>الرمادي</a:t>
            </a:r>
          </a:p>
          <a:p>
            <a:pPr algn="r" rtl="1"/>
            <a:r>
              <a:rPr lang="ar-SA" dirty="0"/>
              <a:t>عموما الصور 8 بت 256 ظلال من اللون الرمادي</a:t>
            </a:r>
          </a:p>
          <a:p>
            <a:pPr algn="r" rtl="1"/>
            <a:r>
              <a:rPr lang="ar-SA" dirty="0"/>
              <a:t>للصور التي تتطلب المزيد من التفاصيل عن الفن الخطي</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مزايا</a:t>
            </a:r>
          </a:p>
          <a:p>
            <a:pPr algn="r" rtl="1"/>
            <a:r>
              <a:rPr lang="ar-SA" dirty="0"/>
              <a:t>تمثيل ممتاز من الصور بالأبيض والأسود</a:t>
            </a:r>
          </a:p>
          <a:p>
            <a:pPr algn="r" rtl="1"/>
            <a:r>
              <a:rPr lang="ar-SA" dirty="0"/>
              <a:t>حجم ملفات أصغر من اللون الكامل</a:t>
            </a:r>
          </a:p>
          <a:p>
            <a:pPr algn="r" rtl="1"/>
            <a:r>
              <a:rPr lang="ar-SA" dirty="0"/>
              <a:t>انخفاض تكاليف الطباعة من اللون.</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551793" y="-324452"/>
            <a:ext cx="8229600" cy="1143000"/>
          </a:xfrm>
        </p:spPr>
        <p:txBody>
          <a:bodyPr vert="horz" lIns="91440" tIns="45720" rIns="91440" bIns="45720" rtlCol="0" anchor="ctr">
            <a:normAutofit/>
          </a:bodyPr>
          <a:lstStyle/>
          <a:p>
            <a:r>
              <a:rPr lang="en-US" dirty="0" smtClean="0">
                <a:solidFill>
                  <a:srgbClr val="FF0000"/>
                </a:solidFill>
              </a:rPr>
              <a:t>Bitmapped Images</a:t>
            </a:r>
            <a:endParaRPr lang="en-US" dirty="0">
              <a:solidFill>
                <a:srgbClr val="FF0000"/>
              </a:solidFill>
            </a:endParaRPr>
          </a:p>
        </p:txBody>
      </p:sp>
      <p:sp>
        <p:nvSpPr>
          <p:cNvPr id="40964" name="Rectangle 3"/>
          <p:cNvSpPr>
            <a:spLocks noGrp="1" noChangeArrowheads="1"/>
          </p:cNvSpPr>
          <p:nvPr>
            <p:ph idx="1"/>
          </p:nvPr>
        </p:nvSpPr>
        <p:spPr>
          <a:xfrm>
            <a:off x="-141890" y="543911"/>
            <a:ext cx="9285890" cy="4525963"/>
          </a:xfrm>
        </p:spPr>
        <p:txBody>
          <a:bodyPr/>
          <a:lstStyle/>
          <a:p>
            <a:pPr eaLnBrk="1" hangingPunct="1"/>
            <a:r>
              <a:rPr lang="en-US" dirty="0">
                <a:solidFill>
                  <a:srgbClr val="FF5A14"/>
                </a:solidFill>
              </a:rPr>
              <a:t>Color</a:t>
            </a:r>
            <a:endParaRPr lang="en-US" dirty="0"/>
          </a:p>
          <a:p>
            <a:pPr lvl="1" eaLnBrk="1" hangingPunct="1"/>
            <a:r>
              <a:rPr lang="en-US" dirty="0">
                <a:ea typeface="ＭＳ Ｐゴシック" charset="-128"/>
              </a:rPr>
              <a:t>Consists of a pattern of colored pixels</a:t>
            </a:r>
            <a:endParaRPr lang="en-US" dirty="0" smtClean="0">
              <a:ea typeface="ＭＳ Ｐゴシック" charset="-128"/>
            </a:endParaRPr>
          </a:p>
          <a:p>
            <a:pPr lvl="1" eaLnBrk="1" hangingPunct="1"/>
            <a:r>
              <a:rPr lang="en-US" dirty="0" smtClean="0">
                <a:solidFill>
                  <a:srgbClr val="FF5A14"/>
                </a:solidFill>
                <a:ea typeface="ＭＳ Ｐゴシック" charset="-128"/>
              </a:rPr>
              <a:t>Bit depth</a:t>
            </a:r>
            <a:r>
              <a:rPr lang="en-US" dirty="0" smtClean="0">
                <a:ea typeface="ＭＳ Ｐゴシック" charset="-128"/>
              </a:rPr>
              <a:t>: </a:t>
            </a:r>
            <a:r>
              <a:rPr lang="en-US" dirty="0" smtClean="0"/>
              <a:t>the number of bits used to encode each pixel determines the amount of color possibilities. </a:t>
            </a:r>
            <a:endParaRPr lang="en-US" dirty="0" smtClean="0">
              <a:ea typeface="ＭＳ Ｐゴシック" charset="-128"/>
            </a:endParaRPr>
          </a:p>
          <a:p>
            <a:pPr lvl="1" eaLnBrk="1" hangingPunct="1"/>
            <a:r>
              <a:rPr lang="en-US" dirty="0">
                <a:ea typeface="ＭＳ Ｐゴシック" charset="-128"/>
              </a:rPr>
              <a:t>Photo-realistic color requires 24-bit color.</a:t>
            </a:r>
          </a:p>
          <a:p>
            <a:pPr eaLnBrk="1" hangingPunct="1"/>
            <a:r>
              <a:rPr lang="en-US" dirty="0">
                <a:solidFill>
                  <a:srgbClr val="FF0000"/>
                </a:solidFill>
              </a:rPr>
              <a:t>Two </a:t>
            </a:r>
            <a:r>
              <a:rPr lang="en-US" b="1" dirty="0">
                <a:solidFill>
                  <a:srgbClr val="FF0000"/>
                </a:solidFill>
              </a:rPr>
              <a:t>methods to create color </a:t>
            </a:r>
            <a:r>
              <a:rPr lang="en-US" dirty="0">
                <a:solidFill>
                  <a:srgbClr val="FF0000"/>
                </a:solidFill>
              </a:rPr>
              <a:t>on a computer:</a:t>
            </a:r>
          </a:p>
          <a:p>
            <a:pPr lvl="1" eaLnBrk="1" hangingPunct="1"/>
            <a:r>
              <a:rPr lang="en-US" dirty="0">
                <a:ea typeface="ＭＳ Ｐゴシック" charset="-128"/>
              </a:rPr>
              <a:t>Identify a table of possible colors for the computer </a:t>
            </a:r>
            <a:r>
              <a:rPr lang="en-US" sz="2400" dirty="0">
                <a:solidFill>
                  <a:srgbClr val="FF5A14"/>
                </a:solidFill>
                <a:ea typeface="ＭＳ Ｐゴシック" charset="-128"/>
              </a:rPr>
              <a:t>(Color Lookup Table)</a:t>
            </a:r>
          </a:p>
          <a:p>
            <a:pPr lvl="1" eaLnBrk="1" hangingPunct="1"/>
            <a:r>
              <a:rPr lang="en-US" dirty="0">
                <a:ea typeface="ＭＳ Ｐゴシック" charset="-128"/>
              </a:rPr>
              <a:t>Specify varying amounts of </a:t>
            </a:r>
            <a:r>
              <a:rPr lang="en-US" dirty="0">
                <a:solidFill>
                  <a:srgbClr val="FF0000"/>
                </a:solidFill>
                <a:ea typeface="ＭＳ Ｐゴシック" charset="-128"/>
              </a:rPr>
              <a:t>Red</a:t>
            </a:r>
            <a:r>
              <a:rPr lang="en-US" dirty="0">
                <a:ea typeface="ＭＳ Ｐゴシック" charset="-128"/>
              </a:rPr>
              <a:t>, </a:t>
            </a:r>
            <a:r>
              <a:rPr lang="en-US" dirty="0">
                <a:solidFill>
                  <a:srgbClr val="008040"/>
                </a:solidFill>
                <a:ea typeface="ＭＳ Ｐゴシック" charset="-128"/>
              </a:rPr>
              <a:t>Green</a:t>
            </a:r>
            <a:r>
              <a:rPr lang="en-US" dirty="0">
                <a:ea typeface="ＭＳ Ｐゴシック" charset="-128"/>
              </a:rPr>
              <a:t>, </a:t>
            </a:r>
            <a:r>
              <a:rPr lang="en-US" dirty="0">
                <a:solidFill>
                  <a:srgbClr val="0000FF"/>
                </a:solidFill>
                <a:ea typeface="ＭＳ Ｐゴシック" charset="-128"/>
              </a:rPr>
              <a:t>Blue.</a:t>
            </a:r>
            <a:endParaRPr lang="en-US" dirty="0">
              <a:ea typeface="ＭＳ Ｐゴシック" charset="-128"/>
            </a:endParaRPr>
          </a:p>
        </p:txBody>
      </p:sp>
      <p:sp>
        <p:nvSpPr>
          <p:cNvPr id="40962" name="Slide Number Placeholder 4"/>
          <p:cNvSpPr>
            <a:spLocks noGrp="1"/>
          </p:cNvSpPr>
          <p:nvPr>
            <p:ph type="sldNum" sz="quarter" idx="12"/>
          </p:nvPr>
        </p:nvSpPr>
        <p:spPr>
          <a:noFill/>
        </p:spPr>
        <p:txBody>
          <a:bodyPr/>
          <a:lstStyle/>
          <a:p>
            <a:fld id="{87AFECC9-753A-4533-9620-4AACF5006ED6}" type="slidenum">
              <a:rPr lang="en-US" smtClean="0"/>
              <a:pPr/>
              <a:t>11</a:t>
            </a:fld>
            <a:endParaRPr lang="en-US" smtClean="0"/>
          </a:p>
        </p:txBody>
      </p:sp>
      <p:sp>
        <p:nvSpPr>
          <p:cNvPr id="2" name="مستطيل 1"/>
          <p:cNvSpPr/>
          <p:nvPr/>
        </p:nvSpPr>
        <p:spPr>
          <a:xfrm>
            <a:off x="0" y="506983"/>
            <a:ext cx="9144000" cy="6370975"/>
          </a:xfrm>
          <a:prstGeom prst="rect">
            <a:avLst/>
          </a:prstGeom>
        </p:spPr>
        <p:txBody>
          <a:bodyPr wrap="square">
            <a:spAutoFit/>
          </a:bodyPr>
          <a:lstStyle/>
          <a:p>
            <a:pPr algn="r" rtl="1"/>
            <a:r>
              <a:rPr lang="ar-SA" dirty="0" smtClean="0"/>
              <a:t>اللون    :يتكون </a:t>
            </a:r>
            <a:r>
              <a:rPr lang="ar-SA" dirty="0"/>
              <a:t>من نمط من </a:t>
            </a:r>
            <a:r>
              <a:rPr lang="ar-SA" dirty="0" err="1"/>
              <a:t>البكسلات</a:t>
            </a:r>
            <a:r>
              <a:rPr lang="ar-SA" dirty="0"/>
              <a:t> </a:t>
            </a:r>
            <a:r>
              <a:rPr lang="ar-SA" dirty="0" smtClean="0"/>
              <a:t>الملونة</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عمق البت: عدد البتات المستخدمة لتشفير كل بيكسل يحدد مقدار إمكانيات الألوان.</a:t>
            </a:r>
          </a:p>
          <a:p>
            <a:pPr algn="r" rtl="1"/>
            <a:r>
              <a:rPr lang="ar-SA" dirty="0"/>
              <a:t>اللون واقعية الصورة يتطلب لون 24 بت.</a:t>
            </a:r>
          </a:p>
          <a:p>
            <a:pPr algn="r" rtl="1"/>
            <a:r>
              <a:rPr lang="ar-SA" dirty="0"/>
              <a:t>طريقتان لإنشاء لون على جهاز كمبيوتر:</a:t>
            </a:r>
          </a:p>
          <a:p>
            <a:pPr algn="r" rtl="1"/>
            <a:r>
              <a:rPr lang="ar-SA" dirty="0"/>
              <a:t>التعرف على جدول الألوان الممكنة للكمبيوتر (جدول بحث الألوان)</a:t>
            </a:r>
          </a:p>
          <a:p>
            <a:pPr algn="r" rtl="1"/>
            <a:r>
              <a:rPr lang="ar-SA" dirty="0"/>
              <a:t>حدد مقادير مختلفة من الأحمر ، الأخضر ، الأزرق.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472965" y="-324452"/>
            <a:ext cx="8229600" cy="1143000"/>
          </a:xfrm>
        </p:spPr>
        <p:txBody>
          <a:bodyPr vert="horz" lIns="91440" tIns="45720" rIns="91440" bIns="45720" rtlCol="0" anchor="ctr">
            <a:normAutofit/>
          </a:bodyPr>
          <a:lstStyle/>
          <a:p>
            <a:r>
              <a:rPr lang="en-US" dirty="0" smtClean="0">
                <a:solidFill>
                  <a:srgbClr val="FF0000"/>
                </a:solidFill>
              </a:rPr>
              <a:t>Making Computer Color</a:t>
            </a:r>
            <a:endParaRPr lang="en-US" dirty="0">
              <a:solidFill>
                <a:srgbClr val="FF0000"/>
              </a:solidFill>
            </a:endParaRPr>
          </a:p>
        </p:txBody>
      </p:sp>
      <p:sp>
        <p:nvSpPr>
          <p:cNvPr id="43012" name="Rectangle 3"/>
          <p:cNvSpPr>
            <a:spLocks noGrp="1" noChangeArrowheads="1"/>
          </p:cNvSpPr>
          <p:nvPr>
            <p:ph idx="1"/>
          </p:nvPr>
        </p:nvSpPr>
        <p:spPr>
          <a:xfrm>
            <a:off x="0" y="638510"/>
            <a:ext cx="9144000" cy="4525963"/>
          </a:xfrm>
        </p:spPr>
        <p:txBody>
          <a:bodyPr>
            <a:noAutofit/>
          </a:bodyPr>
          <a:lstStyle/>
          <a:p>
            <a:pPr eaLnBrk="1" hangingPunct="1">
              <a:lnSpc>
                <a:spcPct val="75000"/>
              </a:lnSpc>
            </a:pPr>
            <a:r>
              <a:rPr lang="en-US" sz="3600" dirty="0"/>
              <a:t>8-bit color presents a specific range of colors in a table.</a:t>
            </a:r>
          </a:p>
          <a:p>
            <a:pPr lvl="1" eaLnBrk="1" hangingPunct="1">
              <a:lnSpc>
                <a:spcPct val="75000"/>
              </a:lnSpc>
            </a:pPr>
            <a:r>
              <a:rPr lang="en-US" sz="3200" dirty="0">
                <a:solidFill>
                  <a:srgbClr val="FF0000"/>
                </a:solidFill>
                <a:ea typeface="ＭＳ Ｐゴシック" charset="-128"/>
              </a:rPr>
              <a:t>PCs and Macs </a:t>
            </a:r>
            <a:r>
              <a:rPr lang="en-US" sz="3200" dirty="0">
                <a:ea typeface="ＭＳ Ｐゴシック" charset="-128"/>
              </a:rPr>
              <a:t>use different tables.</a:t>
            </a:r>
          </a:p>
          <a:p>
            <a:pPr lvl="1" eaLnBrk="1" hangingPunct="1">
              <a:lnSpc>
                <a:spcPct val="75000"/>
              </a:lnSpc>
            </a:pPr>
            <a:r>
              <a:rPr lang="en-US" sz="3200" dirty="0">
                <a:solidFill>
                  <a:srgbClr val="FF0000"/>
                </a:solidFill>
                <a:ea typeface="ＭＳ Ｐゴシック" charset="-128"/>
              </a:rPr>
              <a:t>Web-safe table </a:t>
            </a:r>
            <a:r>
              <a:rPr lang="en-US" sz="3200" dirty="0">
                <a:ea typeface="ＭＳ Ｐゴシック" charset="-128"/>
              </a:rPr>
              <a:t>provides colors that display the same on all platforms.</a:t>
            </a:r>
          </a:p>
          <a:p>
            <a:pPr eaLnBrk="1" hangingPunct="1">
              <a:lnSpc>
                <a:spcPct val="75000"/>
              </a:lnSpc>
            </a:pPr>
            <a:r>
              <a:rPr lang="en-US" sz="3600" dirty="0"/>
              <a:t>24-bit color combines 8-bit values of </a:t>
            </a:r>
            <a:r>
              <a:rPr lang="en-US" sz="3600" dirty="0">
                <a:solidFill>
                  <a:srgbClr val="FF0000"/>
                </a:solidFill>
              </a:rPr>
              <a:t>red</a:t>
            </a:r>
            <a:r>
              <a:rPr lang="en-US" sz="3600" dirty="0"/>
              <a:t>, </a:t>
            </a:r>
            <a:r>
              <a:rPr lang="en-US" sz="3600" dirty="0">
                <a:solidFill>
                  <a:srgbClr val="00FF00"/>
                </a:solidFill>
              </a:rPr>
              <a:t>green</a:t>
            </a:r>
            <a:r>
              <a:rPr lang="en-US" sz="3600" dirty="0"/>
              <a:t>, or </a:t>
            </a:r>
            <a:r>
              <a:rPr lang="en-US" sz="3600" dirty="0">
                <a:solidFill>
                  <a:srgbClr val="0000FF"/>
                </a:solidFill>
              </a:rPr>
              <a:t>blue </a:t>
            </a:r>
            <a:r>
              <a:rPr lang="en-US" sz="3600" dirty="0"/>
              <a:t>to create the result.</a:t>
            </a:r>
          </a:p>
          <a:p>
            <a:pPr lvl="1" eaLnBrk="1" hangingPunct="1">
              <a:lnSpc>
                <a:spcPct val="75000"/>
              </a:lnSpc>
            </a:pPr>
            <a:r>
              <a:rPr lang="en-US" sz="3200" dirty="0">
                <a:ea typeface="ＭＳ Ｐゴシック" charset="-128"/>
              </a:rPr>
              <a:t>16.7 million color possibilities.</a:t>
            </a:r>
          </a:p>
          <a:p>
            <a:pPr eaLnBrk="1" hangingPunct="1">
              <a:lnSpc>
                <a:spcPct val="75000"/>
              </a:lnSpc>
            </a:pPr>
            <a:r>
              <a:rPr lang="en-US" sz="3600" dirty="0"/>
              <a:t>48-bit color has 16-bit values </a:t>
            </a:r>
          </a:p>
          <a:p>
            <a:pPr lvl="1" eaLnBrk="1" hangingPunct="1">
              <a:lnSpc>
                <a:spcPct val="75000"/>
              </a:lnSpc>
            </a:pPr>
            <a:r>
              <a:rPr lang="en-US" sz="3200" dirty="0">
                <a:ea typeface="ＭＳ Ｐゴシック" charset="-128"/>
              </a:rPr>
              <a:t> 281 trillion color possibilities.</a:t>
            </a:r>
          </a:p>
        </p:txBody>
      </p:sp>
      <p:sp>
        <p:nvSpPr>
          <p:cNvPr id="43010" name="Slide Number Placeholder 4"/>
          <p:cNvSpPr>
            <a:spLocks noGrp="1"/>
          </p:cNvSpPr>
          <p:nvPr>
            <p:ph type="sldNum" sz="quarter" idx="12"/>
          </p:nvPr>
        </p:nvSpPr>
        <p:spPr>
          <a:noFill/>
        </p:spPr>
        <p:txBody>
          <a:bodyPr/>
          <a:lstStyle/>
          <a:p>
            <a:fld id="{0DA7907F-4588-4027-BCAA-3F683AB87673}" type="slidenum">
              <a:rPr lang="en-US" smtClean="0"/>
              <a:pPr/>
              <a:t>12</a:t>
            </a:fld>
            <a:endParaRPr lang="en-US" smtClean="0"/>
          </a:p>
        </p:txBody>
      </p:sp>
      <p:sp>
        <p:nvSpPr>
          <p:cNvPr id="2" name="مستطيل 1"/>
          <p:cNvSpPr/>
          <p:nvPr/>
        </p:nvSpPr>
        <p:spPr>
          <a:xfrm>
            <a:off x="-141890" y="1085071"/>
            <a:ext cx="9285890" cy="5632311"/>
          </a:xfrm>
          <a:prstGeom prst="rect">
            <a:avLst/>
          </a:prstGeom>
        </p:spPr>
        <p:txBody>
          <a:bodyPr wrap="square">
            <a:spAutoFit/>
          </a:bodyPr>
          <a:lstStyle/>
          <a:p>
            <a:pPr algn="r" rtl="1"/>
            <a:r>
              <a:rPr lang="ar-SA" dirty="0"/>
              <a:t>يقدم اللون 8 بت مجموعة محددة من الألوان في جدول</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تستخدم أجهزة الكمبيوتر الشخصية وأجهزة </a:t>
            </a:r>
            <a:r>
              <a:rPr lang="en-US" dirty="0"/>
              <a:t>Mac </a:t>
            </a:r>
            <a:r>
              <a:rPr lang="ar-SA" dirty="0"/>
              <a:t>جداول </a:t>
            </a:r>
            <a:r>
              <a:rPr lang="ar-SA" dirty="0" smtClean="0"/>
              <a:t>مختلفة. يوفر </a:t>
            </a:r>
            <a:r>
              <a:rPr lang="ar-SA" dirty="0"/>
              <a:t>جدول الويب الآمن ألوانًا تعرضها على جميع الأنظمة </a:t>
            </a:r>
            <a:r>
              <a:rPr lang="ar-SA" dirty="0" smtClean="0"/>
              <a:t>الأساسية. يجمع </a:t>
            </a:r>
            <a:r>
              <a:rPr lang="ar-SA" dirty="0"/>
              <a:t>لون 24 بت بين قيم 8 بت من الأحمر أو الأخضر أو الأزرق لإنشاء </a:t>
            </a:r>
            <a:r>
              <a:rPr lang="ar-SA" dirty="0" smtClean="0"/>
              <a:t>النتيجة. 16.7 </a:t>
            </a:r>
            <a:r>
              <a:rPr lang="ar-SA" dirty="0"/>
              <a:t>مليون لون </a:t>
            </a:r>
            <a:r>
              <a:rPr lang="ar-SA" dirty="0" smtClean="0"/>
              <a:t>الاحتمالات.   لون </a:t>
            </a:r>
            <a:r>
              <a:rPr lang="ar-SA" dirty="0"/>
              <a:t>48 بت يحتوي على قيم 16 </a:t>
            </a:r>
            <a:r>
              <a:rPr lang="ar-SA" dirty="0" smtClean="0"/>
              <a:t>بت    </a:t>
            </a:r>
            <a:r>
              <a:rPr lang="ar-SA" dirty="0"/>
              <a:t>  281 تريليون لون الاحتمالات.</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520262" y="-324452"/>
            <a:ext cx="8229600" cy="1143000"/>
          </a:xfrm>
        </p:spPr>
        <p:txBody>
          <a:bodyPr vert="horz" lIns="91440" tIns="45720" rIns="91440" bIns="45720" rtlCol="0" anchor="ctr">
            <a:normAutofit/>
          </a:bodyPr>
          <a:lstStyle/>
          <a:p>
            <a:r>
              <a:rPr lang="en-US" dirty="0" smtClean="0">
                <a:solidFill>
                  <a:srgbClr val="FF0000"/>
                </a:solidFill>
              </a:rPr>
              <a:t>Bitmapped Image Quality</a:t>
            </a:r>
            <a:endParaRPr lang="en-US" dirty="0">
              <a:solidFill>
                <a:srgbClr val="FF0000"/>
              </a:solidFill>
            </a:endParaRPr>
          </a:p>
        </p:txBody>
      </p:sp>
      <p:sp>
        <p:nvSpPr>
          <p:cNvPr id="45060" name="Rectangle 3"/>
          <p:cNvSpPr>
            <a:spLocks noGrp="1" noChangeArrowheads="1"/>
          </p:cNvSpPr>
          <p:nvPr>
            <p:ph idx="1"/>
          </p:nvPr>
        </p:nvSpPr>
        <p:spPr>
          <a:xfrm>
            <a:off x="-409913" y="606973"/>
            <a:ext cx="9569669" cy="4525963"/>
          </a:xfrm>
        </p:spPr>
        <p:txBody>
          <a:bodyPr/>
          <a:lstStyle/>
          <a:p>
            <a:pPr eaLnBrk="1" hangingPunct="1"/>
            <a:r>
              <a:rPr lang="en-US" dirty="0"/>
              <a:t>Image quality depends on </a:t>
            </a:r>
            <a:r>
              <a:rPr lang="en-US" dirty="0">
                <a:solidFill>
                  <a:srgbClr val="FF0000"/>
                </a:solidFill>
              </a:rPr>
              <a:t>spatial </a:t>
            </a:r>
            <a:r>
              <a:rPr lang="en-US" dirty="0"/>
              <a:t>and </a:t>
            </a:r>
            <a:r>
              <a:rPr lang="en-US" dirty="0">
                <a:solidFill>
                  <a:srgbClr val="FF0000"/>
                </a:solidFill>
              </a:rPr>
              <a:t>color</a:t>
            </a:r>
            <a:r>
              <a:rPr lang="en-US" dirty="0"/>
              <a:t> resolution.</a:t>
            </a:r>
          </a:p>
          <a:p>
            <a:pPr marL="971550" lvl="1" indent="-514350" eaLnBrk="1" hangingPunct="1">
              <a:buFont typeface="+mj-lt"/>
              <a:buAutoNum type="arabicPeriod"/>
            </a:pPr>
            <a:r>
              <a:rPr lang="en-US" dirty="0">
                <a:solidFill>
                  <a:srgbClr val="FF5A14"/>
                </a:solidFill>
                <a:ea typeface="ＭＳ Ｐゴシック" charset="-128"/>
              </a:rPr>
              <a:t>Spatial resolution</a:t>
            </a:r>
            <a:r>
              <a:rPr lang="en-US" dirty="0">
                <a:ea typeface="ＭＳ Ｐゴシック" charset="-128"/>
              </a:rPr>
              <a:t> = density of pixels per inch.</a:t>
            </a:r>
          </a:p>
          <a:p>
            <a:pPr marL="971550" lvl="1" indent="-514350" eaLnBrk="1" hangingPunct="1">
              <a:buFont typeface="+mj-lt"/>
              <a:buAutoNum type="arabicPeriod"/>
            </a:pPr>
            <a:r>
              <a:rPr lang="en-US" dirty="0">
                <a:solidFill>
                  <a:srgbClr val="FF5A14"/>
                </a:solidFill>
                <a:ea typeface="ＭＳ Ｐゴシック" charset="-128"/>
              </a:rPr>
              <a:t>Color resolution</a:t>
            </a:r>
            <a:r>
              <a:rPr lang="en-US" dirty="0">
                <a:ea typeface="ＭＳ Ｐゴシック" charset="-128"/>
              </a:rPr>
              <a:t> = number of colors each pixel can display.</a:t>
            </a:r>
          </a:p>
          <a:p>
            <a:pPr eaLnBrk="1" hangingPunct="1"/>
            <a:r>
              <a:rPr lang="en-US" b="1" dirty="0">
                <a:solidFill>
                  <a:srgbClr val="FF0000"/>
                </a:solidFill>
              </a:rPr>
              <a:t>Spatial</a:t>
            </a:r>
            <a:r>
              <a:rPr lang="en-US" dirty="0"/>
              <a:t> resolution </a:t>
            </a:r>
            <a:r>
              <a:rPr lang="en-US" b="1" dirty="0">
                <a:solidFill>
                  <a:srgbClr val="FF0000"/>
                </a:solidFill>
              </a:rPr>
              <a:t>measurements</a:t>
            </a:r>
            <a:r>
              <a:rPr lang="en-US" dirty="0">
                <a:solidFill>
                  <a:srgbClr val="FF0000"/>
                </a:solidFill>
              </a:rPr>
              <a:t>.</a:t>
            </a:r>
          </a:p>
          <a:p>
            <a:pPr lvl="1" eaLnBrk="1" hangingPunct="1"/>
            <a:r>
              <a:rPr lang="en-US" dirty="0">
                <a:ea typeface="ＭＳ Ｐゴシック" charset="-128"/>
              </a:rPr>
              <a:t>Monitor output is measured in </a:t>
            </a:r>
            <a:r>
              <a:rPr lang="en-US" dirty="0" err="1">
                <a:solidFill>
                  <a:srgbClr val="FF5A14"/>
                </a:solidFill>
                <a:ea typeface="ＭＳ Ｐゴシック" charset="-128"/>
              </a:rPr>
              <a:t>ppi</a:t>
            </a:r>
            <a:r>
              <a:rPr lang="en-US" dirty="0">
                <a:solidFill>
                  <a:srgbClr val="FF5A14"/>
                </a:solidFill>
                <a:ea typeface="ＭＳ Ｐゴシック" charset="-128"/>
              </a:rPr>
              <a:t> </a:t>
            </a:r>
            <a:r>
              <a:rPr lang="en-US" sz="2400" dirty="0">
                <a:solidFill>
                  <a:srgbClr val="FF5A14"/>
                </a:solidFill>
                <a:ea typeface="ＭＳ Ｐゴシック" charset="-128"/>
              </a:rPr>
              <a:t>(pixels per inch).</a:t>
            </a:r>
            <a:endParaRPr lang="en-US" sz="2400" dirty="0">
              <a:ea typeface="ＭＳ Ｐゴシック" charset="-128"/>
            </a:endParaRPr>
          </a:p>
          <a:p>
            <a:pPr lvl="1" eaLnBrk="1" hangingPunct="1"/>
            <a:r>
              <a:rPr lang="en-US" dirty="0">
                <a:ea typeface="ＭＳ Ｐゴシック" charset="-128"/>
              </a:rPr>
              <a:t>Print output is measured as </a:t>
            </a:r>
            <a:r>
              <a:rPr lang="en-US" dirty="0">
                <a:solidFill>
                  <a:srgbClr val="FF5A14"/>
                </a:solidFill>
                <a:ea typeface="ＭＳ Ｐゴシック" charset="-128"/>
              </a:rPr>
              <a:t>dpi </a:t>
            </a:r>
            <a:r>
              <a:rPr lang="en-US" sz="2400" dirty="0">
                <a:solidFill>
                  <a:srgbClr val="FF5A14"/>
                </a:solidFill>
                <a:ea typeface="ＭＳ Ｐゴシック" charset="-128"/>
              </a:rPr>
              <a:t>(dots per inch).</a:t>
            </a:r>
            <a:endParaRPr lang="en-US" dirty="0">
              <a:solidFill>
                <a:srgbClr val="FF5A14"/>
              </a:solidFill>
              <a:ea typeface="ＭＳ Ｐゴシック" charset="-128"/>
            </a:endParaRPr>
          </a:p>
        </p:txBody>
      </p:sp>
      <p:sp>
        <p:nvSpPr>
          <p:cNvPr id="45058" name="Slide Number Placeholder 4"/>
          <p:cNvSpPr>
            <a:spLocks noGrp="1"/>
          </p:cNvSpPr>
          <p:nvPr>
            <p:ph type="sldNum" sz="quarter" idx="12"/>
          </p:nvPr>
        </p:nvSpPr>
        <p:spPr>
          <a:noFill/>
        </p:spPr>
        <p:txBody>
          <a:bodyPr/>
          <a:lstStyle/>
          <a:p>
            <a:fld id="{B49237E0-BBA9-4A94-81FD-48D8ED5E0F65}" type="slidenum">
              <a:rPr lang="en-US" smtClean="0"/>
              <a:pPr/>
              <a:t>13</a:t>
            </a:fld>
            <a:endParaRPr lang="en-US" smtClean="0"/>
          </a:p>
        </p:txBody>
      </p:sp>
      <p:sp>
        <p:nvSpPr>
          <p:cNvPr id="2" name="مستطيل 1"/>
          <p:cNvSpPr/>
          <p:nvPr/>
        </p:nvSpPr>
        <p:spPr>
          <a:xfrm>
            <a:off x="0" y="4185745"/>
            <a:ext cx="9144000" cy="2308324"/>
          </a:xfrm>
          <a:prstGeom prst="rect">
            <a:avLst/>
          </a:prstGeom>
        </p:spPr>
        <p:txBody>
          <a:bodyPr wrap="square">
            <a:spAutoFit/>
          </a:bodyPr>
          <a:lstStyle/>
          <a:p>
            <a:pPr algn="r" rtl="1"/>
            <a:r>
              <a:rPr lang="ar-SA" dirty="0"/>
              <a:t>تعتمد جودة الصورة على الدقة المكانية والألوان.</a:t>
            </a:r>
          </a:p>
          <a:p>
            <a:pPr algn="r" rtl="1"/>
            <a:r>
              <a:rPr lang="ar-SA" dirty="0"/>
              <a:t>الدقة المكانية = كثافة </a:t>
            </a:r>
            <a:r>
              <a:rPr lang="ar-SA" dirty="0" err="1"/>
              <a:t>البكسل</a:t>
            </a:r>
            <a:r>
              <a:rPr lang="ar-SA" dirty="0"/>
              <a:t> لكل بوصة.</a:t>
            </a:r>
          </a:p>
          <a:p>
            <a:pPr algn="r" rtl="1"/>
            <a:r>
              <a:rPr lang="ar-SA" dirty="0"/>
              <a:t>دقة الألوان = عدد الألوان التي يمكن لكل بكسل عرضها.</a:t>
            </a:r>
          </a:p>
          <a:p>
            <a:pPr algn="r" rtl="1"/>
            <a:r>
              <a:rPr lang="ar-SA" dirty="0"/>
              <a:t>قياسات الدقة المكانية.</a:t>
            </a:r>
          </a:p>
          <a:p>
            <a:pPr algn="r" rtl="1"/>
            <a:r>
              <a:rPr lang="ar-SA" dirty="0"/>
              <a:t>يتم قياس خرج الشاشة بوحدات </a:t>
            </a:r>
            <a:r>
              <a:rPr lang="en-US" dirty="0" err="1"/>
              <a:t>ppi</a:t>
            </a:r>
            <a:r>
              <a:rPr lang="en-US" dirty="0"/>
              <a:t> (</a:t>
            </a:r>
            <a:r>
              <a:rPr lang="ar-SA" dirty="0"/>
              <a:t>بكسل لكل بوصة).</a:t>
            </a:r>
          </a:p>
          <a:p>
            <a:pPr algn="r" rtl="1"/>
            <a:r>
              <a:rPr lang="ar-SA" dirty="0"/>
              <a:t>يتم قياس إخراج الطباعة كـ </a:t>
            </a:r>
            <a:r>
              <a:rPr lang="en-US" dirty="0"/>
              <a:t>dpi (</a:t>
            </a:r>
            <a:r>
              <a:rPr lang="ar-SA" dirty="0"/>
              <a:t>نقطة في البوصة).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315311" y="-229859"/>
            <a:ext cx="8229600" cy="1143000"/>
          </a:xfrm>
        </p:spPr>
        <p:txBody>
          <a:bodyPr vert="horz" lIns="91440" tIns="45720" rIns="91440" bIns="45720" rtlCol="0" anchor="ctr">
            <a:normAutofit/>
          </a:bodyPr>
          <a:lstStyle/>
          <a:p>
            <a:r>
              <a:rPr lang="en-US" dirty="0" smtClean="0">
                <a:solidFill>
                  <a:srgbClr val="FF0000"/>
                </a:solidFill>
              </a:rPr>
              <a:t>Spatial Resolution</a:t>
            </a:r>
            <a:endParaRPr lang="en-US" dirty="0">
              <a:solidFill>
                <a:srgbClr val="FF0000"/>
              </a:solidFill>
            </a:endParaRPr>
          </a:p>
        </p:txBody>
      </p:sp>
      <p:sp>
        <p:nvSpPr>
          <p:cNvPr id="47108" name="Rectangle 3"/>
          <p:cNvSpPr>
            <a:spLocks noGrp="1" noChangeArrowheads="1"/>
          </p:cNvSpPr>
          <p:nvPr>
            <p:ph idx="1"/>
          </p:nvPr>
        </p:nvSpPr>
        <p:spPr>
          <a:xfrm>
            <a:off x="0" y="533400"/>
            <a:ext cx="9017876" cy="4267200"/>
          </a:xfrm>
        </p:spPr>
        <p:txBody>
          <a:bodyPr>
            <a:noAutofit/>
          </a:bodyPr>
          <a:lstStyle/>
          <a:p>
            <a:pPr eaLnBrk="1" hangingPunct="1"/>
            <a:r>
              <a:rPr lang="en-US" dirty="0">
                <a:solidFill>
                  <a:srgbClr val="FF0000"/>
                </a:solidFill>
              </a:rPr>
              <a:t>Higher spatial resolution </a:t>
            </a:r>
          </a:p>
          <a:p>
            <a:pPr lvl="1" eaLnBrk="1" hangingPunct="1"/>
            <a:r>
              <a:rPr lang="en-US" dirty="0">
                <a:ea typeface="ＭＳ Ｐゴシック" charset="-128"/>
              </a:rPr>
              <a:t>Captures more detail.</a:t>
            </a:r>
          </a:p>
          <a:p>
            <a:pPr lvl="2" eaLnBrk="1" hangingPunct="1"/>
            <a:r>
              <a:rPr lang="en-US" dirty="0">
                <a:ea typeface="ＭＳ Ｐゴシック" charset="-128"/>
              </a:rPr>
              <a:t> Pixels are smaller and closely packed.</a:t>
            </a:r>
          </a:p>
          <a:p>
            <a:pPr lvl="1" eaLnBrk="1" hangingPunct="1"/>
            <a:r>
              <a:rPr lang="en-US" dirty="0">
                <a:ea typeface="ＭＳ Ｐゴシック" charset="-128"/>
              </a:rPr>
              <a:t>Produces sharper, more accurate images.</a:t>
            </a:r>
          </a:p>
          <a:p>
            <a:pPr eaLnBrk="1" hangingPunct="1"/>
            <a:r>
              <a:rPr lang="en-US" dirty="0">
                <a:solidFill>
                  <a:srgbClr val="FF0000"/>
                </a:solidFill>
              </a:rPr>
              <a:t>Lower spatial resolution</a:t>
            </a:r>
          </a:p>
          <a:p>
            <a:pPr lvl="1" eaLnBrk="1" hangingPunct="1"/>
            <a:r>
              <a:rPr lang="en-US" dirty="0">
                <a:ea typeface="ＭＳ Ｐゴシック" charset="-128"/>
              </a:rPr>
              <a:t>Captures less detail.</a:t>
            </a:r>
          </a:p>
          <a:p>
            <a:pPr lvl="2" eaLnBrk="1" hangingPunct="1"/>
            <a:r>
              <a:rPr lang="en-US" dirty="0">
                <a:ea typeface="ＭＳ Ｐゴシック" charset="-128"/>
              </a:rPr>
              <a:t> Pixels are larger. </a:t>
            </a:r>
          </a:p>
          <a:p>
            <a:pPr lvl="1" eaLnBrk="1" hangingPunct="1"/>
            <a:r>
              <a:rPr lang="en-US" dirty="0">
                <a:ea typeface="ＭＳ Ｐゴシック" charset="-128"/>
              </a:rPr>
              <a:t>Images appear fuzzy. </a:t>
            </a:r>
          </a:p>
          <a:p>
            <a:pPr eaLnBrk="1" hangingPunct="1"/>
            <a:r>
              <a:rPr lang="en-US" dirty="0"/>
              <a:t>High spatial resolutions yield large file sizes but better image quality.</a:t>
            </a:r>
          </a:p>
        </p:txBody>
      </p:sp>
      <p:sp>
        <p:nvSpPr>
          <p:cNvPr id="47106" name="Slide Number Placeholder 4"/>
          <p:cNvSpPr>
            <a:spLocks noGrp="1"/>
          </p:cNvSpPr>
          <p:nvPr>
            <p:ph type="sldNum" sz="quarter" idx="12"/>
          </p:nvPr>
        </p:nvSpPr>
        <p:spPr>
          <a:noFill/>
        </p:spPr>
        <p:txBody>
          <a:bodyPr/>
          <a:lstStyle/>
          <a:p>
            <a:fld id="{44AB667E-218F-402D-BE11-501EAB7C5EDA}" type="slidenum">
              <a:rPr lang="en-US" smtClean="0"/>
              <a:pPr/>
              <a:t>14</a:t>
            </a:fld>
            <a:endParaRPr lang="en-US" smtClean="0"/>
          </a:p>
        </p:txBody>
      </p:sp>
      <p:sp>
        <p:nvSpPr>
          <p:cNvPr id="2" name="مستطيل 1"/>
          <p:cNvSpPr/>
          <p:nvPr/>
        </p:nvSpPr>
        <p:spPr>
          <a:xfrm>
            <a:off x="-31539" y="369714"/>
            <a:ext cx="9144000" cy="6370975"/>
          </a:xfrm>
          <a:prstGeom prst="rect">
            <a:avLst/>
          </a:prstGeom>
        </p:spPr>
        <p:txBody>
          <a:bodyPr wrap="square">
            <a:spAutoFit/>
          </a:bodyPr>
          <a:lstStyle/>
          <a:p>
            <a:pPr algn="r" rtl="1"/>
            <a:r>
              <a:rPr lang="ar-SA" dirty="0"/>
              <a:t>أعلى دقة مكانية</a:t>
            </a:r>
          </a:p>
          <a:p>
            <a:pPr algn="r" rtl="1"/>
            <a:r>
              <a:rPr lang="ar-SA" dirty="0"/>
              <a:t>يلتقط المزيد من التفاصيل.</a:t>
            </a:r>
          </a:p>
          <a:p>
            <a:pPr algn="r" rtl="1"/>
            <a:r>
              <a:rPr lang="ar-SA" dirty="0"/>
              <a:t> </a:t>
            </a:r>
            <a:r>
              <a:rPr lang="ar-SA" dirty="0" smtClean="0"/>
              <a:t>وحدات </a:t>
            </a:r>
            <a:r>
              <a:rPr lang="ar-SA" dirty="0" err="1"/>
              <a:t>البكسل</a:t>
            </a:r>
            <a:r>
              <a:rPr lang="ar-SA" dirty="0"/>
              <a:t> أصغر حجمًا ومعبأة بشكل جيد.</a:t>
            </a:r>
          </a:p>
          <a:p>
            <a:pPr algn="r" rtl="1"/>
            <a:r>
              <a:rPr lang="ar-SA" dirty="0"/>
              <a:t>إنتاج صور أكثر دقة ودقة</a:t>
            </a:r>
            <a:r>
              <a:rPr lang="ar-SA" dirty="0" smtClean="0"/>
              <a:t>.</a:t>
            </a:r>
          </a:p>
          <a:p>
            <a:pPr algn="r" rtl="1"/>
            <a:endParaRPr lang="ar-SA" dirty="0" smtClean="0"/>
          </a:p>
          <a:p>
            <a:pPr algn="r" rtl="1"/>
            <a:endParaRPr lang="ar-SA" dirty="0"/>
          </a:p>
          <a:p>
            <a:pPr algn="r" rtl="1"/>
            <a:r>
              <a:rPr lang="ar-SA" dirty="0"/>
              <a:t>انخفاض القرار المكاني</a:t>
            </a:r>
          </a:p>
          <a:p>
            <a:pPr algn="r" rtl="1"/>
            <a:r>
              <a:rPr lang="ar-SA" dirty="0"/>
              <a:t>يلتقط التفاصيل أقل.</a:t>
            </a:r>
          </a:p>
          <a:p>
            <a:pPr algn="r" rtl="1"/>
            <a:r>
              <a:rPr lang="ar-SA" dirty="0"/>
              <a:t>  </a:t>
            </a:r>
            <a:r>
              <a:rPr lang="ar-SA" dirty="0" err="1"/>
              <a:t>البكسل</a:t>
            </a:r>
            <a:r>
              <a:rPr lang="ar-SA" dirty="0"/>
              <a:t> أكبر.</a:t>
            </a:r>
          </a:p>
          <a:p>
            <a:pPr algn="r" rtl="1"/>
            <a:r>
              <a:rPr lang="ar-SA" dirty="0"/>
              <a:t>الصور تظهر غير واضحة</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تؤدي الدقة المكانية العالية إلى الحصول على أحجام ملفات كبيرة ولكن جودة صورة أفضل.</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a:xfrm>
            <a:off x="204952" y="-229859"/>
            <a:ext cx="8229600" cy="1143000"/>
          </a:xfrm>
        </p:spPr>
        <p:txBody>
          <a:bodyPr vert="horz" lIns="91440" tIns="45720" rIns="91440" bIns="45720" rtlCol="0" anchor="ctr">
            <a:normAutofit/>
          </a:bodyPr>
          <a:lstStyle/>
          <a:p>
            <a:r>
              <a:rPr lang="en-US" dirty="0" smtClean="0">
                <a:solidFill>
                  <a:srgbClr val="FF0000"/>
                </a:solidFill>
              </a:rPr>
              <a:t>Device-dependence</a:t>
            </a:r>
            <a:endParaRPr lang="en-US" dirty="0">
              <a:solidFill>
                <a:srgbClr val="FF0000"/>
              </a:solidFill>
            </a:endParaRPr>
          </a:p>
        </p:txBody>
      </p:sp>
      <p:sp>
        <p:nvSpPr>
          <p:cNvPr id="49156" name="Rectangle 3"/>
          <p:cNvSpPr>
            <a:spLocks noGrp="1" noChangeArrowheads="1"/>
          </p:cNvSpPr>
          <p:nvPr>
            <p:ph idx="1"/>
          </p:nvPr>
        </p:nvSpPr>
        <p:spPr>
          <a:xfrm>
            <a:off x="0" y="769883"/>
            <a:ext cx="9144000" cy="4530725"/>
          </a:xfrm>
        </p:spPr>
        <p:txBody>
          <a:bodyPr>
            <a:noAutofit/>
          </a:bodyPr>
          <a:lstStyle/>
          <a:p>
            <a:pPr eaLnBrk="1" hangingPunct="1"/>
            <a:r>
              <a:rPr lang="en-US" dirty="0"/>
              <a:t>Dimensions of an image depend on the resolution of the output device.</a:t>
            </a:r>
          </a:p>
          <a:p>
            <a:pPr lvl="1"/>
            <a:r>
              <a:rPr lang="en-US" dirty="0">
                <a:ea typeface="ＭＳ Ｐゴシック" charset="-128"/>
              </a:rPr>
              <a:t>Monitors have </a:t>
            </a:r>
            <a:r>
              <a:rPr lang="en-US" dirty="0">
                <a:solidFill>
                  <a:srgbClr val="FF0000"/>
                </a:solidFill>
                <a:ea typeface="ＭＳ Ｐゴシック" charset="-128"/>
              </a:rPr>
              <a:t>low spatial </a:t>
            </a:r>
            <a:r>
              <a:rPr lang="en-US" dirty="0">
                <a:ea typeface="ＭＳ Ｐゴシック" charset="-128"/>
              </a:rPr>
              <a:t>resolution:</a:t>
            </a:r>
          </a:p>
          <a:p>
            <a:pPr marL="457200" lvl="1" indent="0">
              <a:buNone/>
            </a:pPr>
            <a:r>
              <a:rPr lang="en-US" dirty="0" smtClean="0">
                <a:ea typeface="ＭＳ Ｐゴシック" charset="-128"/>
              </a:rPr>
              <a:t>72 </a:t>
            </a:r>
            <a:r>
              <a:rPr lang="en-US" dirty="0" err="1">
                <a:ea typeface="ＭＳ Ｐゴシック" charset="-128"/>
              </a:rPr>
              <a:t>ppi</a:t>
            </a:r>
            <a:r>
              <a:rPr lang="en-US" dirty="0">
                <a:ea typeface="ＭＳ Ｐゴシック" charset="-128"/>
              </a:rPr>
              <a:t> (Mac) or 96 </a:t>
            </a:r>
            <a:r>
              <a:rPr lang="en-US" dirty="0" err="1">
                <a:ea typeface="ＭＳ Ｐゴシック" charset="-128"/>
              </a:rPr>
              <a:t>ppi</a:t>
            </a:r>
            <a:r>
              <a:rPr lang="en-US" dirty="0">
                <a:ea typeface="ＭＳ Ｐゴシック" charset="-128"/>
              </a:rPr>
              <a:t> (PC).</a:t>
            </a:r>
          </a:p>
          <a:p>
            <a:pPr lvl="1"/>
            <a:r>
              <a:rPr lang="en-US" dirty="0" smtClean="0">
                <a:ea typeface="ＭＳ Ｐゴシック" charset="-128"/>
              </a:rPr>
              <a:t>2.  </a:t>
            </a:r>
            <a:r>
              <a:rPr lang="en-US" dirty="0">
                <a:ea typeface="ＭＳ Ｐゴシック" charset="-128"/>
              </a:rPr>
              <a:t>Printers have </a:t>
            </a:r>
            <a:r>
              <a:rPr lang="en-US" dirty="0">
                <a:solidFill>
                  <a:srgbClr val="FF0000"/>
                </a:solidFill>
                <a:ea typeface="ＭＳ Ｐゴシック" charset="-128"/>
              </a:rPr>
              <a:t>higher spatial </a:t>
            </a:r>
            <a:r>
              <a:rPr lang="en-US" dirty="0">
                <a:ea typeface="ＭＳ Ｐゴシック" charset="-128"/>
              </a:rPr>
              <a:t>resolutions:</a:t>
            </a:r>
          </a:p>
          <a:p>
            <a:pPr lvl="1" eaLnBrk="1" hangingPunct="1">
              <a:buFont typeface="Wingdings" charset="2"/>
              <a:buNone/>
            </a:pPr>
            <a:r>
              <a:rPr lang="en-US" dirty="0">
                <a:ea typeface="ＭＳ Ｐゴシック" charset="-128"/>
              </a:rPr>
              <a:t>		300 dpi to 2400 dpi.</a:t>
            </a:r>
          </a:p>
          <a:p>
            <a:pPr eaLnBrk="1" hangingPunct="1"/>
            <a:r>
              <a:rPr lang="en-US" dirty="0">
                <a:solidFill>
                  <a:srgbClr val="FF0000"/>
                </a:solidFill>
              </a:rPr>
              <a:t>Bitmapped</a:t>
            </a:r>
            <a:r>
              <a:rPr lang="en-US" dirty="0"/>
              <a:t> images </a:t>
            </a:r>
            <a:r>
              <a:rPr lang="en-US" dirty="0">
                <a:solidFill>
                  <a:srgbClr val="FF0000"/>
                </a:solidFill>
              </a:rPr>
              <a:t>are device-dependent</a:t>
            </a:r>
            <a:r>
              <a:rPr lang="en-US" dirty="0"/>
              <a:t>.</a:t>
            </a:r>
          </a:p>
          <a:p>
            <a:pPr lvl="1" eaLnBrk="1" hangingPunct="1"/>
            <a:r>
              <a:rPr lang="en-US" dirty="0">
                <a:ea typeface="ＭＳ Ｐゴシック" charset="-128"/>
              </a:rPr>
              <a:t>300 </a:t>
            </a:r>
            <a:r>
              <a:rPr lang="en-US" dirty="0" err="1">
                <a:ea typeface="ＭＳ Ｐゴシック" charset="-128"/>
              </a:rPr>
              <a:t>ppi</a:t>
            </a:r>
            <a:r>
              <a:rPr lang="en-US" dirty="0">
                <a:ea typeface="ＭＳ Ｐゴシック" charset="-128"/>
              </a:rPr>
              <a:t> image prints the original size on 300 dpi printer.</a:t>
            </a:r>
          </a:p>
          <a:p>
            <a:pPr lvl="1" eaLnBrk="1" hangingPunct="1"/>
            <a:r>
              <a:rPr lang="en-US" dirty="0">
                <a:ea typeface="ＭＳ Ｐゴシック" charset="-128"/>
              </a:rPr>
              <a:t>Same image is greatly enlarged on a 72 </a:t>
            </a:r>
            <a:r>
              <a:rPr lang="en-US" dirty="0" err="1">
                <a:ea typeface="ＭＳ Ｐゴシック" charset="-128"/>
              </a:rPr>
              <a:t>ppi</a:t>
            </a:r>
            <a:r>
              <a:rPr lang="en-US" dirty="0">
                <a:ea typeface="ＭＳ Ｐゴシック" charset="-128"/>
              </a:rPr>
              <a:t> monitor.</a:t>
            </a:r>
          </a:p>
        </p:txBody>
      </p:sp>
      <p:sp>
        <p:nvSpPr>
          <p:cNvPr id="49154" name="Slide Number Placeholder 4"/>
          <p:cNvSpPr>
            <a:spLocks noGrp="1"/>
          </p:cNvSpPr>
          <p:nvPr>
            <p:ph type="sldNum" sz="quarter" idx="12"/>
          </p:nvPr>
        </p:nvSpPr>
        <p:spPr>
          <a:noFill/>
        </p:spPr>
        <p:txBody>
          <a:bodyPr/>
          <a:lstStyle/>
          <a:p>
            <a:fld id="{06FEBD04-D41E-4509-836E-F784B885C10E}" type="slidenum">
              <a:rPr lang="en-US" smtClean="0"/>
              <a:pPr/>
              <a:t>15</a:t>
            </a:fld>
            <a:endParaRPr lang="en-US" smtClean="0"/>
          </a:p>
        </p:txBody>
      </p:sp>
      <p:sp>
        <p:nvSpPr>
          <p:cNvPr id="2" name="مستطيل 1"/>
          <p:cNvSpPr/>
          <p:nvPr/>
        </p:nvSpPr>
        <p:spPr>
          <a:xfrm>
            <a:off x="-173422" y="1128783"/>
            <a:ext cx="9317421" cy="5632311"/>
          </a:xfrm>
          <a:prstGeom prst="rect">
            <a:avLst/>
          </a:prstGeom>
        </p:spPr>
        <p:txBody>
          <a:bodyPr wrap="square">
            <a:spAutoFit/>
          </a:bodyPr>
          <a:lstStyle/>
          <a:p>
            <a:pPr algn="r" rtl="1"/>
            <a:r>
              <a:rPr lang="ar-SA" dirty="0"/>
              <a:t>تعتمد أبعاد الصورة على دقة جهاز الإخراج.</a:t>
            </a:r>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الصور النقطية تعتمد على الجهاز.</a:t>
            </a:r>
          </a:p>
          <a:p>
            <a:pPr algn="r" rtl="1"/>
            <a:r>
              <a:rPr lang="ar-SA" dirty="0"/>
              <a:t>صورة بحجم 300 نقطة في البوصة طباعة الحجم الأصلي على طابعة 300 نقطة في البوصة.</a:t>
            </a:r>
          </a:p>
          <a:p>
            <a:pPr algn="r" rtl="1"/>
            <a:r>
              <a:rPr lang="ar-SA" dirty="0"/>
              <a:t>يتم تكبير الصورة نفسها بشكل كبير على شاشة بدقة 72 نقطة في البوصة.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457200" y="-292938"/>
            <a:ext cx="8229600" cy="1143000"/>
          </a:xfrm>
        </p:spPr>
        <p:txBody>
          <a:bodyPr vert="horz" lIns="91440" tIns="45720" rIns="91440" bIns="45720" rtlCol="0" anchor="ctr">
            <a:normAutofit/>
          </a:bodyPr>
          <a:lstStyle/>
          <a:p>
            <a:r>
              <a:rPr lang="en-US" dirty="0" smtClean="0">
                <a:solidFill>
                  <a:srgbClr val="FF0000"/>
                </a:solidFill>
              </a:rPr>
              <a:t>Color Resolution</a:t>
            </a:r>
            <a:endParaRPr lang="en-US" dirty="0">
              <a:solidFill>
                <a:srgbClr val="FF0000"/>
              </a:solidFill>
            </a:endParaRPr>
          </a:p>
        </p:txBody>
      </p:sp>
      <p:sp>
        <p:nvSpPr>
          <p:cNvPr id="51204" name="Rectangle 3"/>
          <p:cNvSpPr>
            <a:spLocks noGrp="1" noChangeArrowheads="1"/>
          </p:cNvSpPr>
          <p:nvPr>
            <p:ph idx="1"/>
          </p:nvPr>
        </p:nvSpPr>
        <p:spPr>
          <a:xfrm>
            <a:off x="0" y="501876"/>
            <a:ext cx="8534400" cy="4648200"/>
          </a:xfrm>
        </p:spPr>
        <p:txBody>
          <a:bodyPr>
            <a:normAutofit lnSpcReduction="10000"/>
          </a:bodyPr>
          <a:lstStyle/>
          <a:p>
            <a:pPr eaLnBrk="1" hangingPunct="1"/>
            <a:r>
              <a:rPr lang="en-US" dirty="0"/>
              <a:t>Bit-depth determines color resolution.</a:t>
            </a:r>
          </a:p>
          <a:p>
            <a:pPr eaLnBrk="1" hangingPunct="1"/>
            <a:r>
              <a:rPr lang="en-US" dirty="0"/>
              <a:t>Making the </a:t>
            </a:r>
            <a:r>
              <a:rPr lang="en-US" b="1" dirty="0">
                <a:solidFill>
                  <a:srgbClr val="FF0000"/>
                </a:solidFill>
              </a:rPr>
              <a:t>bit-depth choice</a:t>
            </a:r>
            <a:r>
              <a:rPr lang="en-US" dirty="0"/>
              <a:t>:</a:t>
            </a:r>
          </a:p>
          <a:p>
            <a:pPr marL="971550" lvl="1" indent="-514350" eaLnBrk="1" hangingPunct="1">
              <a:buFont typeface="+mj-lt"/>
              <a:buAutoNum type="arabicPeriod"/>
            </a:pPr>
            <a:r>
              <a:rPr lang="en-US" dirty="0">
                <a:solidFill>
                  <a:srgbClr val="FF0000"/>
                </a:solidFill>
                <a:ea typeface="ＭＳ Ｐゴシック" charset="-128"/>
              </a:rPr>
              <a:t>Simple color </a:t>
            </a:r>
            <a:r>
              <a:rPr lang="en-US" dirty="0">
                <a:ea typeface="ＭＳ Ｐゴシック" charset="-128"/>
              </a:rPr>
              <a:t>images do not require many colors. Low bit-depth yields small file size.</a:t>
            </a:r>
          </a:p>
          <a:p>
            <a:pPr marL="971550" lvl="1" indent="-514350" eaLnBrk="1" hangingPunct="1">
              <a:buFont typeface="+mj-lt"/>
              <a:buAutoNum type="arabicPeriod"/>
            </a:pPr>
            <a:r>
              <a:rPr lang="en-US" dirty="0">
                <a:solidFill>
                  <a:srgbClr val="FF0000"/>
                </a:solidFill>
                <a:ea typeface="ＭＳ Ｐゴシック" charset="-128"/>
              </a:rPr>
              <a:t>Complex color </a:t>
            </a:r>
            <a:r>
              <a:rPr lang="en-US" dirty="0">
                <a:ea typeface="ＭＳ Ｐゴシック" charset="-128"/>
              </a:rPr>
              <a:t>images require millions of colors. High bit-depth yields better quality but larger files.</a:t>
            </a:r>
          </a:p>
          <a:p>
            <a:pPr eaLnBrk="1" hangingPunct="1"/>
            <a:r>
              <a:rPr lang="en-US" dirty="0"/>
              <a:t>Low color resolution may cause </a:t>
            </a:r>
            <a:r>
              <a:rPr lang="en-US" dirty="0">
                <a:solidFill>
                  <a:srgbClr val="FF5A14"/>
                </a:solidFill>
              </a:rPr>
              <a:t>quantization </a:t>
            </a:r>
            <a:r>
              <a:rPr lang="en-US" dirty="0"/>
              <a:t>and </a:t>
            </a:r>
            <a:r>
              <a:rPr lang="en-US" dirty="0">
                <a:solidFill>
                  <a:srgbClr val="FF5A14"/>
                </a:solidFill>
              </a:rPr>
              <a:t>color banding</a:t>
            </a:r>
            <a:r>
              <a:rPr lang="en-US" dirty="0"/>
              <a:t>.</a:t>
            </a:r>
          </a:p>
          <a:p>
            <a:pPr lvl="1" eaLnBrk="1" hangingPunct="1"/>
            <a:r>
              <a:rPr lang="en-US" dirty="0">
                <a:ea typeface="ＭＳ Ｐゴシック" charset="-128"/>
              </a:rPr>
              <a:t> Quantization leads to breaks </a:t>
            </a:r>
            <a:br>
              <a:rPr lang="en-US" dirty="0">
                <a:ea typeface="ＭＳ Ｐゴシック" charset="-128"/>
              </a:rPr>
            </a:br>
            <a:r>
              <a:rPr lang="en-US" dirty="0">
                <a:ea typeface="ＭＳ Ｐゴシック" charset="-128"/>
              </a:rPr>
              <a:t>in shades of continuous tone images.</a:t>
            </a:r>
          </a:p>
        </p:txBody>
      </p:sp>
      <p:sp>
        <p:nvSpPr>
          <p:cNvPr id="2" name="مستطيل 1"/>
          <p:cNvSpPr/>
          <p:nvPr/>
        </p:nvSpPr>
        <p:spPr>
          <a:xfrm>
            <a:off x="0" y="804695"/>
            <a:ext cx="9144000" cy="6001643"/>
          </a:xfrm>
          <a:prstGeom prst="rect">
            <a:avLst/>
          </a:prstGeom>
        </p:spPr>
        <p:txBody>
          <a:bodyPr wrap="square">
            <a:spAutoFit/>
          </a:bodyPr>
          <a:lstStyle/>
          <a:p>
            <a:pPr algn="r" rtl="1"/>
            <a:r>
              <a:rPr lang="ar-SA" dirty="0"/>
              <a:t>عمق بت يحدد دقة الألوان.</a:t>
            </a:r>
          </a:p>
          <a:p>
            <a:pPr algn="r" rtl="1"/>
            <a:r>
              <a:rPr lang="ar-SA" dirty="0"/>
              <a:t>جعل اختيار عمق البت</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الصور الملونة البسيطة لا تتطلب العديد من الألوان. ينتج عن عمق البت المنخفض حجم ملف </a:t>
            </a:r>
            <a:r>
              <a:rPr lang="ar-SA" dirty="0" smtClean="0"/>
              <a:t>صغير.  تتطلب </a:t>
            </a:r>
            <a:r>
              <a:rPr lang="ar-SA" dirty="0"/>
              <a:t>الصور الملونة المعقدة ملايين الألوان. عالية بت عمق تعطي جودة أفضل ولكن ملفات </a:t>
            </a:r>
            <a:r>
              <a:rPr lang="ar-SA" dirty="0" smtClean="0"/>
              <a:t>أكبر.  قد </a:t>
            </a:r>
            <a:r>
              <a:rPr lang="ar-SA" dirty="0"/>
              <a:t>يسبب دقة الألوان المنخفضة </a:t>
            </a:r>
            <a:r>
              <a:rPr lang="ar-SA" dirty="0" err="1"/>
              <a:t>التكمية</a:t>
            </a:r>
            <a:r>
              <a:rPr lang="ar-SA" dirty="0"/>
              <a:t> ونطاقات الألوان.</a:t>
            </a:r>
          </a:p>
          <a:p>
            <a:pPr algn="r" rtl="1"/>
            <a:r>
              <a:rPr lang="ar-SA" dirty="0"/>
              <a:t>  </a:t>
            </a:r>
            <a:r>
              <a:rPr lang="ar-SA" dirty="0" err="1"/>
              <a:t>التكميت</a:t>
            </a:r>
            <a:r>
              <a:rPr lang="ar-SA" dirty="0"/>
              <a:t> يؤدي إلى فواصل في ظلال صور نغمة مستمرة.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09903" y="-261390"/>
            <a:ext cx="8229600" cy="1143000"/>
          </a:xfrm>
        </p:spPr>
        <p:txBody>
          <a:bodyPr vert="horz" lIns="91440" tIns="45720" rIns="91440" bIns="45720" rtlCol="0" anchor="ctr">
            <a:normAutofit/>
          </a:bodyPr>
          <a:lstStyle/>
          <a:p>
            <a:r>
              <a:rPr lang="en-US" dirty="0" smtClean="0">
                <a:solidFill>
                  <a:srgbClr val="FF0000"/>
                </a:solidFill>
              </a:rPr>
              <a:t>Resampling Bitmapped Image</a:t>
            </a:r>
            <a:endParaRPr lang="en-US" dirty="0">
              <a:solidFill>
                <a:srgbClr val="FF0000"/>
              </a:solidFill>
            </a:endParaRPr>
          </a:p>
        </p:txBody>
      </p:sp>
      <p:sp>
        <p:nvSpPr>
          <p:cNvPr id="53252" name="Rectangle 3"/>
          <p:cNvSpPr>
            <a:spLocks noGrp="1" noChangeArrowheads="1"/>
          </p:cNvSpPr>
          <p:nvPr>
            <p:ph idx="1"/>
          </p:nvPr>
        </p:nvSpPr>
        <p:spPr>
          <a:xfrm>
            <a:off x="0" y="691055"/>
            <a:ext cx="9144000" cy="4648200"/>
          </a:xfrm>
        </p:spPr>
        <p:txBody>
          <a:bodyPr/>
          <a:lstStyle/>
          <a:p>
            <a:pPr eaLnBrk="1" hangingPunct="1"/>
            <a:r>
              <a:rPr lang="en-US" dirty="0"/>
              <a:t>Process of increasing or decreasing the number of samples described in a file.</a:t>
            </a:r>
          </a:p>
          <a:p>
            <a:pPr lvl="1" eaLnBrk="1" hangingPunct="1"/>
            <a:r>
              <a:rPr lang="en-US" dirty="0">
                <a:ea typeface="ＭＳ Ｐゴシック" charset="-128"/>
              </a:rPr>
              <a:t>Often </a:t>
            </a:r>
            <a:r>
              <a:rPr lang="en-US" dirty="0">
                <a:solidFill>
                  <a:srgbClr val="FF0000"/>
                </a:solidFill>
                <a:ea typeface="ＭＳ Ｐゴシック" charset="-128"/>
              </a:rPr>
              <a:t>need</a:t>
            </a:r>
            <a:r>
              <a:rPr lang="en-US" dirty="0">
                <a:ea typeface="ＭＳ Ｐゴシック" charset="-128"/>
              </a:rPr>
              <a:t> to </a:t>
            </a:r>
            <a:r>
              <a:rPr lang="en-US" dirty="0">
                <a:solidFill>
                  <a:srgbClr val="FF0000"/>
                </a:solidFill>
                <a:ea typeface="ＭＳ Ｐゴシック" charset="-128"/>
              </a:rPr>
              <a:t>control</a:t>
            </a:r>
            <a:r>
              <a:rPr lang="en-US" dirty="0">
                <a:ea typeface="ＭＳ Ｐゴシック" charset="-128"/>
              </a:rPr>
              <a:t> </a:t>
            </a:r>
            <a:r>
              <a:rPr lang="en-US" b="1" dirty="0">
                <a:ea typeface="ＭＳ Ｐゴシック" charset="-128"/>
              </a:rPr>
              <a:t>spatial</a:t>
            </a:r>
            <a:r>
              <a:rPr lang="en-US" dirty="0">
                <a:ea typeface="ＭＳ Ｐゴシック" charset="-128"/>
              </a:rPr>
              <a:t> resolution of </a:t>
            </a:r>
            <a:r>
              <a:rPr lang="en-US" dirty="0">
                <a:solidFill>
                  <a:srgbClr val="FF0000"/>
                </a:solidFill>
                <a:ea typeface="ＭＳ Ｐゴシック" charset="-128"/>
              </a:rPr>
              <a:t>bitmapped</a:t>
            </a:r>
            <a:r>
              <a:rPr lang="en-US" dirty="0">
                <a:ea typeface="ＭＳ Ｐゴシック" charset="-128"/>
              </a:rPr>
              <a:t> images.</a:t>
            </a:r>
          </a:p>
          <a:p>
            <a:pPr lvl="2" eaLnBrk="1" hangingPunct="1"/>
            <a:r>
              <a:rPr lang="en-US" dirty="0">
                <a:ea typeface="ＭＳ Ｐゴシック" charset="-128"/>
              </a:rPr>
              <a:t>72 </a:t>
            </a:r>
            <a:r>
              <a:rPr lang="en-US" dirty="0" err="1">
                <a:ea typeface="ＭＳ Ｐゴシック" charset="-128"/>
              </a:rPr>
              <a:t>ppi</a:t>
            </a:r>
            <a:r>
              <a:rPr lang="en-US" dirty="0">
                <a:ea typeface="ＭＳ Ｐゴシック" charset="-128"/>
              </a:rPr>
              <a:t> for web display.</a:t>
            </a:r>
          </a:p>
          <a:p>
            <a:pPr lvl="2" eaLnBrk="1" hangingPunct="1"/>
            <a:r>
              <a:rPr lang="en-US" dirty="0">
                <a:ea typeface="ＭＳ Ｐゴシック" charset="-128"/>
              </a:rPr>
              <a:t>300 </a:t>
            </a:r>
            <a:r>
              <a:rPr lang="en-US" dirty="0" err="1">
                <a:ea typeface="ＭＳ Ｐゴシック" charset="-128"/>
              </a:rPr>
              <a:t>ppi</a:t>
            </a:r>
            <a:r>
              <a:rPr lang="en-US" dirty="0">
                <a:ea typeface="ＭＳ Ｐゴシック" charset="-128"/>
              </a:rPr>
              <a:t> for laser output.</a:t>
            </a:r>
          </a:p>
          <a:p>
            <a:pPr marL="514350" indent="-514350" eaLnBrk="1" hangingPunct="1">
              <a:buFont typeface="+mj-lt"/>
              <a:buAutoNum type="arabicPeriod"/>
            </a:pPr>
            <a:r>
              <a:rPr lang="en-US" dirty="0" err="1">
                <a:solidFill>
                  <a:srgbClr val="FF5A14"/>
                </a:solidFill>
              </a:rPr>
              <a:t>Upsampling</a:t>
            </a:r>
            <a:r>
              <a:rPr lang="en-US" dirty="0"/>
              <a:t>: adding samples to the file.</a:t>
            </a:r>
          </a:p>
          <a:p>
            <a:pPr marL="514350" indent="-514350" eaLnBrk="1" hangingPunct="1">
              <a:buFont typeface="+mj-lt"/>
              <a:buAutoNum type="arabicPeriod"/>
            </a:pPr>
            <a:r>
              <a:rPr lang="en-US" dirty="0" err="1">
                <a:solidFill>
                  <a:srgbClr val="FF5A14"/>
                </a:solidFill>
              </a:rPr>
              <a:t>Downsampling</a:t>
            </a:r>
            <a:r>
              <a:rPr lang="en-US" dirty="0"/>
              <a:t>: reducing the samples in the image.</a:t>
            </a:r>
          </a:p>
        </p:txBody>
      </p:sp>
      <p:sp>
        <p:nvSpPr>
          <p:cNvPr id="53250" name="Slide Number Placeholder 4"/>
          <p:cNvSpPr>
            <a:spLocks noGrp="1"/>
          </p:cNvSpPr>
          <p:nvPr>
            <p:ph type="sldNum" sz="quarter" idx="12"/>
          </p:nvPr>
        </p:nvSpPr>
        <p:spPr>
          <a:noFill/>
        </p:spPr>
        <p:txBody>
          <a:bodyPr/>
          <a:lstStyle/>
          <a:p>
            <a:fld id="{7FC73EDA-3101-4D30-A743-C85405697E35}" type="slidenum">
              <a:rPr lang="en-US" smtClean="0"/>
              <a:pPr/>
              <a:t>17</a:t>
            </a:fld>
            <a:endParaRPr lang="en-US" smtClean="0"/>
          </a:p>
        </p:txBody>
      </p:sp>
      <p:sp>
        <p:nvSpPr>
          <p:cNvPr id="2" name="مستطيل 1"/>
          <p:cNvSpPr/>
          <p:nvPr/>
        </p:nvSpPr>
        <p:spPr>
          <a:xfrm>
            <a:off x="126124" y="4887476"/>
            <a:ext cx="9017876" cy="1938992"/>
          </a:xfrm>
          <a:prstGeom prst="rect">
            <a:avLst/>
          </a:prstGeom>
        </p:spPr>
        <p:txBody>
          <a:bodyPr wrap="square">
            <a:spAutoFit/>
          </a:bodyPr>
          <a:lstStyle/>
          <a:p>
            <a:pPr algn="r" rtl="1"/>
            <a:r>
              <a:rPr lang="ar-SA" dirty="0"/>
              <a:t>عملية زيادة أو إنقاص عدد العينات الموضحة في الملف.</a:t>
            </a:r>
          </a:p>
          <a:p>
            <a:pPr algn="r" rtl="1"/>
            <a:r>
              <a:rPr lang="ar-SA" dirty="0"/>
              <a:t>غالبًا ما تحتاج إلى التحكم في الدقة المكانية لصور نقطية.</a:t>
            </a:r>
          </a:p>
          <a:p>
            <a:pPr algn="r" rtl="1"/>
            <a:r>
              <a:rPr lang="ar-SA" dirty="0"/>
              <a:t>72 نقطة في البوصة لعرض الويب.</a:t>
            </a:r>
          </a:p>
          <a:p>
            <a:pPr algn="r" rtl="1"/>
            <a:r>
              <a:rPr lang="ar-SA" dirty="0"/>
              <a:t>300 نقطة في البوصة لإخراج الليزر.</a:t>
            </a:r>
          </a:p>
          <a:p>
            <a:pPr algn="r" rtl="1"/>
            <a:r>
              <a:rPr lang="ar-SA" dirty="0"/>
              <a:t>تكبير: إضافة عينات إلى </a:t>
            </a:r>
            <a:r>
              <a:rPr lang="ar-SA" dirty="0" smtClean="0"/>
              <a:t>الملف.             الاختزال</a:t>
            </a:r>
            <a:r>
              <a:rPr lang="ar-SA" dirty="0"/>
              <a:t>: تقليل العينات في الصورة.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a:xfrm>
            <a:off x="236483" y="-182562"/>
            <a:ext cx="8229600" cy="1143000"/>
          </a:xfrm>
        </p:spPr>
        <p:txBody>
          <a:bodyPr vert="horz" lIns="91440" tIns="45720" rIns="91440" bIns="45720" rtlCol="0" anchor="ctr">
            <a:normAutofit/>
          </a:bodyPr>
          <a:lstStyle/>
          <a:p>
            <a:r>
              <a:rPr lang="en-US" dirty="0" smtClean="0">
                <a:solidFill>
                  <a:srgbClr val="FF0000"/>
                </a:solidFill>
              </a:rPr>
              <a:t>Resampling Bitmapped Image</a:t>
            </a:r>
            <a:endParaRPr lang="en-US" dirty="0">
              <a:solidFill>
                <a:srgbClr val="FF0000"/>
              </a:solidFill>
            </a:endParaRPr>
          </a:p>
        </p:txBody>
      </p:sp>
      <p:sp>
        <p:nvSpPr>
          <p:cNvPr id="55300" name="Rectangle 3"/>
          <p:cNvSpPr>
            <a:spLocks noGrp="1" noChangeArrowheads="1"/>
          </p:cNvSpPr>
          <p:nvPr>
            <p:ph idx="1"/>
          </p:nvPr>
        </p:nvSpPr>
        <p:spPr>
          <a:xfrm>
            <a:off x="0" y="864475"/>
            <a:ext cx="9017876" cy="4648200"/>
          </a:xfrm>
        </p:spPr>
        <p:txBody>
          <a:bodyPr>
            <a:normAutofit/>
          </a:bodyPr>
          <a:lstStyle/>
          <a:p>
            <a:pPr eaLnBrk="1" hangingPunct="1"/>
            <a:r>
              <a:rPr lang="en-US" sz="3600" dirty="0" err="1">
                <a:solidFill>
                  <a:srgbClr val="FF5A14"/>
                </a:solidFill>
              </a:rPr>
              <a:t>Upsampling</a:t>
            </a:r>
            <a:r>
              <a:rPr lang="en-US" sz="3600" dirty="0"/>
              <a:t> used to </a:t>
            </a:r>
            <a:r>
              <a:rPr lang="en-US" sz="3600" dirty="0">
                <a:solidFill>
                  <a:srgbClr val="FF0000"/>
                </a:solidFill>
              </a:rPr>
              <a:t>enlarge</a:t>
            </a:r>
            <a:r>
              <a:rPr lang="en-US" sz="3600" dirty="0"/>
              <a:t> the </a:t>
            </a:r>
            <a:r>
              <a:rPr lang="en-US" sz="3600" b="1" dirty="0"/>
              <a:t>physical dimensions</a:t>
            </a:r>
            <a:r>
              <a:rPr lang="en-US" sz="3600" dirty="0"/>
              <a:t> of an image on a given device.</a:t>
            </a:r>
          </a:p>
          <a:p>
            <a:pPr lvl="1" eaLnBrk="1" hangingPunct="1"/>
            <a:r>
              <a:rPr lang="en-US" sz="3200" dirty="0">
                <a:ea typeface="ＭＳ Ｐゴシック" charset="-128"/>
              </a:rPr>
              <a:t>Software creates </a:t>
            </a:r>
            <a:r>
              <a:rPr lang="en-US" sz="3200" b="1" dirty="0">
                <a:ea typeface="ＭＳ Ｐゴシック" charset="-128"/>
              </a:rPr>
              <a:t>additional pixels </a:t>
            </a:r>
            <a:r>
              <a:rPr lang="en-US" sz="3200" dirty="0">
                <a:ea typeface="ＭＳ Ｐゴシック" charset="-128"/>
              </a:rPr>
              <a:t>for the image.</a:t>
            </a:r>
          </a:p>
          <a:p>
            <a:pPr lvl="2" eaLnBrk="1" hangingPunct="1"/>
            <a:r>
              <a:rPr lang="en-US" sz="2800" dirty="0">
                <a:ea typeface="ＭＳ Ｐゴシック" charset="-128"/>
              </a:rPr>
              <a:t>Algorithms interpolate the pixel and color to add.</a:t>
            </a:r>
          </a:p>
          <a:p>
            <a:pPr lvl="1" eaLnBrk="1" hangingPunct="1"/>
            <a:r>
              <a:rPr lang="en-US" sz="3200" dirty="0">
                <a:ea typeface="ＭＳ Ｐゴシック" charset="-128"/>
              </a:rPr>
              <a:t>Can significantly </a:t>
            </a:r>
            <a:r>
              <a:rPr lang="en-US" sz="3200" dirty="0">
                <a:solidFill>
                  <a:srgbClr val="FF0000"/>
                </a:solidFill>
                <a:ea typeface="ＭＳ Ｐゴシック" charset="-128"/>
              </a:rPr>
              <a:t>degrade</a:t>
            </a:r>
            <a:r>
              <a:rPr lang="en-US" sz="3200" dirty="0">
                <a:ea typeface="ＭＳ Ｐゴシック" charset="-128"/>
              </a:rPr>
              <a:t> the </a:t>
            </a:r>
            <a:r>
              <a:rPr lang="en-US" sz="3200" b="1" dirty="0">
                <a:ea typeface="ＭＳ Ｐゴシック" charset="-128"/>
              </a:rPr>
              <a:t>original</a:t>
            </a:r>
            <a:r>
              <a:rPr lang="en-US" sz="3200" dirty="0">
                <a:ea typeface="ＭＳ Ｐゴシック" charset="-128"/>
              </a:rPr>
              <a:t> </a:t>
            </a:r>
            <a:r>
              <a:rPr lang="en-US" sz="3200" dirty="0">
                <a:solidFill>
                  <a:srgbClr val="FF0000"/>
                </a:solidFill>
                <a:ea typeface="ＭＳ Ｐゴシック" charset="-128"/>
              </a:rPr>
              <a:t>image</a:t>
            </a:r>
            <a:r>
              <a:rPr lang="en-US" sz="3200" dirty="0">
                <a:ea typeface="ＭＳ Ｐゴシック" charset="-128"/>
              </a:rPr>
              <a:t>.</a:t>
            </a:r>
          </a:p>
        </p:txBody>
      </p:sp>
      <p:sp>
        <p:nvSpPr>
          <p:cNvPr id="55298" name="Slide Number Placeholder 4"/>
          <p:cNvSpPr>
            <a:spLocks noGrp="1"/>
          </p:cNvSpPr>
          <p:nvPr>
            <p:ph type="sldNum" sz="quarter" idx="12"/>
          </p:nvPr>
        </p:nvSpPr>
        <p:spPr>
          <a:noFill/>
        </p:spPr>
        <p:txBody>
          <a:bodyPr/>
          <a:lstStyle/>
          <a:p>
            <a:fld id="{0A86CD58-B1CC-47C9-8AF6-AB6AD671EDE7}" type="slidenum">
              <a:rPr lang="en-US" smtClean="0"/>
              <a:pPr/>
              <a:t>18</a:t>
            </a:fld>
            <a:endParaRPr lang="en-US" smtClean="0"/>
          </a:p>
        </p:txBody>
      </p:sp>
      <p:sp>
        <p:nvSpPr>
          <p:cNvPr id="2" name="مستطيل 1"/>
          <p:cNvSpPr/>
          <p:nvPr/>
        </p:nvSpPr>
        <p:spPr>
          <a:xfrm>
            <a:off x="299545" y="4583788"/>
            <a:ext cx="8718331" cy="1815882"/>
          </a:xfrm>
          <a:prstGeom prst="rect">
            <a:avLst/>
          </a:prstGeom>
        </p:spPr>
        <p:txBody>
          <a:bodyPr wrap="square">
            <a:spAutoFit/>
          </a:bodyPr>
          <a:lstStyle/>
          <a:p>
            <a:pPr algn="r" rtl="1"/>
            <a:r>
              <a:rPr lang="ar-SA" sz="2800" dirty="0"/>
              <a:t>استخدام التكبير في تكبير الأبعاد المادية لصورة ما على جهاز معين.</a:t>
            </a:r>
          </a:p>
          <a:p>
            <a:pPr algn="r" rtl="1"/>
            <a:r>
              <a:rPr lang="ar-SA" sz="2800" dirty="0"/>
              <a:t>يقوم البرنامج بإنشاء وحدات بكسل إضافية للصورة.</a:t>
            </a:r>
          </a:p>
          <a:p>
            <a:pPr algn="r" rtl="1"/>
            <a:r>
              <a:rPr lang="ar-SA" sz="2800" dirty="0"/>
              <a:t>تقوم الخوارزميات بتأطير </a:t>
            </a:r>
            <a:r>
              <a:rPr lang="ar-SA" sz="2800" dirty="0" err="1"/>
              <a:t>البكسل</a:t>
            </a:r>
            <a:r>
              <a:rPr lang="ar-SA" sz="2800" dirty="0"/>
              <a:t> واللون لإضافة.</a:t>
            </a:r>
          </a:p>
          <a:p>
            <a:pPr algn="r" rtl="1"/>
            <a:r>
              <a:rPr lang="ar-SA" sz="2800" dirty="0"/>
              <a:t>يمكن أن يؤدي إلى تدهور الصورة الأصلية.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457200" y="0"/>
            <a:ext cx="8229600" cy="1143000"/>
          </a:xfrm>
        </p:spPr>
        <p:txBody>
          <a:bodyPr vert="horz" lIns="91440" tIns="45720" rIns="91440" bIns="45720" rtlCol="0" anchor="ctr">
            <a:normAutofit/>
          </a:bodyPr>
          <a:lstStyle/>
          <a:p>
            <a:r>
              <a:rPr lang="en-US" dirty="0" smtClean="0">
                <a:solidFill>
                  <a:srgbClr val="FF0000"/>
                </a:solidFill>
              </a:rPr>
              <a:t>Resampling Bitmapped Image</a:t>
            </a:r>
            <a:endParaRPr lang="en-US" dirty="0">
              <a:solidFill>
                <a:srgbClr val="FF0000"/>
              </a:solidFill>
            </a:endParaRPr>
          </a:p>
        </p:txBody>
      </p:sp>
      <p:sp>
        <p:nvSpPr>
          <p:cNvPr id="57348" name="Rectangle 3"/>
          <p:cNvSpPr>
            <a:spLocks noGrp="1" noChangeArrowheads="1"/>
          </p:cNvSpPr>
          <p:nvPr>
            <p:ph idx="1"/>
          </p:nvPr>
        </p:nvSpPr>
        <p:spPr>
          <a:xfrm>
            <a:off x="-118242" y="1164020"/>
            <a:ext cx="9262241" cy="4648200"/>
          </a:xfrm>
        </p:spPr>
        <p:txBody>
          <a:bodyPr/>
          <a:lstStyle/>
          <a:p>
            <a:pPr eaLnBrk="1" hangingPunct="1"/>
            <a:r>
              <a:rPr lang="en-US" dirty="0" err="1">
                <a:solidFill>
                  <a:srgbClr val="FF5A14"/>
                </a:solidFill>
              </a:rPr>
              <a:t>Downsampling</a:t>
            </a:r>
            <a:r>
              <a:rPr lang="en-US" dirty="0">
                <a:solidFill>
                  <a:srgbClr val="FF5A14"/>
                </a:solidFill>
              </a:rPr>
              <a:t>: </a:t>
            </a:r>
            <a:r>
              <a:rPr lang="en-US" dirty="0"/>
              <a:t>reducing the pixels in the file can produce </a:t>
            </a:r>
            <a:r>
              <a:rPr lang="en-US" b="1" dirty="0"/>
              <a:t>smaller images </a:t>
            </a:r>
            <a:r>
              <a:rPr lang="en-US" dirty="0"/>
              <a:t>that maintain </a:t>
            </a:r>
            <a:r>
              <a:rPr lang="en-US" dirty="0">
                <a:solidFill>
                  <a:srgbClr val="FF0000"/>
                </a:solidFill>
              </a:rPr>
              <a:t>good quality</a:t>
            </a:r>
            <a:r>
              <a:rPr lang="en-US" dirty="0" smtClean="0"/>
              <a:t>.</a:t>
            </a:r>
          </a:p>
          <a:p>
            <a:pPr eaLnBrk="1" hangingPunct="1"/>
            <a:endParaRPr lang="en-US" dirty="0"/>
          </a:p>
          <a:p>
            <a:pPr eaLnBrk="1" hangingPunct="1"/>
            <a:endParaRPr lang="en-US" dirty="0"/>
          </a:p>
          <a:p>
            <a:pPr eaLnBrk="1" hangingPunct="1"/>
            <a:r>
              <a:rPr lang="en-US" dirty="0">
                <a:solidFill>
                  <a:srgbClr val="FF0000"/>
                </a:solidFill>
              </a:rPr>
              <a:t>Best Practice:</a:t>
            </a:r>
          </a:p>
          <a:p>
            <a:pPr lvl="1" eaLnBrk="1" hangingPunct="1"/>
            <a:r>
              <a:rPr lang="en-US" dirty="0">
                <a:ea typeface="ＭＳ Ｐゴシック" charset="-128"/>
              </a:rPr>
              <a:t>Capture at </a:t>
            </a:r>
            <a:r>
              <a:rPr lang="en-US" b="1" dirty="0">
                <a:ea typeface="ＭＳ Ｐゴシック" charset="-128"/>
              </a:rPr>
              <a:t>highest possible </a:t>
            </a:r>
            <a:r>
              <a:rPr lang="en-US" dirty="0">
                <a:solidFill>
                  <a:srgbClr val="FF0000"/>
                </a:solidFill>
                <a:ea typeface="ＭＳ Ｐゴシック" charset="-128"/>
              </a:rPr>
              <a:t>spatial</a:t>
            </a:r>
            <a:r>
              <a:rPr lang="en-US" dirty="0">
                <a:ea typeface="ＭＳ Ｐゴシック" charset="-128"/>
              </a:rPr>
              <a:t> resolutions when possible and </a:t>
            </a:r>
            <a:r>
              <a:rPr lang="en-US" b="1" dirty="0" err="1">
                <a:ea typeface="ＭＳ Ｐゴシック" charset="-128"/>
              </a:rPr>
              <a:t>downsample</a:t>
            </a:r>
            <a:r>
              <a:rPr lang="en-US" dirty="0">
                <a:ea typeface="ＭＳ Ｐゴシック" charset="-128"/>
              </a:rPr>
              <a:t> as </a:t>
            </a:r>
            <a:r>
              <a:rPr lang="en-US" dirty="0">
                <a:solidFill>
                  <a:srgbClr val="FF0000"/>
                </a:solidFill>
                <a:ea typeface="ＭＳ Ｐゴシック" charset="-128"/>
              </a:rPr>
              <a:t>needed</a:t>
            </a:r>
            <a:r>
              <a:rPr lang="en-US" dirty="0">
                <a:ea typeface="ＭＳ Ｐゴシック" charset="-128"/>
              </a:rPr>
              <a:t> for various uses of the image.</a:t>
            </a:r>
          </a:p>
        </p:txBody>
      </p:sp>
      <p:sp>
        <p:nvSpPr>
          <p:cNvPr id="57346" name="Slide Number Placeholder 4"/>
          <p:cNvSpPr>
            <a:spLocks noGrp="1"/>
          </p:cNvSpPr>
          <p:nvPr>
            <p:ph type="sldNum" sz="quarter" idx="12"/>
          </p:nvPr>
        </p:nvSpPr>
        <p:spPr>
          <a:noFill/>
        </p:spPr>
        <p:txBody>
          <a:bodyPr/>
          <a:lstStyle/>
          <a:p>
            <a:fld id="{F623C098-5CBC-45F9-BA00-2ED2BB477D14}" type="slidenum">
              <a:rPr lang="en-US" smtClean="0"/>
              <a:pPr/>
              <a:t>19</a:t>
            </a:fld>
            <a:endParaRPr lang="en-US" smtClean="0"/>
          </a:p>
        </p:txBody>
      </p:sp>
      <p:sp>
        <p:nvSpPr>
          <p:cNvPr id="2" name="مستطيل 1"/>
          <p:cNvSpPr/>
          <p:nvPr/>
        </p:nvSpPr>
        <p:spPr>
          <a:xfrm>
            <a:off x="0" y="2500261"/>
            <a:ext cx="9144000" cy="3785652"/>
          </a:xfrm>
          <a:prstGeom prst="rect">
            <a:avLst/>
          </a:prstGeom>
        </p:spPr>
        <p:txBody>
          <a:bodyPr wrap="square">
            <a:spAutoFit/>
          </a:bodyPr>
          <a:lstStyle/>
          <a:p>
            <a:pPr algn="r" rtl="1"/>
            <a:r>
              <a:rPr lang="ar-SA" dirty="0"/>
              <a:t>خفض العينة: يمكن أن يؤدي تقليل عدد </a:t>
            </a:r>
            <a:r>
              <a:rPr lang="ar-SA" dirty="0" err="1"/>
              <a:t>البكسل</a:t>
            </a:r>
            <a:r>
              <a:rPr lang="ar-SA" dirty="0"/>
              <a:t> في الملف إلى إنتاج صور أصغر تحافظ على جودة جيدة</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افضل تمرين:</a:t>
            </a:r>
          </a:p>
          <a:p>
            <a:pPr algn="r" rtl="1"/>
            <a:r>
              <a:rPr lang="ar-SA" dirty="0"/>
              <a:t>التقط أعلى مستويات الدقة المكانية الممكنة عندما يكون ذلك ممكنًا وأخفض حجمها حسب الحاجة لاستخدامات مختلفة للصورة.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57200" y="-203042"/>
            <a:ext cx="8229600" cy="1143000"/>
          </a:xfrm>
        </p:spPr>
        <p:txBody>
          <a:bodyPr vert="horz" lIns="91440" tIns="45720" rIns="91440" bIns="45720" rtlCol="0" anchor="ctr">
            <a:normAutofit/>
          </a:bodyPr>
          <a:lstStyle/>
          <a:p>
            <a:r>
              <a:rPr lang="en-US" dirty="0" smtClean="0">
                <a:solidFill>
                  <a:srgbClr val="FF0000"/>
                </a:solidFill>
              </a:rPr>
              <a:t>Multimedia &amp; Graphics</a:t>
            </a:r>
            <a:endParaRPr lang="en-US" dirty="0">
              <a:solidFill>
                <a:srgbClr val="FF0000"/>
              </a:solidFill>
            </a:endParaRPr>
          </a:p>
        </p:txBody>
      </p:sp>
      <p:sp>
        <p:nvSpPr>
          <p:cNvPr id="18436" name="Rectangle 3"/>
          <p:cNvSpPr>
            <a:spLocks noGrp="1" noChangeArrowheads="1"/>
          </p:cNvSpPr>
          <p:nvPr>
            <p:ph idx="1"/>
          </p:nvPr>
        </p:nvSpPr>
        <p:spPr>
          <a:xfrm>
            <a:off x="-34124" y="863221"/>
            <a:ext cx="8905164" cy="4525963"/>
          </a:xfrm>
        </p:spPr>
        <p:txBody>
          <a:bodyPr>
            <a:normAutofit lnSpcReduction="10000"/>
          </a:bodyPr>
          <a:lstStyle/>
          <a:p>
            <a:pPr eaLnBrk="1" hangingPunct="1"/>
            <a:r>
              <a:rPr lang="en-US" dirty="0"/>
              <a:t>Graphics covers wide range of pictorial representations.</a:t>
            </a:r>
          </a:p>
          <a:p>
            <a:pPr eaLnBrk="1" hangingPunct="1"/>
            <a:r>
              <a:rPr lang="en-US" dirty="0"/>
              <a:t>Computers are able to carry out many tasks of a traditional artist or designer.</a:t>
            </a:r>
          </a:p>
          <a:p>
            <a:pPr eaLnBrk="1" hangingPunct="1"/>
            <a:r>
              <a:rPr lang="en-US" dirty="0">
                <a:solidFill>
                  <a:srgbClr val="FF0000"/>
                </a:solidFill>
              </a:rPr>
              <a:t>New uses for computer graphics include:</a:t>
            </a:r>
          </a:p>
          <a:p>
            <a:pPr marL="971550" lvl="1" indent="-514350" eaLnBrk="1" hangingPunct="1">
              <a:buFont typeface="+mj-lt"/>
              <a:buAutoNum type="arabicPeriod"/>
            </a:pPr>
            <a:r>
              <a:rPr lang="en-US" dirty="0">
                <a:ea typeface="ＭＳ Ｐゴシック" charset="-128"/>
              </a:rPr>
              <a:t> Buttons</a:t>
            </a:r>
          </a:p>
          <a:p>
            <a:pPr marL="971550" lvl="1" indent="-514350" eaLnBrk="1" hangingPunct="1">
              <a:buFont typeface="+mj-lt"/>
              <a:buAutoNum type="arabicPeriod"/>
            </a:pPr>
            <a:r>
              <a:rPr lang="en-US" dirty="0">
                <a:ea typeface="ＭＳ Ｐゴシック" charset="-128"/>
              </a:rPr>
              <a:t> Charts</a:t>
            </a:r>
          </a:p>
          <a:p>
            <a:pPr marL="971550" lvl="1" indent="-514350" eaLnBrk="1" hangingPunct="1">
              <a:buFont typeface="+mj-lt"/>
              <a:buAutoNum type="arabicPeriod"/>
            </a:pPr>
            <a:r>
              <a:rPr lang="en-US" dirty="0">
                <a:ea typeface="ＭＳ Ｐゴシック" charset="-128"/>
              </a:rPr>
              <a:t> Diagrams</a:t>
            </a:r>
          </a:p>
          <a:p>
            <a:pPr marL="971550" lvl="1" indent="-514350" eaLnBrk="1" hangingPunct="1">
              <a:buFont typeface="+mj-lt"/>
              <a:buAutoNum type="arabicPeriod"/>
            </a:pPr>
            <a:r>
              <a:rPr lang="en-US" dirty="0">
                <a:ea typeface="ＭＳ Ｐゴシック" charset="-128"/>
              </a:rPr>
              <a:t> Animated images.</a:t>
            </a:r>
          </a:p>
          <a:p>
            <a:pPr eaLnBrk="1" hangingPunct="1"/>
            <a:endParaRPr lang="en-US" dirty="0"/>
          </a:p>
        </p:txBody>
      </p:sp>
      <p:sp>
        <p:nvSpPr>
          <p:cNvPr id="18434" name="Slide Number Placeholder 4"/>
          <p:cNvSpPr>
            <a:spLocks noGrp="1"/>
          </p:cNvSpPr>
          <p:nvPr>
            <p:ph type="sldNum" sz="quarter" idx="12"/>
          </p:nvPr>
        </p:nvSpPr>
        <p:spPr>
          <a:noFill/>
        </p:spPr>
        <p:txBody>
          <a:bodyPr/>
          <a:lstStyle/>
          <a:p>
            <a:fld id="{1FD3BA54-C4B4-46FC-9A98-FD32101BB4A0}" type="slidenum">
              <a:rPr lang="en-US" smtClean="0"/>
              <a:pPr/>
              <a:t>2</a:t>
            </a:fld>
            <a:endParaRPr lang="en-US" smtClean="0"/>
          </a:p>
        </p:txBody>
      </p:sp>
      <p:sp>
        <p:nvSpPr>
          <p:cNvPr id="2" name="مستطيل 1"/>
          <p:cNvSpPr/>
          <p:nvPr/>
        </p:nvSpPr>
        <p:spPr>
          <a:xfrm>
            <a:off x="2019869" y="3296742"/>
            <a:ext cx="7124131" cy="2677656"/>
          </a:xfrm>
          <a:prstGeom prst="rect">
            <a:avLst/>
          </a:prstGeom>
        </p:spPr>
        <p:txBody>
          <a:bodyPr wrap="square">
            <a:spAutoFit/>
          </a:bodyPr>
          <a:lstStyle/>
          <a:p>
            <a:pPr algn="r" rtl="1"/>
            <a:r>
              <a:rPr lang="ar-SA" dirty="0"/>
              <a:t>تغطي الرسومات مجموعة واسعة من التمثيلات التصويرية.</a:t>
            </a:r>
          </a:p>
          <a:p>
            <a:pPr algn="r" rtl="1"/>
            <a:r>
              <a:rPr lang="ar-SA" dirty="0"/>
              <a:t>أجهزة الكمبيوتر قادرة على تنفيذ العديد من المهام لفنان أو مصمم تقليدي.</a:t>
            </a:r>
          </a:p>
          <a:p>
            <a:pPr algn="r" rtl="1"/>
            <a:r>
              <a:rPr lang="ar-SA" dirty="0"/>
              <a:t>تتضمن الاستخدامات الجديدة لرسومات الكمبيوتر ما يلي:</a:t>
            </a:r>
          </a:p>
          <a:p>
            <a:pPr algn="r" rtl="1"/>
            <a:r>
              <a:rPr lang="ar-SA" dirty="0"/>
              <a:t>  وصفت</a:t>
            </a:r>
          </a:p>
          <a:p>
            <a:pPr algn="r" rtl="1"/>
            <a:r>
              <a:rPr lang="ar-SA" dirty="0"/>
              <a:t>  الرسوم البيانية</a:t>
            </a:r>
          </a:p>
          <a:p>
            <a:pPr algn="r" rtl="1"/>
            <a:r>
              <a:rPr lang="ar-SA" dirty="0"/>
              <a:t>  الرسوم البيانية</a:t>
            </a:r>
          </a:p>
          <a:p>
            <a:pPr algn="r" rtl="1"/>
            <a:r>
              <a:rPr lang="ar-SA" dirty="0"/>
              <a:t>  الصور المتحركة.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a:xfrm>
            <a:off x="457200" y="0"/>
            <a:ext cx="8229600" cy="1143000"/>
          </a:xfrm>
        </p:spPr>
        <p:txBody>
          <a:bodyPr vert="horz" lIns="91440" tIns="45720" rIns="91440" bIns="45720" rtlCol="0" anchor="ctr">
            <a:normAutofit/>
          </a:bodyPr>
          <a:lstStyle/>
          <a:p>
            <a:r>
              <a:rPr lang="en-US" dirty="0" smtClean="0">
                <a:solidFill>
                  <a:srgbClr val="FF0000"/>
                </a:solidFill>
              </a:rPr>
              <a:t>Resize Without Resampling</a:t>
            </a:r>
            <a:endParaRPr lang="en-US" dirty="0">
              <a:solidFill>
                <a:srgbClr val="FF0000"/>
              </a:solidFill>
            </a:endParaRPr>
          </a:p>
        </p:txBody>
      </p:sp>
      <p:sp>
        <p:nvSpPr>
          <p:cNvPr id="59396" name="Rectangle 3"/>
          <p:cNvSpPr>
            <a:spLocks noGrp="1" noChangeArrowheads="1"/>
          </p:cNvSpPr>
          <p:nvPr>
            <p:ph idx="1"/>
          </p:nvPr>
        </p:nvSpPr>
        <p:spPr>
          <a:xfrm>
            <a:off x="0" y="874986"/>
            <a:ext cx="9002110" cy="4525963"/>
          </a:xfrm>
        </p:spPr>
        <p:txBody>
          <a:bodyPr/>
          <a:lstStyle/>
          <a:p>
            <a:pPr eaLnBrk="1" hangingPunct="1"/>
            <a:r>
              <a:rPr lang="en-US" dirty="0"/>
              <a:t>A bitmapped image can be resized </a:t>
            </a:r>
            <a:r>
              <a:rPr lang="en-US" dirty="0">
                <a:solidFill>
                  <a:srgbClr val="FF0000"/>
                </a:solidFill>
              </a:rPr>
              <a:t>without</a:t>
            </a:r>
            <a:r>
              <a:rPr lang="en-US" dirty="0"/>
              <a:t> </a:t>
            </a:r>
            <a:r>
              <a:rPr lang="en-US" b="1" dirty="0"/>
              <a:t>resampling</a:t>
            </a:r>
            <a:r>
              <a:rPr lang="en-US" dirty="0"/>
              <a:t>.</a:t>
            </a:r>
          </a:p>
          <a:p>
            <a:pPr lvl="1" eaLnBrk="1" hangingPunct="1"/>
            <a:r>
              <a:rPr lang="en-US" dirty="0">
                <a:solidFill>
                  <a:srgbClr val="FF0000"/>
                </a:solidFill>
                <a:ea typeface="ＭＳ Ｐゴシック" charset="-128"/>
              </a:rPr>
              <a:t>Enlarging </a:t>
            </a:r>
            <a:r>
              <a:rPr lang="en-US" dirty="0">
                <a:ea typeface="ＭＳ Ｐゴシック" charset="-128"/>
              </a:rPr>
              <a:t>a printout may produce acceptable results.</a:t>
            </a:r>
          </a:p>
          <a:p>
            <a:pPr lvl="2" eaLnBrk="1" hangingPunct="1"/>
            <a:r>
              <a:rPr lang="en-US" dirty="0">
                <a:solidFill>
                  <a:srgbClr val="FF5A14"/>
                </a:solidFill>
                <a:ea typeface="ＭＳ Ｐゴシック" charset="-128"/>
              </a:rPr>
              <a:t>Caution:</a:t>
            </a:r>
            <a:r>
              <a:rPr lang="en-US" dirty="0">
                <a:ea typeface="ＭＳ Ｐゴシック" charset="-128"/>
              </a:rPr>
              <a:t> excessive enlargement </a:t>
            </a:r>
            <a:r>
              <a:rPr lang="en-US" dirty="0">
                <a:solidFill>
                  <a:srgbClr val="FF0000"/>
                </a:solidFill>
                <a:ea typeface="ＭＳ Ｐゴシック" charset="-128"/>
              </a:rPr>
              <a:t>will distort </a:t>
            </a:r>
            <a:r>
              <a:rPr lang="en-US" dirty="0">
                <a:ea typeface="ＭＳ Ｐゴシック" charset="-128"/>
              </a:rPr>
              <a:t>the image with blocky, mottled surface appearance. </a:t>
            </a:r>
          </a:p>
          <a:p>
            <a:pPr lvl="1" eaLnBrk="1" hangingPunct="1"/>
            <a:r>
              <a:rPr lang="en-US" dirty="0">
                <a:solidFill>
                  <a:srgbClr val="FF0000"/>
                </a:solidFill>
                <a:ea typeface="ＭＳ Ｐゴシック" charset="-128"/>
              </a:rPr>
              <a:t>Reducing the image </a:t>
            </a:r>
            <a:r>
              <a:rPr lang="en-US" dirty="0">
                <a:ea typeface="ＭＳ Ｐゴシック" charset="-128"/>
              </a:rPr>
              <a:t>size without resampling can produce </a:t>
            </a:r>
            <a:r>
              <a:rPr lang="en-US" dirty="0">
                <a:solidFill>
                  <a:srgbClr val="FF0000"/>
                </a:solidFill>
                <a:ea typeface="ＭＳ Ｐゴシック" charset="-128"/>
              </a:rPr>
              <a:t>high quality </a:t>
            </a:r>
            <a:r>
              <a:rPr lang="en-US" dirty="0">
                <a:ea typeface="ＭＳ Ｐゴシック" charset="-128"/>
              </a:rPr>
              <a:t>printouts.</a:t>
            </a:r>
          </a:p>
          <a:p>
            <a:pPr lvl="2" eaLnBrk="1" hangingPunct="1"/>
            <a:r>
              <a:rPr lang="en-US" dirty="0">
                <a:ea typeface="ＭＳ Ｐゴシック" charset="-128"/>
              </a:rPr>
              <a:t>Pixels are packed more closely together.</a:t>
            </a:r>
          </a:p>
        </p:txBody>
      </p:sp>
      <p:sp>
        <p:nvSpPr>
          <p:cNvPr id="59394" name="Slide Number Placeholder 4"/>
          <p:cNvSpPr>
            <a:spLocks noGrp="1"/>
          </p:cNvSpPr>
          <p:nvPr>
            <p:ph type="sldNum" sz="quarter" idx="12"/>
          </p:nvPr>
        </p:nvSpPr>
        <p:spPr>
          <a:noFill/>
        </p:spPr>
        <p:txBody>
          <a:bodyPr/>
          <a:lstStyle/>
          <a:p>
            <a:fld id="{1AA8ABEF-3DB8-4011-ABE3-B06E82146F39}" type="slidenum">
              <a:rPr lang="en-US" smtClean="0"/>
              <a:pPr/>
              <a:t>20</a:t>
            </a:fld>
            <a:endParaRPr lang="en-US" smtClean="0"/>
          </a:p>
        </p:txBody>
      </p:sp>
      <p:sp>
        <p:nvSpPr>
          <p:cNvPr id="2" name="مستطيل 1"/>
          <p:cNvSpPr/>
          <p:nvPr/>
        </p:nvSpPr>
        <p:spPr>
          <a:xfrm>
            <a:off x="0" y="4627216"/>
            <a:ext cx="9144000" cy="1938992"/>
          </a:xfrm>
          <a:prstGeom prst="rect">
            <a:avLst/>
          </a:prstGeom>
        </p:spPr>
        <p:txBody>
          <a:bodyPr wrap="square">
            <a:spAutoFit/>
          </a:bodyPr>
          <a:lstStyle/>
          <a:p>
            <a:pPr algn="r" rtl="1"/>
            <a:r>
              <a:rPr lang="ar-SA" dirty="0"/>
              <a:t>يمكن تغيير حجم الصورة </a:t>
            </a:r>
            <a:r>
              <a:rPr lang="en-US" dirty="0"/>
              <a:t>bitmapped </a:t>
            </a:r>
            <a:r>
              <a:rPr lang="ar-SA" dirty="0"/>
              <a:t>بدون إعادة التشكيل.</a:t>
            </a:r>
          </a:p>
          <a:p>
            <a:pPr algn="r" rtl="1"/>
            <a:r>
              <a:rPr lang="ar-SA" dirty="0"/>
              <a:t>توسيع مطبوعات قد يعطي نتائج مقبولة.</a:t>
            </a:r>
          </a:p>
          <a:p>
            <a:pPr algn="r" rtl="1"/>
            <a:r>
              <a:rPr lang="ar-SA" dirty="0"/>
              <a:t>تنبيه: سيؤدي التوسيع المفرط إلى تشويه الصورة بمظهر سطح مرقش ممتلئ.</a:t>
            </a:r>
          </a:p>
          <a:p>
            <a:pPr algn="r" rtl="1"/>
            <a:r>
              <a:rPr lang="ar-SA" dirty="0"/>
              <a:t>يمكن أن يؤدي تقليل حجم الصورة دون إعادة التشكيل إلى إنتاج مطبوعات عالية الجودة.</a:t>
            </a:r>
          </a:p>
          <a:p>
            <a:pPr algn="r" rtl="1"/>
            <a:r>
              <a:rPr lang="ar-SA" dirty="0"/>
              <a:t>يتم تعبئة وحدات </a:t>
            </a:r>
            <a:r>
              <a:rPr lang="ar-SA" dirty="0" err="1"/>
              <a:t>البكسل</a:t>
            </a:r>
            <a:r>
              <a:rPr lang="ar-SA" dirty="0"/>
              <a:t> بشكل أكثر تكاملاً معًا.</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a:xfrm>
            <a:off x="394138" y="-229859"/>
            <a:ext cx="8229600" cy="1143000"/>
          </a:xfrm>
        </p:spPr>
        <p:txBody>
          <a:bodyPr vert="horz" lIns="91440" tIns="45720" rIns="91440" bIns="45720" rtlCol="0" anchor="ctr">
            <a:normAutofit/>
          </a:bodyPr>
          <a:lstStyle/>
          <a:p>
            <a:r>
              <a:rPr lang="en-US" dirty="0" smtClean="0">
                <a:solidFill>
                  <a:srgbClr val="FF0000"/>
                </a:solidFill>
              </a:rPr>
              <a:t>Resize Without Resampling</a:t>
            </a:r>
            <a:endParaRPr lang="en-US" dirty="0">
              <a:solidFill>
                <a:srgbClr val="FF0000"/>
              </a:solidFill>
            </a:endParaRPr>
          </a:p>
        </p:txBody>
      </p:sp>
      <p:sp>
        <p:nvSpPr>
          <p:cNvPr id="61444" name="Rectangle 3"/>
          <p:cNvSpPr>
            <a:spLocks noGrp="1" noChangeArrowheads="1"/>
          </p:cNvSpPr>
          <p:nvPr>
            <p:ph idx="1"/>
          </p:nvPr>
        </p:nvSpPr>
        <p:spPr>
          <a:xfrm>
            <a:off x="228599" y="1600200"/>
            <a:ext cx="8805041" cy="4530725"/>
          </a:xfrm>
        </p:spPr>
        <p:txBody>
          <a:bodyPr/>
          <a:lstStyle/>
          <a:p>
            <a:pPr eaLnBrk="1" hangingPunct="1"/>
            <a:r>
              <a:rPr lang="en-US" b="1" dirty="0"/>
              <a:t>Excessive enlarging </a:t>
            </a:r>
            <a:r>
              <a:rPr lang="en-US" dirty="0"/>
              <a:t>without resampling can lead to </a:t>
            </a:r>
            <a:r>
              <a:rPr lang="en-US" dirty="0" smtClean="0"/>
              <a:t>distorted </a:t>
            </a:r>
            <a:r>
              <a:rPr lang="en-US" dirty="0"/>
              <a:t>images</a:t>
            </a:r>
            <a:r>
              <a:rPr lang="en-US" dirty="0" smtClean="0"/>
              <a:t>.</a:t>
            </a:r>
          </a:p>
          <a:p>
            <a:r>
              <a:rPr lang="en-US" dirty="0">
                <a:solidFill>
                  <a:srgbClr val="FF0000"/>
                </a:solidFill>
              </a:rPr>
              <a:t>Resizing</a:t>
            </a:r>
            <a:r>
              <a:rPr lang="en-US" dirty="0"/>
              <a:t> </a:t>
            </a:r>
            <a:r>
              <a:rPr lang="en-US" b="1" dirty="0"/>
              <a:t>without resampling </a:t>
            </a:r>
            <a:r>
              <a:rPr lang="en-US" dirty="0"/>
              <a:t>has no effect on monitor display of image.</a:t>
            </a:r>
          </a:p>
          <a:p>
            <a:pPr eaLnBrk="1" hangingPunct="1"/>
            <a:endParaRPr lang="en-US" dirty="0"/>
          </a:p>
        </p:txBody>
      </p:sp>
      <p:sp>
        <p:nvSpPr>
          <p:cNvPr id="61442" name="Slide Number Placeholder 4"/>
          <p:cNvSpPr>
            <a:spLocks noGrp="1"/>
          </p:cNvSpPr>
          <p:nvPr>
            <p:ph type="sldNum" sz="quarter" idx="12"/>
          </p:nvPr>
        </p:nvSpPr>
        <p:spPr>
          <a:noFill/>
        </p:spPr>
        <p:txBody>
          <a:bodyPr/>
          <a:lstStyle/>
          <a:p>
            <a:fld id="{D4C988D5-7D3A-4C81-BD05-F0E9CDD3864B}" type="slidenum">
              <a:rPr lang="en-US" smtClean="0"/>
              <a:pPr/>
              <a:t>21</a:t>
            </a:fld>
            <a:endParaRPr lang="en-US" smtClean="0"/>
          </a:p>
        </p:txBody>
      </p:sp>
      <p:sp>
        <p:nvSpPr>
          <p:cNvPr id="8" name="Rectangle 3"/>
          <p:cNvSpPr txBox="1">
            <a:spLocks noChangeArrowheads="1"/>
          </p:cNvSpPr>
          <p:nvPr/>
        </p:nvSpPr>
        <p:spPr>
          <a:xfrm>
            <a:off x="228600" y="2874579"/>
            <a:ext cx="82296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endParaRPr lang="en-US" dirty="0"/>
          </a:p>
        </p:txBody>
      </p:sp>
      <p:sp>
        <p:nvSpPr>
          <p:cNvPr id="2" name="مستطيل 1"/>
          <p:cNvSpPr/>
          <p:nvPr/>
        </p:nvSpPr>
        <p:spPr>
          <a:xfrm>
            <a:off x="228600" y="3779288"/>
            <a:ext cx="8915400" cy="830997"/>
          </a:xfrm>
          <a:prstGeom prst="rect">
            <a:avLst/>
          </a:prstGeom>
        </p:spPr>
        <p:txBody>
          <a:bodyPr wrap="square">
            <a:spAutoFit/>
          </a:bodyPr>
          <a:lstStyle/>
          <a:p>
            <a:pPr algn="r" rtl="1"/>
            <a:r>
              <a:rPr lang="ar-SA" dirty="0"/>
              <a:t>توسيع مفرط دون إعادة تشكيل يمكن أن يؤدي إلى صور مشوهة.</a:t>
            </a:r>
          </a:p>
          <a:p>
            <a:pPr algn="r" rtl="1"/>
            <a:r>
              <a:rPr lang="ar-SA" dirty="0"/>
              <a:t>تغيير الحجم بدون إعادة التشكيل ليس له أي تأثير على عرض شاشة الصورة.</a:t>
            </a:r>
          </a:p>
        </p:txBody>
      </p:sp>
      <p:sp>
        <p:nvSpPr>
          <p:cNvPr id="3" name="مستطيل 2"/>
          <p:cNvSpPr/>
          <p:nvPr/>
        </p:nvSpPr>
        <p:spPr>
          <a:xfrm>
            <a:off x="5793649" y="722982"/>
            <a:ext cx="2443298" cy="461665"/>
          </a:xfrm>
          <a:prstGeom prst="rect">
            <a:avLst/>
          </a:prstGeom>
        </p:spPr>
        <p:txBody>
          <a:bodyPr wrap="none">
            <a:spAutoFit/>
          </a:bodyPr>
          <a:lstStyle/>
          <a:p>
            <a:r>
              <a:rPr lang="ar-SA" dirty="0"/>
              <a:t>تغيير حجم دون اختزال</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a:xfrm>
            <a:off x="425669" y="-166797"/>
            <a:ext cx="8229600" cy="1143000"/>
          </a:xfrm>
        </p:spPr>
        <p:txBody>
          <a:bodyPr vert="horz" lIns="91440" tIns="45720" rIns="91440" bIns="45720" rtlCol="0" anchor="ctr">
            <a:normAutofit/>
          </a:bodyPr>
          <a:lstStyle/>
          <a:p>
            <a:r>
              <a:rPr lang="en-US" dirty="0" smtClean="0">
                <a:solidFill>
                  <a:srgbClr val="FF0000"/>
                </a:solidFill>
              </a:rPr>
              <a:t>Color Resolution</a:t>
            </a:r>
            <a:endParaRPr lang="en-US" dirty="0">
              <a:solidFill>
                <a:srgbClr val="FF0000"/>
              </a:solidFill>
            </a:endParaRPr>
          </a:p>
        </p:txBody>
      </p:sp>
      <p:sp>
        <p:nvSpPr>
          <p:cNvPr id="65540" name="Rectangle 3"/>
          <p:cNvSpPr>
            <a:spLocks noGrp="1" noChangeArrowheads="1"/>
          </p:cNvSpPr>
          <p:nvPr>
            <p:ph idx="1"/>
          </p:nvPr>
        </p:nvSpPr>
        <p:spPr>
          <a:xfrm>
            <a:off x="-94596" y="561534"/>
            <a:ext cx="8915400" cy="4530725"/>
          </a:xfrm>
        </p:spPr>
        <p:txBody>
          <a:bodyPr>
            <a:normAutofit lnSpcReduction="10000"/>
          </a:bodyPr>
          <a:lstStyle/>
          <a:p>
            <a:pPr eaLnBrk="1" hangingPunct="1"/>
            <a:r>
              <a:rPr lang="en-US" dirty="0">
                <a:solidFill>
                  <a:srgbClr val="FF0000"/>
                </a:solidFill>
              </a:rPr>
              <a:t>Indexing</a:t>
            </a:r>
          </a:p>
          <a:p>
            <a:pPr lvl="1" eaLnBrk="1" hangingPunct="1"/>
            <a:r>
              <a:rPr lang="en-US" dirty="0">
                <a:ea typeface="ＭＳ Ｐゴシック" charset="-128"/>
              </a:rPr>
              <a:t>A specific palette of colors is identified to optimize the appearance of lower color resolution image.</a:t>
            </a:r>
          </a:p>
          <a:p>
            <a:pPr lvl="1" eaLnBrk="1" hangingPunct="1"/>
            <a:r>
              <a:rPr lang="en-US" dirty="0">
                <a:solidFill>
                  <a:srgbClr val="FF0000"/>
                </a:solidFill>
                <a:ea typeface="ＭＳ Ｐゴシック" charset="-128"/>
              </a:rPr>
              <a:t>Two methods to create the index of colors:</a:t>
            </a:r>
          </a:p>
          <a:p>
            <a:pPr marL="1371600" lvl="2" indent="-457200" eaLnBrk="1" hangingPunct="1">
              <a:buFont typeface="+mj-lt"/>
              <a:buAutoNum type="arabicPeriod"/>
            </a:pPr>
            <a:r>
              <a:rPr lang="en-US" dirty="0">
                <a:ea typeface="ＭＳ Ｐゴシック" charset="-128"/>
              </a:rPr>
              <a:t> Adaptive</a:t>
            </a:r>
          </a:p>
          <a:p>
            <a:pPr marL="1371600" lvl="2" indent="-457200" eaLnBrk="1" hangingPunct="1">
              <a:buFont typeface="+mj-lt"/>
              <a:buAutoNum type="arabicPeriod"/>
            </a:pPr>
            <a:r>
              <a:rPr lang="en-US" dirty="0">
                <a:ea typeface="ＭＳ Ｐゴシック" charset="-128"/>
              </a:rPr>
              <a:t> Perceptual.</a:t>
            </a:r>
          </a:p>
          <a:p>
            <a:pPr eaLnBrk="1" hangingPunct="1"/>
            <a:r>
              <a:rPr lang="en-US" dirty="0">
                <a:solidFill>
                  <a:srgbClr val="FF0000"/>
                </a:solidFill>
              </a:rPr>
              <a:t>Dithering</a:t>
            </a:r>
          </a:p>
          <a:p>
            <a:pPr lvl="1" eaLnBrk="1" hangingPunct="1"/>
            <a:r>
              <a:rPr lang="en-US" dirty="0">
                <a:ea typeface="ＭＳ Ｐゴシック" charset="-128"/>
              </a:rPr>
              <a:t>Combining pixels of different colors to produce another color not available in the indexed palette.</a:t>
            </a:r>
          </a:p>
          <a:p>
            <a:pPr lvl="1" eaLnBrk="1" hangingPunct="1"/>
            <a:r>
              <a:rPr lang="en-US" dirty="0">
                <a:ea typeface="ＭＳ Ｐゴシック" charset="-128"/>
              </a:rPr>
              <a:t>Improves image quality without increasing bit depth.</a:t>
            </a:r>
          </a:p>
        </p:txBody>
      </p:sp>
      <p:sp>
        <p:nvSpPr>
          <p:cNvPr id="65538" name="Slide Number Placeholder 4"/>
          <p:cNvSpPr>
            <a:spLocks noGrp="1"/>
          </p:cNvSpPr>
          <p:nvPr>
            <p:ph type="sldNum" sz="quarter" idx="12"/>
          </p:nvPr>
        </p:nvSpPr>
        <p:spPr>
          <a:noFill/>
        </p:spPr>
        <p:txBody>
          <a:bodyPr/>
          <a:lstStyle/>
          <a:p>
            <a:fld id="{2755152B-55FA-4DD5-8490-7C049DCD774B}" type="slidenum">
              <a:rPr lang="en-US" smtClean="0"/>
              <a:pPr/>
              <a:t>22</a:t>
            </a:fld>
            <a:endParaRPr lang="en-US" smtClean="0"/>
          </a:p>
        </p:txBody>
      </p:sp>
      <p:sp>
        <p:nvSpPr>
          <p:cNvPr id="2" name="مستطيل 1"/>
          <p:cNvSpPr/>
          <p:nvPr/>
        </p:nvSpPr>
        <p:spPr>
          <a:xfrm>
            <a:off x="94596" y="757132"/>
            <a:ext cx="9144008" cy="5632311"/>
          </a:xfrm>
          <a:prstGeom prst="rect">
            <a:avLst/>
          </a:prstGeom>
        </p:spPr>
        <p:txBody>
          <a:bodyPr wrap="square">
            <a:spAutoFit/>
          </a:bodyPr>
          <a:lstStyle/>
          <a:p>
            <a:pPr algn="r" rtl="1"/>
            <a:r>
              <a:rPr lang="ar-SA" dirty="0" smtClean="0"/>
              <a:t>الفهرسة: يتم </a:t>
            </a:r>
            <a:r>
              <a:rPr lang="ar-SA" dirty="0"/>
              <a:t>تحديد لوحة ألوان محددة لتحسين مظهر صورة ذات دقة لون أقل.</a:t>
            </a:r>
          </a:p>
          <a:p>
            <a:pPr algn="r" rtl="1"/>
            <a:endParaRPr lang="ar-SA" dirty="0" smtClean="0"/>
          </a:p>
          <a:p>
            <a:pPr algn="r" rtl="1"/>
            <a:endParaRPr lang="ar-SA" dirty="0"/>
          </a:p>
          <a:p>
            <a:pPr algn="r" rtl="1"/>
            <a:endParaRPr lang="ar-SA" dirty="0" smtClean="0"/>
          </a:p>
          <a:p>
            <a:pPr algn="r" rtl="1"/>
            <a:r>
              <a:rPr lang="ar-SA" dirty="0" smtClean="0"/>
              <a:t>طريقتين </a:t>
            </a:r>
            <a:r>
              <a:rPr lang="ar-SA" dirty="0"/>
              <a:t>لإنشاء فهرس الألوان:</a:t>
            </a:r>
          </a:p>
          <a:p>
            <a:pPr algn="r" rtl="1"/>
            <a:r>
              <a:rPr lang="ar-SA" dirty="0"/>
              <a:t>  التكيف</a:t>
            </a:r>
          </a:p>
          <a:p>
            <a:pPr algn="r" rtl="1"/>
            <a:r>
              <a:rPr lang="ar-SA" dirty="0"/>
              <a:t>  الإدراك الحسي</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err="1" smtClean="0"/>
              <a:t>التردد:الجمع</a:t>
            </a:r>
            <a:r>
              <a:rPr lang="ar-SA" dirty="0" smtClean="0"/>
              <a:t> </a:t>
            </a:r>
            <a:r>
              <a:rPr lang="ar-SA" dirty="0"/>
              <a:t>بين وحدات </a:t>
            </a:r>
            <a:r>
              <a:rPr lang="ar-SA" dirty="0" err="1"/>
              <a:t>البكسل</a:t>
            </a:r>
            <a:r>
              <a:rPr lang="ar-SA" dirty="0"/>
              <a:t> ذات الألوان المختلفة لإنتاج لون آخر غير متوفر في اللوحة المفهرسة.</a:t>
            </a:r>
          </a:p>
          <a:p>
            <a:pPr algn="r" rtl="1"/>
            <a:r>
              <a:rPr lang="ar-SA" dirty="0"/>
              <a:t>يعمل على تحسين جودة الصورة دون زيادة عمق البت.</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a:xfrm>
            <a:off x="488731" y="-236483"/>
            <a:ext cx="8229600" cy="990600"/>
          </a:xfrm>
        </p:spPr>
        <p:txBody>
          <a:bodyPr vert="horz" lIns="91440" tIns="45720" rIns="91440" bIns="45720" rtlCol="0" anchor="ctr">
            <a:normAutofit/>
          </a:bodyPr>
          <a:lstStyle/>
          <a:p>
            <a:r>
              <a:rPr lang="en-US" dirty="0" smtClean="0">
                <a:solidFill>
                  <a:srgbClr val="FF0000"/>
                </a:solidFill>
              </a:rPr>
              <a:t>Bitmapped Image Sources</a:t>
            </a:r>
            <a:endParaRPr lang="en-US" dirty="0">
              <a:solidFill>
                <a:srgbClr val="FF0000"/>
              </a:solidFill>
            </a:endParaRPr>
          </a:p>
        </p:txBody>
      </p:sp>
      <p:sp>
        <p:nvSpPr>
          <p:cNvPr id="67588" name="Rectangle 3"/>
          <p:cNvSpPr>
            <a:spLocks noGrp="1" noChangeArrowheads="1"/>
          </p:cNvSpPr>
          <p:nvPr>
            <p:ph idx="1"/>
          </p:nvPr>
        </p:nvSpPr>
        <p:spPr>
          <a:xfrm>
            <a:off x="0" y="748862"/>
            <a:ext cx="9144000" cy="4525963"/>
          </a:xfrm>
        </p:spPr>
        <p:txBody>
          <a:bodyPr>
            <a:normAutofit/>
          </a:bodyPr>
          <a:lstStyle/>
          <a:p>
            <a:pPr eaLnBrk="1" hangingPunct="1"/>
            <a:r>
              <a:rPr lang="en-US" dirty="0">
                <a:solidFill>
                  <a:srgbClr val="FF0000"/>
                </a:solidFill>
              </a:rPr>
              <a:t>Paint programs</a:t>
            </a:r>
          </a:p>
          <a:p>
            <a:pPr lvl="1" eaLnBrk="1" hangingPunct="1"/>
            <a:r>
              <a:rPr lang="en-US" dirty="0">
                <a:ea typeface="ＭＳ Ｐゴシック" charset="-128"/>
              </a:rPr>
              <a:t>Specialized software for creating </a:t>
            </a:r>
            <a:r>
              <a:rPr lang="en-US" b="1" dirty="0">
                <a:ea typeface="ＭＳ Ｐゴシック" charset="-128"/>
              </a:rPr>
              <a:t>bitmapped images</a:t>
            </a:r>
            <a:r>
              <a:rPr lang="en-US" dirty="0">
                <a:ea typeface="ＭＳ Ｐゴシック" charset="-128"/>
              </a:rPr>
              <a:t>.</a:t>
            </a:r>
          </a:p>
          <a:p>
            <a:pPr lvl="2" eaLnBrk="1" hangingPunct="1"/>
            <a:r>
              <a:rPr lang="en-US" dirty="0">
                <a:ea typeface="ＭＳ Ｐゴシック" charset="-128"/>
              </a:rPr>
              <a:t> Photoshop</a:t>
            </a:r>
          </a:p>
          <a:p>
            <a:pPr lvl="2" eaLnBrk="1" hangingPunct="1"/>
            <a:r>
              <a:rPr lang="en-US" dirty="0">
                <a:ea typeface="ＭＳ Ｐゴシック" charset="-128"/>
              </a:rPr>
              <a:t> Paint.</a:t>
            </a:r>
          </a:p>
          <a:p>
            <a:pPr eaLnBrk="1" hangingPunct="1"/>
            <a:r>
              <a:rPr lang="en-US" dirty="0">
                <a:solidFill>
                  <a:srgbClr val="FF0000"/>
                </a:solidFill>
              </a:rPr>
              <a:t>Digital cameras</a:t>
            </a:r>
          </a:p>
          <a:p>
            <a:pPr lvl="1" eaLnBrk="1" hangingPunct="1"/>
            <a:r>
              <a:rPr lang="en-US" dirty="0">
                <a:ea typeface="ＭＳ Ｐゴシック" charset="-128"/>
              </a:rPr>
              <a:t>Number of pixels sampled by the camera is the camera's spatial resolution. </a:t>
            </a:r>
          </a:p>
          <a:p>
            <a:pPr lvl="2" eaLnBrk="1" hangingPunct="1"/>
            <a:r>
              <a:rPr lang="en-US" dirty="0">
                <a:ea typeface="ＭＳ Ｐゴシック" charset="-128"/>
              </a:rPr>
              <a:t> Measured in megapixels.</a:t>
            </a:r>
          </a:p>
          <a:p>
            <a:pPr lvl="2" eaLnBrk="1" hangingPunct="1">
              <a:buFont typeface="Wingdings" charset="2"/>
              <a:buNone/>
            </a:pPr>
            <a:r>
              <a:rPr lang="en-US" dirty="0">
                <a:ea typeface="ＭＳ Ｐゴシック" charset="-128"/>
              </a:rPr>
              <a:t>	</a:t>
            </a:r>
          </a:p>
        </p:txBody>
      </p:sp>
      <p:sp>
        <p:nvSpPr>
          <p:cNvPr id="67586" name="Slide Number Placeholder 4"/>
          <p:cNvSpPr>
            <a:spLocks noGrp="1"/>
          </p:cNvSpPr>
          <p:nvPr>
            <p:ph type="sldNum" sz="quarter" idx="12"/>
          </p:nvPr>
        </p:nvSpPr>
        <p:spPr>
          <a:noFill/>
        </p:spPr>
        <p:txBody>
          <a:bodyPr/>
          <a:lstStyle/>
          <a:p>
            <a:fld id="{B536C50D-1A74-4ACC-8454-4A11A96DD439}" type="slidenum">
              <a:rPr lang="en-US" smtClean="0"/>
              <a:pPr/>
              <a:t>23</a:t>
            </a:fld>
            <a:endParaRPr lang="en-US" smtClean="0"/>
          </a:p>
        </p:txBody>
      </p:sp>
      <p:sp>
        <p:nvSpPr>
          <p:cNvPr id="2" name="مستطيل 1"/>
          <p:cNvSpPr/>
          <p:nvPr/>
        </p:nvSpPr>
        <p:spPr>
          <a:xfrm>
            <a:off x="236483" y="1696311"/>
            <a:ext cx="8907517" cy="3785652"/>
          </a:xfrm>
          <a:prstGeom prst="rect">
            <a:avLst/>
          </a:prstGeom>
        </p:spPr>
        <p:txBody>
          <a:bodyPr wrap="square">
            <a:spAutoFit/>
          </a:bodyPr>
          <a:lstStyle/>
          <a:p>
            <a:pPr algn="r" rtl="1"/>
            <a:r>
              <a:rPr lang="ar-SA" dirty="0"/>
              <a:t>برامج </a:t>
            </a:r>
            <a:r>
              <a:rPr lang="ar-SA" dirty="0" smtClean="0"/>
              <a:t>الطلاء: برنامج </a:t>
            </a:r>
            <a:r>
              <a:rPr lang="ar-SA" dirty="0"/>
              <a:t>متخصص لإنشاء صور نقطية.</a:t>
            </a:r>
          </a:p>
          <a:p>
            <a:pPr algn="r" rtl="1"/>
            <a:r>
              <a:rPr lang="ar-SA" dirty="0"/>
              <a:t>  محل تصوير</a:t>
            </a:r>
          </a:p>
          <a:p>
            <a:pPr algn="r" rtl="1"/>
            <a:r>
              <a:rPr lang="ar-SA" dirty="0"/>
              <a:t>  رسم</a:t>
            </a:r>
            <a:r>
              <a:rPr lang="ar-SA" dirty="0" smtClean="0"/>
              <a:t>.</a:t>
            </a:r>
          </a:p>
          <a:p>
            <a:pPr algn="r" rtl="1"/>
            <a:endParaRPr lang="ar-SA" dirty="0"/>
          </a:p>
          <a:p>
            <a:pPr algn="r" rtl="1"/>
            <a:endParaRPr lang="ar-SA" dirty="0" smtClean="0"/>
          </a:p>
          <a:p>
            <a:pPr algn="r" rtl="1"/>
            <a:endParaRPr lang="ar-SA" dirty="0"/>
          </a:p>
          <a:p>
            <a:pPr algn="r" rtl="1"/>
            <a:endParaRPr lang="ar-SA" dirty="0"/>
          </a:p>
          <a:p>
            <a:pPr algn="r" rtl="1"/>
            <a:r>
              <a:rPr lang="ar-SA" dirty="0"/>
              <a:t>الكاميرات الرقمية</a:t>
            </a:r>
          </a:p>
          <a:p>
            <a:pPr algn="r" rtl="1"/>
            <a:r>
              <a:rPr lang="ar-SA" dirty="0"/>
              <a:t>عدد </a:t>
            </a:r>
            <a:r>
              <a:rPr lang="ar-SA" dirty="0" err="1"/>
              <a:t>البكسلات</a:t>
            </a:r>
            <a:r>
              <a:rPr lang="ar-SA" dirty="0"/>
              <a:t> التي تم اختبارها بواسطة الكاميرا هو الدقة المكانية الخاصة بالكاميرا.</a:t>
            </a:r>
          </a:p>
          <a:p>
            <a:pPr algn="r" rtl="1"/>
            <a:r>
              <a:rPr lang="ar-SA" dirty="0"/>
              <a:t>  يقاس في </a:t>
            </a:r>
            <a:r>
              <a:rPr lang="ar-SA" dirty="0" err="1"/>
              <a:t>ميغابكسل</a:t>
            </a:r>
            <a:r>
              <a:rPr lang="ar-SA" dirty="0"/>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5" name="Rectangle 2"/>
          <p:cNvSpPr>
            <a:spLocks noGrp="1" noChangeArrowheads="1"/>
          </p:cNvSpPr>
          <p:nvPr>
            <p:ph type="title"/>
          </p:nvPr>
        </p:nvSpPr>
        <p:spPr>
          <a:xfrm>
            <a:off x="457200" y="0"/>
            <a:ext cx="8229600" cy="990600"/>
          </a:xfrm>
        </p:spPr>
        <p:txBody>
          <a:bodyPr vert="horz" lIns="91440" tIns="45720" rIns="91440" bIns="45720" rtlCol="0" anchor="ctr">
            <a:normAutofit/>
          </a:bodyPr>
          <a:lstStyle/>
          <a:p>
            <a:r>
              <a:rPr lang="en-US" dirty="0" smtClean="0">
                <a:solidFill>
                  <a:srgbClr val="FF0000"/>
                </a:solidFill>
              </a:rPr>
              <a:t>Bitmapped Image Sources</a:t>
            </a:r>
            <a:endParaRPr lang="en-US" dirty="0">
              <a:solidFill>
                <a:srgbClr val="FF0000"/>
              </a:solidFill>
            </a:endParaRPr>
          </a:p>
        </p:txBody>
      </p:sp>
      <p:sp>
        <p:nvSpPr>
          <p:cNvPr id="69636" name="Rectangle 3"/>
          <p:cNvSpPr>
            <a:spLocks noGrp="1" noChangeArrowheads="1"/>
          </p:cNvSpPr>
          <p:nvPr>
            <p:ph idx="1"/>
          </p:nvPr>
        </p:nvSpPr>
        <p:spPr>
          <a:xfrm>
            <a:off x="0" y="717331"/>
            <a:ext cx="9333186" cy="4525963"/>
          </a:xfrm>
        </p:spPr>
        <p:txBody>
          <a:bodyPr>
            <a:normAutofit lnSpcReduction="10000"/>
          </a:bodyPr>
          <a:lstStyle/>
          <a:p>
            <a:pPr eaLnBrk="1" hangingPunct="1"/>
            <a:r>
              <a:rPr lang="en-US" dirty="0">
                <a:solidFill>
                  <a:srgbClr val="FF0000"/>
                </a:solidFill>
              </a:rPr>
              <a:t>Scanner</a:t>
            </a:r>
          </a:p>
          <a:p>
            <a:pPr lvl="1" eaLnBrk="1" hangingPunct="1"/>
            <a:r>
              <a:rPr lang="en-US" dirty="0">
                <a:ea typeface="ＭＳ Ｐゴシック" charset="-128"/>
              </a:rPr>
              <a:t>Capture existing or original art image</a:t>
            </a:r>
          </a:p>
          <a:p>
            <a:pPr lvl="1" eaLnBrk="1" hangingPunct="1"/>
            <a:r>
              <a:rPr lang="en-US" dirty="0">
                <a:ea typeface="ＭＳ Ｐゴシック" charset="-128"/>
              </a:rPr>
              <a:t>Capture 3-D objects. </a:t>
            </a:r>
          </a:p>
          <a:p>
            <a:pPr eaLnBrk="1" hangingPunct="1"/>
            <a:r>
              <a:rPr lang="en-US" dirty="0">
                <a:solidFill>
                  <a:srgbClr val="FF0000"/>
                </a:solidFill>
              </a:rPr>
              <a:t>Clip art</a:t>
            </a:r>
          </a:p>
          <a:p>
            <a:pPr lvl="1" eaLnBrk="1" hangingPunct="1"/>
            <a:r>
              <a:rPr lang="en-US" dirty="0" err="1">
                <a:ea typeface="ＭＳ Ｐゴシック" charset="-128"/>
              </a:rPr>
              <a:t>Royality</a:t>
            </a:r>
            <a:r>
              <a:rPr lang="en-US" dirty="0">
                <a:ea typeface="ＭＳ Ｐゴシック" charset="-128"/>
              </a:rPr>
              <a:t> free</a:t>
            </a:r>
          </a:p>
          <a:p>
            <a:pPr lvl="1" eaLnBrk="1" hangingPunct="1"/>
            <a:r>
              <a:rPr lang="en-US" dirty="0">
                <a:ea typeface="ＭＳ Ｐゴシック" charset="-128"/>
              </a:rPr>
              <a:t>Licensed usage.</a:t>
            </a:r>
          </a:p>
          <a:p>
            <a:pPr eaLnBrk="1" hangingPunct="1"/>
            <a:r>
              <a:rPr lang="en-US" dirty="0">
                <a:solidFill>
                  <a:srgbClr val="FF0000"/>
                </a:solidFill>
              </a:rPr>
              <a:t>Screen grab</a:t>
            </a:r>
          </a:p>
          <a:p>
            <a:pPr lvl="1" eaLnBrk="1" hangingPunct="1"/>
            <a:r>
              <a:rPr lang="en-US" dirty="0">
                <a:ea typeface="ＭＳ Ｐゴシック" charset="-128"/>
              </a:rPr>
              <a:t>Save image on monitor to a bitmapped file</a:t>
            </a:r>
          </a:p>
          <a:p>
            <a:pPr lvl="1" eaLnBrk="1" hangingPunct="1"/>
            <a:r>
              <a:rPr lang="en-US" dirty="0">
                <a:ea typeface="ＭＳ Ｐゴシック" charset="-128"/>
              </a:rPr>
              <a:t>Spatial resolution is generally low. </a:t>
            </a:r>
          </a:p>
        </p:txBody>
      </p:sp>
      <p:sp>
        <p:nvSpPr>
          <p:cNvPr id="69634" name="Slide Number Placeholder 4"/>
          <p:cNvSpPr>
            <a:spLocks noGrp="1"/>
          </p:cNvSpPr>
          <p:nvPr>
            <p:ph type="sldNum" sz="quarter" idx="12"/>
          </p:nvPr>
        </p:nvSpPr>
        <p:spPr>
          <a:noFill/>
        </p:spPr>
        <p:txBody>
          <a:bodyPr/>
          <a:lstStyle/>
          <a:p>
            <a:fld id="{9BFC1DA5-676C-4F63-8828-19E2391A4F3A}" type="slidenum">
              <a:rPr lang="en-US" smtClean="0"/>
              <a:pPr/>
              <a:t>24</a:t>
            </a:fld>
            <a:endParaRPr lang="en-US" smtClean="0"/>
          </a:p>
        </p:txBody>
      </p:sp>
      <p:sp>
        <p:nvSpPr>
          <p:cNvPr id="2" name="مستطيل 1"/>
          <p:cNvSpPr/>
          <p:nvPr/>
        </p:nvSpPr>
        <p:spPr>
          <a:xfrm>
            <a:off x="1166648" y="889787"/>
            <a:ext cx="7977352" cy="5262979"/>
          </a:xfrm>
          <a:prstGeom prst="rect">
            <a:avLst/>
          </a:prstGeom>
        </p:spPr>
        <p:txBody>
          <a:bodyPr wrap="square">
            <a:spAutoFit/>
          </a:bodyPr>
          <a:lstStyle/>
          <a:p>
            <a:pPr algn="r" rtl="1"/>
            <a:r>
              <a:rPr lang="ar-SA" dirty="0"/>
              <a:t>الماسح </a:t>
            </a:r>
            <a:r>
              <a:rPr lang="ar-SA" dirty="0" smtClean="0"/>
              <a:t>الضوئي : التقاط </a:t>
            </a:r>
            <a:r>
              <a:rPr lang="ar-SA" dirty="0"/>
              <a:t>صورة فنية موجودة أو أصلية</a:t>
            </a:r>
          </a:p>
          <a:p>
            <a:pPr algn="r" rtl="1"/>
            <a:r>
              <a:rPr lang="ar-SA" dirty="0"/>
              <a:t>التقاط كائنات ثلاثية الأبعاد</a:t>
            </a:r>
            <a:r>
              <a:rPr lang="ar-SA" dirty="0" smtClean="0"/>
              <a:t>.</a:t>
            </a:r>
          </a:p>
          <a:p>
            <a:pPr algn="r" rtl="1"/>
            <a:endParaRPr lang="ar-SA" dirty="0"/>
          </a:p>
          <a:p>
            <a:pPr algn="r" rtl="1"/>
            <a:endParaRPr lang="ar-SA" dirty="0"/>
          </a:p>
          <a:p>
            <a:pPr algn="r" rtl="1"/>
            <a:r>
              <a:rPr lang="ar-SA" dirty="0"/>
              <a:t>قصاصة </a:t>
            </a:r>
            <a:r>
              <a:rPr lang="ar-SA" dirty="0" smtClean="0"/>
              <a:t>فنية:   الاتاوات الحرة  - استخدام </a:t>
            </a:r>
            <a:r>
              <a:rPr lang="ar-SA" dirty="0"/>
              <a:t>الترخيص</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مسكة الشاشة</a:t>
            </a:r>
          </a:p>
          <a:p>
            <a:pPr algn="r" rtl="1"/>
            <a:r>
              <a:rPr lang="ar-SA" dirty="0"/>
              <a:t>حفظ الصورة على الشاشة إلى ملف صورة نقطية</a:t>
            </a:r>
          </a:p>
          <a:p>
            <a:pPr algn="r" rtl="1"/>
            <a:r>
              <a:rPr lang="ar-SA" dirty="0"/>
              <a:t>الدقة المكانية منخفضة بشكل عام.</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p:txBody>
          <a:bodyPr vert="horz" lIns="91440" tIns="45720" rIns="91440" bIns="45720" rtlCol="0" anchor="ctr">
            <a:normAutofit/>
          </a:bodyPr>
          <a:lstStyle/>
          <a:p>
            <a:r>
              <a:rPr lang="en-US" dirty="0" smtClean="0">
                <a:solidFill>
                  <a:srgbClr val="FF0000"/>
                </a:solidFill>
              </a:rPr>
              <a:t>Bitmapped File Formats</a:t>
            </a:r>
            <a:endParaRPr lang="en-US" dirty="0">
              <a:solidFill>
                <a:srgbClr val="FF0000"/>
              </a:solidFill>
            </a:endParaRPr>
          </a:p>
        </p:txBody>
      </p:sp>
      <p:sp>
        <p:nvSpPr>
          <p:cNvPr id="71684" name="Rectangle 3"/>
          <p:cNvSpPr>
            <a:spLocks noGrp="1" noChangeArrowheads="1"/>
          </p:cNvSpPr>
          <p:nvPr>
            <p:ph idx="1"/>
          </p:nvPr>
        </p:nvSpPr>
        <p:spPr>
          <a:xfrm>
            <a:off x="110359" y="1600200"/>
            <a:ext cx="9033641" cy="4525963"/>
          </a:xfrm>
        </p:spPr>
        <p:txBody>
          <a:bodyPr>
            <a:normAutofit fontScale="92500" lnSpcReduction="10000"/>
          </a:bodyPr>
          <a:lstStyle/>
          <a:p>
            <a:pPr eaLnBrk="1" hangingPunct="1"/>
            <a:r>
              <a:rPr lang="en-US" dirty="0">
                <a:solidFill>
                  <a:srgbClr val="FF0000"/>
                </a:solidFill>
              </a:rPr>
              <a:t>Compression of bitmapped graphics are:</a:t>
            </a:r>
          </a:p>
          <a:p>
            <a:pPr lvl="1" eaLnBrk="1" hangingPunct="1"/>
            <a:r>
              <a:rPr lang="en-US" dirty="0">
                <a:ea typeface="ＭＳ Ｐゴシック" charset="-128"/>
              </a:rPr>
              <a:t> </a:t>
            </a:r>
            <a:r>
              <a:rPr lang="en-US" dirty="0" err="1">
                <a:ea typeface="ＭＳ Ｐゴシック" charset="-128"/>
              </a:rPr>
              <a:t>Lossy</a:t>
            </a:r>
            <a:r>
              <a:rPr lang="en-US" dirty="0">
                <a:ea typeface="ＭＳ Ｐゴシック" charset="-128"/>
              </a:rPr>
              <a:t> </a:t>
            </a:r>
          </a:p>
          <a:p>
            <a:pPr lvl="1" eaLnBrk="1" hangingPunct="1"/>
            <a:r>
              <a:rPr lang="en-US" dirty="0">
                <a:ea typeface="ＭＳ Ｐゴシック" charset="-128"/>
              </a:rPr>
              <a:t> Lossless.</a:t>
            </a:r>
          </a:p>
          <a:p>
            <a:pPr eaLnBrk="1" hangingPunct="1"/>
            <a:r>
              <a:rPr lang="en-US" dirty="0"/>
              <a:t>Common </a:t>
            </a:r>
            <a:r>
              <a:rPr lang="en-US" b="1" dirty="0">
                <a:solidFill>
                  <a:srgbClr val="FF0000"/>
                </a:solidFill>
              </a:rPr>
              <a:t>graphic</a:t>
            </a:r>
            <a:r>
              <a:rPr lang="en-US" dirty="0">
                <a:solidFill>
                  <a:srgbClr val="FF0000"/>
                </a:solidFill>
              </a:rPr>
              <a:t> file formats </a:t>
            </a:r>
            <a:r>
              <a:rPr lang="en-US" dirty="0"/>
              <a:t>are:</a:t>
            </a:r>
          </a:p>
          <a:p>
            <a:pPr marL="971550" lvl="1" indent="-514350" eaLnBrk="1" hangingPunct="1">
              <a:buFont typeface="+mj-lt"/>
              <a:buAutoNum type="arabicPeriod"/>
            </a:pPr>
            <a:r>
              <a:rPr lang="en-US" dirty="0">
                <a:ea typeface="ＭＳ Ｐゴシック" charset="-128"/>
              </a:rPr>
              <a:t> PICT</a:t>
            </a:r>
          </a:p>
          <a:p>
            <a:pPr marL="971550" lvl="1" indent="-514350" eaLnBrk="1" hangingPunct="1">
              <a:buFont typeface="+mj-lt"/>
              <a:buAutoNum type="arabicPeriod"/>
            </a:pPr>
            <a:r>
              <a:rPr lang="en-US" dirty="0">
                <a:ea typeface="ＭＳ Ｐゴシック" charset="-128"/>
              </a:rPr>
              <a:t> BMP</a:t>
            </a:r>
          </a:p>
          <a:p>
            <a:pPr marL="971550" lvl="1" indent="-514350" eaLnBrk="1" hangingPunct="1">
              <a:buFont typeface="+mj-lt"/>
              <a:buAutoNum type="arabicPeriod"/>
            </a:pPr>
            <a:r>
              <a:rPr lang="en-US" dirty="0">
                <a:ea typeface="ＭＳ Ｐゴシック" charset="-128"/>
              </a:rPr>
              <a:t> TIFF</a:t>
            </a:r>
          </a:p>
          <a:p>
            <a:pPr marL="971550" lvl="1" indent="-514350" eaLnBrk="1" hangingPunct="1">
              <a:buFont typeface="+mj-lt"/>
              <a:buAutoNum type="arabicPeriod"/>
            </a:pPr>
            <a:r>
              <a:rPr lang="en-US" dirty="0">
                <a:ea typeface="ＭＳ Ｐゴシック" charset="-128"/>
              </a:rPr>
              <a:t> JPEG</a:t>
            </a:r>
          </a:p>
          <a:p>
            <a:pPr marL="971550" lvl="1" indent="-514350" eaLnBrk="1" hangingPunct="1">
              <a:buFont typeface="+mj-lt"/>
              <a:buAutoNum type="arabicPeriod"/>
            </a:pPr>
            <a:r>
              <a:rPr lang="en-US" dirty="0">
                <a:ea typeface="ＭＳ Ｐゴシック" charset="-128"/>
              </a:rPr>
              <a:t> GIF</a:t>
            </a:r>
          </a:p>
          <a:p>
            <a:pPr marL="971550" lvl="1" indent="-514350" eaLnBrk="1" hangingPunct="1">
              <a:buFont typeface="+mj-lt"/>
              <a:buAutoNum type="arabicPeriod"/>
            </a:pPr>
            <a:r>
              <a:rPr lang="en-US" dirty="0">
                <a:ea typeface="ＭＳ Ｐゴシック" charset="-128"/>
              </a:rPr>
              <a:t> PNG.</a:t>
            </a:r>
          </a:p>
        </p:txBody>
      </p:sp>
      <p:sp>
        <p:nvSpPr>
          <p:cNvPr id="71682" name="Slide Number Placeholder 4"/>
          <p:cNvSpPr>
            <a:spLocks noGrp="1"/>
          </p:cNvSpPr>
          <p:nvPr>
            <p:ph type="sldNum" sz="quarter" idx="12"/>
          </p:nvPr>
        </p:nvSpPr>
        <p:spPr>
          <a:noFill/>
        </p:spPr>
        <p:txBody>
          <a:bodyPr/>
          <a:lstStyle/>
          <a:p>
            <a:fld id="{3A4F25D2-0FF2-4219-92DD-DF161B693E2B}" type="slidenum">
              <a:rPr lang="en-US" smtClean="0"/>
              <a:pPr/>
              <a:t>25</a:t>
            </a:fld>
            <a:endParaRPr lang="en-US" smtClean="0"/>
          </a:p>
        </p:txBody>
      </p:sp>
      <p:sp>
        <p:nvSpPr>
          <p:cNvPr id="2" name="مستطيل 1"/>
          <p:cNvSpPr/>
          <p:nvPr/>
        </p:nvSpPr>
        <p:spPr>
          <a:xfrm>
            <a:off x="2159876" y="1898781"/>
            <a:ext cx="6984124" cy="4524315"/>
          </a:xfrm>
          <a:prstGeom prst="rect">
            <a:avLst/>
          </a:prstGeom>
        </p:spPr>
        <p:txBody>
          <a:bodyPr wrap="square">
            <a:spAutoFit/>
          </a:bodyPr>
          <a:lstStyle/>
          <a:p>
            <a:pPr algn="r" rtl="1"/>
            <a:r>
              <a:rPr lang="ar-SA" dirty="0"/>
              <a:t>ضغط الرسومات </a:t>
            </a:r>
            <a:r>
              <a:rPr lang="en-US" dirty="0"/>
              <a:t>bitmapped:</a:t>
            </a:r>
          </a:p>
          <a:p>
            <a:pPr algn="r" rtl="1"/>
            <a:r>
              <a:rPr lang="en-US" dirty="0"/>
              <a:t>  </a:t>
            </a:r>
            <a:r>
              <a:rPr lang="ar-SA" dirty="0"/>
              <a:t>الضياع</a:t>
            </a:r>
          </a:p>
          <a:p>
            <a:pPr algn="r" rtl="1"/>
            <a:r>
              <a:rPr lang="ar-SA" dirty="0"/>
              <a:t>  بدون فقدان بيانات</a:t>
            </a:r>
            <a:r>
              <a:rPr lang="ar-SA" dirty="0" smtClean="0"/>
              <a:t>.</a:t>
            </a:r>
          </a:p>
          <a:p>
            <a:pPr algn="r" rtl="1"/>
            <a:endParaRPr lang="ar-SA" dirty="0"/>
          </a:p>
          <a:p>
            <a:pPr algn="r" rtl="1"/>
            <a:endParaRPr lang="ar-SA" dirty="0"/>
          </a:p>
          <a:p>
            <a:pPr algn="r" rtl="1"/>
            <a:r>
              <a:rPr lang="ar-SA" dirty="0"/>
              <a:t>تنسيقات ملفات الرسومات الشائعة هي:</a:t>
            </a:r>
          </a:p>
          <a:p>
            <a:pPr algn="r" rtl="1"/>
            <a:r>
              <a:rPr lang="ar-SA" dirty="0"/>
              <a:t>  </a:t>
            </a:r>
            <a:r>
              <a:rPr lang="en-US" dirty="0"/>
              <a:t>PICT</a:t>
            </a:r>
          </a:p>
          <a:p>
            <a:pPr algn="r" rtl="1"/>
            <a:r>
              <a:rPr lang="en-US" dirty="0"/>
              <a:t>  BMP</a:t>
            </a:r>
          </a:p>
          <a:p>
            <a:pPr algn="r" rtl="1"/>
            <a:r>
              <a:rPr lang="en-US" dirty="0"/>
              <a:t>  </a:t>
            </a:r>
            <a:r>
              <a:rPr lang="ar-SA" dirty="0"/>
              <a:t>شجار</a:t>
            </a:r>
          </a:p>
          <a:p>
            <a:pPr algn="r" rtl="1"/>
            <a:r>
              <a:rPr lang="ar-SA" dirty="0"/>
              <a:t>  </a:t>
            </a:r>
            <a:r>
              <a:rPr lang="en-US" dirty="0"/>
              <a:t>JPEG</a:t>
            </a:r>
          </a:p>
          <a:p>
            <a:pPr algn="r" rtl="1"/>
            <a:r>
              <a:rPr lang="en-US" dirty="0"/>
              <a:t>  GIF</a:t>
            </a:r>
          </a:p>
          <a:p>
            <a:pPr algn="r" rtl="1"/>
            <a:r>
              <a:rPr lang="en-US" dirty="0"/>
              <a:t>  PNG.</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a:xfrm>
            <a:off x="528145" y="-151031"/>
            <a:ext cx="8229600" cy="1143000"/>
          </a:xfrm>
        </p:spPr>
        <p:txBody>
          <a:bodyPr vert="horz" lIns="91440" tIns="45720" rIns="91440" bIns="45720" rtlCol="0" anchor="ctr">
            <a:normAutofit/>
          </a:bodyPr>
          <a:lstStyle/>
          <a:p>
            <a:r>
              <a:rPr lang="en-US" dirty="0" smtClean="0">
                <a:solidFill>
                  <a:srgbClr val="FF0000"/>
                </a:solidFill>
              </a:rPr>
              <a:t>Vector-drawn Graphics</a:t>
            </a:r>
            <a:endParaRPr lang="en-US" dirty="0">
              <a:solidFill>
                <a:srgbClr val="FF0000"/>
              </a:solidFill>
            </a:endParaRPr>
          </a:p>
        </p:txBody>
      </p:sp>
      <p:sp>
        <p:nvSpPr>
          <p:cNvPr id="73732" name="Rectangle 3"/>
          <p:cNvSpPr>
            <a:spLocks noGrp="1" noChangeArrowheads="1"/>
          </p:cNvSpPr>
          <p:nvPr>
            <p:ph idx="1"/>
          </p:nvPr>
        </p:nvSpPr>
        <p:spPr>
          <a:xfrm>
            <a:off x="-78830" y="1016876"/>
            <a:ext cx="9144000" cy="4525963"/>
          </a:xfrm>
        </p:spPr>
        <p:txBody>
          <a:bodyPr>
            <a:normAutofit lnSpcReduction="10000"/>
          </a:bodyPr>
          <a:lstStyle/>
          <a:p>
            <a:pPr eaLnBrk="1" hangingPunct="1"/>
            <a:r>
              <a:rPr lang="en-US" dirty="0">
                <a:solidFill>
                  <a:srgbClr val="FF5A14"/>
                </a:solidFill>
              </a:rPr>
              <a:t>Vector: </a:t>
            </a:r>
            <a:r>
              <a:rPr lang="en-US" dirty="0"/>
              <a:t>a line with length, curvature, and direction.</a:t>
            </a:r>
          </a:p>
          <a:p>
            <a:pPr eaLnBrk="1" hangingPunct="1"/>
            <a:r>
              <a:rPr lang="en-US" dirty="0">
                <a:solidFill>
                  <a:srgbClr val="FF5A14"/>
                </a:solidFill>
              </a:rPr>
              <a:t>Vector graphics:</a:t>
            </a:r>
            <a:r>
              <a:rPr lang="en-US" dirty="0"/>
              <a:t> images created from mathematically defined shapes.</a:t>
            </a:r>
          </a:p>
          <a:p>
            <a:pPr eaLnBrk="1" hangingPunct="1"/>
            <a:r>
              <a:rPr lang="en-US" dirty="0">
                <a:solidFill>
                  <a:srgbClr val="FF5A14"/>
                </a:solidFill>
              </a:rPr>
              <a:t>Draw programs</a:t>
            </a:r>
            <a:r>
              <a:rPr lang="en-US" dirty="0"/>
              <a:t>: software used to create vector graphics</a:t>
            </a:r>
            <a:r>
              <a:rPr lang="en-US" dirty="0" smtClean="0"/>
              <a:t>.</a:t>
            </a:r>
          </a:p>
          <a:p>
            <a:pPr eaLnBrk="1" hangingPunct="1"/>
            <a:endParaRPr lang="en-US" dirty="0"/>
          </a:p>
          <a:p>
            <a:pPr eaLnBrk="1" hangingPunct="1"/>
            <a:r>
              <a:rPr lang="en-US" dirty="0"/>
              <a:t>Main </a:t>
            </a:r>
            <a:r>
              <a:rPr lang="en-US" dirty="0">
                <a:solidFill>
                  <a:srgbClr val="FF0000"/>
                </a:solidFill>
              </a:rPr>
              <a:t>advantages</a:t>
            </a:r>
            <a:r>
              <a:rPr lang="en-US" dirty="0"/>
              <a:t>:</a:t>
            </a:r>
          </a:p>
          <a:p>
            <a:pPr lvl="1" eaLnBrk="1" hangingPunct="1"/>
            <a:r>
              <a:rPr lang="en-US" dirty="0">
                <a:ea typeface="ＭＳ Ｐゴシック" charset="-128"/>
              </a:rPr>
              <a:t>Images can be enlarged without distortion</a:t>
            </a:r>
          </a:p>
          <a:p>
            <a:pPr lvl="1" eaLnBrk="1" hangingPunct="1"/>
            <a:r>
              <a:rPr lang="en-US" dirty="0">
                <a:ea typeface="ＭＳ Ｐゴシック" charset="-128"/>
              </a:rPr>
              <a:t>Small file size.</a:t>
            </a:r>
          </a:p>
        </p:txBody>
      </p:sp>
      <p:sp>
        <p:nvSpPr>
          <p:cNvPr id="73730" name="Slide Number Placeholder 4"/>
          <p:cNvSpPr>
            <a:spLocks noGrp="1"/>
          </p:cNvSpPr>
          <p:nvPr>
            <p:ph type="sldNum" sz="quarter" idx="12"/>
          </p:nvPr>
        </p:nvSpPr>
        <p:spPr>
          <a:noFill/>
        </p:spPr>
        <p:txBody>
          <a:bodyPr/>
          <a:lstStyle/>
          <a:p>
            <a:fld id="{82FE730F-F134-44BD-A773-F4118717339F}" type="slidenum">
              <a:rPr lang="en-US" smtClean="0"/>
              <a:pPr/>
              <a:t>26</a:t>
            </a:fld>
            <a:endParaRPr lang="en-US" smtClean="0"/>
          </a:p>
        </p:txBody>
      </p:sp>
      <p:sp>
        <p:nvSpPr>
          <p:cNvPr id="2" name="مستطيل 1"/>
          <p:cNvSpPr/>
          <p:nvPr/>
        </p:nvSpPr>
        <p:spPr>
          <a:xfrm>
            <a:off x="141890" y="2880836"/>
            <a:ext cx="9002110" cy="3416320"/>
          </a:xfrm>
          <a:prstGeom prst="rect">
            <a:avLst/>
          </a:prstGeom>
        </p:spPr>
        <p:txBody>
          <a:bodyPr wrap="square">
            <a:spAutoFit/>
          </a:bodyPr>
          <a:lstStyle/>
          <a:p>
            <a:pPr algn="r" rtl="1"/>
            <a:r>
              <a:rPr lang="ar-SA" dirty="0"/>
              <a:t>المتجه: خط ذو طول وانحناء واتجاه.</a:t>
            </a:r>
          </a:p>
          <a:p>
            <a:pPr algn="r" rtl="1"/>
            <a:r>
              <a:rPr lang="ar-SA" dirty="0"/>
              <a:t>رسومات متجهة: صور تم إنشاؤها من أشكال محددة رياضيًا.</a:t>
            </a:r>
          </a:p>
          <a:p>
            <a:pPr algn="r" rtl="1"/>
            <a:r>
              <a:rPr lang="ar-SA" dirty="0"/>
              <a:t>رسم البرامج: البرمجيات المستخدمة لإنشاء الرسومات المتجهة</a:t>
            </a:r>
            <a:r>
              <a:rPr lang="ar-SA" dirty="0" smtClean="0"/>
              <a:t>.</a:t>
            </a:r>
          </a:p>
          <a:p>
            <a:pPr algn="r" rtl="1"/>
            <a:endParaRPr lang="ar-SA" dirty="0"/>
          </a:p>
          <a:p>
            <a:pPr algn="r" rtl="1"/>
            <a:endParaRPr lang="ar-SA" dirty="0" smtClean="0"/>
          </a:p>
          <a:p>
            <a:pPr algn="r" rtl="1"/>
            <a:endParaRPr lang="ar-SA" dirty="0"/>
          </a:p>
          <a:p>
            <a:pPr algn="r" rtl="1"/>
            <a:r>
              <a:rPr lang="ar-SA" dirty="0"/>
              <a:t>المزايا الرئيسية:</a:t>
            </a:r>
          </a:p>
          <a:p>
            <a:pPr algn="r" rtl="1"/>
            <a:r>
              <a:rPr lang="ar-SA" dirty="0"/>
              <a:t>يمكن تكبير الصور دون تشويه</a:t>
            </a:r>
          </a:p>
          <a:p>
            <a:pPr algn="r" rtl="1"/>
            <a:r>
              <a:rPr lang="ar-SA" dirty="0"/>
              <a:t>حجم ملف صغير.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a:xfrm>
            <a:off x="394138" y="-371746"/>
            <a:ext cx="8229600" cy="1143000"/>
          </a:xfrm>
        </p:spPr>
        <p:txBody>
          <a:bodyPr vert="horz" lIns="91440" tIns="45720" rIns="91440" bIns="45720" rtlCol="0" anchor="ctr">
            <a:normAutofit/>
          </a:bodyPr>
          <a:lstStyle/>
          <a:p>
            <a:r>
              <a:rPr lang="en-US" dirty="0" smtClean="0">
                <a:solidFill>
                  <a:srgbClr val="FF0000"/>
                </a:solidFill>
              </a:rPr>
              <a:t>Vector-drawn Graphics</a:t>
            </a:r>
            <a:endParaRPr lang="en-US" dirty="0">
              <a:solidFill>
                <a:srgbClr val="FF0000"/>
              </a:solidFill>
            </a:endParaRPr>
          </a:p>
        </p:txBody>
      </p:sp>
      <p:sp>
        <p:nvSpPr>
          <p:cNvPr id="75780" name="Rectangle 3"/>
          <p:cNvSpPr>
            <a:spLocks noGrp="1" noChangeArrowheads="1"/>
          </p:cNvSpPr>
          <p:nvPr>
            <p:ph idx="1"/>
          </p:nvPr>
        </p:nvSpPr>
        <p:spPr>
          <a:xfrm>
            <a:off x="0" y="794435"/>
            <a:ext cx="9013824" cy="4525963"/>
          </a:xfrm>
        </p:spPr>
        <p:txBody>
          <a:bodyPr>
            <a:noAutofit/>
          </a:bodyPr>
          <a:lstStyle/>
          <a:p>
            <a:pPr eaLnBrk="1" hangingPunct="1">
              <a:lnSpc>
                <a:spcPct val="75000"/>
              </a:lnSpc>
            </a:pPr>
            <a:r>
              <a:rPr lang="en-US" dirty="0"/>
              <a:t>Draw programs </a:t>
            </a:r>
            <a:r>
              <a:rPr lang="en-US" dirty="0">
                <a:solidFill>
                  <a:srgbClr val="FF0000"/>
                </a:solidFill>
              </a:rPr>
              <a:t>use tools </a:t>
            </a:r>
            <a:r>
              <a:rPr lang="en-US" dirty="0"/>
              <a:t>that resemble those of a </a:t>
            </a:r>
            <a:endParaRPr lang="en-US" dirty="0" smtClean="0"/>
          </a:p>
          <a:p>
            <a:pPr marL="0" indent="0" eaLnBrk="1" hangingPunct="1">
              <a:lnSpc>
                <a:spcPct val="75000"/>
              </a:lnSpc>
              <a:buNone/>
            </a:pPr>
            <a:r>
              <a:rPr lang="en-US" dirty="0" smtClean="0">
                <a:solidFill>
                  <a:srgbClr val="FF0000"/>
                </a:solidFill>
              </a:rPr>
              <a:t>draftsman:</a:t>
            </a:r>
            <a:endParaRPr lang="en-US" dirty="0">
              <a:solidFill>
                <a:srgbClr val="FF0000"/>
              </a:solidFill>
            </a:endParaRPr>
          </a:p>
          <a:p>
            <a:pPr marL="971550" lvl="1" indent="-514350" eaLnBrk="1" hangingPunct="1">
              <a:lnSpc>
                <a:spcPct val="75000"/>
              </a:lnSpc>
              <a:buFont typeface="+mj-lt"/>
              <a:buAutoNum type="arabicPeriod"/>
            </a:pPr>
            <a:r>
              <a:rPr lang="en-US" sz="3200" dirty="0">
                <a:ea typeface="ＭＳ Ｐゴシック" charset="-128"/>
              </a:rPr>
              <a:t>Fixed shapes</a:t>
            </a:r>
          </a:p>
          <a:p>
            <a:pPr marL="971550" lvl="1" indent="-514350" eaLnBrk="1" hangingPunct="1">
              <a:lnSpc>
                <a:spcPct val="75000"/>
              </a:lnSpc>
              <a:buFont typeface="+mj-lt"/>
              <a:buAutoNum type="arabicPeriod"/>
            </a:pPr>
            <a:r>
              <a:rPr lang="en-US" sz="3200" dirty="0">
                <a:ea typeface="ＭＳ Ｐゴシック" charset="-128"/>
              </a:rPr>
              <a:t>Bezier curves</a:t>
            </a:r>
          </a:p>
          <a:p>
            <a:pPr marL="971550" lvl="1" indent="-514350" eaLnBrk="1" hangingPunct="1">
              <a:lnSpc>
                <a:spcPct val="75000"/>
              </a:lnSpc>
              <a:buFont typeface="+mj-lt"/>
              <a:buAutoNum type="arabicPeriod"/>
            </a:pPr>
            <a:r>
              <a:rPr lang="en-US" sz="3200" dirty="0">
                <a:ea typeface="ＭＳ Ｐゴシック" charset="-128"/>
              </a:rPr>
              <a:t>Pen</a:t>
            </a:r>
            <a:r>
              <a:rPr lang="en-US" sz="3200" dirty="0" smtClean="0">
                <a:ea typeface="ＭＳ Ｐゴシック" charset="-128"/>
              </a:rPr>
              <a:t>.</a:t>
            </a:r>
            <a:endParaRPr lang="en-US" sz="3200" dirty="0">
              <a:ea typeface="ＭＳ Ｐゴシック" charset="-128"/>
            </a:endParaRPr>
          </a:p>
          <a:p>
            <a:pPr indent="0" eaLnBrk="1" hangingPunct="1">
              <a:lnSpc>
                <a:spcPct val="110000"/>
              </a:lnSpc>
            </a:pPr>
            <a:r>
              <a:rPr lang="en-US" dirty="0"/>
              <a:t>Objects </a:t>
            </a:r>
            <a:r>
              <a:rPr lang="en-US" dirty="0">
                <a:solidFill>
                  <a:srgbClr val="FF0000"/>
                </a:solidFill>
              </a:rPr>
              <a:t>are layered </a:t>
            </a:r>
            <a:r>
              <a:rPr lang="en-US" dirty="0"/>
              <a:t>on each other and</a:t>
            </a:r>
            <a:r>
              <a:rPr lang="en-US" dirty="0">
                <a:solidFill>
                  <a:srgbClr val="FF0000"/>
                </a:solidFill>
              </a:rPr>
              <a:t> grouped </a:t>
            </a:r>
            <a:r>
              <a:rPr lang="en-US" dirty="0"/>
              <a:t>to form </a:t>
            </a:r>
            <a:r>
              <a:rPr lang="en-US" dirty="0">
                <a:solidFill>
                  <a:srgbClr val="FF0000"/>
                </a:solidFill>
              </a:rPr>
              <a:t>complex images</a:t>
            </a:r>
            <a:r>
              <a:rPr lang="en-US" dirty="0"/>
              <a:t>.</a:t>
            </a:r>
          </a:p>
          <a:p>
            <a:pPr marL="971550" lvl="1" indent="-514350" eaLnBrk="1" hangingPunct="1">
              <a:lnSpc>
                <a:spcPct val="75000"/>
              </a:lnSpc>
              <a:buFont typeface="+mj-lt"/>
              <a:buAutoNum type="arabicPeriod"/>
            </a:pPr>
            <a:r>
              <a:rPr lang="en-US" sz="3200" dirty="0">
                <a:ea typeface="ＭＳ Ｐゴシック" charset="-128"/>
              </a:rPr>
              <a:t>Grouping joins individual shapes.</a:t>
            </a:r>
          </a:p>
          <a:p>
            <a:pPr marL="971550" lvl="1" indent="-514350" eaLnBrk="1" hangingPunct="1">
              <a:lnSpc>
                <a:spcPct val="75000"/>
              </a:lnSpc>
              <a:buFont typeface="+mj-lt"/>
              <a:buAutoNum type="arabicPeriod"/>
            </a:pPr>
            <a:r>
              <a:rPr lang="en-US" sz="3200" dirty="0">
                <a:ea typeface="ＭＳ Ｐゴシック" charset="-128"/>
              </a:rPr>
              <a:t>Ungrouping restores image</a:t>
            </a:r>
            <a:br>
              <a:rPr lang="en-US" sz="3200" dirty="0">
                <a:ea typeface="ＭＳ Ｐゴシック" charset="-128"/>
              </a:rPr>
            </a:br>
            <a:r>
              <a:rPr lang="en-US" sz="3200" dirty="0">
                <a:ea typeface="ＭＳ Ｐゴシック" charset="-128"/>
              </a:rPr>
              <a:t> to separate shapes.</a:t>
            </a:r>
          </a:p>
          <a:p>
            <a:pPr eaLnBrk="1" hangingPunct="1">
              <a:lnSpc>
                <a:spcPct val="75000"/>
              </a:lnSpc>
            </a:pPr>
            <a:endParaRPr lang="en-US" dirty="0"/>
          </a:p>
        </p:txBody>
      </p:sp>
      <p:sp>
        <p:nvSpPr>
          <p:cNvPr id="75778" name="Slide Number Placeholder 4"/>
          <p:cNvSpPr>
            <a:spLocks noGrp="1"/>
          </p:cNvSpPr>
          <p:nvPr>
            <p:ph type="sldNum" sz="quarter" idx="12"/>
          </p:nvPr>
        </p:nvSpPr>
        <p:spPr>
          <a:noFill/>
        </p:spPr>
        <p:txBody>
          <a:bodyPr/>
          <a:lstStyle/>
          <a:p>
            <a:fld id="{B8C50687-3748-439F-9D2D-8D5170E425B8}" type="slidenum">
              <a:rPr lang="en-US" smtClean="0"/>
              <a:pPr/>
              <a:t>27</a:t>
            </a:fld>
            <a:endParaRPr lang="en-US" smtClean="0"/>
          </a:p>
        </p:txBody>
      </p:sp>
      <p:sp>
        <p:nvSpPr>
          <p:cNvPr id="75781" name="Freeform 134"/>
          <p:cNvSpPr>
            <a:spLocks/>
          </p:cNvSpPr>
          <p:nvPr/>
        </p:nvSpPr>
        <p:spPr bwMode="auto">
          <a:xfrm>
            <a:off x="7197725" y="4424363"/>
            <a:ext cx="619125" cy="142875"/>
          </a:xfrm>
          <a:custGeom>
            <a:avLst/>
            <a:gdLst>
              <a:gd name="T0" fmla="*/ 332 w 390"/>
              <a:gd name="T1" fmla="*/ 0 h 90"/>
              <a:gd name="T2" fmla="*/ 327 w 390"/>
              <a:gd name="T3" fmla="*/ 0 h 90"/>
              <a:gd name="T4" fmla="*/ 322 w 390"/>
              <a:gd name="T5" fmla="*/ 0 h 90"/>
              <a:gd name="T6" fmla="*/ 316 w 390"/>
              <a:gd name="T7" fmla="*/ 1 h 90"/>
              <a:gd name="T8" fmla="*/ 310 w 390"/>
              <a:gd name="T9" fmla="*/ 2 h 90"/>
              <a:gd name="T10" fmla="*/ 303 w 390"/>
              <a:gd name="T11" fmla="*/ 3 h 90"/>
              <a:gd name="T12" fmla="*/ 295 w 390"/>
              <a:gd name="T13" fmla="*/ 4 h 90"/>
              <a:gd name="T14" fmla="*/ 286 w 390"/>
              <a:gd name="T15" fmla="*/ 6 h 90"/>
              <a:gd name="T16" fmla="*/ 277 w 390"/>
              <a:gd name="T17" fmla="*/ 7 h 90"/>
              <a:gd name="T18" fmla="*/ 267 w 390"/>
              <a:gd name="T19" fmla="*/ 9 h 90"/>
              <a:gd name="T20" fmla="*/ 256 w 390"/>
              <a:gd name="T21" fmla="*/ 11 h 90"/>
              <a:gd name="T22" fmla="*/ 246 w 390"/>
              <a:gd name="T23" fmla="*/ 13 h 90"/>
              <a:gd name="T24" fmla="*/ 234 w 390"/>
              <a:gd name="T25" fmla="*/ 15 h 90"/>
              <a:gd name="T26" fmla="*/ 222 w 390"/>
              <a:gd name="T27" fmla="*/ 17 h 90"/>
              <a:gd name="T28" fmla="*/ 209 w 390"/>
              <a:gd name="T29" fmla="*/ 20 h 90"/>
              <a:gd name="T30" fmla="*/ 197 w 390"/>
              <a:gd name="T31" fmla="*/ 22 h 90"/>
              <a:gd name="T32" fmla="*/ 184 w 390"/>
              <a:gd name="T33" fmla="*/ 25 h 90"/>
              <a:gd name="T34" fmla="*/ 171 w 390"/>
              <a:gd name="T35" fmla="*/ 29 h 90"/>
              <a:gd name="T36" fmla="*/ 156 w 390"/>
              <a:gd name="T37" fmla="*/ 32 h 90"/>
              <a:gd name="T38" fmla="*/ 143 w 390"/>
              <a:gd name="T39" fmla="*/ 35 h 90"/>
              <a:gd name="T40" fmla="*/ 129 w 390"/>
              <a:gd name="T41" fmla="*/ 39 h 90"/>
              <a:gd name="T42" fmla="*/ 114 w 390"/>
              <a:gd name="T43" fmla="*/ 44 h 90"/>
              <a:gd name="T44" fmla="*/ 101 w 390"/>
              <a:gd name="T45" fmla="*/ 49 h 90"/>
              <a:gd name="T46" fmla="*/ 87 w 390"/>
              <a:gd name="T47" fmla="*/ 53 h 90"/>
              <a:gd name="T48" fmla="*/ 73 w 390"/>
              <a:gd name="T49" fmla="*/ 57 h 90"/>
              <a:gd name="T50" fmla="*/ 58 w 390"/>
              <a:gd name="T51" fmla="*/ 63 h 90"/>
              <a:gd name="T52" fmla="*/ 45 w 390"/>
              <a:gd name="T53" fmla="*/ 68 h 90"/>
              <a:gd name="T54" fmla="*/ 32 w 390"/>
              <a:gd name="T55" fmla="*/ 73 h 90"/>
              <a:gd name="T56" fmla="*/ 19 w 390"/>
              <a:gd name="T57" fmla="*/ 79 h 90"/>
              <a:gd name="T58" fmla="*/ 6 w 390"/>
              <a:gd name="T59" fmla="*/ 86 h 90"/>
              <a:gd name="T60" fmla="*/ 390 w 390"/>
              <a:gd name="T61" fmla="*/ 82 h 90"/>
              <a:gd name="T62" fmla="*/ 333 w 390"/>
              <a:gd name="T63" fmla="*/ 0 h 9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0"/>
              <a:gd name="T97" fmla="*/ 0 h 90"/>
              <a:gd name="T98" fmla="*/ 390 w 390"/>
              <a:gd name="T99" fmla="*/ 90 h 9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0" h="90">
                <a:moveTo>
                  <a:pt x="333" y="0"/>
                </a:moveTo>
                <a:lnTo>
                  <a:pt x="332" y="0"/>
                </a:lnTo>
                <a:lnTo>
                  <a:pt x="330" y="0"/>
                </a:lnTo>
                <a:lnTo>
                  <a:pt x="327" y="0"/>
                </a:lnTo>
                <a:lnTo>
                  <a:pt x="323" y="0"/>
                </a:lnTo>
                <a:lnTo>
                  <a:pt x="322" y="0"/>
                </a:lnTo>
                <a:lnTo>
                  <a:pt x="319" y="1"/>
                </a:lnTo>
                <a:lnTo>
                  <a:pt x="316" y="1"/>
                </a:lnTo>
                <a:lnTo>
                  <a:pt x="313" y="2"/>
                </a:lnTo>
                <a:lnTo>
                  <a:pt x="310" y="2"/>
                </a:lnTo>
                <a:lnTo>
                  <a:pt x="306" y="3"/>
                </a:lnTo>
                <a:lnTo>
                  <a:pt x="303" y="3"/>
                </a:lnTo>
                <a:lnTo>
                  <a:pt x="300" y="4"/>
                </a:lnTo>
                <a:lnTo>
                  <a:pt x="295" y="4"/>
                </a:lnTo>
                <a:lnTo>
                  <a:pt x="291" y="5"/>
                </a:lnTo>
                <a:lnTo>
                  <a:pt x="286" y="6"/>
                </a:lnTo>
                <a:lnTo>
                  <a:pt x="282" y="6"/>
                </a:lnTo>
                <a:lnTo>
                  <a:pt x="277" y="7"/>
                </a:lnTo>
                <a:lnTo>
                  <a:pt x="272" y="8"/>
                </a:lnTo>
                <a:lnTo>
                  <a:pt x="267" y="9"/>
                </a:lnTo>
                <a:lnTo>
                  <a:pt x="263" y="10"/>
                </a:lnTo>
                <a:lnTo>
                  <a:pt x="256" y="11"/>
                </a:lnTo>
                <a:lnTo>
                  <a:pt x="251" y="12"/>
                </a:lnTo>
                <a:lnTo>
                  <a:pt x="246" y="13"/>
                </a:lnTo>
                <a:lnTo>
                  <a:pt x="240" y="14"/>
                </a:lnTo>
                <a:lnTo>
                  <a:pt x="234" y="15"/>
                </a:lnTo>
                <a:lnTo>
                  <a:pt x="228" y="16"/>
                </a:lnTo>
                <a:lnTo>
                  <a:pt x="222" y="17"/>
                </a:lnTo>
                <a:lnTo>
                  <a:pt x="216" y="18"/>
                </a:lnTo>
                <a:lnTo>
                  <a:pt x="209" y="20"/>
                </a:lnTo>
                <a:lnTo>
                  <a:pt x="203" y="21"/>
                </a:lnTo>
                <a:lnTo>
                  <a:pt x="197" y="22"/>
                </a:lnTo>
                <a:lnTo>
                  <a:pt x="190" y="24"/>
                </a:lnTo>
                <a:lnTo>
                  <a:pt x="184" y="25"/>
                </a:lnTo>
                <a:lnTo>
                  <a:pt x="177" y="27"/>
                </a:lnTo>
                <a:lnTo>
                  <a:pt x="171" y="29"/>
                </a:lnTo>
                <a:lnTo>
                  <a:pt x="164" y="31"/>
                </a:lnTo>
                <a:lnTo>
                  <a:pt x="156" y="32"/>
                </a:lnTo>
                <a:lnTo>
                  <a:pt x="150" y="34"/>
                </a:lnTo>
                <a:lnTo>
                  <a:pt x="143" y="35"/>
                </a:lnTo>
                <a:lnTo>
                  <a:pt x="135" y="37"/>
                </a:lnTo>
                <a:lnTo>
                  <a:pt x="129" y="39"/>
                </a:lnTo>
                <a:lnTo>
                  <a:pt x="122" y="42"/>
                </a:lnTo>
                <a:lnTo>
                  <a:pt x="114" y="44"/>
                </a:lnTo>
                <a:lnTo>
                  <a:pt x="109" y="46"/>
                </a:lnTo>
                <a:lnTo>
                  <a:pt x="101" y="49"/>
                </a:lnTo>
                <a:lnTo>
                  <a:pt x="94" y="51"/>
                </a:lnTo>
                <a:lnTo>
                  <a:pt x="87" y="53"/>
                </a:lnTo>
                <a:lnTo>
                  <a:pt x="80" y="55"/>
                </a:lnTo>
                <a:lnTo>
                  <a:pt x="73" y="57"/>
                </a:lnTo>
                <a:lnTo>
                  <a:pt x="66" y="60"/>
                </a:lnTo>
                <a:lnTo>
                  <a:pt x="58" y="63"/>
                </a:lnTo>
                <a:lnTo>
                  <a:pt x="52" y="66"/>
                </a:lnTo>
                <a:lnTo>
                  <a:pt x="45" y="68"/>
                </a:lnTo>
                <a:lnTo>
                  <a:pt x="38" y="71"/>
                </a:lnTo>
                <a:lnTo>
                  <a:pt x="32" y="73"/>
                </a:lnTo>
                <a:lnTo>
                  <a:pt x="25" y="76"/>
                </a:lnTo>
                <a:lnTo>
                  <a:pt x="19" y="79"/>
                </a:lnTo>
                <a:lnTo>
                  <a:pt x="12" y="83"/>
                </a:lnTo>
                <a:lnTo>
                  <a:pt x="6" y="86"/>
                </a:lnTo>
                <a:lnTo>
                  <a:pt x="0" y="90"/>
                </a:lnTo>
                <a:lnTo>
                  <a:pt x="390" y="82"/>
                </a:lnTo>
                <a:lnTo>
                  <a:pt x="333" y="0"/>
                </a:lnTo>
                <a:close/>
              </a:path>
            </a:pathLst>
          </a:custGeom>
          <a:solidFill>
            <a:srgbClr val="FFFFFF"/>
          </a:solidFill>
          <a:ln w="9525">
            <a:noFill/>
            <a:round/>
            <a:headEnd/>
            <a:tailEnd/>
          </a:ln>
        </p:spPr>
        <p:txBody>
          <a:bodyPr>
            <a:prstTxWarp prst="textNoShape">
              <a:avLst/>
            </a:prstTxWarp>
          </a:bodyPr>
          <a:lstStyle/>
          <a:p>
            <a:endParaRPr lang="en-US"/>
          </a:p>
        </p:txBody>
      </p:sp>
      <p:sp>
        <p:nvSpPr>
          <p:cNvPr id="2" name="مستطيل 1"/>
          <p:cNvSpPr/>
          <p:nvPr/>
        </p:nvSpPr>
        <p:spPr>
          <a:xfrm>
            <a:off x="-283779" y="1155519"/>
            <a:ext cx="9427779" cy="5632311"/>
          </a:xfrm>
          <a:prstGeom prst="rect">
            <a:avLst/>
          </a:prstGeom>
        </p:spPr>
        <p:txBody>
          <a:bodyPr wrap="square">
            <a:spAutoFit/>
          </a:bodyPr>
          <a:lstStyle/>
          <a:p>
            <a:pPr algn="r" rtl="1"/>
            <a:r>
              <a:rPr lang="ar-SA" dirty="0"/>
              <a:t>تستخدم برامج الرسم أدوات تشبه أدوات الرسام:</a:t>
            </a:r>
          </a:p>
          <a:p>
            <a:pPr algn="r" rtl="1"/>
            <a:r>
              <a:rPr lang="ar-SA" dirty="0"/>
              <a:t>الأشكال الثابتة</a:t>
            </a:r>
          </a:p>
          <a:p>
            <a:pPr algn="r" rtl="1"/>
            <a:r>
              <a:rPr lang="ar-SA" dirty="0"/>
              <a:t>منحنيات </a:t>
            </a:r>
            <a:r>
              <a:rPr lang="ar-SA" dirty="0" err="1"/>
              <a:t>بيزيير</a:t>
            </a:r>
            <a:endParaRPr lang="ar-SA" dirty="0"/>
          </a:p>
          <a:p>
            <a:pPr algn="r" rtl="1"/>
            <a:r>
              <a:rPr lang="ar-SA" dirty="0" smtClean="0"/>
              <a:t>قلم</a:t>
            </a:r>
          </a:p>
          <a:p>
            <a:pPr algn="r" rtl="1"/>
            <a:endParaRPr lang="en-US" dirty="0"/>
          </a:p>
          <a:p>
            <a:pPr algn="r" rtl="1"/>
            <a:endParaRPr lang="en-US" dirty="0" smtClean="0"/>
          </a:p>
          <a:p>
            <a:pPr algn="r" rtl="1"/>
            <a:endParaRPr lang="en-US" dirty="0"/>
          </a:p>
          <a:p>
            <a:pPr algn="r" rtl="1"/>
            <a:endParaRPr lang="en-US" dirty="0" smtClean="0"/>
          </a:p>
          <a:p>
            <a:pPr algn="r" rtl="1"/>
            <a:endParaRPr lang="en-US" dirty="0"/>
          </a:p>
          <a:p>
            <a:pPr algn="r" rtl="1"/>
            <a:endParaRPr lang="ar-SA" dirty="0"/>
          </a:p>
          <a:p>
            <a:pPr algn="r" rtl="1"/>
            <a:endParaRPr lang="ar-SA" dirty="0" smtClean="0"/>
          </a:p>
          <a:p>
            <a:pPr algn="r" rtl="1"/>
            <a:r>
              <a:rPr lang="ar-SA" dirty="0" smtClean="0"/>
              <a:t>.</a:t>
            </a:r>
            <a:endParaRPr lang="ar-SA" dirty="0"/>
          </a:p>
          <a:p>
            <a:pPr algn="r" rtl="1"/>
            <a:r>
              <a:rPr lang="ar-SA" dirty="0"/>
              <a:t>يتم وضع الكائنات على بعضها البعض ويتم تجميعها لتكوين صور معقدة.</a:t>
            </a:r>
          </a:p>
          <a:p>
            <a:pPr algn="r" rtl="1"/>
            <a:r>
              <a:rPr lang="ar-SA" dirty="0"/>
              <a:t>التجميع ينضم إلى الأشكال الفردية.</a:t>
            </a:r>
          </a:p>
          <a:p>
            <a:pPr algn="r" rtl="1"/>
            <a:r>
              <a:rPr lang="ar-SA" dirty="0"/>
              <a:t>فك التجميع يستعيد الصورة؟ لفصل الأشكال.</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7" name="Rectangle 2"/>
          <p:cNvSpPr>
            <a:spLocks noGrp="1" noChangeArrowheads="1"/>
          </p:cNvSpPr>
          <p:nvPr>
            <p:ph type="title"/>
          </p:nvPr>
        </p:nvSpPr>
        <p:spPr>
          <a:xfrm>
            <a:off x="457200" y="0"/>
            <a:ext cx="8229600" cy="1143000"/>
          </a:xfrm>
        </p:spPr>
        <p:txBody>
          <a:bodyPr vert="horz" lIns="91440" tIns="45720" rIns="91440" bIns="45720" rtlCol="0" anchor="ctr">
            <a:normAutofit/>
          </a:bodyPr>
          <a:lstStyle/>
          <a:p>
            <a:r>
              <a:rPr lang="en-US" dirty="0" smtClean="0">
                <a:solidFill>
                  <a:srgbClr val="FF0000"/>
                </a:solidFill>
              </a:rPr>
              <a:t>Device Independence</a:t>
            </a:r>
            <a:endParaRPr lang="en-US" dirty="0">
              <a:solidFill>
                <a:srgbClr val="FF0000"/>
              </a:solidFill>
            </a:endParaRPr>
          </a:p>
        </p:txBody>
      </p:sp>
      <p:sp>
        <p:nvSpPr>
          <p:cNvPr id="77828" name="Rectangle 3"/>
          <p:cNvSpPr>
            <a:spLocks noGrp="1" noChangeArrowheads="1"/>
          </p:cNvSpPr>
          <p:nvPr>
            <p:ph idx="1"/>
          </p:nvPr>
        </p:nvSpPr>
        <p:spPr>
          <a:xfrm>
            <a:off x="0" y="1079938"/>
            <a:ext cx="9144000" cy="4525963"/>
          </a:xfrm>
        </p:spPr>
        <p:txBody>
          <a:bodyPr/>
          <a:lstStyle/>
          <a:p>
            <a:pPr eaLnBrk="1" hangingPunct="1"/>
            <a:r>
              <a:rPr lang="en-US" dirty="0"/>
              <a:t>Vector graphics can be used with different devices </a:t>
            </a:r>
            <a:r>
              <a:rPr lang="en-US" dirty="0">
                <a:solidFill>
                  <a:srgbClr val="FF0000"/>
                </a:solidFill>
              </a:rPr>
              <a:t>without altering </a:t>
            </a:r>
            <a:r>
              <a:rPr lang="en-US" dirty="0"/>
              <a:t>the image </a:t>
            </a:r>
            <a:r>
              <a:rPr lang="en-US" dirty="0">
                <a:solidFill>
                  <a:srgbClr val="FF0000"/>
                </a:solidFill>
              </a:rPr>
              <a:t>dimension</a:t>
            </a:r>
            <a:r>
              <a:rPr lang="en-US" dirty="0"/>
              <a:t>.</a:t>
            </a:r>
          </a:p>
          <a:p>
            <a:pPr lvl="1" eaLnBrk="1" hangingPunct="1"/>
            <a:r>
              <a:rPr lang="en-US" dirty="0">
                <a:ea typeface="ＭＳ Ｐゴシック" charset="-128"/>
              </a:rPr>
              <a:t>Printers and monitors preserve the </a:t>
            </a:r>
            <a:r>
              <a:rPr lang="en-US" dirty="0">
                <a:solidFill>
                  <a:srgbClr val="FF0000"/>
                </a:solidFill>
                <a:ea typeface="ＭＳ Ｐゴシック" charset="-128"/>
              </a:rPr>
              <a:t>original dimension </a:t>
            </a:r>
            <a:r>
              <a:rPr lang="en-US" dirty="0">
                <a:ea typeface="ＭＳ Ｐゴシック" charset="-128"/>
              </a:rPr>
              <a:t>of the image.</a:t>
            </a:r>
          </a:p>
        </p:txBody>
      </p:sp>
      <p:sp>
        <p:nvSpPr>
          <p:cNvPr id="77826" name="Slide Number Placeholder 4"/>
          <p:cNvSpPr>
            <a:spLocks noGrp="1"/>
          </p:cNvSpPr>
          <p:nvPr>
            <p:ph type="sldNum" sz="quarter" idx="12"/>
          </p:nvPr>
        </p:nvSpPr>
        <p:spPr>
          <a:noFill/>
        </p:spPr>
        <p:txBody>
          <a:bodyPr/>
          <a:lstStyle/>
          <a:p>
            <a:fld id="{6646F833-5A56-46F6-A763-4CA4E6D46AB6}" type="slidenum">
              <a:rPr lang="en-US" smtClean="0"/>
              <a:pPr/>
              <a:t>28</a:t>
            </a:fld>
            <a:endParaRPr lang="en-US" smtClean="0"/>
          </a:p>
        </p:txBody>
      </p:sp>
      <p:sp>
        <p:nvSpPr>
          <p:cNvPr id="2" name="مستطيل 1"/>
          <p:cNvSpPr/>
          <p:nvPr/>
        </p:nvSpPr>
        <p:spPr>
          <a:xfrm>
            <a:off x="0" y="3085605"/>
            <a:ext cx="9144000" cy="830997"/>
          </a:xfrm>
          <a:prstGeom prst="rect">
            <a:avLst/>
          </a:prstGeom>
        </p:spPr>
        <p:txBody>
          <a:bodyPr wrap="square">
            <a:spAutoFit/>
          </a:bodyPr>
          <a:lstStyle/>
          <a:p>
            <a:pPr algn="r" rtl="1"/>
            <a:r>
              <a:rPr lang="ar-SA" dirty="0"/>
              <a:t>يمكن استخدام رسومات </a:t>
            </a:r>
            <a:r>
              <a:rPr lang="en-US" dirty="0"/>
              <a:t>Vector </a:t>
            </a:r>
            <a:r>
              <a:rPr lang="ar-SA" dirty="0"/>
              <a:t>مع أجهزة مختلفة دون تغيير بُعد الصورة.</a:t>
            </a:r>
          </a:p>
          <a:p>
            <a:pPr algn="r" rtl="1"/>
            <a:r>
              <a:rPr lang="ar-SA" dirty="0"/>
              <a:t>تحتفظ الطابعات والشاشات بالبعد الأصلي للصورة.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5" name="Rectangle 2"/>
          <p:cNvSpPr>
            <a:spLocks noGrp="1" noChangeArrowheads="1"/>
          </p:cNvSpPr>
          <p:nvPr>
            <p:ph type="title"/>
          </p:nvPr>
        </p:nvSpPr>
        <p:spPr>
          <a:xfrm>
            <a:off x="-1" y="249621"/>
            <a:ext cx="8923283" cy="914400"/>
          </a:xfrm>
        </p:spPr>
        <p:txBody>
          <a:bodyPr vert="horz" lIns="91440" tIns="45720" rIns="91440" bIns="45720" rtlCol="0" anchor="ctr">
            <a:normAutofit/>
          </a:bodyPr>
          <a:lstStyle/>
          <a:p>
            <a:pPr algn="l"/>
            <a:r>
              <a:rPr lang="en-US" dirty="0" smtClean="0">
                <a:solidFill>
                  <a:srgbClr val="FF0000"/>
                </a:solidFill>
              </a:rPr>
              <a:t>Vector To Bitmapped &amp; Back Again</a:t>
            </a:r>
            <a:endParaRPr lang="en-US" dirty="0">
              <a:solidFill>
                <a:srgbClr val="FF0000"/>
              </a:solidFill>
            </a:endParaRPr>
          </a:p>
        </p:txBody>
      </p:sp>
      <p:sp>
        <p:nvSpPr>
          <p:cNvPr id="79876" name="Rectangle 3"/>
          <p:cNvSpPr>
            <a:spLocks noGrp="1" noChangeArrowheads="1"/>
          </p:cNvSpPr>
          <p:nvPr>
            <p:ph idx="1"/>
          </p:nvPr>
        </p:nvSpPr>
        <p:spPr>
          <a:xfrm>
            <a:off x="0" y="1190297"/>
            <a:ext cx="9144000" cy="4530725"/>
          </a:xfrm>
        </p:spPr>
        <p:txBody>
          <a:bodyPr>
            <a:normAutofit/>
          </a:bodyPr>
          <a:lstStyle/>
          <a:p>
            <a:pPr marL="514350" indent="-514350" eaLnBrk="1" hangingPunct="1">
              <a:buFont typeface="+mj-lt"/>
              <a:buAutoNum type="arabicPeriod"/>
            </a:pPr>
            <a:r>
              <a:rPr lang="en-US" dirty="0" err="1">
                <a:solidFill>
                  <a:srgbClr val="FF5A14"/>
                </a:solidFill>
              </a:rPr>
              <a:t>Autotracing</a:t>
            </a:r>
            <a:r>
              <a:rPr lang="en-US" dirty="0"/>
              <a:t>: software analyzes a bitmapped image for shapes and converts the image to a vector graphic.</a:t>
            </a:r>
          </a:p>
          <a:p>
            <a:pPr marL="514350" indent="-514350" eaLnBrk="1" hangingPunct="1">
              <a:buFont typeface="+mj-lt"/>
              <a:buAutoNum type="arabicPeriod"/>
            </a:pPr>
            <a:r>
              <a:rPr lang="en-US" dirty="0">
                <a:solidFill>
                  <a:srgbClr val="FF5A14"/>
                </a:solidFill>
              </a:rPr>
              <a:t>Rasterizing</a:t>
            </a:r>
            <a:r>
              <a:rPr lang="en-US" dirty="0"/>
              <a:t>: samples the vector image and saves it in bitmapped form.</a:t>
            </a:r>
          </a:p>
          <a:p>
            <a:pPr lvl="1" eaLnBrk="1" hangingPunct="1"/>
            <a:r>
              <a:rPr lang="en-US" dirty="0">
                <a:ea typeface="ＭＳ Ｐゴシック" charset="-128"/>
              </a:rPr>
              <a:t>Vector graphics displayed on a screen can be screen grabbed and saved as a bitmapped graphic.</a:t>
            </a:r>
          </a:p>
        </p:txBody>
      </p:sp>
      <p:sp>
        <p:nvSpPr>
          <p:cNvPr id="79874" name="Slide Number Placeholder 4"/>
          <p:cNvSpPr>
            <a:spLocks noGrp="1"/>
          </p:cNvSpPr>
          <p:nvPr>
            <p:ph type="sldNum" sz="quarter" idx="12"/>
          </p:nvPr>
        </p:nvSpPr>
        <p:spPr>
          <a:noFill/>
        </p:spPr>
        <p:txBody>
          <a:bodyPr/>
          <a:lstStyle/>
          <a:p>
            <a:fld id="{B6D8BBE1-8832-4E01-B3A7-1FC7EE95E627}" type="slidenum">
              <a:rPr lang="en-US" smtClean="0"/>
              <a:pPr/>
              <a:t>29</a:t>
            </a:fld>
            <a:endParaRPr lang="en-US" smtClean="0"/>
          </a:p>
        </p:txBody>
      </p:sp>
      <p:sp>
        <p:nvSpPr>
          <p:cNvPr id="2" name="مستطيل 1"/>
          <p:cNvSpPr/>
          <p:nvPr/>
        </p:nvSpPr>
        <p:spPr>
          <a:xfrm>
            <a:off x="141890" y="5015942"/>
            <a:ext cx="9002110" cy="1200329"/>
          </a:xfrm>
          <a:prstGeom prst="rect">
            <a:avLst/>
          </a:prstGeom>
        </p:spPr>
        <p:txBody>
          <a:bodyPr wrap="square">
            <a:spAutoFit/>
          </a:bodyPr>
          <a:lstStyle/>
          <a:p>
            <a:pPr algn="r" rtl="1"/>
            <a:r>
              <a:rPr lang="ar-SA" dirty="0"/>
              <a:t>تتبع تلقائي: يقوم البرنامج بتحليل صورة نقطية للأشكال وتحويل الصورة إلى رسم متجه.</a:t>
            </a:r>
          </a:p>
          <a:p>
            <a:pPr algn="r" rtl="1"/>
            <a:r>
              <a:rPr lang="ar-SA" dirty="0"/>
              <a:t>تنقيط: عيّن صورة المتجه وحفظها في شكل نقطي.</a:t>
            </a:r>
          </a:p>
          <a:p>
            <a:pPr algn="r" rtl="1"/>
            <a:r>
              <a:rPr lang="ar-SA" dirty="0"/>
              <a:t>يمكن التقاط رسومات متجهة معروضة على شاشة وحفظها كرسومات نقطية.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156949" y="-284920"/>
            <a:ext cx="8229600" cy="1143000"/>
          </a:xfrm>
        </p:spPr>
        <p:txBody>
          <a:bodyPr vert="horz" lIns="91440" tIns="45720" rIns="91440" bIns="45720" rtlCol="0" anchor="ctr">
            <a:normAutofit/>
          </a:bodyPr>
          <a:lstStyle/>
          <a:p>
            <a:r>
              <a:rPr lang="en-US" dirty="0" smtClean="0">
                <a:solidFill>
                  <a:srgbClr val="FF0000"/>
                </a:solidFill>
              </a:rPr>
              <a:t>Multimedia Graphics</a:t>
            </a:r>
            <a:endParaRPr lang="en-US" dirty="0">
              <a:solidFill>
                <a:srgbClr val="FF0000"/>
              </a:solidFill>
            </a:endParaRPr>
          </a:p>
        </p:txBody>
      </p:sp>
      <p:sp>
        <p:nvSpPr>
          <p:cNvPr id="20484" name="Rectangle 3"/>
          <p:cNvSpPr>
            <a:spLocks noGrp="1" noChangeArrowheads="1"/>
          </p:cNvSpPr>
          <p:nvPr>
            <p:ph idx="1"/>
          </p:nvPr>
        </p:nvSpPr>
        <p:spPr>
          <a:xfrm>
            <a:off x="-423089" y="754039"/>
            <a:ext cx="9771803" cy="4525963"/>
          </a:xfrm>
        </p:spPr>
        <p:txBody>
          <a:bodyPr/>
          <a:lstStyle/>
          <a:p>
            <a:pPr eaLnBrk="1" hangingPunct="1"/>
            <a:r>
              <a:rPr lang="en-US" dirty="0">
                <a:solidFill>
                  <a:srgbClr val="FF0000"/>
                </a:solidFill>
              </a:rPr>
              <a:t>Challenges of computer images include:</a:t>
            </a:r>
          </a:p>
          <a:p>
            <a:pPr marL="971550" lvl="1" indent="-514350" eaLnBrk="1" hangingPunct="1">
              <a:buFont typeface="+mj-lt"/>
              <a:buAutoNum type="arabicPeriod"/>
            </a:pPr>
            <a:r>
              <a:rPr lang="en-US" dirty="0">
                <a:ea typeface="ＭＳ Ｐゴシック" charset="-128"/>
              </a:rPr>
              <a:t>Large file size</a:t>
            </a:r>
          </a:p>
          <a:p>
            <a:pPr marL="971550" lvl="1" indent="-514350" eaLnBrk="1" hangingPunct="1">
              <a:buFont typeface="+mj-lt"/>
              <a:buAutoNum type="arabicPeriod"/>
            </a:pPr>
            <a:r>
              <a:rPr lang="en-US" dirty="0">
                <a:ea typeface="ＭＳ Ｐゴシック" charset="-128"/>
              </a:rPr>
              <a:t>Slow downloads and processing</a:t>
            </a:r>
          </a:p>
          <a:p>
            <a:pPr marL="971550" lvl="1" indent="-514350" eaLnBrk="1" hangingPunct="1">
              <a:buFont typeface="+mj-lt"/>
              <a:buAutoNum type="arabicPeriod"/>
            </a:pPr>
            <a:r>
              <a:rPr lang="en-US" dirty="0">
                <a:ea typeface="ＭＳ Ｐゴシック" charset="-128"/>
              </a:rPr>
              <a:t>Possible inferior quality from original</a:t>
            </a:r>
          </a:p>
          <a:p>
            <a:pPr marL="971550" lvl="1" indent="-514350" eaLnBrk="1" hangingPunct="1">
              <a:buFont typeface="+mj-lt"/>
              <a:buAutoNum type="arabicPeriod"/>
            </a:pPr>
            <a:r>
              <a:rPr lang="en-US" dirty="0">
                <a:ea typeface="ＭＳ Ｐゴシック" charset="-128"/>
              </a:rPr>
              <a:t>File format compatibility</a:t>
            </a:r>
          </a:p>
          <a:p>
            <a:pPr marL="971550" lvl="1" indent="-514350" eaLnBrk="1" hangingPunct="1">
              <a:buFont typeface="+mj-lt"/>
              <a:buAutoNum type="arabicPeriod"/>
            </a:pPr>
            <a:r>
              <a:rPr lang="en-US" dirty="0">
                <a:ea typeface="ＭＳ Ｐゴシック" charset="-128"/>
              </a:rPr>
              <a:t>Images display differently on various monitors and printers.</a:t>
            </a:r>
          </a:p>
        </p:txBody>
      </p:sp>
      <p:sp>
        <p:nvSpPr>
          <p:cNvPr id="20482" name="Slide Number Placeholder 4"/>
          <p:cNvSpPr>
            <a:spLocks noGrp="1"/>
          </p:cNvSpPr>
          <p:nvPr>
            <p:ph type="sldNum" sz="quarter" idx="12"/>
          </p:nvPr>
        </p:nvSpPr>
        <p:spPr>
          <a:noFill/>
        </p:spPr>
        <p:txBody>
          <a:bodyPr/>
          <a:lstStyle/>
          <a:p>
            <a:fld id="{E62F9C2F-1AC9-4BFD-9B54-DCB6BBD9557B}" type="slidenum">
              <a:rPr lang="en-US" smtClean="0"/>
              <a:pPr/>
              <a:t>3</a:t>
            </a:fld>
            <a:endParaRPr lang="en-US" smtClean="0"/>
          </a:p>
        </p:txBody>
      </p:sp>
      <p:sp>
        <p:nvSpPr>
          <p:cNvPr id="2" name="مستطيل 1"/>
          <p:cNvSpPr/>
          <p:nvPr/>
        </p:nvSpPr>
        <p:spPr>
          <a:xfrm>
            <a:off x="682388" y="4182409"/>
            <a:ext cx="8461612" cy="2308324"/>
          </a:xfrm>
          <a:prstGeom prst="rect">
            <a:avLst/>
          </a:prstGeom>
        </p:spPr>
        <p:txBody>
          <a:bodyPr wrap="square">
            <a:spAutoFit/>
          </a:bodyPr>
          <a:lstStyle/>
          <a:p>
            <a:pPr algn="r" rtl="1"/>
            <a:r>
              <a:rPr lang="ar-SA" dirty="0"/>
              <a:t>تشمل تحديات صور الكمبيوتر ما يلي:</a:t>
            </a:r>
          </a:p>
          <a:p>
            <a:pPr algn="r" rtl="1"/>
            <a:r>
              <a:rPr lang="ar-SA" dirty="0"/>
              <a:t>حجم ملف كبير</a:t>
            </a:r>
          </a:p>
          <a:p>
            <a:pPr algn="r" rtl="1"/>
            <a:r>
              <a:rPr lang="ar-SA" dirty="0"/>
              <a:t>بطء التنزيل والمعالجة</a:t>
            </a:r>
          </a:p>
          <a:p>
            <a:pPr algn="r" rtl="1"/>
            <a:r>
              <a:rPr lang="ar-SA" dirty="0"/>
              <a:t>ممكن جودة رديئة من الأصل</a:t>
            </a:r>
          </a:p>
          <a:p>
            <a:pPr algn="r" rtl="1"/>
            <a:r>
              <a:rPr lang="ar-SA" dirty="0"/>
              <a:t>توافق تنسيق الملف</a:t>
            </a:r>
          </a:p>
          <a:p>
            <a:pPr algn="r" rtl="1"/>
            <a:r>
              <a:rPr lang="ar-SA" dirty="0"/>
              <a:t>تعرض الصور بشكل مختلف على الشاشات والطابعات المختلفة.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a:xfrm>
            <a:off x="472965" y="-214093"/>
            <a:ext cx="8229600" cy="1143000"/>
          </a:xfrm>
        </p:spPr>
        <p:txBody>
          <a:bodyPr vert="horz" lIns="91440" tIns="45720" rIns="91440" bIns="45720" rtlCol="0" anchor="ctr">
            <a:normAutofit/>
          </a:bodyPr>
          <a:lstStyle/>
          <a:p>
            <a:r>
              <a:rPr lang="en-US" dirty="0" smtClean="0">
                <a:solidFill>
                  <a:srgbClr val="FF0000"/>
                </a:solidFill>
              </a:rPr>
              <a:t>Vector Graphic File Formats</a:t>
            </a:r>
            <a:endParaRPr lang="en-US" dirty="0">
              <a:solidFill>
                <a:srgbClr val="FF0000"/>
              </a:solidFill>
            </a:endParaRPr>
          </a:p>
        </p:txBody>
      </p:sp>
      <p:sp>
        <p:nvSpPr>
          <p:cNvPr id="81924" name="Rectangle 3"/>
          <p:cNvSpPr>
            <a:spLocks noGrp="1" noChangeArrowheads="1"/>
          </p:cNvSpPr>
          <p:nvPr>
            <p:ph idx="1"/>
          </p:nvPr>
        </p:nvSpPr>
        <p:spPr>
          <a:xfrm>
            <a:off x="-110360" y="764628"/>
            <a:ext cx="9254359" cy="4525963"/>
          </a:xfrm>
        </p:spPr>
        <p:txBody>
          <a:bodyPr>
            <a:normAutofit/>
          </a:bodyPr>
          <a:lstStyle/>
          <a:p>
            <a:pPr eaLnBrk="1" hangingPunct="1"/>
            <a:r>
              <a:rPr lang="en-US" dirty="0"/>
              <a:t>Files are saved in </a:t>
            </a:r>
            <a:r>
              <a:rPr lang="en-US" dirty="0">
                <a:solidFill>
                  <a:srgbClr val="FF0000"/>
                </a:solidFill>
              </a:rPr>
              <a:t>native format </a:t>
            </a:r>
            <a:r>
              <a:rPr lang="en-US" dirty="0"/>
              <a:t>or </a:t>
            </a:r>
            <a:r>
              <a:rPr lang="en-US" dirty="0">
                <a:solidFill>
                  <a:srgbClr val="FF0000"/>
                </a:solidFill>
              </a:rPr>
              <a:t>general purpose </a:t>
            </a:r>
            <a:r>
              <a:rPr lang="en-US" dirty="0"/>
              <a:t>formats.</a:t>
            </a:r>
          </a:p>
          <a:p>
            <a:pPr lvl="1" eaLnBrk="1" hangingPunct="1"/>
            <a:r>
              <a:rPr lang="en-US" dirty="0">
                <a:solidFill>
                  <a:srgbClr val="FF5A14"/>
                </a:solidFill>
                <a:ea typeface="ＭＳ Ｐゴシック" charset="-128"/>
              </a:rPr>
              <a:t>Native format</a:t>
            </a:r>
            <a:r>
              <a:rPr lang="en-US" dirty="0">
                <a:ea typeface="ＭＳ Ｐゴシック" charset="-128"/>
              </a:rPr>
              <a:t>: dependent on the application.</a:t>
            </a:r>
          </a:p>
          <a:p>
            <a:pPr lvl="1" eaLnBrk="1" hangingPunct="1"/>
            <a:r>
              <a:rPr lang="en-US" dirty="0">
                <a:solidFill>
                  <a:srgbClr val="FF0000"/>
                </a:solidFill>
                <a:ea typeface="ＭＳ Ｐゴシック" charset="-128"/>
              </a:rPr>
              <a:t>General purpose: </a:t>
            </a:r>
            <a:r>
              <a:rPr lang="en-US" dirty="0">
                <a:ea typeface="ＭＳ Ｐゴシック" charset="-128"/>
              </a:rPr>
              <a:t>can be used in many applications.</a:t>
            </a:r>
          </a:p>
          <a:p>
            <a:pPr lvl="2" eaLnBrk="1" hangingPunct="1"/>
            <a:r>
              <a:rPr lang="en-US" dirty="0">
                <a:solidFill>
                  <a:srgbClr val="FF5A14"/>
                </a:solidFill>
                <a:ea typeface="ＭＳ Ｐゴシック" charset="-128"/>
              </a:rPr>
              <a:t>Vector-only:</a:t>
            </a:r>
            <a:r>
              <a:rPr lang="en-US" dirty="0">
                <a:ea typeface="ＭＳ Ｐゴシック" charset="-128"/>
              </a:rPr>
              <a:t> </a:t>
            </a:r>
            <a:br>
              <a:rPr lang="en-US" dirty="0">
                <a:ea typeface="ＭＳ Ｐゴシック" charset="-128"/>
              </a:rPr>
            </a:br>
            <a:r>
              <a:rPr lang="en-US" dirty="0">
                <a:ea typeface="ＭＳ Ｐゴシック" charset="-128"/>
              </a:rPr>
              <a:t>EPS—Encapsulated Postscript</a:t>
            </a:r>
            <a:br>
              <a:rPr lang="en-US" dirty="0">
                <a:ea typeface="ＭＳ Ｐゴシック" charset="-128"/>
              </a:rPr>
            </a:br>
            <a:r>
              <a:rPr lang="en-US" dirty="0">
                <a:ea typeface="ＭＳ Ｐゴシック" charset="-128"/>
              </a:rPr>
              <a:t>PDF— Portable Document Format</a:t>
            </a:r>
            <a:r>
              <a:rPr lang="en-US" dirty="0" smtClean="0">
                <a:ea typeface="ＭＳ Ｐゴシック" charset="-128"/>
              </a:rPr>
              <a:t>.</a:t>
            </a:r>
            <a:endParaRPr lang="en-US" dirty="0">
              <a:ea typeface="ＭＳ Ｐゴシック" charset="-128"/>
            </a:endParaRPr>
          </a:p>
          <a:p>
            <a:pPr lvl="2" eaLnBrk="1" hangingPunct="1"/>
            <a:r>
              <a:rPr lang="en-US" dirty="0">
                <a:solidFill>
                  <a:srgbClr val="FF5A14"/>
                </a:solidFill>
                <a:ea typeface="ＭＳ Ｐゴシック" charset="-128"/>
              </a:rPr>
              <a:t>Metafiles:</a:t>
            </a:r>
            <a:r>
              <a:rPr lang="en-US" dirty="0">
                <a:ea typeface="ＭＳ Ｐゴシック" charset="-128"/>
              </a:rPr>
              <a:t/>
            </a:r>
            <a:br>
              <a:rPr lang="en-US" dirty="0">
                <a:ea typeface="ＭＳ Ｐゴシック" charset="-128"/>
              </a:rPr>
            </a:br>
            <a:r>
              <a:rPr lang="en-US" dirty="0">
                <a:ea typeface="ＭＳ Ｐゴシック" charset="-128"/>
              </a:rPr>
              <a:t>SVG—Scalable Vector Format.</a:t>
            </a:r>
          </a:p>
        </p:txBody>
      </p:sp>
      <p:sp>
        <p:nvSpPr>
          <p:cNvPr id="81922" name="Slide Number Placeholder 4"/>
          <p:cNvSpPr>
            <a:spLocks noGrp="1"/>
          </p:cNvSpPr>
          <p:nvPr>
            <p:ph type="sldNum" sz="quarter" idx="12"/>
          </p:nvPr>
        </p:nvSpPr>
        <p:spPr>
          <a:noFill/>
        </p:spPr>
        <p:txBody>
          <a:bodyPr/>
          <a:lstStyle/>
          <a:p>
            <a:fld id="{C7E17CE0-1184-4A1F-AD6D-DB96824D8364}" type="slidenum">
              <a:rPr lang="en-US" smtClean="0"/>
              <a:pPr/>
              <a:t>30</a:t>
            </a:fld>
            <a:endParaRPr lang="en-US" smtClean="0"/>
          </a:p>
        </p:txBody>
      </p:sp>
      <p:sp>
        <p:nvSpPr>
          <p:cNvPr id="2" name="مستطيل 1"/>
          <p:cNvSpPr/>
          <p:nvPr/>
        </p:nvSpPr>
        <p:spPr>
          <a:xfrm>
            <a:off x="-378371" y="4761547"/>
            <a:ext cx="9522372" cy="1938992"/>
          </a:xfrm>
          <a:prstGeom prst="rect">
            <a:avLst/>
          </a:prstGeom>
        </p:spPr>
        <p:txBody>
          <a:bodyPr wrap="square">
            <a:spAutoFit/>
          </a:bodyPr>
          <a:lstStyle/>
          <a:p>
            <a:pPr algn="r" rtl="1"/>
            <a:r>
              <a:rPr lang="ar-SA" dirty="0"/>
              <a:t>يتم حفظ الملفات بتنسيقات أصلية أو تنسيقات للأغراض العامة.</a:t>
            </a:r>
          </a:p>
          <a:p>
            <a:pPr algn="r" rtl="1"/>
            <a:r>
              <a:rPr lang="ar-SA" dirty="0"/>
              <a:t>التنسيق الأصلي: يعتمد على التطبيق.</a:t>
            </a:r>
          </a:p>
          <a:p>
            <a:pPr algn="r" rtl="1"/>
            <a:r>
              <a:rPr lang="ar-SA" dirty="0"/>
              <a:t>الغرض العام: يمكن استخدامه في العديد من التطبيقات.</a:t>
            </a:r>
          </a:p>
          <a:p>
            <a:pPr algn="r" rtl="1"/>
            <a:r>
              <a:rPr lang="ar-SA" dirty="0"/>
              <a:t>ناقلات فقط:؟ </a:t>
            </a:r>
            <a:r>
              <a:rPr lang="en-US" dirty="0"/>
              <a:t>EPS - </a:t>
            </a:r>
            <a:r>
              <a:rPr lang="ar-SA" dirty="0"/>
              <a:t>مغلف التذييل </a:t>
            </a:r>
            <a:r>
              <a:rPr lang="en-US" dirty="0"/>
              <a:t>PDF - </a:t>
            </a:r>
            <a:r>
              <a:rPr lang="ar-SA" dirty="0"/>
              <a:t>تنسيق المستندات المحمولة</a:t>
            </a:r>
            <a:r>
              <a:rPr lang="ar-SA" dirty="0" smtClean="0"/>
              <a:t>.</a:t>
            </a:r>
            <a:endParaRPr lang="ar-SA" dirty="0"/>
          </a:p>
          <a:p>
            <a:pPr algn="r" rtl="1"/>
            <a:r>
              <a:rPr lang="ar-SA" dirty="0"/>
              <a:t>ملفات التعريف:؟ </a:t>
            </a:r>
            <a:r>
              <a:rPr lang="en-US" dirty="0"/>
              <a:t>SVG - </a:t>
            </a:r>
            <a:r>
              <a:rPr lang="ar-SA" dirty="0"/>
              <a:t>تنسيق </a:t>
            </a:r>
            <a:r>
              <a:rPr lang="en-US" dirty="0"/>
              <a:t>Vector </a:t>
            </a:r>
            <a:r>
              <a:rPr lang="ar-SA" dirty="0"/>
              <a:t>قابل للتوسع.</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1" name="Rectangle 2"/>
          <p:cNvSpPr>
            <a:spLocks noGrp="1" noChangeArrowheads="1"/>
          </p:cNvSpPr>
          <p:nvPr>
            <p:ph type="title"/>
          </p:nvPr>
        </p:nvSpPr>
        <p:spPr>
          <a:xfrm>
            <a:off x="381000" y="-308687"/>
            <a:ext cx="8229600" cy="1143000"/>
          </a:xfrm>
        </p:spPr>
        <p:txBody>
          <a:bodyPr vert="horz" lIns="91440" tIns="45720" rIns="91440" bIns="45720" rtlCol="0" anchor="ctr">
            <a:normAutofit/>
          </a:bodyPr>
          <a:lstStyle/>
          <a:p>
            <a:r>
              <a:rPr lang="en-US" dirty="0" smtClean="0">
                <a:solidFill>
                  <a:srgbClr val="FF0000"/>
                </a:solidFill>
              </a:rPr>
              <a:t>Advantages</a:t>
            </a:r>
            <a:endParaRPr lang="en-US" dirty="0">
              <a:solidFill>
                <a:srgbClr val="FF0000"/>
              </a:solidFill>
            </a:endParaRPr>
          </a:p>
        </p:txBody>
      </p:sp>
      <p:sp>
        <p:nvSpPr>
          <p:cNvPr id="83972" name="Rectangle 3"/>
          <p:cNvSpPr>
            <a:spLocks noGrp="1" noChangeArrowheads="1"/>
          </p:cNvSpPr>
          <p:nvPr>
            <p:ph sz="half" idx="1"/>
          </p:nvPr>
        </p:nvSpPr>
        <p:spPr>
          <a:xfrm>
            <a:off x="-2" y="1728952"/>
            <a:ext cx="4650829" cy="3692525"/>
          </a:xfrm>
        </p:spPr>
        <p:txBody>
          <a:bodyPr/>
          <a:lstStyle/>
          <a:p>
            <a:pPr eaLnBrk="1" hangingPunct="1"/>
            <a:r>
              <a:rPr lang="en-US" dirty="0"/>
              <a:t>Represent complex </a:t>
            </a:r>
            <a:r>
              <a:rPr lang="en-US" dirty="0" err="1"/>
              <a:t>contones</a:t>
            </a:r>
            <a:r>
              <a:rPr lang="en-US" dirty="0"/>
              <a:t>.</a:t>
            </a:r>
          </a:p>
          <a:p>
            <a:pPr eaLnBrk="1" hangingPunct="1"/>
            <a:r>
              <a:rPr lang="en-US" dirty="0"/>
              <a:t>Full-featured photo editing.</a:t>
            </a:r>
          </a:p>
          <a:p>
            <a:pPr eaLnBrk="1" hangingPunct="1"/>
            <a:r>
              <a:rPr lang="en-US" dirty="0"/>
              <a:t>Wide range of artistic effects.</a:t>
            </a:r>
          </a:p>
          <a:p>
            <a:pPr eaLnBrk="1" hangingPunct="1"/>
            <a:r>
              <a:rPr lang="en-US" dirty="0"/>
              <a:t>Precise editing.</a:t>
            </a:r>
          </a:p>
        </p:txBody>
      </p:sp>
      <p:sp>
        <p:nvSpPr>
          <p:cNvPr id="83973" name="Rectangle 4"/>
          <p:cNvSpPr>
            <a:spLocks noGrp="1" noChangeArrowheads="1"/>
          </p:cNvSpPr>
          <p:nvPr>
            <p:ph sz="half" idx="2"/>
          </p:nvPr>
        </p:nvSpPr>
        <p:spPr>
          <a:xfrm>
            <a:off x="4633748" y="1552903"/>
            <a:ext cx="4510252" cy="3616325"/>
          </a:xfrm>
        </p:spPr>
        <p:txBody>
          <a:bodyPr/>
          <a:lstStyle/>
          <a:p>
            <a:pPr marL="514350" indent="-514350" eaLnBrk="1" hangingPunct="1">
              <a:buFont typeface="+mj-lt"/>
              <a:buAutoNum type="arabicPeriod"/>
            </a:pPr>
            <a:r>
              <a:rPr lang="en-US" dirty="0"/>
              <a:t>Smooth scaling and reshaping.</a:t>
            </a:r>
          </a:p>
          <a:p>
            <a:pPr marL="514350" indent="-514350" eaLnBrk="1" hangingPunct="1">
              <a:buFont typeface="+mj-lt"/>
              <a:buAutoNum type="arabicPeriod"/>
            </a:pPr>
            <a:r>
              <a:rPr lang="en-US" dirty="0"/>
              <a:t>Ease of editing objects in layers.</a:t>
            </a:r>
          </a:p>
          <a:p>
            <a:pPr marL="514350" indent="-514350" eaLnBrk="1" hangingPunct="1">
              <a:buFont typeface="+mj-lt"/>
              <a:buAutoNum type="arabicPeriod"/>
            </a:pPr>
            <a:r>
              <a:rPr lang="en-US" dirty="0"/>
              <a:t>Low file size.</a:t>
            </a:r>
          </a:p>
          <a:p>
            <a:pPr marL="514350" indent="-514350" eaLnBrk="1" hangingPunct="1">
              <a:buFont typeface="+mj-lt"/>
              <a:buAutoNum type="arabicPeriod"/>
            </a:pPr>
            <a:r>
              <a:rPr lang="en-US" dirty="0"/>
              <a:t>Device-independent.</a:t>
            </a:r>
          </a:p>
        </p:txBody>
      </p:sp>
      <p:sp>
        <p:nvSpPr>
          <p:cNvPr id="83970" name="Slide Number Placeholder 5"/>
          <p:cNvSpPr>
            <a:spLocks noGrp="1"/>
          </p:cNvSpPr>
          <p:nvPr>
            <p:ph type="sldNum" sz="quarter" idx="12"/>
          </p:nvPr>
        </p:nvSpPr>
        <p:spPr>
          <a:noFill/>
        </p:spPr>
        <p:txBody>
          <a:bodyPr/>
          <a:lstStyle/>
          <a:p>
            <a:fld id="{7F443500-357A-45A0-9258-BFE3387C0964}" type="slidenum">
              <a:rPr lang="en-US" smtClean="0"/>
              <a:pPr/>
              <a:t>31</a:t>
            </a:fld>
            <a:endParaRPr lang="en-US" smtClean="0"/>
          </a:p>
        </p:txBody>
      </p:sp>
      <p:sp>
        <p:nvSpPr>
          <p:cNvPr id="83974" name="Text Box 5"/>
          <p:cNvSpPr txBox="1">
            <a:spLocks noChangeArrowheads="1"/>
          </p:cNvSpPr>
          <p:nvPr/>
        </p:nvSpPr>
        <p:spPr bwMode="auto">
          <a:xfrm>
            <a:off x="4900448" y="843455"/>
            <a:ext cx="3505200" cy="457200"/>
          </a:xfrm>
          <a:prstGeom prst="rect">
            <a:avLst/>
          </a:prstGeom>
          <a:ln>
            <a:headEnd/>
            <a:tailEnd/>
          </a:ln>
        </p:spPr>
        <p:style>
          <a:lnRef idx="2">
            <a:schemeClr val="dk1"/>
          </a:lnRef>
          <a:fillRef idx="1">
            <a:schemeClr val="lt1"/>
          </a:fillRef>
          <a:effectRef idx="0">
            <a:schemeClr val="dk1"/>
          </a:effectRef>
          <a:fontRef idx="minor">
            <a:schemeClr val="dk1"/>
          </a:fontRef>
        </p:style>
        <p:txBody>
          <a:bodyPr>
            <a:prstTxWarp prst="textNoShape">
              <a:avLst/>
            </a:prstTxWarp>
            <a:spAutoFit/>
          </a:bodyPr>
          <a:lstStyle/>
          <a:p>
            <a:pPr>
              <a:spcBef>
                <a:spcPct val="50000"/>
              </a:spcBef>
            </a:pPr>
            <a:r>
              <a:rPr lang="en-US"/>
              <a:t>VECTOR IMAGES</a:t>
            </a:r>
          </a:p>
        </p:txBody>
      </p:sp>
      <p:sp>
        <p:nvSpPr>
          <p:cNvPr id="83975" name="Text Box 6"/>
          <p:cNvSpPr txBox="1">
            <a:spLocks noChangeArrowheads="1"/>
          </p:cNvSpPr>
          <p:nvPr/>
        </p:nvSpPr>
        <p:spPr bwMode="auto">
          <a:xfrm>
            <a:off x="381000" y="867103"/>
            <a:ext cx="3505200" cy="457200"/>
          </a:xfrm>
          <a:prstGeom prst="rect">
            <a:avLst/>
          </a:prstGeom>
          <a:ln>
            <a:headEnd/>
            <a:tailEnd/>
          </a:ln>
        </p:spPr>
        <p:style>
          <a:lnRef idx="2">
            <a:schemeClr val="dk1"/>
          </a:lnRef>
          <a:fillRef idx="1">
            <a:schemeClr val="lt1"/>
          </a:fillRef>
          <a:effectRef idx="0">
            <a:schemeClr val="dk1"/>
          </a:effectRef>
          <a:fontRef idx="minor">
            <a:schemeClr val="dk1"/>
          </a:fontRef>
        </p:style>
        <p:txBody>
          <a:bodyPr>
            <a:prstTxWarp prst="textNoShape">
              <a:avLst/>
            </a:prstTxWarp>
            <a:spAutoFit/>
          </a:bodyPr>
          <a:lstStyle/>
          <a:p>
            <a:pPr>
              <a:spcBef>
                <a:spcPct val="50000"/>
              </a:spcBef>
            </a:pPr>
            <a:r>
              <a:rPr lang="en-US"/>
              <a:t>BITMAPPED IMAGES</a:t>
            </a:r>
          </a:p>
        </p:txBody>
      </p:sp>
      <p:sp>
        <p:nvSpPr>
          <p:cNvPr id="2" name="مستطيل 1"/>
          <p:cNvSpPr/>
          <p:nvPr/>
        </p:nvSpPr>
        <p:spPr>
          <a:xfrm>
            <a:off x="4367048" y="4488736"/>
            <a:ext cx="4572000" cy="1569660"/>
          </a:xfrm>
          <a:prstGeom prst="rect">
            <a:avLst/>
          </a:prstGeom>
        </p:spPr>
        <p:txBody>
          <a:bodyPr>
            <a:spAutoFit/>
          </a:bodyPr>
          <a:lstStyle/>
          <a:p>
            <a:pPr marL="457200" indent="-457200" algn="r" rtl="1">
              <a:buFont typeface="+mj-lt"/>
              <a:buAutoNum type="arabicPeriod"/>
            </a:pPr>
            <a:r>
              <a:rPr lang="ar-SA" dirty="0"/>
              <a:t>التحجيم السلس وإعادة تشكيل.</a:t>
            </a:r>
          </a:p>
          <a:p>
            <a:pPr marL="457200" indent="-457200" algn="r" rtl="1">
              <a:buFont typeface="+mj-lt"/>
              <a:buAutoNum type="arabicPeriod"/>
            </a:pPr>
            <a:r>
              <a:rPr lang="ar-SA" dirty="0"/>
              <a:t>سهولة تحرير الكائنات في الطبقات.</a:t>
            </a:r>
          </a:p>
          <a:p>
            <a:pPr marL="457200" indent="-457200" algn="r" rtl="1">
              <a:buFont typeface="+mj-lt"/>
              <a:buAutoNum type="arabicPeriod"/>
            </a:pPr>
            <a:r>
              <a:rPr lang="ar-SA" dirty="0"/>
              <a:t>حجم ملف منخفض.</a:t>
            </a:r>
          </a:p>
          <a:p>
            <a:pPr marL="457200" indent="-457200" algn="r" rtl="1">
              <a:buFont typeface="+mj-lt"/>
              <a:buAutoNum type="arabicPeriod"/>
            </a:pPr>
            <a:r>
              <a:rPr lang="ar-SA" dirty="0"/>
              <a:t>جهاز مستقل.</a:t>
            </a:r>
          </a:p>
        </p:txBody>
      </p:sp>
      <p:sp>
        <p:nvSpPr>
          <p:cNvPr id="3" name="مستطيل 2"/>
          <p:cNvSpPr/>
          <p:nvPr/>
        </p:nvSpPr>
        <p:spPr>
          <a:xfrm>
            <a:off x="-685800" y="4867108"/>
            <a:ext cx="4572000" cy="1569660"/>
          </a:xfrm>
          <a:prstGeom prst="rect">
            <a:avLst/>
          </a:prstGeom>
        </p:spPr>
        <p:txBody>
          <a:bodyPr>
            <a:spAutoFit/>
          </a:bodyPr>
          <a:lstStyle/>
          <a:p>
            <a:pPr marL="457200" indent="-457200" algn="r" rtl="1">
              <a:buFont typeface="+mj-lt"/>
              <a:buAutoNum type="arabicPeriod"/>
            </a:pPr>
            <a:r>
              <a:rPr lang="ar-SA" dirty="0"/>
              <a:t>تمثل </a:t>
            </a:r>
            <a:r>
              <a:rPr lang="en-US" dirty="0" err="1"/>
              <a:t>contones</a:t>
            </a:r>
            <a:r>
              <a:rPr lang="en-US" dirty="0"/>
              <a:t> </a:t>
            </a:r>
            <a:r>
              <a:rPr lang="ar-SA" dirty="0"/>
              <a:t>معقدة.</a:t>
            </a:r>
          </a:p>
          <a:p>
            <a:pPr marL="457200" indent="-457200" algn="r" rtl="1">
              <a:buFont typeface="+mj-lt"/>
              <a:buAutoNum type="arabicPeriod"/>
            </a:pPr>
            <a:r>
              <a:rPr lang="ar-SA" dirty="0"/>
              <a:t>تحرير الصور كامل المواصفات.</a:t>
            </a:r>
          </a:p>
          <a:p>
            <a:pPr marL="457200" indent="-457200" algn="r" rtl="1">
              <a:buFont typeface="+mj-lt"/>
              <a:buAutoNum type="arabicPeriod"/>
            </a:pPr>
            <a:r>
              <a:rPr lang="ar-SA" dirty="0"/>
              <a:t>مجموعة واسعة من الآثار الفنية.</a:t>
            </a:r>
          </a:p>
          <a:p>
            <a:pPr marL="457200" indent="-457200" algn="r" rtl="1">
              <a:buFont typeface="+mj-lt"/>
              <a:buAutoNum type="arabicPeriod"/>
            </a:pPr>
            <a:r>
              <a:rPr lang="ar-SA" dirty="0"/>
              <a:t>تحرير دقيق.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9" name="Rectangle 2"/>
          <p:cNvSpPr>
            <a:spLocks noGrp="1" noChangeArrowheads="1"/>
          </p:cNvSpPr>
          <p:nvPr>
            <p:ph type="title"/>
          </p:nvPr>
        </p:nvSpPr>
        <p:spPr>
          <a:xfrm>
            <a:off x="381000" y="0"/>
            <a:ext cx="8229600" cy="1143000"/>
          </a:xfrm>
        </p:spPr>
        <p:txBody>
          <a:bodyPr vert="horz" lIns="91440" tIns="45720" rIns="91440" bIns="45720" rtlCol="0" anchor="ctr">
            <a:normAutofit/>
          </a:bodyPr>
          <a:lstStyle/>
          <a:p>
            <a:r>
              <a:rPr lang="en-US" dirty="0" smtClean="0">
                <a:solidFill>
                  <a:srgbClr val="FF0000"/>
                </a:solidFill>
              </a:rPr>
              <a:t>Disadvantages</a:t>
            </a:r>
            <a:endParaRPr lang="en-US" dirty="0">
              <a:solidFill>
                <a:srgbClr val="FF0000"/>
              </a:solidFill>
            </a:endParaRPr>
          </a:p>
        </p:txBody>
      </p:sp>
      <p:sp>
        <p:nvSpPr>
          <p:cNvPr id="86020" name="Rectangle 3"/>
          <p:cNvSpPr>
            <a:spLocks noGrp="1" noChangeArrowheads="1"/>
          </p:cNvSpPr>
          <p:nvPr>
            <p:ph sz="half" idx="1"/>
          </p:nvPr>
        </p:nvSpPr>
        <p:spPr>
          <a:xfrm>
            <a:off x="-1" y="1744717"/>
            <a:ext cx="4414345" cy="3692525"/>
          </a:xfrm>
        </p:spPr>
        <p:txBody>
          <a:bodyPr/>
          <a:lstStyle/>
          <a:p>
            <a:pPr marL="514350" indent="-514350" eaLnBrk="1" hangingPunct="1">
              <a:buFont typeface="+mj-lt"/>
              <a:buAutoNum type="arabicPeriod"/>
            </a:pPr>
            <a:r>
              <a:rPr lang="en-US" dirty="0"/>
              <a:t>Large file sizes.</a:t>
            </a:r>
          </a:p>
          <a:p>
            <a:pPr marL="514350" indent="-514350" eaLnBrk="1" hangingPunct="1">
              <a:buFont typeface="+mj-lt"/>
              <a:buAutoNum type="arabicPeriod"/>
            </a:pPr>
            <a:r>
              <a:rPr lang="en-US" dirty="0"/>
              <a:t>Loss of precise shapes when scaled or rotated.</a:t>
            </a:r>
          </a:p>
          <a:p>
            <a:pPr marL="514350" indent="-514350" eaLnBrk="1" hangingPunct="1">
              <a:buFont typeface="+mj-lt"/>
              <a:buAutoNum type="arabicPeriod"/>
            </a:pPr>
            <a:r>
              <a:rPr lang="en-US" dirty="0"/>
              <a:t>Device-dependent.</a:t>
            </a:r>
          </a:p>
        </p:txBody>
      </p:sp>
      <p:sp>
        <p:nvSpPr>
          <p:cNvPr id="86021" name="Rectangle 4"/>
          <p:cNvSpPr>
            <a:spLocks noGrp="1" noChangeArrowheads="1"/>
          </p:cNvSpPr>
          <p:nvPr>
            <p:ph sz="half" idx="2"/>
          </p:nvPr>
        </p:nvSpPr>
        <p:spPr>
          <a:xfrm>
            <a:off x="4487917" y="1726324"/>
            <a:ext cx="4614041" cy="3616325"/>
          </a:xfrm>
        </p:spPr>
        <p:txBody>
          <a:bodyPr/>
          <a:lstStyle/>
          <a:p>
            <a:pPr marL="514350" indent="-514350" eaLnBrk="1" hangingPunct="1">
              <a:buFont typeface="+mj-lt"/>
              <a:buAutoNum type="arabicPeriod"/>
            </a:pPr>
            <a:r>
              <a:rPr lang="en-US" dirty="0"/>
              <a:t>Inaccurate, incomplete representation of complex </a:t>
            </a:r>
            <a:r>
              <a:rPr lang="en-US" dirty="0" err="1"/>
              <a:t>contone</a:t>
            </a:r>
            <a:r>
              <a:rPr lang="en-US" dirty="0"/>
              <a:t> images.</a:t>
            </a:r>
          </a:p>
          <a:p>
            <a:pPr marL="514350" indent="-514350" eaLnBrk="1" hangingPunct="1">
              <a:buFont typeface="+mj-lt"/>
              <a:buAutoNum type="arabicPeriod"/>
            </a:pPr>
            <a:r>
              <a:rPr lang="en-US" dirty="0"/>
              <a:t>No photo-editing capability.</a:t>
            </a:r>
          </a:p>
          <a:p>
            <a:pPr marL="514350" indent="-514350" eaLnBrk="1" hangingPunct="1">
              <a:buFont typeface="+mj-lt"/>
              <a:buAutoNum type="arabicPeriod"/>
            </a:pPr>
            <a:r>
              <a:rPr lang="en-US" dirty="0"/>
              <a:t>Limited artistic control.</a:t>
            </a:r>
          </a:p>
        </p:txBody>
      </p:sp>
      <p:sp>
        <p:nvSpPr>
          <p:cNvPr id="86018" name="Slide Number Placeholder 5"/>
          <p:cNvSpPr>
            <a:spLocks noGrp="1"/>
          </p:cNvSpPr>
          <p:nvPr>
            <p:ph type="sldNum" sz="quarter" idx="12"/>
          </p:nvPr>
        </p:nvSpPr>
        <p:spPr>
          <a:noFill/>
        </p:spPr>
        <p:txBody>
          <a:bodyPr/>
          <a:lstStyle/>
          <a:p>
            <a:fld id="{35D7260A-2A0B-457C-A226-183808D5AB05}" type="slidenum">
              <a:rPr lang="en-US" smtClean="0"/>
              <a:pPr/>
              <a:t>32</a:t>
            </a:fld>
            <a:endParaRPr lang="en-US" smtClean="0"/>
          </a:p>
        </p:txBody>
      </p:sp>
      <p:sp>
        <p:nvSpPr>
          <p:cNvPr id="86022" name="Text Box 5"/>
          <p:cNvSpPr txBox="1">
            <a:spLocks noChangeArrowheads="1"/>
          </p:cNvSpPr>
          <p:nvPr/>
        </p:nvSpPr>
        <p:spPr bwMode="auto">
          <a:xfrm>
            <a:off x="5042338" y="914400"/>
            <a:ext cx="3505200" cy="457200"/>
          </a:xfrm>
          <a:prstGeom prst="rect">
            <a:avLst/>
          </a:prstGeom>
          <a:ln>
            <a:headEnd/>
            <a:tailEnd/>
          </a:ln>
        </p:spPr>
        <p:style>
          <a:lnRef idx="2">
            <a:schemeClr val="dk1"/>
          </a:lnRef>
          <a:fillRef idx="1">
            <a:schemeClr val="lt1"/>
          </a:fillRef>
          <a:effectRef idx="0">
            <a:schemeClr val="dk1"/>
          </a:effectRef>
          <a:fontRef idx="minor">
            <a:schemeClr val="dk1"/>
          </a:fontRef>
        </p:style>
        <p:txBody>
          <a:bodyPr>
            <a:prstTxWarp prst="textNoShape">
              <a:avLst/>
            </a:prstTxWarp>
            <a:spAutoFit/>
          </a:bodyPr>
          <a:lstStyle/>
          <a:p>
            <a:pPr>
              <a:spcBef>
                <a:spcPct val="50000"/>
              </a:spcBef>
            </a:pPr>
            <a:r>
              <a:rPr lang="en-US" dirty="0" smtClean="0"/>
              <a:t>Vector Images</a:t>
            </a:r>
            <a:endParaRPr lang="en-US" dirty="0"/>
          </a:p>
        </p:txBody>
      </p:sp>
      <p:sp>
        <p:nvSpPr>
          <p:cNvPr id="86023" name="Text Box 6"/>
          <p:cNvSpPr txBox="1">
            <a:spLocks noChangeArrowheads="1"/>
          </p:cNvSpPr>
          <p:nvPr/>
        </p:nvSpPr>
        <p:spPr bwMode="auto">
          <a:xfrm>
            <a:off x="207579" y="1064173"/>
            <a:ext cx="3505200" cy="457200"/>
          </a:xfrm>
          <a:prstGeom prst="rect">
            <a:avLst/>
          </a:prstGeom>
          <a:ln>
            <a:headEnd/>
            <a:tailEnd/>
          </a:ln>
        </p:spPr>
        <p:style>
          <a:lnRef idx="2">
            <a:schemeClr val="dk1"/>
          </a:lnRef>
          <a:fillRef idx="1">
            <a:schemeClr val="lt1"/>
          </a:fillRef>
          <a:effectRef idx="0">
            <a:schemeClr val="dk1"/>
          </a:effectRef>
          <a:fontRef idx="minor">
            <a:schemeClr val="dk1"/>
          </a:fontRef>
        </p:style>
        <p:txBody>
          <a:bodyPr>
            <a:prstTxWarp prst="textNoShape">
              <a:avLst/>
            </a:prstTxWarp>
            <a:spAutoFit/>
          </a:bodyPr>
          <a:lstStyle/>
          <a:p>
            <a:pPr>
              <a:spcBef>
                <a:spcPct val="50000"/>
              </a:spcBef>
            </a:pPr>
            <a:r>
              <a:rPr lang="en-US" dirty="0" smtClean="0"/>
              <a:t>Bitmapped Images</a:t>
            </a:r>
            <a:endParaRPr lang="en-US" dirty="0"/>
          </a:p>
        </p:txBody>
      </p:sp>
      <p:sp>
        <p:nvSpPr>
          <p:cNvPr id="2" name="مستطيل 1"/>
          <p:cNvSpPr/>
          <p:nvPr/>
        </p:nvSpPr>
        <p:spPr>
          <a:xfrm>
            <a:off x="-328445" y="3781575"/>
            <a:ext cx="4572000" cy="1200329"/>
          </a:xfrm>
          <a:prstGeom prst="rect">
            <a:avLst/>
          </a:prstGeom>
        </p:spPr>
        <p:txBody>
          <a:bodyPr>
            <a:spAutoFit/>
          </a:bodyPr>
          <a:lstStyle/>
          <a:p>
            <a:pPr algn="ctr" rtl="1"/>
            <a:r>
              <a:rPr lang="ar-SA" dirty="0"/>
              <a:t>أحجام الملفات الكبيرة.</a:t>
            </a:r>
          </a:p>
          <a:p>
            <a:pPr algn="ctr" rtl="1"/>
            <a:r>
              <a:rPr lang="ar-SA" dirty="0"/>
              <a:t>فقدان أشكال دقيقة عند قياسها أو تدويرها.</a:t>
            </a:r>
          </a:p>
          <a:p>
            <a:pPr algn="ctr" rtl="1"/>
            <a:r>
              <a:rPr lang="ar-SA" dirty="0"/>
              <a:t>يعتمد الجهاز.</a:t>
            </a:r>
          </a:p>
        </p:txBody>
      </p:sp>
      <p:sp>
        <p:nvSpPr>
          <p:cNvPr id="3" name="مستطيل 2"/>
          <p:cNvSpPr/>
          <p:nvPr/>
        </p:nvSpPr>
        <p:spPr>
          <a:xfrm>
            <a:off x="3909848" y="4977467"/>
            <a:ext cx="5171090" cy="1200329"/>
          </a:xfrm>
          <a:prstGeom prst="rect">
            <a:avLst/>
          </a:prstGeom>
        </p:spPr>
        <p:txBody>
          <a:bodyPr wrap="square">
            <a:spAutoFit/>
          </a:bodyPr>
          <a:lstStyle/>
          <a:p>
            <a:pPr algn="ctr"/>
            <a:r>
              <a:rPr lang="ar-SA" dirty="0"/>
              <a:t>تمثيل غير دقيق وغير كامل لصور </a:t>
            </a:r>
            <a:r>
              <a:rPr lang="ar-SA" dirty="0" err="1"/>
              <a:t>كونتونات</a:t>
            </a:r>
            <a:r>
              <a:rPr lang="ar-SA" dirty="0"/>
              <a:t> معقدة.</a:t>
            </a:r>
          </a:p>
          <a:p>
            <a:pPr algn="ctr"/>
            <a:r>
              <a:rPr lang="ar-SA" dirty="0"/>
              <a:t>لا توجد قدرة على تحرير الصور.</a:t>
            </a:r>
          </a:p>
          <a:p>
            <a:pPr algn="ctr"/>
            <a:r>
              <a:rPr lang="ar-SA" dirty="0"/>
              <a:t>تحكم فني محدود.</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5" name="Rectangle 2"/>
          <p:cNvSpPr>
            <a:spLocks noGrp="1" noChangeArrowheads="1"/>
          </p:cNvSpPr>
          <p:nvPr>
            <p:ph type="title"/>
          </p:nvPr>
        </p:nvSpPr>
        <p:spPr>
          <a:xfrm>
            <a:off x="551793" y="1236320"/>
            <a:ext cx="8229600" cy="1143000"/>
          </a:xfrm>
        </p:spPr>
        <p:txBody>
          <a:bodyPr/>
          <a:lstStyle/>
          <a:p>
            <a:pPr eaLnBrk="1" hangingPunct="1"/>
            <a:r>
              <a:rPr lang="en-US" dirty="0">
                <a:solidFill>
                  <a:srgbClr val="FF0000"/>
                </a:solidFill>
              </a:rPr>
              <a:t>3-D </a:t>
            </a:r>
            <a:r>
              <a:rPr lang="en-US" dirty="0" smtClean="0">
                <a:solidFill>
                  <a:srgbClr val="FF0000"/>
                </a:solidFill>
              </a:rPr>
              <a:t>Graphics</a:t>
            </a:r>
            <a:endParaRPr lang="en-US" dirty="0">
              <a:solidFill>
                <a:srgbClr val="FF0000"/>
              </a:solidFill>
            </a:endParaRPr>
          </a:p>
        </p:txBody>
      </p:sp>
      <p:sp>
        <p:nvSpPr>
          <p:cNvPr id="90116" name="Rectangle 3"/>
          <p:cNvSpPr>
            <a:spLocks noGrp="1" noChangeArrowheads="1"/>
          </p:cNvSpPr>
          <p:nvPr>
            <p:ph idx="1"/>
          </p:nvPr>
        </p:nvSpPr>
        <p:spPr>
          <a:xfrm>
            <a:off x="33248" y="2010104"/>
            <a:ext cx="8765627" cy="4525963"/>
          </a:xfrm>
        </p:spPr>
        <p:txBody>
          <a:bodyPr>
            <a:noAutofit/>
          </a:bodyPr>
          <a:lstStyle/>
          <a:p>
            <a:pPr eaLnBrk="1" hangingPunct="1"/>
            <a:r>
              <a:rPr lang="en-US" sz="3600" dirty="0"/>
              <a:t>Computer becomes a virtual partner in the creative process.</a:t>
            </a:r>
          </a:p>
          <a:p>
            <a:pPr eaLnBrk="1" hangingPunct="1"/>
            <a:r>
              <a:rPr lang="en-US" sz="3600" dirty="0">
                <a:solidFill>
                  <a:srgbClr val="FF0000"/>
                </a:solidFill>
              </a:rPr>
              <a:t>Four interconnected steps in creating 3-D images:</a:t>
            </a:r>
          </a:p>
          <a:p>
            <a:pPr marL="971550" lvl="1" indent="-514350" eaLnBrk="1" hangingPunct="1">
              <a:buFont typeface="+mj-lt"/>
              <a:buAutoNum type="arabicPeriod"/>
            </a:pPr>
            <a:r>
              <a:rPr lang="en-US" sz="3200" dirty="0">
                <a:ea typeface="ＭＳ Ｐゴシック" charset="-128"/>
              </a:rPr>
              <a:t> Modeling</a:t>
            </a:r>
          </a:p>
          <a:p>
            <a:pPr marL="971550" lvl="1" indent="-514350" eaLnBrk="1" hangingPunct="1">
              <a:buFont typeface="+mj-lt"/>
              <a:buAutoNum type="arabicPeriod"/>
            </a:pPr>
            <a:r>
              <a:rPr lang="en-US" sz="3200" dirty="0">
                <a:ea typeface="ＭＳ Ｐゴシック" charset="-128"/>
              </a:rPr>
              <a:t> Surface definition</a:t>
            </a:r>
          </a:p>
          <a:p>
            <a:pPr marL="971550" lvl="1" indent="-514350" eaLnBrk="1" hangingPunct="1">
              <a:buFont typeface="+mj-lt"/>
              <a:buAutoNum type="arabicPeriod"/>
            </a:pPr>
            <a:r>
              <a:rPr lang="en-US" sz="3200" dirty="0">
                <a:ea typeface="ＭＳ Ｐゴシック" charset="-128"/>
              </a:rPr>
              <a:t> Scene composition</a:t>
            </a:r>
          </a:p>
          <a:p>
            <a:pPr marL="971550" lvl="1" indent="-514350" eaLnBrk="1" hangingPunct="1">
              <a:buFont typeface="+mj-lt"/>
              <a:buAutoNum type="arabicPeriod"/>
            </a:pPr>
            <a:r>
              <a:rPr lang="en-US" sz="3200" dirty="0">
                <a:ea typeface="ＭＳ Ｐゴシック" charset="-128"/>
              </a:rPr>
              <a:t> Rendering.</a:t>
            </a:r>
          </a:p>
        </p:txBody>
      </p:sp>
      <p:sp>
        <p:nvSpPr>
          <p:cNvPr id="90114" name="Slide Number Placeholder 4"/>
          <p:cNvSpPr>
            <a:spLocks noGrp="1"/>
          </p:cNvSpPr>
          <p:nvPr>
            <p:ph type="sldNum" sz="quarter" idx="12"/>
          </p:nvPr>
        </p:nvSpPr>
        <p:spPr>
          <a:noFill/>
        </p:spPr>
        <p:txBody>
          <a:bodyPr/>
          <a:lstStyle/>
          <a:p>
            <a:fld id="{D9277B48-DCDA-48E2-8835-65B2047918B8}" type="slidenum">
              <a:rPr lang="en-US" smtClean="0"/>
              <a:pPr/>
              <a:t>33</a:t>
            </a:fld>
            <a:endParaRPr lang="en-US" smtClean="0"/>
          </a:p>
        </p:txBody>
      </p:sp>
      <p:sp>
        <p:nvSpPr>
          <p:cNvPr id="2" name="مستطيل 1"/>
          <p:cNvSpPr/>
          <p:nvPr/>
        </p:nvSpPr>
        <p:spPr>
          <a:xfrm>
            <a:off x="3641834" y="2889903"/>
            <a:ext cx="5502166" cy="3416320"/>
          </a:xfrm>
          <a:prstGeom prst="rect">
            <a:avLst/>
          </a:prstGeom>
        </p:spPr>
        <p:txBody>
          <a:bodyPr wrap="square">
            <a:spAutoFit/>
          </a:bodyPr>
          <a:lstStyle/>
          <a:p>
            <a:pPr algn="r" rtl="1"/>
            <a:r>
              <a:rPr lang="ar-SA" dirty="0"/>
              <a:t>يصبح الكمبيوتر شريكًا افتراضيًا في العملية الإبداعية</a:t>
            </a:r>
            <a:r>
              <a:rPr lang="ar-SA" dirty="0" smtClean="0"/>
              <a:t>.</a:t>
            </a:r>
          </a:p>
          <a:p>
            <a:pPr algn="r" rtl="1"/>
            <a:endParaRPr lang="ar-SA" dirty="0"/>
          </a:p>
          <a:p>
            <a:pPr algn="r" rtl="1"/>
            <a:endParaRPr lang="en-US" dirty="0" smtClean="0"/>
          </a:p>
          <a:p>
            <a:pPr algn="r" rtl="1"/>
            <a:endParaRPr lang="ar-SA" dirty="0"/>
          </a:p>
          <a:p>
            <a:pPr algn="r" rtl="1"/>
            <a:r>
              <a:rPr lang="ar-SA" dirty="0"/>
              <a:t>أربع خطوات مترابطة في إنشاء صور ثلاثية الأبعاد:</a:t>
            </a:r>
          </a:p>
          <a:p>
            <a:pPr marL="457200" indent="-457200" algn="r" rtl="1">
              <a:buFont typeface="+mj-lt"/>
              <a:buAutoNum type="arabicPeriod"/>
            </a:pPr>
            <a:r>
              <a:rPr lang="ar-SA" dirty="0"/>
              <a:t>  تصميم</a:t>
            </a:r>
          </a:p>
          <a:p>
            <a:pPr marL="457200" indent="-457200" algn="r" rtl="1">
              <a:buFont typeface="+mj-lt"/>
              <a:buAutoNum type="arabicPeriod"/>
            </a:pPr>
            <a:r>
              <a:rPr lang="ar-SA" dirty="0"/>
              <a:t>  تعريف السطح</a:t>
            </a:r>
          </a:p>
          <a:p>
            <a:pPr marL="457200" indent="-457200" algn="r" rtl="1">
              <a:buFont typeface="+mj-lt"/>
              <a:buAutoNum type="arabicPeriod"/>
            </a:pPr>
            <a:r>
              <a:rPr lang="ar-SA" dirty="0"/>
              <a:t>  تكوين المشهد</a:t>
            </a:r>
          </a:p>
          <a:p>
            <a:pPr marL="457200" indent="-457200" algn="r" rtl="1">
              <a:buFont typeface="+mj-lt"/>
              <a:buAutoNum type="arabicPeriod"/>
            </a:pPr>
            <a:r>
              <a:rPr lang="ar-SA" dirty="0"/>
              <a:t>  استدعاء.</a:t>
            </a:r>
          </a:p>
        </p:txBody>
      </p:sp>
      <p:sp>
        <p:nvSpPr>
          <p:cNvPr id="6" name="Rectangle 2"/>
          <p:cNvSpPr txBox="1">
            <a:spLocks noChangeArrowheads="1"/>
          </p:cNvSpPr>
          <p:nvPr/>
        </p:nvSpPr>
        <p:spPr>
          <a:xfrm>
            <a:off x="457200" y="-324323"/>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mtClean="0">
                <a:solidFill>
                  <a:srgbClr val="FF0000"/>
                </a:solidFill>
              </a:rPr>
              <a:t>3-D Computer Graphics 	</a:t>
            </a:r>
            <a:endParaRPr lang="en-US" dirty="0">
              <a:solidFill>
                <a:srgbClr val="FF0000"/>
              </a:solidFill>
            </a:endParaRPr>
          </a:p>
        </p:txBody>
      </p:sp>
      <p:sp>
        <p:nvSpPr>
          <p:cNvPr id="7" name="Rectangle 3"/>
          <p:cNvSpPr txBox="1">
            <a:spLocks noChangeArrowheads="1"/>
          </p:cNvSpPr>
          <p:nvPr/>
        </p:nvSpPr>
        <p:spPr>
          <a:xfrm>
            <a:off x="-29813" y="571757"/>
            <a:ext cx="8891751" cy="99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fontAlgn="auto">
              <a:spcAft>
                <a:spcPts val="0"/>
              </a:spcAft>
              <a:buFont typeface="Wingdings" charset="2"/>
              <a:buNone/>
            </a:pPr>
            <a:r>
              <a:rPr lang="en-US" sz="3200" dirty="0">
                <a:ea typeface="ＭＳ Ｐゴシック" charset="-128"/>
              </a:rPr>
              <a:t>P</a:t>
            </a:r>
            <a:r>
              <a:rPr lang="en-US" sz="3200" dirty="0" smtClean="0">
                <a:ea typeface="ＭＳ Ｐゴシック" charset="-128"/>
              </a:rPr>
              <a:t>roduce the illusion of depth on a flat surface.</a:t>
            </a:r>
            <a:endParaRPr lang="en-US" sz="2300" dirty="0">
              <a:ea typeface="ＭＳ Ｐゴシック" charset="-128"/>
            </a:endParaRPr>
          </a:p>
        </p:txBody>
      </p:sp>
      <p:sp>
        <p:nvSpPr>
          <p:cNvPr id="8" name="مستطيل 7"/>
          <p:cNvSpPr/>
          <p:nvPr/>
        </p:nvSpPr>
        <p:spPr>
          <a:xfrm>
            <a:off x="5137842" y="1123423"/>
            <a:ext cx="3724096" cy="461665"/>
          </a:xfrm>
          <a:prstGeom prst="rect">
            <a:avLst/>
          </a:prstGeom>
        </p:spPr>
        <p:txBody>
          <a:bodyPr wrap="none">
            <a:spAutoFit/>
          </a:bodyPr>
          <a:lstStyle/>
          <a:p>
            <a:r>
              <a:rPr lang="ar-SA" dirty="0"/>
              <a:t>إنتاج الوهم العمق على سطح مسطح.</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3" name="Rectangle 2"/>
          <p:cNvSpPr>
            <a:spLocks noGrp="1" noChangeArrowheads="1"/>
          </p:cNvSpPr>
          <p:nvPr>
            <p:ph type="title"/>
          </p:nvPr>
        </p:nvSpPr>
        <p:spPr>
          <a:xfrm>
            <a:off x="472966" y="-166797"/>
            <a:ext cx="8229600" cy="1143000"/>
          </a:xfrm>
        </p:spPr>
        <p:txBody>
          <a:bodyPr/>
          <a:lstStyle/>
          <a:p>
            <a:pPr eaLnBrk="1" hangingPunct="1"/>
            <a:r>
              <a:rPr lang="en-US" dirty="0" smtClean="0">
                <a:solidFill>
                  <a:srgbClr val="FF0000"/>
                </a:solidFill>
              </a:rPr>
              <a:t>Step 1: Modeling</a:t>
            </a:r>
            <a:endParaRPr lang="en-US" dirty="0">
              <a:solidFill>
                <a:srgbClr val="FF0000"/>
              </a:solidFill>
            </a:endParaRPr>
          </a:p>
        </p:txBody>
      </p:sp>
      <p:sp>
        <p:nvSpPr>
          <p:cNvPr id="92164" name="Rectangle 3"/>
          <p:cNvSpPr>
            <a:spLocks noGrp="1" noChangeArrowheads="1"/>
          </p:cNvSpPr>
          <p:nvPr>
            <p:ph idx="1"/>
          </p:nvPr>
        </p:nvSpPr>
        <p:spPr>
          <a:xfrm>
            <a:off x="0" y="859220"/>
            <a:ext cx="8915400" cy="4530725"/>
          </a:xfrm>
        </p:spPr>
        <p:txBody>
          <a:bodyPr>
            <a:normAutofit/>
          </a:bodyPr>
          <a:lstStyle/>
          <a:p>
            <a:pPr eaLnBrk="1" hangingPunct="1"/>
            <a:r>
              <a:rPr lang="en-US" sz="3600" dirty="0"/>
              <a:t>Process of specifying the shape of the 3-D object.</a:t>
            </a:r>
          </a:p>
          <a:p>
            <a:pPr eaLnBrk="1" hangingPunct="1"/>
            <a:r>
              <a:rPr lang="en-US" sz="3600" dirty="0">
                <a:solidFill>
                  <a:srgbClr val="FF0000"/>
                </a:solidFill>
              </a:rPr>
              <a:t>Two major approaches to modeling:</a:t>
            </a:r>
          </a:p>
          <a:p>
            <a:pPr marL="971550" lvl="1" indent="-514350" eaLnBrk="1" hangingPunct="1">
              <a:buFont typeface="+mj-lt"/>
              <a:buAutoNum type="arabicPeriod"/>
            </a:pPr>
            <a:r>
              <a:rPr lang="en-US" sz="3200" dirty="0">
                <a:ea typeface="ＭＳ Ｐゴシック" charset="-128"/>
              </a:rPr>
              <a:t>Combine cubes, cones, cylinders and other 3-D shapes supplied with the graphics program - modeling with </a:t>
            </a:r>
            <a:r>
              <a:rPr lang="en-US" sz="3200" dirty="0">
                <a:solidFill>
                  <a:srgbClr val="FF5A14"/>
                </a:solidFill>
                <a:ea typeface="ＭＳ Ｐゴシック" charset="-128"/>
              </a:rPr>
              <a:t>primitives</a:t>
            </a:r>
            <a:r>
              <a:rPr lang="en-US" sz="3200" dirty="0">
                <a:ea typeface="ＭＳ Ｐゴシック" charset="-128"/>
              </a:rPr>
              <a:t>.</a:t>
            </a:r>
          </a:p>
          <a:p>
            <a:pPr marL="971550" lvl="1" indent="-514350" eaLnBrk="1" hangingPunct="1">
              <a:buFont typeface="+mj-lt"/>
              <a:buAutoNum type="arabicPeriod"/>
            </a:pPr>
            <a:r>
              <a:rPr lang="en-US" sz="3200" dirty="0">
                <a:ea typeface="ＭＳ Ｐゴシック" charset="-128"/>
              </a:rPr>
              <a:t>Use a </a:t>
            </a:r>
            <a:r>
              <a:rPr lang="en-US" sz="3200" dirty="0">
                <a:solidFill>
                  <a:srgbClr val="FF5A14"/>
                </a:solidFill>
                <a:ea typeface="ＭＳ Ｐゴシック" charset="-128"/>
              </a:rPr>
              <a:t>modeler</a:t>
            </a:r>
            <a:r>
              <a:rPr lang="en-US" sz="3200" dirty="0">
                <a:ea typeface="ＭＳ Ｐゴシック" charset="-128"/>
              </a:rPr>
              <a:t> to create shapes directly. </a:t>
            </a:r>
          </a:p>
        </p:txBody>
      </p:sp>
      <p:sp>
        <p:nvSpPr>
          <p:cNvPr id="92162" name="Slide Number Placeholder 4"/>
          <p:cNvSpPr>
            <a:spLocks noGrp="1"/>
          </p:cNvSpPr>
          <p:nvPr>
            <p:ph type="sldNum" sz="quarter" idx="12"/>
          </p:nvPr>
        </p:nvSpPr>
        <p:spPr>
          <a:noFill/>
        </p:spPr>
        <p:txBody>
          <a:bodyPr/>
          <a:lstStyle/>
          <a:p>
            <a:fld id="{4A243271-2A21-400C-A6EA-2ED8D1B4C668}" type="slidenum">
              <a:rPr lang="en-US" smtClean="0"/>
              <a:pPr/>
              <a:t>34</a:t>
            </a:fld>
            <a:endParaRPr lang="en-US" smtClean="0"/>
          </a:p>
        </p:txBody>
      </p:sp>
      <p:sp>
        <p:nvSpPr>
          <p:cNvPr id="2" name="مستطيل 1"/>
          <p:cNvSpPr/>
          <p:nvPr/>
        </p:nvSpPr>
        <p:spPr>
          <a:xfrm>
            <a:off x="0" y="1367007"/>
            <a:ext cx="9144000" cy="5262979"/>
          </a:xfrm>
          <a:prstGeom prst="rect">
            <a:avLst/>
          </a:prstGeom>
        </p:spPr>
        <p:txBody>
          <a:bodyPr wrap="square">
            <a:spAutoFit/>
          </a:bodyPr>
          <a:lstStyle/>
          <a:p>
            <a:pPr algn="r" rtl="1"/>
            <a:r>
              <a:rPr lang="ar-SA" dirty="0"/>
              <a:t>عملية تحديد شكل الكائن ثلاثي </a:t>
            </a:r>
            <a:r>
              <a:rPr lang="ar-SA" dirty="0" smtClean="0"/>
              <a:t>الأبعاد. </a:t>
            </a:r>
          </a:p>
          <a:p>
            <a:pPr algn="r" rtl="1"/>
            <a:r>
              <a:rPr lang="ar-SA" dirty="0" smtClean="0"/>
              <a:t> طريقتان </a:t>
            </a:r>
            <a:r>
              <a:rPr lang="ar-SA" dirty="0"/>
              <a:t>رئيسيتان </a:t>
            </a:r>
            <a:r>
              <a:rPr lang="ar-SA" dirty="0" err="1"/>
              <a:t>للنمذجة</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smtClean="0"/>
              <a:t>1-الجمع </a:t>
            </a:r>
            <a:r>
              <a:rPr lang="ar-SA" dirty="0"/>
              <a:t>بين المكعبات والأقماع والاسطوانات وغيرها من الأشكال ثلاثية الأبعاد المقدمة مع برنامج الرسومات - </a:t>
            </a:r>
            <a:r>
              <a:rPr lang="ar-SA" dirty="0" err="1"/>
              <a:t>النمذجة</a:t>
            </a:r>
            <a:r>
              <a:rPr lang="ar-SA" dirty="0"/>
              <a:t> مع الأوليات.</a:t>
            </a:r>
          </a:p>
          <a:p>
            <a:pPr algn="r" rtl="1"/>
            <a:r>
              <a:rPr lang="ar-SA" dirty="0" smtClean="0"/>
              <a:t>2-استخدم </a:t>
            </a:r>
            <a:r>
              <a:rPr lang="ar-SA" dirty="0"/>
              <a:t>مصمم نماذج لإنشاء الأشكال مباشرة.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2" name="Rectangle 3"/>
          <p:cNvSpPr>
            <a:spLocks noGrp="1" noChangeArrowheads="1"/>
          </p:cNvSpPr>
          <p:nvPr>
            <p:ph idx="1"/>
          </p:nvPr>
        </p:nvSpPr>
        <p:spPr>
          <a:xfrm>
            <a:off x="-794" y="619996"/>
            <a:ext cx="9144794" cy="4525963"/>
          </a:xfrm>
        </p:spPr>
        <p:txBody>
          <a:bodyPr>
            <a:normAutofit/>
          </a:bodyPr>
          <a:lstStyle/>
          <a:p>
            <a:pPr eaLnBrk="1" hangingPunct="1"/>
            <a:r>
              <a:rPr lang="en-US" dirty="0"/>
              <a:t>Modeling with primitives uses basic shapes to create </a:t>
            </a:r>
            <a:r>
              <a:rPr lang="en-US" dirty="0">
                <a:solidFill>
                  <a:srgbClr val="FF0000"/>
                </a:solidFill>
              </a:rPr>
              <a:t>complex 3-D images</a:t>
            </a:r>
            <a:r>
              <a:rPr lang="en-US" dirty="0"/>
              <a:t>.</a:t>
            </a:r>
          </a:p>
          <a:p>
            <a:pPr eaLnBrk="1" hangingPunct="1"/>
            <a:r>
              <a:rPr lang="en-US" dirty="0">
                <a:solidFill>
                  <a:srgbClr val="FF5A14"/>
                </a:solidFill>
              </a:rPr>
              <a:t>Parametric primitives</a:t>
            </a:r>
            <a:endParaRPr lang="en-US" dirty="0"/>
          </a:p>
          <a:p>
            <a:pPr marL="971550" lvl="1" indent="-514350" eaLnBrk="1" hangingPunct="1">
              <a:buFont typeface="+mj-lt"/>
              <a:buAutoNum type="arabicPeriod"/>
            </a:pPr>
            <a:r>
              <a:rPr lang="en-US" dirty="0">
                <a:ea typeface="ＭＳ Ｐゴシック" charset="-128"/>
              </a:rPr>
              <a:t>Objects that can be changed by specifying parameters such as radius.</a:t>
            </a:r>
          </a:p>
          <a:p>
            <a:pPr marL="971550" lvl="1" indent="-514350" eaLnBrk="1" hangingPunct="1">
              <a:buFont typeface="+mj-lt"/>
              <a:buAutoNum type="arabicPeriod"/>
            </a:pPr>
            <a:r>
              <a:rPr lang="en-US" dirty="0">
                <a:solidFill>
                  <a:srgbClr val="FF0000"/>
                </a:solidFill>
                <a:ea typeface="ＭＳ Ｐゴシック" charset="-128"/>
              </a:rPr>
              <a:t>Primitives</a:t>
            </a:r>
            <a:r>
              <a:rPr lang="en-US" dirty="0">
                <a:ea typeface="ＭＳ Ｐゴシック" charset="-128"/>
              </a:rPr>
              <a:t> can be </a:t>
            </a:r>
            <a:r>
              <a:rPr lang="en-US" b="1" dirty="0">
                <a:ea typeface="ＭＳ Ｐゴシック" charset="-128"/>
              </a:rPr>
              <a:t>scaled, rotated, moved, combined</a:t>
            </a:r>
            <a:r>
              <a:rPr lang="en-US" dirty="0">
                <a:ea typeface="ＭＳ Ｐゴシック" charset="-128"/>
              </a:rPr>
              <a:t>.</a:t>
            </a:r>
          </a:p>
          <a:p>
            <a:pPr marL="971550" lvl="1" indent="-514350" eaLnBrk="1" hangingPunct="1">
              <a:buFont typeface="+mj-lt"/>
              <a:buAutoNum type="arabicPeriod"/>
            </a:pPr>
            <a:r>
              <a:rPr lang="en-US" dirty="0">
                <a:ea typeface="ＭＳ Ｐゴシック" charset="-128"/>
              </a:rPr>
              <a:t>Constructive Solid Geometry (</a:t>
            </a:r>
            <a:r>
              <a:rPr lang="en-US" dirty="0">
                <a:solidFill>
                  <a:srgbClr val="FF0000"/>
                </a:solidFill>
                <a:ea typeface="ＭＳ Ｐゴシック" charset="-128"/>
              </a:rPr>
              <a:t>CSG</a:t>
            </a:r>
            <a:r>
              <a:rPr lang="en-US" dirty="0">
                <a:ea typeface="ＭＳ Ｐゴシック" charset="-128"/>
              </a:rPr>
              <a:t>)</a:t>
            </a:r>
          </a:p>
          <a:p>
            <a:pPr lvl="2" eaLnBrk="1" hangingPunct="1"/>
            <a:r>
              <a:rPr lang="en-US" dirty="0">
                <a:solidFill>
                  <a:srgbClr val="FF0000"/>
                </a:solidFill>
                <a:ea typeface="ＭＳ Ｐゴシック" charset="-128"/>
              </a:rPr>
              <a:t>Primitives</a:t>
            </a:r>
            <a:r>
              <a:rPr lang="en-US" dirty="0">
                <a:ea typeface="ＭＳ Ｐゴシック" charset="-128"/>
              </a:rPr>
              <a:t> are joined, subtracted from, or intersected with using Boolean operators.  </a:t>
            </a:r>
          </a:p>
        </p:txBody>
      </p:sp>
      <p:sp>
        <p:nvSpPr>
          <p:cNvPr id="94210" name="Slide Number Placeholder 4"/>
          <p:cNvSpPr>
            <a:spLocks noGrp="1"/>
          </p:cNvSpPr>
          <p:nvPr>
            <p:ph type="sldNum" sz="quarter" idx="12"/>
          </p:nvPr>
        </p:nvSpPr>
        <p:spPr>
          <a:noFill/>
        </p:spPr>
        <p:txBody>
          <a:bodyPr/>
          <a:lstStyle/>
          <a:p>
            <a:fld id="{8957A39E-E087-4CC4-854B-B42A6A1405FE}" type="slidenum">
              <a:rPr lang="en-US" smtClean="0"/>
              <a:pPr/>
              <a:t>35</a:t>
            </a:fld>
            <a:endParaRPr lang="en-US" smtClean="0"/>
          </a:p>
        </p:txBody>
      </p:sp>
      <p:sp>
        <p:nvSpPr>
          <p:cNvPr id="9" name="Rectangle 2"/>
          <p:cNvSpPr txBox="1">
            <a:spLocks noChangeArrowheads="1"/>
          </p:cNvSpPr>
          <p:nvPr/>
        </p:nvSpPr>
        <p:spPr>
          <a:xfrm>
            <a:off x="358775" y="-18256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mtClean="0">
                <a:solidFill>
                  <a:srgbClr val="FF0000"/>
                </a:solidFill>
              </a:rPr>
              <a:t>3-D Modeling</a:t>
            </a:r>
            <a:endParaRPr lang="en-US" dirty="0">
              <a:solidFill>
                <a:srgbClr val="FF0000"/>
              </a:solidFill>
            </a:endParaRPr>
          </a:p>
        </p:txBody>
      </p:sp>
      <p:sp>
        <p:nvSpPr>
          <p:cNvPr id="3" name="مستطيل 2"/>
          <p:cNvSpPr/>
          <p:nvPr/>
        </p:nvSpPr>
        <p:spPr>
          <a:xfrm>
            <a:off x="0" y="5004852"/>
            <a:ext cx="9144000" cy="1938992"/>
          </a:xfrm>
          <a:prstGeom prst="rect">
            <a:avLst/>
          </a:prstGeom>
        </p:spPr>
        <p:txBody>
          <a:bodyPr wrap="square">
            <a:spAutoFit/>
          </a:bodyPr>
          <a:lstStyle/>
          <a:p>
            <a:pPr algn="r" rtl="1"/>
            <a:r>
              <a:rPr lang="ar-SA" dirty="0"/>
              <a:t>يستخدم </a:t>
            </a:r>
            <a:r>
              <a:rPr lang="ar-SA" dirty="0" err="1"/>
              <a:t>النمذجة</a:t>
            </a:r>
            <a:r>
              <a:rPr lang="ar-SA" dirty="0"/>
              <a:t> مع الأوليات أشكالًا أساسية لإنشاء صور ثلاثية الأبعاد معقدة.</a:t>
            </a:r>
          </a:p>
          <a:p>
            <a:pPr algn="r" rtl="1"/>
            <a:r>
              <a:rPr lang="ar-SA" dirty="0"/>
              <a:t>الأوليات </a:t>
            </a:r>
            <a:r>
              <a:rPr lang="ar-SA" dirty="0" err="1" smtClean="0"/>
              <a:t>البارامترية</a:t>
            </a:r>
            <a:r>
              <a:rPr lang="ar-SA" dirty="0" smtClean="0"/>
              <a:t> الأشياء </a:t>
            </a:r>
            <a:r>
              <a:rPr lang="ar-SA" dirty="0"/>
              <a:t>التي يمكن تغييرها عن طريق تحديد المعلمات مثل نصف القطر.</a:t>
            </a:r>
          </a:p>
          <a:p>
            <a:pPr algn="r" rtl="1"/>
            <a:r>
              <a:rPr lang="ar-SA" dirty="0"/>
              <a:t>يمكن تحجيم الأوليات ، تدويرها ، نقلها ، مجتمعة.</a:t>
            </a:r>
          </a:p>
          <a:p>
            <a:pPr algn="r" rtl="1"/>
            <a:r>
              <a:rPr lang="ar-SA" dirty="0"/>
              <a:t>الهندسة البنائية الصلبة (</a:t>
            </a:r>
            <a:r>
              <a:rPr lang="en-US" dirty="0" smtClean="0"/>
              <a:t>CSG) </a:t>
            </a:r>
            <a:r>
              <a:rPr lang="ar-SA" dirty="0" smtClean="0"/>
              <a:t>يتم </a:t>
            </a:r>
            <a:r>
              <a:rPr lang="ar-SA" dirty="0"/>
              <a:t>الربط بين العناصر الأولية أو طرحها أو التقاطع معها باستخدام عوامل التشغيل المنطقية.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9" name="Rectangle 2"/>
          <p:cNvSpPr>
            <a:spLocks noGrp="1" noChangeArrowheads="1"/>
          </p:cNvSpPr>
          <p:nvPr>
            <p:ph type="title"/>
          </p:nvPr>
        </p:nvSpPr>
        <p:spPr>
          <a:xfrm>
            <a:off x="358775" y="-245626"/>
            <a:ext cx="8229600" cy="1143000"/>
          </a:xfrm>
        </p:spPr>
        <p:txBody>
          <a:bodyPr/>
          <a:lstStyle/>
          <a:p>
            <a:pPr eaLnBrk="1" hangingPunct="1"/>
            <a:r>
              <a:rPr lang="en-US" dirty="0">
                <a:solidFill>
                  <a:srgbClr val="FF0000"/>
                </a:solidFill>
              </a:rPr>
              <a:t>3-D </a:t>
            </a:r>
            <a:r>
              <a:rPr lang="en-US" dirty="0" smtClean="0">
                <a:solidFill>
                  <a:srgbClr val="FF0000"/>
                </a:solidFill>
              </a:rPr>
              <a:t>Modeling</a:t>
            </a:r>
            <a:endParaRPr lang="en-US" dirty="0">
              <a:solidFill>
                <a:srgbClr val="FF0000"/>
              </a:solidFill>
            </a:endParaRPr>
          </a:p>
        </p:txBody>
      </p:sp>
      <p:sp>
        <p:nvSpPr>
          <p:cNvPr id="96260" name="Rectangle 3"/>
          <p:cNvSpPr>
            <a:spLocks noGrp="1" noChangeArrowheads="1"/>
          </p:cNvSpPr>
          <p:nvPr>
            <p:ph idx="1"/>
          </p:nvPr>
        </p:nvSpPr>
        <p:spPr>
          <a:xfrm>
            <a:off x="0" y="750586"/>
            <a:ext cx="9144000" cy="4525963"/>
          </a:xfrm>
        </p:spPr>
        <p:txBody>
          <a:bodyPr>
            <a:normAutofit lnSpcReduction="10000"/>
          </a:bodyPr>
          <a:lstStyle/>
          <a:p>
            <a:pPr eaLnBrk="1" hangingPunct="1"/>
            <a:r>
              <a:rPr lang="en-US" dirty="0">
                <a:solidFill>
                  <a:srgbClr val="FF0000"/>
                </a:solidFill>
              </a:rPr>
              <a:t>Four modeling techniques:</a:t>
            </a:r>
          </a:p>
          <a:p>
            <a:pPr marL="971550" lvl="1" indent="-514350" eaLnBrk="1" hangingPunct="1">
              <a:buFont typeface="+mj-lt"/>
              <a:buAutoNum type="arabicPeriod"/>
            </a:pPr>
            <a:r>
              <a:rPr lang="en-US" dirty="0">
                <a:ea typeface="ＭＳ Ｐゴシック" charset="-128"/>
              </a:rPr>
              <a:t> Polygon modeling</a:t>
            </a:r>
          </a:p>
          <a:p>
            <a:pPr marL="971550" lvl="1" indent="-514350" eaLnBrk="1" hangingPunct="1">
              <a:buFont typeface="+mj-lt"/>
              <a:buAutoNum type="arabicPeriod"/>
            </a:pPr>
            <a:r>
              <a:rPr lang="en-US" dirty="0">
                <a:ea typeface="ＭＳ Ｐゴシック" charset="-128"/>
              </a:rPr>
              <a:t> Spline modeling</a:t>
            </a:r>
          </a:p>
          <a:p>
            <a:pPr marL="971550" lvl="1" indent="-514350" eaLnBrk="1" hangingPunct="1">
              <a:buFont typeface="+mj-lt"/>
              <a:buAutoNum type="arabicPeriod"/>
            </a:pPr>
            <a:r>
              <a:rPr lang="en-US" dirty="0">
                <a:ea typeface="ＭＳ Ｐゴシック" charset="-128"/>
              </a:rPr>
              <a:t> </a:t>
            </a:r>
            <a:r>
              <a:rPr lang="en-US" dirty="0" err="1">
                <a:ea typeface="ＭＳ Ｐゴシック" charset="-128"/>
              </a:rPr>
              <a:t>Metaball</a:t>
            </a:r>
            <a:r>
              <a:rPr lang="en-US" dirty="0">
                <a:ea typeface="ＭＳ Ｐゴシック" charset="-128"/>
              </a:rPr>
              <a:t> modeling</a:t>
            </a:r>
          </a:p>
          <a:p>
            <a:pPr marL="971550" lvl="1" indent="-514350" eaLnBrk="1" hangingPunct="1">
              <a:buFont typeface="+mj-lt"/>
              <a:buAutoNum type="arabicPeriod"/>
            </a:pPr>
            <a:r>
              <a:rPr lang="en-US" dirty="0">
                <a:ea typeface="ＭＳ Ｐゴシック" charset="-128"/>
              </a:rPr>
              <a:t> Formula modeling.</a:t>
            </a:r>
          </a:p>
          <a:p>
            <a:pPr eaLnBrk="1" hangingPunct="1"/>
            <a:r>
              <a:rPr lang="en-US" dirty="0">
                <a:solidFill>
                  <a:srgbClr val="FF0000"/>
                </a:solidFill>
              </a:rPr>
              <a:t>Modelers have ability to:</a:t>
            </a:r>
          </a:p>
          <a:p>
            <a:pPr lvl="1" eaLnBrk="1" hangingPunct="1"/>
            <a:r>
              <a:rPr lang="en-US" dirty="0">
                <a:ea typeface="ＭＳ Ｐゴシック" charset="-128"/>
              </a:rPr>
              <a:t> </a:t>
            </a:r>
            <a:r>
              <a:rPr lang="en-US" dirty="0">
                <a:solidFill>
                  <a:srgbClr val="FF5A14"/>
                </a:solidFill>
                <a:ea typeface="ＭＳ Ｐゴシック" charset="-128"/>
              </a:rPr>
              <a:t>Extrude</a:t>
            </a:r>
            <a:r>
              <a:rPr lang="en-US" dirty="0">
                <a:ea typeface="ＭＳ Ｐゴシック" charset="-128"/>
              </a:rPr>
              <a:t>: extend a 2-D shape through space to create a 3-D object.</a:t>
            </a:r>
          </a:p>
          <a:p>
            <a:pPr lvl="1" eaLnBrk="1" hangingPunct="1"/>
            <a:r>
              <a:rPr lang="en-US" dirty="0">
                <a:ea typeface="ＭＳ Ｐゴシック" charset="-128"/>
              </a:rPr>
              <a:t> </a:t>
            </a:r>
            <a:r>
              <a:rPr lang="en-US" dirty="0">
                <a:solidFill>
                  <a:srgbClr val="FF5A14"/>
                </a:solidFill>
                <a:ea typeface="ＭＳ Ｐゴシック" charset="-128"/>
              </a:rPr>
              <a:t>Lathe</a:t>
            </a:r>
            <a:r>
              <a:rPr lang="en-US" dirty="0">
                <a:ea typeface="ＭＳ Ｐゴシック" charset="-128"/>
              </a:rPr>
              <a:t>: rotate a 2-D line on an axis.</a:t>
            </a:r>
          </a:p>
        </p:txBody>
      </p:sp>
      <p:sp>
        <p:nvSpPr>
          <p:cNvPr id="96258" name="Slide Number Placeholder 4"/>
          <p:cNvSpPr>
            <a:spLocks noGrp="1"/>
          </p:cNvSpPr>
          <p:nvPr>
            <p:ph type="sldNum" sz="quarter" idx="12"/>
          </p:nvPr>
        </p:nvSpPr>
        <p:spPr>
          <a:noFill/>
        </p:spPr>
        <p:txBody>
          <a:bodyPr/>
          <a:lstStyle/>
          <a:p>
            <a:fld id="{D818CB05-9BE8-4C28-A867-6BEB3C4EEE0A}" type="slidenum">
              <a:rPr lang="en-US" smtClean="0"/>
              <a:pPr/>
              <a:t>36</a:t>
            </a:fld>
            <a:endParaRPr lang="en-US" smtClean="0"/>
          </a:p>
        </p:txBody>
      </p:sp>
      <p:sp>
        <p:nvSpPr>
          <p:cNvPr id="2" name="مستطيل 1"/>
          <p:cNvSpPr/>
          <p:nvPr/>
        </p:nvSpPr>
        <p:spPr>
          <a:xfrm>
            <a:off x="-315310" y="858256"/>
            <a:ext cx="9348951" cy="4893647"/>
          </a:xfrm>
          <a:prstGeom prst="rect">
            <a:avLst/>
          </a:prstGeom>
        </p:spPr>
        <p:txBody>
          <a:bodyPr wrap="square">
            <a:spAutoFit/>
          </a:bodyPr>
          <a:lstStyle/>
          <a:p>
            <a:pPr algn="r" rtl="1"/>
            <a:r>
              <a:rPr lang="ar-SA" dirty="0"/>
              <a:t>أربع تقنيات </a:t>
            </a:r>
            <a:r>
              <a:rPr lang="ar-SA" dirty="0" err="1"/>
              <a:t>النمذجة</a:t>
            </a:r>
            <a:r>
              <a:rPr lang="ar-SA" dirty="0"/>
              <a:t>:</a:t>
            </a:r>
          </a:p>
          <a:p>
            <a:pPr algn="r" rtl="1"/>
            <a:r>
              <a:rPr lang="ar-SA" dirty="0"/>
              <a:t>  </a:t>
            </a:r>
            <a:r>
              <a:rPr lang="ar-SA" dirty="0" err="1"/>
              <a:t>النمذجة</a:t>
            </a:r>
            <a:r>
              <a:rPr lang="ar-SA" dirty="0"/>
              <a:t> المضلع</a:t>
            </a:r>
          </a:p>
          <a:p>
            <a:pPr algn="r" rtl="1"/>
            <a:r>
              <a:rPr lang="ar-SA" dirty="0"/>
              <a:t>  </a:t>
            </a:r>
            <a:r>
              <a:rPr lang="ar-SA" dirty="0" err="1"/>
              <a:t>نمذجة</a:t>
            </a:r>
            <a:r>
              <a:rPr lang="ar-SA" dirty="0"/>
              <a:t> سلين</a:t>
            </a:r>
          </a:p>
          <a:p>
            <a:pPr algn="r" rtl="1"/>
            <a:r>
              <a:rPr lang="ar-SA" dirty="0"/>
              <a:t>  </a:t>
            </a:r>
            <a:r>
              <a:rPr lang="ar-SA" dirty="0" err="1"/>
              <a:t>نمذجة</a:t>
            </a:r>
            <a:r>
              <a:rPr lang="ar-SA" dirty="0"/>
              <a:t> </a:t>
            </a:r>
            <a:r>
              <a:rPr lang="en-US" dirty="0" err="1"/>
              <a:t>Metaball</a:t>
            </a:r>
            <a:endParaRPr lang="en-US" dirty="0"/>
          </a:p>
          <a:p>
            <a:pPr algn="r" rtl="1"/>
            <a:r>
              <a:rPr lang="en-US" dirty="0"/>
              <a:t>  </a:t>
            </a:r>
            <a:r>
              <a:rPr lang="ar-SA" dirty="0" err="1"/>
              <a:t>نمذجة</a:t>
            </a:r>
            <a:r>
              <a:rPr lang="ar-SA" dirty="0"/>
              <a:t> الصيغة</a:t>
            </a:r>
            <a:r>
              <a:rPr lang="ar-SA" dirty="0" smtClean="0"/>
              <a:t>.</a:t>
            </a:r>
          </a:p>
          <a:p>
            <a:pPr algn="r" rtl="1"/>
            <a:endParaRPr lang="ar-SA" dirty="0"/>
          </a:p>
          <a:p>
            <a:pPr algn="r" rtl="1"/>
            <a:r>
              <a:rPr lang="ar-SA" dirty="0"/>
              <a:t>يمتلك العارضون القدرة على</a:t>
            </a:r>
            <a:r>
              <a:rPr lang="ar-SA" dirty="0" smtClean="0"/>
              <a:t>:</a:t>
            </a:r>
          </a:p>
          <a:p>
            <a:pPr algn="r" rtl="1"/>
            <a:endParaRPr lang="ar-SA" dirty="0"/>
          </a:p>
          <a:p>
            <a:pPr algn="r" rtl="1"/>
            <a:endParaRPr lang="ar-SA" dirty="0" smtClean="0"/>
          </a:p>
          <a:p>
            <a:pPr algn="r" rtl="1"/>
            <a:endParaRPr lang="ar-SA" dirty="0"/>
          </a:p>
          <a:p>
            <a:pPr algn="r" rtl="1"/>
            <a:endParaRPr lang="ar-SA" dirty="0"/>
          </a:p>
          <a:p>
            <a:pPr algn="r" rtl="1"/>
            <a:r>
              <a:rPr lang="ar-SA" dirty="0"/>
              <a:t>  </a:t>
            </a:r>
            <a:r>
              <a:rPr lang="en-US" dirty="0"/>
              <a:t>Extrude: </a:t>
            </a:r>
            <a:r>
              <a:rPr lang="ar-SA" dirty="0"/>
              <a:t>قم بتوسيع شكل ثنائي الأبعاد عبر الفضاء لإنشاء كائن ثلاثي الأبعاد.</a:t>
            </a:r>
          </a:p>
          <a:p>
            <a:pPr algn="r" rtl="1"/>
            <a:r>
              <a:rPr lang="ar-SA" dirty="0"/>
              <a:t>  مخرطة: تدوير خط ثنائي الأبعاد على محور.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7" name="Rectangle 2"/>
          <p:cNvSpPr>
            <a:spLocks noGrp="1" noChangeArrowheads="1"/>
          </p:cNvSpPr>
          <p:nvPr>
            <p:ph type="title"/>
          </p:nvPr>
        </p:nvSpPr>
        <p:spPr>
          <a:xfrm>
            <a:off x="331076" y="-277155"/>
            <a:ext cx="8229600" cy="1143000"/>
          </a:xfrm>
        </p:spPr>
        <p:txBody>
          <a:bodyPr vert="horz" lIns="91440" tIns="45720" rIns="91440" bIns="45720" rtlCol="0" anchor="ctr">
            <a:normAutofit/>
          </a:bodyPr>
          <a:lstStyle/>
          <a:p>
            <a:r>
              <a:rPr lang="en-US" dirty="0" smtClean="0">
                <a:solidFill>
                  <a:srgbClr val="FF0000"/>
                </a:solidFill>
              </a:rPr>
              <a:t>Polygon Modeling</a:t>
            </a:r>
            <a:endParaRPr lang="en-US" dirty="0">
              <a:solidFill>
                <a:srgbClr val="FF0000"/>
              </a:solidFill>
            </a:endParaRPr>
          </a:p>
        </p:txBody>
      </p:sp>
      <p:sp>
        <p:nvSpPr>
          <p:cNvPr id="98308" name="Rectangle 3"/>
          <p:cNvSpPr>
            <a:spLocks noGrp="1" noChangeArrowheads="1"/>
          </p:cNvSpPr>
          <p:nvPr>
            <p:ph idx="1"/>
          </p:nvPr>
        </p:nvSpPr>
        <p:spPr>
          <a:xfrm>
            <a:off x="-283780" y="482818"/>
            <a:ext cx="9427779" cy="4530725"/>
          </a:xfrm>
        </p:spPr>
        <p:txBody>
          <a:bodyPr>
            <a:noAutofit/>
          </a:bodyPr>
          <a:lstStyle/>
          <a:p>
            <a:pPr eaLnBrk="1" hangingPunct="1"/>
            <a:r>
              <a:rPr lang="en-US" sz="3600" dirty="0"/>
              <a:t>Object is defined as pattern of straight-edged polygons.</a:t>
            </a:r>
          </a:p>
          <a:p>
            <a:pPr lvl="1" eaLnBrk="1" hangingPunct="1"/>
            <a:r>
              <a:rPr lang="en-US" b="1" dirty="0">
                <a:ea typeface="ＭＳ Ｐゴシック" charset="-128"/>
              </a:rPr>
              <a:t>Similar to bitmapped </a:t>
            </a:r>
            <a:r>
              <a:rPr lang="en-US" dirty="0">
                <a:ea typeface="ＭＳ Ｐゴシック" charset="-128"/>
              </a:rPr>
              <a:t>graphics in that the object is </a:t>
            </a:r>
            <a:r>
              <a:rPr lang="en-US" dirty="0">
                <a:solidFill>
                  <a:srgbClr val="FF0000"/>
                </a:solidFill>
                <a:ea typeface="ＭＳ Ｐゴシック" charset="-128"/>
              </a:rPr>
              <a:t>defined by fixed number of elements. </a:t>
            </a:r>
          </a:p>
          <a:p>
            <a:pPr marL="1371600" lvl="2" indent="-457200" eaLnBrk="1" hangingPunct="1">
              <a:buFont typeface="+mj-lt"/>
              <a:buAutoNum type="arabicPeriod"/>
            </a:pPr>
            <a:r>
              <a:rPr lang="en-US" sz="2800" dirty="0">
                <a:ea typeface="ＭＳ Ｐゴシック" charset="-128"/>
              </a:rPr>
              <a:t>Fixed number of polygons for 3-D.</a:t>
            </a:r>
          </a:p>
          <a:p>
            <a:pPr marL="1371600" lvl="2" indent="-457200" eaLnBrk="1" hangingPunct="1">
              <a:buFont typeface="+mj-lt"/>
              <a:buAutoNum type="arabicPeriod"/>
            </a:pPr>
            <a:r>
              <a:rPr lang="en-US" sz="2800" dirty="0">
                <a:ea typeface="ＭＳ Ｐゴシック" charset="-128"/>
              </a:rPr>
              <a:t>Fixed number of pixels for 2-D.</a:t>
            </a:r>
          </a:p>
          <a:p>
            <a:pPr eaLnBrk="1" hangingPunct="1"/>
            <a:r>
              <a:rPr lang="en-US" sz="3600" dirty="0">
                <a:solidFill>
                  <a:srgbClr val="FF0000"/>
                </a:solidFill>
              </a:rPr>
              <a:t>Advantages:</a:t>
            </a:r>
          </a:p>
          <a:p>
            <a:pPr lvl="1" eaLnBrk="1" hangingPunct="1"/>
            <a:r>
              <a:rPr lang="en-US" dirty="0">
                <a:ea typeface="ＭＳ Ｐゴシック" charset="-128"/>
              </a:rPr>
              <a:t>High-quality, realistic surfaces</a:t>
            </a:r>
            <a:r>
              <a:rPr lang="en-US" dirty="0" smtClean="0">
                <a:ea typeface="ＭＳ Ｐゴシック" charset="-128"/>
              </a:rPr>
              <a:t>,  </a:t>
            </a:r>
            <a:r>
              <a:rPr lang="en-US" dirty="0">
                <a:ea typeface="ＭＳ Ｐゴシック" charset="-128"/>
              </a:rPr>
              <a:t>and precise editing control.</a:t>
            </a:r>
          </a:p>
          <a:p>
            <a:pPr eaLnBrk="1" hangingPunct="1"/>
            <a:r>
              <a:rPr lang="en-US" sz="3600" dirty="0">
                <a:solidFill>
                  <a:srgbClr val="FF0000"/>
                </a:solidFill>
              </a:rPr>
              <a:t>Disadvantages:</a:t>
            </a:r>
          </a:p>
          <a:p>
            <a:pPr lvl="1" eaLnBrk="1" hangingPunct="1"/>
            <a:r>
              <a:rPr lang="en-US" dirty="0">
                <a:ea typeface="ＭＳ Ｐゴシック" charset="-128"/>
              </a:rPr>
              <a:t>Large file sizes and scaling distortions.</a:t>
            </a:r>
          </a:p>
          <a:p>
            <a:pPr lvl="1" eaLnBrk="1" hangingPunct="1"/>
            <a:endParaRPr lang="en-US" dirty="0">
              <a:ea typeface="ＭＳ Ｐゴシック" charset="-128"/>
            </a:endParaRPr>
          </a:p>
        </p:txBody>
      </p:sp>
      <p:sp>
        <p:nvSpPr>
          <p:cNvPr id="2" name="مستطيل 1"/>
          <p:cNvSpPr/>
          <p:nvPr/>
        </p:nvSpPr>
        <p:spPr>
          <a:xfrm>
            <a:off x="-473049" y="1157696"/>
            <a:ext cx="9617047" cy="4524315"/>
          </a:xfrm>
          <a:prstGeom prst="rect">
            <a:avLst/>
          </a:prstGeom>
        </p:spPr>
        <p:txBody>
          <a:bodyPr wrap="square">
            <a:spAutoFit/>
          </a:bodyPr>
          <a:lstStyle/>
          <a:p>
            <a:pPr algn="r" rtl="1"/>
            <a:r>
              <a:rPr lang="ar-SA" dirty="0"/>
              <a:t>يتم تعريف الكائن كنمط من المضلعات ذات الحواف المستقيمة</a:t>
            </a:r>
            <a:r>
              <a:rPr lang="ar-SA" dirty="0" smtClean="0"/>
              <a:t>.</a:t>
            </a:r>
            <a:endParaRPr lang="ar-SA" dirty="0"/>
          </a:p>
          <a:p>
            <a:pPr algn="r" rtl="1"/>
            <a:endParaRPr lang="ar-SA" dirty="0" smtClean="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smtClean="0"/>
              <a:t>مزايا: أسطح </a:t>
            </a:r>
            <a:r>
              <a:rPr lang="ar-SA" dirty="0"/>
              <a:t>واقعية عالية الجودة وتحكم دقيق في التحرير.</a:t>
            </a:r>
          </a:p>
          <a:p>
            <a:pPr algn="r" rtl="1"/>
            <a:r>
              <a:rPr lang="ar-SA" dirty="0" smtClean="0"/>
              <a:t>سلبيات: أحجام </a:t>
            </a:r>
            <a:r>
              <a:rPr lang="ar-SA" dirty="0"/>
              <a:t>الملفات الكبيرة والتشوهات التحجيم.</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5" name="Rectangle 2"/>
          <p:cNvSpPr>
            <a:spLocks noGrp="1" noChangeArrowheads="1"/>
          </p:cNvSpPr>
          <p:nvPr>
            <p:ph type="title"/>
          </p:nvPr>
        </p:nvSpPr>
        <p:spPr>
          <a:xfrm>
            <a:off x="457200" y="-72214"/>
            <a:ext cx="8229600" cy="1143000"/>
          </a:xfrm>
        </p:spPr>
        <p:txBody>
          <a:bodyPr vert="horz" lIns="91440" tIns="45720" rIns="91440" bIns="45720" rtlCol="0" anchor="ctr">
            <a:normAutofit/>
          </a:bodyPr>
          <a:lstStyle/>
          <a:p>
            <a:r>
              <a:rPr lang="en-US" dirty="0" smtClean="0">
                <a:solidFill>
                  <a:srgbClr val="FF0000"/>
                </a:solidFill>
              </a:rPr>
              <a:t>Spline Modeling</a:t>
            </a:r>
            <a:endParaRPr lang="en-US" dirty="0">
              <a:solidFill>
                <a:srgbClr val="FF0000"/>
              </a:solidFill>
            </a:endParaRPr>
          </a:p>
        </p:txBody>
      </p:sp>
      <p:sp>
        <p:nvSpPr>
          <p:cNvPr id="100356" name="Rectangle 3"/>
          <p:cNvSpPr>
            <a:spLocks noGrp="1" noChangeArrowheads="1"/>
          </p:cNvSpPr>
          <p:nvPr>
            <p:ph idx="1"/>
          </p:nvPr>
        </p:nvSpPr>
        <p:spPr>
          <a:xfrm>
            <a:off x="0" y="806985"/>
            <a:ext cx="9254358" cy="4530725"/>
          </a:xfrm>
        </p:spPr>
        <p:txBody>
          <a:bodyPr>
            <a:normAutofit fontScale="92500"/>
          </a:bodyPr>
          <a:lstStyle/>
          <a:p>
            <a:pPr eaLnBrk="1" hangingPunct="1"/>
            <a:r>
              <a:rPr lang="en-US" dirty="0"/>
              <a:t>Uses </a:t>
            </a:r>
            <a:r>
              <a:rPr lang="en-US" b="1" dirty="0"/>
              <a:t>curves</a:t>
            </a:r>
            <a:r>
              <a:rPr lang="en-US" dirty="0"/>
              <a:t> to create </a:t>
            </a:r>
            <a:r>
              <a:rPr lang="en-US" dirty="0">
                <a:solidFill>
                  <a:srgbClr val="FF0000"/>
                </a:solidFill>
              </a:rPr>
              <a:t>objects</a:t>
            </a:r>
            <a:r>
              <a:rPr lang="en-US" dirty="0"/>
              <a:t>. </a:t>
            </a:r>
            <a:endParaRPr lang="en-US" dirty="0" smtClean="0"/>
          </a:p>
          <a:p>
            <a:pPr marL="0" indent="0" algn="ctr" eaLnBrk="1" hangingPunct="1">
              <a:buNone/>
            </a:pPr>
            <a:r>
              <a:rPr lang="en-US" u="sng" dirty="0" smtClean="0"/>
              <a:t>Similar </a:t>
            </a:r>
            <a:r>
              <a:rPr lang="en-US" u="sng" dirty="0"/>
              <a:t>to 2-D vector graphics.</a:t>
            </a:r>
          </a:p>
          <a:p>
            <a:pPr eaLnBrk="1" hangingPunct="1"/>
            <a:r>
              <a:rPr lang="en-US" dirty="0">
                <a:solidFill>
                  <a:srgbClr val="FF5A14"/>
                </a:solidFill>
              </a:rPr>
              <a:t>NURB</a:t>
            </a:r>
            <a:r>
              <a:rPr lang="en-US" dirty="0"/>
              <a:t> approach defines an image using </a:t>
            </a:r>
            <a:r>
              <a:rPr lang="en-US" dirty="0">
                <a:solidFill>
                  <a:srgbClr val="FF0000"/>
                </a:solidFill>
              </a:rPr>
              <a:t>mathematical formulas</a:t>
            </a:r>
            <a:r>
              <a:rPr lang="en-US" dirty="0"/>
              <a:t> that can be </a:t>
            </a:r>
            <a:r>
              <a:rPr lang="en-US" u="sng" dirty="0"/>
              <a:t>adjusted</a:t>
            </a:r>
            <a:r>
              <a:rPr lang="en-US" dirty="0"/>
              <a:t> to </a:t>
            </a:r>
            <a:r>
              <a:rPr lang="en-US" b="1" dirty="0"/>
              <a:t>vary size and shape.</a:t>
            </a:r>
          </a:p>
          <a:p>
            <a:pPr eaLnBrk="1" hangingPunct="1"/>
            <a:r>
              <a:rPr lang="en-US" dirty="0">
                <a:solidFill>
                  <a:srgbClr val="FF0000"/>
                </a:solidFill>
              </a:rPr>
              <a:t>Advantages:</a:t>
            </a:r>
          </a:p>
          <a:p>
            <a:pPr marL="457200" lvl="1" indent="0" eaLnBrk="1" hangingPunct="1">
              <a:buNone/>
            </a:pPr>
            <a:r>
              <a:rPr lang="en-US" dirty="0">
                <a:ea typeface="ＭＳ Ｐゴシック" charset="-128"/>
              </a:rPr>
              <a:t>Smaller file </a:t>
            </a:r>
            <a:r>
              <a:rPr lang="en-US" dirty="0" err="1">
                <a:ea typeface="ＭＳ Ｐゴシック" charset="-128"/>
              </a:rPr>
              <a:t>sizes,more</a:t>
            </a:r>
            <a:r>
              <a:rPr lang="en-US" dirty="0">
                <a:ea typeface="ＭＳ Ｐゴシック" charset="-128"/>
              </a:rPr>
              <a:t> flexible </a:t>
            </a:r>
            <a:r>
              <a:rPr lang="en-US" dirty="0" smtClean="0">
                <a:ea typeface="ＭＳ Ｐゴシック" charset="-128"/>
              </a:rPr>
              <a:t>objects,</a:t>
            </a:r>
            <a:r>
              <a:rPr lang="en-US" dirty="0">
                <a:ea typeface="ＭＳ Ｐゴシック" charset="-128"/>
              </a:rPr>
              <a:t> </a:t>
            </a:r>
            <a:r>
              <a:rPr lang="en-US" dirty="0" smtClean="0">
                <a:ea typeface="ＭＳ Ｐゴシック" charset="-128"/>
              </a:rPr>
              <a:t>NURBs </a:t>
            </a:r>
            <a:r>
              <a:rPr lang="en-US" dirty="0">
                <a:ea typeface="ＭＳ Ｐゴシック" charset="-128"/>
              </a:rPr>
              <a:t>are easily scaled.</a:t>
            </a:r>
          </a:p>
          <a:p>
            <a:pPr eaLnBrk="1" hangingPunct="1"/>
            <a:r>
              <a:rPr lang="en-US" dirty="0">
                <a:solidFill>
                  <a:srgbClr val="FF0000"/>
                </a:solidFill>
              </a:rPr>
              <a:t>Disadvantage:</a:t>
            </a:r>
          </a:p>
          <a:p>
            <a:pPr lvl="1" eaLnBrk="1" hangingPunct="1"/>
            <a:r>
              <a:rPr lang="en-US" dirty="0">
                <a:ea typeface="ＭＳ Ｐゴシック" charset="-128"/>
              </a:rPr>
              <a:t>Less editing control.</a:t>
            </a:r>
          </a:p>
          <a:p>
            <a:pPr lvl="1" eaLnBrk="1" hangingPunct="1"/>
            <a:endParaRPr lang="en-US" dirty="0">
              <a:ea typeface="ＭＳ Ｐゴシック" charset="-128"/>
            </a:endParaRPr>
          </a:p>
        </p:txBody>
      </p:sp>
      <p:sp>
        <p:nvSpPr>
          <p:cNvPr id="2" name="مستطيل 1"/>
          <p:cNvSpPr/>
          <p:nvPr/>
        </p:nvSpPr>
        <p:spPr>
          <a:xfrm>
            <a:off x="0" y="4979993"/>
            <a:ext cx="8970579" cy="1569660"/>
          </a:xfrm>
          <a:prstGeom prst="rect">
            <a:avLst/>
          </a:prstGeom>
        </p:spPr>
        <p:txBody>
          <a:bodyPr wrap="square">
            <a:spAutoFit/>
          </a:bodyPr>
          <a:lstStyle/>
          <a:p>
            <a:pPr algn="r" rtl="1"/>
            <a:r>
              <a:rPr lang="ar-SA" dirty="0"/>
              <a:t>يستخدم منحنيات لإنشاء كائنات. على غرار الرسومات الموجهة ثنائي الأبعاد.</a:t>
            </a:r>
          </a:p>
          <a:p>
            <a:pPr algn="r" rtl="1"/>
            <a:r>
              <a:rPr lang="ar-SA" dirty="0"/>
              <a:t>يحدد نهج </a:t>
            </a:r>
            <a:r>
              <a:rPr lang="en-US" dirty="0"/>
              <a:t>NURB </a:t>
            </a:r>
            <a:r>
              <a:rPr lang="ar-SA" dirty="0"/>
              <a:t>صورة باستخدام صيغ رياضية يمكن ضبطها لتتفاوت في الحجم والشكل.</a:t>
            </a:r>
          </a:p>
          <a:p>
            <a:pPr algn="r" rtl="1"/>
            <a:r>
              <a:rPr lang="ar-SA" dirty="0" smtClean="0"/>
              <a:t>مزايا:  أحجام </a:t>
            </a:r>
            <a:r>
              <a:rPr lang="ar-SA" dirty="0"/>
              <a:t>الملفات أصغر ، كائنات أكثر مرونة ، </a:t>
            </a:r>
            <a:r>
              <a:rPr lang="en-US" dirty="0"/>
              <a:t>NURBs </a:t>
            </a:r>
            <a:r>
              <a:rPr lang="ar-SA" dirty="0"/>
              <a:t>يتم تحجيمها بسهولة.</a:t>
            </a:r>
          </a:p>
          <a:p>
            <a:pPr algn="r" rtl="1"/>
            <a:r>
              <a:rPr lang="ar-SA" dirty="0" smtClean="0"/>
              <a:t>العيب:   تحكم </a:t>
            </a:r>
            <a:r>
              <a:rPr lang="ar-SA" dirty="0"/>
              <a:t>أقل في التحرير.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3" name="Rectangle 2"/>
          <p:cNvSpPr>
            <a:spLocks noGrp="1" noChangeArrowheads="1"/>
          </p:cNvSpPr>
          <p:nvPr>
            <p:ph type="title"/>
          </p:nvPr>
        </p:nvSpPr>
        <p:spPr>
          <a:xfrm>
            <a:off x="457200" y="-229859"/>
            <a:ext cx="8229600" cy="1143000"/>
          </a:xfrm>
        </p:spPr>
        <p:txBody>
          <a:bodyPr vert="horz" lIns="91440" tIns="45720" rIns="91440" bIns="45720" rtlCol="0" anchor="ctr">
            <a:normAutofit/>
          </a:bodyPr>
          <a:lstStyle/>
          <a:p>
            <a:r>
              <a:rPr lang="en-US" dirty="0" err="1" smtClean="0">
                <a:solidFill>
                  <a:srgbClr val="FF0000"/>
                </a:solidFill>
              </a:rPr>
              <a:t>Metaball</a:t>
            </a:r>
            <a:r>
              <a:rPr lang="en-US" dirty="0" smtClean="0">
                <a:solidFill>
                  <a:srgbClr val="FF0000"/>
                </a:solidFill>
              </a:rPr>
              <a:t> Modeling</a:t>
            </a:r>
            <a:endParaRPr lang="en-US" dirty="0">
              <a:solidFill>
                <a:srgbClr val="FF0000"/>
              </a:solidFill>
            </a:endParaRPr>
          </a:p>
        </p:txBody>
      </p:sp>
      <p:sp>
        <p:nvSpPr>
          <p:cNvPr id="102404" name="Rectangle 3"/>
          <p:cNvSpPr>
            <a:spLocks noGrp="1" noChangeArrowheads="1"/>
          </p:cNvSpPr>
          <p:nvPr>
            <p:ph idx="1"/>
          </p:nvPr>
        </p:nvSpPr>
        <p:spPr>
          <a:xfrm>
            <a:off x="0" y="580942"/>
            <a:ext cx="9144000" cy="4530725"/>
          </a:xfrm>
        </p:spPr>
        <p:txBody>
          <a:bodyPr>
            <a:normAutofit lnSpcReduction="10000"/>
          </a:bodyPr>
          <a:lstStyle/>
          <a:p>
            <a:pPr eaLnBrk="1" hangingPunct="1"/>
            <a:r>
              <a:rPr lang="en-US" dirty="0"/>
              <a:t>Creates objects as combinations of elements </a:t>
            </a:r>
            <a:r>
              <a:rPr lang="en-US" dirty="0">
                <a:solidFill>
                  <a:srgbClr val="FF0000"/>
                </a:solidFill>
              </a:rPr>
              <a:t>called</a:t>
            </a:r>
            <a:r>
              <a:rPr lang="en-US" dirty="0"/>
              <a:t> </a:t>
            </a:r>
            <a:r>
              <a:rPr lang="en-US" dirty="0">
                <a:solidFill>
                  <a:srgbClr val="FF5A14"/>
                </a:solidFill>
              </a:rPr>
              <a:t>blobs</a:t>
            </a:r>
            <a:r>
              <a:rPr lang="en-US" dirty="0"/>
              <a:t>.</a:t>
            </a:r>
          </a:p>
          <a:p>
            <a:pPr eaLnBrk="1" hangingPunct="1"/>
            <a:r>
              <a:rPr lang="en-US" dirty="0">
                <a:solidFill>
                  <a:srgbClr val="FF0000"/>
                </a:solidFill>
              </a:rPr>
              <a:t>Blobs have various shapes </a:t>
            </a:r>
            <a:r>
              <a:rPr lang="en-US" dirty="0"/>
              <a:t>and are either </a:t>
            </a:r>
            <a:r>
              <a:rPr lang="en-US" b="1" dirty="0"/>
              <a:t>positive</a:t>
            </a:r>
            <a:r>
              <a:rPr lang="en-US" dirty="0"/>
              <a:t> or </a:t>
            </a:r>
            <a:r>
              <a:rPr lang="en-US" b="1" dirty="0"/>
              <a:t>negative</a:t>
            </a:r>
            <a:r>
              <a:rPr lang="en-US" dirty="0"/>
              <a:t>.</a:t>
            </a:r>
          </a:p>
          <a:p>
            <a:pPr marL="971550" lvl="1" indent="-514350" eaLnBrk="1" hangingPunct="1">
              <a:buFont typeface="+mj-lt"/>
              <a:buAutoNum type="arabicPeriod"/>
            </a:pPr>
            <a:r>
              <a:rPr lang="en-US" b="1" dirty="0">
                <a:ea typeface="ＭＳ Ｐゴシック" charset="-128"/>
              </a:rPr>
              <a:t>Positive</a:t>
            </a:r>
            <a:r>
              <a:rPr lang="en-US" dirty="0">
                <a:ea typeface="ＭＳ Ｐゴシック" charset="-128"/>
              </a:rPr>
              <a:t> blobs add to the object.</a:t>
            </a:r>
          </a:p>
          <a:p>
            <a:pPr marL="971550" lvl="1" indent="-514350" eaLnBrk="1" hangingPunct="1">
              <a:buFont typeface="+mj-lt"/>
              <a:buAutoNum type="arabicPeriod"/>
            </a:pPr>
            <a:r>
              <a:rPr lang="en-US" b="1" dirty="0">
                <a:ea typeface="ＭＳ Ｐゴシック" charset="-128"/>
              </a:rPr>
              <a:t>Negative</a:t>
            </a:r>
            <a:r>
              <a:rPr lang="en-US" dirty="0">
                <a:ea typeface="ＭＳ Ｐゴシック" charset="-128"/>
              </a:rPr>
              <a:t> blobs subtract from the object.</a:t>
            </a:r>
          </a:p>
          <a:p>
            <a:pPr eaLnBrk="1" hangingPunct="1"/>
            <a:r>
              <a:rPr lang="en-US" dirty="0" err="1">
                <a:solidFill>
                  <a:srgbClr val="FF0000"/>
                </a:solidFill>
              </a:rPr>
              <a:t>Metaball</a:t>
            </a:r>
            <a:r>
              <a:rPr lang="en-US" dirty="0">
                <a:solidFill>
                  <a:srgbClr val="FF0000"/>
                </a:solidFill>
              </a:rPr>
              <a:t> </a:t>
            </a:r>
            <a:r>
              <a:rPr lang="en-US" dirty="0"/>
              <a:t>technique is good </a:t>
            </a:r>
            <a:r>
              <a:rPr lang="en-US" dirty="0" smtClean="0"/>
              <a:t>for </a:t>
            </a:r>
            <a:r>
              <a:rPr lang="en-US" dirty="0"/>
              <a:t>objects with </a:t>
            </a:r>
            <a:r>
              <a:rPr lang="en-US" b="1" dirty="0"/>
              <a:t>soft edges.</a:t>
            </a:r>
            <a:r>
              <a:rPr lang="en-US" dirty="0"/>
              <a:t/>
            </a:r>
            <a:br>
              <a:rPr lang="en-US" dirty="0"/>
            </a:br>
            <a:r>
              <a:rPr lang="en-US" dirty="0"/>
              <a:t> The blobs are smoothed </a:t>
            </a:r>
            <a:r>
              <a:rPr lang="en-US" dirty="0" smtClean="0"/>
              <a:t>like  </a:t>
            </a:r>
            <a:r>
              <a:rPr lang="en-US" dirty="0"/>
              <a:t>lumps of clay.</a:t>
            </a:r>
          </a:p>
          <a:p>
            <a:pPr lvl="1" eaLnBrk="1" hangingPunct="1"/>
            <a:endParaRPr lang="en-US" dirty="0">
              <a:ea typeface="ＭＳ Ｐゴシック" charset="-128"/>
            </a:endParaRPr>
          </a:p>
        </p:txBody>
      </p:sp>
      <p:sp>
        <p:nvSpPr>
          <p:cNvPr id="102402" name="Slide Number Placeholder 4"/>
          <p:cNvSpPr>
            <a:spLocks noGrp="1"/>
          </p:cNvSpPr>
          <p:nvPr>
            <p:ph type="sldNum" sz="quarter" idx="12"/>
          </p:nvPr>
        </p:nvSpPr>
        <p:spPr>
          <a:noFill/>
        </p:spPr>
        <p:txBody>
          <a:bodyPr/>
          <a:lstStyle/>
          <a:p>
            <a:fld id="{1B1C41B9-E0B2-483C-897C-155834843042}" type="slidenum">
              <a:rPr lang="en-US" smtClean="0"/>
              <a:pPr/>
              <a:t>39</a:t>
            </a:fld>
            <a:endParaRPr lang="en-US" smtClean="0"/>
          </a:p>
        </p:txBody>
      </p:sp>
      <p:sp>
        <p:nvSpPr>
          <p:cNvPr id="2" name="مستطيل 1"/>
          <p:cNvSpPr/>
          <p:nvPr/>
        </p:nvSpPr>
        <p:spPr>
          <a:xfrm>
            <a:off x="-220717" y="4817915"/>
            <a:ext cx="9364717" cy="1938992"/>
          </a:xfrm>
          <a:prstGeom prst="rect">
            <a:avLst/>
          </a:prstGeom>
        </p:spPr>
        <p:txBody>
          <a:bodyPr wrap="square">
            <a:spAutoFit/>
          </a:bodyPr>
          <a:lstStyle/>
          <a:p>
            <a:pPr algn="r" rtl="1"/>
            <a:r>
              <a:rPr lang="ar-SA" dirty="0"/>
              <a:t>ينشئ كائنات كمجموعات من العناصر تسمى النقط.</a:t>
            </a:r>
          </a:p>
          <a:p>
            <a:pPr algn="r" rtl="1"/>
            <a:r>
              <a:rPr lang="ar-SA" dirty="0" err="1"/>
              <a:t>النقطات</a:t>
            </a:r>
            <a:r>
              <a:rPr lang="ar-SA" dirty="0"/>
              <a:t> لها أشكال مختلفة وتكون إما إيجابية أو سلبية.</a:t>
            </a:r>
          </a:p>
          <a:p>
            <a:pPr algn="r" rtl="1"/>
            <a:r>
              <a:rPr lang="ar-SA" dirty="0"/>
              <a:t>النقط الإيجابية تضيف إلى الكائن.</a:t>
            </a:r>
          </a:p>
          <a:p>
            <a:pPr algn="r" rtl="1"/>
            <a:r>
              <a:rPr lang="ar-SA" dirty="0"/>
              <a:t>النقط السلبية تطرح من الجسم.</a:t>
            </a:r>
          </a:p>
          <a:p>
            <a:pPr algn="r" rtl="1"/>
            <a:r>
              <a:rPr lang="ar-SA" dirty="0"/>
              <a:t>تقنية </a:t>
            </a:r>
            <a:r>
              <a:rPr lang="en-US" dirty="0" err="1"/>
              <a:t>Metaball</a:t>
            </a:r>
            <a:r>
              <a:rPr lang="en-US" dirty="0"/>
              <a:t> </a:t>
            </a:r>
            <a:r>
              <a:rPr lang="ar-SA" dirty="0"/>
              <a:t>جيدة للكائنات ذات الحواف الناعمة. يتم تلطيخ النقط مثل كتل من الطين</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293427" y="-203034"/>
            <a:ext cx="8229600" cy="1143000"/>
          </a:xfrm>
        </p:spPr>
        <p:txBody>
          <a:bodyPr vert="horz" lIns="91440" tIns="45720" rIns="91440" bIns="45720" rtlCol="0" anchor="ctr">
            <a:normAutofit/>
          </a:bodyPr>
          <a:lstStyle/>
          <a:p>
            <a:r>
              <a:rPr lang="en-US" dirty="0" smtClean="0">
                <a:solidFill>
                  <a:srgbClr val="FF0000"/>
                </a:solidFill>
              </a:rPr>
              <a:t>Traditional Graphics</a:t>
            </a:r>
            <a:endParaRPr lang="en-US" dirty="0">
              <a:solidFill>
                <a:srgbClr val="FF0000"/>
              </a:solidFill>
            </a:endParaRPr>
          </a:p>
        </p:txBody>
      </p:sp>
      <p:sp>
        <p:nvSpPr>
          <p:cNvPr id="22532" name="Rectangle 3"/>
          <p:cNvSpPr>
            <a:spLocks noGrp="1" noChangeArrowheads="1"/>
          </p:cNvSpPr>
          <p:nvPr>
            <p:ph idx="1"/>
          </p:nvPr>
        </p:nvSpPr>
        <p:spPr>
          <a:xfrm>
            <a:off x="0" y="999699"/>
            <a:ext cx="9253182" cy="4525963"/>
          </a:xfrm>
        </p:spPr>
        <p:txBody>
          <a:bodyPr/>
          <a:lstStyle/>
          <a:p>
            <a:pPr eaLnBrk="1" hangingPunct="1"/>
            <a:r>
              <a:rPr lang="en-US" dirty="0" smtClean="0"/>
              <a:t>Cantone </a:t>
            </a:r>
            <a:r>
              <a:rPr lang="en-US" dirty="0"/>
              <a:t>image</a:t>
            </a:r>
          </a:p>
          <a:p>
            <a:pPr lvl="1" eaLnBrk="1" hangingPunct="1"/>
            <a:r>
              <a:rPr lang="en-US" dirty="0">
                <a:ea typeface="ＭＳ Ｐゴシック" charset="-128"/>
              </a:rPr>
              <a:t>Composed of continuously varying shades of color.</a:t>
            </a:r>
          </a:p>
          <a:p>
            <a:pPr eaLnBrk="1" hangingPunct="1"/>
            <a:r>
              <a:rPr lang="en-US" dirty="0"/>
              <a:t>Line art </a:t>
            </a:r>
          </a:p>
          <a:p>
            <a:pPr lvl="1" eaLnBrk="1" hangingPunct="1"/>
            <a:r>
              <a:rPr lang="en-US" dirty="0">
                <a:ea typeface="ＭＳ Ｐゴシック" charset="-128"/>
              </a:rPr>
              <a:t>Combinations of lines to create images.</a:t>
            </a:r>
          </a:p>
          <a:p>
            <a:pPr lvl="1" eaLnBrk="1" hangingPunct="1"/>
            <a:r>
              <a:rPr lang="en-US" dirty="0">
                <a:ea typeface="ＭＳ Ｐゴシック" charset="-128"/>
              </a:rPr>
              <a:t>Uses only two colors.</a:t>
            </a:r>
          </a:p>
        </p:txBody>
      </p:sp>
      <p:sp>
        <p:nvSpPr>
          <p:cNvPr id="22530" name="Slide Number Placeholder 4"/>
          <p:cNvSpPr>
            <a:spLocks noGrp="1"/>
          </p:cNvSpPr>
          <p:nvPr>
            <p:ph type="sldNum" sz="quarter" idx="12"/>
          </p:nvPr>
        </p:nvSpPr>
        <p:spPr>
          <a:noFill/>
        </p:spPr>
        <p:txBody>
          <a:bodyPr/>
          <a:lstStyle/>
          <a:p>
            <a:fld id="{C9A136F6-1F5B-4E19-B7BA-BCA0F765318A}" type="slidenum">
              <a:rPr lang="en-US" smtClean="0"/>
              <a:pPr/>
              <a:t>4</a:t>
            </a:fld>
            <a:endParaRPr lang="en-US" smtClean="0"/>
          </a:p>
        </p:txBody>
      </p:sp>
      <p:sp>
        <p:nvSpPr>
          <p:cNvPr id="2" name="مستطيل 1"/>
          <p:cNvSpPr/>
          <p:nvPr/>
        </p:nvSpPr>
        <p:spPr>
          <a:xfrm>
            <a:off x="2265524" y="3196503"/>
            <a:ext cx="6619164" cy="1938992"/>
          </a:xfrm>
          <a:prstGeom prst="rect">
            <a:avLst/>
          </a:prstGeom>
        </p:spPr>
        <p:txBody>
          <a:bodyPr wrap="square">
            <a:spAutoFit/>
          </a:bodyPr>
          <a:lstStyle/>
          <a:p>
            <a:pPr algn="r" rtl="1"/>
            <a:r>
              <a:rPr lang="ar-SA" dirty="0" smtClean="0"/>
              <a:t>صورة</a:t>
            </a:r>
            <a:endParaRPr lang="en-US" dirty="0"/>
          </a:p>
          <a:p>
            <a:pPr algn="r" rtl="1"/>
            <a:r>
              <a:rPr lang="ar-SA" dirty="0"/>
              <a:t>تتألف من ظلال متغيرة باستمرار من اللون.</a:t>
            </a:r>
          </a:p>
          <a:p>
            <a:pPr algn="r" rtl="1"/>
            <a:r>
              <a:rPr lang="ar-SA" dirty="0"/>
              <a:t>فن الخط</a:t>
            </a:r>
          </a:p>
          <a:p>
            <a:pPr algn="r" rtl="1"/>
            <a:r>
              <a:rPr lang="ar-SA" dirty="0"/>
              <a:t>مجموعات من الخطوط لإنشاء الصور.</a:t>
            </a:r>
          </a:p>
          <a:p>
            <a:pPr algn="r" rtl="1"/>
            <a:r>
              <a:rPr lang="ar-SA" dirty="0"/>
              <a:t>يستخدم لونين فقط.</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1" name="Rectangle 2"/>
          <p:cNvSpPr>
            <a:spLocks noGrp="1" noChangeArrowheads="1"/>
          </p:cNvSpPr>
          <p:nvPr>
            <p:ph type="title"/>
          </p:nvPr>
        </p:nvSpPr>
        <p:spPr/>
        <p:txBody>
          <a:bodyPr vert="horz" lIns="91440" tIns="45720" rIns="91440" bIns="45720" rtlCol="0" anchor="ctr">
            <a:normAutofit/>
          </a:bodyPr>
          <a:lstStyle/>
          <a:p>
            <a:r>
              <a:rPr lang="en-US" b="1" dirty="0" smtClean="0">
                <a:solidFill>
                  <a:srgbClr val="FF0000"/>
                </a:solidFill>
              </a:rPr>
              <a:t>Formula</a:t>
            </a:r>
            <a:r>
              <a:rPr lang="en-US" dirty="0" smtClean="0">
                <a:solidFill>
                  <a:srgbClr val="FF0000"/>
                </a:solidFill>
              </a:rPr>
              <a:t> Modeling</a:t>
            </a:r>
            <a:endParaRPr lang="en-US" dirty="0">
              <a:solidFill>
                <a:srgbClr val="FF0000"/>
              </a:solidFill>
            </a:endParaRPr>
          </a:p>
        </p:txBody>
      </p:sp>
      <p:sp>
        <p:nvSpPr>
          <p:cNvPr id="104452" name="Rectangle 3"/>
          <p:cNvSpPr>
            <a:spLocks noGrp="1" noChangeArrowheads="1"/>
          </p:cNvSpPr>
          <p:nvPr>
            <p:ph idx="1"/>
          </p:nvPr>
        </p:nvSpPr>
        <p:spPr>
          <a:xfrm>
            <a:off x="228599" y="1428750"/>
            <a:ext cx="8757745" cy="4530725"/>
          </a:xfrm>
        </p:spPr>
        <p:txBody>
          <a:bodyPr/>
          <a:lstStyle/>
          <a:p>
            <a:pPr eaLnBrk="1" hangingPunct="1"/>
            <a:r>
              <a:rPr lang="en-US" dirty="0">
                <a:solidFill>
                  <a:srgbClr val="FF0000"/>
                </a:solidFill>
              </a:rPr>
              <a:t>Creates objects </a:t>
            </a:r>
            <a:r>
              <a:rPr lang="en-US" dirty="0"/>
              <a:t>by specifying mathematical </a:t>
            </a:r>
            <a:r>
              <a:rPr lang="en-US" b="1" dirty="0"/>
              <a:t>formulas</a:t>
            </a:r>
            <a:r>
              <a:rPr lang="en-US" dirty="0"/>
              <a:t> that are drawn by the computer. </a:t>
            </a:r>
          </a:p>
          <a:p>
            <a:pPr eaLnBrk="1" hangingPunct="1"/>
            <a:r>
              <a:rPr lang="en-US" dirty="0"/>
              <a:t>Requires knowledge of programming and advanced mathematics.</a:t>
            </a:r>
          </a:p>
          <a:p>
            <a:pPr lvl="1" eaLnBrk="1" hangingPunct="1"/>
            <a:endParaRPr lang="en-US" dirty="0">
              <a:ea typeface="ＭＳ Ｐゴシック" charset="-128"/>
            </a:endParaRPr>
          </a:p>
        </p:txBody>
      </p:sp>
      <p:sp>
        <p:nvSpPr>
          <p:cNvPr id="104450" name="Slide Number Placeholder 4"/>
          <p:cNvSpPr>
            <a:spLocks noGrp="1"/>
          </p:cNvSpPr>
          <p:nvPr>
            <p:ph type="sldNum" sz="quarter" idx="12"/>
          </p:nvPr>
        </p:nvSpPr>
        <p:spPr>
          <a:noFill/>
        </p:spPr>
        <p:txBody>
          <a:bodyPr/>
          <a:lstStyle/>
          <a:p>
            <a:fld id="{6943345F-4E66-4225-832D-83907F2B137E}" type="slidenum">
              <a:rPr lang="en-US" smtClean="0"/>
              <a:pPr/>
              <a:t>40</a:t>
            </a:fld>
            <a:endParaRPr lang="en-US" smtClean="0"/>
          </a:p>
        </p:txBody>
      </p:sp>
      <p:sp>
        <p:nvSpPr>
          <p:cNvPr id="104453" name="Text Box 4"/>
          <p:cNvSpPr txBox="1">
            <a:spLocks noChangeArrowheads="1"/>
          </p:cNvSpPr>
          <p:nvPr/>
        </p:nvSpPr>
        <p:spPr bwMode="auto">
          <a:xfrm>
            <a:off x="7319963" y="1846263"/>
            <a:ext cx="184150" cy="457200"/>
          </a:xfrm>
          <a:prstGeom prst="rect">
            <a:avLst/>
          </a:prstGeom>
          <a:noFill/>
          <a:ln w="9525">
            <a:noFill/>
            <a:miter lim="800000"/>
            <a:headEnd/>
            <a:tailEnd/>
          </a:ln>
        </p:spPr>
        <p:txBody>
          <a:bodyPr wrap="none">
            <a:prstTxWarp prst="textNoShape">
              <a:avLst/>
            </a:prstTxWarp>
            <a:spAutoFit/>
          </a:bodyPr>
          <a:lstStyle/>
          <a:p>
            <a:endParaRPr lang="en-US"/>
          </a:p>
        </p:txBody>
      </p:sp>
      <p:sp>
        <p:nvSpPr>
          <p:cNvPr id="2" name="مستطيل 1"/>
          <p:cNvSpPr/>
          <p:nvPr/>
        </p:nvSpPr>
        <p:spPr>
          <a:xfrm>
            <a:off x="331076" y="3711705"/>
            <a:ext cx="8812924" cy="954107"/>
          </a:xfrm>
          <a:prstGeom prst="rect">
            <a:avLst/>
          </a:prstGeom>
        </p:spPr>
        <p:txBody>
          <a:bodyPr wrap="square">
            <a:spAutoFit/>
          </a:bodyPr>
          <a:lstStyle/>
          <a:p>
            <a:pPr algn="r" rtl="1"/>
            <a:r>
              <a:rPr lang="ar-SA" sz="2800" dirty="0"/>
              <a:t>ينشئ كائنات عن طريق تحديد الصيغ الرياضية التي يرسمها الكمبيوتر.</a:t>
            </a:r>
          </a:p>
          <a:p>
            <a:pPr algn="r" rtl="1"/>
            <a:r>
              <a:rPr lang="ar-SA" sz="2800" dirty="0"/>
              <a:t>يتطلب معرفة البرمجة والرياضيات المتقدمة.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9" name="Rectangle 2"/>
          <p:cNvSpPr>
            <a:spLocks noGrp="1" noChangeArrowheads="1"/>
          </p:cNvSpPr>
          <p:nvPr>
            <p:ph type="title"/>
          </p:nvPr>
        </p:nvSpPr>
        <p:spPr>
          <a:xfrm>
            <a:off x="375313" y="-203035"/>
            <a:ext cx="8229600" cy="1143000"/>
          </a:xfrm>
        </p:spPr>
        <p:txBody>
          <a:bodyPr vert="horz" lIns="91440" tIns="45720" rIns="91440" bIns="45720" rtlCol="0" anchor="ctr">
            <a:normAutofit/>
          </a:bodyPr>
          <a:lstStyle/>
          <a:p>
            <a:r>
              <a:rPr lang="en-US" dirty="0" smtClean="0">
                <a:solidFill>
                  <a:srgbClr val="FF0000"/>
                </a:solidFill>
              </a:rPr>
              <a:t>Step 2: Surface Definition</a:t>
            </a:r>
            <a:endParaRPr lang="en-US" dirty="0">
              <a:solidFill>
                <a:srgbClr val="FF0000"/>
              </a:solidFill>
            </a:endParaRPr>
          </a:p>
        </p:txBody>
      </p:sp>
      <p:sp>
        <p:nvSpPr>
          <p:cNvPr id="106500" name="Rectangle 3"/>
          <p:cNvSpPr>
            <a:spLocks noGrp="1" noChangeArrowheads="1"/>
          </p:cNvSpPr>
          <p:nvPr>
            <p:ph idx="1"/>
          </p:nvPr>
        </p:nvSpPr>
        <p:spPr>
          <a:xfrm>
            <a:off x="47625" y="833437"/>
            <a:ext cx="9096375" cy="4124325"/>
          </a:xfrm>
        </p:spPr>
        <p:txBody>
          <a:bodyPr>
            <a:normAutofit fontScale="92500"/>
          </a:bodyPr>
          <a:lstStyle/>
          <a:p>
            <a:pPr eaLnBrk="1" hangingPunct="1"/>
            <a:r>
              <a:rPr lang="en-US" dirty="0">
                <a:solidFill>
                  <a:srgbClr val="FF0000"/>
                </a:solidFill>
              </a:rPr>
              <a:t>Surface definition: </a:t>
            </a:r>
            <a:r>
              <a:rPr lang="en-US" dirty="0"/>
              <a:t>where textures are applied to the model's surface.</a:t>
            </a:r>
          </a:p>
          <a:p>
            <a:pPr marL="971550" lvl="1" indent="-514350" eaLnBrk="1" hangingPunct="1">
              <a:buFont typeface="+mj-lt"/>
              <a:buAutoNum type="arabicPeriod"/>
            </a:pPr>
            <a:r>
              <a:rPr lang="en-US" dirty="0">
                <a:solidFill>
                  <a:srgbClr val="FF0000"/>
                </a:solidFill>
                <a:ea typeface="ＭＳ Ｐゴシック" charset="-128"/>
              </a:rPr>
              <a:t>Menu c</a:t>
            </a:r>
            <a:r>
              <a:rPr lang="en-US" dirty="0">
                <a:ea typeface="ＭＳ Ｐゴシック" charset="-128"/>
              </a:rPr>
              <a:t>hoices of </a:t>
            </a:r>
            <a:r>
              <a:rPr lang="en-US" dirty="0">
                <a:solidFill>
                  <a:srgbClr val="FF0000"/>
                </a:solidFill>
                <a:ea typeface="ＭＳ Ｐゴシック" charset="-128"/>
              </a:rPr>
              <a:t>surfaces</a:t>
            </a:r>
            <a:r>
              <a:rPr lang="en-US" dirty="0">
                <a:ea typeface="ＭＳ Ｐゴシック" charset="-128"/>
              </a:rPr>
              <a:t> </a:t>
            </a:r>
            <a:r>
              <a:rPr lang="en-US" b="1" dirty="0">
                <a:ea typeface="ＭＳ Ｐゴシック" charset="-128"/>
              </a:rPr>
              <a:t>include</a:t>
            </a:r>
            <a:r>
              <a:rPr lang="en-US" dirty="0">
                <a:ea typeface="ＭＳ Ｐゴシック" charset="-128"/>
              </a:rPr>
              <a:t> wood, glass, metal, skin.</a:t>
            </a:r>
          </a:p>
          <a:p>
            <a:pPr marL="971550" lvl="1" indent="-514350" eaLnBrk="1" hangingPunct="1">
              <a:buFont typeface="+mj-lt"/>
              <a:buAutoNum type="arabicPeriod"/>
            </a:pPr>
            <a:r>
              <a:rPr lang="en-US" dirty="0">
                <a:ea typeface="ＭＳ Ｐゴシック" charset="-128"/>
              </a:rPr>
              <a:t>Can </a:t>
            </a:r>
            <a:r>
              <a:rPr lang="en-US" b="1" dirty="0">
                <a:ea typeface="ＭＳ Ｐゴシック" charset="-128"/>
              </a:rPr>
              <a:t>vary</a:t>
            </a:r>
            <a:r>
              <a:rPr lang="en-US" dirty="0">
                <a:ea typeface="ＭＳ Ｐゴシック" charset="-128"/>
              </a:rPr>
              <a:t> the </a:t>
            </a:r>
            <a:r>
              <a:rPr lang="en-US" b="1" dirty="0">
                <a:ea typeface="ＭＳ Ｐゴシック" charset="-128"/>
              </a:rPr>
              <a:t>appearance</a:t>
            </a:r>
            <a:r>
              <a:rPr lang="en-US" dirty="0">
                <a:ea typeface="ＭＳ Ｐゴシック" charset="-128"/>
              </a:rPr>
              <a:t> of surfaces </a:t>
            </a:r>
            <a:r>
              <a:rPr lang="en-US" dirty="0">
                <a:solidFill>
                  <a:srgbClr val="FF0000"/>
                </a:solidFill>
                <a:ea typeface="ＭＳ Ｐゴシック" charset="-128"/>
              </a:rPr>
              <a:t>with</a:t>
            </a:r>
            <a:r>
              <a:rPr lang="en-US" dirty="0">
                <a:ea typeface="ＭＳ Ｐゴシック" charset="-128"/>
              </a:rPr>
              <a:t> color, opacity, reflectivity.</a:t>
            </a:r>
          </a:p>
          <a:p>
            <a:pPr eaLnBrk="1" hangingPunct="1"/>
            <a:r>
              <a:rPr lang="en-US" dirty="0">
                <a:solidFill>
                  <a:srgbClr val="FF0000"/>
                </a:solidFill>
              </a:rPr>
              <a:t>Custom surfaces include:</a:t>
            </a:r>
          </a:p>
          <a:p>
            <a:pPr marL="971550" lvl="1" indent="-514350" eaLnBrk="1" hangingPunct="1">
              <a:buFont typeface="+mj-lt"/>
              <a:buAutoNum type="arabicPeriod"/>
            </a:pPr>
            <a:r>
              <a:rPr lang="en-US" dirty="0">
                <a:ea typeface="ＭＳ Ｐゴシック" charset="-128"/>
              </a:rPr>
              <a:t>Image maps</a:t>
            </a:r>
          </a:p>
          <a:p>
            <a:pPr marL="971550" lvl="1" indent="-514350" eaLnBrk="1" hangingPunct="1">
              <a:buFont typeface="+mj-lt"/>
              <a:buAutoNum type="arabicPeriod"/>
            </a:pPr>
            <a:r>
              <a:rPr lang="en-US" dirty="0" err="1">
                <a:ea typeface="ＭＳ Ｐゴシック" charset="-128"/>
              </a:rPr>
              <a:t>Bumb</a:t>
            </a:r>
            <a:r>
              <a:rPr lang="en-US" dirty="0">
                <a:ea typeface="ＭＳ Ｐゴシック" charset="-128"/>
              </a:rPr>
              <a:t> maps.</a:t>
            </a:r>
          </a:p>
        </p:txBody>
      </p:sp>
      <p:sp>
        <p:nvSpPr>
          <p:cNvPr id="106498" name="Slide Number Placeholder 4"/>
          <p:cNvSpPr>
            <a:spLocks noGrp="1"/>
          </p:cNvSpPr>
          <p:nvPr>
            <p:ph type="sldNum" sz="quarter" idx="12"/>
          </p:nvPr>
        </p:nvSpPr>
        <p:spPr>
          <a:noFill/>
        </p:spPr>
        <p:txBody>
          <a:bodyPr/>
          <a:lstStyle/>
          <a:p>
            <a:fld id="{8E14FC40-9B5B-46B0-983D-495785271254}" type="slidenum">
              <a:rPr lang="en-US" smtClean="0"/>
              <a:pPr/>
              <a:t>41</a:t>
            </a:fld>
            <a:endParaRPr lang="en-US" smtClean="0"/>
          </a:p>
        </p:txBody>
      </p:sp>
      <p:sp>
        <p:nvSpPr>
          <p:cNvPr id="2" name="مستطيل 1"/>
          <p:cNvSpPr/>
          <p:nvPr/>
        </p:nvSpPr>
        <p:spPr>
          <a:xfrm>
            <a:off x="-313899" y="4302726"/>
            <a:ext cx="9457899" cy="2308324"/>
          </a:xfrm>
          <a:prstGeom prst="rect">
            <a:avLst/>
          </a:prstGeom>
        </p:spPr>
        <p:txBody>
          <a:bodyPr wrap="square">
            <a:spAutoFit/>
          </a:bodyPr>
          <a:lstStyle/>
          <a:p>
            <a:pPr algn="r" rtl="1"/>
            <a:r>
              <a:rPr lang="ar-SA" dirty="0"/>
              <a:t>تعريف السطح: حيث يتم تطبيق القوام على سطح النموذج.</a:t>
            </a:r>
          </a:p>
          <a:p>
            <a:pPr algn="r" rtl="1"/>
            <a:r>
              <a:rPr lang="ar-SA" dirty="0"/>
              <a:t>تشمل خيارات قائمة الأسطح الأخشاب والزجاج والمعدن والجلد.</a:t>
            </a:r>
          </a:p>
          <a:p>
            <a:pPr algn="r" rtl="1"/>
            <a:r>
              <a:rPr lang="ar-SA" dirty="0"/>
              <a:t>يمكن أن يختلف مظهر الأسطح بلون ، التعتيم ، الانعكاسية.</a:t>
            </a:r>
          </a:p>
          <a:p>
            <a:pPr algn="r" rtl="1"/>
            <a:r>
              <a:rPr lang="ar-SA" dirty="0"/>
              <a:t>السطوح المخصصة تشمل:</a:t>
            </a:r>
          </a:p>
          <a:p>
            <a:pPr algn="r" rtl="1"/>
            <a:r>
              <a:rPr lang="ar-SA" dirty="0"/>
              <a:t>خرائط الصور</a:t>
            </a:r>
          </a:p>
          <a:p>
            <a:pPr algn="r" rtl="1"/>
            <a:r>
              <a:rPr lang="ar-SA" dirty="0"/>
              <a:t>خرائط البكم.</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7" name="Rectangle 2"/>
          <p:cNvSpPr>
            <a:spLocks noGrp="1" noChangeArrowheads="1"/>
          </p:cNvSpPr>
          <p:nvPr>
            <p:ph type="title"/>
          </p:nvPr>
        </p:nvSpPr>
        <p:spPr>
          <a:xfrm>
            <a:off x="470848" y="-216681"/>
            <a:ext cx="8229600" cy="1143000"/>
          </a:xfrm>
        </p:spPr>
        <p:txBody>
          <a:bodyPr vert="horz" lIns="91440" tIns="45720" rIns="91440" bIns="45720" rtlCol="0" anchor="ctr">
            <a:normAutofit/>
          </a:bodyPr>
          <a:lstStyle/>
          <a:p>
            <a:r>
              <a:rPr lang="en-US" dirty="0" smtClean="0">
                <a:solidFill>
                  <a:srgbClr val="FF0000"/>
                </a:solidFill>
              </a:rPr>
              <a:t>Step 3: Scene Composition</a:t>
            </a:r>
            <a:endParaRPr lang="en-US" dirty="0">
              <a:solidFill>
                <a:srgbClr val="FF0000"/>
              </a:solidFill>
            </a:endParaRPr>
          </a:p>
        </p:txBody>
      </p:sp>
      <p:sp>
        <p:nvSpPr>
          <p:cNvPr id="108548" name="Rectangle 3"/>
          <p:cNvSpPr>
            <a:spLocks noGrp="1" noChangeArrowheads="1"/>
          </p:cNvSpPr>
          <p:nvPr>
            <p:ph idx="1"/>
          </p:nvPr>
        </p:nvSpPr>
        <p:spPr>
          <a:xfrm>
            <a:off x="-1" y="863220"/>
            <a:ext cx="9526138" cy="4525963"/>
          </a:xfrm>
        </p:spPr>
        <p:txBody>
          <a:bodyPr>
            <a:normAutofit/>
          </a:bodyPr>
          <a:lstStyle/>
          <a:p>
            <a:pPr marL="0" indent="0" eaLnBrk="1" hangingPunct="1">
              <a:buNone/>
            </a:pPr>
            <a:r>
              <a:rPr lang="en-US" b="1" dirty="0"/>
              <a:t>Objects </a:t>
            </a:r>
            <a:r>
              <a:rPr lang="en-US" dirty="0"/>
              <a:t>are arranged, backgrounds introduced, environmental effects added, and lighting established.</a:t>
            </a:r>
          </a:p>
          <a:p>
            <a:pPr eaLnBrk="1" hangingPunct="1"/>
            <a:r>
              <a:rPr lang="en-US" dirty="0">
                <a:solidFill>
                  <a:srgbClr val="FF0000"/>
                </a:solidFill>
              </a:rPr>
              <a:t>Lighting choices in a scene include:</a:t>
            </a:r>
          </a:p>
          <a:p>
            <a:pPr marL="971550" lvl="1" indent="-514350" eaLnBrk="1" hangingPunct="1">
              <a:lnSpc>
                <a:spcPct val="75000"/>
              </a:lnSpc>
              <a:buFont typeface="+mj-lt"/>
              <a:buAutoNum type="arabicPeriod"/>
            </a:pPr>
            <a:r>
              <a:rPr lang="en-US" dirty="0">
                <a:ea typeface="ＭＳ Ｐゴシック" charset="-128"/>
              </a:rPr>
              <a:t>Omni lights</a:t>
            </a:r>
          </a:p>
          <a:p>
            <a:pPr marL="971550" lvl="1" indent="-514350" eaLnBrk="1" hangingPunct="1">
              <a:lnSpc>
                <a:spcPct val="75000"/>
              </a:lnSpc>
              <a:buFont typeface="+mj-lt"/>
              <a:buAutoNum type="arabicPeriod"/>
            </a:pPr>
            <a:r>
              <a:rPr lang="en-US" dirty="0">
                <a:ea typeface="ＭＳ Ｐゴシック" charset="-128"/>
              </a:rPr>
              <a:t>Directional lights</a:t>
            </a:r>
          </a:p>
          <a:p>
            <a:pPr marL="971550" lvl="1" indent="-514350" eaLnBrk="1" hangingPunct="1">
              <a:lnSpc>
                <a:spcPct val="75000"/>
              </a:lnSpc>
              <a:buFont typeface="+mj-lt"/>
              <a:buAutoNum type="arabicPeriod"/>
            </a:pPr>
            <a:r>
              <a:rPr lang="en-US" dirty="0">
                <a:ea typeface="ＭＳ Ｐゴシック" charset="-128"/>
              </a:rPr>
              <a:t>Spot lights</a:t>
            </a:r>
          </a:p>
          <a:p>
            <a:pPr marL="971550" lvl="1" indent="-514350" eaLnBrk="1" hangingPunct="1">
              <a:lnSpc>
                <a:spcPct val="75000"/>
              </a:lnSpc>
              <a:buFont typeface="+mj-lt"/>
              <a:buAutoNum type="arabicPeriod"/>
            </a:pPr>
            <a:r>
              <a:rPr lang="en-US" dirty="0">
                <a:ea typeface="ＭＳ Ｐゴシック" charset="-128"/>
              </a:rPr>
              <a:t>Volumetric light.</a:t>
            </a:r>
          </a:p>
          <a:p>
            <a:pPr marL="0" indent="0" eaLnBrk="1" hangingPunct="1">
              <a:buNone/>
            </a:pPr>
            <a:r>
              <a:rPr lang="en-US" dirty="0"/>
              <a:t>Adjust lighting with brightness, color, </a:t>
            </a:r>
            <a:r>
              <a:rPr lang="en-US" dirty="0" smtClean="0"/>
              <a:t>and attenuation</a:t>
            </a:r>
            <a:r>
              <a:rPr lang="en-US" dirty="0"/>
              <a:t>.</a:t>
            </a:r>
          </a:p>
          <a:p>
            <a:pPr lvl="1" eaLnBrk="1" hangingPunct="1"/>
            <a:endParaRPr lang="en-US" dirty="0">
              <a:ea typeface="ＭＳ Ｐゴシック" charset="-128"/>
            </a:endParaRPr>
          </a:p>
        </p:txBody>
      </p:sp>
      <p:sp>
        <p:nvSpPr>
          <p:cNvPr id="108546" name="Slide Number Placeholder 4"/>
          <p:cNvSpPr>
            <a:spLocks noGrp="1"/>
          </p:cNvSpPr>
          <p:nvPr>
            <p:ph type="sldNum" sz="quarter" idx="12"/>
          </p:nvPr>
        </p:nvSpPr>
        <p:spPr>
          <a:noFill/>
        </p:spPr>
        <p:txBody>
          <a:bodyPr/>
          <a:lstStyle/>
          <a:p>
            <a:fld id="{49B0DB5A-EE15-4FDB-B3F7-34A363AA02A8}" type="slidenum">
              <a:rPr lang="en-US" smtClean="0"/>
              <a:pPr/>
              <a:t>42</a:t>
            </a:fld>
            <a:endParaRPr lang="en-US" smtClean="0"/>
          </a:p>
        </p:txBody>
      </p:sp>
      <p:sp>
        <p:nvSpPr>
          <p:cNvPr id="2" name="مستطيل 1"/>
          <p:cNvSpPr/>
          <p:nvPr/>
        </p:nvSpPr>
        <p:spPr>
          <a:xfrm>
            <a:off x="2470245" y="2444171"/>
            <a:ext cx="6673755" cy="2677656"/>
          </a:xfrm>
          <a:prstGeom prst="rect">
            <a:avLst/>
          </a:prstGeom>
        </p:spPr>
        <p:txBody>
          <a:bodyPr wrap="square">
            <a:spAutoFit/>
          </a:bodyPr>
          <a:lstStyle/>
          <a:p>
            <a:pPr algn="r" rtl="1"/>
            <a:r>
              <a:rPr lang="ar-SA" dirty="0"/>
              <a:t>يتم ترتيب الكائنات ، والخلفيات المقدمة ، والآثار </a:t>
            </a:r>
            <a:r>
              <a:rPr lang="ar-SA" dirty="0" smtClean="0"/>
              <a:t>البيئية</a:t>
            </a:r>
          </a:p>
          <a:p>
            <a:pPr algn="r" rtl="1"/>
            <a:r>
              <a:rPr lang="ar-SA" dirty="0" smtClean="0"/>
              <a:t> </a:t>
            </a:r>
            <a:r>
              <a:rPr lang="ar-SA" dirty="0"/>
              <a:t>المضافة ، والإضاءة المحددة.</a:t>
            </a:r>
          </a:p>
          <a:p>
            <a:pPr algn="r" rtl="1"/>
            <a:r>
              <a:rPr lang="ar-SA" dirty="0"/>
              <a:t>خيارات الإضاءة في مشهد ما يلي:</a:t>
            </a:r>
          </a:p>
          <a:p>
            <a:pPr algn="r" rtl="1"/>
            <a:r>
              <a:rPr lang="ar-SA" dirty="0" err="1"/>
              <a:t>اومني</a:t>
            </a:r>
            <a:r>
              <a:rPr lang="ar-SA" dirty="0"/>
              <a:t> </a:t>
            </a:r>
            <a:r>
              <a:rPr lang="ar-SA" dirty="0" smtClean="0"/>
              <a:t>اضواء- أضواء </a:t>
            </a:r>
            <a:r>
              <a:rPr lang="ar-SA" dirty="0"/>
              <a:t>اتجاهية</a:t>
            </a:r>
          </a:p>
          <a:p>
            <a:pPr algn="r" rtl="1"/>
            <a:r>
              <a:rPr lang="ar-SA" dirty="0"/>
              <a:t>أضواء </a:t>
            </a:r>
            <a:r>
              <a:rPr lang="ar-SA" dirty="0" smtClean="0"/>
              <a:t>سبوت- الضوء </a:t>
            </a:r>
            <a:r>
              <a:rPr lang="ar-SA" dirty="0"/>
              <a:t>الحجمي</a:t>
            </a:r>
            <a:r>
              <a:rPr lang="ar-SA" dirty="0" smtClean="0"/>
              <a:t>.</a:t>
            </a:r>
          </a:p>
          <a:p>
            <a:pPr algn="r" rtl="1"/>
            <a:endParaRPr lang="ar-SA" dirty="0"/>
          </a:p>
          <a:p>
            <a:pPr algn="r" rtl="1"/>
            <a:r>
              <a:rPr lang="ar-SA" dirty="0"/>
              <a:t>اضبط الإضاءة باستخدام السطوع واللون والتوهين.</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5" name="Rectangle 2"/>
          <p:cNvSpPr>
            <a:spLocks noGrp="1" noChangeArrowheads="1"/>
          </p:cNvSpPr>
          <p:nvPr>
            <p:ph type="title"/>
          </p:nvPr>
        </p:nvSpPr>
        <p:spPr>
          <a:xfrm>
            <a:off x="498143" y="-191072"/>
            <a:ext cx="8229600" cy="1143000"/>
          </a:xfrm>
        </p:spPr>
        <p:txBody>
          <a:bodyPr vert="horz" lIns="91440" tIns="45720" rIns="91440" bIns="45720" rtlCol="0" anchor="ctr">
            <a:normAutofit/>
          </a:bodyPr>
          <a:lstStyle/>
          <a:p>
            <a:r>
              <a:rPr lang="en-US" dirty="0" smtClean="0">
                <a:solidFill>
                  <a:srgbClr val="FF0000"/>
                </a:solidFill>
              </a:rPr>
              <a:t>Step 4: Rendering</a:t>
            </a:r>
            <a:endParaRPr lang="en-US" dirty="0">
              <a:solidFill>
                <a:srgbClr val="FF0000"/>
              </a:solidFill>
            </a:endParaRPr>
          </a:p>
        </p:txBody>
      </p:sp>
      <p:sp>
        <p:nvSpPr>
          <p:cNvPr id="110596" name="Rectangle 3"/>
          <p:cNvSpPr>
            <a:spLocks noGrp="1" noChangeArrowheads="1"/>
          </p:cNvSpPr>
          <p:nvPr>
            <p:ph idx="1"/>
          </p:nvPr>
        </p:nvSpPr>
        <p:spPr>
          <a:xfrm>
            <a:off x="0" y="672151"/>
            <a:ext cx="9144000" cy="4525963"/>
          </a:xfrm>
        </p:spPr>
        <p:txBody>
          <a:bodyPr>
            <a:noAutofit/>
          </a:bodyPr>
          <a:lstStyle/>
          <a:p>
            <a:pPr eaLnBrk="1" hangingPunct="1"/>
            <a:r>
              <a:rPr lang="en-US" sz="3600" dirty="0"/>
              <a:t>Computer creates the scenes specified by the artist.</a:t>
            </a:r>
          </a:p>
          <a:p>
            <a:pPr eaLnBrk="1" hangingPunct="1"/>
            <a:r>
              <a:rPr lang="en-US" sz="3600" dirty="0">
                <a:solidFill>
                  <a:srgbClr val="FF0000"/>
                </a:solidFill>
              </a:rPr>
              <a:t>Two main approaches:</a:t>
            </a:r>
          </a:p>
          <a:p>
            <a:pPr marL="971550" lvl="1" indent="-514350" eaLnBrk="1" hangingPunct="1">
              <a:buFont typeface="+mj-lt"/>
              <a:buAutoNum type="arabicPeriod"/>
            </a:pPr>
            <a:r>
              <a:rPr lang="en-US" sz="3200" dirty="0">
                <a:solidFill>
                  <a:srgbClr val="FF0000"/>
                </a:solidFill>
                <a:ea typeface="ＭＳ Ｐゴシック" charset="-128"/>
              </a:rPr>
              <a:t>Pre-rendering</a:t>
            </a:r>
          </a:p>
          <a:p>
            <a:pPr lvl="2"/>
            <a:r>
              <a:rPr lang="en-US" sz="2800" dirty="0">
                <a:ea typeface="ＭＳ Ｐゴシック" charset="-128"/>
              </a:rPr>
              <a:t>Used primarily for still graphics, animation, and video with limited interactivity.</a:t>
            </a:r>
          </a:p>
          <a:p>
            <a:pPr marL="971550" lvl="1" indent="-514350" eaLnBrk="1" hangingPunct="1">
              <a:buFont typeface="+mj-lt"/>
              <a:buAutoNum type="arabicPeriod"/>
            </a:pPr>
            <a:r>
              <a:rPr lang="en-US" sz="3200" dirty="0">
                <a:solidFill>
                  <a:srgbClr val="FF0000"/>
                </a:solidFill>
                <a:ea typeface="ＭＳ Ｐゴシック" charset="-128"/>
              </a:rPr>
              <a:t>Real-time rendering</a:t>
            </a:r>
          </a:p>
          <a:p>
            <a:pPr lvl="2" eaLnBrk="1" hangingPunct="1"/>
            <a:r>
              <a:rPr lang="en-US" sz="2800" dirty="0">
                <a:ea typeface="ＭＳ Ｐゴシック" charset="-128"/>
              </a:rPr>
              <a:t>Used for highly interactive 3-D applications such as video games.</a:t>
            </a:r>
          </a:p>
          <a:p>
            <a:pPr eaLnBrk="1" hangingPunct="1"/>
            <a:endParaRPr lang="en-US" sz="3600" dirty="0"/>
          </a:p>
        </p:txBody>
      </p:sp>
      <p:sp>
        <p:nvSpPr>
          <p:cNvPr id="110594" name="Slide Number Placeholder 4"/>
          <p:cNvSpPr>
            <a:spLocks noGrp="1"/>
          </p:cNvSpPr>
          <p:nvPr>
            <p:ph type="sldNum" sz="quarter" idx="12"/>
          </p:nvPr>
        </p:nvSpPr>
        <p:spPr>
          <a:noFill/>
        </p:spPr>
        <p:txBody>
          <a:bodyPr/>
          <a:lstStyle/>
          <a:p>
            <a:fld id="{2A3ABA73-371D-49FA-B06A-F33036E2BC6A}" type="slidenum">
              <a:rPr lang="en-US" smtClean="0"/>
              <a:pPr/>
              <a:t>43</a:t>
            </a:fld>
            <a:endParaRPr lang="en-US" smtClean="0"/>
          </a:p>
        </p:txBody>
      </p:sp>
      <p:sp>
        <p:nvSpPr>
          <p:cNvPr id="2" name="مستطيل 1"/>
          <p:cNvSpPr/>
          <p:nvPr/>
        </p:nvSpPr>
        <p:spPr>
          <a:xfrm>
            <a:off x="245660" y="1174929"/>
            <a:ext cx="8898340" cy="5632311"/>
          </a:xfrm>
          <a:prstGeom prst="rect">
            <a:avLst/>
          </a:prstGeom>
        </p:spPr>
        <p:txBody>
          <a:bodyPr wrap="square">
            <a:spAutoFit/>
          </a:bodyPr>
          <a:lstStyle/>
          <a:p>
            <a:pPr algn="r" rtl="1"/>
            <a:r>
              <a:rPr lang="ar-SA" dirty="0"/>
              <a:t>ينشئ الكمبيوتر المشاهد المحددة بواسطة الفنان.</a:t>
            </a:r>
          </a:p>
          <a:p>
            <a:pPr algn="r" rtl="1"/>
            <a:r>
              <a:rPr lang="ar-SA" dirty="0"/>
              <a:t>نهجين رئيسيين</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smtClean="0"/>
          </a:p>
          <a:p>
            <a:pPr algn="r" rtl="1"/>
            <a:r>
              <a:rPr lang="ar-SA" dirty="0" smtClean="0"/>
              <a:t>قبل التقديم: تستخدم </a:t>
            </a:r>
            <a:r>
              <a:rPr lang="ar-SA" dirty="0"/>
              <a:t>في المقام الأول </a:t>
            </a:r>
            <a:r>
              <a:rPr lang="ar-SA" dirty="0" smtClean="0"/>
              <a:t>للرسومات</a:t>
            </a:r>
          </a:p>
          <a:p>
            <a:pPr algn="r" rtl="1"/>
            <a:r>
              <a:rPr lang="ar-SA" dirty="0" smtClean="0"/>
              <a:t> </a:t>
            </a:r>
            <a:r>
              <a:rPr lang="ar-SA" dirty="0"/>
              <a:t>الثابتة والرسوم </a:t>
            </a:r>
            <a:r>
              <a:rPr lang="ar-SA" dirty="0" smtClean="0"/>
              <a:t>المتحركة  </a:t>
            </a:r>
            <a:r>
              <a:rPr lang="ar-SA" dirty="0"/>
              <a:t>والفيديو مع تفاعل محدود</a:t>
            </a:r>
            <a:r>
              <a:rPr lang="ar-SA" dirty="0" smtClean="0"/>
              <a:t>.</a:t>
            </a:r>
            <a:endParaRPr lang="ar-SA" dirty="0"/>
          </a:p>
          <a:p>
            <a:pPr algn="r" rtl="1"/>
            <a:r>
              <a:rPr lang="ar-SA" dirty="0"/>
              <a:t>تقديم في الوقت الحقيقي</a:t>
            </a:r>
          </a:p>
          <a:p>
            <a:pPr algn="r" rtl="1"/>
            <a:r>
              <a:rPr lang="ar-SA" dirty="0"/>
              <a:t>يستخدم لتطبيقات ثلاثية الأبعاد تفاعلية للغاية مثل ألعاب الفيديو.</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43" name="Rectangle 2"/>
          <p:cNvSpPr>
            <a:spLocks noGrp="1" noChangeArrowheads="1"/>
          </p:cNvSpPr>
          <p:nvPr>
            <p:ph type="title"/>
          </p:nvPr>
        </p:nvSpPr>
        <p:spPr>
          <a:xfrm>
            <a:off x="293427" y="-107499"/>
            <a:ext cx="8229600" cy="1143000"/>
          </a:xfrm>
        </p:spPr>
        <p:txBody>
          <a:bodyPr vert="horz" lIns="91440" tIns="45720" rIns="91440" bIns="45720" rtlCol="0" anchor="ctr">
            <a:normAutofit/>
          </a:bodyPr>
          <a:lstStyle/>
          <a:p>
            <a:r>
              <a:rPr lang="en-US" dirty="0" smtClean="0">
                <a:solidFill>
                  <a:srgbClr val="FF0000"/>
                </a:solidFill>
              </a:rPr>
              <a:t>Rendering (Cont.)</a:t>
            </a:r>
            <a:endParaRPr lang="en-US" dirty="0">
              <a:solidFill>
                <a:srgbClr val="FF0000"/>
              </a:solidFill>
            </a:endParaRPr>
          </a:p>
        </p:txBody>
      </p:sp>
      <p:sp>
        <p:nvSpPr>
          <p:cNvPr id="112644" name="Rectangle 3"/>
          <p:cNvSpPr>
            <a:spLocks noGrp="1" noChangeArrowheads="1"/>
          </p:cNvSpPr>
          <p:nvPr>
            <p:ph idx="1"/>
          </p:nvPr>
        </p:nvSpPr>
        <p:spPr>
          <a:xfrm>
            <a:off x="0" y="945107"/>
            <a:ext cx="9144000" cy="4525963"/>
          </a:xfrm>
        </p:spPr>
        <p:txBody>
          <a:bodyPr>
            <a:normAutofit/>
          </a:bodyPr>
          <a:lstStyle/>
          <a:p>
            <a:pPr eaLnBrk="1" hangingPunct="1"/>
            <a:r>
              <a:rPr lang="en-US" sz="3600" dirty="0"/>
              <a:t>Forms of rendering to </a:t>
            </a:r>
            <a:r>
              <a:rPr lang="en-US" sz="3600" b="1" dirty="0">
                <a:solidFill>
                  <a:srgbClr val="FF0000"/>
                </a:solidFill>
              </a:rPr>
              <a:t>create test scenes </a:t>
            </a:r>
            <a:r>
              <a:rPr lang="en-US" sz="3600" dirty="0" smtClean="0"/>
              <a:t>in</a:t>
            </a:r>
          </a:p>
          <a:p>
            <a:pPr marL="0" indent="0" eaLnBrk="1" hangingPunct="1">
              <a:buNone/>
            </a:pPr>
            <a:r>
              <a:rPr lang="en-US" sz="3600" dirty="0" smtClean="0"/>
              <a:t> </a:t>
            </a:r>
            <a:r>
              <a:rPr lang="en-US" sz="3600" dirty="0"/>
              <a:t>3-D graphics:</a:t>
            </a:r>
          </a:p>
          <a:p>
            <a:pPr lvl="1" eaLnBrk="1" hangingPunct="1"/>
            <a:r>
              <a:rPr lang="en-US" sz="3200" dirty="0">
                <a:solidFill>
                  <a:srgbClr val="FF0000"/>
                </a:solidFill>
                <a:ea typeface="ＭＳ Ｐゴシック" charset="-128"/>
              </a:rPr>
              <a:t>Wire frame rendering </a:t>
            </a:r>
          </a:p>
          <a:p>
            <a:pPr marL="1428750" lvl="2" indent="-514350" eaLnBrk="1" hangingPunct="1">
              <a:buFont typeface="+mj-lt"/>
              <a:buAutoNum type="arabicPeriod"/>
            </a:pPr>
            <a:r>
              <a:rPr lang="en-US" sz="2800" dirty="0">
                <a:ea typeface="ＭＳ Ｐゴシック" charset="-128"/>
              </a:rPr>
              <a:t>A series of lines used to define the shape of an object without defining its surface.</a:t>
            </a:r>
          </a:p>
          <a:p>
            <a:pPr marL="1428750" lvl="2" indent="-514350" eaLnBrk="1" hangingPunct="1">
              <a:buFont typeface="+mj-lt"/>
              <a:buAutoNum type="arabicPeriod"/>
            </a:pPr>
            <a:r>
              <a:rPr lang="en-US" sz="2800" dirty="0">
                <a:ea typeface="ＭＳ Ｐゴシック" charset="-128"/>
              </a:rPr>
              <a:t>Useful to test the basic geometry and placement of an object.</a:t>
            </a:r>
          </a:p>
          <a:p>
            <a:pPr lvl="2" eaLnBrk="1" hangingPunct="1"/>
            <a:endParaRPr lang="en-US" sz="2800" dirty="0">
              <a:ea typeface="ＭＳ Ｐゴシック" charset="-128"/>
            </a:endParaRPr>
          </a:p>
        </p:txBody>
      </p:sp>
      <p:sp>
        <p:nvSpPr>
          <p:cNvPr id="112642" name="Slide Number Placeholder 4"/>
          <p:cNvSpPr>
            <a:spLocks noGrp="1"/>
          </p:cNvSpPr>
          <p:nvPr>
            <p:ph type="sldNum" sz="quarter" idx="12"/>
          </p:nvPr>
        </p:nvSpPr>
        <p:spPr>
          <a:noFill/>
        </p:spPr>
        <p:txBody>
          <a:bodyPr/>
          <a:lstStyle/>
          <a:p>
            <a:fld id="{BE3E5803-0BCB-4F23-9BFF-B7B185332E1D}" type="slidenum">
              <a:rPr lang="en-US" smtClean="0"/>
              <a:pPr/>
              <a:t>44</a:t>
            </a:fld>
            <a:endParaRPr lang="en-US" smtClean="0"/>
          </a:p>
        </p:txBody>
      </p:sp>
      <p:sp>
        <p:nvSpPr>
          <p:cNvPr id="2" name="مستطيل 1"/>
          <p:cNvSpPr/>
          <p:nvPr/>
        </p:nvSpPr>
        <p:spPr>
          <a:xfrm>
            <a:off x="0" y="4849932"/>
            <a:ext cx="9144000" cy="1569660"/>
          </a:xfrm>
          <a:prstGeom prst="rect">
            <a:avLst/>
          </a:prstGeom>
        </p:spPr>
        <p:txBody>
          <a:bodyPr wrap="square">
            <a:spAutoFit/>
          </a:bodyPr>
          <a:lstStyle/>
          <a:p>
            <a:pPr algn="r" rtl="1"/>
            <a:r>
              <a:rPr lang="ar-SA" dirty="0"/>
              <a:t>نماذج التقديم لإنشاء مشاهد اختبار في الرسومات ثلاثية الأبعاد:</a:t>
            </a:r>
          </a:p>
          <a:p>
            <a:pPr algn="r" rtl="1"/>
            <a:r>
              <a:rPr lang="ar-SA" dirty="0"/>
              <a:t>تقديم إطار الأسلاك</a:t>
            </a:r>
          </a:p>
          <a:p>
            <a:pPr algn="r" rtl="1"/>
            <a:r>
              <a:rPr lang="ar-SA" dirty="0"/>
              <a:t>سلسلة من الخطوط المستخدمة لتحديد شكل كائن دون تحديد سطحه.</a:t>
            </a:r>
          </a:p>
          <a:p>
            <a:pPr algn="r" rtl="1"/>
            <a:r>
              <a:rPr lang="ar-SA" dirty="0"/>
              <a:t>مفيد لاختبار الهندسة الأساسية ووضع الجسم.</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1" name="Rectangle 2"/>
          <p:cNvSpPr>
            <a:spLocks noGrp="1" noChangeArrowheads="1"/>
          </p:cNvSpPr>
          <p:nvPr>
            <p:ph type="title"/>
          </p:nvPr>
        </p:nvSpPr>
        <p:spPr>
          <a:xfrm>
            <a:off x="334371" y="-265353"/>
            <a:ext cx="8229600" cy="1143000"/>
          </a:xfrm>
        </p:spPr>
        <p:txBody>
          <a:bodyPr vert="horz" lIns="91440" tIns="45720" rIns="91440" bIns="45720" rtlCol="0" anchor="ctr">
            <a:normAutofit/>
          </a:bodyPr>
          <a:lstStyle/>
          <a:p>
            <a:r>
              <a:rPr lang="en-US" dirty="0" smtClean="0">
                <a:solidFill>
                  <a:srgbClr val="FF0000"/>
                </a:solidFill>
              </a:rPr>
              <a:t>Rendering (Cont.)</a:t>
            </a:r>
            <a:endParaRPr lang="en-US" dirty="0">
              <a:solidFill>
                <a:srgbClr val="FF0000"/>
              </a:solidFill>
            </a:endParaRPr>
          </a:p>
        </p:txBody>
      </p:sp>
      <p:sp>
        <p:nvSpPr>
          <p:cNvPr id="114692" name="Rectangle 3"/>
          <p:cNvSpPr>
            <a:spLocks noGrp="1" noChangeArrowheads="1"/>
          </p:cNvSpPr>
          <p:nvPr>
            <p:ph idx="1"/>
          </p:nvPr>
        </p:nvSpPr>
        <p:spPr>
          <a:xfrm>
            <a:off x="-204717" y="631991"/>
            <a:ext cx="9144001" cy="4530725"/>
          </a:xfrm>
        </p:spPr>
        <p:txBody>
          <a:bodyPr>
            <a:noAutofit/>
          </a:bodyPr>
          <a:lstStyle/>
          <a:p>
            <a:pPr eaLnBrk="1" hangingPunct="1"/>
            <a:r>
              <a:rPr lang="en-US" sz="3600" dirty="0"/>
              <a:t>Surface rendering applies lighting and </a:t>
            </a:r>
            <a:r>
              <a:rPr lang="en-US" sz="3600" dirty="0" err="1"/>
              <a:t>shaders</a:t>
            </a:r>
            <a:r>
              <a:rPr lang="en-US" sz="3600" dirty="0"/>
              <a:t> to the object.</a:t>
            </a:r>
          </a:p>
          <a:p>
            <a:pPr lvl="1" eaLnBrk="1" hangingPunct="1"/>
            <a:r>
              <a:rPr lang="en-US" sz="3200" dirty="0">
                <a:solidFill>
                  <a:srgbClr val="FF5A14"/>
                </a:solidFill>
                <a:ea typeface="ＭＳ Ｐゴシック" charset="-128"/>
              </a:rPr>
              <a:t>Flat </a:t>
            </a:r>
            <a:r>
              <a:rPr lang="en-US" sz="3200" dirty="0" err="1">
                <a:solidFill>
                  <a:srgbClr val="FF5A14"/>
                </a:solidFill>
                <a:ea typeface="ＭＳ Ｐゴシック" charset="-128"/>
              </a:rPr>
              <a:t>shaders</a:t>
            </a:r>
            <a:r>
              <a:rPr lang="en-US" sz="3200" dirty="0">
                <a:ea typeface="ＭＳ Ｐゴシック" charset="-128"/>
              </a:rPr>
              <a:t>, has imperfections but a fast render process.</a:t>
            </a:r>
          </a:p>
          <a:p>
            <a:pPr lvl="1" eaLnBrk="1" hangingPunct="1"/>
            <a:r>
              <a:rPr lang="en-US" sz="3200" dirty="0">
                <a:solidFill>
                  <a:srgbClr val="FF5A14"/>
                </a:solidFill>
                <a:ea typeface="ＭＳ Ｐゴシック" charset="-128"/>
              </a:rPr>
              <a:t>Smooth </a:t>
            </a:r>
            <a:r>
              <a:rPr lang="en-US" sz="3200" dirty="0" err="1">
                <a:solidFill>
                  <a:srgbClr val="FF5A14"/>
                </a:solidFill>
                <a:ea typeface="ＭＳ Ｐゴシック" charset="-128"/>
              </a:rPr>
              <a:t>shaders</a:t>
            </a:r>
            <a:r>
              <a:rPr lang="en-US" sz="3200" dirty="0">
                <a:ea typeface="ＭＳ Ｐゴシック" charset="-128"/>
              </a:rPr>
              <a:t>, better quality surface. </a:t>
            </a:r>
          </a:p>
          <a:p>
            <a:pPr lvl="1" eaLnBrk="1" hangingPunct="1"/>
            <a:r>
              <a:rPr lang="en-US" sz="3200" dirty="0">
                <a:solidFill>
                  <a:srgbClr val="FF5A14"/>
                </a:solidFill>
                <a:ea typeface="ＭＳ Ｐゴシック" charset="-128"/>
              </a:rPr>
              <a:t>Ray tracing</a:t>
            </a:r>
            <a:r>
              <a:rPr lang="en-US" sz="3200" dirty="0">
                <a:ea typeface="ＭＳ Ｐゴシック" charset="-128"/>
              </a:rPr>
              <a:t>, traces each ray of light as it interacts with objects on a scene.</a:t>
            </a:r>
          </a:p>
          <a:p>
            <a:pPr lvl="1" eaLnBrk="1" hangingPunct="1"/>
            <a:r>
              <a:rPr lang="en-US" sz="3200" dirty="0" err="1">
                <a:solidFill>
                  <a:srgbClr val="FF5A14"/>
                </a:solidFill>
                <a:ea typeface="ＭＳ Ｐゴシック" charset="-128"/>
              </a:rPr>
              <a:t>Radiosity</a:t>
            </a:r>
            <a:r>
              <a:rPr lang="en-US" sz="3200" dirty="0">
                <a:ea typeface="ＭＳ Ｐゴシック" charset="-128"/>
              </a:rPr>
              <a:t>, recreates the changes that result from interaction of different wavelengths of light.</a:t>
            </a:r>
          </a:p>
          <a:p>
            <a:pPr eaLnBrk="1" hangingPunct="1"/>
            <a:endParaRPr lang="en-US" sz="3600" dirty="0"/>
          </a:p>
        </p:txBody>
      </p:sp>
      <p:sp>
        <p:nvSpPr>
          <p:cNvPr id="114690" name="Slide Number Placeholder 4"/>
          <p:cNvSpPr>
            <a:spLocks noGrp="1"/>
          </p:cNvSpPr>
          <p:nvPr>
            <p:ph type="sldNum" sz="quarter" idx="12"/>
          </p:nvPr>
        </p:nvSpPr>
        <p:spPr>
          <a:noFill/>
        </p:spPr>
        <p:txBody>
          <a:bodyPr/>
          <a:lstStyle/>
          <a:p>
            <a:fld id="{5111D9D4-1EC5-443C-AD00-E9385CCB28A1}" type="slidenum">
              <a:rPr lang="en-US" smtClean="0"/>
              <a:pPr/>
              <a:t>45</a:t>
            </a:fld>
            <a:endParaRPr lang="en-US" smtClean="0"/>
          </a:p>
        </p:txBody>
      </p:sp>
      <p:sp>
        <p:nvSpPr>
          <p:cNvPr id="2" name="مستطيل 1"/>
          <p:cNvSpPr/>
          <p:nvPr/>
        </p:nvSpPr>
        <p:spPr>
          <a:xfrm>
            <a:off x="-368490" y="1140389"/>
            <a:ext cx="9512490" cy="5262979"/>
          </a:xfrm>
          <a:prstGeom prst="rect">
            <a:avLst/>
          </a:prstGeom>
        </p:spPr>
        <p:txBody>
          <a:bodyPr wrap="square">
            <a:spAutoFit/>
          </a:bodyPr>
          <a:lstStyle/>
          <a:p>
            <a:pPr algn="r" rtl="1"/>
            <a:r>
              <a:rPr lang="ar-SA" dirty="0"/>
              <a:t>ينطبق عرض السطح على الإضاءة والتظليل على الكائن.</a:t>
            </a:r>
          </a:p>
          <a:p>
            <a:pPr algn="r" rtl="1"/>
            <a:r>
              <a:rPr lang="ar-SA" dirty="0" smtClean="0"/>
              <a:t>التظليل المسطح </a:t>
            </a:r>
            <a:r>
              <a:rPr lang="ar-SA" dirty="0"/>
              <a:t>، لديه عيوب ولكن عملية تقديم سريع</a:t>
            </a:r>
            <a:r>
              <a:rPr lang="ar-SA" dirty="0" smtClean="0"/>
              <a:t>.</a:t>
            </a:r>
          </a:p>
          <a:p>
            <a:pPr algn="r" rtl="1"/>
            <a:endParaRPr lang="ar-SA" dirty="0"/>
          </a:p>
          <a:p>
            <a:pPr algn="r" rtl="1"/>
            <a:r>
              <a:rPr lang="ar-SA" dirty="0"/>
              <a:t>تظليل السلس ، سطح أفضل جودة</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تتبع راي ، يتتبع كل شعاع من الضوء لأنه يتفاعل مع الكائنات على مشهد.</a:t>
            </a:r>
          </a:p>
          <a:p>
            <a:pPr algn="r" rtl="1"/>
            <a:r>
              <a:rPr lang="ar-SA" dirty="0"/>
              <a:t>تقوم السمعة بإعادة توليد التغييرات التي تنتج عن التفاعل بين الأطوال الموجية المختلفة للضوء.</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9" name="Rectangle 2"/>
          <p:cNvSpPr>
            <a:spLocks noGrp="1" noChangeArrowheads="1"/>
          </p:cNvSpPr>
          <p:nvPr>
            <p:ph type="title"/>
          </p:nvPr>
        </p:nvSpPr>
        <p:spPr>
          <a:xfrm>
            <a:off x="388961" y="0"/>
            <a:ext cx="8229600" cy="1143000"/>
          </a:xfrm>
        </p:spPr>
        <p:txBody>
          <a:bodyPr vert="horz" lIns="91440" tIns="45720" rIns="91440" bIns="45720" rtlCol="0" anchor="ctr">
            <a:normAutofit/>
          </a:bodyPr>
          <a:lstStyle/>
          <a:p>
            <a:r>
              <a:rPr lang="en-US" dirty="0" smtClean="0">
                <a:solidFill>
                  <a:srgbClr val="FF0000"/>
                </a:solidFill>
              </a:rPr>
              <a:t>Final Render</a:t>
            </a:r>
            <a:endParaRPr lang="en-US" dirty="0">
              <a:solidFill>
                <a:srgbClr val="FF0000"/>
              </a:solidFill>
            </a:endParaRPr>
          </a:p>
        </p:txBody>
      </p:sp>
      <p:sp>
        <p:nvSpPr>
          <p:cNvPr id="116740" name="Rectangle 3"/>
          <p:cNvSpPr>
            <a:spLocks noGrp="1" noChangeArrowheads="1"/>
          </p:cNvSpPr>
          <p:nvPr>
            <p:ph idx="1"/>
          </p:nvPr>
        </p:nvSpPr>
        <p:spPr>
          <a:xfrm>
            <a:off x="0" y="740391"/>
            <a:ext cx="9144000" cy="4525963"/>
          </a:xfrm>
        </p:spPr>
        <p:txBody>
          <a:bodyPr/>
          <a:lstStyle/>
          <a:p>
            <a:pPr eaLnBrk="1" hangingPunct="1"/>
            <a:r>
              <a:rPr lang="en-US" dirty="0">
                <a:solidFill>
                  <a:srgbClr val="FF0000"/>
                </a:solidFill>
              </a:rPr>
              <a:t>Final rendering </a:t>
            </a:r>
            <a:r>
              <a:rPr lang="en-US" dirty="0"/>
              <a:t>translates 3-D information to a 2-D image.</a:t>
            </a:r>
          </a:p>
          <a:p>
            <a:pPr eaLnBrk="1" hangingPunct="1"/>
            <a:r>
              <a:rPr lang="en-US" dirty="0">
                <a:solidFill>
                  <a:srgbClr val="FF5A14"/>
                </a:solidFill>
              </a:rPr>
              <a:t>Rendering engines</a:t>
            </a:r>
            <a:r>
              <a:rPr lang="en-US" dirty="0"/>
              <a:t> apply effects to the finished product such as shadows, reflections, bumps, transparencies and lighting considerations.</a:t>
            </a:r>
          </a:p>
          <a:p>
            <a:pPr eaLnBrk="1" hangingPunct="1"/>
            <a:r>
              <a:rPr lang="en-US" dirty="0">
                <a:solidFill>
                  <a:srgbClr val="FF0000"/>
                </a:solidFill>
              </a:rPr>
              <a:t>Successful</a:t>
            </a:r>
            <a:r>
              <a:rPr lang="en-US" dirty="0"/>
              <a:t> </a:t>
            </a:r>
            <a:r>
              <a:rPr lang="en-US" dirty="0">
                <a:solidFill>
                  <a:srgbClr val="FF0000"/>
                </a:solidFill>
              </a:rPr>
              <a:t>rendering</a:t>
            </a:r>
            <a:r>
              <a:rPr lang="en-US" dirty="0"/>
              <a:t> requires processing power, time, and artistic talent.</a:t>
            </a:r>
          </a:p>
        </p:txBody>
      </p:sp>
      <p:sp>
        <p:nvSpPr>
          <p:cNvPr id="116738" name="Slide Number Placeholder 4"/>
          <p:cNvSpPr>
            <a:spLocks noGrp="1"/>
          </p:cNvSpPr>
          <p:nvPr>
            <p:ph type="sldNum" sz="quarter" idx="12"/>
          </p:nvPr>
        </p:nvSpPr>
        <p:spPr>
          <a:noFill/>
        </p:spPr>
        <p:txBody>
          <a:bodyPr/>
          <a:lstStyle/>
          <a:p>
            <a:fld id="{19AEF1E4-AEBA-4E1C-B06A-0253B68279B0}" type="slidenum">
              <a:rPr lang="en-US" smtClean="0"/>
              <a:pPr/>
              <a:t>46</a:t>
            </a:fld>
            <a:endParaRPr lang="en-US" smtClean="0"/>
          </a:p>
        </p:txBody>
      </p:sp>
      <p:sp>
        <p:nvSpPr>
          <p:cNvPr id="2" name="مستطيل 1"/>
          <p:cNvSpPr/>
          <p:nvPr/>
        </p:nvSpPr>
        <p:spPr>
          <a:xfrm>
            <a:off x="0" y="4862732"/>
            <a:ext cx="9144000" cy="1569660"/>
          </a:xfrm>
          <a:prstGeom prst="rect">
            <a:avLst/>
          </a:prstGeom>
        </p:spPr>
        <p:txBody>
          <a:bodyPr wrap="square">
            <a:spAutoFit/>
          </a:bodyPr>
          <a:lstStyle/>
          <a:p>
            <a:pPr algn="r" rtl="1"/>
            <a:r>
              <a:rPr lang="ar-SA" dirty="0"/>
              <a:t>يؤدي العرض النهائي إلى ترجمة المعلومات ثلاثية الأبعاد إلى صورة ثنائية الأبعاد.</a:t>
            </a:r>
          </a:p>
          <a:p>
            <a:pPr algn="r" rtl="1"/>
            <a:r>
              <a:rPr lang="ar-SA" dirty="0"/>
              <a:t>تقوم محركات التقديم بتطبيق التأثيرات على المنتج النهائي مثل الظلال والانعكاسات والمطبات والشفافية واعتبارات الإضاءة.</a:t>
            </a:r>
          </a:p>
          <a:p>
            <a:pPr algn="r" rtl="1"/>
            <a:r>
              <a:rPr lang="ar-SA" dirty="0"/>
              <a:t>يتطلب العرض الناجح قوة المعالجة والوقت والموهبة الفنية.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7" name="Rectangle 2"/>
          <p:cNvSpPr>
            <a:spLocks noGrp="1" noChangeArrowheads="1"/>
          </p:cNvSpPr>
          <p:nvPr>
            <p:ph type="title"/>
          </p:nvPr>
        </p:nvSpPr>
        <p:spPr>
          <a:xfrm>
            <a:off x="429904" y="-312216"/>
            <a:ext cx="8229600" cy="1143000"/>
          </a:xfrm>
        </p:spPr>
        <p:txBody>
          <a:bodyPr/>
          <a:lstStyle/>
          <a:p>
            <a:pPr eaLnBrk="1" hangingPunct="1"/>
            <a:r>
              <a:rPr lang="en-US" dirty="0" smtClean="0">
                <a:solidFill>
                  <a:srgbClr val="FF0000"/>
                </a:solidFill>
              </a:rPr>
              <a:t>Creating Worlds</a:t>
            </a:r>
            <a:endParaRPr lang="en-US" dirty="0">
              <a:solidFill>
                <a:srgbClr val="FF0000"/>
              </a:solidFill>
            </a:endParaRPr>
          </a:p>
        </p:txBody>
      </p:sp>
      <p:sp>
        <p:nvSpPr>
          <p:cNvPr id="118788" name="Rectangle 3"/>
          <p:cNvSpPr>
            <a:spLocks noGrp="1" noChangeArrowheads="1"/>
          </p:cNvSpPr>
          <p:nvPr>
            <p:ph idx="1"/>
          </p:nvPr>
        </p:nvSpPr>
        <p:spPr>
          <a:xfrm>
            <a:off x="156948" y="808630"/>
            <a:ext cx="8877869" cy="4525963"/>
          </a:xfrm>
        </p:spPr>
        <p:txBody>
          <a:bodyPr/>
          <a:lstStyle/>
          <a:p>
            <a:pPr eaLnBrk="1" hangingPunct="1"/>
            <a:r>
              <a:rPr lang="en-US" b="1" dirty="0">
                <a:solidFill>
                  <a:srgbClr val="FF0000"/>
                </a:solidFill>
              </a:rPr>
              <a:t>3-D graphics </a:t>
            </a:r>
            <a:r>
              <a:rPr lang="en-US" dirty="0"/>
              <a:t>are powerful tools to create </a:t>
            </a:r>
            <a:r>
              <a:rPr lang="en-US" dirty="0">
                <a:solidFill>
                  <a:srgbClr val="FF0000"/>
                </a:solidFill>
              </a:rPr>
              <a:t>reproductions</a:t>
            </a:r>
            <a:r>
              <a:rPr lang="en-US" dirty="0"/>
              <a:t> of the world around us.</a:t>
            </a:r>
          </a:p>
          <a:p>
            <a:pPr eaLnBrk="1" hangingPunct="1"/>
            <a:r>
              <a:rPr lang="en-US" dirty="0">
                <a:solidFill>
                  <a:srgbClr val="FF0000"/>
                </a:solidFill>
              </a:rPr>
              <a:t>Fantasy worlds </a:t>
            </a:r>
            <a:r>
              <a:rPr lang="en-US" dirty="0"/>
              <a:t>come alive with creative artists and software applications </a:t>
            </a:r>
            <a:r>
              <a:rPr lang="en-US" b="1" dirty="0">
                <a:solidFill>
                  <a:srgbClr val="FF0000"/>
                </a:solidFill>
              </a:rPr>
              <a:t>such as </a:t>
            </a:r>
            <a:r>
              <a:rPr lang="en-US" dirty="0"/>
              <a:t>Maya, Blender, </a:t>
            </a:r>
            <a:r>
              <a:rPr lang="en-US" dirty="0" err="1"/>
              <a:t>Zbrush</a:t>
            </a:r>
            <a:r>
              <a:rPr lang="en-US" dirty="0"/>
              <a:t>, 3-D </a:t>
            </a:r>
            <a:r>
              <a:rPr lang="en-US" dirty="0" err="1"/>
              <a:t>StudioMax</a:t>
            </a:r>
            <a:r>
              <a:rPr lang="en-US" dirty="0"/>
              <a:t>.</a:t>
            </a:r>
          </a:p>
          <a:p>
            <a:pPr lvl="1" eaLnBrk="1" hangingPunct="1"/>
            <a:r>
              <a:rPr lang="en-US" dirty="0">
                <a:ea typeface="ＭＳ Ｐゴシック" charset="-128"/>
              </a:rPr>
              <a:t>Check it out at </a:t>
            </a:r>
            <a:r>
              <a:rPr lang="en-US" dirty="0">
                <a:ea typeface="ＭＳ Ｐゴシック" charset="-128"/>
                <a:hlinkClick r:id="rId3"/>
              </a:rPr>
              <a:t>Second Life</a:t>
            </a:r>
            <a:r>
              <a:rPr lang="en-US" dirty="0">
                <a:ea typeface="ＭＳ Ｐゴシック" charset="-128"/>
              </a:rPr>
              <a:t>.</a:t>
            </a:r>
          </a:p>
          <a:p>
            <a:pPr lvl="1" eaLnBrk="1" hangingPunct="1"/>
            <a:r>
              <a:rPr lang="en-US" dirty="0">
                <a:ea typeface="ＭＳ Ｐゴシック" charset="-128"/>
              </a:rPr>
              <a:t>Education in a </a:t>
            </a:r>
            <a:r>
              <a:rPr lang="en-US" dirty="0">
                <a:ea typeface="ＭＳ Ｐゴシック" charset="-128"/>
                <a:hlinkClick r:id="rId4"/>
              </a:rPr>
              <a:t>virtual world</a:t>
            </a:r>
            <a:r>
              <a:rPr lang="en-US" dirty="0">
                <a:ea typeface="ＭＳ Ｐゴシック" charset="-128"/>
              </a:rPr>
              <a:t>.</a:t>
            </a:r>
          </a:p>
          <a:p>
            <a:pPr eaLnBrk="1" hangingPunct="1"/>
            <a:endParaRPr lang="en-US" dirty="0"/>
          </a:p>
        </p:txBody>
      </p:sp>
      <p:sp>
        <p:nvSpPr>
          <p:cNvPr id="118786" name="Slide Number Placeholder 4"/>
          <p:cNvSpPr>
            <a:spLocks noGrp="1"/>
          </p:cNvSpPr>
          <p:nvPr>
            <p:ph type="sldNum" sz="quarter" idx="12"/>
          </p:nvPr>
        </p:nvSpPr>
        <p:spPr>
          <a:noFill/>
        </p:spPr>
        <p:txBody>
          <a:bodyPr/>
          <a:lstStyle/>
          <a:p>
            <a:fld id="{00742B3D-D427-4499-8714-BADF4A93DA62}" type="slidenum">
              <a:rPr lang="en-US" smtClean="0"/>
              <a:pPr/>
              <a:t>47</a:t>
            </a:fld>
            <a:endParaRPr lang="en-US" smtClean="0"/>
          </a:p>
        </p:txBody>
      </p:sp>
      <p:sp>
        <p:nvSpPr>
          <p:cNvPr id="2" name="مستطيل 1"/>
          <p:cNvSpPr/>
          <p:nvPr/>
        </p:nvSpPr>
        <p:spPr>
          <a:xfrm>
            <a:off x="0" y="4520708"/>
            <a:ext cx="9144000" cy="1200329"/>
          </a:xfrm>
          <a:prstGeom prst="rect">
            <a:avLst/>
          </a:prstGeom>
        </p:spPr>
        <p:txBody>
          <a:bodyPr wrap="square">
            <a:spAutoFit/>
          </a:bodyPr>
          <a:lstStyle/>
          <a:p>
            <a:pPr algn="r" rtl="1"/>
            <a:r>
              <a:rPr lang="ar-SA" dirty="0"/>
              <a:t>الرسومات ثلاثية الأبعاد هي أدوات قوية لإنشاء نسخ من العالم من حولنا.</a:t>
            </a:r>
          </a:p>
          <a:p>
            <a:pPr algn="r" rtl="1"/>
            <a:r>
              <a:rPr lang="ar-SA" dirty="0"/>
              <a:t>عوالم الخيال تأتي حية مع الفنانين المبدعين وتطبيقات البرمجيات مثل </a:t>
            </a:r>
            <a:r>
              <a:rPr lang="en-US" dirty="0"/>
              <a:t>Maya ، Blender ، </a:t>
            </a:r>
            <a:r>
              <a:rPr lang="en-US" dirty="0" err="1"/>
              <a:t>Zbrush</a:t>
            </a:r>
            <a:r>
              <a:rPr lang="en-US" dirty="0"/>
              <a:t> ، 3-D </a:t>
            </a:r>
            <a:r>
              <a:rPr lang="en-US" dirty="0" err="1"/>
              <a:t>StudioMax</a:t>
            </a:r>
            <a:r>
              <a:rPr lang="en-US" dirty="0" smtClean="0"/>
              <a: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5" name="Rectangle 2"/>
          <p:cNvSpPr>
            <a:spLocks noGrp="1" noChangeArrowheads="1"/>
          </p:cNvSpPr>
          <p:nvPr>
            <p:ph type="title"/>
          </p:nvPr>
        </p:nvSpPr>
        <p:spPr>
          <a:xfrm>
            <a:off x="0" y="-170952"/>
            <a:ext cx="9144000" cy="1143000"/>
          </a:xfrm>
        </p:spPr>
        <p:txBody>
          <a:bodyPr>
            <a:normAutofit/>
          </a:bodyPr>
          <a:lstStyle/>
          <a:p>
            <a:pPr algn="l" eaLnBrk="1" hangingPunct="1"/>
            <a:r>
              <a:rPr lang="en-US" sz="3600" dirty="0" smtClean="0">
                <a:solidFill>
                  <a:srgbClr val="FF0000"/>
                </a:solidFill>
              </a:rPr>
              <a:t>Guidelines For Using Graphics In Multimedia</a:t>
            </a:r>
            <a:endParaRPr lang="en-US" sz="3600" dirty="0">
              <a:solidFill>
                <a:srgbClr val="FF0000"/>
              </a:solidFill>
            </a:endParaRPr>
          </a:p>
        </p:txBody>
      </p:sp>
      <p:sp>
        <p:nvSpPr>
          <p:cNvPr id="120836" name="Rectangle 3"/>
          <p:cNvSpPr>
            <a:spLocks noGrp="1" noChangeArrowheads="1"/>
          </p:cNvSpPr>
          <p:nvPr>
            <p:ph sz="half" idx="1"/>
          </p:nvPr>
        </p:nvSpPr>
        <p:spPr>
          <a:xfrm>
            <a:off x="201304" y="704969"/>
            <a:ext cx="8819865" cy="4170362"/>
          </a:xfrm>
        </p:spPr>
        <p:txBody>
          <a:bodyPr>
            <a:normAutofit/>
          </a:bodyPr>
          <a:lstStyle/>
          <a:p>
            <a:pPr marL="533400" indent="-533400" eaLnBrk="1" hangingPunct="1">
              <a:lnSpc>
                <a:spcPct val="100000"/>
              </a:lnSpc>
              <a:buClr>
                <a:schemeClr val="hlink"/>
              </a:buClr>
              <a:buFont typeface="Arial" charset="0"/>
              <a:buAutoNum type="arabicPeriod"/>
            </a:pPr>
            <a:r>
              <a:rPr lang="en-US" sz="3200" dirty="0"/>
              <a:t>Identify purpose of the graphic.</a:t>
            </a:r>
          </a:p>
          <a:p>
            <a:pPr marL="533400" indent="-533400" eaLnBrk="1" hangingPunct="1">
              <a:lnSpc>
                <a:spcPct val="100000"/>
              </a:lnSpc>
              <a:buClr>
                <a:schemeClr val="hlink"/>
              </a:buClr>
              <a:buFont typeface="Arial" charset="0"/>
              <a:buAutoNum type="arabicPeriod"/>
            </a:pPr>
            <a:r>
              <a:rPr lang="en-US" sz="3200" dirty="0"/>
              <a:t>Choose best format for each image.</a:t>
            </a:r>
          </a:p>
          <a:p>
            <a:pPr marL="533400" indent="-533400" eaLnBrk="1" hangingPunct="1">
              <a:lnSpc>
                <a:spcPct val="100000"/>
              </a:lnSpc>
              <a:buClr>
                <a:schemeClr val="hlink"/>
              </a:buClr>
              <a:buFont typeface="Arial" charset="0"/>
              <a:buAutoNum type="arabicPeriod"/>
            </a:pPr>
            <a:r>
              <a:rPr lang="en-US" sz="3200" dirty="0"/>
              <a:t>Match graphic design to purpose.</a:t>
            </a:r>
          </a:p>
          <a:p>
            <a:pPr marL="533400" indent="-533400" eaLnBrk="1" hangingPunct="1">
              <a:lnSpc>
                <a:spcPct val="100000"/>
              </a:lnSpc>
              <a:buClr>
                <a:schemeClr val="hlink"/>
              </a:buClr>
              <a:buFont typeface="Arial" charset="0"/>
              <a:buAutoNum type="arabicPeriod"/>
            </a:pPr>
            <a:r>
              <a:rPr lang="en-US" sz="3200" dirty="0"/>
              <a:t>Locate graphics.</a:t>
            </a:r>
          </a:p>
        </p:txBody>
      </p:sp>
      <p:sp>
        <p:nvSpPr>
          <p:cNvPr id="120837" name="Rectangle 4"/>
          <p:cNvSpPr>
            <a:spLocks noGrp="1" noChangeArrowheads="1"/>
          </p:cNvSpPr>
          <p:nvPr>
            <p:ph sz="half" idx="2"/>
          </p:nvPr>
        </p:nvSpPr>
        <p:spPr>
          <a:xfrm>
            <a:off x="-109183" y="2894289"/>
            <a:ext cx="8993875" cy="4010025"/>
          </a:xfrm>
        </p:spPr>
        <p:txBody>
          <a:bodyPr>
            <a:normAutofit/>
          </a:bodyPr>
          <a:lstStyle/>
          <a:p>
            <a:pPr marL="533400" indent="-533400" eaLnBrk="1" hangingPunct="1">
              <a:lnSpc>
                <a:spcPct val="100000"/>
              </a:lnSpc>
              <a:buClr>
                <a:schemeClr val="hlink"/>
              </a:buClr>
              <a:buFont typeface="Arial" charset="0"/>
              <a:buAutoNum type="arabicPeriod" startAt="5"/>
            </a:pPr>
            <a:r>
              <a:rPr lang="en-US" sz="3200" dirty="0"/>
              <a:t>Preserve image quality.</a:t>
            </a:r>
          </a:p>
          <a:p>
            <a:pPr marL="533400" indent="-533400" eaLnBrk="1" hangingPunct="1">
              <a:lnSpc>
                <a:spcPct val="100000"/>
              </a:lnSpc>
              <a:buClr>
                <a:schemeClr val="hlink"/>
              </a:buClr>
              <a:buFont typeface="Arial" charset="0"/>
              <a:buAutoNum type="arabicPeriod" startAt="5"/>
            </a:pPr>
            <a:r>
              <a:rPr lang="en-US" sz="3200" dirty="0"/>
              <a:t>Economize. </a:t>
            </a:r>
          </a:p>
          <a:p>
            <a:pPr marL="533400" indent="-533400" eaLnBrk="1" hangingPunct="1">
              <a:lnSpc>
                <a:spcPct val="100000"/>
              </a:lnSpc>
              <a:buClr>
                <a:schemeClr val="hlink"/>
              </a:buClr>
              <a:buFont typeface="Arial" charset="0"/>
              <a:buAutoNum type="arabicPeriod" startAt="5"/>
            </a:pPr>
            <a:r>
              <a:rPr lang="en-US" sz="3200" dirty="0"/>
              <a:t>Organize and store graphics files for later use.</a:t>
            </a:r>
          </a:p>
        </p:txBody>
      </p:sp>
      <p:sp>
        <p:nvSpPr>
          <p:cNvPr id="120834" name="Slide Number Placeholder 5"/>
          <p:cNvSpPr>
            <a:spLocks noGrp="1"/>
          </p:cNvSpPr>
          <p:nvPr>
            <p:ph type="sldNum" sz="quarter" idx="12"/>
          </p:nvPr>
        </p:nvSpPr>
        <p:spPr>
          <a:noFill/>
        </p:spPr>
        <p:txBody>
          <a:bodyPr/>
          <a:lstStyle/>
          <a:p>
            <a:fld id="{BF748C30-662E-499B-B108-668E98BC423C}" type="slidenum">
              <a:rPr lang="en-US" smtClean="0"/>
              <a:pPr/>
              <a:t>48</a:t>
            </a:fld>
            <a:endParaRPr lang="en-US" smtClean="0"/>
          </a:p>
        </p:txBody>
      </p:sp>
      <p:sp>
        <p:nvSpPr>
          <p:cNvPr id="2" name="مستطيل 1"/>
          <p:cNvSpPr/>
          <p:nvPr/>
        </p:nvSpPr>
        <p:spPr>
          <a:xfrm>
            <a:off x="436728" y="4919857"/>
            <a:ext cx="8707272" cy="1200329"/>
          </a:xfrm>
          <a:prstGeom prst="rect">
            <a:avLst/>
          </a:prstGeom>
        </p:spPr>
        <p:txBody>
          <a:bodyPr wrap="square">
            <a:spAutoFit/>
          </a:bodyPr>
          <a:lstStyle/>
          <a:p>
            <a:pPr algn="r" rtl="1"/>
            <a:r>
              <a:rPr lang="ar-SA" dirty="0"/>
              <a:t>الحفاظ على جودة الصورة.</a:t>
            </a:r>
          </a:p>
          <a:p>
            <a:pPr algn="r" rtl="1"/>
            <a:r>
              <a:rPr lang="ar-SA" dirty="0"/>
              <a:t>تقتصد.</a:t>
            </a:r>
          </a:p>
          <a:p>
            <a:pPr algn="r" rtl="1"/>
            <a:r>
              <a:rPr lang="ar-SA" dirty="0"/>
              <a:t>تنظيم وتخزين ملفات الرسومات للاستخدام في وقت لاحق.</a:t>
            </a:r>
          </a:p>
        </p:txBody>
      </p:sp>
      <p:sp>
        <p:nvSpPr>
          <p:cNvPr id="3" name="مستطيل 2"/>
          <p:cNvSpPr/>
          <p:nvPr/>
        </p:nvSpPr>
        <p:spPr>
          <a:xfrm>
            <a:off x="4572000" y="2449445"/>
            <a:ext cx="4572000" cy="1569660"/>
          </a:xfrm>
          <a:prstGeom prst="rect">
            <a:avLst/>
          </a:prstGeom>
        </p:spPr>
        <p:txBody>
          <a:bodyPr>
            <a:spAutoFit/>
          </a:bodyPr>
          <a:lstStyle/>
          <a:p>
            <a:pPr algn="r" rtl="1"/>
            <a:r>
              <a:rPr lang="ar-SA" dirty="0"/>
              <a:t>تحديد الغرض من الرسم.</a:t>
            </a:r>
          </a:p>
          <a:p>
            <a:pPr algn="r" rtl="1"/>
            <a:r>
              <a:rPr lang="ar-SA" dirty="0"/>
              <a:t>اختر التنسيق الأفضل لكل صورة.</a:t>
            </a:r>
          </a:p>
          <a:p>
            <a:pPr algn="r" rtl="1"/>
            <a:r>
              <a:rPr lang="ar-SA" dirty="0"/>
              <a:t>تطابق تصميم الرسوم البيانية للغرض.</a:t>
            </a:r>
          </a:p>
          <a:p>
            <a:pPr algn="r" rtl="1"/>
            <a:r>
              <a:rPr lang="ar-SA" dirty="0"/>
              <a:t>حدد موقع الرسومات.</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307075" y="-191072"/>
            <a:ext cx="8229600" cy="1143000"/>
          </a:xfrm>
        </p:spPr>
        <p:txBody>
          <a:bodyPr vert="horz" lIns="91440" tIns="45720" rIns="91440" bIns="45720" rtlCol="0" anchor="ctr">
            <a:normAutofit/>
          </a:bodyPr>
          <a:lstStyle/>
          <a:p>
            <a:r>
              <a:rPr lang="en-US" dirty="0" smtClean="0">
                <a:solidFill>
                  <a:srgbClr val="FF0000"/>
                </a:solidFill>
              </a:rPr>
              <a:t>Traditional Graphics</a:t>
            </a:r>
            <a:endParaRPr lang="en-US" dirty="0">
              <a:solidFill>
                <a:srgbClr val="FF0000"/>
              </a:solidFill>
            </a:endParaRPr>
          </a:p>
        </p:txBody>
      </p:sp>
      <p:sp>
        <p:nvSpPr>
          <p:cNvPr id="24580" name="Rectangle 3"/>
          <p:cNvSpPr>
            <a:spLocks noGrp="1" noChangeArrowheads="1"/>
          </p:cNvSpPr>
          <p:nvPr>
            <p:ph idx="1"/>
          </p:nvPr>
        </p:nvSpPr>
        <p:spPr>
          <a:xfrm>
            <a:off x="0" y="835925"/>
            <a:ext cx="9239534" cy="4525963"/>
          </a:xfrm>
        </p:spPr>
        <p:txBody>
          <a:bodyPr>
            <a:normAutofit/>
          </a:bodyPr>
          <a:lstStyle/>
          <a:p>
            <a:pPr eaLnBrk="1" hangingPunct="1"/>
            <a:r>
              <a:rPr lang="en-US" dirty="0"/>
              <a:t>Black and white image reproduction.</a:t>
            </a:r>
          </a:p>
          <a:p>
            <a:pPr lvl="1" eaLnBrk="1" hangingPunct="1"/>
            <a:r>
              <a:rPr lang="en-US" dirty="0">
                <a:ea typeface="ＭＳ Ｐゴシック" charset="-128"/>
              </a:rPr>
              <a:t>Images are made with a series of ink </a:t>
            </a:r>
            <a:r>
              <a:rPr lang="en-US" dirty="0" smtClean="0">
                <a:ea typeface="ＭＳ Ｐゴシック" charset="-128"/>
              </a:rPr>
              <a:t>dots.</a:t>
            </a:r>
          </a:p>
          <a:p>
            <a:pPr marL="457200" lvl="1" indent="0" eaLnBrk="1" hangingPunct="1">
              <a:buNone/>
            </a:pPr>
            <a:r>
              <a:rPr lang="en-US" dirty="0" err="1" smtClean="0">
                <a:solidFill>
                  <a:srgbClr val="FF5A14"/>
                </a:solidFill>
                <a:ea typeface="ＭＳ Ｐゴシック" charset="-128"/>
              </a:rPr>
              <a:t>Linescreen</a:t>
            </a:r>
            <a:r>
              <a:rPr lang="en-US" dirty="0">
                <a:solidFill>
                  <a:srgbClr val="FF5A14"/>
                </a:solidFill>
                <a:ea typeface="ＭＳ Ｐゴシック" charset="-128"/>
              </a:rPr>
              <a:t>,</a:t>
            </a:r>
            <a:r>
              <a:rPr lang="en-US" dirty="0">
                <a:ea typeface="ＭＳ Ｐゴシック" charset="-128"/>
              </a:rPr>
              <a:t> or lines per inch, designates the size of the dots and quality of resulting image.</a:t>
            </a:r>
          </a:p>
          <a:p>
            <a:pPr lvl="2" eaLnBrk="1" hangingPunct="1"/>
            <a:r>
              <a:rPr lang="en-US" dirty="0">
                <a:ea typeface="ＭＳ Ｐゴシック" charset="-128"/>
              </a:rPr>
              <a:t>150 </a:t>
            </a:r>
            <a:r>
              <a:rPr lang="en-US" dirty="0" err="1">
                <a:ea typeface="ＭＳ Ｐゴシック" charset="-128"/>
              </a:rPr>
              <a:t>lpi</a:t>
            </a:r>
            <a:r>
              <a:rPr lang="en-US" dirty="0">
                <a:ea typeface="ＭＳ Ｐゴシック" charset="-128"/>
              </a:rPr>
              <a:t> better quality than 85 </a:t>
            </a:r>
            <a:r>
              <a:rPr lang="en-US" dirty="0" err="1">
                <a:ea typeface="ＭＳ Ｐゴシック" charset="-128"/>
              </a:rPr>
              <a:t>lpi</a:t>
            </a:r>
            <a:r>
              <a:rPr lang="en-US" dirty="0">
                <a:ea typeface="ＭＳ Ｐゴシック" charset="-128"/>
              </a:rPr>
              <a:t>.</a:t>
            </a:r>
          </a:p>
          <a:p>
            <a:pPr marL="457200" lvl="1" indent="0" eaLnBrk="1" hangingPunct="1">
              <a:buNone/>
            </a:pPr>
            <a:r>
              <a:rPr lang="en-US" dirty="0">
                <a:solidFill>
                  <a:srgbClr val="FF5A14"/>
                </a:solidFill>
                <a:ea typeface="ＭＳ Ｐゴシック" charset="-128"/>
              </a:rPr>
              <a:t>Halftones </a:t>
            </a:r>
            <a:r>
              <a:rPr lang="en-US" dirty="0">
                <a:ea typeface="ＭＳ Ｐゴシック" charset="-128"/>
              </a:rPr>
              <a:t>form image by </a:t>
            </a:r>
            <a:r>
              <a:rPr lang="en-US" dirty="0" smtClean="0">
                <a:ea typeface="ＭＳ Ｐゴシック" charset="-128"/>
              </a:rPr>
              <a:t> clustering </a:t>
            </a:r>
            <a:r>
              <a:rPr lang="en-US" dirty="0">
                <a:ea typeface="ＭＳ Ｐゴシック" charset="-128"/>
              </a:rPr>
              <a:t>the ink dots.</a:t>
            </a:r>
          </a:p>
          <a:p>
            <a:pPr lvl="2" eaLnBrk="1" hangingPunct="1"/>
            <a:r>
              <a:rPr lang="en-US" dirty="0">
                <a:ea typeface="ＭＳ Ｐゴシック" charset="-128"/>
              </a:rPr>
              <a:t>Tight cluster of black and white </a:t>
            </a:r>
            <a:r>
              <a:rPr lang="en-US" dirty="0" smtClean="0">
                <a:ea typeface="ＭＳ Ｐゴシック" charset="-128"/>
              </a:rPr>
              <a:t>    dots </a:t>
            </a:r>
            <a:r>
              <a:rPr lang="en-US" dirty="0">
                <a:ea typeface="ＭＳ Ｐゴシック" charset="-128"/>
              </a:rPr>
              <a:t>create dark gray.</a:t>
            </a:r>
          </a:p>
          <a:p>
            <a:pPr lvl="2" eaLnBrk="1" hangingPunct="1"/>
            <a:r>
              <a:rPr lang="en-US" dirty="0">
                <a:ea typeface="ＭＳ Ｐゴシック" charset="-128"/>
              </a:rPr>
              <a:t>Loose clusters create </a:t>
            </a:r>
            <a:r>
              <a:rPr lang="en-US" dirty="0" smtClean="0">
                <a:ea typeface="ＭＳ Ｐゴシック" charset="-128"/>
              </a:rPr>
              <a:t>    lighter </a:t>
            </a:r>
            <a:r>
              <a:rPr lang="en-US" dirty="0">
                <a:ea typeface="ＭＳ Ｐゴシック" charset="-128"/>
              </a:rPr>
              <a:t>tones of gray.</a:t>
            </a:r>
          </a:p>
        </p:txBody>
      </p:sp>
      <p:sp>
        <p:nvSpPr>
          <p:cNvPr id="24578" name="Slide Number Placeholder 4"/>
          <p:cNvSpPr>
            <a:spLocks noGrp="1"/>
          </p:cNvSpPr>
          <p:nvPr>
            <p:ph type="sldNum" sz="quarter" idx="12"/>
          </p:nvPr>
        </p:nvSpPr>
        <p:spPr>
          <a:noFill/>
        </p:spPr>
        <p:txBody>
          <a:bodyPr/>
          <a:lstStyle/>
          <a:p>
            <a:fld id="{066D9277-ED7A-499E-84B3-D6DA58602278}" type="slidenum">
              <a:rPr lang="en-US" smtClean="0"/>
              <a:pPr/>
              <a:t>5</a:t>
            </a:fld>
            <a:endParaRPr lang="en-US" smtClean="0"/>
          </a:p>
        </p:txBody>
      </p:sp>
      <p:sp>
        <p:nvSpPr>
          <p:cNvPr id="2" name="مستطيل 1"/>
          <p:cNvSpPr/>
          <p:nvPr/>
        </p:nvSpPr>
        <p:spPr>
          <a:xfrm>
            <a:off x="-122829" y="710440"/>
            <a:ext cx="9294125" cy="5016758"/>
          </a:xfrm>
          <a:prstGeom prst="rect">
            <a:avLst/>
          </a:prstGeom>
        </p:spPr>
        <p:txBody>
          <a:bodyPr wrap="square">
            <a:spAutoFit/>
          </a:bodyPr>
          <a:lstStyle/>
          <a:p>
            <a:pPr algn="r" rtl="1"/>
            <a:r>
              <a:rPr lang="ar-SA" sz="2000" dirty="0"/>
              <a:t>صورة أبيض وأسود الاستنساخ.</a:t>
            </a:r>
          </a:p>
          <a:p>
            <a:pPr algn="r" rtl="1"/>
            <a:endParaRPr lang="ar-SA" sz="2000" dirty="0" smtClean="0"/>
          </a:p>
          <a:p>
            <a:pPr algn="r" rtl="1"/>
            <a:endParaRPr lang="ar-SA" sz="2000" dirty="0"/>
          </a:p>
          <a:p>
            <a:pPr algn="r" rtl="1"/>
            <a:endParaRPr lang="ar-SA" sz="2000" dirty="0" smtClean="0"/>
          </a:p>
          <a:p>
            <a:pPr algn="r" rtl="1"/>
            <a:endParaRPr lang="ar-SA" sz="2000" dirty="0"/>
          </a:p>
          <a:p>
            <a:pPr algn="r" rtl="1"/>
            <a:r>
              <a:rPr lang="ar-SA" sz="2000" dirty="0" smtClean="0"/>
              <a:t>تصنع </a:t>
            </a:r>
            <a:r>
              <a:rPr lang="ar-SA" sz="2000" dirty="0"/>
              <a:t>الصور بسلسلة من نقاط الحبر.</a:t>
            </a:r>
          </a:p>
          <a:p>
            <a:pPr algn="r" rtl="1"/>
            <a:r>
              <a:rPr lang="ar-SA" sz="2000" dirty="0"/>
              <a:t>تعيّن خط الشاشة أو الخطوط في البوصة </a:t>
            </a:r>
            <a:r>
              <a:rPr lang="ar-SA" sz="2000" dirty="0" smtClean="0"/>
              <a:t>حجم</a:t>
            </a:r>
          </a:p>
          <a:p>
            <a:pPr algn="r" rtl="1"/>
            <a:r>
              <a:rPr lang="ar-SA" sz="2000" dirty="0" smtClean="0"/>
              <a:t> </a:t>
            </a:r>
            <a:r>
              <a:rPr lang="ar-SA" sz="2000" dirty="0"/>
              <a:t>النقاط وجودة الصورة الناتجة.</a:t>
            </a:r>
          </a:p>
          <a:p>
            <a:pPr algn="r" rtl="1"/>
            <a:r>
              <a:rPr lang="ar-SA" sz="2000" dirty="0"/>
              <a:t>150 </a:t>
            </a:r>
            <a:r>
              <a:rPr lang="en-US" sz="2000" dirty="0" err="1"/>
              <a:t>lpi</a:t>
            </a:r>
            <a:r>
              <a:rPr lang="en-US" sz="2000" dirty="0"/>
              <a:t> </a:t>
            </a:r>
            <a:r>
              <a:rPr lang="ar-SA" sz="2000" dirty="0"/>
              <a:t>جودة أفضل من 85 </a:t>
            </a:r>
            <a:r>
              <a:rPr lang="en-US" sz="2000" dirty="0" err="1"/>
              <a:t>lpi</a:t>
            </a:r>
            <a:r>
              <a:rPr lang="en-US" sz="2000" dirty="0" smtClean="0"/>
              <a:t>.</a:t>
            </a:r>
            <a:endParaRPr lang="ar-SA" sz="2000" dirty="0" smtClean="0"/>
          </a:p>
          <a:p>
            <a:pPr algn="r" rtl="1"/>
            <a:endParaRPr lang="ar-SA" sz="2000" dirty="0" smtClean="0"/>
          </a:p>
          <a:p>
            <a:pPr algn="r" rtl="1"/>
            <a:endParaRPr lang="ar-SA" sz="2000" dirty="0"/>
          </a:p>
          <a:p>
            <a:pPr algn="r" rtl="1"/>
            <a:endParaRPr lang="ar-SA" sz="2000" dirty="0" smtClean="0"/>
          </a:p>
          <a:p>
            <a:pPr algn="r" rtl="1"/>
            <a:endParaRPr lang="en-US" sz="2000" dirty="0"/>
          </a:p>
          <a:p>
            <a:pPr algn="r" rtl="1"/>
            <a:r>
              <a:rPr lang="ar-SA" sz="2000" dirty="0"/>
              <a:t>تشكل صورة نصفية عن طريق تجميع نقاط الحبر.</a:t>
            </a:r>
          </a:p>
          <a:p>
            <a:pPr algn="r" rtl="1"/>
            <a:r>
              <a:rPr lang="ar-SA" sz="2000" dirty="0"/>
              <a:t>مجموعة صغيرة من النقاط السوداء </a:t>
            </a:r>
            <a:r>
              <a:rPr lang="ar-SA" sz="2000" dirty="0" smtClean="0"/>
              <a:t>والبيضاء       </a:t>
            </a:r>
            <a:r>
              <a:rPr lang="ar-SA" sz="2000" dirty="0"/>
              <a:t>تخلق اللون الرمادي الداكن.</a:t>
            </a:r>
          </a:p>
          <a:p>
            <a:pPr algn="r" rtl="1"/>
            <a:r>
              <a:rPr lang="ar-SA" sz="2000" dirty="0"/>
              <a:t>تخلق العناقيد الفضفاضة </a:t>
            </a:r>
            <a:r>
              <a:rPr lang="ar-SA" sz="2000" dirty="0" smtClean="0"/>
              <a:t>درجات                       </a:t>
            </a:r>
            <a:r>
              <a:rPr lang="ar-SA" sz="2000" dirty="0"/>
              <a:t>أخف من اللون الرمادي.</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266701" y="-218368"/>
            <a:ext cx="8229600" cy="1143000"/>
          </a:xfrm>
        </p:spPr>
        <p:txBody>
          <a:bodyPr vert="horz" lIns="91440" tIns="45720" rIns="91440" bIns="45720" rtlCol="0" anchor="ctr">
            <a:normAutofit/>
          </a:bodyPr>
          <a:lstStyle/>
          <a:p>
            <a:r>
              <a:rPr lang="en-US" dirty="0" smtClean="0">
                <a:solidFill>
                  <a:srgbClr val="FF0000"/>
                </a:solidFill>
              </a:rPr>
              <a:t>Traditional Graphics	</a:t>
            </a:r>
            <a:endParaRPr lang="en-US" dirty="0">
              <a:solidFill>
                <a:srgbClr val="FF0000"/>
              </a:solidFill>
            </a:endParaRPr>
          </a:p>
        </p:txBody>
      </p:sp>
      <p:sp>
        <p:nvSpPr>
          <p:cNvPr id="26628" name="Rectangle 3"/>
          <p:cNvSpPr>
            <a:spLocks noGrp="1" noChangeArrowheads="1"/>
          </p:cNvSpPr>
          <p:nvPr>
            <p:ph idx="1"/>
          </p:nvPr>
        </p:nvSpPr>
        <p:spPr>
          <a:xfrm>
            <a:off x="0" y="482580"/>
            <a:ext cx="9144000" cy="4525963"/>
          </a:xfrm>
        </p:spPr>
        <p:txBody>
          <a:bodyPr/>
          <a:lstStyle/>
          <a:p>
            <a:pPr eaLnBrk="1" hangingPunct="1"/>
            <a:r>
              <a:rPr lang="en-US" dirty="0"/>
              <a:t>Color image reproduction.</a:t>
            </a:r>
          </a:p>
          <a:p>
            <a:pPr lvl="1" eaLnBrk="1" hangingPunct="1"/>
            <a:r>
              <a:rPr lang="en-US" dirty="0">
                <a:ea typeface="ＭＳ Ｐゴシック" charset="-128"/>
              </a:rPr>
              <a:t>Use a series of four-color dots of transparent inks.</a:t>
            </a:r>
          </a:p>
          <a:p>
            <a:pPr eaLnBrk="1" hangingPunct="1"/>
            <a:r>
              <a:rPr lang="en-US" dirty="0">
                <a:solidFill>
                  <a:srgbClr val="FF5A14"/>
                </a:solidFill>
              </a:rPr>
              <a:t>CYMK</a:t>
            </a:r>
          </a:p>
          <a:p>
            <a:pPr lvl="1" eaLnBrk="1" hangingPunct="1"/>
            <a:r>
              <a:rPr lang="en-US" dirty="0">
                <a:ea typeface="ＭＳ Ｐゴシック" charset="-128"/>
              </a:rPr>
              <a:t>Cyan, magenta, yellow, and a key </a:t>
            </a:r>
            <a:r>
              <a:rPr lang="en-US" dirty="0" smtClean="0">
                <a:ea typeface="ＭＳ Ｐゴシック" charset="-128"/>
              </a:rPr>
              <a:t> color </a:t>
            </a:r>
            <a:r>
              <a:rPr lang="en-US" dirty="0">
                <a:ea typeface="ＭＳ Ｐゴシック" charset="-128"/>
              </a:rPr>
              <a:t>usually </a:t>
            </a:r>
            <a:r>
              <a:rPr lang="en-US" b="1" dirty="0">
                <a:ea typeface="ＭＳ Ｐゴシック" charset="-128"/>
              </a:rPr>
              <a:t>black</a:t>
            </a:r>
            <a:r>
              <a:rPr lang="en-US" dirty="0">
                <a:ea typeface="ＭＳ Ｐゴシック" charset="-128"/>
              </a:rPr>
              <a:t>.</a:t>
            </a:r>
          </a:p>
          <a:p>
            <a:pPr lvl="1" eaLnBrk="1" hangingPunct="1"/>
            <a:r>
              <a:rPr lang="en-US" dirty="0">
                <a:ea typeface="ＭＳ Ｐゴシック" charset="-128"/>
              </a:rPr>
              <a:t>Small dots of color combinations </a:t>
            </a:r>
            <a:r>
              <a:rPr lang="en-US" dirty="0" smtClean="0">
                <a:ea typeface="ＭＳ Ｐゴシック" charset="-128"/>
              </a:rPr>
              <a:t> can </a:t>
            </a:r>
            <a:r>
              <a:rPr lang="en-US" b="1" dirty="0">
                <a:ea typeface="ＭＳ Ｐゴシック" charset="-128"/>
              </a:rPr>
              <a:t>reproduce</a:t>
            </a:r>
            <a:r>
              <a:rPr lang="en-US" dirty="0">
                <a:ea typeface="ＭＳ Ｐゴシック" charset="-128"/>
              </a:rPr>
              <a:t> many different colors.</a:t>
            </a:r>
          </a:p>
          <a:p>
            <a:pPr lvl="1" eaLnBrk="1" hangingPunct="1">
              <a:buFont typeface="Wingdings" charset="2"/>
              <a:buNone/>
            </a:pPr>
            <a:endParaRPr lang="en-US" dirty="0">
              <a:ea typeface="ＭＳ Ｐゴシック" charset="-128"/>
            </a:endParaRPr>
          </a:p>
          <a:p>
            <a:pPr lvl="1" eaLnBrk="1" hangingPunct="1">
              <a:buFont typeface="Wingdings" charset="2"/>
              <a:buNone/>
            </a:pPr>
            <a:endParaRPr lang="en-US" dirty="0">
              <a:ea typeface="ＭＳ Ｐゴシック" charset="-128"/>
            </a:endParaRPr>
          </a:p>
        </p:txBody>
      </p:sp>
      <p:sp>
        <p:nvSpPr>
          <p:cNvPr id="26626" name="Slide Number Placeholder 4"/>
          <p:cNvSpPr>
            <a:spLocks noGrp="1"/>
          </p:cNvSpPr>
          <p:nvPr>
            <p:ph type="sldNum" sz="quarter" idx="12"/>
          </p:nvPr>
        </p:nvSpPr>
        <p:spPr>
          <a:noFill/>
        </p:spPr>
        <p:txBody>
          <a:bodyPr/>
          <a:lstStyle/>
          <a:p>
            <a:fld id="{F58C47F5-668B-4854-AFDD-C0481BE1C4CF}" type="slidenum">
              <a:rPr lang="en-US" smtClean="0"/>
              <a:pPr/>
              <a:t>6</a:t>
            </a:fld>
            <a:endParaRPr lang="en-US" smtClean="0"/>
          </a:p>
        </p:txBody>
      </p:sp>
      <p:grpSp>
        <p:nvGrpSpPr>
          <p:cNvPr id="26629" name="Group 6"/>
          <p:cNvGrpSpPr>
            <a:grpSpLocks/>
          </p:cNvGrpSpPr>
          <p:nvPr/>
        </p:nvGrpSpPr>
        <p:grpSpPr bwMode="auto">
          <a:xfrm>
            <a:off x="-1024759" y="3237812"/>
            <a:ext cx="2764241" cy="4058029"/>
            <a:chOff x="4656" y="816"/>
            <a:chExt cx="960" cy="1920"/>
          </a:xfrm>
        </p:grpSpPr>
        <p:pic>
          <p:nvPicPr>
            <p:cNvPr id="26630" name="Picture 4" descr="Figure 6"/>
            <p:cNvPicPr>
              <a:picLocks noChangeAspect="1" noChangeArrowheads="1"/>
            </p:cNvPicPr>
            <p:nvPr/>
          </p:nvPicPr>
          <p:blipFill rotWithShape="1">
            <a:blip r:embed="rId3"/>
            <a:srcRect l="46102" t="8918" r="7194" b="5400"/>
            <a:stretch/>
          </p:blipFill>
          <p:spPr bwMode="auto">
            <a:xfrm>
              <a:off x="5136" y="968"/>
              <a:ext cx="412" cy="1479"/>
            </a:xfrm>
            <a:prstGeom prst="rect">
              <a:avLst/>
            </a:prstGeom>
            <a:noFill/>
            <a:ln w="9525">
              <a:noFill/>
              <a:miter lim="800000"/>
              <a:headEnd/>
              <a:tailEnd/>
            </a:ln>
          </p:spPr>
        </p:pic>
        <p:sp>
          <p:nvSpPr>
            <p:cNvPr id="62469" name="Rectangle 5"/>
            <p:cNvSpPr>
              <a:spLocks noChangeArrowheads="1"/>
            </p:cNvSpPr>
            <p:nvPr/>
          </p:nvSpPr>
          <p:spPr bwMode="auto">
            <a:xfrm>
              <a:off x="4656" y="816"/>
              <a:ext cx="960" cy="1920"/>
            </a:xfrm>
            <a:prstGeom prst="rect">
              <a:avLst/>
            </a:prstGeom>
            <a:noFill/>
            <a:ln w="38100">
              <a:noFill/>
              <a:miter lim="800000"/>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sz="4400"/>
            </a:p>
          </p:txBody>
        </p:sp>
      </p:grpSp>
      <p:sp>
        <p:nvSpPr>
          <p:cNvPr id="2" name="مستطيل 1"/>
          <p:cNvSpPr/>
          <p:nvPr/>
        </p:nvSpPr>
        <p:spPr>
          <a:xfrm>
            <a:off x="1727965" y="3174748"/>
            <a:ext cx="7300029" cy="1938992"/>
          </a:xfrm>
          <a:prstGeom prst="rect">
            <a:avLst/>
          </a:prstGeom>
        </p:spPr>
        <p:txBody>
          <a:bodyPr wrap="square">
            <a:spAutoFit/>
          </a:bodyPr>
          <a:lstStyle/>
          <a:p>
            <a:pPr algn="r" rtl="1"/>
            <a:r>
              <a:rPr lang="ar-SA" dirty="0"/>
              <a:t>صورة ملونة الاستنساخ.</a:t>
            </a:r>
          </a:p>
          <a:p>
            <a:pPr algn="r" rtl="1"/>
            <a:r>
              <a:rPr lang="ar-SA" dirty="0"/>
              <a:t>استخدم سلسلة من النقاط ذات أربعة ألوان من الأحبار الشفافة.</a:t>
            </a:r>
          </a:p>
          <a:p>
            <a:pPr algn="r" rtl="1"/>
            <a:r>
              <a:rPr lang="en-US" dirty="0"/>
              <a:t>CYMK</a:t>
            </a:r>
          </a:p>
          <a:p>
            <a:pPr algn="r" rtl="1"/>
            <a:r>
              <a:rPr lang="ar-SA" dirty="0"/>
              <a:t>اللون السماوي والأرجواني والأصفر ولون المفتاح هو اللون الأسود عادةً.</a:t>
            </a:r>
          </a:p>
          <a:p>
            <a:pPr algn="r" rtl="1"/>
            <a:r>
              <a:rPr lang="ar-SA" dirty="0"/>
              <a:t>يمكن للنقاط الصغيرة من تركيبات الألوان إنتاج العديد من الألوان المختلفة.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Rectangle 1026"/>
          <p:cNvSpPr>
            <a:spLocks noGrp="1" noChangeArrowheads="1"/>
          </p:cNvSpPr>
          <p:nvPr>
            <p:ph type="title"/>
          </p:nvPr>
        </p:nvSpPr>
        <p:spPr>
          <a:xfrm>
            <a:off x="378373" y="-299554"/>
            <a:ext cx="8229600" cy="1143000"/>
          </a:xfrm>
        </p:spPr>
        <p:txBody>
          <a:bodyPr vert="horz" lIns="91440" tIns="45720" rIns="91440" bIns="45720" rtlCol="0" anchor="ctr">
            <a:normAutofit/>
          </a:bodyPr>
          <a:lstStyle/>
          <a:p>
            <a:r>
              <a:rPr lang="en-US" dirty="0" smtClean="0">
                <a:solidFill>
                  <a:srgbClr val="FF0000"/>
                </a:solidFill>
              </a:rPr>
              <a:t>Color Reproduction</a:t>
            </a:r>
            <a:endParaRPr lang="en-US" dirty="0">
              <a:solidFill>
                <a:srgbClr val="FF0000"/>
              </a:solidFill>
            </a:endParaRPr>
          </a:p>
        </p:txBody>
      </p:sp>
      <p:sp>
        <p:nvSpPr>
          <p:cNvPr id="28676" name="Rectangle 1027"/>
          <p:cNvSpPr>
            <a:spLocks noGrp="1" noChangeArrowheads="1"/>
          </p:cNvSpPr>
          <p:nvPr>
            <p:ph idx="1"/>
          </p:nvPr>
        </p:nvSpPr>
        <p:spPr>
          <a:xfrm>
            <a:off x="-1" y="622738"/>
            <a:ext cx="9301655" cy="4525963"/>
          </a:xfrm>
        </p:spPr>
        <p:txBody>
          <a:bodyPr>
            <a:normAutofit/>
          </a:bodyPr>
          <a:lstStyle/>
          <a:p>
            <a:pPr eaLnBrk="1" hangingPunct="1">
              <a:lnSpc>
                <a:spcPct val="75000"/>
              </a:lnSpc>
            </a:pPr>
            <a:r>
              <a:rPr lang="en-US" dirty="0"/>
              <a:t>Color images on printed surface are formed using </a:t>
            </a:r>
            <a:r>
              <a:rPr lang="en-US" dirty="0">
                <a:solidFill>
                  <a:srgbClr val="FF5A14"/>
                </a:solidFill>
              </a:rPr>
              <a:t>subtractive</a:t>
            </a:r>
            <a:r>
              <a:rPr lang="en-US" dirty="0"/>
              <a:t> process.</a:t>
            </a:r>
          </a:p>
          <a:p>
            <a:pPr lvl="2" eaLnBrk="1" hangingPunct="1">
              <a:lnSpc>
                <a:spcPct val="75000"/>
              </a:lnSpc>
            </a:pPr>
            <a:r>
              <a:rPr lang="en-US" dirty="0">
                <a:ea typeface="ＭＳ Ｐゴシック" charset="-128"/>
              </a:rPr>
              <a:t>Light is reflected from the printed surface.</a:t>
            </a:r>
          </a:p>
          <a:p>
            <a:pPr lvl="2" eaLnBrk="1" hangingPunct="1">
              <a:lnSpc>
                <a:spcPct val="75000"/>
              </a:lnSpc>
            </a:pPr>
            <a:r>
              <a:rPr lang="en-US" dirty="0">
                <a:ea typeface="ＭＳ Ｐゴシック" charset="-128"/>
              </a:rPr>
              <a:t>Pigments that form image absorb some of the colors.</a:t>
            </a:r>
          </a:p>
          <a:p>
            <a:pPr lvl="2" eaLnBrk="1" hangingPunct="1">
              <a:lnSpc>
                <a:spcPct val="75000"/>
              </a:lnSpc>
            </a:pPr>
            <a:r>
              <a:rPr lang="en-US" dirty="0">
                <a:ea typeface="ＭＳ Ｐゴシック" charset="-128"/>
              </a:rPr>
              <a:t>Remaining colors reach the eye to produce image.</a:t>
            </a:r>
          </a:p>
          <a:p>
            <a:pPr eaLnBrk="1" hangingPunct="1">
              <a:lnSpc>
                <a:spcPct val="75000"/>
              </a:lnSpc>
            </a:pPr>
            <a:r>
              <a:rPr lang="en-US" dirty="0"/>
              <a:t>Color images on computer monitor use </a:t>
            </a:r>
            <a:r>
              <a:rPr lang="en-US" dirty="0">
                <a:solidFill>
                  <a:srgbClr val="FF5A14"/>
                </a:solidFill>
              </a:rPr>
              <a:t>additive</a:t>
            </a:r>
            <a:r>
              <a:rPr lang="en-US" dirty="0"/>
              <a:t> process.</a:t>
            </a:r>
          </a:p>
          <a:p>
            <a:pPr lvl="2" eaLnBrk="1" hangingPunct="1">
              <a:lnSpc>
                <a:spcPct val="75000"/>
              </a:lnSpc>
            </a:pPr>
            <a:r>
              <a:rPr lang="en-US" dirty="0">
                <a:ea typeface="ＭＳ Ｐゴシック" charset="-128"/>
              </a:rPr>
              <a:t>Varying amounts of Red, Green, and Blue light are added together to create the color.</a:t>
            </a:r>
          </a:p>
          <a:p>
            <a:pPr eaLnBrk="1" hangingPunct="1">
              <a:lnSpc>
                <a:spcPct val="75000"/>
              </a:lnSpc>
            </a:pPr>
            <a:r>
              <a:rPr lang="en-US" dirty="0"/>
              <a:t>Graphic artists convert from </a:t>
            </a:r>
            <a:r>
              <a:rPr lang="en-US" dirty="0">
                <a:solidFill>
                  <a:srgbClr val="FF0000"/>
                </a:solidFill>
              </a:rPr>
              <a:t>RGB</a:t>
            </a:r>
            <a:r>
              <a:rPr lang="en-US" dirty="0"/>
              <a:t>(additive) color models to </a:t>
            </a:r>
            <a:r>
              <a:rPr lang="en-US" b="1" dirty="0">
                <a:solidFill>
                  <a:srgbClr val="FF0000"/>
                </a:solidFill>
              </a:rPr>
              <a:t>CMYK</a:t>
            </a:r>
            <a:r>
              <a:rPr lang="en-US" dirty="0">
                <a:solidFill>
                  <a:srgbClr val="FF0000"/>
                </a:solidFill>
              </a:rPr>
              <a:t> </a:t>
            </a:r>
            <a:r>
              <a:rPr lang="en-US" dirty="0"/>
              <a:t>model if image is printed.</a:t>
            </a:r>
          </a:p>
          <a:p>
            <a:pPr lvl="1" eaLnBrk="1" hangingPunct="1">
              <a:lnSpc>
                <a:spcPct val="75000"/>
              </a:lnSpc>
            </a:pPr>
            <a:endParaRPr lang="en-US" sz="2400" dirty="0">
              <a:ea typeface="ＭＳ Ｐゴシック" charset="-128"/>
            </a:endParaRPr>
          </a:p>
        </p:txBody>
      </p:sp>
      <p:sp>
        <p:nvSpPr>
          <p:cNvPr id="28674" name="Slide Number Placeholder 4"/>
          <p:cNvSpPr>
            <a:spLocks noGrp="1"/>
          </p:cNvSpPr>
          <p:nvPr>
            <p:ph type="sldNum" sz="quarter" idx="12"/>
          </p:nvPr>
        </p:nvSpPr>
        <p:spPr>
          <a:noFill/>
        </p:spPr>
        <p:txBody>
          <a:bodyPr/>
          <a:lstStyle/>
          <a:p>
            <a:fld id="{845C39B3-028B-4C40-B177-98FD7E94E3DA}" type="slidenum">
              <a:rPr lang="en-US" smtClean="0"/>
              <a:pPr/>
              <a:t>7</a:t>
            </a:fld>
            <a:endParaRPr lang="en-US" smtClean="0"/>
          </a:p>
        </p:txBody>
      </p:sp>
      <p:sp>
        <p:nvSpPr>
          <p:cNvPr id="2" name="مستطيل 1"/>
          <p:cNvSpPr/>
          <p:nvPr/>
        </p:nvSpPr>
        <p:spPr>
          <a:xfrm>
            <a:off x="-693683" y="4612853"/>
            <a:ext cx="9837683" cy="2308324"/>
          </a:xfrm>
          <a:prstGeom prst="rect">
            <a:avLst/>
          </a:prstGeom>
        </p:spPr>
        <p:txBody>
          <a:bodyPr wrap="square">
            <a:spAutoFit/>
          </a:bodyPr>
          <a:lstStyle/>
          <a:p>
            <a:pPr algn="r" rtl="1"/>
            <a:r>
              <a:rPr lang="ar-SA" dirty="0"/>
              <a:t>يتم تشكيل الصور الملونة على السطح المطبوع باستخدام عملية مطروحة.</a:t>
            </a:r>
          </a:p>
          <a:p>
            <a:pPr algn="r" rtl="1"/>
            <a:r>
              <a:rPr lang="ar-SA" dirty="0"/>
              <a:t>ينعكس الضوء من السطح </a:t>
            </a:r>
            <a:r>
              <a:rPr lang="ar-SA" dirty="0" smtClean="0"/>
              <a:t>المطبوع.   تمتص </a:t>
            </a:r>
            <a:r>
              <a:rPr lang="ar-SA" dirty="0"/>
              <a:t>الأصباغ التي تشكل الصورة بعض الألوان.</a:t>
            </a:r>
          </a:p>
          <a:p>
            <a:pPr algn="r" rtl="1"/>
            <a:r>
              <a:rPr lang="ar-SA" dirty="0"/>
              <a:t>الألوان المتبقية تصل إلى العين لإنتاج الصورة.</a:t>
            </a:r>
          </a:p>
          <a:p>
            <a:pPr algn="r" rtl="1"/>
            <a:r>
              <a:rPr lang="ar-SA" dirty="0"/>
              <a:t>تستخدم الصور الملونة على شاشة الكمبيوتر عملية مضافة.</a:t>
            </a:r>
          </a:p>
          <a:p>
            <a:pPr algn="r" rtl="1"/>
            <a:r>
              <a:rPr lang="ar-SA" dirty="0"/>
              <a:t>تتم إضافة كميات مختلفة من الضوء الأحمر والأخضر والأزرق معًا لإنشاء اللون.</a:t>
            </a:r>
          </a:p>
          <a:p>
            <a:pPr algn="r" rtl="1"/>
            <a:r>
              <a:rPr lang="ar-SA" dirty="0"/>
              <a:t>يتحول فناني الجرافيك من نماذج ألوان </a:t>
            </a:r>
            <a:r>
              <a:rPr lang="en-US" dirty="0"/>
              <a:t>RGB (</a:t>
            </a:r>
            <a:r>
              <a:rPr lang="ar-SA" dirty="0"/>
              <a:t>مضافة) إلى نموذج </a:t>
            </a:r>
            <a:r>
              <a:rPr lang="en-US" dirty="0" smtClean="0"/>
              <a:t> </a:t>
            </a:r>
            <a:r>
              <a:rPr lang="ar-SA" dirty="0"/>
              <a:t>إذا تمت طباعة الصورة.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1072083" y="1093077"/>
            <a:ext cx="8229600" cy="1143000"/>
          </a:xfrm>
        </p:spPr>
        <p:txBody>
          <a:bodyPr vert="horz" lIns="91440" tIns="45720" rIns="91440" bIns="45720" rtlCol="0" anchor="ctr">
            <a:normAutofit/>
          </a:bodyPr>
          <a:lstStyle/>
          <a:p>
            <a:r>
              <a:rPr lang="en-US" dirty="0" smtClean="0">
                <a:solidFill>
                  <a:srgbClr val="FF0000"/>
                </a:solidFill>
              </a:rPr>
              <a:t>Bitmapped Graphics</a:t>
            </a:r>
            <a:endParaRPr lang="en-US" dirty="0">
              <a:solidFill>
                <a:srgbClr val="FF0000"/>
              </a:solidFill>
            </a:endParaRPr>
          </a:p>
        </p:txBody>
      </p:sp>
      <p:sp>
        <p:nvSpPr>
          <p:cNvPr id="32772" name="Rectangle 3"/>
          <p:cNvSpPr>
            <a:spLocks noGrp="1" noChangeArrowheads="1"/>
          </p:cNvSpPr>
          <p:nvPr>
            <p:ph idx="1"/>
          </p:nvPr>
        </p:nvSpPr>
        <p:spPr>
          <a:xfrm>
            <a:off x="292608" y="1882903"/>
            <a:ext cx="8851392" cy="4530725"/>
          </a:xfrm>
        </p:spPr>
        <p:txBody>
          <a:bodyPr/>
          <a:lstStyle/>
          <a:p>
            <a:pPr eaLnBrk="1" hangingPunct="1"/>
            <a:r>
              <a:rPr lang="en-US" dirty="0"/>
              <a:t>Bitmapped graphics</a:t>
            </a:r>
          </a:p>
          <a:p>
            <a:pPr lvl="1" eaLnBrk="1" hangingPunct="1"/>
            <a:r>
              <a:rPr lang="en-US" dirty="0">
                <a:ea typeface="ＭＳ Ｐゴシック" charset="-128"/>
              </a:rPr>
              <a:t>Created as a </a:t>
            </a:r>
            <a:r>
              <a:rPr lang="en-US" dirty="0">
                <a:solidFill>
                  <a:srgbClr val="FF0000"/>
                </a:solidFill>
                <a:ea typeface="ＭＳ Ｐゴシック" charset="-128"/>
              </a:rPr>
              <a:t>pattern</a:t>
            </a:r>
            <a:r>
              <a:rPr lang="en-US" dirty="0">
                <a:ea typeface="ＭＳ Ｐゴシック" charset="-128"/>
              </a:rPr>
              <a:t> of discrete elements.</a:t>
            </a:r>
          </a:p>
          <a:p>
            <a:pPr lvl="1" eaLnBrk="1" hangingPunct="1"/>
            <a:r>
              <a:rPr lang="en-US" dirty="0">
                <a:ea typeface="ＭＳ Ｐゴシック" charset="-128"/>
              </a:rPr>
              <a:t>Each element is a </a:t>
            </a:r>
            <a:r>
              <a:rPr lang="en-US" dirty="0">
                <a:solidFill>
                  <a:srgbClr val="FF5A14"/>
                </a:solidFill>
                <a:ea typeface="ＭＳ Ｐゴシック" charset="-128"/>
              </a:rPr>
              <a:t>pixel</a:t>
            </a:r>
            <a:r>
              <a:rPr lang="en-US" dirty="0">
                <a:ea typeface="ＭＳ Ｐゴシック" charset="-128"/>
              </a:rPr>
              <a:t> or "picture element."</a:t>
            </a:r>
          </a:p>
          <a:p>
            <a:pPr eaLnBrk="1" hangingPunct="1"/>
            <a:r>
              <a:rPr lang="en-US" dirty="0"/>
              <a:t>Pixels</a:t>
            </a:r>
          </a:p>
          <a:p>
            <a:pPr lvl="1" eaLnBrk="1" hangingPunct="1"/>
            <a:r>
              <a:rPr lang="en-US" dirty="0">
                <a:ea typeface="ＭＳ Ｐゴシック" charset="-128"/>
              </a:rPr>
              <a:t>Small squares.</a:t>
            </a:r>
          </a:p>
          <a:p>
            <a:pPr lvl="1" eaLnBrk="1" hangingPunct="1"/>
            <a:r>
              <a:rPr lang="en-US" dirty="0">
                <a:ea typeface="ＭＳ Ｐゴシック" charset="-128"/>
              </a:rPr>
              <a:t>Assigned a binary code to define color.</a:t>
            </a:r>
          </a:p>
          <a:p>
            <a:pPr lvl="2" eaLnBrk="1" hangingPunct="1"/>
            <a:r>
              <a:rPr lang="en-US" dirty="0">
                <a:ea typeface="ＭＳ Ｐゴシック" charset="-128"/>
              </a:rPr>
              <a:t>More bits = more color possibilities</a:t>
            </a:r>
          </a:p>
        </p:txBody>
      </p:sp>
      <p:sp>
        <p:nvSpPr>
          <p:cNvPr id="32770" name="Slide Number Placeholder 4"/>
          <p:cNvSpPr>
            <a:spLocks noGrp="1"/>
          </p:cNvSpPr>
          <p:nvPr>
            <p:ph type="sldNum" sz="quarter" idx="12"/>
          </p:nvPr>
        </p:nvSpPr>
        <p:spPr>
          <a:noFill/>
        </p:spPr>
        <p:txBody>
          <a:bodyPr/>
          <a:lstStyle/>
          <a:p>
            <a:fld id="{3396EFB8-FB58-4CD1-AD80-B9E8F77F5516}" type="slidenum">
              <a:rPr lang="en-US" smtClean="0"/>
              <a:pPr/>
              <a:t>8</a:t>
            </a:fld>
            <a:endParaRPr lang="en-US" smtClean="0"/>
          </a:p>
        </p:txBody>
      </p:sp>
      <p:sp>
        <p:nvSpPr>
          <p:cNvPr id="8" name="Rectangle 3"/>
          <p:cNvSpPr txBox="1">
            <a:spLocks noChangeArrowheads="1"/>
          </p:cNvSpPr>
          <p:nvPr/>
        </p:nvSpPr>
        <p:spPr>
          <a:xfrm>
            <a:off x="367861" y="597777"/>
            <a:ext cx="7998373" cy="99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fontAlgn="auto">
              <a:spcAft>
                <a:spcPts val="0"/>
              </a:spcAft>
              <a:buFont typeface="Wingdings" charset="2"/>
              <a:buNone/>
            </a:pPr>
            <a:r>
              <a:rPr lang="en-US" sz="3200" dirty="0" smtClean="0">
                <a:ea typeface="ＭＳ Ｐゴシック" charset="-128"/>
              </a:rPr>
              <a:t>Bitmapped Images &amp; Vector Drawn Graphics</a:t>
            </a:r>
            <a:endParaRPr lang="en-US" sz="2300" dirty="0">
              <a:ea typeface="ＭＳ Ｐゴシック" charset="-128"/>
            </a:endParaRPr>
          </a:p>
        </p:txBody>
      </p:sp>
      <p:sp>
        <p:nvSpPr>
          <p:cNvPr id="9" name="Rectangle 2"/>
          <p:cNvSpPr txBox="1">
            <a:spLocks noChangeArrowheads="1"/>
          </p:cNvSpPr>
          <p:nvPr/>
        </p:nvSpPr>
        <p:spPr>
          <a:xfrm>
            <a:off x="457200" y="-18919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mtClean="0">
                <a:solidFill>
                  <a:srgbClr val="FF0000"/>
                </a:solidFill>
              </a:rPr>
              <a:t>2-D Computer Graphics 	</a:t>
            </a:r>
            <a:endParaRPr lang="en-US" dirty="0">
              <a:solidFill>
                <a:srgbClr val="FF0000"/>
              </a:solidFill>
            </a:endParaRPr>
          </a:p>
        </p:txBody>
      </p:sp>
      <p:sp>
        <p:nvSpPr>
          <p:cNvPr id="2" name="مستطيل 1"/>
          <p:cNvSpPr/>
          <p:nvPr/>
        </p:nvSpPr>
        <p:spPr>
          <a:xfrm>
            <a:off x="1024759" y="3353798"/>
            <a:ext cx="8119241" cy="2677656"/>
          </a:xfrm>
          <a:prstGeom prst="rect">
            <a:avLst/>
          </a:prstGeom>
        </p:spPr>
        <p:txBody>
          <a:bodyPr wrap="square">
            <a:spAutoFit/>
          </a:bodyPr>
          <a:lstStyle/>
          <a:p>
            <a:pPr algn="r" rtl="1"/>
            <a:r>
              <a:rPr lang="ar-SA" dirty="0"/>
              <a:t>رسومات نقطية</a:t>
            </a:r>
          </a:p>
          <a:p>
            <a:pPr algn="r" rtl="1"/>
            <a:r>
              <a:rPr lang="ar-SA" dirty="0"/>
              <a:t>تم إنشاؤها كنمط من العناصر المنفصلة.</a:t>
            </a:r>
          </a:p>
          <a:p>
            <a:pPr algn="r" rtl="1"/>
            <a:r>
              <a:rPr lang="ar-SA" dirty="0"/>
              <a:t>كل عنصر هو بكسل أو "عنصر الصورة".</a:t>
            </a:r>
          </a:p>
          <a:p>
            <a:pPr algn="r" rtl="1"/>
            <a:r>
              <a:rPr lang="ar-SA" dirty="0"/>
              <a:t>بكسل</a:t>
            </a:r>
          </a:p>
          <a:p>
            <a:pPr algn="r" rtl="1"/>
            <a:r>
              <a:rPr lang="ar-SA" dirty="0"/>
              <a:t>مربعات صغيرة.</a:t>
            </a:r>
          </a:p>
          <a:p>
            <a:pPr algn="r" rtl="1"/>
            <a:r>
              <a:rPr lang="ar-SA" dirty="0"/>
              <a:t>تعيين رمز ثنائي لتعريف اللون.</a:t>
            </a:r>
          </a:p>
          <a:p>
            <a:pPr algn="r" rtl="1"/>
            <a:r>
              <a:rPr lang="ar-SA" dirty="0"/>
              <a:t>المزيد من البتات = المزيد من إمكانيات الألوان</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362607" y="-315320"/>
            <a:ext cx="8229600" cy="1143000"/>
          </a:xfrm>
        </p:spPr>
        <p:txBody>
          <a:bodyPr vert="horz" lIns="91440" tIns="45720" rIns="91440" bIns="45720" rtlCol="0" anchor="ctr">
            <a:normAutofit/>
          </a:bodyPr>
          <a:lstStyle/>
          <a:p>
            <a:r>
              <a:rPr lang="en-US" dirty="0" smtClean="0">
                <a:solidFill>
                  <a:srgbClr val="FF0000"/>
                </a:solidFill>
              </a:rPr>
              <a:t>Bitmapped Images</a:t>
            </a:r>
            <a:endParaRPr lang="en-US" dirty="0">
              <a:solidFill>
                <a:srgbClr val="FF0000"/>
              </a:solidFill>
            </a:endParaRPr>
          </a:p>
        </p:txBody>
      </p:sp>
      <p:sp>
        <p:nvSpPr>
          <p:cNvPr id="34820" name="Rectangle 3"/>
          <p:cNvSpPr>
            <a:spLocks noGrp="1" noChangeArrowheads="1"/>
          </p:cNvSpPr>
          <p:nvPr>
            <p:ph idx="1"/>
          </p:nvPr>
        </p:nvSpPr>
        <p:spPr>
          <a:xfrm>
            <a:off x="0" y="531544"/>
            <a:ext cx="9144000" cy="4525963"/>
          </a:xfrm>
        </p:spPr>
        <p:txBody>
          <a:bodyPr/>
          <a:lstStyle/>
          <a:p>
            <a:pPr eaLnBrk="1" hangingPunct="1"/>
            <a:r>
              <a:rPr lang="en-US" u="sng" dirty="0">
                <a:solidFill>
                  <a:srgbClr val="FF0000"/>
                </a:solidFill>
              </a:rPr>
              <a:t>Categories of bitmapped </a:t>
            </a:r>
            <a:r>
              <a:rPr lang="en-US" dirty="0"/>
              <a:t>images are:</a:t>
            </a:r>
          </a:p>
          <a:p>
            <a:pPr marL="971550" lvl="1" indent="-514350" eaLnBrk="1" hangingPunct="1">
              <a:buFont typeface="+mj-lt"/>
              <a:buAutoNum type="arabicPeriod"/>
            </a:pPr>
            <a:r>
              <a:rPr lang="en-US" dirty="0">
                <a:solidFill>
                  <a:srgbClr val="FF0000"/>
                </a:solidFill>
                <a:ea typeface="ＭＳ Ｐゴシック" charset="-128"/>
              </a:rPr>
              <a:t>Line </a:t>
            </a:r>
            <a:r>
              <a:rPr lang="en-US" dirty="0" smtClean="0">
                <a:solidFill>
                  <a:srgbClr val="FF0000"/>
                </a:solidFill>
                <a:ea typeface="ＭＳ Ｐゴシック" charset="-128"/>
              </a:rPr>
              <a:t>art     </a:t>
            </a:r>
            <a:r>
              <a:rPr lang="en-US" dirty="0" smtClean="0">
                <a:ea typeface="ＭＳ Ｐゴシック" charset="-128"/>
              </a:rPr>
              <a:t>: Produced </a:t>
            </a:r>
            <a:r>
              <a:rPr lang="en-US" dirty="0">
                <a:ea typeface="ＭＳ Ｐゴシック" charset="-128"/>
              </a:rPr>
              <a:t>using two colors.</a:t>
            </a:r>
          </a:p>
          <a:p>
            <a:pPr marL="971550" lvl="1" indent="-514350" eaLnBrk="1" hangingPunct="1">
              <a:buFont typeface="+mj-lt"/>
              <a:buAutoNum type="arabicPeriod"/>
            </a:pPr>
            <a:r>
              <a:rPr lang="en-US" dirty="0" smtClean="0">
                <a:solidFill>
                  <a:srgbClr val="FF0000"/>
                </a:solidFill>
                <a:ea typeface="ＭＳ Ｐゴシック" charset="-128"/>
              </a:rPr>
              <a:t>Grayscale </a:t>
            </a:r>
            <a:r>
              <a:rPr lang="en-US" dirty="0" smtClean="0">
                <a:ea typeface="ＭＳ Ｐゴシック" charset="-128"/>
              </a:rPr>
              <a:t>:Produced </a:t>
            </a:r>
            <a:r>
              <a:rPr lang="en-US" dirty="0">
                <a:ea typeface="ＭＳ Ｐゴシック" charset="-128"/>
              </a:rPr>
              <a:t>using shades of gray.</a:t>
            </a:r>
          </a:p>
          <a:p>
            <a:pPr marL="971550" lvl="1" indent="-514350" eaLnBrk="1" hangingPunct="1">
              <a:buFont typeface="+mj-lt"/>
              <a:buAutoNum type="arabicPeriod"/>
            </a:pPr>
            <a:r>
              <a:rPr lang="en-US" dirty="0" smtClean="0">
                <a:solidFill>
                  <a:srgbClr val="FF0000"/>
                </a:solidFill>
                <a:ea typeface="ＭＳ Ｐゴシック" charset="-128"/>
              </a:rPr>
              <a:t>Color</a:t>
            </a:r>
            <a:r>
              <a:rPr lang="en-US" dirty="0" smtClean="0">
                <a:ea typeface="ＭＳ Ｐゴシック" charset="-128"/>
              </a:rPr>
              <a:t>         :Produced </a:t>
            </a:r>
            <a:r>
              <a:rPr lang="en-US" dirty="0">
                <a:ea typeface="ＭＳ Ｐゴシック" charset="-128"/>
              </a:rPr>
              <a:t>with patterns of colored pixels.</a:t>
            </a:r>
          </a:p>
        </p:txBody>
      </p:sp>
      <p:sp>
        <p:nvSpPr>
          <p:cNvPr id="34818" name="Slide Number Placeholder 4"/>
          <p:cNvSpPr>
            <a:spLocks noGrp="1"/>
          </p:cNvSpPr>
          <p:nvPr>
            <p:ph type="sldNum" sz="quarter" idx="12"/>
          </p:nvPr>
        </p:nvSpPr>
        <p:spPr>
          <a:noFill/>
        </p:spPr>
        <p:txBody>
          <a:bodyPr/>
          <a:lstStyle/>
          <a:p>
            <a:fld id="{68550F04-836C-44AD-A519-6C7BE24C4262}" type="slidenum">
              <a:rPr lang="en-US" smtClean="0"/>
              <a:pPr/>
              <a:t>9</a:t>
            </a:fld>
            <a:endParaRPr lang="en-US" smtClean="0"/>
          </a:p>
        </p:txBody>
      </p:sp>
      <p:sp>
        <p:nvSpPr>
          <p:cNvPr id="2" name="مستطيل 1"/>
          <p:cNvSpPr/>
          <p:nvPr/>
        </p:nvSpPr>
        <p:spPr>
          <a:xfrm>
            <a:off x="157653" y="2741272"/>
            <a:ext cx="8797159" cy="3970318"/>
          </a:xfrm>
          <a:prstGeom prst="rect">
            <a:avLst/>
          </a:prstGeom>
        </p:spPr>
        <p:txBody>
          <a:bodyPr wrap="square">
            <a:spAutoFit/>
          </a:bodyPr>
          <a:lstStyle/>
          <a:p>
            <a:pPr eaLnBrk="1" hangingPunct="1"/>
            <a:r>
              <a:rPr lang="en-US" sz="2800" dirty="0">
                <a:solidFill>
                  <a:srgbClr val="FF5A14"/>
                </a:solidFill>
              </a:rPr>
              <a:t>Line art</a:t>
            </a:r>
            <a:endParaRPr lang="en-US" sz="2800" dirty="0"/>
          </a:p>
          <a:p>
            <a:pPr lvl="1" eaLnBrk="1" hangingPunct="1"/>
            <a:r>
              <a:rPr lang="en-US" sz="2800" dirty="0"/>
              <a:t>Two colors, usually black and white.</a:t>
            </a:r>
          </a:p>
          <a:p>
            <a:pPr eaLnBrk="1" hangingPunct="1"/>
            <a:r>
              <a:rPr lang="en-US" sz="2800" dirty="0">
                <a:solidFill>
                  <a:srgbClr val="FF0000"/>
                </a:solidFill>
              </a:rPr>
              <a:t>Advantages</a:t>
            </a:r>
          </a:p>
          <a:p>
            <a:pPr lvl="1" eaLnBrk="1" hangingPunct="1"/>
            <a:r>
              <a:rPr lang="en-US" sz="2800" dirty="0"/>
              <a:t> Clear, crisp image.</a:t>
            </a:r>
          </a:p>
          <a:p>
            <a:pPr lvl="1" eaLnBrk="1" hangingPunct="1"/>
            <a:r>
              <a:rPr lang="en-US" sz="2800" dirty="0"/>
              <a:t> Small file size.</a:t>
            </a:r>
          </a:p>
          <a:p>
            <a:pPr eaLnBrk="1" hangingPunct="1"/>
            <a:r>
              <a:rPr lang="en-US" sz="2800" dirty="0">
                <a:solidFill>
                  <a:srgbClr val="FF0000"/>
                </a:solidFill>
              </a:rPr>
              <a:t>Uses include:</a:t>
            </a:r>
          </a:p>
          <a:p>
            <a:pPr marL="971550" lvl="1" indent="-514350" eaLnBrk="1" hangingPunct="1">
              <a:buFont typeface="+mj-lt"/>
              <a:buAutoNum type="arabicPeriod"/>
            </a:pPr>
            <a:r>
              <a:rPr lang="en-US" sz="2800" dirty="0"/>
              <a:t>Charts</a:t>
            </a:r>
          </a:p>
          <a:p>
            <a:pPr marL="971550" lvl="1" indent="-514350" eaLnBrk="1" hangingPunct="1">
              <a:buFont typeface="+mj-lt"/>
              <a:buAutoNum type="arabicPeriod"/>
            </a:pPr>
            <a:r>
              <a:rPr lang="en-US" sz="2800" dirty="0"/>
              <a:t>Illustrations</a:t>
            </a:r>
          </a:p>
          <a:p>
            <a:pPr marL="971550" lvl="1" indent="-514350" eaLnBrk="1" hangingPunct="1">
              <a:buFont typeface="+mj-lt"/>
              <a:buAutoNum type="arabicPeriod"/>
            </a:pPr>
            <a:r>
              <a:rPr lang="en-US" sz="2800" dirty="0"/>
              <a:t>Diagrams.</a:t>
            </a:r>
          </a:p>
        </p:txBody>
      </p:sp>
      <p:sp>
        <p:nvSpPr>
          <p:cNvPr id="6" name="Text Box 6"/>
          <p:cNvSpPr txBox="1">
            <a:spLocks noChangeArrowheads="1"/>
          </p:cNvSpPr>
          <p:nvPr/>
        </p:nvSpPr>
        <p:spPr bwMode="auto">
          <a:xfrm>
            <a:off x="3405351" y="4511595"/>
            <a:ext cx="3662856" cy="400110"/>
          </a:xfrm>
          <a:prstGeom prst="rect">
            <a:avLst/>
          </a:prstGeom>
          <a:noFill/>
          <a:ln w="9525">
            <a:noFill/>
            <a:miter lim="800000"/>
            <a:headEnd/>
            <a:tailEnd/>
          </a:ln>
        </p:spPr>
        <p:txBody>
          <a:bodyPr wrap="square">
            <a:prstTxWarp prst="textNoShape">
              <a:avLst/>
            </a:prstTxWarp>
            <a:spAutoFit/>
          </a:bodyPr>
          <a:lstStyle/>
          <a:p>
            <a:r>
              <a:rPr lang="en-US" sz="2000" dirty="0"/>
              <a:t> Line art </a:t>
            </a:r>
            <a:r>
              <a:rPr lang="en-US" sz="2000" dirty="0" smtClean="0"/>
              <a:t>is    1-bit </a:t>
            </a:r>
            <a:r>
              <a:rPr lang="en-US" sz="2000" dirty="0"/>
              <a:t>color</a:t>
            </a:r>
            <a:endParaRPr lang="en-US"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1139</TotalTime>
  <Words>4821</Words>
  <Application>Microsoft Office PowerPoint</Application>
  <PresentationFormat>عرض على الشاشة (3:4)‏</PresentationFormat>
  <Paragraphs>876</Paragraphs>
  <Slides>48</Slides>
  <Notes>48</Notes>
  <HiddenSlides>0</HiddenSlides>
  <MMClips>0</MMClips>
  <ScaleCrop>false</ScaleCrop>
  <HeadingPairs>
    <vt:vector size="4" baseType="variant">
      <vt:variant>
        <vt:lpstr>نسق</vt:lpstr>
      </vt:variant>
      <vt:variant>
        <vt:i4>1</vt:i4>
      </vt:variant>
      <vt:variant>
        <vt:lpstr>عناوين الشرائح</vt:lpstr>
      </vt:variant>
      <vt:variant>
        <vt:i4>48</vt:i4>
      </vt:variant>
    </vt:vector>
  </HeadingPairs>
  <TitlesOfParts>
    <vt:vector size="49" baseType="lpstr">
      <vt:lpstr>Office Theme</vt:lpstr>
      <vt:lpstr>Chapter Highlights</vt:lpstr>
      <vt:lpstr>Multimedia &amp; Graphics</vt:lpstr>
      <vt:lpstr>Multimedia Graphics</vt:lpstr>
      <vt:lpstr>Traditional Graphics</vt:lpstr>
      <vt:lpstr>Traditional Graphics</vt:lpstr>
      <vt:lpstr>Traditional Graphics </vt:lpstr>
      <vt:lpstr>Color Reproduction</vt:lpstr>
      <vt:lpstr>Bitmapped Graphics</vt:lpstr>
      <vt:lpstr>Bitmapped Images</vt:lpstr>
      <vt:lpstr>Bitmapped Images</vt:lpstr>
      <vt:lpstr>Bitmapped Images</vt:lpstr>
      <vt:lpstr>Making Computer Color</vt:lpstr>
      <vt:lpstr>Bitmapped Image Quality</vt:lpstr>
      <vt:lpstr>Spatial Resolution</vt:lpstr>
      <vt:lpstr>Device-dependence</vt:lpstr>
      <vt:lpstr>Color Resolution</vt:lpstr>
      <vt:lpstr>Resampling Bitmapped Image</vt:lpstr>
      <vt:lpstr>Resampling Bitmapped Image</vt:lpstr>
      <vt:lpstr>Resampling Bitmapped Image</vt:lpstr>
      <vt:lpstr>Resize Without Resampling</vt:lpstr>
      <vt:lpstr>Resize Without Resampling</vt:lpstr>
      <vt:lpstr>Color Resolution</vt:lpstr>
      <vt:lpstr>Bitmapped Image Sources</vt:lpstr>
      <vt:lpstr>Bitmapped Image Sources</vt:lpstr>
      <vt:lpstr>Bitmapped File Formats</vt:lpstr>
      <vt:lpstr>Vector-drawn Graphics</vt:lpstr>
      <vt:lpstr>Vector-drawn Graphics</vt:lpstr>
      <vt:lpstr>Device Independence</vt:lpstr>
      <vt:lpstr>Vector To Bitmapped &amp; Back Again</vt:lpstr>
      <vt:lpstr>Vector Graphic File Formats</vt:lpstr>
      <vt:lpstr>Advantages</vt:lpstr>
      <vt:lpstr>Disadvantages</vt:lpstr>
      <vt:lpstr>3-D Graphics</vt:lpstr>
      <vt:lpstr>Step 1: Modeling</vt:lpstr>
      <vt:lpstr>عرض تقديمي في PowerPoint</vt:lpstr>
      <vt:lpstr>3-D Modeling</vt:lpstr>
      <vt:lpstr>Polygon Modeling</vt:lpstr>
      <vt:lpstr>Spline Modeling</vt:lpstr>
      <vt:lpstr>Metaball Modeling</vt:lpstr>
      <vt:lpstr>Formula Modeling</vt:lpstr>
      <vt:lpstr>Step 2: Surface Definition</vt:lpstr>
      <vt:lpstr>Step 3: Scene Composition</vt:lpstr>
      <vt:lpstr>Step 4: Rendering</vt:lpstr>
      <vt:lpstr>Rendering (Cont.)</vt:lpstr>
      <vt:lpstr>Rendering (Cont.)</vt:lpstr>
      <vt:lpstr>Final Render</vt:lpstr>
      <vt:lpstr>Creating Worlds</vt:lpstr>
      <vt:lpstr>Guidelines For Using Graphics In Multimedia</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Academic  Computing</dc:creator>
  <cp:lastModifiedBy>user</cp:lastModifiedBy>
  <cp:revision>59</cp:revision>
  <dcterms:created xsi:type="dcterms:W3CDTF">2012-09-11T23:05:33Z</dcterms:created>
  <dcterms:modified xsi:type="dcterms:W3CDTF">2018-09-29T00:20:34Z</dcterms:modified>
</cp:coreProperties>
</file>