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5" r:id="rId1"/>
  </p:sldMasterIdLst>
  <p:notesMasterIdLst>
    <p:notesMasterId r:id="rId26"/>
  </p:notesMasterIdLst>
  <p:handoutMasterIdLst>
    <p:handoutMasterId r:id="rId27"/>
  </p:handoutMasterIdLst>
  <p:sldIdLst>
    <p:sldId id="257" r:id="rId2"/>
    <p:sldId id="259" r:id="rId3"/>
    <p:sldId id="260" r:id="rId4"/>
    <p:sldId id="261" r:id="rId5"/>
    <p:sldId id="263" r:id="rId6"/>
    <p:sldId id="264" r:id="rId7"/>
    <p:sldId id="258" r:id="rId8"/>
    <p:sldId id="265" r:id="rId9"/>
    <p:sldId id="266" r:id="rId10"/>
    <p:sldId id="267" r:id="rId11"/>
    <p:sldId id="269" r:id="rId12"/>
    <p:sldId id="270" r:id="rId13"/>
    <p:sldId id="271" r:id="rId14"/>
    <p:sldId id="272" r:id="rId15"/>
    <p:sldId id="273" r:id="rId16"/>
    <p:sldId id="274" r:id="rId17"/>
    <p:sldId id="275" r:id="rId18"/>
    <p:sldId id="276" r:id="rId19"/>
    <p:sldId id="277" r:id="rId20"/>
    <p:sldId id="278" r:id="rId21"/>
    <p:sldId id="279" r:id="rId22"/>
    <p:sldId id="281" r:id="rId23"/>
    <p:sldId id="282" r:id="rId24"/>
    <p:sldId id="283" r:id="rId25"/>
  </p:sldIdLst>
  <p:sldSz cx="9144000" cy="6858000" type="screen4x3"/>
  <p:notesSz cx="10018713" cy="688975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A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snapToGrid="0" showGuides="1">
      <p:cViewPr varScale="1">
        <p:scale>
          <a:sx n="67" d="100"/>
          <a:sy n="67" d="100"/>
        </p:scale>
        <p:origin x="-124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5677271" y="0"/>
            <a:ext cx="4341442" cy="344488"/>
          </a:xfrm>
          <a:prstGeom prst="rect">
            <a:avLst/>
          </a:prstGeom>
        </p:spPr>
        <p:txBody>
          <a:bodyPr vert="horz" lIns="96616" tIns="48308" rIns="96616" bIns="48308" rtlCol="1"/>
          <a:lstStyle>
            <a:lvl1pPr algn="r">
              <a:defRPr sz="1300"/>
            </a:lvl1pPr>
          </a:lstStyle>
          <a:p>
            <a:endParaRPr lang="ar-SA"/>
          </a:p>
        </p:txBody>
      </p:sp>
      <p:sp>
        <p:nvSpPr>
          <p:cNvPr id="3" name="عنصر نائب للتاريخ 2"/>
          <p:cNvSpPr>
            <a:spLocks noGrp="1"/>
          </p:cNvSpPr>
          <p:nvPr>
            <p:ph type="dt" sz="quarter" idx="1"/>
          </p:nvPr>
        </p:nvSpPr>
        <p:spPr>
          <a:xfrm>
            <a:off x="2320" y="0"/>
            <a:ext cx="4341442" cy="344488"/>
          </a:xfrm>
          <a:prstGeom prst="rect">
            <a:avLst/>
          </a:prstGeom>
        </p:spPr>
        <p:txBody>
          <a:bodyPr vert="horz" lIns="96616" tIns="48308" rIns="96616" bIns="48308" rtlCol="1"/>
          <a:lstStyle>
            <a:lvl1pPr algn="l">
              <a:defRPr sz="1300"/>
            </a:lvl1pPr>
          </a:lstStyle>
          <a:p>
            <a:fld id="{69B4E5BC-780F-4F23-864E-6429A903F4B6}" type="datetimeFigureOut">
              <a:rPr lang="ar-SA" smtClean="0"/>
              <a:t>19/01/40</a:t>
            </a:fld>
            <a:endParaRPr lang="ar-SA"/>
          </a:p>
        </p:txBody>
      </p:sp>
      <p:sp>
        <p:nvSpPr>
          <p:cNvPr id="4" name="عنصر نائب للتذييل 3"/>
          <p:cNvSpPr>
            <a:spLocks noGrp="1"/>
          </p:cNvSpPr>
          <p:nvPr>
            <p:ph type="ftr" sz="quarter" idx="2"/>
          </p:nvPr>
        </p:nvSpPr>
        <p:spPr>
          <a:xfrm>
            <a:off x="5677271" y="6544067"/>
            <a:ext cx="4341442" cy="344488"/>
          </a:xfrm>
          <a:prstGeom prst="rect">
            <a:avLst/>
          </a:prstGeom>
        </p:spPr>
        <p:txBody>
          <a:bodyPr vert="horz" lIns="96616" tIns="48308" rIns="96616" bIns="48308" rtlCol="1" anchor="b"/>
          <a:lstStyle>
            <a:lvl1pPr algn="r">
              <a:defRPr sz="1300"/>
            </a:lvl1pPr>
          </a:lstStyle>
          <a:p>
            <a:endParaRPr lang="ar-SA"/>
          </a:p>
        </p:txBody>
      </p:sp>
      <p:sp>
        <p:nvSpPr>
          <p:cNvPr id="5" name="عنصر نائب لرقم الشريحة 4"/>
          <p:cNvSpPr>
            <a:spLocks noGrp="1"/>
          </p:cNvSpPr>
          <p:nvPr>
            <p:ph type="sldNum" sz="quarter" idx="3"/>
          </p:nvPr>
        </p:nvSpPr>
        <p:spPr>
          <a:xfrm>
            <a:off x="2320" y="6544067"/>
            <a:ext cx="4341442" cy="344488"/>
          </a:xfrm>
          <a:prstGeom prst="rect">
            <a:avLst/>
          </a:prstGeom>
        </p:spPr>
        <p:txBody>
          <a:bodyPr vert="horz" lIns="96616" tIns="48308" rIns="96616" bIns="48308" rtlCol="1" anchor="b"/>
          <a:lstStyle>
            <a:lvl1pPr algn="l">
              <a:defRPr sz="1300"/>
            </a:lvl1pPr>
          </a:lstStyle>
          <a:p>
            <a:fld id="{34018C3C-CAE8-4AE1-9EBB-14FBD619E608}" type="slidenum">
              <a:rPr lang="ar-SA" smtClean="0"/>
              <a:t>‹#›</a:t>
            </a:fld>
            <a:endParaRPr lang="ar-SA"/>
          </a:p>
        </p:txBody>
      </p:sp>
    </p:spTree>
    <p:extLst>
      <p:ext uri="{BB962C8B-B14F-4D97-AF65-F5344CB8AC3E}">
        <p14:creationId xmlns:p14="http://schemas.microsoft.com/office/powerpoint/2010/main" val="9303238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4341442" cy="3444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lvl1pPr>
              <a:defRPr sz="1300"/>
            </a:lvl1pPr>
          </a:lstStyle>
          <a:p>
            <a:endParaRPr lang="en-US"/>
          </a:p>
        </p:txBody>
      </p:sp>
      <p:sp>
        <p:nvSpPr>
          <p:cNvPr id="5123" name="Rectangle 3"/>
          <p:cNvSpPr>
            <a:spLocks noGrp="1" noChangeArrowheads="1"/>
          </p:cNvSpPr>
          <p:nvPr>
            <p:ph type="dt" idx="1"/>
          </p:nvPr>
        </p:nvSpPr>
        <p:spPr bwMode="auto">
          <a:xfrm>
            <a:off x="5677271" y="0"/>
            <a:ext cx="4341442" cy="3444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lvl1pPr algn="r">
              <a:defRPr sz="1300"/>
            </a:lvl1pPr>
          </a:lstStyle>
          <a:p>
            <a:endParaRPr lang="en-US"/>
          </a:p>
        </p:txBody>
      </p:sp>
      <p:sp>
        <p:nvSpPr>
          <p:cNvPr id="13316" name="Rectangle 4"/>
          <p:cNvSpPr>
            <a:spLocks noGrp="1" noRot="1" noChangeAspect="1" noChangeArrowheads="1" noTextEdit="1"/>
          </p:cNvSpPr>
          <p:nvPr>
            <p:ph type="sldImg" idx="2"/>
          </p:nvPr>
        </p:nvSpPr>
        <p:spPr bwMode="auto">
          <a:xfrm>
            <a:off x="3286125" y="515938"/>
            <a:ext cx="3446463" cy="25844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1335829" y="3272631"/>
            <a:ext cx="7347056" cy="31003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0" y="6545262"/>
            <a:ext cx="4341442" cy="344488"/>
          </a:xfrm>
          <a:prstGeom prst="rect">
            <a:avLst/>
          </a:prstGeom>
          <a:noFill/>
          <a:ln w="9525">
            <a:noFill/>
            <a:miter lim="800000"/>
            <a:headEnd/>
            <a:tailEnd/>
          </a:ln>
        </p:spPr>
        <p:txBody>
          <a:bodyPr vert="horz" wrap="square" lIns="96616" tIns="48308" rIns="96616" bIns="48308" numCol="1" anchor="b" anchorCtr="0" compatLnSpc="1">
            <a:prstTxWarp prst="textNoShape">
              <a:avLst/>
            </a:prstTxWarp>
          </a:bodyPr>
          <a:lstStyle>
            <a:lvl1pPr>
              <a:defRPr sz="1300"/>
            </a:lvl1pPr>
          </a:lstStyle>
          <a:p>
            <a:endParaRPr lang="en-US"/>
          </a:p>
        </p:txBody>
      </p:sp>
      <p:sp>
        <p:nvSpPr>
          <p:cNvPr id="5127" name="Rectangle 7"/>
          <p:cNvSpPr>
            <a:spLocks noGrp="1" noChangeArrowheads="1"/>
          </p:cNvSpPr>
          <p:nvPr>
            <p:ph type="sldNum" sz="quarter" idx="5"/>
          </p:nvPr>
        </p:nvSpPr>
        <p:spPr bwMode="auto">
          <a:xfrm>
            <a:off x="5677271" y="6545262"/>
            <a:ext cx="4341442" cy="344488"/>
          </a:xfrm>
          <a:prstGeom prst="rect">
            <a:avLst/>
          </a:prstGeom>
          <a:noFill/>
          <a:ln w="9525">
            <a:noFill/>
            <a:miter lim="800000"/>
            <a:headEnd/>
            <a:tailEnd/>
          </a:ln>
        </p:spPr>
        <p:txBody>
          <a:bodyPr vert="horz" wrap="square" lIns="96616" tIns="48308" rIns="96616" bIns="48308" numCol="1" anchor="b" anchorCtr="0" compatLnSpc="1">
            <a:prstTxWarp prst="textNoShape">
              <a:avLst/>
            </a:prstTxWarp>
          </a:bodyPr>
          <a:lstStyle>
            <a:lvl1pPr algn="r">
              <a:defRPr sz="1300"/>
            </a:lvl1pPr>
          </a:lstStyle>
          <a:p>
            <a:fld id="{BA67B7E3-4BB2-0F4C-A0D4-D7AC496BCE29}" type="slidenum">
              <a:rPr lang="en-US"/>
              <a:pPr/>
              <a:t>‹#›</a:t>
            </a:fld>
            <a:endParaRPr lang="en-US"/>
          </a:p>
        </p:txBody>
      </p:sp>
    </p:spTree>
    <p:extLst>
      <p:ext uri="{BB962C8B-B14F-4D97-AF65-F5344CB8AC3E}">
        <p14:creationId xmlns:p14="http://schemas.microsoft.com/office/powerpoint/2010/main" val="28132279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ＭＳ Ｐゴシック" pitchFamily="68" charset="-128"/>
      </a:defRPr>
    </a:lvl1pPr>
    <a:lvl2pPr marL="4572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2pPr>
    <a:lvl3pPr marL="9144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3pPr>
    <a:lvl4pPr marL="13716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4pPr>
    <a:lvl5pPr marL="18288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3AF6278A-1E76-5748-8F02-15146C300978}" type="slidenum">
              <a:rPr lang="en-US"/>
              <a:pPr/>
              <a:t>1</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D0F0EE61-6F56-D84E-983E-8DD38BA18EB4}" type="slidenum">
              <a:rPr lang="en-US"/>
              <a:pPr/>
              <a:t>10</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8AAB782B-C23C-E24A-98A4-E0DDC083D85F}" type="slidenum">
              <a:rPr lang="en-US"/>
              <a:pPr/>
              <a:t>11</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84484DBB-AC20-6148-A820-A1CED895793D}" type="slidenum">
              <a:rPr lang="en-US"/>
              <a:pPr/>
              <a:t>12</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Students might research the font wars that led to acceptance of TrueType on PC's and Mac computers.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92DBAB28-6041-D143-AB1C-7F053BE6A0DC}" type="slidenum">
              <a:rPr lang="en-US"/>
              <a:pPr/>
              <a:t>13</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In chapter 2 students read about descriptive and command based digital media. Make a correlation between the bitmapped and outline fonts here and relate it to the reading in Ch.2.</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1C406EC3-8129-524C-AF66-7B09A447E2D4}" type="slidenum">
              <a:rPr lang="en-US"/>
              <a:pPr/>
              <a:t>14</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F08EC89F-52C6-8042-9BC0-FA0EE4370D4F}" type="slidenum">
              <a:rPr lang="en-US"/>
              <a:pPr/>
              <a:t>15</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8CF06E6-373E-1C49-9899-4E1C78746735}" type="slidenum">
              <a:rPr lang="en-US"/>
              <a:pPr/>
              <a:t>16</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Students may have experience with this using PowerPoint. They have created a presentation with fonts on their home computer and find it does not display well if played on a school or office computer.</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FE20A431-3791-2443-89D6-2255BE0F8AEA}" type="slidenum">
              <a:rPr lang="en-US"/>
              <a:pPr/>
              <a:t>17</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715D60A6-368C-A14B-B732-BD20EDD1E56F}" type="slidenum">
              <a:rPr lang="en-US"/>
              <a:pPr/>
              <a:t>18</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Discuss the uses and benefits of both forms of speech. Students might research how hospitals and doctors are using speech recognition for storing medial records. Speech synthesis is commonly experienced in computerized phone calls. Quality and accuracy of pronunciation is often a problem. Computers often have ability to program voice commands, GPS systems are also incorporating voice recognition applications.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99122695-C8BA-3640-8AF8-B60ED8AA3AE4}" type="slidenum">
              <a:rPr lang="en-US"/>
              <a:pPr/>
              <a:t>19</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Use insert on Hyperlink text to demo the Node, Link Anchor, and Link Marker.</a:t>
            </a:r>
          </a:p>
          <a:p>
            <a:pPr eaLnBrk="1" hangingPunct="1"/>
            <a:r>
              <a:rPr lang="en-US">
                <a:latin typeface="Arial" charset="0"/>
                <a:ea typeface="ＭＳ Ｐゴシック" charset="-128"/>
                <a:cs typeface="ＭＳ Ｐゴシック" charset="-128"/>
              </a:rPr>
              <a:t>The arrows on each screen might be considered hypermedia as they are graphic objects with a link to new location.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32D3659C-6C01-8C44-AB7D-8A303A48A54E}" type="slidenum">
              <a:rPr lang="en-US"/>
              <a:pPr/>
              <a:t>2</a:t>
            </a:fld>
            <a:endParaRPr lang="en-US"/>
          </a:p>
        </p:txBody>
      </p:sp>
      <p:sp>
        <p:nvSpPr>
          <p:cNvPr id="19459" name="Rectangle 1026"/>
          <p:cNvSpPr>
            <a:spLocks noGrp="1" noRot="1" noChangeAspect="1" noChangeArrowheads="1" noTextEdit="1"/>
          </p:cNvSpPr>
          <p:nvPr>
            <p:ph type="sldImg"/>
          </p:nvPr>
        </p:nvSpPr>
        <p:spPr>
          <a:ln/>
        </p:spPr>
      </p:sp>
      <p:sp>
        <p:nvSpPr>
          <p:cNvPr id="19460" name="Rectangle 1027"/>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DB044487-BCCF-5F4A-8247-3453D52247FD}" type="slidenum">
              <a:rPr lang="en-US"/>
              <a:pPr/>
              <a:t>20</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Show students the code for your school's home page.</a:t>
            </a:r>
          </a:p>
          <a:p>
            <a:pPr eaLnBrk="1" hangingPunct="1"/>
            <a:r>
              <a:rPr lang="en-US">
                <a:latin typeface="Arial" charset="0"/>
                <a:ea typeface="ＭＳ Ｐゴシック" charset="-128"/>
                <a:cs typeface="ＭＳ Ｐゴシック" charset="-128"/>
              </a:rPr>
              <a:t>	Open the page in a browser and select the menu option to View Source.</a:t>
            </a:r>
          </a:p>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DE95985-575D-0C4C-A0FF-55B645E28112}" type="slidenum">
              <a:rPr lang="en-US"/>
              <a:pPr/>
              <a:t>21</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2ABCBCCF-F536-8541-85BE-FE13A1383091}" type="slidenum">
              <a:rPr lang="en-US"/>
              <a:pPr/>
              <a:t>22</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Adobe Acrobat is the most common pdf viewer and converter program. There are others on the market that will also deliver similar features such as ScanSoft's PDF Converter.</a:t>
            </a:r>
          </a:p>
          <a:p>
            <a:pPr eaLnBrk="1" hangingPunct="1"/>
            <a:r>
              <a:rPr lang="en-US">
                <a:latin typeface="Arial" charset="0"/>
                <a:ea typeface="ＭＳ Ｐゴシック" charset="-128"/>
                <a:cs typeface="ＭＳ Ｐゴシック" charset="-128"/>
              </a:rPr>
              <a:t>Browser applications require Acrobat plugin to view a .pdf file. They are free to download from Adobe.</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D7170600-96FC-DA46-95B8-338516D49D5E}" type="slidenum">
              <a:rPr lang="en-US"/>
              <a:pPr/>
              <a:t>23</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Review process of Optical Character Recognition. Software will convert an image of a letter to an ASCII code. Quality of conversion is dependent on OCR software, quality of source material, and type of paper being used. Any scanned text will require careful editing to remove stray markings and correct spelling.</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BDC38443-9D3C-E04E-9F25-E3D17C80D13D}" type="slidenum">
              <a:rPr lang="en-US"/>
              <a:pPr/>
              <a:t>24</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Use a Powerpoint presentation or web page to review the importance of these guidelines. Students should elaborate on the meaning of each guideline in evaluating a presentation or web page.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70DC89FB-1B1D-1946-8AE3-CE13DFC5ADAA}" type="slidenum">
              <a:rPr lang="en-US"/>
              <a:pPr/>
              <a:t>3</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Students will likely be familiar with these terms from word processing applications. This section can be a quick review of terminology but also a reminder of how traditional type setting was carried out in the print industry.</a:t>
            </a:r>
          </a:p>
          <a:p>
            <a:pPr eaLnBrk="1" hangingPunct="1"/>
            <a:r>
              <a:rPr lang="en-US">
                <a:latin typeface="Arial" charset="0"/>
                <a:ea typeface="ＭＳ Ｐゴシック" charset="-128"/>
                <a:cs typeface="ＭＳ Ｐゴシック" charset="-128"/>
              </a:rPr>
              <a:t>Some considerations also are appropriate for screen text vs. printed text. For example sans serif typefaces are better used on a screen for readability than on printed pages.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20946B87-E900-274D-8952-F95C2B83DC0E}" type="slidenum">
              <a:rPr lang="en-US"/>
              <a:pPr/>
              <a:t>4</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6FB35BFE-3FF6-A84A-9886-4C2F479F06E9}" type="slidenum">
              <a:rPr lang="en-US"/>
              <a:pPr/>
              <a:t>5</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A031A77E-9095-BF4F-9483-B408CD9AFA26}" type="slidenum">
              <a:rPr lang="en-US"/>
              <a:pPr/>
              <a:t>6</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E975A46D-F888-0B4B-9C2C-38309BB90D99}" type="slidenum">
              <a:rPr lang="en-US"/>
              <a:pPr/>
              <a:t>7</a:t>
            </a:fld>
            <a:endParaRPr lang="en-US"/>
          </a:p>
        </p:txBody>
      </p:sp>
      <p:sp>
        <p:nvSpPr>
          <p:cNvPr id="31747" name="Rectangle 2"/>
          <p:cNvSpPr>
            <a:spLocks noGrp="1" noRot="1" noChangeAspect="1" noChangeArrowheads="1"/>
          </p:cNvSpPr>
          <p:nvPr>
            <p:ph type="sldImg"/>
          </p:nvPr>
        </p:nvSpPr>
        <p:spPr>
          <a:solidFill>
            <a:srgbClr val="FFFFFF"/>
          </a:solidFill>
          <a:ln/>
        </p:spPr>
      </p:sp>
      <p:sp>
        <p:nvSpPr>
          <p:cNvPr id="3174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8159EF36-6C2E-A949-BE65-581AB8DA11B2}" type="slidenum">
              <a:rPr lang="en-US"/>
              <a:pPr/>
              <a:t>8</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0BF9E650-AD26-5A4C-824E-CA52F24934F2}" type="slidenum">
              <a:rPr lang="en-US"/>
              <a:pPr/>
              <a:t>9</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9/29/2018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A66FD3D8-16E5-6E42-B7AC-E6EF1661EB1D}" type="slidenum">
              <a:rPr lang="en-US" smtClean="0"/>
              <a:pPr/>
              <a:t>‹#›</a:t>
            </a:fld>
            <a:endParaRPr lang="en-US"/>
          </a:p>
        </p:txBody>
      </p:sp>
    </p:spTree>
    <p:extLst>
      <p:ext uri="{BB962C8B-B14F-4D97-AF65-F5344CB8AC3E}">
        <p14:creationId xmlns:p14="http://schemas.microsoft.com/office/powerpoint/2010/main" val="3023693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9/29/2018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A66C49A1-C1D9-4542-80EE-98FA82B5D96E}" type="slidenum">
              <a:rPr lang="en-US" smtClean="0"/>
              <a:pPr/>
              <a:t>‹#›</a:t>
            </a:fld>
            <a:endParaRPr lang="en-US"/>
          </a:p>
        </p:txBody>
      </p:sp>
    </p:spTree>
    <p:extLst>
      <p:ext uri="{BB962C8B-B14F-4D97-AF65-F5344CB8AC3E}">
        <p14:creationId xmlns:p14="http://schemas.microsoft.com/office/powerpoint/2010/main" val="233712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9/29/2018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6CF71CFB-9EDE-5849-8173-4B97E6078AED}" type="slidenum">
              <a:rPr lang="en-US" smtClean="0"/>
              <a:pPr/>
              <a:t>‹#›</a:t>
            </a:fld>
            <a:endParaRPr lang="en-US"/>
          </a:p>
        </p:txBody>
      </p:sp>
    </p:spTree>
    <p:extLst>
      <p:ext uri="{BB962C8B-B14F-4D97-AF65-F5344CB8AC3E}">
        <p14:creationId xmlns:p14="http://schemas.microsoft.com/office/powerpoint/2010/main" val="2303138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9/29/2018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AEF64C1A-287B-5142-8E50-97F51A0A4C3B}" type="slidenum">
              <a:rPr lang="en-US" smtClean="0"/>
              <a:pPr/>
              <a:t>‹#›</a:t>
            </a:fld>
            <a:endParaRPr lang="en-US"/>
          </a:p>
        </p:txBody>
      </p:sp>
    </p:spTree>
    <p:extLst>
      <p:ext uri="{BB962C8B-B14F-4D97-AF65-F5344CB8AC3E}">
        <p14:creationId xmlns:p14="http://schemas.microsoft.com/office/powerpoint/2010/main" val="232766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DCCC5B-5ED1-4440-A508-49E0E750E48C}" type="datetimeFigureOut">
              <a:rPr lang="en-US" smtClean="0"/>
              <a:t>9/29/2018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D3D81E98-6F01-FB43-AB38-88B21AEAF6A4}" type="slidenum">
              <a:rPr lang="en-US" smtClean="0"/>
              <a:pPr/>
              <a:t>‹#›</a:t>
            </a:fld>
            <a:endParaRPr lang="en-US"/>
          </a:p>
        </p:txBody>
      </p:sp>
    </p:spTree>
    <p:extLst>
      <p:ext uri="{BB962C8B-B14F-4D97-AF65-F5344CB8AC3E}">
        <p14:creationId xmlns:p14="http://schemas.microsoft.com/office/powerpoint/2010/main" val="1066289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DCCC5B-5ED1-4440-A508-49E0E750E48C}" type="datetimeFigureOut">
              <a:rPr lang="en-US" smtClean="0"/>
              <a:t>9/29/2018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08B82065-B39B-D749-9F5D-BDCA9030AB31}" type="slidenum">
              <a:rPr lang="en-US" smtClean="0"/>
              <a:pPr/>
              <a:t>‹#›</a:t>
            </a:fld>
            <a:endParaRPr lang="en-US"/>
          </a:p>
        </p:txBody>
      </p:sp>
    </p:spTree>
    <p:extLst>
      <p:ext uri="{BB962C8B-B14F-4D97-AF65-F5344CB8AC3E}">
        <p14:creationId xmlns:p14="http://schemas.microsoft.com/office/powerpoint/2010/main" val="3331452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DCCC5B-5ED1-4440-A508-49E0E750E48C}" type="datetimeFigureOut">
              <a:rPr lang="en-US" smtClean="0"/>
              <a:t>9/29/2018</a:t>
            </a:fld>
            <a:endParaRPr lang="en-US"/>
          </a:p>
        </p:txBody>
      </p:sp>
      <p:sp>
        <p:nvSpPr>
          <p:cNvPr id="8" name="Footer Placeholder 7"/>
          <p:cNvSpPr>
            <a:spLocks noGrp="1"/>
          </p:cNvSpPr>
          <p:nvPr>
            <p:ph type="ftr" sz="quarter" idx="11"/>
          </p:nvPr>
        </p:nvSpPr>
        <p:spPr/>
        <p:txBody>
          <a:bodyPr/>
          <a:lstStyle/>
          <a:p>
            <a:r>
              <a:rPr lang="en-US" smtClean="0"/>
              <a:t>An Introduction to Digital Multimedia</a:t>
            </a:r>
            <a:endParaRPr lang="en-US"/>
          </a:p>
        </p:txBody>
      </p:sp>
      <p:sp>
        <p:nvSpPr>
          <p:cNvPr id="9" name="Slide Number Placeholder 8"/>
          <p:cNvSpPr>
            <a:spLocks noGrp="1"/>
          </p:cNvSpPr>
          <p:nvPr>
            <p:ph type="sldNum" sz="quarter" idx="12"/>
          </p:nvPr>
        </p:nvSpPr>
        <p:spPr/>
        <p:txBody>
          <a:bodyPr/>
          <a:lstStyle/>
          <a:p>
            <a:fld id="{547CBF23-0ED5-F84C-867B-23360FFC39B2}" type="slidenum">
              <a:rPr lang="en-US" smtClean="0"/>
              <a:pPr/>
              <a:t>‹#›</a:t>
            </a:fld>
            <a:endParaRPr lang="en-US"/>
          </a:p>
        </p:txBody>
      </p:sp>
    </p:spTree>
    <p:extLst>
      <p:ext uri="{BB962C8B-B14F-4D97-AF65-F5344CB8AC3E}">
        <p14:creationId xmlns:p14="http://schemas.microsoft.com/office/powerpoint/2010/main" val="1174804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DCCC5B-5ED1-4440-A508-49E0E750E48C}" type="datetimeFigureOut">
              <a:rPr lang="en-US" smtClean="0"/>
              <a:t>9/29/2018</a:t>
            </a:fld>
            <a:endParaRPr lang="en-US"/>
          </a:p>
        </p:txBody>
      </p:sp>
      <p:sp>
        <p:nvSpPr>
          <p:cNvPr id="4" name="Footer Placeholder 3"/>
          <p:cNvSpPr>
            <a:spLocks noGrp="1"/>
          </p:cNvSpPr>
          <p:nvPr>
            <p:ph type="ftr" sz="quarter" idx="11"/>
          </p:nvPr>
        </p:nvSpPr>
        <p:spPr/>
        <p:txBody>
          <a:bodyPr/>
          <a:lstStyle/>
          <a:p>
            <a:r>
              <a:rPr lang="en-US" smtClean="0"/>
              <a:t>An Introduction to Digital Multimedia</a:t>
            </a:r>
            <a:endParaRPr lang="en-US"/>
          </a:p>
        </p:txBody>
      </p:sp>
      <p:sp>
        <p:nvSpPr>
          <p:cNvPr id="5" name="Slide Number Placeholder 4"/>
          <p:cNvSpPr>
            <a:spLocks noGrp="1"/>
          </p:cNvSpPr>
          <p:nvPr>
            <p:ph type="sldNum" sz="quarter" idx="12"/>
          </p:nvPr>
        </p:nvSpPr>
        <p:spPr/>
        <p:txBody>
          <a:bodyPr/>
          <a:lstStyle/>
          <a:p>
            <a:fld id="{CB69395B-7903-D54D-A192-AA2E2C50469D}" type="slidenum">
              <a:rPr lang="en-US" smtClean="0"/>
              <a:pPr/>
              <a:t>‹#›</a:t>
            </a:fld>
            <a:endParaRPr lang="en-US"/>
          </a:p>
        </p:txBody>
      </p:sp>
    </p:spTree>
    <p:extLst>
      <p:ext uri="{BB962C8B-B14F-4D97-AF65-F5344CB8AC3E}">
        <p14:creationId xmlns:p14="http://schemas.microsoft.com/office/powerpoint/2010/main" val="4103183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DCCC5B-5ED1-4440-A508-49E0E750E48C}" type="datetimeFigureOut">
              <a:rPr lang="en-US" smtClean="0"/>
              <a:t>9/29/2018</a:t>
            </a:fld>
            <a:endParaRPr lang="en-US"/>
          </a:p>
        </p:txBody>
      </p:sp>
      <p:sp>
        <p:nvSpPr>
          <p:cNvPr id="3" name="Footer Placeholder 2"/>
          <p:cNvSpPr>
            <a:spLocks noGrp="1"/>
          </p:cNvSpPr>
          <p:nvPr>
            <p:ph type="ftr" sz="quarter" idx="11"/>
          </p:nvPr>
        </p:nvSpPr>
        <p:spPr/>
        <p:txBody>
          <a:bodyPr/>
          <a:lstStyle/>
          <a:p>
            <a:r>
              <a:rPr lang="en-US" smtClean="0"/>
              <a:t>An Introduction to Digital Multimedia</a:t>
            </a:r>
            <a:endParaRPr lang="en-US"/>
          </a:p>
        </p:txBody>
      </p:sp>
      <p:sp>
        <p:nvSpPr>
          <p:cNvPr id="4" name="Slide Number Placeholder 3"/>
          <p:cNvSpPr>
            <a:spLocks noGrp="1"/>
          </p:cNvSpPr>
          <p:nvPr>
            <p:ph type="sldNum" sz="quarter" idx="12"/>
          </p:nvPr>
        </p:nvSpPr>
        <p:spPr/>
        <p:txBody>
          <a:bodyPr/>
          <a:lstStyle/>
          <a:p>
            <a:fld id="{B94F0A37-B375-0042-8D54-85C5840F20F4}" type="slidenum">
              <a:rPr lang="en-US" smtClean="0"/>
              <a:pPr/>
              <a:t>‹#›</a:t>
            </a:fld>
            <a:endParaRPr lang="en-US"/>
          </a:p>
        </p:txBody>
      </p:sp>
    </p:spTree>
    <p:extLst>
      <p:ext uri="{BB962C8B-B14F-4D97-AF65-F5344CB8AC3E}">
        <p14:creationId xmlns:p14="http://schemas.microsoft.com/office/powerpoint/2010/main" val="626937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DCCC5B-5ED1-4440-A508-49E0E750E48C}" type="datetimeFigureOut">
              <a:rPr lang="en-US" smtClean="0"/>
              <a:t>9/29/2018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0AD82D90-61A3-2546-9DBE-295EB21ABE5A}" type="slidenum">
              <a:rPr lang="en-US" smtClean="0"/>
              <a:pPr/>
              <a:t>‹#›</a:t>
            </a:fld>
            <a:endParaRPr lang="en-US"/>
          </a:p>
        </p:txBody>
      </p:sp>
    </p:spTree>
    <p:extLst>
      <p:ext uri="{BB962C8B-B14F-4D97-AF65-F5344CB8AC3E}">
        <p14:creationId xmlns:p14="http://schemas.microsoft.com/office/powerpoint/2010/main" val="3688692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DCCC5B-5ED1-4440-A508-49E0E750E48C}" type="datetimeFigureOut">
              <a:rPr lang="en-US" smtClean="0"/>
              <a:t>9/29/2018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E3C28600-539F-A648-9CA1-5FBCDB9C81C6}" type="slidenum">
              <a:rPr lang="en-US" smtClean="0"/>
              <a:pPr/>
              <a:t>‹#›</a:t>
            </a:fld>
            <a:endParaRPr lang="en-US"/>
          </a:p>
        </p:txBody>
      </p:sp>
    </p:spTree>
    <p:extLst>
      <p:ext uri="{BB962C8B-B14F-4D97-AF65-F5344CB8AC3E}">
        <p14:creationId xmlns:p14="http://schemas.microsoft.com/office/powerpoint/2010/main" val="892628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DCCC5B-5ED1-4440-A508-49E0E750E48C}" type="datetimeFigureOut">
              <a:rPr lang="en-US" smtClean="0"/>
              <a:t>9/29/2018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An Introduction to Digital Multimedia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4F42DF-C3E6-3C4D-B101-2D17CCA49061}" type="slidenum">
              <a:rPr lang="en-US" smtClean="0"/>
              <a:pPr/>
              <a:t>‹#›</a:t>
            </a:fld>
            <a:endParaRPr lang="en-US"/>
          </a:p>
        </p:txBody>
      </p:sp>
    </p:spTree>
    <p:extLst>
      <p:ext uri="{BB962C8B-B14F-4D97-AF65-F5344CB8AC3E}">
        <p14:creationId xmlns:p14="http://schemas.microsoft.com/office/powerpoint/2010/main" val="314287178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lstStyle/>
          <a:p>
            <a:pPr eaLnBrk="1" hangingPunct="1"/>
            <a:r>
              <a:rPr lang="en-US" dirty="0"/>
              <a:t>CHAPTER HIGHLIGHTS</a:t>
            </a:r>
          </a:p>
        </p:txBody>
      </p:sp>
      <p:sp>
        <p:nvSpPr>
          <p:cNvPr id="16388" name="Rectangle 3"/>
          <p:cNvSpPr>
            <a:spLocks noGrp="1" noChangeArrowheads="1"/>
          </p:cNvSpPr>
          <p:nvPr>
            <p:ph idx="1"/>
          </p:nvPr>
        </p:nvSpPr>
        <p:spPr/>
        <p:txBody>
          <a:bodyPr/>
          <a:lstStyle/>
          <a:p>
            <a:pPr eaLnBrk="1" hangingPunct="1">
              <a:lnSpc>
                <a:spcPct val="110000"/>
              </a:lnSpc>
            </a:pPr>
            <a:r>
              <a:rPr lang="en-US" dirty="0"/>
              <a:t>Text tradition.</a:t>
            </a:r>
          </a:p>
          <a:p>
            <a:pPr eaLnBrk="1" hangingPunct="1">
              <a:lnSpc>
                <a:spcPct val="110000"/>
              </a:lnSpc>
            </a:pPr>
            <a:r>
              <a:rPr lang="en-US" dirty="0"/>
              <a:t>Codes for computer text.</a:t>
            </a:r>
          </a:p>
          <a:p>
            <a:pPr eaLnBrk="1" hangingPunct="1">
              <a:lnSpc>
                <a:spcPct val="110000"/>
              </a:lnSpc>
            </a:pPr>
            <a:r>
              <a:rPr lang="en-US" dirty="0"/>
              <a:t>Font technologies.</a:t>
            </a:r>
          </a:p>
          <a:p>
            <a:pPr eaLnBrk="1" hangingPunct="1">
              <a:lnSpc>
                <a:spcPct val="110000"/>
              </a:lnSpc>
            </a:pPr>
            <a:r>
              <a:rPr lang="en-US" dirty="0"/>
              <a:t>Multimedia text.</a:t>
            </a:r>
          </a:p>
          <a:p>
            <a:pPr eaLnBrk="1" hangingPunct="1">
              <a:lnSpc>
                <a:spcPct val="110000"/>
              </a:lnSpc>
            </a:pPr>
            <a:r>
              <a:rPr lang="en-US" dirty="0"/>
              <a:t>Guidelines for use of text in multimedia.</a:t>
            </a:r>
          </a:p>
        </p:txBody>
      </p:sp>
      <p:sp>
        <p:nvSpPr>
          <p:cNvPr id="16386" name="Slide Number Placeholder 4"/>
          <p:cNvSpPr>
            <a:spLocks noGrp="1"/>
          </p:cNvSpPr>
          <p:nvPr>
            <p:ph type="sldNum" sz="quarter" idx="12"/>
          </p:nvPr>
        </p:nvSpPr>
        <p:spPr>
          <a:noFill/>
        </p:spPr>
        <p:txBody>
          <a:bodyPr/>
          <a:lstStyle/>
          <a:p>
            <a:fld id="{CD472188-F5E3-9740-BF03-7D93C434E8D3}" type="slidenum">
              <a:rPr lang="en-US" smtClean="0"/>
              <a:pPr/>
              <a:t>1</a:t>
            </a:fld>
            <a:endParaRPr lang="en-US" smtClean="0"/>
          </a:p>
        </p:txBody>
      </p:sp>
      <p:sp>
        <p:nvSpPr>
          <p:cNvPr id="5" name="Rectangle 4"/>
          <p:cNvSpPr txBox="1">
            <a:spLocks noChangeArrowheads="1"/>
          </p:cNvSpPr>
          <p:nvPr/>
        </p:nvSpPr>
        <p:spPr>
          <a:xfrm>
            <a:off x="-2102542" y="629560"/>
            <a:ext cx="5867400" cy="124777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b="1" dirty="0" smtClean="0"/>
              <a:t>ch5</a:t>
            </a:r>
            <a:endParaRPr lang="en-US" b="1" dirty="0"/>
          </a:p>
        </p:txBody>
      </p:sp>
      <p:sp>
        <p:nvSpPr>
          <p:cNvPr id="6" name="Rectangle 5"/>
          <p:cNvSpPr txBox="1">
            <a:spLocks noChangeArrowheads="1"/>
          </p:cNvSpPr>
          <p:nvPr/>
        </p:nvSpPr>
        <p:spPr>
          <a:xfrm>
            <a:off x="0" y="157567"/>
            <a:ext cx="6400800" cy="17574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Wingdings" charset="2"/>
              <a:buNone/>
            </a:pPr>
            <a:r>
              <a:rPr lang="en-US" sz="4800" b="1" smtClean="0">
                <a:solidFill>
                  <a:schemeClr val="accent6">
                    <a:lumMod val="75000"/>
                  </a:schemeClr>
                </a:solidFill>
              </a:rPr>
              <a:t>TEXT</a:t>
            </a:r>
            <a:endParaRPr lang="en-US" b="1" dirty="0">
              <a:solidFill>
                <a:schemeClr val="accent6">
                  <a:lumMod val="75000"/>
                </a:scheme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357188" y="0"/>
            <a:ext cx="8229600" cy="1143000"/>
          </a:xfrm>
        </p:spPr>
        <p:txBody>
          <a:bodyPr/>
          <a:lstStyle/>
          <a:p>
            <a:pPr eaLnBrk="1" hangingPunct="1"/>
            <a:r>
              <a:rPr lang="en-US" dirty="0" smtClean="0">
                <a:solidFill>
                  <a:srgbClr val="FF0000"/>
                </a:solidFill>
              </a:rPr>
              <a:t>Font Technologies</a:t>
            </a:r>
            <a:endParaRPr lang="en-US" dirty="0">
              <a:solidFill>
                <a:srgbClr val="FF0000"/>
              </a:solidFill>
            </a:endParaRPr>
          </a:p>
        </p:txBody>
      </p:sp>
      <p:sp>
        <p:nvSpPr>
          <p:cNvPr id="36868" name="Rectangle 3"/>
          <p:cNvSpPr>
            <a:spLocks noGrp="1" noChangeArrowheads="1"/>
          </p:cNvSpPr>
          <p:nvPr>
            <p:ph idx="1"/>
          </p:nvPr>
        </p:nvSpPr>
        <p:spPr>
          <a:xfrm>
            <a:off x="0" y="842963"/>
            <a:ext cx="8972550" cy="4525963"/>
          </a:xfrm>
        </p:spPr>
        <p:txBody>
          <a:bodyPr/>
          <a:lstStyle/>
          <a:p>
            <a:pPr eaLnBrk="1" hangingPunct="1"/>
            <a:r>
              <a:rPr lang="en-US" dirty="0">
                <a:solidFill>
                  <a:srgbClr val="FF0000"/>
                </a:solidFill>
              </a:rPr>
              <a:t>Two techniques </a:t>
            </a:r>
            <a:r>
              <a:rPr lang="en-US" dirty="0"/>
              <a:t>for </a:t>
            </a:r>
            <a:r>
              <a:rPr lang="en-US" b="1" dirty="0"/>
              <a:t>displaying text </a:t>
            </a:r>
            <a:r>
              <a:rPr lang="en-US" dirty="0"/>
              <a:t>on computer:</a:t>
            </a:r>
            <a:br>
              <a:rPr lang="en-US" dirty="0"/>
            </a:br>
            <a:endParaRPr lang="en-US" dirty="0"/>
          </a:p>
          <a:p>
            <a:pPr marL="971550" lvl="1" indent="-514350" eaLnBrk="1" hangingPunct="1">
              <a:lnSpc>
                <a:spcPct val="100000"/>
              </a:lnSpc>
              <a:buFont typeface="+mj-lt"/>
              <a:buAutoNum type="arabicPeriod"/>
            </a:pPr>
            <a:r>
              <a:rPr lang="en-US" dirty="0">
                <a:ea typeface="ＭＳ Ｐゴシック" charset="-128"/>
              </a:rPr>
              <a:t>Bitmapped fonts</a:t>
            </a:r>
          </a:p>
          <a:p>
            <a:pPr marL="971550" lvl="1" indent="-514350" eaLnBrk="1" hangingPunct="1">
              <a:lnSpc>
                <a:spcPct val="100000"/>
              </a:lnSpc>
              <a:buFont typeface="+mj-lt"/>
              <a:buAutoNum type="arabicPeriod"/>
            </a:pPr>
            <a:r>
              <a:rPr lang="en-US" dirty="0">
                <a:ea typeface="ＭＳ Ｐゴシック" charset="-128"/>
              </a:rPr>
              <a:t>Outline fonts.</a:t>
            </a:r>
          </a:p>
        </p:txBody>
      </p:sp>
      <p:sp>
        <p:nvSpPr>
          <p:cNvPr id="36866" name="Slide Number Placeholder 4"/>
          <p:cNvSpPr>
            <a:spLocks noGrp="1"/>
          </p:cNvSpPr>
          <p:nvPr>
            <p:ph type="sldNum" sz="quarter" idx="12"/>
          </p:nvPr>
        </p:nvSpPr>
        <p:spPr>
          <a:noFill/>
        </p:spPr>
        <p:txBody>
          <a:bodyPr/>
          <a:lstStyle/>
          <a:p>
            <a:fld id="{045FAADD-160D-CB4A-A3B2-6590533D7BF4}" type="slidenum">
              <a:rPr lang="en-US" smtClean="0"/>
              <a:pPr/>
              <a:t>10</a:t>
            </a:fld>
            <a:endParaRPr lang="en-US" smtClean="0"/>
          </a:p>
        </p:txBody>
      </p:sp>
      <p:sp>
        <p:nvSpPr>
          <p:cNvPr id="2" name="مستطيل 1"/>
          <p:cNvSpPr/>
          <p:nvPr/>
        </p:nvSpPr>
        <p:spPr>
          <a:xfrm>
            <a:off x="4243387" y="2185718"/>
            <a:ext cx="4572000" cy="1200329"/>
          </a:xfrm>
          <a:prstGeom prst="rect">
            <a:avLst/>
          </a:prstGeom>
        </p:spPr>
        <p:txBody>
          <a:bodyPr>
            <a:spAutoFit/>
          </a:bodyPr>
          <a:lstStyle/>
          <a:p>
            <a:pPr algn="r" rtl="1"/>
            <a:r>
              <a:rPr lang="ar-SA" dirty="0"/>
              <a:t>طريقتان لعرض النص على الكمبيوتر:؟</a:t>
            </a:r>
          </a:p>
          <a:p>
            <a:pPr algn="r" rtl="1"/>
            <a:r>
              <a:rPr lang="ar-SA" dirty="0"/>
              <a:t>خطوط نقطي</a:t>
            </a:r>
          </a:p>
          <a:p>
            <a:pPr algn="r" rtl="1"/>
            <a:r>
              <a:rPr lang="ar-SA" dirty="0"/>
              <a:t>الخطوط المخطط التفصيلي.</a:t>
            </a:r>
          </a:p>
        </p:txBody>
      </p:sp>
      <p:sp>
        <p:nvSpPr>
          <p:cNvPr id="3" name="مستطيل 2"/>
          <p:cNvSpPr/>
          <p:nvPr/>
        </p:nvSpPr>
        <p:spPr>
          <a:xfrm>
            <a:off x="0" y="3734328"/>
            <a:ext cx="9144000" cy="2246769"/>
          </a:xfrm>
          <a:prstGeom prst="rect">
            <a:avLst/>
          </a:prstGeom>
        </p:spPr>
        <p:txBody>
          <a:bodyPr wrap="square">
            <a:spAutoFit/>
          </a:bodyPr>
          <a:lstStyle/>
          <a:p>
            <a:pPr eaLnBrk="1" hangingPunct="1"/>
            <a:r>
              <a:rPr lang="en-US" sz="2800" dirty="0"/>
              <a:t>Pixels that make the letter are described by a binary code, or a "mapping" of the character.</a:t>
            </a:r>
          </a:p>
          <a:p>
            <a:pPr marL="800100" lvl="1" indent="-342900" eaLnBrk="1" hangingPunct="1">
              <a:lnSpc>
                <a:spcPct val="100000"/>
              </a:lnSpc>
              <a:buFont typeface="Arial" panose="020B0604020202020204" pitchFamily="34" charset="0"/>
              <a:buChar char="•"/>
            </a:pPr>
            <a:r>
              <a:rPr lang="en-US" sz="2800" dirty="0"/>
              <a:t>Every character is stored as a bitmapped letter, number, or symbol. </a:t>
            </a:r>
          </a:p>
          <a:p>
            <a:pPr marL="800100" lvl="1" indent="-342900" eaLnBrk="1" hangingPunct="1">
              <a:lnSpc>
                <a:spcPct val="100000"/>
              </a:lnSpc>
              <a:buFont typeface="Arial" panose="020B0604020202020204" pitchFamily="34" charset="0"/>
              <a:buChar char="•"/>
            </a:pPr>
            <a:r>
              <a:rPr lang="en-US" sz="2800" dirty="0"/>
              <a:t>Require large memory and storage capacity.</a:t>
            </a:r>
            <a:endParaRPr lang="en-US" sz="2800" dirty="0"/>
          </a:p>
        </p:txBody>
      </p:sp>
      <p:sp>
        <p:nvSpPr>
          <p:cNvPr id="7" name="Rectangle 2"/>
          <p:cNvSpPr txBox="1">
            <a:spLocks noChangeArrowheads="1"/>
          </p:cNvSpPr>
          <p:nvPr/>
        </p:nvSpPr>
        <p:spPr>
          <a:xfrm>
            <a:off x="-671512" y="2748496"/>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dirty="0" smtClean="0">
                <a:solidFill>
                  <a:srgbClr val="FF0000"/>
                </a:solidFill>
              </a:rPr>
              <a:t>Bitmapped Fonts</a:t>
            </a:r>
            <a:endParaRPr lang="en-US" dirty="0">
              <a:solidFill>
                <a:srgbClr val="FF0000"/>
              </a:solidFill>
            </a:endParaRPr>
          </a:p>
        </p:txBody>
      </p:sp>
      <p:sp>
        <p:nvSpPr>
          <p:cNvPr id="4" name="مستطيل 3"/>
          <p:cNvSpPr/>
          <p:nvPr/>
        </p:nvSpPr>
        <p:spPr>
          <a:xfrm>
            <a:off x="-185738" y="5840305"/>
            <a:ext cx="9329738" cy="830997"/>
          </a:xfrm>
          <a:prstGeom prst="rect">
            <a:avLst/>
          </a:prstGeom>
        </p:spPr>
        <p:txBody>
          <a:bodyPr wrap="square">
            <a:spAutoFit/>
          </a:bodyPr>
          <a:lstStyle/>
          <a:p>
            <a:pPr algn="r" rtl="1"/>
            <a:r>
              <a:rPr lang="ar-SA" dirty="0" err="1"/>
              <a:t>البيكسلات</a:t>
            </a:r>
            <a:r>
              <a:rPr lang="ar-SA" dirty="0"/>
              <a:t> التي تصنع الرسالة موصوفة برمز ثنائي ، أو "تعيين" للحرف.</a:t>
            </a:r>
          </a:p>
          <a:p>
            <a:pPr algn="r" rtl="1"/>
            <a:r>
              <a:rPr lang="ar-SA" dirty="0"/>
              <a:t>يتم تخزين كل حرف على هيئة حرف أو رقم أو رمز </a:t>
            </a:r>
            <a:r>
              <a:rPr lang="ar-SA" dirty="0" smtClean="0"/>
              <a:t>نقطي. تتطلب </a:t>
            </a:r>
            <a:r>
              <a:rPr lang="ar-SA" dirty="0"/>
              <a:t>ذاكرة كبيرة وسعة تخزينية.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a:xfrm>
            <a:off x="457200" y="-354034"/>
            <a:ext cx="8229600" cy="1143000"/>
          </a:xfrm>
        </p:spPr>
        <p:txBody>
          <a:bodyPr/>
          <a:lstStyle/>
          <a:p>
            <a:pPr eaLnBrk="1" hangingPunct="1"/>
            <a:r>
              <a:rPr lang="en-US" dirty="0" smtClean="0">
                <a:solidFill>
                  <a:srgbClr val="FF0000"/>
                </a:solidFill>
              </a:rPr>
              <a:t>Bitmapped Fonts</a:t>
            </a:r>
            <a:endParaRPr lang="en-US" dirty="0">
              <a:solidFill>
                <a:srgbClr val="FF0000"/>
              </a:solidFill>
            </a:endParaRPr>
          </a:p>
        </p:txBody>
      </p:sp>
      <p:sp>
        <p:nvSpPr>
          <p:cNvPr id="40964" name="Rectangle 3"/>
          <p:cNvSpPr>
            <a:spLocks noGrp="1" noChangeArrowheads="1"/>
          </p:cNvSpPr>
          <p:nvPr>
            <p:ph idx="1"/>
          </p:nvPr>
        </p:nvSpPr>
        <p:spPr>
          <a:xfrm>
            <a:off x="0" y="614363"/>
            <a:ext cx="9144000" cy="4525963"/>
          </a:xfrm>
        </p:spPr>
        <p:txBody>
          <a:bodyPr>
            <a:noAutofit/>
          </a:bodyPr>
          <a:lstStyle/>
          <a:p>
            <a:pPr eaLnBrk="1" hangingPunct="1"/>
            <a:r>
              <a:rPr lang="en-US" dirty="0">
                <a:solidFill>
                  <a:srgbClr val="FF0000"/>
                </a:solidFill>
              </a:rPr>
              <a:t>Advantages</a:t>
            </a:r>
          </a:p>
          <a:p>
            <a:pPr lvl="1" eaLnBrk="1" hangingPunct="1"/>
            <a:r>
              <a:rPr lang="en-US" dirty="0">
                <a:ea typeface="ＭＳ Ｐゴシック" charset="-128"/>
              </a:rPr>
              <a:t>Precise control over letter appearance.</a:t>
            </a:r>
          </a:p>
          <a:p>
            <a:pPr lvl="1" eaLnBrk="1" hangingPunct="1"/>
            <a:r>
              <a:rPr lang="en-US" dirty="0">
                <a:ea typeface="ＭＳ Ｐゴシック" charset="-128"/>
              </a:rPr>
              <a:t>Letters can be edited at pixel level.</a:t>
            </a:r>
            <a:br>
              <a:rPr lang="en-US" dirty="0">
                <a:ea typeface="ＭＳ Ｐゴシック" charset="-128"/>
              </a:rPr>
            </a:br>
            <a:endParaRPr lang="en-US" dirty="0">
              <a:ea typeface="ＭＳ Ｐゴシック" charset="-128"/>
            </a:endParaRPr>
          </a:p>
          <a:p>
            <a:pPr eaLnBrk="1" hangingPunct="1"/>
            <a:r>
              <a:rPr lang="en-US" dirty="0">
                <a:solidFill>
                  <a:srgbClr val="FF0000"/>
                </a:solidFill>
              </a:rPr>
              <a:t>Disadvantages</a:t>
            </a:r>
          </a:p>
          <a:p>
            <a:pPr lvl="1" eaLnBrk="1" hangingPunct="1"/>
            <a:r>
              <a:rPr lang="en-US" dirty="0">
                <a:ea typeface="ＭＳ Ｐゴシック" charset="-128"/>
              </a:rPr>
              <a:t>Letters can't be easily scaled.</a:t>
            </a:r>
          </a:p>
          <a:p>
            <a:pPr lvl="1" eaLnBrk="1" hangingPunct="1"/>
            <a:r>
              <a:rPr lang="en-US" dirty="0">
                <a:ea typeface="ＭＳ Ｐゴシック" charset="-128"/>
              </a:rPr>
              <a:t>Requires separate bitmaps for each typeface, style, and point size to be used.</a:t>
            </a:r>
          </a:p>
          <a:p>
            <a:pPr lvl="1" eaLnBrk="1" hangingPunct="1"/>
            <a:r>
              <a:rPr lang="en-US" dirty="0">
                <a:ea typeface="ＭＳ Ｐゴシック" charset="-128"/>
              </a:rPr>
              <a:t>Requires large storage capacities.</a:t>
            </a:r>
          </a:p>
          <a:p>
            <a:pPr lvl="1" eaLnBrk="1" hangingPunct="1"/>
            <a:r>
              <a:rPr lang="en-US" dirty="0">
                <a:ea typeface="ＭＳ Ｐゴシック" charset="-128"/>
              </a:rPr>
              <a:t>Limits flexibility in use of text fonts to those stored on the computer.</a:t>
            </a:r>
          </a:p>
        </p:txBody>
      </p:sp>
      <p:sp>
        <p:nvSpPr>
          <p:cNvPr id="40962" name="Slide Number Placeholder 4"/>
          <p:cNvSpPr>
            <a:spLocks noGrp="1"/>
          </p:cNvSpPr>
          <p:nvPr>
            <p:ph type="sldNum" sz="quarter" idx="12"/>
          </p:nvPr>
        </p:nvSpPr>
        <p:spPr>
          <a:noFill/>
        </p:spPr>
        <p:txBody>
          <a:bodyPr/>
          <a:lstStyle/>
          <a:p>
            <a:fld id="{6B0D1EA8-9F2A-1B42-BA8B-B349627F843A}" type="slidenum">
              <a:rPr lang="en-US" smtClean="0"/>
              <a:pPr/>
              <a:t>11</a:t>
            </a:fld>
            <a:endParaRPr lang="en-US" smtClean="0"/>
          </a:p>
        </p:txBody>
      </p:sp>
      <p:sp>
        <p:nvSpPr>
          <p:cNvPr id="2" name="مستطيل 1"/>
          <p:cNvSpPr/>
          <p:nvPr/>
        </p:nvSpPr>
        <p:spPr>
          <a:xfrm>
            <a:off x="-628651" y="1307578"/>
            <a:ext cx="9772651" cy="5262979"/>
          </a:xfrm>
          <a:prstGeom prst="rect">
            <a:avLst/>
          </a:prstGeom>
        </p:spPr>
        <p:txBody>
          <a:bodyPr wrap="square">
            <a:spAutoFit/>
          </a:bodyPr>
          <a:lstStyle/>
          <a:p>
            <a:pPr algn="r" rtl="1"/>
            <a:r>
              <a:rPr lang="ar-SA" dirty="0"/>
              <a:t>مزايا</a:t>
            </a:r>
          </a:p>
          <a:p>
            <a:pPr algn="r" rtl="1"/>
            <a:r>
              <a:rPr lang="ar-SA" dirty="0"/>
              <a:t>تحكم دقيق في مظهر الرسالة.</a:t>
            </a:r>
          </a:p>
          <a:p>
            <a:pPr algn="r" rtl="1"/>
            <a:r>
              <a:rPr lang="ar-SA" dirty="0"/>
              <a:t>يمكن تحرير الرسائل على مستوى </a:t>
            </a:r>
            <a:r>
              <a:rPr lang="ar-SA" dirty="0" err="1"/>
              <a:t>البكسل</a:t>
            </a:r>
            <a:r>
              <a:rPr lang="ar-SA" dirty="0" smtClean="0"/>
              <a:t>.</a:t>
            </a:r>
            <a:endParaRPr lang="ar-SA" dirty="0"/>
          </a:p>
          <a:p>
            <a:pPr algn="r" rtl="1"/>
            <a:endParaRPr lang="ar-SA" dirty="0"/>
          </a:p>
          <a:p>
            <a:pPr algn="r" rtl="1"/>
            <a:r>
              <a:rPr lang="ar-SA" dirty="0" smtClean="0"/>
              <a:t>سلبيات لا </a:t>
            </a:r>
            <a:r>
              <a:rPr lang="ar-SA" dirty="0"/>
              <a:t>يمكن تحجيم الرسائل بسهولة</a:t>
            </a:r>
            <a:r>
              <a:rPr lang="ar-SA" dirty="0" smtClean="0"/>
              <a:t>.</a:t>
            </a:r>
            <a:endParaRPr lang="ar-SA" dirty="0"/>
          </a:p>
          <a:p>
            <a:pPr algn="r" rtl="1"/>
            <a:r>
              <a:rPr lang="ar-SA" dirty="0"/>
              <a:t>يتطلب صور نقطية منفصلة لكل </a:t>
            </a:r>
            <a:r>
              <a:rPr lang="ar-SA" dirty="0" smtClean="0"/>
              <a:t>محرف</a:t>
            </a:r>
          </a:p>
          <a:p>
            <a:pPr algn="r" rtl="1"/>
            <a:r>
              <a:rPr lang="ar-SA" dirty="0" smtClean="0"/>
              <a:t> </a:t>
            </a:r>
            <a:r>
              <a:rPr lang="ar-SA" dirty="0"/>
              <a:t>ونمط وحجم  </a:t>
            </a:r>
            <a:r>
              <a:rPr lang="ar-SA" dirty="0" smtClean="0"/>
              <a:t>نقطة </a:t>
            </a:r>
            <a:r>
              <a:rPr lang="ar-SA" dirty="0"/>
              <a:t>ليتم استخدامها</a:t>
            </a:r>
            <a:r>
              <a:rPr lang="ar-SA" dirty="0" smtClean="0"/>
              <a:t>.</a:t>
            </a:r>
          </a:p>
          <a:p>
            <a:pPr algn="r" rtl="1"/>
            <a:endParaRPr lang="ar-SA" dirty="0"/>
          </a:p>
          <a:p>
            <a:pPr algn="r" rtl="1"/>
            <a:endParaRPr lang="ar-SA" dirty="0"/>
          </a:p>
          <a:p>
            <a:pPr algn="r" rtl="1"/>
            <a:r>
              <a:rPr lang="ar-SA" dirty="0"/>
              <a:t>يتطلب قدرات تخزين كبيرة</a:t>
            </a:r>
            <a:r>
              <a:rPr lang="ar-SA" dirty="0" smtClean="0"/>
              <a:t>.</a:t>
            </a:r>
          </a:p>
          <a:p>
            <a:pPr algn="r" rtl="1"/>
            <a:endParaRPr lang="ar-SA" dirty="0" smtClean="0"/>
          </a:p>
          <a:p>
            <a:pPr algn="r" rtl="1"/>
            <a:endParaRPr lang="ar-SA" dirty="0"/>
          </a:p>
          <a:p>
            <a:pPr algn="r" rtl="1"/>
            <a:endParaRPr lang="ar-SA" dirty="0"/>
          </a:p>
          <a:p>
            <a:pPr algn="r" rtl="1"/>
            <a:r>
              <a:rPr lang="ar-SA" dirty="0"/>
              <a:t>يحد من المرونة في استخدام خطوط النص إلى تلك المخزنة على الكمبيوتر.</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a:xfrm>
            <a:off x="457200" y="-196866"/>
            <a:ext cx="8229600" cy="1143000"/>
          </a:xfrm>
        </p:spPr>
        <p:txBody>
          <a:bodyPr/>
          <a:lstStyle/>
          <a:p>
            <a:pPr eaLnBrk="1" hangingPunct="1"/>
            <a:r>
              <a:rPr lang="en-US" dirty="0" smtClean="0">
                <a:solidFill>
                  <a:srgbClr val="FF0000"/>
                </a:solidFill>
              </a:rPr>
              <a:t>Outline Fonts</a:t>
            </a:r>
            <a:endParaRPr lang="en-US" dirty="0">
              <a:solidFill>
                <a:srgbClr val="FF0000"/>
              </a:solidFill>
            </a:endParaRPr>
          </a:p>
        </p:txBody>
      </p:sp>
      <p:sp>
        <p:nvSpPr>
          <p:cNvPr id="43012" name="Rectangle 3"/>
          <p:cNvSpPr>
            <a:spLocks noGrp="1" noChangeArrowheads="1"/>
          </p:cNvSpPr>
          <p:nvPr>
            <p:ph idx="1"/>
          </p:nvPr>
        </p:nvSpPr>
        <p:spPr>
          <a:xfrm>
            <a:off x="0" y="985837"/>
            <a:ext cx="9144000" cy="4525963"/>
          </a:xfrm>
        </p:spPr>
        <p:txBody>
          <a:bodyPr>
            <a:noAutofit/>
          </a:bodyPr>
          <a:lstStyle/>
          <a:p>
            <a:pPr eaLnBrk="1" hangingPunct="1"/>
            <a:r>
              <a:rPr lang="en-US" sz="3600" dirty="0"/>
              <a:t>Store a </a:t>
            </a:r>
            <a:r>
              <a:rPr lang="en-US" sz="3600" b="1" dirty="0"/>
              <a:t>description</a:t>
            </a:r>
            <a:r>
              <a:rPr lang="en-US" sz="3600" dirty="0"/>
              <a:t> of the character to be displayed.</a:t>
            </a:r>
          </a:p>
          <a:p>
            <a:pPr lvl="1" eaLnBrk="1" hangingPunct="1"/>
            <a:r>
              <a:rPr lang="en-US" sz="3200" dirty="0">
                <a:solidFill>
                  <a:srgbClr val="FF0000"/>
                </a:solidFill>
                <a:ea typeface="ＭＳ Ｐゴシック" charset="-128"/>
              </a:rPr>
              <a:t>Description</a:t>
            </a:r>
            <a:r>
              <a:rPr lang="en-US" sz="3200" dirty="0">
                <a:ea typeface="ＭＳ Ｐゴシック" charset="-128"/>
              </a:rPr>
              <a:t> is a series of commands to create the letter on the computer display.</a:t>
            </a:r>
            <a:br>
              <a:rPr lang="en-US" sz="3200" dirty="0">
                <a:ea typeface="ＭＳ Ｐゴシック" charset="-128"/>
              </a:rPr>
            </a:br>
            <a:endParaRPr lang="en-US" sz="3200" dirty="0">
              <a:ea typeface="ＭＳ Ｐゴシック" charset="-128"/>
            </a:endParaRPr>
          </a:p>
          <a:p>
            <a:pPr eaLnBrk="1" hangingPunct="1"/>
            <a:r>
              <a:rPr lang="en-US" sz="3600" dirty="0">
                <a:solidFill>
                  <a:srgbClr val="FF0000"/>
                </a:solidFill>
              </a:rPr>
              <a:t>Outline </a:t>
            </a:r>
            <a:r>
              <a:rPr lang="en-US" sz="3600" dirty="0" smtClean="0">
                <a:solidFill>
                  <a:srgbClr val="FF0000"/>
                </a:solidFill>
              </a:rPr>
              <a:t>font </a:t>
            </a:r>
            <a:r>
              <a:rPr lang="en-US" sz="3600" dirty="0">
                <a:solidFill>
                  <a:srgbClr val="FF0000"/>
                </a:solidFill>
              </a:rPr>
              <a:t>technology:</a:t>
            </a:r>
          </a:p>
          <a:p>
            <a:pPr lvl="1" eaLnBrk="1" hangingPunct="1"/>
            <a:r>
              <a:rPr lang="en-US" sz="3200" dirty="0">
                <a:ea typeface="ＭＳ Ｐゴシック" charset="-128"/>
              </a:rPr>
              <a:t> Adobe Postscript</a:t>
            </a:r>
          </a:p>
          <a:p>
            <a:pPr lvl="1" eaLnBrk="1" hangingPunct="1"/>
            <a:r>
              <a:rPr lang="en-US" sz="3200" dirty="0">
                <a:ea typeface="ＭＳ Ｐゴシック" charset="-128"/>
              </a:rPr>
              <a:t> TrueType.</a:t>
            </a:r>
          </a:p>
        </p:txBody>
      </p:sp>
      <p:sp>
        <p:nvSpPr>
          <p:cNvPr id="43010" name="Slide Number Placeholder 4"/>
          <p:cNvSpPr>
            <a:spLocks noGrp="1"/>
          </p:cNvSpPr>
          <p:nvPr>
            <p:ph type="sldNum" sz="quarter" idx="12"/>
          </p:nvPr>
        </p:nvSpPr>
        <p:spPr>
          <a:noFill/>
        </p:spPr>
        <p:txBody>
          <a:bodyPr/>
          <a:lstStyle/>
          <a:p>
            <a:fld id="{E39AFF5F-D878-D244-B006-E93FF21139A9}" type="slidenum">
              <a:rPr lang="en-US" smtClean="0"/>
              <a:pPr/>
              <a:t>12</a:t>
            </a:fld>
            <a:endParaRPr lang="en-US" smtClean="0"/>
          </a:p>
        </p:txBody>
      </p:sp>
      <p:sp>
        <p:nvSpPr>
          <p:cNvPr id="2" name="مستطيل 1"/>
          <p:cNvSpPr/>
          <p:nvPr/>
        </p:nvSpPr>
        <p:spPr>
          <a:xfrm>
            <a:off x="400050" y="3122979"/>
            <a:ext cx="8743950" cy="2308324"/>
          </a:xfrm>
          <a:prstGeom prst="rect">
            <a:avLst/>
          </a:prstGeom>
        </p:spPr>
        <p:txBody>
          <a:bodyPr wrap="square">
            <a:spAutoFit/>
          </a:bodyPr>
          <a:lstStyle/>
          <a:p>
            <a:pPr algn="r" rtl="1"/>
            <a:r>
              <a:rPr lang="ar-SA" dirty="0"/>
              <a:t>قم بتخزين وصف للشخصية المراد عرضها.</a:t>
            </a:r>
          </a:p>
          <a:p>
            <a:pPr algn="r" rtl="1"/>
            <a:r>
              <a:rPr lang="ar-SA" dirty="0"/>
              <a:t>الوصف هو سلسلة من الأوامر لإنشاء الحرف على شاشة الكمبيوتر</a:t>
            </a:r>
            <a:r>
              <a:rPr lang="ar-SA" dirty="0" smtClean="0"/>
              <a:t>.</a:t>
            </a:r>
          </a:p>
          <a:p>
            <a:pPr algn="r" rtl="1"/>
            <a:endParaRPr lang="ar-SA" dirty="0"/>
          </a:p>
          <a:p>
            <a:pPr algn="r" rtl="1"/>
            <a:r>
              <a:rPr lang="ar-SA" dirty="0"/>
              <a:t>تقنية الخطوط الخارجية:</a:t>
            </a:r>
          </a:p>
          <a:p>
            <a:pPr algn="r" rtl="1"/>
            <a:r>
              <a:rPr lang="ar-SA" dirty="0"/>
              <a:t>  أدوبي </a:t>
            </a:r>
            <a:r>
              <a:rPr lang="ar-SA" dirty="0" err="1"/>
              <a:t>بوستسكريبت</a:t>
            </a:r>
            <a:endParaRPr lang="ar-SA" dirty="0"/>
          </a:p>
          <a:p>
            <a:pPr algn="r" rtl="1"/>
            <a:r>
              <a:rPr lang="ar-SA" dirty="0"/>
              <a:t>  كتابه صحيحه.</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9" name="Rectangle 2"/>
          <p:cNvSpPr>
            <a:spLocks noGrp="1" noChangeArrowheads="1"/>
          </p:cNvSpPr>
          <p:nvPr>
            <p:ph type="title"/>
          </p:nvPr>
        </p:nvSpPr>
        <p:spPr>
          <a:xfrm>
            <a:off x="457200" y="-296862"/>
            <a:ext cx="8229600" cy="1143000"/>
          </a:xfrm>
        </p:spPr>
        <p:txBody>
          <a:bodyPr/>
          <a:lstStyle/>
          <a:p>
            <a:pPr eaLnBrk="1" hangingPunct="1"/>
            <a:r>
              <a:rPr lang="en-US" dirty="0" smtClean="0">
                <a:solidFill>
                  <a:srgbClr val="FF0000"/>
                </a:solidFill>
              </a:rPr>
              <a:t>Outline Fonts</a:t>
            </a:r>
            <a:endParaRPr lang="en-US" dirty="0">
              <a:solidFill>
                <a:srgbClr val="FF0000"/>
              </a:solidFill>
            </a:endParaRPr>
          </a:p>
        </p:txBody>
      </p:sp>
      <p:sp>
        <p:nvSpPr>
          <p:cNvPr id="45060" name="Rectangle 3"/>
          <p:cNvSpPr>
            <a:spLocks noGrp="1" noChangeArrowheads="1"/>
          </p:cNvSpPr>
          <p:nvPr>
            <p:ph idx="1"/>
          </p:nvPr>
        </p:nvSpPr>
        <p:spPr>
          <a:xfrm>
            <a:off x="0" y="628650"/>
            <a:ext cx="9029700" cy="4525963"/>
          </a:xfrm>
        </p:spPr>
        <p:txBody>
          <a:bodyPr>
            <a:noAutofit/>
          </a:bodyPr>
          <a:lstStyle/>
          <a:p>
            <a:pPr eaLnBrk="1" hangingPunct="1"/>
            <a:r>
              <a:rPr lang="en-US" sz="3600" dirty="0">
                <a:solidFill>
                  <a:srgbClr val="FF0000"/>
                </a:solidFill>
              </a:rPr>
              <a:t>Advantages</a:t>
            </a:r>
          </a:p>
          <a:p>
            <a:pPr lvl="1" eaLnBrk="1" hangingPunct="1"/>
            <a:r>
              <a:rPr lang="en-US" sz="3200" dirty="0">
                <a:ea typeface="ＭＳ Ｐゴシック" charset="-128"/>
              </a:rPr>
              <a:t>Fonts are easily scaled.</a:t>
            </a:r>
          </a:p>
          <a:p>
            <a:pPr lvl="1" eaLnBrk="1" hangingPunct="1"/>
            <a:r>
              <a:rPr lang="en-US" sz="3200" dirty="0">
                <a:ea typeface="ＭＳ Ｐゴシック" charset="-128"/>
              </a:rPr>
              <a:t>Requires smaller storage capacity.</a:t>
            </a:r>
            <a:br>
              <a:rPr lang="en-US" sz="3200" dirty="0">
                <a:ea typeface="ＭＳ Ｐゴシック" charset="-128"/>
              </a:rPr>
            </a:br>
            <a:endParaRPr lang="en-US" sz="3200" dirty="0">
              <a:ea typeface="ＭＳ Ｐゴシック" charset="-128"/>
            </a:endParaRPr>
          </a:p>
          <a:p>
            <a:pPr eaLnBrk="1" hangingPunct="1"/>
            <a:r>
              <a:rPr lang="en-US" sz="3600" dirty="0">
                <a:solidFill>
                  <a:srgbClr val="FF0000"/>
                </a:solidFill>
              </a:rPr>
              <a:t>Disadvantages</a:t>
            </a:r>
          </a:p>
          <a:p>
            <a:pPr lvl="1" eaLnBrk="1" hangingPunct="1"/>
            <a:r>
              <a:rPr lang="en-US" sz="3200" dirty="0">
                <a:ea typeface="ＭＳ Ｐゴシック" charset="-128"/>
              </a:rPr>
              <a:t>Commands can't be edited to create unique characters.</a:t>
            </a:r>
          </a:p>
          <a:p>
            <a:pPr lvl="1" eaLnBrk="1" hangingPunct="1"/>
            <a:r>
              <a:rPr lang="en-US" sz="3200" dirty="0">
                <a:ea typeface="ＭＳ Ｐゴシック" charset="-128"/>
              </a:rPr>
              <a:t>Font families are controlled through license of </a:t>
            </a:r>
            <a:r>
              <a:rPr lang="en-US" sz="3200" b="1" dirty="0">
                <a:ea typeface="ＭＳ Ｐゴシック" charset="-128"/>
              </a:rPr>
              <a:t>Postscript</a:t>
            </a:r>
            <a:r>
              <a:rPr lang="en-US" sz="3200" dirty="0">
                <a:ea typeface="ＭＳ Ｐゴシック" charset="-128"/>
              </a:rPr>
              <a:t> and </a:t>
            </a:r>
            <a:r>
              <a:rPr lang="en-US" sz="3200" b="1" dirty="0">
                <a:ea typeface="ＭＳ Ｐゴシック" charset="-128"/>
              </a:rPr>
              <a:t>TrueType</a:t>
            </a:r>
            <a:r>
              <a:rPr lang="en-US" sz="3200" dirty="0">
                <a:ea typeface="ＭＳ Ｐゴシック" charset="-128"/>
              </a:rPr>
              <a:t> fonts.</a:t>
            </a:r>
          </a:p>
        </p:txBody>
      </p:sp>
      <p:sp>
        <p:nvSpPr>
          <p:cNvPr id="45058" name="Slide Number Placeholder 4"/>
          <p:cNvSpPr>
            <a:spLocks noGrp="1"/>
          </p:cNvSpPr>
          <p:nvPr>
            <p:ph type="sldNum" sz="quarter" idx="12"/>
          </p:nvPr>
        </p:nvSpPr>
        <p:spPr>
          <a:noFill/>
        </p:spPr>
        <p:txBody>
          <a:bodyPr/>
          <a:lstStyle/>
          <a:p>
            <a:fld id="{21B51626-ADC6-8041-95D7-503443DB08C1}" type="slidenum">
              <a:rPr lang="en-US" smtClean="0"/>
              <a:pPr/>
              <a:t>13</a:t>
            </a:fld>
            <a:endParaRPr lang="en-US" smtClean="0"/>
          </a:p>
        </p:txBody>
      </p:sp>
      <p:sp>
        <p:nvSpPr>
          <p:cNvPr id="2" name="مستطيل 1"/>
          <p:cNvSpPr/>
          <p:nvPr/>
        </p:nvSpPr>
        <p:spPr>
          <a:xfrm>
            <a:off x="1943100" y="2162681"/>
            <a:ext cx="7200900" cy="4524315"/>
          </a:xfrm>
          <a:prstGeom prst="rect">
            <a:avLst/>
          </a:prstGeom>
        </p:spPr>
        <p:txBody>
          <a:bodyPr wrap="square">
            <a:spAutoFit/>
          </a:bodyPr>
          <a:lstStyle/>
          <a:p>
            <a:pPr algn="r" rtl="1"/>
            <a:r>
              <a:rPr lang="ar-SA" dirty="0"/>
              <a:t>مزايا</a:t>
            </a:r>
          </a:p>
          <a:p>
            <a:pPr algn="r" rtl="1"/>
            <a:r>
              <a:rPr lang="ar-SA" dirty="0"/>
              <a:t>يتم تحجيم الخطوط بسهولة.</a:t>
            </a:r>
          </a:p>
          <a:p>
            <a:pPr algn="r" rtl="1"/>
            <a:r>
              <a:rPr lang="ar-SA" dirty="0"/>
              <a:t>يتطلب سعة تخزين أصغر</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en-US" dirty="0"/>
          </a:p>
          <a:p>
            <a:pPr algn="r" rtl="1"/>
            <a:endParaRPr lang="ar-SA" dirty="0"/>
          </a:p>
          <a:p>
            <a:pPr algn="r" rtl="1"/>
            <a:r>
              <a:rPr lang="ar-SA" dirty="0"/>
              <a:t>سلبيات</a:t>
            </a:r>
          </a:p>
          <a:p>
            <a:pPr algn="r" rtl="1"/>
            <a:r>
              <a:rPr lang="ar-SA" dirty="0"/>
              <a:t>لا يمكن تحرير الأوامر لإنشاء أحرف فريدة.</a:t>
            </a:r>
          </a:p>
          <a:p>
            <a:pPr algn="r" rtl="1"/>
            <a:r>
              <a:rPr lang="ar-SA" dirty="0"/>
              <a:t>يتم التحكم في مجموعات الخطوط من خلال ترخيص </a:t>
            </a:r>
            <a:r>
              <a:rPr lang="ar-SA" dirty="0" smtClean="0"/>
              <a:t>خطوط</a:t>
            </a:r>
            <a:endParaRPr lang="ar-SA"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7" name="Rectangle 2"/>
          <p:cNvSpPr>
            <a:spLocks noGrp="1" noChangeArrowheads="1"/>
          </p:cNvSpPr>
          <p:nvPr>
            <p:ph type="title"/>
          </p:nvPr>
        </p:nvSpPr>
        <p:spPr>
          <a:xfrm>
            <a:off x="157163" y="0"/>
            <a:ext cx="8229600" cy="1143000"/>
          </a:xfrm>
        </p:spPr>
        <p:txBody>
          <a:bodyPr/>
          <a:lstStyle/>
          <a:p>
            <a:pPr eaLnBrk="1" hangingPunct="1"/>
            <a:r>
              <a:rPr lang="en-US" dirty="0" err="1" smtClean="0">
                <a:solidFill>
                  <a:srgbClr val="FF0000"/>
                </a:solidFill>
              </a:rPr>
              <a:t>Jaggies</a:t>
            </a:r>
            <a:r>
              <a:rPr lang="en-US" dirty="0" smtClean="0">
                <a:solidFill>
                  <a:srgbClr val="FF0000"/>
                </a:solidFill>
              </a:rPr>
              <a:t> And Text</a:t>
            </a:r>
            <a:endParaRPr lang="en-US" dirty="0">
              <a:solidFill>
                <a:srgbClr val="FF0000"/>
              </a:solidFill>
            </a:endParaRPr>
          </a:p>
        </p:txBody>
      </p:sp>
      <p:sp>
        <p:nvSpPr>
          <p:cNvPr id="47108" name="Rectangle 3"/>
          <p:cNvSpPr>
            <a:spLocks noGrp="1" noChangeArrowheads="1"/>
          </p:cNvSpPr>
          <p:nvPr>
            <p:ph idx="1"/>
          </p:nvPr>
        </p:nvSpPr>
        <p:spPr>
          <a:xfrm>
            <a:off x="0" y="815181"/>
            <a:ext cx="9144000" cy="4525963"/>
          </a:xfrm>
        </p:spPr>
        <p:txBody>
          <a:bodyPr>
            <a:normAutofit/>
          </a:bodyPr>
          <a:lstStyle/>
          <a:p>
            <a:pPr eaLnBrk="1" hangingPunct="1"/>
            <a:r>
              <a:rPr lang="en-US" sz="3600" dirty="0">
                <a:solidFill>
                  <a:srgbClr val="FF0000"/>
                </a:solidFill>
              </a:rPr>
              <a:t>Text</a:t>
            </a:r>
            <a:r>
              <a:rPr lang="en-US" sz="3600" dirty="0"/>
              <a:t> is displayed on a monitor as a pattern of pixels. </a:t>
            </a:r>
          </a:p>
          <a:p>
            <a:pPr lvl="1" eaLnBrk="1" hangingPunct="1"/>
            <a:r>
              <a:rPr lang="en-US" sz="3200" dirty="0">
                <a:solidFill>
                  <a:srgbClr val="FF0000"/>
                </a:solidFill>
                <a:ea typeface="ＭＳ Ｐゴシック" charset="-128"/>
              </a:rPr>
              <a:t>Pixels</a:t>
            </a:r>
            <a:r>
              <a:rPr lang="en-US" sz="3200" dirty="0">
                <a:ea typeface="ＭＳ Ｐゴシック" charset="-128"/>
              </a:rPr>
              <a:t> are generally very small squares.</a:t>
            </a:r>
          </a:p>
          <a:p>
            <a:pPr lvl="1" eaLnBrk="1" hangingPunct="1"/>
            <a:r>
              <a:rPr lang="en-US" sz="3200" dirty="0">
                <a:solidFill>
                  <a:srgbClr val="FF0000"/>
                </a:solidFill>
                <a:ea typeface="ＭＳ Ｐゴシック" charset="-128"/>
              </a:rPr>
              <a:t>Squares</a:t>
            </a:r>
            <a:r>
              <a:rPr lang="en-US" sz="3200" dirty="0">
                <a:ea typeface="ＭＳ Ｐゴシック" charset="-128"/>
              </a:rPr>
              <a:t> can display </a:t>
            </a:r>
            <a:r>
              <a:rPr lang="en-US" sz="3200" b="1" dirty="0">
                <a:ea typeface="ＭＳ Ｐゴシック" charset="-128"/>
              </a:rPr>
              <a:t>straight lines </a:t>
            </a:r>
            <a:r>
              <a:rPr lang="en-US" sz="3200" dirty="0">
                <a:ea typeface="ＭＳ Ｐゴシック" charset="-128"/>
              </a:rPr>
              <a:t>with smooth edges.</a:t>
            </a:r>
          </a:p>
          <a:p>
            <a:pPr lvl="1" eaLnBrk="1" hangingPunct="1"/>
            <a:r>
              <a:rPr lang="en-US" sz="3200" dirty="0">
                <a:solidFill>
                  <a:srgbClr val="FF0000"/>
                </a:solidFill>
                <a:ea typeface="ＭＳ Ｐゴシック" charset="-128"/>
              </a:rPr>
              <a:t>Squares</a:t>
            </a:r>
            <a:r>
              <a:rPr lang="en-US" sz="3200" dirty="0">
                <a:ea typeface="ＭＳ Ｐゴシック" charset="-128"/>
              </a:rPr>
              <a:t> that display </a:t>
            </a:r>
            <a:r>
              <a:rPr lang="en-US" sz="3200" b="1" dirty="0">
                <a:ea typeface="ＭＳ Ｐゴシック" charset="-128"/>
              </a:rPr>
              <a:t>curved or diagonal lines </a:t>
            </a:r>
            <a:r>
              <a:rPr lang="en-US" sz="3200" dirty="0">
                <a:ea typeface="ＭＳ Ｐゴシック" charset="-128"/>
              </a:rPr>
              <a:t>produce a stair-stepped effect called </a:t>
            </a:r>
            <a:r>
              <a:rPr lang="en-US" sz="3200" dirty="0">
                <a:solidFill>
                  <a:srgbClr val="FF5A14"/>
                </a:solidFill>
                <a:ea typeface="ＭＳ Ｐゴシック" charset="-128"/>
              </a:rPr>
              <a:t>JAGGIES.</a:t>
            </a:r>
            <a:endParaRPr lang="en-US" sz="3200" dirty="0">
              <a:ea typeface="ＭＳ Ｐゴシック" charset="-128"/>
            </a:endParaRPr>
          </a:p>
        </p:txBody>
      </p:sp>
      <p:sp>
        <p:nvSpPr>
          <p:cNvPr id="47106" name="Slide Number Placeholder 4"/>
          <p:cNvSpPr>
            <a:spLocks noGrp="1"/>
          </p:cNvSpPr>
          <p:nvPr>
            <p:ph type="sldNum" sz="quarter" idx="12"/>
          </p:nvPr>
        </p:nvSpPr>
        <p:spPr>
          <a:noFill/>
        </p:spPr>
        <p:txBody>
          <a:bodyPr/>
          <a:lstStyle/>
          <a:p>
            <a:fld id="{30BF240F-DD49-8144-8518-9FA9095FD8C4}" type="slidenum">
              <a:rPr lang="en-US" smtClean="0"/>
              <a:pPr/>
              <a:t>14</a:t>
            </a:fld>
            <a:endParaRPr lang="en-US" smtClean="0"/>
          </a:p>
        </p:txBody>
      </p:sp>
      <p:sp>
        <p:nvSpPr>
          <p:cNvPr id="2" name="مستطيل 1"/>
          <p:cNvSpPr/>
          <p:nvPr/>
        </p:nvSpPr>
        <p:spPr>
          <a:xfrm>
            <a:off x="-128588" y="4688132"/>
            <a:ext cx="9272588" cy="1569660"/>
          </a:xfrm>
          <a:prstGeom prst="rect">
            <a:avLst/>
          </a:prstGeom>
        </p:spPr>
        <p:txBody>
          <a:bodyPr wrap="square">
            <a:spAutoFit/>
          </a:bodyPr>
          <a:lstStyle/>
          <a:p>
            <a:pPr algn="r" rtl="1"/>
            <a:r>
              <a:rPr lang="ar-SA" dirty="0"/>
              <a:t>يتم عرض النص على الشاشة كنمط بكسل.</a:t>
            </a:r>
          </a:p>
          <a:p>
            <a:pPr algn="r" rtl="1"/>
            <a:r>
              <a:rPr lang="ar-SA" dirty="0" err="1"/>
              <a:t>البكسل</a:t>
            </a:r>
            <a:r>
              <a:rPr lang="ar-SA" dirty="0"/>
              <a:t> بشكل عام مربعات صغيرة جدًا.</a:t>
            </a:r>
          </a:p>
          <a:p>
            <a:pPr algn="r" rtl="1"/>
            <a:r>
              <a:rPr lang="ar-SA" dirty="0"/>
              <a:t>يمكن للمربعات عرض خطوط مستقيمة بحواف ناعمة.</a:t>
            </a:r>
          </a:p>
          <a:p>
            <a:pPr algn="r" rtl="1"/>
            <a:r>
              <a:rPr lang="ar-SA" dirty="0"/>
              <a:t>تنتج المربعات التي تعرض خطوطًا منحنية أو قطرية تأثيرًا على الدرج يسمى </a:t>
            </a:r>
            <a:r>
              <a:rPr lang="en-US" dirty="0"/>
              <a:t>JAGGIES.</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5" name="Rectangle 2"/>
          <p:cNvSpPr>
            <a:spLocks noGrp="1" noChangeArrowheads="1"/>
          </p:cNvSpPr>
          <p:nvPr>
            <p:ph type="title"/>
          </p:nvPr>
        </p:nvSpPr>
        <p:spPr>
          <a:xfrm>
            <a:off x="409575" y="0"/>
            <a:ext cx="8229600" cy="1143000"/>
          </a:xfrm>
        </p:spPr>
        <p:txBody>
          <a:bodyPr/>
          <a:lstStyle/>
          <a:p>
            <a:pPr eaLnBrk="1" hangingPunct="1"/>
            <a:r>
              <a:rPr lang="en-US" dirty="0" smtClean="0">
                <a:solidFill>
                  <a:srgbClr val="FF0000"/>
                </a:solidFill>
              </a:rPr>
              <a:t>Anti-aliasing The </a:t>
            </a:r>
            <a:r>
              <a:rPr lang="en-US" dirty="0" err="1" smtClean="0">
                <a:solidFill>
                  <a:srgbClr val="FF0000"/>
                </a:solidFill>
              </a:rPr>
              <a:t>Jaggies</a:t>
            </a:r>
            <a:endParaRPr lang="en-US" dirty="0">
              <a:solidFill>
                <a:srgbClr val="FF0000"/>
              </a:solidFill>
            </a:endParaRPr>
          </a:p>
        </p:txBody>
      </p:sp>
      <p:sp>
        <p:nvSpPr>
          <p:cNvPr id="49156" name="Rectangle 3"/>
          <p:cNvSpPr>
            <a:spLocks noGrp="1" noChangeArrowheads="1"/>
          </p:cNvSpPr>
          <p:nvPr>
            <p:ph idx="1"/>
          </p:nvPr>
        </p:nvSpPr>
        <p:spPr>
          <a:xfrm>
            <a:off x="409575" y="1143000"/>
            <a:ext cx="8229600" cy="4525963"/>
          </a:xfrm>
        </p:spPr>
        <p:txBody>
          <a:bodyPr>
            <a:normAutofit/>
          </a:bodyPr>
          <a:lstStyle/>
          <a:p>
            <a:pPr eaLnBrk="1" hangingPunct="1"/>
            <a:r>
              <a:rPr lang="en-US" sz="3600" dirty="0" err="1">
                <a:solidFill>
                  <a:srgbClr val="FF0000"/>
                </a:solidFill>
              </a:rPr>
              <a:t>Jaggies</a:t>
            </a:r>
            <a:r>
              <a:rPr lang="en-US" sz="3600" dirty="0">
                <a:solidFill>
                  <a:srgbClr val="FF0000"/>
                </a:solidFill>
              </a:rPr>
              <a:t> </a:t>
            </a:r>
            <a:r>
              <a:rPr lang="en-US" sz="3600" dirty="0"/>
              <a:t>produce an alias of the true character. </a:t>
            </a:r>
          </a:p>
          <a:p>
            <a:pPr eaLnBrk="1" hangingPunct="1"/>
            <a:r>
              <a:rPr lang="en-US" sz="3600" dirty="0">
                <a:solidFill>
                  <a:srgbClr val="FF5A14"/>
                </a:solidFill>
              </a:rPr>
              <a:t>Anti-aliasing</a:t>
            </a:r>
            <a:r>
              <a:rPr lang="en-US" sz="3600" dirty="0"/>
              <a:t> creates a smooth edge by blending the color of the text with the color of the background.</a:t>
            </a:r>
          </a:p>
        </p:txBody>
      </p:sp>
      <p:sp>
        <p:nvSpPr>
          <p:cNvPr id="49154" name="Slide Number Placeholder 4"/>
          <p:cNvSpPr>
            <a:spLocks noGrp="1"/>
          </p:cNvSpPr>
          <p:nvPr>
            <p:ph type="sldNum" sz="quarter" idx="12"/>
          </p:nvPr>
        </p:nvSpPr>
        <p:spPr>
          <a:noFill/>
        </p:spPr>
        <p:txBody>
          <a:bodyPr/>
          <a:lstStyle/>
          <a:p>
            <a:fld id="{CC764DC6-8DF9-E147-BB80-3AA5EE62CAB9}" type="slidenum">
              <a:rPr lang="en-US" smtClean="0"/>
              <a:pPr/>
              <a:t>15</a:t>
            </a:fld>
            <a:endParaRPr lang="en-US" smtClean="0"/>
          </a:p>
        </p:txBody>
      </p:sp>
      <p:sp>
        <p:nvSpPr>
          <p:cNvPr id="2" name="مستطيل 1"/>
          <p:cNvSpPr/>
          <p:nvPr/>
        </p:nvSpPr>
        <p:spPr>
          <a:xfrm>
            <a:off x="571501" y="4213830"/>
            <a:ext cx="8572500" cy="830997"/>
          </a:xfrm>
          <a:prstGeom prst="rect">
            <a:avLst/>
          </a:prstGeom>
        </p:spPr>
        <p:txBody>
          <a:bodyPr wrap="square">
            <a:spAutoFit/>
          </a:bodyPr>
          <a:lstStyle/>
          <a:p>
            <a:pPr algn="r" rtl="1"/>
            <a:r>
              <a:rPr lang="ar-SA" dirty="0"/>
              <a:t>تنتج </a:t>
            </a:r>
            <a:r>
              <a:rPr lang="en-US" dirty="0" err="1"/>
              <a:t>Jaggies</a:t>
            </a:r>
            <a:r>
              <a:rPr lang="en-US" dirty="0"/>
              <a:t> </a:t>
            </a:r>
            <a:r>
              <a:rPr lang="ar-SA" dirty="0"/>
              <a:t>اسم مستعار للشخصية الحقيقية.</a:t>
            </a:r>
          </a:p>
          <a:p>
            <a:pPr algn="r" rtl="1"/>
            <a:r>
              <a:rPr lang="ar-SA" dirty="0"/>
              <a:t>يقوم </a:t>
            </a:r>
            <a:r>
              <a:rPr lang="en-US" dirty="0"/>
              <a:t>Anti-aliasing </a:t>
            </a:r>
            <a:r>
              <a:rPr lang="ar-SA" dirty="0"/>
              <a:t>بإنشاء حافة ناعمة عن طريق مزج لون النص مع لون الخلفية.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3" name="Rectangle 2"/>
          <p:cNvSpPr>
            <a:spLocks noGrp="1" noChangeArrowheads="1"/>
          </p:cNvSpPr>
          <p:nvPr>
            <p:ph type="title"/>
          </p:nvPr>
        </p:nvSpPr>
        <p:spPr>
          <a:xfrm>
            <a:off x="457200" y="-268306"/>
            <a:ext cx="8229600" cy="1143000"/>
          </a:xfrm>
        </p:spPr>
        <p:txBody>
          <a:bodyPr/>
          <a:lstStyle/>
          <a:p>
            <a:pPr eaLnBrk="1" hangingPunct="1"/>
            <a:r>
              <a:rPr lang="en-US" dirty="0" smtClean="0">
                <a:solidFill>
                  <a:srgbClr val="FF0000"/>
                </a:solidFill>
              </a:rPr>
              <a:t>Installed Fonts — </a:t>
            </a:r>
            <a:r>
              <a:rPr lang="en-US" sz="2800" dirty="0" smtClean="0">
                <a:solidFill>
                  <a:srgbClr val="FF0000"/>
                </a:solidFill>
              </a:rPr>
              <a:t>The Problem</a:t>
            </a:r>
            <a:endParaRPr lang="en-US" dirty="0">
              <a:solidFill>
                <a:srgbClr val="FF0000"/>
              </a:solidFill>
            </a:endParaRPr>
          </a:p>
        </p:txBody>
      </p:sp>
      <p:sp>
        <p:nvSpPr>
          <p:cNvPr id="51204" name="Rectangle 3"/>
          <p:cNvSpPr>
            <a:spLocks noGrp="1" noChangeArrowheads="1"/>
          </p:cNvSpPr>
          <p:nvPr>
            <p:ph idx="1"/>
          </p:nvPr>
        </p:nvSpPr>
        <p:spPr>
          <a:xfrm>
            <a:off x="-28581" y="657225"/>
            <a:ext cx="9672644" cy="4525963"/>
          </a:xfrm>
        </p:spPr>
        <p:txBody>
          <a:bodyPr>
            <a:noAutofit/>
          </a:bodyPr>
          <a:lstStyle/>
          <a:p>
            <a:pPr eaLnBrk="1" hangingPunct="1"/>
            <a:r>
              <a:rPr lang="en-US" dirty="0"/>
              <a:t>ASCII and Unicode are </a:t>
            </a:r>
            <a:r>
              <a:rPr lang="en-US" dirty="0">
                <a:solidFill>
                  <a:srgbClr val="FF0000"/>
                </a:solidFill>
              </a:rPr>
              <a:t>standard</a:t>
            </a:r>
            <a:r>
              <a:rPr lang="en-US" dirty="0"/>
              <a:t>.</a:t>
            </a:r>
          </a:p>
          <a:p>
            <a:pPr eaLnBrk="1" hangingPunct="1"/>
            <a:r>
              <a:rPr lang="en-US" dirty="0"/>
              <a:t>Fonts are not standardized across </a:t>
            </a:r>
            <a:r>
              <a:rPr lang="en-US" b="1" dirty="0"/>
              <a:t>computer </a:t>
            </a:r>
            <a:r>
              <a:rPr lang="en-US" sz="2800" b="1" dirty="0"/>
              <a:t>platforms</a:t>
            </a:r>
            <a:r>
              <a:rPr lang="en-US" dirty="0"/>
              <a:t>. </a:t>
            </a:r>
          </a:p>
          <a:p>
            <a:pPr marL="971550" lvl="1" indent="-514350" eaLnBrk="1" hangingPunct="1">
              <a:buFont typeface="+mj-lt"/>
              <a:buAutoNum type="arabicPeriod"/>
            </a:pPr>
            <a:r>
              <a:rPr lang="en-US" dirty="0">
                <a:ea typeface="ＭＳ Ｐゴシック" charset="-128"/>
              </a:rPr>
              <a:t>If the font is not available on the computer, it will substitute one that is.</a:t>
            </a:r>
          </a:p>
          <a:p>
            <a:pPr marL="971550" lvl="1" indent="-514350" eaLnBrk="1" hangingPunct="1">
              <a:buFont typeface="+mj-lt"/>
              <a:buAutoNum type="arabicPeriod"/>
            </a:pPr>
            <a:r>
              <a:rPr lang="en-US" dirty="0">
                <a:ea typeface="ＭＳ Ｐゴシック" charset="-128"/>
              </a:rPr>
              <a:t>The result may not be acceptable</a:t>
            </a:r>
            <a:r>
              <a:rPr lang="en-US" dirty="0" smtClean="0">
                <a:ea typeface="ＭＳ Ｐゴシック" charset="-128"/>
              </a:rPr>
              <a:t>.</a:t>
            </a:r>
          </a:p>
          <a:p>
            <a:pPr marL="971550" lvl="1" indent="-514350" eaLnBrk="1" hangingPunct="1">
              <a:buFont typeface="+mj-lt"/>
              <a:buAutoNum type="arabicPeriod"/>
            </a:pPr>
            <a:endParaRPr lang="en-US" dirty="0">
              <a:ea typeface="ＭＳ Ｐゴシック" charset="-128"/>
            </a:endParaRPr>
          </a:p>
          <a:p>
            <a:pPr eaLnBrk="1" hangingPunct="1"/>
            <a:r>
              <a:rPr lang="en-US" dirty="0">
                <a:solidFill>
                  <a:srgbClr val="FF0000"/>
                </a:solidFill>
              </a:rPr>
              <a:t>Solution</a:t>
            </a:r>
          </a:p>
          <a:p>
            <a:pPr marL="971550" lvl="1" indent="-514350" eaLnBrk="1" hangingPunct="1">
              <a:buFont typeface="+mj-lt"/>
              <a:buAutoNum type="arabicPeriod"/>
            </a:pPr>
            <a:r>
              <a:rPr lang="en-US" dirty="0">
                <a:ea typeface="ＭＳ Ｐゴシック" charset="-128"/>
              </a:rPr>
              <a:t>Use only widely available fonts.</a:t>
            </a:r>
          </a:p>
          <a:p>
            <a:pPr marL="971550" lvl="1" indent="-514350" eaLnBrk="1" hangingPunct="1">
              <a:buFont typeface="+mj-lt"/>
              <a:buAutoNum type="arabicPeriod"/>
            </a:pPr>
            <a:r>
              <a:rPr lang="en-US" dirty="0">
                <a:ea typeface="ＭＳ Ｐゴシック" charset="-128"/>
              </a:rPr>
              <a:t>Package the unique font with the application.</a:t>
            </a:r>
          </a:p>
        </p:txBody>
      </p:sp>
      <p:sp>
        <p:nvSpPr>
          <p:cNvPr id="51202" name="Slide Number Placeholder 4"/>
          <p:cNvSpPr>
            <a:spLocks noGrp="1"/>
          </p:cNvSpPr>
          <p:nvPr>
            <p:ph type="sldNum" sz="quarter" idx="12"/>
          </p:nvPr>
        </p:nvSpPr>
        <p:spPr>
          <a:noFill/>
        </p:spPr>
        <p:txBody>
          <a:bodyPr/>
          <a:lstStyle/>
          <a:p>
            <a:fld id="{C56F4101-709C-DF4A-A9E0-D339665EF6FA}" type="slidenum">
              <a:rPr lang="en-US" smtClean="0"/>
              <a:pPr/>
              <a:t>16</a:t>
            </a:fld>
            <a:endParaRPr lang="en-US" smtClean="0"/>
          </a:p>
        </p:txBody>
      </p:sp>
      <p:sp>
        <p:nvSpPr>
          <p:cNvPr id="2" name="مستطيل 1"/>
          <p:cNvSpPr/>
          <p:nvPr/>
        </p:nvSpPr>
        <p:spPr>
          <a:xfrm>
            <a:off x="-242896" y="2828306"/>
            <a:ext cx="9244013" cy="3416320"/>
          </a:xfrm>
          <a:prstGeom prst="rect">
            <a:avLst/>
          </a:prstGeom>
        </p:spPr>
        <p:txBody>
          <a:bodyPr wrap="square">
            <a:spAutoFit/>
          </a:bodyPr>
          <a:lstStyle/>
          <a:p>
            <a:pPr algn="r" rtl="1"/>
            <a:r>
              <a:rPr lang="en-US" dirty="0"/>
              <a:t>ASCII </a:t>
            </a:r>
            <a:r>
              <a:rPr lang="ar-SA" dirty="0"/>
              <a:t>و </a:t>
            </a:r>
            <a:r>
              <a:rPr lang="en-US" dirty="0"/>
              <a:t>Unicode </a:t>
            </a:r>
            <a:r>
              <a:rPr lang="ar-SA" dirty="0"/>
              <a:t>قياسيان.</a:t>
            </a:r>
          </a:p>
          <a:p>
            <a:pPr algn="r" rtl="1"/>
            <a:r>
              <a:rPr lang="ar-SA" dirty="0"/>
              <a:t>الخطوط ليست موحدة عبر منصات الكمبيوتر.</a:t>
            </a:r>
          </a:p>
          <a:p>
            <a:pPr algn="r" rtl="1"/>
            <a:r>
              <a:rPr lang="ar-SA" dirty="0"/>
              <a:t>إذا كان الخط غير متوفر على جهاز الكمبيوتر ، فسيتم استبداله بواحد.</a:t>
            </a:r>
          </a:p>
          <a:p>
            <a:pPr algn="r" rtl="1"/>
            <a:r>
              <a:rPr lang="ar-SA" dirty="0"/>
              <a:t>قد لا تكون النتيجة مقبولة</a:t>
            </a:r>
            <a:r>
              <a:rPr lang="ar-SA" dirty="0" smtClean="0"/>
              <a:t>.</a:t>
            </a:r>
          </a:p>
          <a:p>
            <a:pPr algn="r" rtl="1"/>
            <a:endParaRPr lang="ar-SA" dirty="0"/>
          </a:p>
          <a:p>
            <a:pPr algn="r" rtl="1"/>
            <a:endParaRPr lang="ar-SA" dirty="0"/>
          </a:p>
          <a:p>
            <a:pPr algn="r" rtl="1"/>
            <a:r>
              <a:rPr lang="ar-SA" dirty="0"/>
              <a:t>حل</a:t>
            </a:r>
          </a:p>
          <a:p>
            <a:pPr algn="r" rtl="1"/>
            <a:r>
              <a:rPr lang="ar-SA" dirty="0"/>
              <a:t>استخدم الخطوط المتوفرة على نطاق واسع فقط.</a:t>
            </a:r>
          </a:p>
          <a:p>
            <a:pPr algn="r" rtl="1"/>
            <a:r>
              <a:rPr lang="ar-SA" dirty="0"/>
              <a:t>حزم الخط الفريد مع التطبيق.</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a:xfrm>
            <a:off x="457200" y="-225442"/>
            <a:ext cx="8229600" cy="1143000"/>
          </a:xfrm>
        </p:spPr>
        <p:txBody>
          <a:bodyPr/>
          <a:lstStyle/>
          <a:p>
            <a:pPr eaLnBrk="1" hangingPunct="1"/>
            <a:r>
              <a:rPr lang="en-US" dirty="0" smtClean="0">
                <a:solidFill>
                  <a:srgbClr val="FF0000"/>
                </a:solidFill>
              </a:rPr>
              <a:t>Multimedia Text</a:t>
            </a:r>
            <a:endParaRPr lang="en-US" dirty="0">
              <a:solidFill>
                <a:srgbClr val="FF0000"/>
              </a:solidFill>
            </a:endParaRPr>
          </a:p>
        </p:txBody>
      </p:sp>
      <p:sp>
        <p:nvSpPr>
          <p:cNvPr id="53252" name="Rectangle 3"/>
          <p:cNvSpPr>
            <a:spLocks noGrp="1" noChangeArrowheads="1"/>
          </p:cNvSpPr>
          <p:nvPr>
            <p:ph idx="1"/>
          </p:nvPr>
        </p:nvSpPr>
        <p:spPr>
          <a:xfrm>
            <a:off x="-136824" y="538163"/>
            <a:ext cx="9280824" cy="4530725"/>
          </a:xfrm>
        </p:spPr>
        <p:txBody>
          <a:bodyPr/>
          <a:lstStyle/>
          <a:p>
            <a:pPr eaLnBrk="1" hangingPunct="1"/>
            <a:r>
              <a:rPr lang="en-US" dirty="0">
                <a:solidFill>
                  <a:srgbClr val="FF0000"/>
                </a:solidFill>
              </a:rPr>
              <a:t>Two main forms:</a:t>
            </a:r>
          </a:p>
          <a:p>
            <a:pPr marL="457200" lvl="1" indent="0" eaLnBrk="1" hangingPunct="1">
              <a:buNone/>
            </a:pPr>
            <a:r>
              <a:rPr lang="en-US" dirty="0">
                <a:solidFill>
                  <a:srgbClr val="FF5A14"/>
                </a:solidFill>
                <a:ea typeface="ＭＳ Ｐゴシック" charset="-128"/>
              </a:rPr>
              <a:t>Editable</a:t>
            </a:r>
            <a:r>
              <a:rPr lang="en-US" dirty="0">
                <a:ea typeface="ＭＳ Ｐゴシック" charset="-128"/>
              </a:rPr>
              <a:t>: text produced by word processors or text editors.</a:t>
            </a:r>
          </a:p>
          <a:p>
            <a:pPr marL="1371600" lvl="2" indent="-457200" eaLnBrk="1" hangingPunct="1">
              <a:buFont typeface="+mj-lt"/>
              <a:buAutoNum type="arabicPeriod"/>
            </a:pPr>
            <a:r>
              <a:rPr lang="en-US" dirty="0">
                <a:ea typeface="ＭＳ Ｐゴシック" charset="-128"/>
              </a:rPr>
              <a:t>Easy to alter content.</a:t>
            </a:r>
          </a:p>
          <a:p>
            <a:pPr marL="1371600" lvl="2" indent="-457200" eaLnBrk="1" hangingPunct="1">
              <a:buFont typeface="+mj-lt"/>
              <a:buAutoNum type="arabicPeriod"/>
            </a:pPr>
            <a:r>
              <a:rPr lang="en-US" dirty="0">
                <a:ea typeface="ＭＳ Ｐゴシック" charset="-128"/>
              </a:rPr>
              <a:t>Can search and spell check.</a:t>
            </a:r>
          </a:p>
          <a:p>
            <a:pPr lvl="1" eaLnBrk="1" hangingPunct="1"/>
            <a:r>
              <a:rPr lang="en-US" dirty="0">
                <a:solidFill>
                  <a:srgbClr val="FF5A14"/>
                </a:solidFill>
                <a:ea typeface="ＭＳ Ｐゴシック" charset="-128"/>
              </a:rPr>
              <a:t>Graphics</a:t>
            </a:r>
            <a:r>
              <a:rPr lang="en-US" dirty="0">
                <a:ea typeface="ＭＳ Ｐゴシック" charset="-128"/>
              </a:rPr>
              <a:t>: image of text that can be manipulated to produce a wide range of artistic effects.</a:t>
            </a:r>
          </a:p>
          <a:p>
            <a:pPr marL="1371600" lvl="2" indent="-457200" eaLnBrk="1" hangingPunct="1">
              <a:buFont typeface="+mj-lt"/>
              <a:buAutoNum type="arabicPeriod"/>
            </a:pPr>
            <a:r>
              <a:rPr lang="en-US" dirty="0">
                <a:ea typeface="ＭＳ Ｐゴシック" charset="-128"/>
              </a:rPr>
              <a:t> Make original word picture.</a:t>
            </a:r>
          </a:p>
          <a:p>
            <a:pPr marL="1371600" lvl="2" indent="-457200" eaLnBrk="1" hangingPunct="1">
              <a:buFont typeface="+mj-lt"/>
              <a:buAutoNum type="arabicPeriod"/>
            </a:pPr>
            <a:r>
              <a:rPr lang="en-US" dirty="0">
                <a:ea typeface="ＭＳ Ｐゴシック" charset="-128"/>
              </a:rPr>
              <a:t> Solves problem of installed fonts.</a:t>
            </a:r>
          </a:p>
        </p:txBody>
      </p:sp>
      <p:sp>
        <p:nvSpPr>
          <p:cNvPr id="53250" name="Slide Number Placeholder 4"/>
          <p:cNvSpPr>
            <a:spLocks noGrp="1"/>
          </p:cNvSpPr>
          <p:nvPr>
            <p:ph type="sldNum" sz="quarter" idx="12"/>
          </p:nvPr>
        </p:nvSpPr>
        <p:spPr>
          <a:noFill/>
        </p:spPr>
        <p:txBody>
          <a:bodyPr/>
          <a:lstStyle/>
          <a:p>
            <a:fld id="{F527C38B-484D-B043-899C-7D5F48E8BE61}" type="slidenum">
              <a:rPr lang="en-US" smtClean="0"/>
              <a:pPr/>
              <a:t>17</a:t>
            </a:fld>
            <a:endParaRPr lang="en-US" smtClean="0"/>
          </a:p>
        </p:txBody>
      </p:sp>
      <p:sp>
        <p:nvSpPr>
          <p:cNvPr id="2" name="مستطيل 1"/>
          <p:cNvSpPr/>
          <p:nvPr/>
        </p:nvSpPr>
        <p:spPr>
          <a:xfrm>
            <a:off x="0" y="4186264"/>
            <a:ext cx="9144000" cy="1938992"/>
          </a:xfrm>
          <a:prstGeom prst="rect">
            <a:avLst/>
          </a:prstGeom>
        </p:spPr>
        <p:txBody>
          <a:bodyPr wrap="square">
            <a:spAutoFit/>
          </a:bodyPr>
          <a:lstStyle/>
          <a:p>
            <a:pPr algn="r" rtl="1"/>
            <a:r>
              <a:rPr lang="ar-SA" dirty="0"/>
              <a:t>شكلين </a:t>
            </a:r>
            <a:r>
              <a:rPr lang="ar-SA" dirty="0" smtClean="0"/>
              <a:t>رئيسيين: قابل </a:t>
            </a:r>
            <a:r>
              <a:rPr lang="ar-SA" dirty="0"/>
              <a:t>للتعديل: نص يتم إنتاجه بواسطة معالجات النصوص أو برامج تحرير </a:t>
            </a:r>
            <a:r>
              <a:rPr lang="ar-SA" dirty="0" smtClean="0"/>
              <a:t>النصوص. من </a:t>
            </a:r>
            <a:r>
              <a:rPr lang="ar-SA" dirty="0"/>
              <a:t>السهل تغيير </a:t>
            </a:r>
            <a:r>
              <a:rPr lang="ar-SA" dirty="0" smtClean="0"/>
              <a:t>المحتوى. يمكن </a:t>
            </a:r>
            <a:r>
              <a:rPr lang="ar-SA" dirty="0"/>
              <a:t>البحث والتدقيق الإملائي.</a:t>
            </a:r>
          </a:p>
          <a:p>
            <a:pPr algn="r" rtl="1"/>
            <a:r>
              <a:rPr lang="ar-SA" dirty="0"/>
              <a:t>الرسومات: صورة من النص يمكن التلاعب بها لإنتاج نطاق واسع من التأثيرات الفنية.</a:t>
            </a:r>
          </a:p>
          <a:p>
            <a:pPr algn="r" rtl="1"/>
            <a:r>
              <a:rPr lang="ar-SA" dirty="0"/>
              <a:t>  جعل صورة الكلمة الأصلية.</a:t>
            </a:r>
          </a:p>
          <a:p>
            <a:pPr algn="r" rtl="1"/>
            <a:r>
              <a:rPr lang="ar-SA" dirty="0"/>
              <a:t>  يحل مشكلة الخطوط المثبتة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9" name="Rectangle 2"/>
          <p:cNvSpPr>
            <a:spLocks noGrp="1" noChangeArrowheads="1"/>
          </p:cNvSpPr>
          <p:nvPr>
            <p:ph type="title"/>
          </p:nvPr>
        </p:nvSpPr>
        <p:spPr>
          <a:xfrm>
            <a:off x="457200" y="-239712"/>
            <a:ext cx="8229600" cy="1143000"/>
          </a:xfrm>
        </p:spPr>
        <p:txBody>
          <a:bodyPr/>
          <a:lstStyle/>
          <a:p>
            <a:pPr eaLnBrk="1" hangingPunct="1"/>
            <a:r>
              <a:rPr lang="en-US" dirty="0" smtClean="0">
                <a:solidFill>
                  <a:srgbClr val="FF0000"/>
                </a:solidFill>
              </a:rPr>
              <a:t>Multimedia Text And Sound</a:t>
            </a:r>
            <a:endParaRPr lang="en-US" dirty="0">
              <a:solidFill>
                <a:srgbClr val="FF0000"/>
              </a:solidFill>
            </a:endParaRPr>
          </a:p>
        </p:txBody>
      </p:sp>
      <p:sp>
        <p:nvSpPr>
          <p:cNvPr id="55300" name="Rectangle 3"/>
          <p:cNvSpPr>
            <a:spLocks noGrp="1" noChangeArrowheads="1"/>
          </p:cNvSpPr>
          <p:nvPr>
            <p:ph idx="1"/>
          </p:nvPr>
        </p:nvSpPr>
        <p:spPr>
          <a:xfrm>
            <a:off x="0" y="914401"/>
            <a:ext cx="9144000" cy="4525963"/>
          </a:xfrm>
        </p:spPr>
        <p:txBody>
          <a:bodyPr>
            <a:normAutofit/>
          </a:bodyPr>
          <a:lstStyle/>
          <a:p>
            <a:pPr eaLnBrk="1" hangingPunct="1"/>
            <a:r>
              <a:rPr lang="en-US" sz="3600" dirty="0">
                <a:solidFill>
                  <a:srgbClr val="FF5A14"/>
                </a:solidFill>
              </a:rPr>
              <a:t>Speech recognition</a:t>
            </a:r>
            <a:r>
              <a:rPr lang="en-US" sz="3600" dirty="0"/>
              <a:t>: software analyzes human speech and converts words to editable text.</a:t>
            </a:r>
          </a:p>
          <a:p>
            <a:pPr marL="971550" lvl="1" indent="-514350" eaLnBrk="1" hangingPunct="1">
              <a:buFont typeface="+mj-lt"/>
              <a:buAutoNum type="arabicPeriod"/>
            </a:pPr>
            <a:r>
              <a:rPr lang="en-US" sz="3200" dirty="0">
                <a:ea typeface="ＭＳ Ｐゴシック" charset="-128"/>
              </a:rPr>
              <a:t>Requires specialized "intelligent" software.</a:t>
            </a:r>
          </a:p>
          <a:p>
            <a:pPr marL="971550" lvl="1" indent="-514350" eaLnBrk="1" hangingPunct="1">
              <a:buFont typeface="+mj-lt"/>
              <a:buAutoNum type="arabicPeriod"/>
            </a:pPr>
            <a:r>
              <a:rPr lang="en-US" sz="3200" dirty="0">
                <a:ea typeface="ＭＳ Ｐゴシック" charset="-128"/>
              </a:rPr>
              <a:t>Accuracy may depend on training and speaker's voice.</a:t>
            </a:r>
          </a:p>
          <a:p>
            <a:pPr eaLnBrk="1" hangingPunct="1"/>
            <a:r>
              <a:rPr lang="en-US" sz="3600" dirty="0">
                <a:solidFill>
                  <a:srgbClr val="FF5A14"/>
                </a:solidFill>
              </a:rPr>
              <a:t>Speech synthesis</a:t>
            </a:r>
            <a:r>
              <a:rPr lang="en-US" sz="3600" dirty="0"/>
              <a:t>: software analyzes text and reproduces it as spoken words.</a:t>
            </a:r>
          </a:p>
        </p:txBody>
      </p:sp>
      <p:sp>
        <p:nvSpPr>
          <p:cNvPr id="55298" name="Slide Number Placeholder 4"/>
          <p:cNvSpPr>
            <a:spLocks noGrp="1"/>
          </p:cNvSpPr>
          <p:nvPr>
            <p:ph type="sldNum" sz="quarter" idx="12"/>
          </p:nvPr>
        </p:nvSpPr>
        <p:spPr>
          <a:noFill/>
        </p:spPr>
        <p:txBody>
          <a:bodyPr/>
          <a:lstStyle/>
          <a:p>
            <a:fld id="{E13DB790-488F-4847-9D77-F2DA7ECE7922}" type="slidenum">
              <a:rPr lang="en-US" smtClean="0"/>
              <a:pPr/>
              <a:t>18</a:t>
            </a:fld>
            <a:endParaRPr lang="en-US" smtClean="0"/>
          </a:p>
        </p:txBody>
      </p:sp>
      <p:sp>
        <p:nvSpPr>
          <p:cNvPr id="2" name="مستطيل 1"/>
          <p:cNvSpPr/>
          <p:nvPr/>
        </p:nvSpPr>
        <p:spPr>
          <a:xfrm>
            <a:off x="0" y="4927517"/>
            <a:ext cx="9144000" cy="1200329"/>
          </a:xfrm>
          <a:prstGeom prst="rect">
            <a:avLst/>
          </a:prstGeom>
        </p:spPr>
        <p:txBody>
          <a:bodyPr wrap="square">
            <a:spAutoFit/>
          </a:bodyPr>
          <a:lstStyle/>
          <a:p>
            <a:pPr algn="r" rtl="1"/>
            <a:r>
              <a:rPr lang="ar-SA" dirty="0"/>
              <a:t>التعرف على الكلام: يحلل البرنامج الكلام البشري ويحول الكلمات إلى نص قابل للتحرير.</a:t>
            </a:r>
          </a:p>
          <a:p>
            <a:pPr algn="r" rtl="1"/>
            <a:r>
              <a:rPr lang="ar-SA" dirty="0"/>
              <a:t>يتطلب برنامج "ذكي" </a:t>
            </a:r>
            <a:r>
              <a:rPr lang="ar-SA" dirty="0" smtClean="0"/>
              <a:t>متخصص. قد </a:t>
            </a:r>
            <a:r>
              <a:rPr lang="ar-SA" dirty="0"/>
              <a:t>تعتمد الدقة على التدريب وصوت المتحدث.</a:t>
            </a:r>
          </a:p>
          <a:p>
            <a:pPr algn="r" rtl="1"/>
            <a:r>
              <a:rPr lang="ar-SA" dirty="0"/>
              <a:t>تركيب الكلام: يحلل البرنامج النص ويعيد إنتاجه ككلمات منطوقة.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7" name="Rectangle 2"/>
          <p:cNvSpPr>
            <a:spLocks noGrp="1" noChangeArrowheads="1"/>
          </p:cNvSpPr>
          <p:nvPr>
            <p:ph type="title"/>
          </p:nvPr>
        </p:nvSpPr>
        <p:spPr>
          <a:xfrm>
            <a:off x="457200" y="-225442"/>
            <a:ext cx="8229600" cy="1143000"/>
          </a:xfrm>
        </p:spPr>
        <p:txBody>
          <a:bodyPr/>
          <a:lstStyle/>
          <a:p>
            <a:pPr eaLnBrk="1" hangingPunct="1"/>
            <a:r>
              <a:rPr lang="en-US" dirty="0" smtClean="0">
                <a:solidFill>
                  <a:srgbClr val="FF0000"/>
                </a:solidFill>
              </a:rPr>
              <a:t>Text &amp; Interactivity</a:t>
            </a:r>
            <a:endParaRPr lang="en-US" dirty="0">
              <a:solidFill>
                <a:srgbClr val="FF0000"/>
              </a:solidFill>
            </a:endParaRPr>
          </a:p>
        </p:txBody>
      </p:sp>
      <p:sp>
        <p:nvSpPr>
          <p:cNvPr id="57348" name="Rectangle 3"/>
          <p:cNvSpPr>
            <a:spLocks noGrp="1" noChangeArrowheads="1"/>
          </p:cNvSpPr>
          <p:nvPr>
            <p:ph idx="1"/>
          </p:nvPr>
        </p:nvSpPr>
        <p:spPr>
          <a:xfrm>
            <a:off x="166688" y="614344"/>
            <a:ext cx="8977312" cy="4495800"/>
          </a:xfrm>
        </p:spPr>
        <p:txBody>
          <a:bodyPr>
            <a:noAutofit/>
          </a:bodyPr>
          <a:lstStyle/>
          <a:p>
            <a:pPr eaLnBrk="1" hangingPunct="1"/>
            <a:r>
              <a:rPr lang="en-US" sz="3600" dirty="0">
                <a:solidFill>
                  <a:srgbClr val="FF0000"/>
                </a:solidFill>
              </a:rPr>
              <a:t>Hypertex</a:t>
            </a:r>
            <a:r>
              <a:rPr lang="en-US" sz="3600" dirty="0"/>
              <a:t>t is linked text.</a:t>
            </a:r>
          </a:p>
          <a:p>
            <a:pPr lvl="1" eaLnBrk="1" hangingPunct="1"/>
            <a:r>
              <a:rPr lang="en-US" sz="3200" dirty="0">
                <a:ea typeface="ＭＳ Ｐゴシック" charset="-128"/>
              </a:rPr>
              <a:t>User interacts with links to trace relationships of words and ideas created by the author.</a:t>
            </a:r>
          </a:p>
          <a:p>
            <a:pPr eaLnBrk="1" hangingPunct="1"/>
            <a:r>
              <a:rPr lang="en-US" sz="3600" dirty="0">
                <a:solidFill>
                  <a:srgbClr val="FF0000"/>
                </a:solidFill>
              </a:rPr>
              <a:t>Structure consists of:</a:t>
            </a:r>
          </a:p>
          <a:p>
            <a:pPr marL="971550" lvl="1" indent="-514350" eaLnBrk="1" hangingPunct="1">
              <a:buFont typeface="+mj-lt"/>
              <a:buAutoNum type="arabicPeriod"/>
            </a:pPr>
            <a:r>
              <a:rPr lang="en-US" sz="3200" dirty="0">
                <a:ea typeface="ＭＳ Ｐゴシック" charset="-128"/>
              </a:rPr>
              <a:t>Nodes</a:t>
            </a:r>
          </a:p>
          <a:p>
            <a:pPr marL="971550" lvl="1" indent="-514350" eaLnBrk="1" hangingPunct="1">
              <a:buFont typeface="+mj-lt"/>
              <a:buAutoNum type="arabicPeriod"/>
            </a:pPr>
            <a:r>
              <a:rPr lang="en-US" sz="3200" dirty="0">
                <a:ea typeface="ＭＳ Ｐゴシック" charset="-128"/>
              </a:rPr>
              <a:t>Link anchor</a:t>
            </a:r>
          </a:p>
          <a:p>
            <a:pPr marL="971550" lvl="1" indent="-514350" eaLnBrk="1" hangingPunct="1">
              <a:buFont typeface="+mj-lt"/>
              <a:buAutoNum type="arabicPeriod"/>
            </a:pPr>
            <a:r>
              <a:rPr lang="en-US" sz="3200" dirty="0">
                <a:ea typeface="ＭＳ Ｐゴシック" charset="-128"/>
              </a:rPr>
              <a:t>Link markers</a:t>
            </a:r>
          </a:p>
          <a:p>
            <a:pPr eaLnBrk="1" hangingPunct="1"/>
            <a:r>
              <a:rPr lang="en-US" sz="3600" dirty="0">
                <a:solidFill>
                  <a:srgbClr val="FF0000"/>
                </a:solidFill>
              </a:rPr>
              <a:t>Hypermedia</a:t>
            </a:r>
            <a:r>
              <a:rPr lang="en-US" sz="3600" dirty="0"/>
              <a:t> is an information structure based on linked media.</a:t>
            </a:r>
          </a:p>
        </p:txBody>
      </p:sp>
      <p:sp>
        <p:nvSpPr>
          <p:cNvPr id="57346" name="Slide Number Placeholder 4"/>
          <p:cNvSpPr>
            <a:spLocks noGrp="1"/>
          </p:cNvSpPr>
          <p:nvPr>
            <p:ph type="sldNum" sz="quarter" idx="12"/>
          </p:nvPr>
        </p:nvSpPr>
        <p:spPr>
          <a:noFill/>
        </p:spPr>
        <p:txBody>
          <a:bodyPr/>
          <a:lstStyle/>
          <a:p>
            <a:fld id="{10126FAA-3D6A-544A-8FDC-02A482B29D91}" type="slidenum">
              <a:rPr lang="en-US" smtClean="0"/>
              <a:pPr/>
              <a:t>19</a:t>
            </a:fld>
            <a:endParaRPr lang="en-US" smtClean="0"/>
          </a:p>
        </p:txBody>
      </p:sp>
      <p:sp>
        <p:nvSpPr>
          <p:cNvPr id="57349" name="Text Box 4"/>
          <p:cNvSpPr txBox="1">
            <a:spLocks noChangeArrowheads="1"/>
          </p:cNvSpPr>
          <p:nvPr/>
        </p:nvSpPr>
        <p:spPr bwMode="auto">
          <a:xfrm>
            <a:off x="5867400" y="3886200"/>
            <a:ext cx="184150" cy="457200"/>
          </a:xfrm>
          <a:prstGeom prst="rect">
            <a:avLst/>
          </a:prstGeom>
          <a:noFill/>
          <a:ln w="9525">
            <a:noFill/>
            <a:miter lim="800000"/>
            <a:headEnd/>
            <a:tailEnd/>
          </a:ln>
        </p:spPr>
        <p:txBody>
          <a:bodyPr wrap="none">
            <a:prstTxWarp prst="textNoShape">
              <a:avLst/>
            </a:prstTxWarp>
            <a:spAutoFit/>
          </a:bodyPr>
          <a:lstStyle/>
          <a:p>
            <a:endParaRPr lang="en-US"/>
          </a:p>
        </p:txBody>
      </p:sp>
      <p:grpSp>
        <p:nvGrpSpPr>
          <p:cNvPr id="57350" name="Group 7"/>
          <p:cNvGrpSpPr>
            <a:grpSpLocks/>
          </p:cNvGrpSpPr>
          <p:nvPr/>
        </p:nvGrpSpPr>
        <p:grpSpPr bwMode="auto">
          <a:xfrm>
            <a:off x="6948488" y="3032125"/>
            <a:ext cx="1524000" cy="1524000"/>
            <a:chOff x="4320" y="2160"/>
            <a:chExt cx="960" cy="960"/>
          </a:xfrm>
        </p:grpSpPr>
        <p:sp>
          <p:nvSpPr>
            <p:cNvPr id="93190" name="AutoShape 6"/>
            <p:cNvSpPr>
              <a:spLocks noChangeArrowheads="1"/>
            </p:cNvSpPr>
            <p:nvPr/>
          </p:nvSpPr>
          <p:spPr bwMode="auto">
            <a:xfrm>
              <a:off x="4320" y="2160"/>
              <a:ext cx="816" cy="960"/>
            </a:xfrm>
            <a:prstGeom prst="foldedCorner">
              <a:avLst>
                <a:gd name="adj" fmla="val 12500"/>
              </a:avLst>
            </a:prstGeom>
            <a:solidFill>
              <a:schemeClr val="accent1"/>
            </a:solidFill>
            <a:ln w="9525">
              <a:solidFill>
                <a:schemeClr val="tx1"/>
              </a:solidFill>
              <a:round/>
              <a:headEnd/>
              <a:tailEnd/>
            </a:ln>
            <a:effectLst>
              <a:outerShdw blurRad="63500" dist="38099" dir="2700000" algn="ctr" rotWithShape="0">
                <a:srgbClr val="000000">
                  <a:alpha val="74998"/>
                </a:srgbClr>
              </a:outerShdw>
            </a:effectLst>
          </p:spPr>
          <p:txBody>
            <a:bodyPr wrap="none" anchor="ctr">
              <a:prstTxWarp prst="textNoShape">
                <a:avLst/>
              </a:prstTxWarp>
            </a:bodyPr>
            <a:lstStyle/>
            <a:p>
              <a:endParaRPr lang="en-US"/>
            </a:p>
          </p:txBody>
        </p:sp>
        <p:sp>
          <p:nvSpPr>
            <p:cNvPr id="57352" name="Text Box 5"/>
            <p:cNvSpPr txBox="1">
              <a:spLocks noChangeArrowheads="1"/>
            </p:cNvSpPr>
            <p:nvPr/>
          </p:nvSpPr>
          <p:spPr bwMode="auto">
            <a:xfrm>
              <a:off x="4368" y="2208"/>
              <a:ext cx="912" cy="750"/>
            </a:xfrm>
            <a:prstGeom prst="rect">
              <a:avLst/>
            </a:prstGeom>
            <a:noFill/>
            <a:ln w="9525">
              <a:noFill/>
              <a:miter lim="800000"/>
              <a:headEnd/>
              <a:tailEnd/>
            </a:ln>
          </p:spPr>
          <p:txBody>
            <a:bodyPr>
              <a:prstTxWarp prst="textNoShape">
                <a:avLst/>
              </a:prstTxWarp>
              <a:spAutoFit/>
            </a:bodyPr>
            <a:lstStyle/>
            <a:p>
              <a:pPr>
                <a:spcBef>
                  <a:spcPct val="50000"/>
                </a:spcBef>
              </a:pPr>
              <a:r>
                <a:rPr lang="en-US" sz="1800">
                  <a:hlinkClick r:id="" action="ppaction://hlinkshowjump?jump=firstslide"/>
                </a:rPr>
                <a:t>Hyperlink text </a:t>
              </a:r>
              <a:r>
                <a:rPr lang="en-US" sz="1800"/>
                <a:t>can take you places.</a:t>
              </a:r>
              <a:endParaRPr lang="en-US"/>
            </a:p>
          </p:txBody>
        </p:sp>
      </p:grpSp>
      <p:sp>
        <p:nvSpPr>
          <p:cNvPr id="2" name="مستطيل 1"/>
          <p:cNvSpPr/>
          <p:nvPr/>
        </p:nvSpPr>
        <p:spPr>
          <a:xfrm>
            <a:off x="471488" y="5291172"/>
            <a:ext cx="8666162" cy="1569660"/>
          </a:xfrm>
          <a:prstGeom prst="rect">
            <a:avLst/>
          </a:prstGeom>
        </p:spPr>
        <p:txBody>
          <a:bodyPr wrap="square">
            <a:spAutoFit/>
          </a:bodyPr>
          <a:lstStyle/>
          <a:p>
            <a:pPr algn="r" rtl="1"/>
            <a:r>
              <a:rPr lang="en-US" dirty="0"/>
              <a:t>Hypertext </a:t>
            </a:r>
            <a:r>
              <a:rPr lang="ar-SA" dirty="0"/>
              <a:t>هو نص مرتبط.</a:t>
            </a:r>
          </a:p>
          <a:p>
            <a:pPr algn="r" rtl="1"/>
            <a:r>
              <a:rPr lang="ar-SA" dirty="0"/>
              <a:t>يتفاعل المستخدم مع روابط لتتبع علاقات الكلمات والأفكار التي أنشأها المؤلف.</a:t>
            </a:r>
          </a:p>
          <a:p>
            <a:pPr algn="r" rtl="1"/>
            <a:r>
              <a:rPr lang="ar-SA" dirty="0"/>
              <a:t>يتكون الهيكل </a:t>
            </a:r>
            <a:r>
              <a:rPr lang="ar-SA" dirty="0" smtClean="0"/>
              <a:t>من: العقد- ربط المرساة- علامات </a:t>
            </a:r>
            <a:r>
              <a:rPr lang="ar-SA" dirty="0"/>
              <a:t>الرابط</a:t>
            </a:r>
          </a:p>
          <a:p>
            <a:pPr algn="r" rtl="1"/>
            <a:r>
              <a:rPr lang="en-US" dirty="0"/>
              <a:t>Hypermedia </a:t>
            </a:r>
            <a:r>
              <a:rPr lang="ar-SA" dirty="0"/>
              <a:t>هي بنية معلومات تعتمد على وسائط مرتبطة.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471488" y="0"/>
            <a:ext cx="8229600" cy="1143000"/>
          </a:xfrm>
        </p:spPr>
        <p:txBody>
          <a:bodyPr/>
          <a:lstStyle/>
          <a:p>
            <a:pPr eaLnBrk="1" hangingPunct="1"/>
            <a:r>
              <a:rPr lang="en-US" dirty="0" smtClean="0">
                <a:solidFill>
                  <a:srgbClr val="FF0000"/>
                </a:solidFill>
              </a:rPr>
              <a:t>Powers Of Text</a:t>
            </a:r>
            <a:endParaRPr lang="en-US" dirty="0">
              <a:solidFill>
                <a:srgbClr val="FF0000"/>
              </a:solidFill>
            </a:endParaRPr>
          </a:p>
        </p:txBody>
      </p:sp>
      <p:sp>
        <p:nvSpPr>
          <p:cNvPr id="18436" name="Rectangle 3"/>
          <p:cNvSpPr>
            <a:spLocks noGrp="1" noChangeArrowheads="1"/>
          </p:cNvSpPr>
          <p:nvPr>
            <p:ph idx="1"/>
          </p:nvPr>
        </p:nvSpPr>
        <p:spPr>
          <a:xfrm>
            <a:off x="-342913" y="900112"/>
            <a:ext cx="9815526" cy="4525963"/>
          </a:xfrm>
        </p:spPr>
        <p:txBody>
          <a:bodyPr>
            <a:noAutofit/>
          </a:bodyPr>
          <a:lstStyle/>
          <a:p>
            <a:pPr eaLnBrk="1" hangingPunct="1"/>
            <a:r>
              <a:rPr lang="en-US" sz="3600" dirty="0"/>
              <a:t> Multimedia developers value text for:</a:t>
            </a:r>
          </a:p>
          <a:p>
            <a:pPr marL="971550" lvl="1" indent="-514350" eaLnBrk="1" hangingPunct="1">
              <a:buFont typeface="+mj-lt"/>
              <a:buAutoNum type="arabicPeriod"/>
            </a:pPr>
            <a:r>
              <a:rPr lang="en-US" sz="3200" dirty="0">
                <a:ea typeface="ＭＳ Ｐゴシック" charset="-128"/>
              </a:rPr>
              <a:t> Universality</a:t>
            </a:r>
          </a:p>
          <a:p>
            <a:pPr marL="971550" lvl="1" indent="-514350" eaLnBrk="1" hangingPunct="1">
              <a:buFont typeface="+mj-lt"/>
              <a:buAutoNum type="arabicPeriod"/>
            </a:pPr>
            <a:r>
              <a:rPr lang="en-US" sz="3200" dirty="0">
                <a:ea typeface="ＭＳ Ｐゴシック" charset="-128"/>
              </a:rPr>
              <a:t> Clarity</a:t>
            </a:r>
          </a:p>
          <a:p>
            <a:pPr marL="971550" lvl="1" indent="-514350" eaLnBrk="1" hangingPunct="1">
              <a:buFont typeface="+mj-lt"/>
              <a:buAutoNum type="arabicPeriod"/>
            </a:pPr>
            <a:r>
              <a:rPr lang="en-US" sz="3200" dirty="0">
                <a:ea typeface="ＭＳ Ｐゴシック" charset="-128"/>
              </a:rPr>
              <a:t> Efficiency</a:t>
            </a:r>
          </a:p>
          <a:p>
            <a:pPr marL="971550" lvl="1" indent="-514350" eaLnBrk="1" hangingPunct="1">
              <a:buFont typeface="+mj-lt"/>
              <a:buAutoNum type="arabicPeriod"/>
            </a:pPr>
            <a:r>
              <a:rPr lang="en-US" sz="3200" dirty="0">
                <a:ea typeface="ＭＳ Ｐゴシック" charset="-128"/>
              </a:rPr>
              <a:t> Powers of abstraction, engagement, </a:t>
            </a:r>
            <a:r>
              <a:rPr lang="en-US" sz="3200" dirty="0" smtClean="0">
                <a:ea typeface="ＭＳ Ｐゴシック" charset="-128"/>
              </a:rPr>
              <a:t>suggestion</a:t>
            </a:r>
            <a:r>
              <a:rPr lang="en-US" sz="3200" dirty="0">
                <a:ea typeface="ＭＳ Ｐゴシック" charset="-128"/>
              </a:rPr>
              <a:t>.</a:t>
            </a:r>
            <a:br>
              <a:rPr lang="en-US" sz="3200" dirty="0">
                <a:ea typeface="ＭＳ Ｐゴシック" charset="-128"/>
              </a:rPr>
            </a:br>
            <a:endParaRPr lang="en-US" sz="3200" dirty="0">
              <a:ea typeface="ＭＳ Ｐゴシック" charset="-128"/>
            </a:endParaRPr>
          </a:p>
          <a:p>
            <a:pPr eaLnBrk="1" hangingPunct="1"/>
            <a:r>
              <a:rPr lang="en-US" sz="3600" dirty="0"/>
              <a:t>Developers can explore new uses for text in a media-rich environment.</a:t>
            </a:r>
          </a:p>
        </p:txBody>
      </p:sp>
      <p:sp>
        <p:nvSpPr>
          <p:cNvPr id="18434" name="Slide Number Placeholder 4"/>
          <p:cNvSpPr>
            <a:spLocks noGrp="1"/>
          </p:cNvSpPr>
          <p:nvPr>
            <p:ph type="sldNum" sz="quarter" idx="12"/>
          </p:nvPr>
        </p:nvSpPr>
        <p:spPr>
          <a:noFill/>
        </p:spPr>
        <p:txBody>
          <a:bodyPr/>
          <a:lstStyle/>
          <a:p>
            <a:fld id="{544556BD-68DA-D847-8CA6-D37FDA083BA3}" type="slidenum">
              <a:rPr lang="en-US" smtClean="0"/>
              <a:pPr/>
              <a:t>2</a:t>
            </a:fld>
            <a:endParaRPr lang="en-US" smtClean="0"/>
          </a:p>
        </p:txBody>
      </p:sp>
      <p:sp>
        <p:nvSpPr>
          <p:cNvPr id="2" name="مستطيل 1"/>
          <p:cNvSpPr/>
          <p:nvPr/>
        </p:nvSpPr>
        <p:spPr>
          <a:xfrm>
            <a:off x="542925" y="1404372"/>
            <a:ext cx="8515337" cy="4893647"/>
          </a:xfrm>
          <a:prstGeom prst="rect">
            <a:avLst/>
          </a:prstGeom>
        </p:spPr>
        <p:txBody>
          <a:bodyPr wrap="square">
            <a:spAutoFit/>
          </a:bodyPr>
          <a:lstStyle/>
          <a:p>
            <a:pPr algn="r" rtl="1"/>
            <a:r>
              <a:rPr lang="ar-SA" dirty="0"/>
              <a:t>مطوري الوسائط المتعددة قيمة النص لـ:</a:t>
            </a:r>
          </a:p>
          <a:p>
            <a:pPr algn="r" rtl="1"/>
            <a:r>
              <a:rPr lang="ar-SA" dirty="0"/>
              <a:t>  عالمية</a:t>
            </a:r>
          </a:p>
          <a:p>
            <a:pPr algn="r" rtl="1"/>
            <a:r>
              <a:rPr lang="ar-SA" dirty="0"/>
              <a:t>  وضوح</a:t>
            </a:r>
          </a:p>
          <a:p>
            <a:pPr algn="r" rtl="1"/>
            <a:r>
              <a:rPr lang="ar-SA" dirty="0"/>
              <a:t>  نجاعة</a:t>
            </a:r>
          </a:p>
          <a:p>
            <a:pPr algn="r" rtl="1"/>
            <a:r>
              <a:rPr lang="ar-SA" dirty="0"/>
              <a:t>  قوى التجريد والمشاركة والاقتراح</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r>
              <a:rPr lang="ar-SA" dirty="0"/>
              <a:t>يمكن للمطورين استكشاف استخدامات جديدة للنص في بيئة غنية بالوسائط.</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5" name="Rectangle 2"/>
          <p:cNvSpPr>
            <a:spLocks noGrp="1" noChangeArrowheads="1"/>
          </p:cNvSpPr>
          <p:nvPr>
            <p:ph type="title"/>
          </p:nvPr>
        </p:nvSpPr>
        <p:spPr>
          <a:xfrm>
            <a:off x="242887" y="-268290"/>
            <a:ext cx="8229600" cy="1143000"/>
          </a:xfrm>
        </p:spPr>
        <p:txBody>
          <a:bodyPr/>
          <a:lstStyle/>
          <a:p>
            <a:pPr eaLnBrk="1" hangingPunct="1"/>
            <a:r>
              <a:rPr lang="en-US" dirty="0" smtClean="0">
                <a:solidFill>
                  <a:srgbClr val="FF0000"/>
                </a:solidFill>
              </a:rPr>
              <a:t>Text For The WWW</a:t>
            </a:r>
            <a:endParaRPr lang="en-US" dirty="0">
              <a:solidFill>
                <a:srgbClr val="FF0000"/>
              </a:solidFill>
            </a:endParaRPr>
          </a:p>
        </p:txBody>
      </p:sp>
      <p:sp>
        <p:nvSpPr>
          <p:cNvPr id="59396" name="Rectangle 3"/>
          <p:cNvSpPr>
            <a:spLocks noGrp="1" noChangeArrowheads="1"/>
          </p:cNvSpPr>
          <p:nvPr>
            <p:ph idx="1"/>
          </p:nvPr>
        </p:nvSpPr>
        <p:spPr>
          <a:xfrm>
            <a:off x="-190500" y="614357"/>
            <a:ext cx="9334500" cy="4525963"/>
          </a:xfrm>
        </p:spPr>
        <p:txBody>
          <a:bodyPr>
            <a:noAutofit/>
          </a:bodyPr>
          <a:lstStyle/>
          <a:p>
            <a:r>
              <a:rPr lang="en-US" dirty="0">
                <a:solidFill>
                  <a:srgbClr val="FF0000"/>
                </a:solidFill>
              </a:rPr>
              <a:t>HTML:</a:t>
            </a:r>
            <a:r>
              <a:rPr lang="en-US" dirty="0"/>
              <a:t> </a:t>
            </a:r>
            <a:r>
              <a:rPr lang="en-US" dirty="0">
                <a:solidFill>
                  <a:srgbClr val="FF5A14"/>
                </a:solidFill>
              </a:rPr>
              <a:t>h</a:t>
            </a:r>
            <a:r>
              <a:rPr lang="en-US" dirty="0"/>
              <a:t>yper</a:t>
            </a:r>
            <a:r>
              <a:rPr lang="en-US" dirty="0">
                <a:solidFill>
                  <a:srgbClr val="FF5A14"/>
                </a:solidFill>
                <a:latin typeface="ヒラギノ角ゴ Pro W3" charset="-128"/>
              </a:rPr>
              <a:t>t</a:t>
            </a:r>
            <a:r>
              <a:rPr lang="en-US" dirty="0"/>
              <a:t>ext </a:t>
            </a:r>
            <a:r>
              <a:rPr lang="en-US" dirty="0">
                <a:solidFill>
                  <a:srgbClr val="FF5A14"/>
                </a:solidFill>
              </a:rPr>
              <a:t>m</a:t>
            </a:r>
            <a:r>
              <a:rPr lang="en-US" dirty="0"/>
              <a:t>arkup </a:t>
            </a:r>
            <a:r>
              <a:rPr lang="en-US" dirty="0">
                <a:solidFill>
                  <a:srgbClr val="FF5A14"/>
                </a:solidFill>
              </a:rPr>
              <a:t>l</a:t>
            </a:r>
            <a:r>
              <a:rPr lang="en-US" dirty="0"/>
              <a:t>anguage</a:t>
            </a:r>
            <a:r>
              <a:rPr lang="en-US" dirty="0" smtClean="0"/>
              <a:t>.</a:t>
            </a:r>
            <a:r>
              <a:rPr lang="ar-SA" sz="2400" dirty="0"/>
              <a:t> لغة ترميز النص الفائق</a:t>
            </a:r>
            <a:r>
              <a:rPr lang="ar-SA" sz="2400" dirty="0" smtClean="0"/>
              <a:t>.</a:t>
            </a:r>
            <a:endParaRPr lang="en-US" dirty="0"/>
          </a:p>
          <a:p>
            <a:pPr lvl="1" eaLnBrk="1" hangingPunct="1"/>
            <a:r>
              <a:rPr lang="en-US" dirty="0">
                <a:ea typeface="ＭＳ Ｐゴシック" charset="-128"/>
              </a:rPr>
              <a:t>Contains "</a:t>
            </a:r>
            <a:r>
              <a:rPr lang="en-US" dirty="0">
                <a:solidFill>
                  <a:srgbClr val="FF0000"/>
                </a:solidFill>
                <a:ea typeface="ＭＳ Ｐゴシック" charset="-128"/>
              </a:rPr>
              <a:t>tags</a:t>
            </a:r>
            <a:r>
              <a:rPr lang="en-US" dirty="0">
                <a:ea typeface="ＭＳ Ｐゴシック" charset="-128"/>
              </a:rPr>
              <a:t>" used to specify the structure of the document and format the text and media.</a:t>
            </a:r>
          </a:p>
          <a:p>
            <a:pPr lvl="1" eaLnBrk="1" hangingPunct="1"/>
            <a:r>
              <a:rPr lang="en-US" dirty="0">
                <a:ea typeface="ＭＳ Ｐゴシック" charset="-128"/>
              </a:rPr>
              <a:t>Browser interprets the "</a:t>
            </a:r>
            <a:r>
              <a:rPr lang="en-US" dirty="0">
                <a:solidFill>
                  <a:srgbClr val="FF0000"/>
                </a:solidFill>
                <a:ea typeface="ＭＳ Ｐゴシック" charset="-128"/>
              </a:rPr>
              <a:t>tags</a:t>
            </a:r>
            <a:r>
              <a:rPr lang="en-US" dirty="0">
                <a:ea typeface="ＭＳ Ｐゴシック" charset="-128"/>
              </a:rPr>
              <a:t>" and displays the "</a:t>
            </a:r>
            <a:r>
              <a:rPr lang="en-US" dirty="0">
                <a:solidFill>
                  <a:srgbClr val="FF0000"/>
                </a:solidFill>
                <a:ea typeface="ＭＳ Ｐゴシック" charset="-128"/>
              </a:rPr>
              <a:t>page</a:t>
            </a:r>
            <a:r>
              <a:rPr lang="en-US" dirty="0">
                <a:ea typeface="ＭＳ Ｐゴシック" charset="-128"/>
              </a:rPr>
              <a:t>" on a client computer. </a:t>
            </a:r>
            <a:br>
              <a:rPr lang="en-US" dirty="0">
                <a:ea typeface="ＭＳ Ｐゴシック" charset="-128"/>
              </a:rPr>
            </a:br>
            <a:endParaRPr lang="en-US" dirty="0">
              <a:ea typeface="ＭＳ Ｐゴシック" charset="-128"/>
            </a:endParaRPr>
          </a:p>
          <a:p>
            <a:pPr eaLnBrk="1" hangingPunct="1"/>
            <a:r>
              <a:rPr lang="en-US" dirty="0">
                <a:solidFill>
                  <a:srgbClr val="FF0000"/>
                </a:solidFill>
              </a:rPr>
              <a:t>HTML limitations:</a:t>
            </a:r>
          </a:p>
          <a:p>
            <a:pPr lvl="1" eaLnBrk="1" hangingPunct="1"/>
            <a:r>
              <a:rPr lang="en-US" dirty="0">
                <a:ea typeface="ＭＳ Ｐゴシック" charset="-128"/>
              </a:rPr>
              <a:t>Limited set of tags to create a page.</a:t>
            </a:r>
          </a:p>
          <a:p>
            <a:pPr lvl="1" eaLnBrk="1" hangingPunct="1"/>
            <a:r>
              <a:rPr lang="en-US" dirty="0">
                <a:ea typeface="ＭＳ Ｐゴシック" charset="-128"/>
              </a:rPr>
              <a:t>Difficult to precisely define a page appearance.</a:t>
            </a:r>
          </a:p>
          <a:p>
            <a:pPr lvl="2" eaLnBrk="1" hangingPunct="1"/>
            <a:r>
              <a:rPr lang="en-US" dirty="0">
                <a:ea typeface="ＭＳ Ｐゴシック" charset="-128"/>
              </a:rPr>
              <a:t>Some browsers and client computers may present the html page differently from other browsers.</a:t>
            </a:r>
          </a:p>
        </p:txBody>
      </p:sp>
      <p:sp>
        <p:nvSpPr>
          <p:cNvPr id="59394" name="Slide Number Placeholder 4"/>
          <p:cNvSpPr>
            <a:spLocks noGrp="1"/>
          </p:cNvSpPr>
          <p:nvPr>
            <p:ph type="sldNum" sz="quarter" idx="12"/>
          </p:nvPr>
        </p:nvSpPr>
        <p:spPr>
          <a:noFill/>
        </p:spPr>
        <p:txBody>
          <a:bodyPr/>
          <a:lstStyle/>
          <a:p>
            <a:fld id="{B2811851-0823-A84B-8A9E-7840FB29BB18}" type="slidenum">
              <a:rPr lang="en-US" smtClean="0"/>
              <a:pPr/>
              <a:t>20</a:t>
            </a:fld>
            <a:endParaRPr lang="en-US" smtClean="0"/>
          </a:p>
        </p:txBody>
      </p:sp>
      <p:sp>
        <p:nvSpPr>
          <p:cNvPr id="59397" name="Text Box 4"/>
          <p:cNvSpPr txBox="1">
            <a:spLocks noChangeArrowheads="1"/>
          </p:cNvSpPr>
          <p:nvPr/>
        </p:nvSpPr>
        <p:spPr bwMode="auto">
          <a:xfrm>
            <a:off x="7391400" y="3962400"/>
            <a:ext cx="1295400" cy="336550"/>
          </a:xfrm>
          <a:prstGeom prst="rect">
            <a:avLst/>
          </a:prstGeom>
          <a:noFill/>
          <a:ln w="9525">
            <a:noFill/>
            <a:miter lim="800000"/>
            <a:headEnd/>
            <a:tailEnd/>
          </a:ln>
        </p:spPr>
        <p:txBody>
          <a:bodyPr>
            <a:prstTxWarp prst="textNoShape">
              <a:avLst/>
            </a:prstTxWarp>
            <a:spAutoFit/>
          </a:bodyPr>
          <a:lstStyle/>
          <a:p>
            <a:pPr>
              <a:spcBef>
                <a:spcPct val="50000"/>
              </a:spcBef>
            </a:pPr>
            <a:endParaRPr lang="en-US" sz="1600"/>
          </a:p>
        </p:txBody>
      </p:sp>
      <p:sp>
        <p:nvSpPr>
          <p:cNvPr id="2" name="مستطيل 1"/>
          <p:cNvSpPr/>
          <p:nvPr/>
        </p:nvSpPr>
        <p:spPr>
          <a:xfrm>
            <a:off x="0" y="2811547"/>
            <a:ext cx="9144000" cy="4154984"/>
          </a:xfrm>
          <a:prstGeom prst="rect">
            <a:avLst/>
          </a:prstGeom>
        </p:spPr>
        <p:txBody>
          <a:bodyPr wrap="square">
            <a:spAutoFit/>
          </a:bodyPr>
          <a:lstStyle/>
          <a:p>
            <a:pPr algn="r" rtl="1"/>
            <a:r>
              <a:rPr lang="ar-SA" dirty="0" smtClean="0"/>
              <a:t>يحتوي </a:t>
            </a:r>
            <a:r>
              <a:rPr lang="ar-SA" dirty="0"/>
              <a:t>على "العلامات" المستخدمة لتحديد هيكل المستند وتنسيق النص والوسائط.</a:t>
            </a:r>
          </a:p>
          <a:p>
            <a:pPr algn="r" rtl="1"/>
            <a:r>
              <a:rPr lang="ar-SA" dirty="0"/>
              <a:t>يفسر المتصفح "العلامات" ويعرض "الصفحة" على جهاز كمبيوتر عميل. ؟</a:t>
            </a:r>
          </a:p>
          <a:p>
            <a:pPr algn="r" rtl="1"/>
            <a:r>
              <a:rPr lang="ar-SA" dirty="0"/>
              <a:t>قيود </a:t>
            </a:r>
            <a:r>
              <a:rPr lang="en-US" dirty="0"/>
              <a:t>HTML</a:t>
            </a:r>
            <a:r>
              <a:rPr lang="en-US" dirty="0" smtClean="0"/>
              <a:t>:</a:t>
            </a:r>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en-US" dirty="0"/>
          </a:p>
          <a:p>
            <a:pPr algn="r" rtl="1"/>
            <a:r>
              <a:rPr lang="ar-SA" dirty="0"/>
              <a:t>مجموعة محدودة من العلامات لإنشاء </a:t>
            </a:r>
            <a:r>
              <a:rPr lang="ar-SA" dirty="0" smtClean="0"/>
              <a:t>صفحة. من </a:t>
            </a:r>
            <a:r>
              <a:rPr lang="ar-SA" dirty="0"/>
              <a:t>الصعب تحديد مظهر الصفحة بدقة.</a:t>
            </a:r>
          </a:p>
          <a:p>
            <a:pPr algn="r" rtl="1"/>
            <a:r>
              <a:rPr lang="ar-SA" dirty="0"/>
              <a:t>قد تعرض بعض المتصفحات وأجهزة الكمبيوتر العميلة صفحة </a:t>
            </a:r>
            <a:r>
              <a:rPr lang="en-US" dirty="0"/>
              <a:t>html </a:t>
            </a:r>
            <a:r>
              <a:rPr lang="ar-SA" dirty="0"/>
              <a:t>بشكل مختلف عن المتصفحات الأخرى</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3" name="Rectangle 2"/>
          <p:cNvSpPr>
            <a:spLocks noGrp="1" noChangeArrowheads="1"/>
          </p:cNvSpPr>
          <p:nvPr>
            <p:ph type="title"/>
          </p:nvPr>
        </p:nvSpPr>
        <p:spPr>
          <a:xfrm>
            <a:off x="457200" y="-111125"/>
            <a:ext cx="8229600" cy="1143000"/>
          </a:xfrm>
        </p:spPr>
        <p:txBody>
          <a:bodyPr/>
          <a:lstStyle/>
          <a:p>
            <a:pPr eaLnBrk="1" hangingPunct="1"/>
            <a:r>
              <a:rPr lang="en-US" dirty="0">
                <a:solidFill>
                  <a:srgbClr val="FF0000"/>
                </a:solidFill>
              </a:rPr>
              <a:t>CSS &amp; XHTML</a:t>
            </a:r>
          </a:p>
        </p:txBody>
      </p:sp>
      <p:sp>
        <p:nvSpPr>
          <p:cNvPr id="61444" name="Rectangle 3"/>
          <p:cNvSpPr>
            <a:spLocks noGrp="1" noChangeArrowheads="1"/>
          </p:cNvSpPr>
          <p:nvPr>
            <p:ph idx="1"/>
          </p:nvPr>
        </p:nvSpPr>
        <p:spPr>
          <a:xfrm>
            <a:off x="-414357" y="857250"/>
            <a:ext cx="9686934" cy="4525963"/>
          </a:xfrm>
        </p:spPr>
        <p:txBody>
          <a:bodyPr/>
          <a:lstStyle/>
          <a:p>
            <a:pPr eaLnBrk="1" hangingPunct="1">
              <a:lnSpc>
                <a:spcPct val="70000"/>
              </a:lnSpc>
            </a:pPr>
            <a:r>
              <a:rPr lang="en-US" dirty="0">
                <a:solidFill>
                  <a:srgbClr val="FF0000"/>
                </a:solidFill>
              </a:rPr>
              <a:t>Cascading Style Sheets (CSS).</a:t>
            </a:r>
          </a:p>
          <a:p>
            <a:pPr marL="971550" lvl="1" indent="-514350" eaLnBrk="1" hangingPunct="1">
              <a:lnSpc>
                <a:spcPct val="70000"/>
              </a:lnSpc>
              <a:buFont typeface="+mj-lt"/>
              <a:buAutoNum type="arabicPeriod"/>
            </a:pPr>
            <a:r>
              <a:rPr lang="en-US" dirty="0">
                <a:ea typeface="ＭＳ Ｐゴシック" charset="-128"/>
              </a:rPr>
              <a:t>An addition to HTML</a:t>
            </a:r>
          </a:p>
          <a:p>
            <a:pPr marL="971550" lvl="1" indent="-514350" eaLnBrk="1" hangingPunct="1">
              <a:lnSpc>
                <a:spcPct val="70000"/>
              </a:lnSpc>
              <a:buFont typeface="+mj-lt"/>
              <a:buAutoNum type="arabicPeriod"/>
            </a:pPr>
            <a:r>
              <a:rPr lang="en-US" dirty="0">
                <a:ea typeface="ＭＳ Ｐゴシック" charset="-128"/>
              </a:rPr>
              <a:t>Separates content of page from formatting commands</a:t>
            </a:r>
          </a:p>
          <a:p>
            <a:pPr marL="971550" lvl="1" indent="-514350" eaLnBrk="1" hangingPunct="1">
              <a:lnSpc>
                <a:spcPct val="70000"/>
              </a:lnSpc>
              <a:buFont typeface="+mj-lt"/>
              <a:buAutoNum type="arabicPeriod"/>
            </a:pPr>
            <a:r>
              <a:rPr lang="en-US" dirty="0">
                <a:ea typeface="ＭＳ Ｐゴシック" charset="-128"/>
              </a:rPr>
              <a:t>Easier to edit and maintain consistent appearance of a site</a:t>
            </a:r>
            <a:r>
              <a:rPr lang="en-US" dirty="0" smtClean="0">
                <a:ea typeface="ＭＳ Ｐゴシック" charset="-128"/>
              </a:rPr>
              <a:t>.</a:t>
            </a:r>
          </a:p>
          <a:p>
            <a:pPr lvl="1" eaLnBrk="1" hangingPunct="1">
              <a:lnSpc>
                <a:spcPct val="70000"/>
              </a:lnSpc>
            </a:pPr>
            <a:endParaRPr lang="en-US" dirty="0" smtClean="0">
              <a:ea typeface="ＭＳ Ｐゴシック" charset="-128"/>
            </a:endParaRPr>
          </a:p>
          <a:p>
            <a:pPr lvl="1" eaLnBrk="1" hangingPunct="1">
              <a:lnSpc>
                <a:spcPct val="70000"/>
              </a:lnSpc>
            </a:pPr>
            <a:endParaRPr lang="en-US" dirty="0">
              <a:ea typeface="ＭＳ Ｐゴシック" charset="-128"/>
            </a:endParaRPr>
          </a:p>
          <a:p>
            <a:pPr lvl="1" eaLnBrk="1" hangingPunct="1">
              <a:lnSpc>
                <a:spcPct val="70000"/>
              </a:lnSpc>
            </a:pPr>
            <a:endParaRPr lang="en-US" dirty="0">
              <a:ea typeface="ＭＳ Ｐゴシック" charset="-128"/>
            </a:endParaRPr>
          </a:p>
          <a:p>
            <a:pPr marL="0" indent="0">
              <a:lnSpc>
                <a:spcPct val="70000"/>
              </a:lnSpc>
              <a:buNone/>
            </a:pPr>
            <a:r>
              <a:rPr lang="en-US" dirty="0">
                <a:solidFill>
                  <a:srgbClr val="FF0000"/>
                </a:solidFill>
              </a:rPr>
              <a:t> </a:t>
            </a:r>
            <a:r>
              <a:rPr lang="en-US" dirty="0" smtClean="0">
                <a:solidFill>
                  <a:srgbClr val="FF0000"/>
                </a:solidFill>
              </a:rPr>
              <a:t>         </a:t>
            </a:r>
            <a:r>
              <a:rPr lang="en-US" dirty="0" err="1" smtClean="0">
                <a:solidFill>
                  <a:srgbClr val="FF0000"/>
                </a:solidFill>
              </a:rPr>
              <a:t>eXtensible</a:t>
            </a:r>
            <a:r>
              <a:rPr lang="en-US" dirty="0" smtClean="0">
                <a:solidFill>
                  <a:srgbClr val="FF0000"/>
                </a:solidFill>
              </a:rPr>
              <a:t> </a:t>
            </a:r>
            <a:r>
              <a:rPr lang="en-US" dirty="0">
                <a:solidFill>
                  <a:srgbClr val="FF0000"/>
                </a:solidFill>
              </a:rPr>
              <a:t>HTML (XHTML)</a:t>
            </a:r>
          </a:p>
          <a:p>
            <a:pPr marL="971550" lvl="1" indent="-514350" eaLnBrk="1" hangingPunct="1">
              <a:lnSpc>
                <a:spcPct val="70000"/>
              </a:lnSpc>
              <a:buFont typeface="+mj-lt"/>
              <a:buAutoNum type="arabicPeriod"/>
            </a:pPr>
            <a:r>
              <a:rPr lang="en-US" dirty="0">
                <a:ea typeface="ＭＳ Ｐゴシック" charset="-128"/>
              </a:rPr>
              <a:t>A blending of HTML and XML</a:t>
            </a:r>
          </a:p>
          <a:p>
            <a:pPr marL="971550" lvl="1" indent="-514350" eaLnBrk="1" hangingPunct="1">
              <a:lnSpc>
                <a:spcPct val="70000"/>
              </a:lnSpc>
              <a:buFont typeface="+mj-lt"/>
              <a:buAutoNum type="arabicPeriod"/>
            </a:pPr>
            <a:r>
              <a:rPr lang="en-US" dirty="0">
                <a:ea typeface="ＭＳ Ｐゴシック" charset="-128"/>
              </a:rPr>
              <a:t>XML supports more powerful data manipulation.</a:t>
            </a:r>
          </a:p>
          <a:p>
            <a:pPr marL="971550" lvl="1" indent="-514350" eaLnBrk="1" hangingPunct="1">
              <a:lnSpc>
                <a:spcPct val="70000"/>
              </a:lnSpc>
              <a:buFont typeface="+mj-lt"/>
              <a:buAutoNum type="arabicPeriod"/>
            </a:pPr>
            <a:r>
              <a:rPr lang="en-US" dirty="0">
                <a:ea typeface="ＭＳ Ｐゴシック" charset="-128"/>
              </a:rPr>
              <a:t>XHTML improves page display on mobile devices.</a:t>
            </a:r>
          </a:p>
        </p:txBody>
      </p:sp>
      <p:sp>
        <p:nvSpPr>
          <p:cNvPr id="61442" name="Slide Number Placeholder 4"/>
          <p:cNvSpPr>
            <a:spLocks noGrp="1"/>
          </p:cNvSpPr>
          <p:nvPr>
            <p:ph type="sldNum" sz="quarter" idx="12"/>
          </p:nvPr>
        </p:nvSpPr>
        <p:spPr>
          <a:noFill/>
        </p:spPr>
        <p:txBody>
          <a:bodyPr/>
          <a:lstStyle/>
          <a:p>
            <a:fld id="{759A5BC3-9C0E-CB40-9995-4ABA52BAEE22}" type="slidenum">
              <a:rPr lang="en-US" smtClean="0"/>
              <a:pPr/>
              <a:t>21</a:t>
            </a:fld>
            <a:endParaRPr lang="en-US" smtClean="0"/>
          </a:p>
        </p:txBody>
      </p:sp>
      <p:sp>
        <p:nvSpPr>
          <p:cNvPr id="2" name="مستطيل 1"/>
          <p:cNvSpPr/>
          <p:nvPr/>
        </p:nvSpPr>
        <p:spPr>
          <a:xfrm>
            <a:off x="-214313" y="2323058"/>
            <a:ext cx="9358313" cy="3785652"/>
          </a:xfrm>
          <a:prstGeom prst="rect">
            <a:avLst/>
          </a:prstGeom>
        </p:spPr>
        <p:txBody>
          <a:bodyPr wrap="square">
            <a:spAutoFit/>
          </a:bodyPr>
          <a:lstStyle/>
          <a:p>
            <a:pPr algn="r" rtl="1"/>
            <a:r>
              <a:rPr lang="ar-SA" dirty="0"/>
              <a:t>أوراق الأنماط المتتالية (</a:t>
            </a:r>
            <a:r>
              <a:rPr lang="en-US" dirty="0"/>
              <a:t>CSS).</a:t>
            </a:r>
          </a:p>
          <a:p>
            <a:pPr algn="r" rtl="1"/>
            <a:r>
              <a:rPr lang="ar-SA" dirty="0"/>
              <a:t>إضافة إلى </a:t>
            </a:r>
            <a:r>
              <a:rPr lang="en-US" dirty="0" smtClean="0"/>
              <a:t>               -    HTML </a:t>
            </a:r>
            <a:r>
              <a:rPr lang="ar-SA" dirty="0" smtClean="0"/>
              <a:t>يفصل </a:t>
            </a:r>
            <a:r>
              <a:rPr lang="ar-SA" dirty="0"/>
              <a:t>محتوى الصفحة عن أوامر التنسيق</a:t>
            </a:r>
          </a:p>
          <a:p>
            <a:pPr algn="r" rtl="1"/>
            <a:r>
              <a:rPr lang="ar-SA" dirty="0"/>
              <a:t>من الأسهل تعديل مظهر الموقع والحفاظ عليه</a:t>
            </a:r>
            <a:r>
              <a:rPr lang="ar-SA" dirty="0" smtClean="0"/>
              <a:t>.</a:t>
            </a:r>
          </a:p>
          <a:p>
            <a:pPr algn="r" rtl="1"/>
            <a:endParaRPr lang="ar-SA" dirty="0"/>
          </a:p>
          <a:p>
            <a:pPr algn="r" rtl="1"/>
            <a:endParaRPr lang="ar-SA" dirty="0" smtClean="0"/>
          </a:p>
          <a:p>
            <a:pPr algn="r" rtl="1"/>
            <a:endParaRPr lang="ar-SA" dirty="0"/>
          </a:p>
          <a:p>
            <a:pPr algn="r" rtl="1"/>
            <a:endParaRPr lang="en-US" dirty="0" smtClean="0"/>
          </a:p>
          <a:p>
            <a:pPr algn="r" rtl="1"/>
            <a:endParaRPr lang="ar-SA" dirty="0"/>
          </a:p>
          <a:p>
            <a:pPr algn="r" rtl="1"/>
            <a:r>
              <a:rPr lang="ar-SA" dirty="0"/>
              <a:t>           </a:t>
            </a:r>
            <a:r>
              <a:rPr lang="en-US" dirty="0"/>
              <a:t>HTML </a:t>
            </a:r>
            <a:r>
              <a:rPr lang="ar-SA" dirty="0"/>
              <a:t>قابلة للتوسيع (</a:t>
            </a:r>
            <a:r>
              <a:rPr lang="en-US" dirty="0" smtClean="0"/>
              <a:t>XHTML)</a:t>
            </a:r>
            <a:r>
              <a:rPr lang="ar-SA" dirty="0" smtClean="0"/>
              <a:t>مزج </a:t>
            </a:r>
            <a:r>
              <a:rPr lang="en-US" dirty="0"/>
              <a:t>HTML </a:t>
            </a:r>
            <a:r>
              <a:rPr lang="ar-SA" dirty="0"/>
              <a:t>و </a:t>
            </a:r>
            <a:r>
              <a:rPr lang="en-US" dirty="0" smtClean="0"/>
              <a:t>XML   -     </a:t>
            </a:r>
            <a:r>
              <a:rPr lang="ar-SA" dirty="0" smtClean="0"/>
              <a:t>يدعم </a:t>
            </a:r>
            <a:r>
              <a:rPr lang="en-US" dirty="0"/>
              <a:t>XML </a:t>
            </a:r>
            <a:r>
              <a:rPr lang="ar-SA" dirty="0"/>
              <a:t>معالجة البيانات أكثر </a:t>
            </a:r>
            <a:r>
              <a:rPr lang="ar-SA" dirty="0" smtClean="0"/>
              <a:t>فعالية.    </a:t>
            </a:r>
            <a:r>
              <a:rPr lang="en-US" dirty="0" smtClean="0"/>
              <a:t>XHTML </a:t>
            </a:r>
            <a:r>
              <a:rPr lang="ar-SA" dirty="0"/>
              <a:t>يحسن عرض الصفحة على الأجهزة المحمولة.</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9" name="Rectangle 2"/>
          <p:cNvSpPr>
            <a:spLocks noGrp="1" noChangeArrowheads="1"/>
          </p:cNvSpPr>
          <p:nvPr>
            <p:ph type="title"/>
          </p:nvPr>
        </p:nvSpPr>
        <p:spPr>
          <a:xfrm>
            <a:off x="457200" y="-211154"/>
            <a:ext cx="8229600" cy="1143000"/>
          </a:xfrm>
        </p:spPr>
        <p:txBody>
          <a:bodyPr>
            <a:normAutofit/>
          </a:bodyPr>
          <a:lstStyle/>
          <a:p>
            <a:pPr eaLnBrk="1" hangingPunct="1"/>
            <a:r>
              <a:rPr lang="en-US" sz="4800" dirty="0" smtClean="0">
                <a:solidFill>
                  <a:srgbClr val="FF0000"/>
                </a:solidFill>
              </a:rPr>
              <a:t>Portable Document Format</a:t>
            </a:r>
            <a:endParaRPr lang="en-US" sz="4800" dirty="0">
              <a:solidFill>
                <a:srgbClr val="FF0000"/>
              </a:solidFill>
            </a:endParaRPr>
          </a:p>
        </p:txBody>
      </p:sp>
      <p:sp>
        <p:nvSpPr>
          <p:cNvPr id="65540" name="Rectangle 3"/>
          <p:cNvSpPr>
            <a:spLocks noGrp="1" noChangeArrowheads="1"/>
          </p:cNvSpPr>
          <p:nvPr>
            <p:ph idx="1"/>
          </p:nvPr>
        </p:nvSpPr>
        <p:spPr>
          <a:xfrm>
            <a:off x="-400065" y="728663"/>
            <a:ext cx="9686939" cy="4525963"/>
          </a:xfrm>
        </p:spPr>
        <p:txBody>
          <a:bodyPr>
            <a:noAutofit/>
          </a:bodyPr>
          <a:lstStyle/>
          <a:p>
            <a:pPr eaLnBrk="1" hangingPunct="1"/>
            <a:r>
              <a:rPr lang="en-US" sz="3600" dirty="0"/>
              <a:t>PDF files maintain original formatting of </a:t>
            </a:r>
            <a:r>
              <a:rPr lang="en-US" sz="3600" u="sng" dirty="0"/>
              <a:t>documents across computer platforms.</a:t>
            </a:r>
          </a:p>
          <a:p>
            <a:pPr marL="971550" lvl="1" indent="-514350" eaLnBrk="1" hangingPunct="1">
              <a:buFont typeface="+mj-lt"/>
              <a:buAutoNum type="arabicPeriod"/>
            </a:pPr>
            <a:r>
              <a:rPr lang="en-US" sz="3200" dirty="0">
                <a:ea typeface="ＭＳ Ｐゴシック" charset="-128"/>
              </a:rPr>
              <a:t>Platform and application independent.</a:t>
            </a:r>
          </a:p>
          <a:p>
            <a:pPr marL="971550" lvl="1" indent="-514350" eaLnBrk="1" hangingPunct="1">
              <a:buFont typeface="+mj-lt"/>
              <a:buAutoNum type="arabicPeriod"/>
            </a:pPr>
            <a:r>
              <a:rPr lang="en-US" sz="3200" dirty="0">
                <a:ea typeface="ＭＳ Ｐゴシック" charset="-128"/>
              </a:rPr>
              <a:t>Support multiple media and user interaction.</a:t>
            </a:r>
          </a:p>
          <a:p>
            <a:pPr marL="971550" lvl="1" indent="-514350" eaLnBrk="1" hangingPunct="1">
              <a:buFont typeface="+mj-lt"/>
              <a:buAutoNum type="arabicPeriod"/>
            </a:pPr>
            <a:r>
              <a:rPr lang="en-US" sz="3200" dirty="0">
                <a:ea typeface="ＭＳ Ｐゴシック" charset="-128"/>
              </a:rPr>
              <a:t>Require a </a:t>
            </a:r>
            <a:r>
              <a:rPr lang="en-US" sz="3200" dirty="0">
                <a:solidFill>
                  <a:srgbClr val="FF5A14"/>
                </a:solidFill>
                <a:ea typeface="ＭＳ Ｐゴシック" charset="-128"/>
              </a:rPr>
              <a:t>reader</a:t>
            </a:r>
            <a:r>
              <a:rPr lang="en-US" sz="3200" dirty="0">
                <a:ea typeface="ＭＳ Ｐゴシック" charset="-128"/>
              </a:rPr>
              <a:t> program to view the file and an application to </a:t>
            </a:r>
            <a:r>
              <a:rPr lang="en-US" sz="3200" dirty="0">
                <a:solidFill>
                  <a:srgbClr val="FF5A14"/>
                </a:solidFill>
                <a:ea typeface="ＭＳ Ｐゴシック" charset="-128"/>
              </a:rPr>
              <a:t>convert</a:t>
            </a:r>
            <a:r>
              <a:rPr lang="en-US" sz="3200" dirty="0">
                <a:ea typeface="ＭＳ Ｐゴシック" charset="-128"/>
              </a:rPr>
              <a:t> a document to pdf format.</a:t>
            </a:r>
          </a:p>
          <a:p>
            <a:pPr lvl="2" eaLnBrk="1" hangingPunct="1"/>
            <a:r>
              <a:rPr lang="en-US" sz="2800" dirty="0">
                <a:ea typeface="ＭＳ Ｐゴシック" charset="-128"/>
              </a:rPr>
              <a:t> Adobe Acrobat Reader is a free download.</a:t>
            </a:r>
          </a:p>
          <a:p>
            <a:pPr lvl="2" eaLnBrk="1" hangingPunct="1"/>
            <a:r>
              <a:rPr lang="en-US" sz="2800" dirty="0">
                <a:ea typeface="ＭＳ Ｐゴシック" charset="-128"/>
              </a:rPr>
              <a:t> PDFCreator is a free open source converter.</a:t>
            </a:r>
          </a:p>
        </p:txBody>
      </p:sp>
      <p:sp>
        <p:nvSpPr>
          <p:cNvPr id="65538" name="Slide Number Placeholder 4"/>
          <p:cNvSpPr>
            <a:spLocks noGrp="1"/>
          </p:cNvSpPr>
          <p:nvPr>
            <p:ph type="sldNum" sz="quarter" idx="12"/>
          </p:nvPr>
        </p:nvSpPr>
        <p:spPr>
          <a:noFill/>
        </p:spPr>
        <p:txBody>
          <a:bodyPr/>
          <a:lstStyle/>
          <a:p>
            <a:fld id="{AF9CC91C-AE3B-3D4A-9F5F-3DEB7E2155F5}" type="slidenum">
              <a:rPr lang="en-US" smtClean="0"/>
              <a:pPr/>
              <a:t>22</a:t>
            </a:fld>
            <a:endParaRPr lang="en-US" smtClean="0"/>
          </a:p>
        </p:txBody>
      </p:sp>
      <p:sp>
        <p:nvSpPr>
          <p:cNvPr id="2" name="مستطيل 1"/>
          <p:cNvSpPr/>
          <p:nvPr/>
        </p:nvSpPr>
        <p:spPr>
          <a:xfrm>
            <a:off x="0" y="5176867"/>
            <a:ext cx="9144000" cy="1569660"/>
          </a:xfrm>
          <a:prstGeom prst="rect">
            <a:avLst/>
          </a:prstGeom>
        </p:spPr>
        <p:txBody>
          <a:bodyPr wrap="square">
            <a:spAutoFit/>
          </a:bodyPr>
          <a:lstStyle/>
          <a:p>
            <a:pPr algn="r" rtl="1"/>
            <a:r>
              <a:rPr lang="ar-SA" dirty="0"/>
              <a:t>تحافظ ملفات </a:t>
            </a:r>
            <a:r>
              <a:rPr lang="en-US" dirty="0"/>
              <a:t>PDF </a:t>
            </a:r>
            <a:r>
              <a:rPr lang="ar-SA" dirty="0"/>
              <a:t>على التنسيق الأصلي للوثائق عبر منصات </a:t>
            </a:r>
            <a:r>
              <a:rPr lang="ar-SA" dirty="0" smtClean="0"/>
              <a:t>الكمبيوتر. منصة </a:t>
            </a:r>
            <a:r>
              <a:rPr lang="ar-SA" dirty="0"/>
              <a:t>والتطبيق </a:t>
            </a:r>
            <a:r>
              <a:rPr lang="ar-SA" dirty="0" smtClean="0"/>
              <a:t>مستقلة. دعم </a:t>
            </a:r>
            <a:r>
              <a:rPr lang="ar-SA" dirty="0"/>
              <a:t>وسائط متعددة وتفاعل </a:t>
            </a:r>
            <a:r>
              <a:rPr lang="ar-SA" dirty="0" smtClean="0"/>
              <a:t>المستخدم. يتطلب </a:t>
            </a:r>
            <a:r>
              <a:rPr lang="ar-SA" dirty="0"/>
              <a:t>برنامج قارئ لعرض الملف وتطبيق لتحويل مستند إلى تنسيق </a:t>
            </a:r>
            <a:r>
              <a:rPr lang="en-US" dirty="0" smtClean="0"/>
              <a:t>pdf</a:t>
            </a:r>
            <a:r>
              <a:rPr lang="en-US" dirty="0"/>
              <a:t>  </a:t>
            </a:r>
            <a:r>
              <a:rPr lang="ar-SA" dirty="0"/>
              <a:t>أدوبي أكروبات ريدر هو تنزيل مجاني.</a:t>
            </a:r>
          </a:p>
          <a:p>
            <a:pPr algn="r" rtl="1"/>
            <a:r>
              <a:rPr lang="ar-SA" dirty="0"/>
              <a:t>  </a:t>
            </a:r>
            <a:r>
              <a:rPr lang="en-US" dirty="0"/>
              <a:t>PDFCreator </a:t>
            </a:r>
            <a:r>
              <a:rPr lang="ar-SA" dirty="0"/>
              <a:t>هو محول مجاني مفتوح المصدر.</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7" name="Rectangle 2"/>
          <p:cNvSpPr>
            <a:spLocks noGrp="1" noChangeArrowheads="1"/>
          </p:cNvSpPr>
          <p:nvPr>
            <p:ph type="title"/>
          </p:nvPr>
        </p:nvSpPr>
        <p:spPr>
          <a:xfrm>
            <a:off x="239484" y="0"/>
            <a:ext cx="9325430" cy="1143000"/>
          </a:xfrm>
        </p:spPr>
        <p:txBody>
          <a:bodyPr>
            <a:normAutofit/>
          </a:bodyPr>
          <a:lstStyle/>
          <a:p>
            <a:pPr algn="l" eaLnBrk="1" hangingPunct="1"/>
            <a:r>
              <a:rPr lang="en-US" dirty="0" smtClean="0">
                <a:solidFill>
                  <a:srgbClr val="FF0000"/>
                </a:solidFill>
              </a:rPr>
              <a:t>Adding Text To Multimedia Application</a:t>
            </a:r>
            <a:endParaRPr lang="en-US" dirty="0">
              <a:solidFill>
                <a:srgbClr val="FF0000"/>
              </a:solidFill>
            </a:endParaRPr>
          </a:p>
        </p:txBody>
      </p:sp>
      <p:sp>
        <p:nvSpPr>
          <p:cNvPr id="67588" name="Rectangle 3"/>
          <p:cNvSpPr>
            <a:spLocks noGrp="1" noChangeArrowheads="1"/>
          </p:cNvSpPr>
          <p:nvPr>
            <p:ph idx="1"/>
          </p:nvPr>
        </p:nvSpPr>
        <p:spPr>
          <a:xfrm>
            <a:off x="-1" y="801917"/>
            <a:ext cx="9492343" cy="4525963"/>
          </a:xfrm>
        </p:spPr>
        <p:txBody>
          <a:bodyPr>
            <a:noAutofit/>
          </a:bodyPr>
          <a:lstStyle/>
          <a:p>
            <a:pPr eaLnBrk="1" hangingPunct="1">
              <a:buFont typeface="Wingdings" charset="2"/>
              <a:buNone/>
            </a:pPr>
            <a:r>
              <a:rPr lang="en-US" sz="3600" dirty="0"/>
              <a:t>Several </a:t>
            </a:r>
            <a:r>
              <a:rPr lang="en-US" sz="3600" dirty="0">
                <a:solidFill>
                  <a:srgbClr val="FF0000"/>
                </a:solidFill>
              </a:rPr>
              <a:t>methods to incorporate </a:t>
            </a:r>
            <a:r>
              <a:rPr lang="en-US" sz="3600" dirty="0"/>
              <a:t>text in an authoring application</a:t>
            </a:r>
            <a:r>
              <a:rPr lang="en-US" sz="3600" dirty="0" smtClean="0"/>
              <a:t>.</a:t>
            </a:r>
            <a:endParaRPr lang="en-US" sz="3600" dirty="0"/>
          </a:p>
          <a:p>
            <a:pPr marL="971550" lvl="1" indent="-514350" eaLnBrk="1" hangingPunct="1">
              <a:buFont typeface="+mj-lt"/>
              <a:buAutoNum type="arabicPeriod"/>
            </a:pPr>
            <a:r>
              <a:rPr lang="en-US" sz="3200" dirty="0">
                <a:ea typeface="ＭＳ Ｐゴシック" charset="-128"/>
              </a:rPr>
              <a:t>Direct entry in a text box or text field.</a:t>
            </a:r>
          </a:p>
          <a:p>
            <a:pPr marL="971550" lvl="1" indent="-514350" eaLnBrk="1" hangingPunct="1">
              <a:buFont typeface="+mj-lt"/>
              <a:buAutoNum type="arabicPeriod"/>
            </a:pPr>
            <a:r>
              <a:rPr lang="en-US" sz="3200" dirty="0">
                <a:ea typeface="ＭＳ Ｐゴシック" charset="-128"/>
              </a:rPr>
              <a:t>Copy and paste from existing text source.</a:t>
            </a:r>
          </a:p>
          <a:p>
            <a:pPr marL="971550" lvl="1" indent="-514350" eaLnBrk="1" hangingPunct="1">
              <a:buFont typeface="+mj-lt"/>
              <a:buAutoNum type="arabicPeriod"/>
            </a:pPr>
            <a:r>
              <a:rPr lang="en-US" sz="3200" dirty="0">
                <a:ea typeface="ＭＳ Ｐゴシック" charset="-128"/>
              </a:rPr>
              <a:t>File import for large text files.</a:t>
            </a:r>
          </a:p>
          <a:p>
            <a:pPr marL="971550" lvl="1" indent="-514350" eaLnBrk="1" hangingPunct="1">
              <a:buFont typeface="+mj-lt"/>
              <a:buAutoNum type="arabicPeriod"/>
            </a:pPr>
            <a:r>
              <a:rPr lang="en-US" sz="3200" dirty="0">
                <a:ea typeface="ＭＳ Ｐゴシック" charset="-128"/>
              </a:rPr>
              <a:t>Scan text with OCR application for text that exists only in print media.</a:t>
            </a:r>
          </a:p>
          <a:p>
            <a:pPr lvl="2" eaLnBrk="1" hangingPunct="1">
              <a:lnSpc>
                <a:spcPct val="85000"/>
              </a:lnSpc>
            </a:pPr>
            <a:r>
              <a:rPr lang="en-US" sz="2800" dirty="0">
                <a:ea typeface="ＭＳ Ｐゴシック" charset="-128"/>
              </a:rPr>
              <a:t>Optical Character Recognition accuracy will vary based on fonts and quality of source material.</a:t>
            </a:r>
          </a:p>
        </p:txBody>
      </p:sp>
      <p:sp>
        <p:nvSpPr>
          <p:cNvPr id="67586" name="Slide Number Placeholder 4"/>
          <p:cNvSpPr>
            <a:spLocks noGrp="1"/>
          </p:cNvSpPr>
          <p:nvPr>
            <p:ph type="sldNum" sz="quarter" idx="12"/>
          </p:nvPr>
        </p:nvSpPr>
        <p:spPr>
          <a:noFill/>
        </p:spPr>
        <p:txBody>
          <a:bodyPr/>
          <a:lstStyle/>
          <a:p>
            <a:fld id="{05356F00-D490-364A-BFED-0894300FEC84}" type="slidenum">
              <a:rPr lang="en-US" smtClean="0"/>
              <a:pPr/>
              <a:t>23</a:t>
            </a:fld>
            <a:endParaRPr lang="en-US" smtClean="0"/>
          </a:p>
        </p:txBody>
      </p:sp>
      <p:sp>
        <p:nvSpPr>
          <p:cNvPr id="2" name="مستطيل 1"/>
          <p:cNvSpPr/>
          <p:nvPr/>
        </p:nvSpPr>
        <p:spPr>
          <a:xfrm>
            <a:off x="-246743" y="5417935"/>
            <a:ext cx="9390743" cy="1569660"/>
          </a:xfrm>
          <a:prstGeom prst="rect">
            <a:avLst/>
          </a:prstGeom>
        </p:spPr>
        <p:txBody>
          <a:bodyPr wrap="square">
            <a:spAutoFit/>
          </a:bodyPr>
          <a:lstStyle/>
          <a:p>
            <a:pPr algn="r" rtl="1"/>
            <a:r>
              <a:rPr lang="ar-SA" dirty="0"/>
              <a:t>عدة طرق لدمج النص في تطبيق </a:t>
            </a:r>
            <a:r>
              <a:rPr lang="ar-SA" dirty="0" smtClean="0"/>
              <a:t>التأليف. دخول </a:t>
            </a:r>
            <a:r>
              <a:rPr lang="ar-SA" dirty="0"/>
              <a:t>مباشر في مربع نص أو حقل </a:t>
            </a:r>
            <a:r>
              <a:rPr lang="ar-SA" dirty="0" smtClean="0"/>
              <a:t>نصي</a:t>
            </a:r>
            <a:endParaRPr lang="ar-SA" dirty="0"/>
          </a:p>
          <a:p>
            <a:pPr algn="r" rtl="1"/>
            <a:r>
              <a:rPr lang="ar-SA" dirty="0"/>
              <a:t>انسخ والصق من مصدر النص </a:t>
            </a:r>
            <a:r>
              <a:rPr lang="ar-SA" dirty="0" smtClean="0"/>
              <a:t>الحالي. استيراد </a:t>
            </a:r>
            <a:r>
              <a:rPr lang="ar-SA" dirty="0"/>
              <a:t>ملف لملفات نصية </a:t>
            </a:r>
            <a:r>
              <a:rPr lang="ar-SA" dirty="0" smtClean="0"/>
              <a:t>كبيرة. مسح </a:t>
            </a:r>
            <a:r>
              <a:rPr lang="ar-SA" dirty="0"/>
              <a:t>النص باستخدام تطبيق </a:t>
            </a:r>
            <a:r>
              <a:rPr lang="en-US" dirty="0"/>
              <a:t>OCR </a:t>
            </a:r>
            <a:r>
              <a:rPr lang="ar-SA" dirty="0"/>
              <a:t>للنص الموجود فقط في وسائط </a:t>
            </a:r>
            <a:r>
              <a:rPr lang="ar-SA" dirty="0" smtClean="0"/>
              <a:t>الطباعة. تختلف </a:t>
            </a:r>
            <a:r>
              <a:rPr lang="ar-SA" dirty="0"/>
              <a:t>دقة التعرف الضوئي على الحروف وفقًا للخطوط وجودة المواد المصدر.</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5" name="Rectangle 2"/>
          <p:cNvSpPr>
            <a:spLocks noGrp="1" noChangeArrowheads="1"/>
          </p:cNvSpPr>
          <p:nvPr>
            <p:ph type="title"/>
          </p:nvPr>
        </p:nvSpPr>
        <p:spPr>
          <a:xfrm>
            <a:off x="-1" y="-90504"/>
            <a:ext cx="9972675" cy="1143000"/>
          </a:xfrm>
        </p:spPr>
        <p:txBody>
          <a:bodyPr>
            <a:normAutofit/>
          </a:bodyPr>
          <a:lstStyle/>
          <a:p>
            <a:pPr algn="l" eaLnBrk="1" hangingPunct="1"/>
            <a:r>
              <a:rPr lang="en-US" sz="3600" dirty="0" smtClean="0">
                <a:solidFill>
                  <a:srgbClr val="FF0000"/>
                </a:solidFill>
              </a:rPr>
              <a:t>Guidelines For Text </a:t>
            </a:r>
            <a:r>
              <a:rPr lang="en-US" sz="3600" dirty="0">
                <a:solidFill>
                  <a:srgbClr val="FF0000"/>
                </a:solidFill>
              </a:rPr>
              <a:t> </a:t>
            </a:r>
            <a:r>
              <a:rPr lang="en-US" sz="3600" dirty="0" smtClean="0">
                <a:solidFill>
                  <a:srgbClr val="FF0000"/>
                </a:solidFill>
              </a:rPr>
              <a:t>In Multimedia Applications</a:t>
            </a:r>
            <a:endParaRPr lang="en-US" sz="3600" dirty="0">
              <a:solidFill>
                <a:srgbClr val="FF0000"/>
              </a:solidFill>
            </a:endParaRPr>
          </a:p>
        </p:txBody>
      </p:sp>
      <p:sp>
        <p:nvSpPr>
          <p:cNvPr id="69636" name="Rectangle 3"/>
          <p:cNvSpPr>
            <a:spLocks noGrp="1" noChangeArrowheads="1"/>
          </p:cNvSpPr>
          <p:nvPr>
            <p:ph idx="1"/>
          </p:nvPr>
        </p:nvSpPr>
        <p:spPr>
          <a:xfrm>
            <a:off x="315913" y="725477"/>
            <a:ext cx="6853237" cy="4279900"/>
          </a:xfrm>
        </p:spPr>
        <p:txBody>
          <a:bodyPr>
            <a:noAutofit/>
          </a:bodyPr>
          <a:lstStyle/>
          <a:p>
            <a:pPr eaLnBrk="1" hangingPunct="1"/>
            <a:r>
              <a:rPr lang="en-US" sz="4000" dirty="0"/>
              <a:t> </a:t>
            </a:r>
            <a:r>
              <a:rPr lang="en-US" sz="3600" dirty="0"/>
              <a:t>Be selective.</a:t>
            </a:r>
          </a:p>
          <a:p>
            <a:pPr eaLnBrk="1" hangingPunct="1"/>
            <a:r>
              <a:rPr lang="en-US" sz="3600" dirty="0"/>
              <a:t> Be brief.</a:t>
            </a:r>
          </a:p>
          <a:p>
            <a:pPr eaLnBrk="1" hangingPunct="1"/>
            <a:r>
              <a:rPr lang="en-US" sz="3600" dirty="0"/>
              <a:t> Make text readable.</a:t>
            </a:r>
          </a:p>
          <a:p>
            <a:pPr eaLnBrk="1" hangingPunct="1"/>
            <a:r>
              <a:rPr lang="en-US" sz="3600" dirty="0"/>
              <a:t> Be consistent.</a:t>
            </a:r>
          </a:p>
          <a:p>
            <a:pPr eaLnBrk="1" hangingPunct="1"/>
            <a:r>
              <a:rPr lang="en-US" sz="3600" dirty="0"/>
              <a:t> Be careful</a:t>
            </a:r>
          </a:p>
          <a:p>
            <a:pPr eaLnBrk="1" hangingPunct="1"/>
            <a:r>
              <a:rPr lang="en-US" sz="3600" dirty="0"/>
              <a:t> Be respectful.</a:t>
            </a:r>
          </a:p>
          <a:p>
            <a:pPr eaLnBrk="1" hangingPunct="1"/>
            <a:r>
              <a:rPr lang="en-US" sz="3600" dirty="0"/>
              <a:t> Combine text with other media.</a:t>
            </a:r>
          </a:p>
          <a:p>
            <a:pPr eaLnBrk="1" hangingPunct="1"/>
            <a:r>
              <a:rPr lang="en-US" sz="3600" dirty="0"/>
              <a:t> Make text interactive.</a:t>
            </a:r>
          </a:p>
        </p:txBody>
      </p:sp>
      <p:sp>
        <p:nvSpPr>
          <p:cNvPr id="69634" name="Slide Number Placeholder 4"/>
          <p:cNvSpPr>
            <a:spLocks noGrp="1"/>
          </p:cNvSpPr>
          <p:nvPr>
            <p:ph type="sldNum" sz="quarter" idx="12"/>
          </p:nvPr>
        </p:nvSpPr>
        <p:spPr>
          <a:noFill/>
        </p:spPr>
        <p:txBody>
          <a:bodyPr/>
          <a:lstStyle/>
          <a:p>
            <a:fld id="{919A2705-5BEE-EE4E-A657-B82A8CF82D00}" type="slidenum">
              <a:rPr lang="en-US" smtClean="0"/>
              <a:pPr/>
              <a:t>24</a:t>
            </a:fld>
            <a:endParaRPr lang="en-US"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457200" y="-168274"/>
            <a:ext cx="8229600" cy="1143000"/>
          </a:xfrm>
        </p:spPr>
        <p:txBody>
          <a:bodyPr/>
          <a:lstStyle/>
          <a:p>
            <a:pPr eaLnBrk="1" hangingPunct="1"/>
            <a:r>
              <a:rPr lang="en-US" dirty="0" smtClean="0">
                <a:solidFill>
                  <a:srgbClr val="FF0000"/>
                </a:solidFill>
              </a:rPr>
              <a:t>Text Tradition</a:t>
            </a:r>
            <a:endParaRPr lang="en-US" dirty="0">
              <a:solidFill>
                <a:srgbClr val="FF0000"/>
              </a:solidFill>
            </a:endParaRPr>
          </a:p>
        </p:txBody>
      </p:sp>
      <p:sp>
        <p:nvSpPr>
          <p:cNvPr id="20484" name="Rectangle 3"/>
          <p:cNvSpPr>
            <a:spLocks noGrp="1" noChangeArrowheads="1"/>
          </p:cNvSpPr>
          <p:nvPr>
            <p:ph idx="1"/>
          </p:nvPr>
        </p:nvSpPr>
        <p:spPr>
          <a:xfrm>
            <a:off x="0" y="800100"/>
            <a:ext cx="9144000" cy="4525963"/>
          </a:xfrm>
        </p:spPr>
        <p:txBody>
          <a:bodyPr/>
          <a:lstStyle/>
          <a:p>
            <a:pPr eaLnBrk="1" hangingPunct="1">
              <a:buFont typeface="Wingdings" charset="2"/>
              <a:buNone/>
            </a:pPr>
            <a:r>
              <a:rPr lang="en-US" dirty="0"/>
              <a:t>Text properties are grounded in the print tradition.</a:t>
            </a:r>
          </a:p>
          <a:p>
            <a:pPr eaLnBrk="1" hangingPunct="1"/>
            <a:r>
              <a:rPr lang="en-US" dirty="0"/>
              <a:t> </a:t>
            </a:r>
            <a:r>
              <a:rPr lang="en-US" dirty="0">
                <a:solidFill>
                  <a:srgbClr val="FF5A14"/>
                </a:solidFill>
              </a:rPr>
              <a:t>Typeface </a:t>
            </a:r>
            <a:r>
              <a:rPr lang="en-US" dirty="0"/>
              <a:t>is a family of characters sharing a common design.</a:t>
            </a:r>
          </a:p>
          <a:p>
            <a:pPr marL="971550" lvl="1" indent="-514350" eaLnBrk="1" hangingPunct="1">
              <a:buFont typeface="+mj-lt"/>
              <a:buAutoNum type="arabicPeriod"/>
            </a:pPr>
            <a:r>
              <a:rPr lang="en-US" dirty="0">
                <a:ea typeface="ＭＳ Ｐゴシック" charset="-128"/>
              </a:rPr>
              <a:t>Arial</a:t>
            </a:r>
          </a:p>
          <a:p>
            <a:pPr marL="971550" lvl="1" indent="-514350" eaLnBrk="1" hangingPunct="1">
              <a:buFont typeface="+mj-lt"/>
              <a:buAutoNum type="arabicPeriod"/>
            </a:pPr>
            <a:r>
              <a:rPr lang="en-US" dirty="0">
                <a:latin typeface="Chicago" charset="0"/>
                <a:ea typeface="ＭＳ Ｐゴシック" charset="-128"/>
              </a:rPr>
              <a:t>Chicago</a:t>
            </a:r>
          </a:p>
          <a:p>
            <a:pPr marL="971550" lvl="1" indent="-514350" eaLnBrk="1" hangingPunct="1">
              <a:buFont typeface="+mj-lt"/>
              <a:buAutoNum type="arabicPeriod"/>
            </a:pPr>
            <a:r>
              <a:rPr lang="en-US" dirty="0">
                <a:latin typeface="New York" charset="0"/>
                <a:ea typeface="ＭＳ Ｐゴシック" charset="-128"/>
              </a:rPr>
              <a:t>New York</a:t>
            </a:r>
            <a:endParaRPr lang="en-US" dirty="0">
              <a:latin typeface="Palatino" charset="0"/>
              <a:ea typeface="ＭＳ Ｐゴシック" charset="-128"/>
            </a:endParaRPr>
          </a:p>
          <a:p>
            <a:pPr marL="971550" lvl="1" indent="-514350" eaLnBrk="1" hangingPunct="1">
              <a:buFont typeface="+mj-lt"/>
              <a:buAutoNum type="arabicPeriod"/>
            </a:pPr>
            <a:r>
              <a:rPr lang="en-US" dirty="0">
                <a:latin typeface="Palatino" charset="0"/>
                <a:ea typeface="ＭＳ Ｐゴシック" charset="-128"/>
              </a:rPr>
              <a:t>Palatino</a:t>
            </a:r>
            <a:endParaRPr lang="en-US" dirty="0">
              <a:ea typeface="ＭＳ Ｐゴシック" charset="-128"/>
            </a:endParaRPr>
          </a:p>
        </p:txBody>
      </p:sp>
      <p:sp>
        <p:nvSpPr>
          <p:cNvPr id="20482" name="Slide Number Placeholder 4"/>
          <p:cNvSpPr>
            <a:spLocks noGrp="1"/>
          </p:cNvSpPr>
          <p:nvPr>
            <p:ph type="sldNum" sz="quarter" idx="12"/>
          </p:nvPr>
        </p:nvSpPr>
        <p:spPr>
          <a:noFill/>
        </p:spPr>
        <p:txBody>
          <a:bodyPr/>
          <a:lstStyle/>
          <a:p>
            <a:fld id="{1247BAF0-4A3B-2A4F-866D-0BCD6028F457}" type="slidenum">
              <a:rPr lang="en-US" smtClean="0"/>
              <a:pPr/>
              <a:t>3</a:t>
            </a:fld>
            <a:endParaRPr lang="en-US" smtClean="0"/>
          </a:p>
        </p:txBody>
      </p:sp>
      <p:sp>
        <p:nvSpPr>
          <p:cNvPr id="2" name="مستطيل 1"/>
          <p:cNvSpPr/>
          <p:nvPr/>
        </p:nvSpPr>
        <p:spPr>
          <a:xfrm>
            <a:off x="300029" y="1761560"/>
            <a:ext cx="8772525" cy="2308324"/>
          </a:xfrm>
          <a:prstGeom prst="rect">
            <a:avLst/>
          </a:prstGeom>
        </p:spPr>
        <p:txBody>
          <a:bodyPr wrap="square">
            <a:spAutoFit/>
          </a:bodyPr>
          <a:lstStyle/>
          <a:p>
            <a:pPr algn="r" rtl="1"/>
            <a:r>
              <a:rPr lang="ar-SA" dirty="0"/>
              <a:t>يتم تأريض خصائص النص في تقليد الطباعة.</a:t>
            </a:r>
          </a:p>
          <a:p>
            <a:pPr algn="r" rtl="1"/>
            <a:r>
              <a:rPr lang="ar-SA" dirty="0"/>
              <a:t>  </a:t>
            </a:r>
            <a:r>
              <a:rPr lang="ar-SA" dirty="0" smtClean="0"/>
              <a:t>هي </a:t>
            </a:r>
            <a:r>
              <a:rPr lang="ar-SA" dirty="0"/>
              <a:t>مجموعة من الشخصيات التي تتشارك في تصميم مشترك.</a:t>
            </a:r>
          </a:p>
          <a:p>
            <a:pPr algn="r" rtl="1"/>
            <a:r>
              <a:rPr lang="ar-SA" dirty="0" err="1"/>
              <a:t>اريال</a:t>
            </a:r>
            <a:endParaRPr lang="ar-SA" dirty="0"/>
          </a:p>
          <a:p>
            <a:pPr algn="r" rtl="1"/>
            <a:r>
              <a:rPr lang="ar-SA" dirty="0"/>
              <a:t>شيكاغو</a:t>
            </a:r>
          </a:p>
          <a:p>
            <a:pPr algn="r" rtl="1"/>
            <a:r>
              <a:rPr lang="ar-SA" dirty="0"/>
              <a:t>نيويورك</a:t>
            </a:r>
          </a:p>
          <a:p>
            <a:pPr algn="r" rtl="1"/>
            <a:r>
              <a:rPr lang="ar-SA" dirty="0" err="1"/>
              <a:t>بالاتينو</a:t>
            </a:r>
            <a:endParaRPr lang="ar-SA" dirty="0"/>
          </a:p>
        </p:txBody>
      </p:sp>
      <p:sp>
        <p:nvSpPr>
          <p:cNvPr id="3" name="مستطيل 2"/>
          <p:cNvSpPr/>
          <p:nvPr/>
        </p:nvSpPr>
        <p:spPr>
          <a:xfrm>
            <a:off x="114291" y="4460822"/>
            <a:ext cx="7643822" cy="2246769"/>
          </a:xfrm>
          <a:prstGeom prst="rect">
            <a:avLst/>
          </a:prstGeom>
        </p:spPr>
        <p:txBody>
          <a:bodyPr wrap="square">
            <a:spAutoFit/>
          </a:bodyPr>
          <a:lstStyle/>
          <a:p>
            <a:pPr eaLnBrk="1" hangingPunct="1">
              <a:buFont typeface="Wingdings" charset="2"/>
              <a:buNone/>
            </a:pPr>
            <a:r>
              <a:rPr lang="en-US" sz="2800" dirty="0">
                <a:solidFill>
                  <a:srgbClr val="FF0000"/>
                </a:solidFill>
              </a:rPr>
              <a:t>Typefaces are commonly categorized as:</a:t>
            </a:r>
          </a:p>
          <a:p>
            <a:pPr marL="971550" lvl="1" indent="-514350" eaLnBrk="1" hangingPunct="1">
              <a:buFont typeface="+mj-lt"/>
              <a:buAutoNum type="arabicPeriod"/>
            </a:pPr>
            <a:r>
              <a:rPr lang="en-US" sz="2800" dirty="0"/>
              <a:t> Serif</a:t>
            </a:r>
          </a:p>
          <a:p>
            <a:pPr marL="971550" lvl="1" indent="-514350" eaLnBrk="1" hangingPunct="1">
              <a:buFont typeface="+mj-lt"/>
              <a:buAutoNum type="arabicPeriod"/>
            </a:pPr>
            <a:r>
              <a:rPr lang="en-US" sz="2800" dirty="0"/>
              <a:t> Sans serif</a:t>
            </a:r>
          </a:p>
          <a:p>
            <a:pPr marL="971550" lvl="1" indent="-514350" eaLnBrk="1" hangingPunct="1">
              <a:buFont typeface="+mj-lt"/>
              <a:buAutoNum type="arabicPeriod"/>
            </a:pPr>
            <a:r>
              <a:rPr lang="en-US" sz="2800" dirty="0"/>
              <a:t> Script</a:t>
            </a:r>
          </a:p>
          <a:p>
            <a:pPr marL="971550" lvl="1" indent="-514350" eaLnBrk="1" hangingPunct="1">
              <a:buFont typeface="+mj-lt"/>
              <a:buAutoNum type="arabicPeriod"/>
            </a:pPr>
            <a:r>
              <a:rPr lang="en-US" sz="2800" dirty="0"/>
              <a:t> Symbols.</a:t>
            </a:r>
            <a:endParaRPr lang="en-US" sz="28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309563" y="-239712"/>
            <a:ext cx="8229600" cy="1143000"/>
          </a:xfrm>
        </p:spPr>
        <p:txBody>
          <a:bodyPr/>
          <a:lstStyle/>
          <a:p>
            <a:pPr eaLnBrk="1" hangingPunct="1"/>
            <a:r>
              <a:rPr lang="en-US">
                <a:solidFill>
                  <a:srgbClr val="FF0000"/>
                </a:solidFill>
              </a:rPr>
              <a:t>TEXT TRADITION</a:t>
            </a:r>
          </a:p>
        </p:txBody>
      </p:sp>
      <p:sp>
        <p:nvSpPr>
          <p:cNvPr id="22532" name="Rectangle 3"/>
          <p:cNvSpPr>
            <a:spLocks noGrp="1" noChangeArrowheads="1"/>
          </p:cNvSpPr>
          <p:nvPr>
            <p:ph idx="1"/>
          </p:nvPr>
        </p:nvSpPr>
        <p:spPr>
          <a:xfrm>
            <a:off x="100023" y="514344"/>
            <a:ext cx="9601200" cy="3030165"/>
          </a:xfrm>
        </p:spPr>
        <p:txBody>
          <a:bodyPr>
            <a:noAutofit/>
          </a:bodyPr>
          <a:lstStyle/>
          <a:p>
            <a:pPr eaLnBrk="1" hangingPunct="1"/>
            <a:r>
              <a:rPr lang="en-US" sz="3600" dirty="0"/>
              <a:t> </a:t>
            </a:r>
            <a:r>
              <a:rPr lang="en-US" sz="3600" dirty="0">
                <a:solidFill>
                  <a:srgbClr val="FF5A14"/>
                </a:solidFill>
              </a:rPr>
              <a:t>Style</a:t>
            </a:r>
            <a:r>
              <a:rPr lang="en-US" sz="3600" dirty="0"/>
              <a:t>: appearance of characters such as:</a:t>
            </a:r>
          </a:p>
          <a:p>
            <a:pPr marL="971550" lvl="1" indent="-514350" eaLnBrk="1" hangingPunct="1">
              <a:buFont typeface="+mj-lt"/>
              <a:buAutoNum type="arabicPeriod"/>
            </a:pPr>
            <a:r>
              <a:rPr lang="en-US" sz="3200" dirty="0">
                <a:ea typeface="ＭＳ Ｐゴシック" charset="-128"/>
              </a:rPr>
              <a:t> </a:t>
            </a:r>
            <a:r>
              <a:rPr lang="en-US" sz="3200" b="1" dirty="0">
                <a:ea typeface="ＭＳ Ｐゴシック" charset="-128"/>
              </a:rPr>
              <a:t>Bold</a:t>
            </a:r>
          </a:p>
          <a:p>
            <a:pPr marL="971550" lvl="1" indent="-514350" eaLnBrk="1" hangingPunct="1">
              <a:buFont typeface="+mj-lt"/>
              <a:buAutoNum type="arabicPeriod"/>
            </a:pPr>
            <a:r>
              <a:rPr lang="en-US" sz="3200" dirty="0">
                <a:ea typeface="ＭＳ Ｐゴシック" charset="-128"/>
              </a:rPr>
              <a:t> </a:t>
            </a:r>
            <a:r>
              <a:rPr lang="en-US" sz="3200" i="1" dirty="0">
                <a:ea typeface="ＭＳ Ｐゴシック" charset="-128"/>
              </a:rPr>
              <a:t>Italic</a:t>
            </a:r>
          </a:p>
          <a:p>
            <a:pPr marL="971550" lvl="1" indent="-514350" eaLnBrk="1" hangingPunct="1">
              <a:buFont typeface="+mj-lt"/>
              <a:buAutoNum type="arabicPeriod"/>
            </a:pPr>
            <a:r>
              <a:rPr lang="en-US" sz="3200" dirty="0">
                <a:ea typeface="ＭＳ Ｐゴシック" charset="-128"/>
              </a:rPr>
              <a:t> </a:t>
            </a:r>
            <a:r>
              <a:rPr lang="en-US" sz="3200" u="sng" dirty="0">
                <a:ea typeface="ＭＳ Ｐゴシック" charset="-128"/>
              </a:rPr>
              <a:t>Underline</a:t>
            </a:r>
            <a:r>
              <a:rPr lang="en-US" sz="3200" u="sng" dirty="0" smtClean="0">
                <a:ea typeface="ＭＳ Ｐゴシック" charset="-128"/>
              </a:rPr>
              <a:t>.</a:t>
            </a:r>
          </a:p>
          <a:p>
            <a:pPr eaLnBrk="1" hangingPunct="1"/>
            <a:r>
              <a:rPr lang="en-US" sz="3600" dirty="0" smtClean="0"/>
              <a:t> </a:t>
            </a:r>
            <a:r>
              <a:rPr lang="en-US" sz="3600" dirty="0" smtClean="0">
                <a:solidFill>
                  <a:srgbClr val="FF5A14"/>
                </a:solidFill>
              </a:rPr>
              <a:t>Point size</a:t>
            </a:r>
            <a:r>
              <a:rPr lang="en-US" sz="3600" dirty="0" smtClean="0"/>
              <a:t>: measure </a:t>
            </a:r>
            <a:r>
              <a:rPr lang="en-US" sz="3600" b="1" dirty="0" smtClean="0"/>
              <a:t>of type size.</a:t>
            </a:r>
            <a:endParaRPr lang="en-US" sz="3600" b="1" u="sng" dirty="0" smtClean="0"/>
          </a:p>
          <a:p>
            <a:pPr lvl="1" eaLnBrk="1" hangingPunct="1">
              <a:buFont typeface="Wingdings" charset="2"/>
              <a:buNone/>
            </a:pPr>
            <a:endParaRPr lang="en-US" sz="3200" u="sng" dirty="0">
              <a:ea typeface="ＭＳ Ｐゴシック" charset="-128"/>
            </a:endParaRPr>
          </a:p>
        </p:txBody>
      </p:sp>
      <p:sp>
        <p:nvSpPr>
          <p:cNvPr id="22530" name="Slide Number Placeholder 4"/>
          <p:cNvSpPr>
            <a:spLocks noGrp="1"/>
          </p:cNvSpPr>
          <p:nvPr>
            <p:ph type="sldNum" sz="quarter" idx="12"/>
          </p:nvPr>
        </p:nvSpPr>
        <p:spPr>
          <a:noFill/>
        </p:spPr>
        <p:txBody>
          <a:bodyPr/>
          <a:lstStyle/>
          <a:p>
            <a:fld id="{970E1684-E80D-3C41-A502-BAFB838FB9E9}" type="slidenum">
              <a:rPr lang="en-US" smtClean="0"/>
              <a:pPr/>
              <a:t>4</a:t>
            </a:fld>
            <a:endParaRPr lang="en-US" smtClean="0"/>
          </a:p>
        </p:txBody>
      </p:sp>
      <p:grpSp>
        <p:nvGrpSpPr>
          <p:cNvPr id="22533" name="Group 8"/>
          <p:cNvGrpSpPr>
            <a:grpSpLocks/>
          </p:cNvGrpSpPr>
          <p:nvPr/>
        </p:nvGrpSpPr>
        <p:grpSpPr bwMode="auto">
          <a:xfrm>
            <a:off x="2917174" y="1039982"/>
            <a:ext cx="5396557" cy="1797994"/>
            <a:chOff x="1842" y="1177"/>
            <a:chExt cx="3630" cy="1367"/>
          </a:xfrm>
        </p:grpSpPr>
        <p:pic>
          <p:nvPicPr>
            <p:cNvPr id="22535" name="Picture 6" descr="Figure 5"/>
            <p:cNvPicPr>
              <a:picLocks noChangeAspect="1" noChangeArrowheads="1"/>
            </p:cNvPicPr>
            <p:nvPr/>
          </p:nvPicPr>
          <p:blipFill>
            <a:blip r:embed="rId3"/>
            <a:srcRect/>
            <a:stretch>
              <a:fillRect/>
            </a:stretch>
          </p:blipFill>
          <p:spPr bwMode="auto">
            <a:xfrm>
              <a:off x="1842" y="1177"/>
              <a:ext cx="2880" cy="1131"/>
            </a:xfrm>
            <a:prstGeom prst="rect">
              <a:avLst/>
            </a:prstGeom>
            <a:noFill/>
            <a:ln w="9525">
              <a:noFill/>
              <a:miter lim="800000"/>
              <a:headEnd/>
              <a:tailEnd/>
            </a:ln>
          </p:spPr>
        </p:pic>
        <p:sp>
          <p:nvSpPr>
            <p:cNvPr id="58375" name="Rectangle 7"/>
            <p:cNvSpPr>
              <a:spLocks noChangeArrowheads="1"/>
            </p:cNvSpPr>
            <p:nvPr/>
          </p:nvSpPr>
          <p:spPr bwMode="auto">
            <a:xfrm>
              <a:off x="2544" y="1344"/>
              <a:ext cx="2928" cy="1200"/>
            </a:xfrm>
            <a:prstGeom prst="rect">
              <a:avLst/>
            </a:prstGeom>
            <a:noFill/>
            <a:ln w="38100">
              <a:noFill/>
              <a:miter lim="800000"/>
              <a:headEnd/>
              <a:tailEnd/>
            </a:ln>
            <a:effectLst>
              <a:outerShdw blurRad="63500" dist="38099" dir="2700000" algn="ctr" rotWithShape="0">
                <a:srgbClr val="000000">
                  <a:alpha val="74998"/>
                </a:srgbClr>
              </a:outerShdw>
            </a:effectLst>
          </p:spPr>
          <p:txBody>
            <a:bodyPr wrap="none" anchor="ctr">
              <a:prstTxWarp prst="textNoShape">
                <a:avLst/>
              </a:prstTxWarp>
            </a:bodyPr>
            <a:lstStyle/>
            <a:p>
              <a:endParaRPr lang="en-US"/>
            </a:p>
          </p:txBody>
        </p:sp>
      </p:grpSp>
      <p:sp>
        <p:nvSpPr>
          <p:cNvPr id="58377" name="Text Box 9"/>
          <p:cNvSpPr txBox="1">
            <a:spLocks noChangeArrowheads="1"/>
          </p:cNvSpPr>
          <p:nvPr/>
        </p:nvSpPr>
        <p:spPr bwMode="auto">
          <a:xfrm>
            <a:off x="4080898" y="2277156"/>
            <a:ext cx="4269581" cy="661720"/>
          </a:xfrm>
          <a:prstGeom prst="rect">
            <a:avLst/>
          </a:prstGeom>
          <a:ln>
            <a:headEnd/>
            <a:tailEnd/>
          </a:ln>
        </p:spPr>
        <p:style>
          <a:lnRef idx="2">
            <a:schemeClr val="dk1"/>
          </a:lnRef>
          <a:fillRef idx="1">
            <a:schemeClr val="lt1"/>
          </a:fillRef>
          <a:effectRef idx="0">
            <a:schemeClr val="dk1"/>
          </a:effectRef>
          <a:fontRef idx="minor">
            <a:schemeClr val="dk1"/>
          </a:fontRef>
        </p:style>
        <p:txBody>
          <a:bodyPr wrap="square">
            <a:prstTxWarp prst="textNoShape">
              <a:avLst/>
            </a:prstTxWarp>
            <a:spAutoFit/>
          </a:bodyPr>
          <a:lstStyle/>
          <a:p>
            <a:pPr eaLnBrk="1" hangingPunct="1">
              <a:lnSpc>
                <a:spcPct val="80000"/>
              </a:lnSpc>
              <a:spcBef>
                <a:spcPct val="25000"/>
              </a:spcBef>
              <a:buClr>
                <a:schemeClr val="accent1"/>
              </a:buClr>
              <a:buFont typeface="Wingdings" charset="2"/>
              <a:buNone/>
            </a:pPr>
            <a:r>
              <a:rPr lang="en-US" sz="2000" dirty="0"/>
              <a:t>Point is approximately 1/72 of an inch.</a:t>
            </a:r>
          </a:p>
          <a:p>
            <a:pPr eaLnBrk="1" hangingPunct="1">
              <a:lnSpc>
                <a:spcPct val="80000"/>
              </a:lnSpc>
              <a:spcBef>
                <a:spcPct val="25000"/>
              </a:spcBef>
              <a:buClr>
                <a:schemeClr val="accent1"/>
              </a:buClr>
              <a:buFont typeface="Wingdings" charset="2"/>
              <a:buNone/>
            </a:pPr>
            <a:r>
              <a:rPr lang="en-US" sz="2000" dirty="0"/>
              <a:t>Pica is 12 points </a:t>
            </a:r>
            <a:r>
              <a:rPr lang="en-US" sz="2000" dirty="0" smtClean="0"/>
              <a:t>      6 </a:t>
            </a:r>
            <a:r>
              <a:rPr lang="en-US" sz="2000" dirty="0"/>
              <a:t>picas = 1 inch.</a:t>
            </a:r>
            <a:endParaRPr lang="en-US" dirty="0"/>
          </a:p>
        </p:txBody>
      </p:sp>
      <p:sp>
        <p:nvSpPr>
          <p:cNvPr id="9" name="Rectangle 3"/>
          <p:cNvSpPr txBox="1">
            <a:spLocks noChangeArrowheads="1"/>
          </p:cNvSpPr>
          <p:nvPr/>
        </p:nvSpPr>
        <p:spPr>
          <a:xfrm>
            <a:off x="-85728" y="3432809"/>
            <a:ext cx="9184804" cy="321992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pPr>
            <a:r>
              <a:rPr lang="en-US" dirty="0" smtClean="0">
                <a:solidFill>
                  <a:srgbClr val="FF5A14"/>
                </a:solidFill>
              </a:rPr>
              <a:t>Font </a:t>
            </a:r>
            <a:r>
              <a:rPr lang="en-US" dirty="0" smtClean="0"/>
              <a:t>:</a:t>
            </a:r>
            <a:r>
              <a:rPr lang="en-US" dirty="0" smtClean="0">
                <a:ea typeface="ＭＳ Ｐゴシック" charset="-128"/>
              </a:rPr>
              <a:t>Complete set of characters of a particular typeface, style, and size.</a:t>
            </a:r>
          </a:p>
          <a:p>
            <a:pPr marL="971550" lvl="1" indent="-514350" fontAlgn="auto">
              <a:spcAft>
                <a:spcPts val="0"/>
              </a:spcAft>
              <a:buFont typeface="+mj-lt"/>
              <a:buAutoNum type="arabicPeriod"/>
            </a:pPr>
            <a:r>
              <a:rPr lang="en-US" dirty="0" smtClean="0">
                <a:solidFill>
                  <a:srgbClr val="FF5A14"/>
                </a:solidFill>
                <a:ea typeface="ＭＳ Ｐゴシック" charset="-128"/>
              </a:rPr>
              <a:t>Monospaced fonts:</a:t>
            </a:r>
            <a:r>
              <a:rPr lang="en-US" dirty="0" smtClean="0">
                <a:ea typeface="ＭＳ Ｐゴシック" charset="-128"/>
              </a:rPr>
              <a:t> same width assigned to each character.</a:t>
            </a:r>
          </a:p>
          <a:p>
            <a:pPr marL="971550" lvl="1" indent="-514350" fontAlgn="auto">
              <a:spcAft>
                <a:spcPts val="0"/>
              </a:spcAft>
              <a:buFont typeface="+mj-lt"/>
              <a:buAutoNum type="arabicPeriod"/>
            </a:pPr>
            <a:r>
              <a:rPr lang="en-US" dirty="0" smtClean="0">
                <a:solidFill>
                  <a:srgbClr val="FF5A14"/>
                </a:solidFill>
                <a:ea typeface="ＭＳ Ｐゴシック" charset="-128"/>
              </a:rPr>
              <a:t>Proportional fonts:</a:t>
            </a:r>
            <a:r>
              <a:rPr lang="en-US" dirty="0" smtClean="0">
                <a:ea typeface="ＭＳ Ｐゴシック" charset="-128"/>
              </a:rPr>
              <a:t> adjust </a:t>
            </a:r>
            <a:r>
              <a:rPr lang="en-US" b="1" dirty="0" smtClean="0">
                <a:ea typeface="ＭＳ Ｐゴシック" charset="-128"/>
              </a:rPr>
              <a:t>width</a:t>
            </a:r>
            <a:r>
              <a:rPr lang="en-US" dirty="0" smtClean="0">
                <a:ea typeface="ＭＳ Ｐゴシック" charset="-128"/>
              </a:rPr>
              <a:t> based on shape.</a:t>
            </a:r>
          </a:p>
          <a:p>
            <a:pPr fontAlgn="auto">
              <a:spcAft>
                <a:spcPts val="0"/>
              </a:spcAft>
            </a:pPr>
            <a:r>
              <a:rPr lang="en-US" dirty="0" smtClean="0">
                <a:solidFill>
                  <a:srgbClr val="FF5A14"/>
                </a:solidFill>
              </a:rPr>
              <a:t>Case </a:t>
            </a:r>
            <a:r>
              <a:rPr lang="en-US" b="1" dirty="0" smtClean="0">
                <a:ea typeface="ＭＳ Ｐゴシック" charset="-128"/>
              </a:rPr>
              <a:t>Upper</a:t>
            </a:r>
            <a:r>
              <a:rPr lang="en-US" dirty="0" smtClean="0">
                <a:ea typeface="ＭＳ Ｐゴシック" charset="-128"/>
              </a:rPr>
              <a:t> and </a:t>
            </a:r>
            <a:r>
              <a:rPr lang="en-US" b="1" dirty="0" smtClean="0">
                <a:ea typeface="ＭＳ Ｐゴシック" charset="-128"/>
              </a:rPr>
              <a:t>lower</a:t>
            </a:r>
            <a:r>
              <a:rPr lang="en-US" dirty="0" smtClean="0">
                <a:ea typeface="ＭＳ Ｐゴシック" charset="-128"/>
              </a:rPr>
              <a:t> case.</a:t>
            </a:r>
            <a:endParaRPr lang="en-US" u="sng" dirty="0">
              <a:ea typeface="ＭＳ Ｐゴシック" charset="-128"/>
            </a:endParaRPr>
          </a:p>
        </p:txBody>
      </p:sp>
      <p:sp>
        <p:nvSpPr>
          <p:cNvPr id="2" name="مستطيل 1"/>
          <p:cNvSpPr/>
          <p:nvPr/>
        </p:nvSpPr>
        <p:spPr>
          <a:xfrm>
            <a:off x="1" y="4794728"/>
            <a:ext cx="9144000" cy="1938992"/>
          </a:xfrm>
          <a:prstGeom prst="rect">
            <a:avLst/>
          </a:prstGeom>
        </p:spPr>
        <p:txBody>
          <a:bodyPr wrap="square">
            <a:spAutoFit/>
          </a:bodyPr>
          <a:lstStyle/>
          <a:p>
            <a:pPr algn="r" rtl="1"/>
            <a:r>
              <a:rPr lang="ar-SA" dirty="0"/>
              <a:t>الخط: مجموعة كاملة من الأحرف من محرف ونمط وحجم معين.</a:t>
            </a:r>
          </a:p>
          <a:p>
            <a:pPr algn="r" rtl="1"/>
            <a:r>
              <a:rPr lang="ar-SA" dirty="0"/>
              <a:t>الخطوط أحادية المسافة: يتم تعيين نفس العرض لكل حرف</a:t>
            </a:r>
            <a:r>
              <a:rPr lang="ar-SA" dirty="0" smtClean="0"/>
              <a:t>.</a:t>
            </a:r>
          </a:p>
          <a:p>
            <a:pPr algn="r" rtl="1"/>
            <a:endParaRPr lang="ar-SA" dirty="0" smtClean="0"/>
          </a:p>
          <a:p>
            <a:pPr algn="r" rtl="1"/>
            <a:endParaRPr lang="ar-SA" dirty="0"/>
          </a:p>
          <a:p>
            <a:pPr algn="r" rtl="1"/>
            <a:r>
              <a:rPr lang="ar-SA" dirty="0"/>
              <a:t>الخطوط المتناسبة: ضبط العرض حسب </a:t>
            </a:r>
            <a:r>
              <a:rPr lang="ar-SA" dirty="0" smtClean="0"/>
              <a:t>الشكل.    حالة </a:t>
            </a:r>
            <a:r>
              <a:rPr lang="ar-SA" dirty="0"/>
              <a:t>العلوي والسفلي.</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0" y="-328604"/>
            <a:ext cx="8229600" cy="1143000"/>
          </a:xfrm>
        </p:spPr>
        <p:txBody>
          <a:bodyPr/>
          <a:lstStyle/>
          <a:p>
            <a:pPr eaLnBrk="1" hangingPunct="1"/>
            <a:r>
              <a:rPr lang="en-US" dirty="0" smtClean="0">
                <a:solidFill>
                  <a:srgbClr val="FF0000"/>
                </a:solidFill>
              </a:rPr>
              <a:t>Text Tradition</a:t>
            </a:r>
            <a:endParaRPr lang="en-US" dirty="0">
              <a:solidFill>
                <a:srgbClr val="FF0000"/>
              </a:solidFill>
            </a:endParaRPr>
          </a:p>
        </p:txBody>
      </p:sp>
      <p:sp>
        <p:nvSpPr>
          <p:cNvPr id="26628" name="Rectangle 3"/>
          <p:cNvSpPr>
            <a:spLocks noGrp="1" noChangeArrowheads="1"/>
          </p:cNvSpPr>
          <p:nvPr>
            <p:ph idx="1"/>
          </p:nvPr>
        </p:nvSpPr>
        <p:spPr>
          <a:xfrm>
            <a:off x="0" y="503993"/>
            <a:ext cx="8229600" cy="4525963"/>
          </a:xfrm>
        </p:spPr>
        <p:txBody>
          <a:bodyPr/>
          <a:lstStyle/>
          <a:p>
            <a:pPr eaLnBrk="1" hangingPunct="1"/>
            <a:r>
              <a:rPr lang="en-US" dirty="0">
                <a:solidFill>
                  <a:srgbClr val="FF5A14"/>
                </a:solidFill>
              </a:rPr>
              <a:t>Weight</a:t>
            </a:r>
            <a:endParaRPr lang="en-US" dirty="0"/>
          </a:p>
          <a:p>
            <a:pPr lvl="1" eaLnBrk="1" hangingPunct="1"/>
            <a:r>
              <a:rPr lang="en-US" dirty="0">
                <a:ea typeface="ＭＳ Ｐゴシック" charset="-128"/>
              </a:rPr>
              <a:t> Line </a:t>
            </a:r>
            <a:r>
              <a:rPr lang="en-US" dirty="0">
                <a:solidFill>
                  <a:srgbClr val="FF0000"/>
                </a:solidFill>
                <a:ea typeface="ＭＳ Ｐゴシック" charset="-128"/>
              </a:rPr>
              <a:t>thickness</a:t>
            </a:r>
            <a:r>
              <a:rPr lang="en-US" dirty="0">
                <a:ea typeface="ＭＳ Ｐゴシック" charset="-128"/>
              </a:rPr>
              <a:t> of the typeface.</a:t>
            </a:r>
          </a:p>
          <a:p>
            <a:pPr lvl="1" eaLnBrk="1" hangingPunct="1"/>
            <a:r>
              <a:rPr lang="en-US" dirty="0">
                <a:ea typeface="ＭＳ Ｐゴシック" charset="-128"/>
              </a:rPr>
              <a:t> </a:t>
            </a:r>
            <a:r>
              <a:rPr lang="en-US" dirty="0">
                <a:latin typeface="Arial Black" charset="0"/>
                <a:ea typeface="ＭＳ Ｐゴシック" charset="-128"/>
              </a:rPr>
              <a:t>Arial Black</a:t>
            </a:r>
            <a:r>
              <a:rPr lang="en-US" dirty="0">
                <a:ea typeface="ＭＳ Ｐゴシック" charset="-128"/>
              </a:rPr>
              <a:t> has </a:t>
            </a:r>
            <a:r>
              <a:rPr lang="en-US" dirty="0">
                <a:solidFill>
                  <a:srgbClr val="FF0000"/>
                </a:solidFill>
                <a:ea typeface="ＭＳ Ｐゴシック" charset="-128"/>
              </a:rPr>
              <a:t>heavier</a:t>
            </a:r>
            <a:r>
              <a:rPr lang="en-US" dirty="0">
                <a:ea typeface="ＭＳ Ｐゴシック" charset="-128"/>
              </a:rPr>
              <a:t> weight.</a:t>
            </a:r>
          </a:p>
          <a:p>
            <a:pPr eaLnBrk="1" hangingPunct="1">
              <a:spcBef>
                <a:spcPct val="40000"/>
              </a:spcBef>
            </a:pPr>
            <a:r>
              <a:rPr lang="en-US" dirty="0">
                <a:solidFill>
                  <a:srgbClr val="FF5A14"/>
                </a:solidFill>
              </a:rPr>
              <a:t>Kerning</a:t>
            </a:r>
            <a:endParaRPr lang="en-US" dirty="0"/>
          </a:p>
          <a:p>
            <a:pPr lvl="1" eaLnBrk="1" hangingPunct="1">
              <a:spcBef>
                <a:spcPct val="40000"/>
              </a:spcBef>
            </a:pPr>
            <a:r>
              <a:rPr lang="en-US" dirty="0">
                <a:ea typeface="ＭＳ Ｐゴシック" charset="-128"/>
              </a:rPr>
              <a:t> Adjusting </a:t>
            </a:r>
            <a:r>
              <a:rPr lang="en-US" dirty="0">
                <a:solidFill>
                  <a:srgbClr val="FF0000"/>
                </a:solidFill>
                <a:ea typeface="ＭＳ Ｐゴシック" charset="-128"/>
              </a:rPr>
              <a:t>spacing</a:t>
            </a:r>
            <a:r>
              <a:rPr lang="en-US" dirty="0">
                <a:ea typeface="ＭＳ Ｐゴシック" charset="-128"/>
              </a:rPr>
              <a:t> between specific letters.</a:t>
            </a:r>
          </a:p>
          <a:p>
            <a:pPr eaLnBrk="1" hangingPunct="1">
              <a:spcBef>
                <a:spcPct val="40000"/>
              </a:spcBef>
            </a:pPr>
            <a:r>
              <a:rPr lang="en-US" dirty="0">
                <a:solidFill>
                  <a:srgbClr val="FF5A14"/>
                </a:solidFill>
              </a:rPr>
              <a:t>Tracking</a:t>
            </a:r>
            <a:endParaRPr lang="en-US" dirty="0"/>
          </a:p>
          <a:p>
            <a:pPr lvl="1" eaLnBrk="1" hangingPunct="1">
              <a:spcBef>
                <a:spcPct val="40000"/>
              </a:spcBef>
            </a:pPr>
            <a:r>
              <a:rPr lang="en-US" dirty="0">
                <a:ea typeface="ＭＳ Ｐゴシック" charset="-128"/>
              </a:rPr>
              <a:t> Adjusting spacing between all characters.</a:t>
            </a:r>
            <a:endParaRPr lang="en-US" u="sng" dirty="0">
              <a:ea typeface="ＭＳ Ｐゴシック" charset="-128"/>
            </a:endParaRPr>
          </a:p>
        </p:txBody>
      </p:sp>
      <p:sp>
        <p:nvSpPr>
          <p:cNvPr id="26626" name="Slide Number Placeholder 4"/>
          <p:cNvSpPr>
            <a:spLocks noGrp="1"/>
          </p:cNvSpPr>
          <p:nvPr>
            <p:ph type="sldNum" sz="quarter" idx="12"/>
          </p:nvPr>
        </p:nvSpPr>
        <p:spPr>
          <a:noFill/>
        </p:spPr>
        <p:txBody>
          <a:bodyPr/>
          <a:lstStyle/>
          <a:p>
            <a:fld id="{81785E56-2EBF-664A-B399-B5B7AC90D8E8}" type="slidenum">
              <a:rPr lang="en-US" smtClean="0"/>
              <a:pPr/>
              <a:t>5</a:t>
            </a:fld>
            <a:endParaRPr lang="en-US" smtClean="0"/>
          </a:p>
        </p:txBody>
      </p:sp>
      <p:grpSp>
        <p:nvGrpSpPr>
          <p:cNvPr id="26629" name="Group 9"/>
          <p:cNvGrpSpPr>
            <a:grpSpLocks/>
          </p:cNvGrpSpPr>
          <p:nvPr/>
        </p:nvGrpSpPr>
        <p:grpSpPr bwMode="auto">
          <a:xfrm>
            <a:off x="6045465" y="1333501"/>
            <a:ext cx="1866900" cy="882650"/>
            <a:chOff x="4560" y="1872"/>
            <a:chExt cx="1008" cy="528"/>
          </a:xfrm>
        </p:grpSpPr>
        <p:pic>
          <p:nvPicPr>
            <p:cNvPr id="26633" name="Picture 4" descr="Figure 5"/>
            <p:cNvPicPr>
              <a:picLocks noChangeAspect="1" noChangeArrowheads="1"/>
            </p:cNvPicPr>
            <p:nvPr/>
          </p:nvPicPr>
          <p:blipFill>
            <a:blip r:embed="rId3"/>
            <a:srcRect/>
            <a:stretch>
              <a:fillRect/>
            </a:stretch>
          </p:blipFill>
          <p:spPr bwMode="auto">
            <a:xfrm>
              <a:off x="4633" y="2016"/>
              <a:ext cx="887" cy="314"/>
            </a:xfrm>
            <a:prstGeom prst="rect">
              <a:avLst/>
            </a:prstGeom>
            <a:noFill/>
            <a:ln w="9525">
              <a:noFill/>
              <a:miter lim="800000"/>
              <a:headEnd/>
              <a:tailEnd/>
            </a:ln>
          </p:spPr>
        </p:pic>
        <p:sp>
          <p:nvSpPr>
            <p:cNvPr id="60422" name="Rectangle 6"/>
            <p:cNvSpPr>
              <a:spLocks noChangeArrowheads="1"/>
            </p:cNvSpPr>
            <p:nvPr/>
          </p:nvSpPr>
          <p:spPr bwMode="auto">
            <a:xfrm>
              <a:off x="4560" y="1872"/>
              <a:ext cx="1008" cy="528"/>
            </a:xfrm>
            <a:prstGeom prst="rect">
              <a:avLst/>
            </a:prstGeom>
            <a:noFill/>
            <a:ln w="38100">
              <a:noFill/>
              <a:miter lim="800000"/>
              <a:headEnd/>
              <a:tailEnd/>
            </a:ln>
            <a:effectLst>
              <a:outerShdw blurRad="63500" dist="38099" dir="2700000" algn="ctr" rotWithShape="0">
                <a:srgbClr val="000000">
                  <a:alpha val="74998"/>
                </a:srgbClr>
              </a:outerShdw>
            </a:effectLst>
          </p:spPr>
          <p:txBody>
            <a:bodyPr wrap="none" anchor="ctr">
              <a:prstTxWarp prst="textNoShape">
                <a:avLst/>
              </a:prstTxWarp>
            </a:bodyPr>
            <a:lstStyle/>
            <a:p>
              <a:endParaRPr lang="en-US"/>
            </a:p>
          </p:txBody>
        </p:sp>
      </p:grpSp>
      <p:grpSp>
        <p:nvGrpSpPr>
          <p:cNvPr id="26630" name="Group 8"/>
          <p:cNvGrpSpPr>
            <a:grpSpLocks/>
          </p:cNvGrpSpPr>
          <p:nvPr/>
        </p:nvGrpSpPr>
        <p:grpSpPr bwMode="auto">
          <a:xfrm>
            <a:off x="6319084" y="3373782"/>
            <a:ext cx="2578100" cy="863600"/>
            <a:chOff x="4080" y="3408"/>
            <a:chExt cx="1392" cy="432"/>
          </a:xfrm>
        </p:grpSpPr>
        <p:pic>
          <p:nvPicPr>
            <p:cNvPr id="26631" name="Picture 5" descr="Figure 5"/>
            <p:cNvPicPr>
              <a:picLocks noChangeAspect="1" noChangeArrowheads="1"/>
            </p:cNvPicPr>
            <p:nvPr/>
          </p:nvPicPr>
          <p:blipFill>
            <a:blip r:embed="rId4"/>
            <a:srcRect/>
            <a:stretch>
              <a:fillRect/>
            </a:stretch>
          </p:blipFill>
          <p:spPr bwMode="auto">
            <a:xfrm>
              <a:off x="4272" y="3504"/>
              <a:ext cx="1094" cy="322"/>
            </a:xfrm>
            <a:prstGeom prst="rect">
              <a:avLst/>
            </a:prstGeom>
            <a:noFill/>
            <a:ln w="9525">
              <a:noFill/>
              <a:miter lim="800000"/>
              <a:headEnd/>
              <a:tailEnd/>
            </a:ln>
          </p:spPr>
        </p:pic>
        <p:sp>
          <p:nvSpPr>
            <p:cNvPr id="60423" name="Rectangle 7"/>
            <p:cNvSpPr>
              <a:spLocks noChangeArrowheads="1"/>
            </p:cNvSpPr>
            <p:nvPr/>
          </p:nvSpPr>
          <p:spPr bwMode="auto">
            <a:xfrm>
              <a:off x="4080" y="3408"/>
              <a:ext cx="1392" cy="432"/>
            </a:xfrm>
            <a:prstGeom prst="rect">
              <a:avLst/>
            </a:prstGeom>
            <a:noFill/>
            <a:ln w="38100">
              <a:noFill/>
              <a:miter lim="800000"/>
              <a:headEnd/>
              <a:tailEnd/>
            </a:ln>
            <a:effectLst>
              <a:outerShdw blurRad="63500" dist="38099" dir="2700000" algn="ctr" rotWithShape="0">
                <a:srgbClr val="000000">
                  <a:alpha val="74998"/>
                </a:srgbClr>
              </a:outerShdw>
            </a:effectLst>
          </p:spPr>
          <p:txBody>
            <a:bodyPr wrap="none" anchor="ctr">
              <a:prstTxWarp prst="textNoShape">
                <a:avLst/>
              </a:prstTxWarp>
            </a:bodyPr>
            <a:lstStyle/>
            <a:p>
              <a:endParaRPr lang="en-US"/>
            </a:p>
          </p:txBody>
        </p:sp>
      </p:grpSp>
      <p:sp>
        <p:nvSpPr>
          <p:cNvPr id="2" name="مستطيل 1"/>
          <p:cNvSpPr/>
          <p:nvPr/>
        </p:nvSpPr>
        <p:spPr>
          <a:xfrm>
            <a:off x="2298872" y="4180344"/>
            <a:ext cx="6401991" cy="1938992"/>
          </a:xfrm>
          <a:prstGeom prst="rect">
            <a:avLst/>
          </a:prstGeom>
        </p:spPr>
        <p:txBody>
          <a:bodyPr wrap="square">
            <a:spAutoFit/>
          </a:bodyPr>
          <a:lstStyle/>
          <a:p>
            <a:pPr algn="r" rtl="1"/>
            <a:r>
              <a:rPr lang="ar-SA" dirty="0"/>
              <a:t>وزن</a:t>
            </a:r>
          </a:p>
          <a:p>
            <a:pPr algn="r" rtl="1"/>
            <a:r>
              <a:rPr lang="ar-SA" dirty="0"/>
              <a:t>  سماكة خط المحرف.</a:t>
            </a:r>
          </a:p>
          <a:p>
            <a:pPr algn="r" rtl="1"/>
            <a:r>
              <a:rPr lang="ar-SA" dirty="0"/>
              <a:t>  </a:t>
            </a:r>
            <a:r>
              <a:rPr lang="en-US" dirty="0"/>
              <a:t>Arial Black </a:t>
            </a:r>
            <a:r>
              <a:rPr lang="ar-SA" dirty="0"/>
              <a:t>لديه وزن أثقل.</a:t>
            </a:r>
          </a:p>
          <a:p>
            <a:pPr algn="r" rtl="1"/>
            <a:r>
              <a:rPr lang="ar-SA" dirty="0" smtClean="0"/>
              <a:t>تقنين</a:t>
            </a:r>
            <a:r>
              <a:rPr lang="ar-SA" dirty="0"/>
              <a:t>  ضبط التباعد بين حروف معينة.</a:t>
            </a:r>
          </a:p>
          <a:p>
            <a:pPr algn="r" rtl="1"/>
            <a:r>
              <a:rPr lang="ar-SA" dirty="0" smtClean="0"/>
              <a:t>تتبع</a:t>
            </a:r>
            <a:r>
              <a:rPr lang="ar-SA" dirty="0"/>
              <a:t>  ضبط التباعد بين كل الحروف.</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a:xfrm>
            <a:off x="114300" y="-168275"/>
            <a:ext cx="8229600" cy="1143000"/>
          </a:xfrm>
        </p:spPr>
        <p:txBody>
          <a:bodyPr/>
          <a:lstStyle/>
          <a:p>
            <a:pPr eaLnBrk="1" hangingPunct="1"/>
            <a:r>
              <a:rPr lang="en-US" dirty="0" smtClean="0">
                <a:solidFill>
                  <a:srgbClr val="FF0000"/>
                </a:solidFill>
              </a:rPr>
              <a:t>Text Tradition</a:t>
            </a:r>
            <a:endParaRPr lang="en-US" dirty="0">
              <a:solidFill>
                <a:srgbClr val="FF0000"/>
              </a:solidFill>
            </a:endParaRPr>
          </a:p>
        </p:txBody>
      </p:sp>
      <p:sp>
        <p:nvSpPr>
          <p:cNvPr id="28676" name="Rectangle 3"/>
          <p:cNvSpPr>
            <a:spLocks noGrp="1" noChangeArrowheads="1"/>
          </p:cNvSpPr>
          <p:nvPr>
            <p:ph idx="1"/>
          </p:nvPr>
        </p:nvSpPr>
        <p:spPr>
          <a:xfrm>
            <a:off x="-1" y="676275"/>
            <a:ext cx="9058275" cy="4530725"/>
          </a:xfrm>
        </p:spPr>
        <p:txBody>
          <a:bodyPr>
            <a:noAutofit/>
          </a:bodyPr>
          <a:lstStyle/>
          <a:p>
            <a:pPr eaLnBrk="1" hangingPunct="1"/>
            <a:r>
              <a:rPr lang="en-US" dirty="0">
                <a:solidFill>
                  <a:srgbClr val="FF5A14"/>
                </a:solidFill>
              </a:rPr>
              <a:t>Condensed/extended text</a:t>
            </a:r>
            <a:endParaRPr lang="en-US" dirty="0"/>
          </a:p>
          <a:p>
            <a:pPr lvl="1" eaLnBrk="1" hangingPunct="1"/>
            <a:r>
              <a:rPr lang="en-US" dirty="0">
                <a:ea typeface="ＭＳ Ｐゴシック" charset="-128"/>
              </a:rPr>
              <a:t>Narrow width of text / widen width of text</a:t>
            </a:r>
            <a:r>
              <a:rPr lang="en-US" dirty="0" smtClean="0">
                <a:ea typeface="ＭＳ Ｐゴシック" charset="-128"/>
              </a:rPr>
              <a:t>.</a:t>
            </a:r>
            <a:endParaRPr lang="en-US" dirty="0">
              <a:ea typeface="ＭＳ Ｐゴシック" charset="-128"/>
            </a:endParaRPr>
          </a:p>
          <a:p>
            <a:pPr eaLnBrk="1" hangingPunct="1"/>
            <a:r>
              <a:rPr lang="en-US" dirty="0">
                <a:solidFill>
                  <a:srgbClr val="FF5A14"/>
                </a:solidFill>
              </a:rPr>
              <a:t>Leading</a:t>
            </a:r>
            <a:endParaRPr lang="en-US" dirty="0"/>
          </a:p>
          <a:p>
            <a:pPr lvl="1" eaLnBrk="1" hangingPunct="1"/>
            <a:r>
              <a:rPr lang="en-US" dirty="0">
                <a:ea typeface="ＭＳ Ｐゴシック" charset="-128"/>
              </a:rPr>
              <a:t>Spacing between lines.</a:t>
            </a:r>
            <a:br>
              <a:rPr lang="en-US" dirty="0">
                <a:ea typeface="ＭＳ Ｐゴシック" charset="-128"/>
              </a:rPr>
            </a:br>
            <a:endParaRPr lang="en-US" dirty="0">
              <a:ea typeface="ＭＳ Ｐゴシック" charset="-128"/>
            </a:endParaRPr>
          </a:p>
          <a:p>
            <a:pPr eaLnBrk="1" hangingPunct="1"/>
            <a:r>
              <a:rPr lang="en-US" dirty="0">
                <a:solidFill>
                  <a:srgbClr val="FF5A14"/>
                </a:solidFill>
              </a:rPr>
              <a:t>Alignment &amp; Justification</a:t>
            </a:r>
            <a:endParaRPr lang="en-US" dirty="0"/>
          </a:p>
          <a:p>
            <a:pPr lvl="1" eaLnBrk="1" hangingPunct="1"/>
            <a:r>
              <a:rPr lang="en-US" dirty="0">
                <a:ea typeface="ＭＳ Ｐゴシック" charset="-128"/>
              </a:rPr>
              <a:t>Alignment positions text relative to document's margins.</a:t>
            </a:r>
          </a:p>
          <a:p>
            <a:pPr lvl="1" eaLnBrk="1" hangingPunct="1"/>
            <a:r>
              <a:rPr lang="en-US" dirty="0">
                <a:ea typeface="ＭＳ Ｐゴシック" charset="-128"/>
              </a:rPr>
              <a:t>Justification adjusts line length to produce straight edges on left and right margins.</a:t>
            </a:r>
          </a:p>
        </p:txBody>
      </p:sp>
      <p:sp>
        <p:nvSpPr>
          <p:cNvPr id="28674" name="Slide Number Placeholder 4"/>
          <p:cNvSpPr>
            <a:spLocks noGrp="1"/>
          </p:cNvSpPr>
          <p:nvPr>
            <p:ph type="sldNum" sz="quarter" idx="12"/>
          </p:nvPr>
        </p:nvSpPr>
        <p:spPr>
          <a:noFill/>
        </p:spPr>
        <p:txBody>
          <a:bodyPr/>
          <a:lstStyle/>
          <a:p>
            <a:fld id="{681D7A1B-CBC9-4546-BC5D-E3C61E176449}" type="slidenum">
              <a:rPr lang="en-US" smtClean="0"/>
              <a:pPr/>
              <a:t>6</a:t>
            </a:fld>
            <a:endParaRPr lang="en-US" smtClean="0"/>
          </a:p>
        </p:txBody>
      </p:sp>
      <p:sp>
        <p:nvSpPr>
          <p:cNvPr id="2" name="مستطيل 1"/>
          <p:cNvSpPr/>
          <p:nvPr/>
        </p:nvSpPr>
        <p:spPr>
          <a:xfrm>
            <a:off x="671513" y="1820870"/>
            <a:ext cx="8472487" cy="4893647"/>
          </a:xfrm>
          <a:prstGeom prst="rect">
            <a:avLst/>
          </a:prstGeom>
        </p:spPr>
        <p:txBody>
          <a:bodyPr wrap="square">
            <a:spAutoFit/>
          </a:bodyPr>
          <a:lstStyle/>
          <a:p>
            <a:pPr algn="r" rtl="1"/>
            <a:r>
              <a:rPr lang="ar-SA" dirty="0"/>
              <a:t>نص مكثف / موسع</a:t>
            </a:r>
          </a:p>
          <a:p>
            <a:pPr algn="r" rtl="1"/>
            <a:r>
              <a:rPr lang="ar-SA" dirty="0"/>
              <a:t>عرض ضيق للنص / توسيع عرض النص.</a:t>
            </a:r>
          </a:p>
          <a:p>
            <a:pPr algn="r" rtl="1"/>
            <a:r>
              <a:rPr lang="ar-SA" dirty="0" smtClean="0"/>
              <a:t>قيادة: التباعد </a:t>
            </a:r>
            <a:r>
              <a:rPr lang="ar-SA" dirty="0"/>
              <a:t>بين الخطوط</a:t>
            </a:r>
            <a:r>
              <a:rPr lang="ar-SA" dirty="0" smtClean="0"/>
              <a:t>.</a:t>
            </a:r>
          </a:p>
          <a:p>
            <a:pPr algn="r" rtl="1"/>
            <a:endParaRPr lang="ar-SA" dirty="0" smtClean="0"/>
          </a:p>
          <a:p>
            <a:pPr algn="r" rtl="1"/>
            <a:endParaRPr lang="ar-SA" dirty="0"/>
          </a:p>
          <a:p>
            <a:pPr algn="r" rtl="1"/>
            <a:endParaRPr lang="ar-SA" dirty="0" smtClean="0"/>
          </a:p>
          <a:p>
            <a:pPr algn="r" rtl="1"/>
            <a:endParaRPr lang="en-US" dirty="0" smtClean="0"/>
          </a:p>
          <a:p>
            <a:pPr algn="r" rtl="1"/>
            <a:endParaRPr lang="en-US" dirty="0"/>
          </a:p>
          <a:p>
            <a:pPr algn="r" rtl="1"/>
            <a:endParaRPr lang="ar-SA" dirty="0"/>
          </a:p>
          <a:p>
            <a:pPr algn="r" rtl="1"/>
            <a:endParaRPr lang="ar-SA" dirty="0"/>
          </a:p>
          <a:p>
            <a:pPr algn="r" rtl="1"/>
            <a:r>
              <a:rPr lang="ar-SA" dirty="0"/>
              <a:t>المحاذاة والمبررات</a:t>
            </a:r>
          </a:p>
          <a:p>
            <a:pPr algn="r" rtl="1"/>
            <a:r>
              <a:rPr lang="ar-SA" dirty="0"/>
              <a:t>نص المواضع المحاذاة بالنسبة إلى هوامش المستند.</a:t>
            </a:r>
          </a:p>
          <a:p>
            <a:pPr algn="r" rtl="1"/>
            <a:r>
              <a:rPr lang="ar-SA" dirty="0"/>
              <a:t>ضبط </a:t>
            </a:r>
            <a:r>
              <a:rPr lang="ar-SA" dirty="0" err="1"/>
              <a:t>ضبط</a:t>
            </a:r>
            <a:r>
              <a:rPr lang="ar-SA" dirty="0"/>
              <a:t> طول الخط لإنتاج حواف مستقيم على الهوامش اليمنى واليسرى.</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pPr eaLnBrk="1" hangingPunct="1"/>
            <a:r>
              <a:rPr lang="en-US" dirty="0" smtClean="0">
                <a:solidFill>
                  <a:srgbClr val="FF0000"/>
                </a:solidFill>
              </a:rPr>
              <a:t>Computer Text 	</a:t>
            </a:r>
            <a:endParaRPr lang="en-US" sz="3500" dirty="0">
              <a:solidFill>
                <a:srgbClr val="FF0000"/>
              </a:solidFill>
            </a:endParaRPr>
          </a:p>
        </p:txBody>
      </p:sp>
      <p:sp>
        <p:nvSpPr>
          <p:cNvPr id="30722" name="Slide Number Placeholder 3"/>
          <p:cNvSpPr>
            <a:spLocks noGrp="1"/>
          </p:cNvSpPr>
          <p:nvPr>
            <p:ph type="sldNum" sz="quarter" idx="12"/>
          </p:nvPr>
        </p:nvSpPr>
        <p:spPr>
          <a:noFill/>
        </p:spPr>
        <p:txBody>
          <a:bodyPr/>
          <a:lstStyle/>
          <a:p>
            <a:fld id="{889981EB-732C-EC46-8645-70B295DDC594}" type="slidenum">
              <a:rPr lang="en-US" smtClean="0"/>
              <a:pPr/>
              <a:t>7</a:t>
            </a:fld>
            <a:endParaRPr lang="en-US" smtClean="0"/>
          </a:p>
        </p:txBody>
      </p:sp>
      <p:sp>
        <p:nvSpPr>
          <p:cNvPr id="30724" name="Rectangle 3"/>
          <p:cNvSpPr>
            <a:spLocks noGrp="1" noChangeArrowheads="1"/>
          </p:cNvSpPr>
          <p:nvPr>
            <p:ph type="subTitle" idx="4294967295"/>
          </p:nvPr>
        </p:nvSpPr>
        <p:spPr>
          <a:xfrm>
            <a:off x="723899" y="1747837"/>
            <a:ext cx="8162925" cy="990600"/>
          </a:xfrm>
        </p:spPr>
        <p:txBody>
          <a:bodyPr>
            <a:normAutofit/>
          </a:bodyPr>
          <a:lstStyle/>
          <a:p>
            <a:pPr marL="457200" lvl="1" indent="0" eaLnBrk="1" hangingPunct="1">
              <a:buFont typeface="Wingdings" charset="2"/>
              <a:buNone/>
            </a:pPr>
            <a:r>
              <a:rPr lang="en-US" sz="3200" dirty="0" smtClean="0">
                <a:ea typeface="ＭＳ Ｐゴシック" charset="-128"/>
              </a:rPr>
              <a:t>From Printed Characters To Digital Text.</a:t>
            </a:r>
            <a:endParaRPr lang="en-US" sz="2300" dirty="0">
              <a:ea typeface="ＭＳ Ｐゴシック" charset="-128"/>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a:xfrm>
            <a:off x="400050" y="-257184"/>
            <a:ext cx="8229600" cy="1143000"/>
          </a:xfrm>
        </p:spPr>
        <p:txBody>
          <a:bodyPr/>
          <a:lstStyle/>
          <a:p>
            <a:pPr eaLnBrk="1" hangingPunct="1"/>
            <a:r>
              <a:rPr lang="en-US" dirty="0" smtClean="0">
                <a:solidFill>
                  <a:srgbClr val="FF0000"/>
                </a:solidFill>
              </a:rPr>
              <a:t>Computer Text Codes</a:t>
            </a:r>
            <a:endParaRPr lang="en-US" dirty="0">
              <a:solidFill>
                <a:srgbClr val="FF0000"/>
              </a:solidFill>
            </a:endParaRPr>
          </a:p>
        </p:txBody>
      </p:sp>
      <p:sp>
        <p:nvSpPr>
          <p:cNvPr id="32772" name="Rectangle 3"/>
          <p:cNvSpPr>
            <a:spLocks noGrp="1" noChangeArrowheads="1"/>
          </p:cNvSpPr>
          <p:nvPr>
            <p:ph idx="1"/>
          </p:nvPr>
        </p:nvSpPr>
        <p:spPr>
          <a:xfrm>
            <a:off x="-100014" y="658965"/>
            <a:ext cx="9244013" cy="4530725"/>
          </a:xfrm>
        </p:spPr>
        <p:txBody>
          <a:bodyPr>
            <a:noAutofit/>
          </a:bodyPr>
          <a:lstStyle/>
          <a:p>
            <a:pPr eaLnBrk="1" hangingPunct="1"/>
            <a:r>
              <a:rPr lang="en-US" sz="3600" dirty="0"/>
              <a:t>Coding </a:t>
            </a:r>
            <a:r>
              <a:rPr lang="en-US" sz="3600" dirty="0">
                <a:solidFill>
                  <a:srgbClr val="FF0000"/>
                </a:solidFill>
              </a:rPr>
              <a:t>schemes</a:t>
            </a:r>
            <a:r>
              <a:rPr lang="en-US" sz="3600" dirty="0"/>
              <a:t> assign a group of binary numbers to represent a digital character.</a:t>
            </a:r>
            <a:br>
              <a:rPr lang="en-US" sz="3600" dirty="0"/>
            </a:br>
            <a:endParaRPr lang="en-US" sz="3600" dirty="0"/>
          </a:p>
          <a:p>
            <a:pPr eaLnBrk="1" hangingPunct="1"/>
            <a:r>
              <a:rPr lang="en-US" sz="3600" dirty="0">
                <a:solidFill>
                  <a:srgbClr val="FF5A14"/>
                </a:solidFill>
              </a:rPr>
              <a:t>ASCII</a:t>
            </a:r>
            <a:endParaRPr lang="en-US" sz="3600" dirty="0"/>
          </a:p>
          <a:p>
            <a:pPr lvl="1" eaLnBrk="1" hangingPunct="1"/>
            <a:r>
              <a:rPr lang="en-US" sz="3200" dirty="0">
                <a:ea typeface="ＭＳ Ｐゴシック" charset="-128"/>
              </a:rPr>
              <a:t> 7-bit code = 128 characters.</a:t>
            </a:r>
          </a:p>
          <a:p>
            <a:pPr lvl="1" eaLnBrk="1" hangingPunct="1"/>
            <a:r>
              <a:rPr lang="en-US" sz="3200" dirty="0">
                <a:ea typeface="ＭＳ Ｐゴシック" charset="-128"/>
              </a:rPr>
              <a:t> Extended ASCII or ASCII-8</a:t>
            </a:r>
            <a:br>
              <a:rPr lang="en-US" sz="3200" dirty="0">
                <a:ea typeface="ＭＳ Ｐゴシック" charset="-128"/>
              </a:rPr>
            </a:br>
            <a:r>
              <a:rPr lang="en-US" sz="3200" dirty="0">
                <a:ea typeface="ＭＳ Ｐゴシック" charset="-128"/>
              </a:rPr>
              <a:t> = 256 characters.</a:t>
            </a:r>
            <a:br>
              <a:rPr lang="en-US" sz="3200" dirty="0">
                <a:ea typeface="ＭＳ Ｐゴシック" charset="-128"/>
              </a:rPr>
            </a:br>
            <a:endParaRPr lang="en-US" sz="3200" dirty="0">
              <a:ea typeface="ＭＳ Ｐゴシック" charset="-128"/>
            </a:endParaRPr>
          </a:p>
          <a:p>
            <a:pPr eaLnBrk="1" hangingPunct="1"/>
            <a:r>
              <a:rPr lang="en-US" sz="3600" dirty="0"/>
              <a:t> All computers understand ASCII.</a:t>
            </a:r>
          </a:p>
        </p:txBody>
      </p:sp>
      <p:sp>
        <p:nvSpPr>
          <p:cNvPr id="32770" name="Slide Number Placeholder 4"/>
          <p:cNvSpPr>
            <a:spLocks noGrp="1"/>
          </p:cNvSpPr>
          <p:nvPr>
            <p:ph type="sldNum" sz="quarter" idx="12"/>
          </p:nvPr>
        </p:nvSpPr>
        <p:spPr>
          <a:noFill/>
        </p:spPr>
        <p:txBody>
          <a:bodyPr/>
          <a:lstStyle/>
          <a:p>
            <a:fld id="{A827F404-801A-F943-9F5F-3A16A4382AE8}" type="slidenum">
              <a:rPr lang="en-US" smtClean="0"/>
              <a:pPr/>
              <a:t>8</a:t>
            </a:fld>
            <a:endParaRPr lang="en-US" smtClean="0"/>
          </a:p>
        </p:txBody>
      </p:sp>
      <p:sp>
        <p:nvSpPr>
          <p:cNvPr id="63495" name="Text Box 7"/>
          <p:cNvSpPr txBox="1">
            <a:spLocks noChangeArrowheads="1"/>
          </p:cNvSpPr>
          <p:nvPr/>
        </p:nvSpPr>
        <p:spPr bwMode="auto">
          <a:xfrm>
            <a:off x="228600" y="5931237"/>
            <a:ext cx="5565775" cy="369332"/>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a:prstTxWarp prst="textNoShape">
              <a:avLst/>
            </a:prstTxWarp>
            <a:spAutoFit/>
          </a:bodyPr>
          <a:lstStyle/>
          <a:p>
            <a:pPr algn="ctr">
              <a:spcBef>
                <a:spcPct val="50000"/>
              </a:spcBef>
            </a:pPr>
            <a:r>
              <a:rPr lang="en-US" sz="1800" i="1" dirty="0"/>
              <a:t>American Standard Code for Information Interchange</a:t>
            </a:r>
          </a:p>
        </p:txBody>
      </p:sp>
      <p:sp>
        <p:nvSpPr>
          <p:cNvPr id="2" name="مستطيل 1"/>
          <p:cNvSpPr/>
          <p:nvPr/>
        </p:nvSpPr>
        <p:spPr>
          <a:xfrm>
            <a:off x="-228599" y="2090172"/>
            <a:ext cx="9372600" cy="4524315"/>
          </a:xfrm>
          <a:prstGeom prst="rect">
            <a:avLst/>
          </a:prstGeom>
        </p:spPr>
        <p:txBody>
          <a:bodyPr wrap="square">
            <a:spAutoFit/>
          </a:bodyPr>
          <a:lstStyle/>
          <a:p>
            <a:pPr algn="r" rtl="1"/>
            <a:r>
              <a:rPr lang="ar-SA" dirty="0"/>
              <a:t>مخططات التشفير ترتب مجموعة من الأرقام الثنائية لتمثيل شخصية رقمية</a:t>
            </a:r>
            <a:r>
              <a:rPr lang="ar-SA" dirty="0" smtClean="0"/>
              <a:t>.</a:t>
            </a:r>
          </a:p>
          <a:p>
            <a:pPr algn="r" rtl="1"/>
            <a:endParaRPr lang="ar-SA" dirty="0"/>
          </a:p>
          <a:p>
            <a:pPr algn="r" rtl="1"/>
            <a:endParaRPr lang="ar-SA" dirty="0" smtClean="0"/>
          </a:p>
          <a:p>
            <a:pPr algn="r" rtl="1"/>
            <a:endParaRPr lang="ar-SA" dirty="0"/>
          </a:p>
          <a:p>
            <a:pPr algn="r" rtl="1"/>
            <a:r>
              <a:rPr lang="en-US" dirty="0"/>
              <a:t>ASCII</a:t>
            </a:r>
          </a:p>
          <a:p>
            <a:pPr algn="r" rtl="1"/>
            <a:r>
              <a:rPr lang="en-US" dirty="0"/>
              <a:t>  </a:t>
            </a:r>
            <a:r>
              <a:rPr lang="ar-SA" dirty="0"/>
              <a:t>رمز 7 بت = 128 حرفًا.</a:t>
            </a:r>
          </a:p>
          <a:p>
            <a:pPr algn="r" rtl="1"/>
            <a:r>
              <a:rPr lang="ar-SA" dirty="0"/>
              <a:t>  موسع </a:t>
            </a:r>
            <a:r>
              <a:rPr lang="en-US" dirty="0"/>
              <a:t>ASCII </a:t>
            </a:r>
            <a:r>
              <a:rPr lang="ar-SA" dirty="0"/>
              <a:t>أو </a:t>
            </a:r>
            <a:r>
              <a:rPr lang="en-US" dirty="0"/>
              <a:t>ASCII-8؟ = 256 </a:t>
            </a:r>
            <a:r>
              <a:rPr lang="ar-SA" dirty="0"/>
              <a:t>حرفًا</a:t>
            </a:r>
            <a:r>
              <a:rPr lang="ar-SA" dirty="0" smtClean="0"/>
              <a:t>.</a:t>
            </a:r>
          </a:p>
          <a:p>
            <a:pPr algn="r" rtl="1"/>
            <a:endParaRPr lang="ar-SA" dirty="0"/>
          </a:p>
          <a:p>
            <a:pPr algn="r" rtl="1"/>
            <a:endParaRPr lang="ar-SA" dirty="0" smtClean="0"/>
          </a:p>
          <a:p>
            <a:pPr algn="r" rtl="1"/>
            <a:endParaRPr lang="ar-SA" dirty="0"/>
          </a:p>
          <a:p>
            <a:pPr algn="r" rtl="1"/>
            <a:endParaRPr lang="ar-SA" dirty="0"/>
          </a:p>
          <a:p>
            <a:pPr algn="r" rtl="1"/>
            <a:r>
              <a:rPr lang="ar-SA" dirty="0"/>
              <a:t>  جميع أجهزة الكمبيوتر </a:t>
            </a:r>
            <a:r>
              <a:rPr lang="ar-SA" dirty="0" smtClean="0"/>
              <a:t>تفهم</a:t>
            </a:r>
            <a:r>
              <a:rPr lang="en-US" dirty="0" smtClean="0"/>
              <a:t>.</a:t>
            </a:r>
            <a:endParaRPr lang="ar-SA"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a:off x="371475" y="-125412"/>
            <a:ext cx="8229600" cy="1143000"/>
          </a:xfrm>
        </p:spPr>
        <p:txBody>
          <a:bodyPr/>
          <a:lstStyle/>
          <a:p>
            <a:pPr eaLnBrk="1" hangingPunct="1"/>
            <a:r>
              <a:rPr lang="en-US" dirty="0" smtClean="0">
                <a:solidFill>
                  <a:srgbClr val="FF0000"/>
                </a:solidFill>
              </a:rPr>
              <a:t>Computer Text Codes</a:t>
            </a:r>
            <a:endParaRPr lang="en-US" dirty="0">
              <a:solidFill>
                <a:srgbClr val="FF0000"/>
              </a:solidFill>
            </a:endParaRPr>
          </a:p>
        </p:txBody>
      </p:sp>
      <p:sp>
        <p:nvSpPr>
          <p:cNvPr id="34820" name="Rectangle 3"/>
          <p:cNvSpPr>
            <a:spLocks noGrp="1" noChangeArrowheads="1"/>
          </p:cNvSpPr>
          <p:nvPr>
            <p:ph idx="1"/>
          </p:nvPr>
        </p:nvSpPr>
        <p:spPr>
          <a:xfrm>
            <a:off x="0" y="750186"/>
            <a:ext cx="9144000" cy="4530725"/>
          </a:xfrm>
        </p:spPr>
        <p:txBody>
          <a:bodyPr>
            <a:normAutofit/>
          </a:bodyPr>
          <a:lstStyle/>
          <a:p>
            <a:pPr eaLnBrk="1" hangingPunct="1"/>
            <a:r>
              <a:rPr lang="en-US" dirty="0">
                <a:solidFill>
                  <a:srgbClr val="FF5A14"/>
                </a:solidFill>
              </a:rPr>
              <a:t>RTF</a:t>
            </a:r>
            <a:r>
              <a:rPr lang="en-US" dirty="0"/>
              <a:t> </a:t>
            </a:r>
            <a:r>
              <a:rPr lang="en-US" sz="2400" dirty="0"/>
              <a:t>(Rich Text Format)</a:t>
            </a:r>
          </a:p>
          <a:p>
            <a:pPr lvl="1" eaLnBrk="1" hangingPunct="1"/>
            <a:r>
              <a:rPr lang="en-US" sz="2800" dirty="0">
                <a:ea typeface="ＭＳ Ｐゴシック" charset="-128"/>
              </a:rPr>
              <a:t>Developed by Microsoft for cross platform text files.</a:t>
            </a:r>
          </a:p>
          <a:p>
            <a:pPr lvl="1" eaLnBrk="1" hangingPunct="1"/>
            <a:r>
              <a:rPr lang="en-US" sz="2800" dirty="0">
                <a:ea typeface="ＭＳ Ｐゴシック" charset="-128"/>
              </a:rPr>
              <a:t>Reproduces the formatting of original file.</a:t>
            </a:r>
            <a:br>
              <a:rPr lang="en-US" sz="2800" dirty="0">
                <a:ea typeface="ＭＳ Ｐゴシック" charset="-128"/>
              </a:rPr>
            </a:br>
            <a:endParaRPr lang="en-US" sz="2800" dirty="0">
              <a:ea typeface="ＭＳ Ｐゴシック" charset="-128"/>
            </a:endParaRPr>
          </a:p>
          <a:p>
            <a:pPr eaLnBrk="1" hangingPunct="1"/>
            <a:r>
              <a:rPr lang="en-US" dirty="0">
                <a:solidFill>
                  <a:srgbClr val="FF5A14"/>
                </a:solidFill>
              </a:rPr>
              <a:t>Unicode</a:t>
            </a:r>
            <a:endParaRPr lang="en-US" dirty="0"/>
          </a:p>
          <a:p>
            <a:pPr lvl="1" eaLnBrk="1" hangingPunct="1"/>
            <a:r>
              <a:rPr lang="en-US" dirty="0">
                <a:ea typeface="ＭＳ Ｐゴシック" charset="-128"/>
              </a:rPr>
              <a:t>New standard 16 bit code that provides for </a:t>
            </a:r>
            <a:r>
              <a:rPr lang="en-US" b="1" dirty="0">
                <a:ea typeface="ＭＳ Ｐゴシック" charset="-128"/>
              </a:rPr>
              <a:t>more</a:t>
            </a:r>
            <a:r>
              <a:rPr lang="en-US" dirty="0">
                <a:ea typeface="ＭＳ Ｐゴシック" charset="-128"/>
              </a:rPr>
              <a:t> than </a:t>
            </a:r>
            <a:r>
              <a:rPr lang="en-US" b="1" dirty="0">
                <a:ea typeface="ＭＳ Ｐゴシック" charset="-128"/>
              </a:rPr>
              <a:t>65,000 characters</a:t>
            </a:r>
            <a:r>
              <a:rPr lang="en-US" dirty="0">
                <a:ea typeface="ＭＳ Ｐゴシック" charset="-128"/>
              </a:rPr>
              <a:t>.</a:t>
            </a:r>
          </a:p>
          <a:p>
            <a:pPr lvl="1" eaLnBrk="1" hangingPunct="1"/>
            <a:r>
              <a:rPr lang="en-US" dirty="0">
                <a:ea typeface="ＭＳ Ｐゴシック" charset="-128"/>
              </a:rPr>
              <a:t>Goal is to include </a:t>
            </a:r>
            <a:r>
              <a:rPr lang="en-US" b="1" dirty="0">
                <a:ea typeface="ＭＳ Ｐゴシック" charset="-128"/>
              </a:rPr>
              <a:t>multilingual </a:t>
            </a:r>
            <a:r>
              <a:rPr lang="en-US" b="1" dirty="0" smtClean="0">
                <a:ea typeface="ＭＳ Ｐゴシック" charset="-128"/>
              </a:rPr>
              <a:t>text  </a:t>
            </a:r>
            <a:r>
              <a:rPr lang="en-US" dirty="0">
                <a:ea typeface="ＭＳ Ｐゴシック" charset="-128"/>
              </a:rPr>
              <a:t>in a digital coding standard.</a:t>
            </a:r>
          </a:p>
        </p:txBody>
      </p:sp>
      <p:sp>
        <p:nvSpPr>
          <p:cNvPr id="34818" name="Slide Number Placeholder 4"/>
          <p:cNvSpPr>
            <a:spLocks noGrp="1"/>
          </p:cNvSpPr>
          <p:nvPr>
            <p:ph type="sldNum" sz="quarter" idx="12"/>
          </p:nvPr>
        </p:nvSpPr>
        <p:spPr>
          <a:noFill/>
        </p:spPr>
        <p:txBody>
          <a:bodyPr/>
          <a:lstStyle/>
          <a:p>
            <a:fld id="{09C2065D-612C-0847-80F2-AFF547488ED5}" type="slidenum">
              <a:rPr lang="en-US" smtClean="0"/>
              <a:pPr/>
              <a:t>9</a:t>
            </a:fld>
            <a:endParaRPr lang="en-US" smtClean="0"/>
          </a:p>
        </p:txBody>
      </p:sp>
      <p:sp>
        <p:nvSpPr>
          <p:cNvPr id="2" name="مستطيل 1"/>
          <p:cNvSpPr/>
          <p:nvPr/>
        </p:nvSpPr>
        <p:spPr>
          <a:xfrm>
            <a:off x="-114301" y="2174360"/>
            <a:ext cx="9144000" cy="4154984"/>
          </a:xfrm>
          <a:prstGeom prst="rect">
            <a:avLst/>
          </a:prstGeom>
        </p:spPr>
        <p:txBody>
          <a:bodyPr wrap="square">
            <a:spAutoFit/>
          </a:bodyPr>
          <a:lstStyle/>
          <a:p>
            <a:pPr algn="r" rtl="1"/>
            <a:r>
              <a:rPr lang="en-US" dirty="0" smtClean="0"/>
              <a:t>(</a:t>
            </a:r>
            <a:r>
              <a:rPr lang="ar-SA" dirty="0"/>
              <a:t>تنسيق نص منسق)</a:t>
            </a:r>
          </a:p>
          <a:p>
            <a:pPr algn="r" rtl="1"/>
            <a:r>
              <a:rPr lang="ar-SA" dirty="0"/>
              <a:t>تم تطويره بواسطة </a:t>
            </a:r>
            <a:r>
              <a:rPr lang="ar-SA" dirty="0" smtClean="0"/>
              <a:t>مايكروسفت للملفات </a:t>
            </a:r>
            <a:r>
              <a:rPr lang="ar-SA" dirty="0"/>
              <a:t>النصية عبر الأنظمة الأساسية.</a:t>
            </a:r>
          </a:p>
          <a:p>
            <a:pPr algn="r" rtl="1"/>
            <a:r>
              <a:rPr lang="ar-SA" dirty="0"/>
              <a:t>يعيد إنتاج تنسيق الملف الأصلي</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r>
              <a:rPr lang="ar-SA" dirty="0"/>
              <a:t>يونيكود</a:t>
            </a:r>
          </a:p>
          <a:p>
            <a:pPr algn="r" rtl="1"/>
            <a:r>
              <a:rPr lang="ar-SA" dirty="0"/>
              <a:t>شفرة قياسية جديدة 16 بت توفر أكثر من 65000 حرف.</a:t>
            </a:r>
          </a:p>
          <a:p>
            <a:pPr algn="r" rtl="1"/>
            <a:r>
              <a:rPr lang="ar-SA" dirty="0"/>
              <a:t>الهدف هو تضمين نص متعدد اللغات؟ في معيار الترميز الرقمي.</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497</TotalTime>
  <Words>2115</Words>
  <Application>Microsoft Office PowerPoint</Application>
  <PresentationFormat>عرض على الشاشة (3:4)‏</PresentationFormat>
  <Paragraphs>396</Paragraphs>
  <Slides>24</Slides>
  <Notes>24</Notes>
  <HiddenSlides>0</HiddenSlides>
  <MMClips>0</MMClips>
  <ScaleCrop>false</ScaleCrop>
  <HeadingPairs>
    <vt:vector size="4" baseType="variant">
      <vt:variant>
        <vt:lpstr>نسق</vt:lpstr>
      </vt:variant>
      <vt:variant>
        <vt:i4>1</vt:i4>
      </vt:variant>
      <vt:variant>
        <vt:lpstr>عناوين الشرائح</vt:lpstr>
      </vt:variant>
      <vt:variant>
        <vt:i4>24</vt:i4>
      </vt:variant>
    </vt:vector>
  </HeadingPairs>
  <TitlesOfParts>
    <vt:vector size="25" baseType="lpstr">
      <vt:lpstr>Office Theme</vt:lpstr>
      <vt:lpstr>CHAPTER HIGHLIGHTS</vt:lpstr>
      <vt:lpstr>Powers Of Text</vt:lpstr>
      <vt:lpstr>Text Tradition</vt:lpstr>
      <vt:lpstr>TEXT TRADITION</vt:lpstr>
      <vt:lpstr>Text Tradition</vt:lpstr>
      <vt:lpstr>Text Tradition</vt:lpstr>
      <vt:lpstr>Computer Text  </vt:lpstr>
      <vt:lpstr>Computer Text Codes</vt:lpstr>
      <vt:lpstr>Computer Text Codes</vt:lpstr>
      <vt:lpstr>Font Technologies</vt:lpstr>
      <vt:lpstr>Bitmapped Fonts</vt:lpstr>
      <vt:lpstr>Outline Fonts</vt:lpstr>
      <vt:lpstr>Outline Fonts</vt:lpstr>
      <vt:lpstr>Jaggies And Text</vt:lpstr>
      <vt:lpstr>Anti-aliasing The Jaggies</vt:lpstr>
      <vt:lpstr>Installed Fonts — The Problem</vt:lpstr>
      <vt:lpstr>Multimedia Text</vt:lpstr>
      <vt:lpstr>Multimedia Text And Sound</vt:lpstr>
      <vt:lpstr>Text &amp; Interactivity</vt:lpstr>
      <vt:lpstr>Text For The WWW</vt:lpstr>
      <vt:lpstr>CSS &amp; XHTML</vt:lpstr>
      <vt:lpstr>Portable Document Format</vt:lpstr>
      <vt:lpstr>Adding Text To Multimedia Application</vt:lpstr>
      <vt:lpstr>Guidelines For Text  In Multimedia Applications</vt:lpstr>
    </vt:vector>
  </TitlesOfParts>
  <Company>UNHM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dc:title>
  <dc:creator>Academic  Computing</dc:creator>
  <cp:lastModifiedBy>user</cp:lastModifiedBy>
  <cp:revision>34</cp:revision>
  <cp:lastPrinted>2018-09-28T22:25:35Z</cp:lastPrinted>
  <dcterms:created xsi:type="dcterms:W3CDTF">2012-09-11T19:47:18Z</dcterms:created>
  <dcterms:modified xsi:type="dcterms:W3CDTF">2018-09-28T22:27:26Z</dcterms:modified>
</cp:coreProperties>
</file>