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7" r:id="rId1"/>
  </p:sldMasterIdLst>
  <p:notesMasterIdLst>
    <p:notesMasterId r:id="rId26"/>
  </p:notesMasterIdLst>
  <p:handoutMasterIdLst>
    <p:handoutMasterId r:id="rId27"/>
  </p:handoutMasterIdLst>
  <p:sldIdLst>
    <p:sldId id="277" r:id="rId2"/>
    <p:sldId id="257" r:id="rId3"/>
    <p:sldId id="260" r:id="rId4"/>
    <p:sldId id="258" r:id="rId5"/>
    <p:sldId id="259" r:id="rId6"/>
    <p:sldId id="262" r:id="rId7"/>
    <p:sldId id="261" r:id="rId8"/>
    <p:sldId id="263" r:id="rId9"/>
    <p:sldId id="280" r:id="rId10"/>
    <p:sldId id="264" r:id="rId11"/>
    <p:sldId id="266" r:id="rId12"/>
    <p:sldId id="265" r:id="rId13"/>
    <p:sldId id="267" r:id="rId14"/>
    <p:sldId id="268" r:id="rId15"/>
    <p:sldId id="269" r:id="rId16"/>
    <p:sldId id="270" r:id="rId17"/>
    <p:sldId id="271" r:id="rId18"/>
    <p:sldId id="272" r:id="rId19"/>
    <p:sldId id="275" r:id="rId20"/>
    <p:sldId id="276" r:id="rId21"/>
    <p:sldId id="273" r:id="rId22"/>
    <p:sldId id="274" r:id="rId23"/>
    <p:sldId id="278" r:id="rId24"/>
    <p:sldId id="279" r:id="rId25"/>
  </p:sldIdLst>
  <p:sldSz cx="9144000" cy="6858000" type="screen4x3"/>
  <p:notesSz cx="10018713" cy="688975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7" d="100"/>
          <a:sy n="67" d="100"/>
        </p:scale>
        <p:origin x="-124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defRPr sz="1300"/>
            </a:lvl1pPr>
          </a:lstStyle>
          <a:p>
            <a:endParaRPr lang="en-US"/>
          </a:p>
        </p:txBody>
      </p:sp>
      <p:sp>
        <p:nvSpPr>
          <p:cNvPr id="54275" name="Rectangle 3"/>
          <p:cNvSpPr>
            <a:spLocks noGrp="1" noChangeArrowheads="1"/>
          </p:cNvSpPr>
          <p:nvPr>
            <p:ph type="dt" sz="quarter" idx="1"/>
          </p:nvPr>
        </p:nvSpPr>
        <p:spPr bwMode="auto">
          <a:xfrm>
            <a:off x="5677271"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lgn="r">
              <a:defRPr sz="1300"/>
            </a:lvl1pPr>
          </a:lstStyle>
          <a:p>
            <a:endParaRPr lang="en-US"/>
          </a:p>
        </p:txBody>
      </p:sp>
      <p:sp>
        <p:nvSpPr>
          <p:cNvPr id="54276" name="Rectangle 4"/>
          <p:cNvSpPr>
            <a:spLocks noGrp="1" noChangeArrowheads="1"/>
          </p:cNvSpPr>
          <p:nvPr>
            <p:ph type="ftr" sz="quarter" idx="2"/>
          </p:nvPr>
        </p:nvSpPr>
        <p:spPr bwMode="auto">
          <a:xfrm>
            <a:off x="0"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defRPr sz="1300"/>
            </a:lvl1pPr>
          </a:lstStyle>
          <a:p>
            <a:endParaRPr lang="en-US"/>
          </a:p>
        </p:txBody>
      </p:sp>
      <p:sp>
        <p:nvSpPr>
          <p:cNvPr id="54277" name="Rectangle 5"/>
          <p:cNvSpPr>
            <a:spLocks noGrp="1" noChangeArrowheads="1"/>
          </p:cNvSpPr>
          <p:nvPr>
            <p:ph type="sldNum" sz="quarter" idx="3"/>
          </p:nvPr>
        </p:nvSpPr>
        <p:spPr bwMode="auto">
          <a:xfrm>
            <a:off x="5677271"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lgn="r">
              <a:defRPr sz="1300"/>
            </a:lvl1pPr>
          </a:lstStyle>
          <a:p>
            <a:fld id="{4D7ED9FE-03E2-A24F-9F2D-3FB1606689FD}" type="slidenum">
              <a:rPr lang="en-US"/>
              <a:pPr/>
              <a:t>‹#›</a:t>
            </a:fld>
            <a:endParaRPr lang="en-US"/>
          </a:p>
        </p:txBody>
      </p:sp>
    </p:spTree>
    <p:extLst>
      <p:ext uri="{BB962C8B-B14F-4D97-AF65-F5344CB8AC3E}">
        <p14:creationId xmlns:p14="http://schemas.microsoft.com/office/powerpoint/2010/main" val="1550003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defRPr sz="1300"/>
            </a:lvl1pPr>
          </a:lstStyle>
          <a:p>
            <a:endParaRPr lang="en-US"/>
          </a:p>
        </p:txBody>
      </p:sp>
      <p:sp>
        <p:nvSpPr>
          <p:cNvPr id="5123" name="Rectangle 3"/>
          <p:cNvSpPr>
            <a:spLocks noGrp="1" noChangeArrowheads="1"/>
          </p:cNvSpPr>
          <p:nvPr>
            <p:ph type="dt" idx="1"/>
          </p:nvPr>
        </p:nvSpPr>
        <p:spPr bwMode="auto">
          <a:xfrm>
            <a:off x="5677271"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lgn="r">
              <a:defRPr sz="1300"/>
            </a:lvl1pPr>
          </a:lstStyle>
          <a:p>
            <a:endParaRPr lang="en-US"/>
          </a:p>
        </p:txBody>
      </p:sp>
      <p:sp>
        <p:nvSpPr>
          <p:cNvPr id="14340" name="Rectangle 4"/>
          <p:cNvSpPr>
            <a:spLocks noGrp="1" noRot="1" noChangeAspect="1" noChangeArrowheads="1" noTextEdit="1"/>
          </p:cNvSpPr>
          <p:nvPr>
            <p:ph type="sldImg" idx="2"/>
          </p:nvPr>
        </p:nvSpPr>
        <p:spPr bwMode="auto">
          <a:xfrm>
            <a:off x="3286125" y="515938"/>
            <a:ext cx="3446463" cy="25844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1335829" y="3272631"/>
            <a:ext cx="7347056" cy="31003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defRPr sz="1300"/>
            </a:lvl1pPr>
          </a:lstStyle>
          <a:p>
            <a:endParaRPr lang="en-US"/>
          </a:p>
        </p:txBody>
      </p:sp>
      <p:sp>
        <p:nvSpPr>
          <p:cNvPr id="5127" name="Rectangle 7"/>
          <p:cNvSpPr>
            <a:spLocks noGrp="1" noChangeArrowheads="1"/>
          </p:cNvSpPr>
          <p:nvPr>
            <p:ph type="sldNum" sz="quarter" idx="5"/>
          </p:nvPr>
        </p:nvSpPr>
        <p:spPr bwMode="auto">
          <a:xfrm>
            <a:off x="5677271"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lgn="r">
              <a:defRPr sz="1300"/>
            </a:lvl1pPr>
          </a:lstStyle>
          <a:p>
            <a:fld id="{D049EE1D-2FE3-054F-88E8-885C7A578DF3}" type="slidenum">
              <a:rPr lang="en-US"/>
              <a:pPr/>
              <a:t>‹#›</a:t>
            </a:fld>
            <a:endParaRPr lang="en-US"/>
          </a:p>
        </p:txBody>
      </p:sp>
    </p:spTree>
    <p:extLst>
      <p:ext uri="{BB962C8B-B14F-4D97-AF65-F5344CB8AC3E}">
        <p14:creationId xmlns:p14="http://schemas.microsoft.com/office/powerpoint/2010/main" val="11241283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ＭＳ Ｐゴシック" pitchFamily="68" charset="-128"/>
      </a:defRPr>
    </a:lvl1pPr>
    <a:lvl2pPr marL="4572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14C15CF-F045-A94B-9869-B86AB3267350}" type="slidenum">
              <a:rPr lang="en-US"/>
              <a:pPr/>
              <a:t>1</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Use topics and questions to engage students with the reading in Chapter one.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FF15EA3D-8A38-874C-8B3D-37EA86A1110F}" type="slidenum">
              <a:rPr lang="en-US"/>
              <a:pPr/>
              <a:t>11</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B02386B-4A28-B342-8780-28B9F1D24EF2}" type="slidenum">
              <a:rPr lang="en-US"/>
              <a:pPr/>
              <a:t>12</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99CF33A-8EBA-5146-8041-B496A8DD368F}" type="slidenum">
              <a:rPr lang="en-US"/>
              <a:pPr/>
              <a:t>13</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class discuss how the UTM</a:t>
            </a:r>
          </a:p>
          <a:p>
            <a:pPr lvl="1" eaLnBrk="1" hangingPunct="1">
              <a:lnSpc>
                <a:spcPct val="90000"/>
              </a:lnSpc>
            </a:pPr>
            <a:r>
              <a:rPr lang="en-US" sz="1100">
                <a:latin typeface="Arial" charset="0"/>
              </a:rPr>
              <a:t>Predicts the power of a general purpose computer.</a:t>
            </a:r>
          </a:p>
          <a:p>
            <a:pPr lvl="2" eaLnBrk="1" hangingPunct="1">
              <a:lnSpc>
                <a:spcPct val="90000"/>
              </a:lnSpc>
            </a:pPr>
            <a:r>
              <a:rPr lang="en-US">
                <a:latin typeface="Arial" charset="0"/>
                <a:ea typeface="ＭＳ Ｐゴシック" charset="-128"/>
              </a:rPr>
              <a:t> Software embodies the effective procedure to perform any behavior.</a:t>
            </a:r>
          </a:p>
          <a:p>
            <a:pPr eaLnBrk="1" hangingPunct="1"/>
            <a:endParaRPr lang="en-US">
              <a:latin typeface="Arial" charset="0"/>
              <a:ea typeface="ＭＳ Ｐゴシック" charset="-128"/>
              <a:cs typeface="ＭＳ Ｐゴシック" charset="-128"/>
            </a:endParaRP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Class discussion on the implications of the UTM for potential of multimedia applications and the power of imagineering.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EF6EC551-01F8-B643-8BCA-F0399A335D9E}" type="slidenum">
              <a:rPr lang="en-US"/>
              <a:pPr/>
              <a:t>14</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02ED183-B387-B54A-A9E1-46610BB3C411}" type="slidenum">
              <a:rPr lang="en-US"/>
              <a:pPr/>
              <a:t>15</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Discussion topics:</a:t>
            </a:r>
          </a:p>
          <a:p>
            <a:pPr eaLnBrk="1" hangingPunct="1"/>
            <a:r>
              <a:rPr lang="en-US" dirty="0">
                <a:latin typeface="Arial" charset="0"/>
                <a:ea typeface="ＭＳ Ｐゴシック" charset="-128"/>
                <a:cs typeface="ＭＳ Ｐゴシック" charset="-128"/>
              </a:rPr>
              <a:t>What aspects of Nelson’s Xanadu resemble the web?</a:t>
            </a:r>
          </a:p>
          <a:p>
            <a:pPr eaLnBrk="1" hangingPunct="1"/>
            <a:r>
              <a:rPr lang="en-US" dirty="0">
                <a:latin typeface="Arial" charset="0"/>
                <a:ea typeface="ＭＳ Ｐゴシック" charset="-128"/>
                <a:cs typeface="ＭＳ Ｐゴシック" charset="-128"/>
              </a:rPr>
              <a:t>What Web2 service contains several elements of Xanadu? (Wikipedia)</a:t>
            </a:r>
          </a:p>
          <a:p>
            <a:pPr eaLnBrk="1" hangingPunct="1"/>
            <a:r>
              <a:rPr lang="en-US" dirty="0">
                <a:latin typeface="Arial" charset="0"/>
                <a:ea typeface="ＭＳ Ｐゴシック" charset="-128"/>
                <a:cs typeface="ＭＳ Ｐゴシック" charset="-128"/>
              </a:rPr>
              <a:t>How does Xanadu relate to vision of Bush and </a:t>
            </a:r>
            <a:r>
              <a:rPr lang="en-US" dirty="0" err="1">
                <a:latin typeface="Arial" charset="0"/>
                <a:ea typeface="ＭＳ Ｐゴシック" charset="-128"/>
                <a:cs typeface="ＭＳ Ｐゴシック" charset="-128"/>
              </a:rPr>
              <a:t>MemexI</a:t>
            </a:r>
            <a:r>
              <a:rPr lang="en-US" dirty="0">
                <a:latin typeface="Arial" charset="0"/>
                <a:ea typeface="ＭＳ Ｐゴシック" charset="-128"/>
                <a:cs typeface="ＭＳ Ｐゴシック" charset="-128"/>
              </a:rPr>
              <a:t>? How is it different?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ECBDF4D5-FFBA-794E-8909-975AA506BF56}" type="slidenum">
              <a:rPr lang="en-US"/>
              <a:pPr/>
              <a:t>16</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Have class research </a:t>
            </a:r>
            <a:r>
              <a:rPr lang="en-US" dirty="0" err="1">
                <a:latin typeface="Arial" charset="0"/>
                <a:ea typeface="ＭＳ Ｐゴシック" charset="-128"/>
                <a:cs typeface="ＭＳ Ｐゴシック" charset="-128"/>
              </a:rPr>
              <a:t>Dynabook</a:t>
            </a:r>
            <a:r>
              <a:rPr lang="en-US" dirty="0">
                <a:latin typeface="Arial" charset="0"/>
                <a:ea typeface="ＭＳ Ｐゴシック" charset="-128"/>
                <a:cs typeface="ＭＳ Ｐゴシック" charset="-128"/>
              </a:rPr>
              <a:t> to determine influence it may have had on development of Apple computers.</a:t>
            </a:r>
          </a:p>
          <a:p>
            <a:pPr eaLnBrk="1" hangingPunct="1"/>
            <a:endParaRPr lang="en-US" dirty="0">
              <a:latin typeface="Arial" charset="0"/>
              <a:ea typeface="ＭＳ Ｐゴシック" charset="-128"/>
              <a:cs typeface="ＭＳ Ｐゴシック" charset="-128"/>
            </a:endParaRPr>
          </a:p>
          <a:p>
            <a:pPr eaLnBrk="1" hangingPunct="1"/>
            <a:r>
              <a:rPr lang="en-US" sz="1100" dirty="0" err="1">
                <a:latin typeface="Arial" charset="0"/>
                <a:ea typeface="ＭＳ Ｐゴシック" charset="-128"/>
                <a:cs typeface="ＭＳ Ｐゴシック" charset="-128"/>
              </a:rPr>
              <a:t>Dynabook</a:t>
            </a:r>
            <a:r>
              <a:rPr lang="en-US" sz="1100" dirty="0">
                <a:latin typeface="Arial" charset="0"/>
                <a:ea typeface="ＭＳ Ｐゴシック" charset="-128"/>
                <a:cs typeface="ＭＳ Ｐゴシック" charset="-128"/>
              </a:rPr>
              <a:t> was model for intuitive, accessible multimedia computing, though never produced.</a:t>
            </a:r>
          </a:p>
          <a:p>
            <a:pPr eaLnBrk="1" hangingPunct="1"/>
            <a:endParaRPr lang="en-US" sz="1100" dirty="0">
              <a:latin typeface="Arial" charset="0"/>
              <a:ea typeface="ＭＳ Ｐゴシック" charset="-128"/>
              <a:cs typeface="ＭＳ Ｐゴシック" charset="-128"/>
            </a:endParaRPr>
          </a:p>
          <a:p>
            <a:pPr eaLnBrk="1" hangingPunct="1"/>
            <a:r>
              <a:rPr lang="en-US" sz="1100" dirty="0">
                <a:latin typeface="Arial" charset="0"/>
                <a:ea typeface="ＭＳ Ｐゴシック" charset="-128"/>
                <a:cs typeface="ＭＳ Ｐゴシック" charset="-128"/>
              </a:rPr>
              <a:t>Research Alan Kay to learn what other contributions he made to computing and where he is working now.</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7DDEC92-2C58-4243-9D20-A14A8D817F07}" type="slidenum">
              <a:rPr lang="en-US"/>
              <a:pPr/>
              <a:t>17</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Class discussion on influence of Alan Kay, Douglas </a:t>
            </a:r>
            <a:r>
              <a:rPr lang="en-US" dirty="0" err="1">
                <a:latin typeface="Arial" charset="0"/>
                <a:ea typeface="ＭＳ Ｐゴシック" charset="-128"/>
                <a:cs typeface="ＭＳ Ｐゴシック" charset="-128"/>
              </a:rPr>
              <a:t>Engelbart</a:t>
            </a:r>
            <a:r>
              <a:rPr lang="en-US" dirty="0">
                <a:latin typeface="Arial" charset="0"/>
                <a:ea typeface="ＭＳ Ｐゴシック" charset="-128"/>
                <a:cs typeface="ＭＳ Ｐゴシック" charset="-128"/>
              </a:rPr>
              <a:t> on the development of Apple and Macintosh computers.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F6F2BF05-DCF2-5D47-B223-F34619F96562}" type="slidenum">
              <a:rPr lang="en-US"/>
              <a:pPr/>
              <a:t>18</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Compare the vision of Bush, with the proposal of Nelson’s Xanadu and implementation of Berners-Lee’s WWW.</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15C85175-919D-944E-9B96-51D8D9BF4B68}" type="slidenum">
              <a:rPr lang="en-US"/>
              <a:pPr/>
              <a:t>19</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Students should be able to identify the purpose of each component.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56240FE-3EEA-474B-AE2A-430BD8BF3755}" type="slidenum">
              <a:rPr lang="en-US"/>
              <a:pPr/>
              <a:t>20</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Class discussion on each of these benefits to multimedia. Contrast to desktop multimedia where standards of media were tied to computer platforms, distribution was via CD's, and with network access everyone can distribute media.</a:t>
            </a:r>
          </a:p>
          <a:p>
            <a:pPr eaLnBrk="1" hangingPunct="1"/>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Consider the explosion of multimedia introduced by high speed internet, powerful browsers, and consumer based development software such as iPhoto and iMovie.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660FC213-9FE2-F348-9C82-10FBE72C16FC}" type="slidenum">
              <a:rPr lang="en-US"/>
              <a:pPr/>
              <a:t>2</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D0938460-6475-B34D-BC03-8F55EC09BC4B}" type="slidenum">
              <a:rPr lang="en-US"/>
              <a:pPr/>
              <a:t>21</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research who represents the next generation. Answers might include animators at Pixar, game developers, neighbor with a camcorder.</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E9B5589-25AD-7D41-8248-110298F86D60}" type="slidenum">
              <a:rPr lang="en-US"/>
              <a:pPr/>
              <a:t>22</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research each of these factors contributing to the Revolution. Identify examples for each factor. </a:t>
            </a:r>
          </a:p>
          <a:p>
            <a:pPr eaLnBrk="1" hangingPunct="1"/>
            <a:r>
              <a:rPr lang="en-US">
                <a:latin typeface="Arial" charset="0"/>
                <a:ea typeface="ＭＳ Ｐゴシック" charset="-128"/>
                <a:cs typeface="ＭＳ Ｐゴシック" charset="-128"/>
              </a:rPr>
              <a:t>What additional factors can students offer?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947B97B8-825F-3343-9E9B-E8F2A60D7D61}" type="slidenum">
              <a:rPr lang="en-US"/>
              <a:pPr/>
              <a:t>3</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C34E76CD-EC75-8442-B8FB-93006A4983B4}" type="slidenum">
              <a:rPr lang="en-US"/>
              <a:pPr/>
              <a:t>4</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6D89F64-684E-5B4F-984E-61F65414A1AC}" type="slidenum">
              <a:rPr lang="en-US"/>
              <a:pPr/>
              <a:t>5</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2F29A0B8-DB7F-9847-BDFC-D46B597E4836}" type="slidenum">
              <a:rPr lang="en-US"/>
              <a:pPr/>
              <a:t>6</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7251D68E-0111-2745-8BD9-78D53287BF63}" type="slidenum">
              <a:rPr lang="en-US"/>
              <a:pPr/>
              <a:t>7</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CC6B152-4662-E644-8F17-B9B7BC602C8B}" type="slidenum">
              <a:rPr lang="en-US"/>
              <a:pPr/>
              <a:t>8</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Method of storage is distinctive from sequential methods traditionally used.</a:t>
            </a:r>
          </a:p>
          <a:p>
            <a:pPr lvl="2" eaLnBrk="1" hangingPunct="1">
              <a:lnSpc>
                <a:spcPct val="90000"/>
              </a:lnSpc>
            </a:pPr>
            <a:r>
              <a:rPr lang="en-US" sz="1000" dirty="0">
                <a:latin typeface="Arial" charset="0"/>
                <a:ea typeface="ＭＳ Ｐゴシック" charset="-128"/>
              </a:rPr>
              <a:t>Used a system of “trails” to preserve links between data. </a:t>
            </a:r>
          </a:p>
          <a:p>
            <a:pPr lvl="2" eaLnBrk="1" hangingPunct="1">
              <a:lnSpc>
                <a:spcPct val="90000"/>
              </a:lnSpc>
            </a:pPr>
            <a:r>
              <a:rPr lang="en-US" sz="1000" dirty="0">
                <a:latin typeface="Arial" charset="0"/>
                <a:ea typeface="ＭＳ Ｐゴシック" charset="-128"/>
              </a:rPr>
              <a:t>More intuitive system of organization than alphabetical or numerical order of data.</a:t>
            </a:r>
          </a:p>
          <a:p>
            <a:pPr eaLnBrk="1" hangingPunct="1"/>
            <a:endParaRPr lang="en-US" dirty="0">
              <a:latin typeface="Arial" charset="0"/>
              <a:ea typeface="ＭＳ Ｐゴシック" charset="-128"/>
              <a:cs typeface="ＭＳ Ｐゴシック" charset="-128"/>
            </a:endParaRPr>
          </a:p>
          <a:p>
            <a:pPr eaLnBrk="1" hangingPunct="1"/>
            <a:endParaRPr lang="en-US" dirty="0">
              <a:latin typeface="Arial" charset="0"/>
              <a:ea typeface="ＭＳ Ｐゴシック" charset="-128"/>
              <a:cs typeface="ＭＳ Ｐゴシック" charset="-128"/>
            </a:endParaRPr>
          </a:p>
          <a:p>
            <a:pPr eaLnBrk="1" hangingPunct="1"/>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Operational features to review include:</a:t>
            </a:r>
          </a:p>
          <a:p>
            <a:pPr eaLnBrk="1" hangingPunct="1"/>
            <a:r>
              <a:rPr lang="en-US" dirty="0">
                <a:latin typeface="Arial" charset="0"/>
                <a:ea typeface="ＭＳ Ｐゴシック" charset="-128"/>
                <a:cs typeface="ＭＳ Ｐゴシック" charset="-128"/>
              </a:rPr>
              <a:t>Levers to advance pages, keys to return to first page, ability to annotate sources.</a:t>
            </a:r>
          </a:p>
          <a:p>
            <a:pPr eaLnBrk="1" hangingPunct="1"/>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Have students draw parallels to using today’s computers and the web. </a:t>
            </a:r>
          </a:p>
          <a:p>
            <a:pPr eaLnBrk="1" hangingPunct="1"/>
            <a:r>
              <a:rPr lang="en-US" dirty="0">
                <a:latin typeface="Arial" charset="0"/>
                <a:ea typeface="ＭＳ Ｐゴシック" charset="-128"/>
                <a:cs typeface="ＭＳ Ｐゴシック" charset="-128"/>
              </a:rPr>
              <a:t>	Is the web organized “As we may think” ?</a:t>
            </a:r>
          </a:p>
          <a:p>
            <a:pPr eaLnBrk="1" hangingPunct="1"/>
            <a:r>
              <a:rPr lang="en-US" dirty="0">
                <a:latin typeface="Arial" charset="0"/>
                <a:ea typeface="ＭＳ Ｐゴシック" charset="-128"/>
                <a:cs typeface="ＭＳ Ｐゴシック" charset="-128"/>
              </a:rPr>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D0708D6F-079A-354C-93F2-80FB8531DB0B}" type="slidenum">
              <a:rPr lang="en-US"/>
              <a:pPr/>
              <a:t>10</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Compare the proposed features of the </a:t>
            </a:r>
            <a:r>
              <a:rPr lang="en-US" dirty="0" err="1">
                <a:latin typeface="Arial" charset="0"/>
                <a:ea typeface="ＭＳ Ｐゴシック" charset="-128"/>
                <a:cs typeface="ＭＳ Ｐゴシック" charset="-128"/>
              </a:rPr>
              <a:t>Memex</a:t>
            </a:r>
            <a:r>
              <a:rPr lang="en-US" dirty="0">
                <a:latin typeface="Arial" charset="0"/>
                <a:ea typeface="ＭＳ Ｐゴシック" charset="-128"/>
                <a:cs typeface="ＭＳ Ｐゴシック" charset="-128"/>
              </a:rPr>
              <a:t> II to current computer systems, particularly expert systems.</a:t>
            </a:r>
          </a:p>
          <a:p>
            <a:pPr eaLnBrk="1" hangingPunct="1"/>
            <a:r>
              <a:rPr lang="en-US" dirty="0">
                <a:latin typeface="Arial" charset="0"/>
                <a:ea typeface="ＭＳ Ｐゴシック" charset="-128"/>
                <a:cs typeface="ＭＳ Ｐゴシック" charset="-128"/>
              </a:rPr>
              <a:t>Have class survey the status of computer technology that existed in 1959 to understand how Bush’s vision was based on contemporary technical developments.</a:t>
            </a:r>
          </a:p>
          <a:p>
            <a:pPr eaLnBrk="1" hangingPunct="1"/>
            <a:r>
              <a:rPr lang="en-US" dirty="0">
                <a:latin typeface="Arial" charset="0"/>
                <a:ea typeface="ＭＳ Ｐゴシック" charset="-128"/>
                <a:cs typeface="ＭＳ Ｐゴシック" charset="-128"/>
              </a:rPr>
              <a:t>Have students search the Web for illustrations of the proposed </a:t>
            </a:r>
            <a:r>
              <a:rPr lang="en-US" dirty="0" err="1">
                <a:latin typeface="Arial" charset="0"/>
                <a:ea typeface="ＭＳ Ｐゴシック" charset="-128"/>
                <a:cs typeface="ＭＳ Ｐゴシック" charset="-128"/>
              </a:rPr>
              <a:t>Memex</a:t>
            </a:r>
            <a:r>
              <a:rPr lang="en-US" dirty="0">
                <a:latin typeface="Arial" charset="0"/>
                <a:ea typeface="ＭＳ Ｐゴシック" charset="-128"/>
                <a:cs typeface="ＭＳ Ｐゴシック" charset="-128"/>
              </a:rPr>
              <a:t> I or </a:t>
            </a:r>
            <a:r>
              <a:rPr lang="en-US" dirty="0" err="1">
                <a:latin typeface="Arial" charset="0"/>
                <a:ea typeface="ＭＳ Ｐゴシック" charset="-128"/>
                <a:cs typeface="ＭＳ Ｐゴシック" charset="-128"/>
              </a:rPr>
              <a:t>Memex</a:t>
            </a:r>
            <a:r>
              <a:rPr lang="en-US" dirty="0">
                <a:latin typeface="Arial" charset="0"/>
                <a:ea typeface="ＭＳ Ｐゴシック" charset="-128"/>
                <a:cs typeface="ＭＳ Ｐゴシック" charset="-128"/>
              </a:rPr>
              <a:t> II and compare the sketches to modern computer devices.</a:t>
            </a:r>
          </a:p>
          <a:p>
            <a:pPr eaLnBrk="1" hangingPunct="1"/>
            <a:r>
              <a:rPr lang="en-US" dirty="0">
                <a:latin typeface="Arial" charset="0"/>
                <a:ea typeface="ＭＳ Ｐゴシック" charset="-128"/>
                <a:cs typeface="ＭＳ Ｐゴシック" charset="-128"/>
              </a:rPr>
              <a:t>Full discussion of </a:t>
            </a:r>
            <a:r>
              <a:rPr lang="en-US" dirty="0" err="1">
                <a:latin typeface="Arial" charset="0"/>
                <a:ea typeface="ＭＳ Ｐゴシック" charset="-128"/>
                <a:cs typeface="ＭＳ Ｐゴシック" charset="-128"/>
              </a:rPr>
              <a:t>Memex</a:t>
            </a:r>
            <a:r>
              <a:rPr lang="en-US" dirty="0">
                <a:latin typeface="Arial" charset="0"/>
                <a:ea typeface="ＭＳ Ｐゴシック" charset="-128"/>
                <a:cs typeface="ＭＳ Ｐゴシック" charset="-128"/>
              </a:rPr>
              <a:t> I and </a:t>
            </a:r>
            <a:r>
              <a:rPr lang="en-US" dirty="0" err="1">
                <a:latin typeface="Arial" charset="0"/>
                <a:ea typeface="ＭＳ Ｐゴシック" charset="-128"/>
                <a:cs typeface="ＭＳ Ｐゴシック" charset="-128"/>
              </a:rPr>
              <a:t>Memex</a:t>
            </a:r>
            <a:r>
              <a:rPr lang="en-US" dirty="0">
                <a:latin typeface="Arial" charset="0"/>
                <a:ea typeface="ＭＳ Ｐゴシック" charset="-128"/>
                <a:cs typeface="ＭＳ Ｐゴシック" charset="-128"/>
              </a:rPr>
              <a:t> II can be developed by reading the source articles by </a:t>
            </a:r>
            <a:r>
              <a:rPr lang="en-US" dirty="0" err="1">
                <a:latin typeface="Arial" charset="0"/>
                <a:ea typeface="ＭＳ Ｐゴシック" charset="-128"/>
                <a:cs typeface="ＭＳ Ｐゴシック" charset="-128"/>
              </a:rPr>
              <a:t>Vannevar</a:t>
            </a:r>
            <a:r>
              <a:rPr lang="en-US" dirty="0">
                <a:latin typeface="Arial" charset="0"/>
                <a:ea typeface="ＭＳ Ｐゴシック" charset="-128"/>
                <a:cs typeface="ＭＳ Ｐゴシック" charset="-128"/>
              </a:rPr>
              <a:t> Bush: “As We May Think” is readily available on web sites and “</a:t>
            </a:r>
            <a:r>
              <a:rPr lang="en-US" dirty="0" err="1">
                <a:latin typeface="Arial" charset="0"/>
                <a:ea typeface="ＭＳ Ｐゴシック" charset="-128"/>
                <a:cs typeface="ＭＳ Ｐゴシック" charset="-128"/>
              </a:rPr>
              <a:t>Memex</a:t>
            </a:r>
            <a:r>
              <a:rPr lang="en-US" dirty="0">
                <a:latin typeface="Arial" charset="0"/>
                <a:ea typeface="ＭＳ Ｐゴシック" charset="-128"/>
                <a:cs typeface="ＭＳ Ｐゴシック" charset="-128"/>
              </a:rPr>
              <a:t> II” is reported in </a:t>
            </a:r>
            <a:r>
              <a:rPr lang="en-US" u="sng" dirty="0">
                <a:latin typeface="Arial" charset="0"/>
                <a:ea typeface="ＭＳ Ｐゴシック" charset="-128"/>
                <a:cs typeface="ＭＳ Ｐゴシック" charset="-128"/>
              </a:rPr>
              <a:t>From </a:t>
            </a:r>
            <a:r>
              <a:rPr lang="en-US" u="sng" dirty="0" err="1">
                <a:latin typeface="Arial" charset="0"/>
                <a:ea typeface="ＭＳ Ｐゴシック" charset="-128"/>
                <a:cs typeface="ＭＳ Ｐゴシック" charset="-128"/>
              </a:rPr>
              <a:t>Memex</a:t>
            </a:r>
            <a:r>
              <a:rPr lang="en-US" u="sng" dirty="0">
                <a:latin typeface="Arial" charset="0"/>
                <a:ea typeface="ＭＳ Ｐゴシック" charset="-128"/>
                <a:cs typeface="ＭＳ Ｐゴシック" charset="-128"/>
              </a:rPr>
              <a:t> to Hypertext</a:t>
            </a:r>
            <a:r>
              <a:rPr lang="en-US" dirty="0">
                <a:latin typeface="Arial" charset="0"/>
                <a:ea typeface="ＭＳ Ｐゴシック" charset="-128"/>
                <a:cs typeface="ＭＳ Ｐゴシック" charset="-128"/>
              </a:rPr>
              <a:t> by James </a:t>
            </a:r>
            <a:r>
              <a:rPr lang="en-US" dirty="0" err="1">
                <a:latin typeface="Arial" charset="0"/>
                <a:ea typeface="ＭＳ Ｐゴシック" charset="-128"/>
                <a:cs typeface="ＭＳ Ｐゴシック" charset="-128"/>
              </a:rPr>
              <a:t>Nyce</a:t>
            </a:r>
            <a:r>
              <a:rPr lang="en-US" dirty="0">
                <a:latin typeface="Arial" charset="0"/>
                <a:ea typeface="ＭＳ Ｐゴシック" charset="-128"/>
                <a:cs typeface="ＭＳ Ｐゴシック" charset="-128"/>
              </a:rPr>
              <a:t> and Paul Kahn, Academic Press 1991.</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1955001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6550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6154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1975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35992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005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5025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449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1702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5596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03990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695018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914400" y="609600"/>
            <a:ext cx="8229600" cy="1143000"/>
          </a:xfrm>
        </p:spPr>
        <p:txBody>
          <a:bodyPr/>
          <a:lstStyle/>
          <a:p>
            <a:pPr eaLnBrk="1" hangingPunct="1"/>
            <a:r>
              <a:rPr lang="en-US" dirty="0" smtClean="0"/>
              <a:t> </a:t>
            </a:r>
            <a:r>
              <a:rPr lang="ar-SA" dirty="0" smtClean="0"/>
              <a:t>ملتي ميديا </a:t>
            </a:r>
            <a:r>
              <a:rPr lang="ar-SA" dirty="0" err="1" smtClean="0"/>
              <a:t>شابتر</a:t>
            </a:r>
            <a:r>
              <a:rPr lang="ar-SA" dirty="0" smtClean="0"/>
              <a:t> 1  </a:t>
            </a:r>
            <a:r>
              <a:rPr lang="en-US" dirty="0" smtClean="0"/>
              <a:t>Chapter </a:t>
            </a:r>
            <a:r>
              <a:rPr lang="en-US" dirty="0"/>
              <a:t>Highlights</a:t>
            </a:r>
          </a:p>
        </p:txBody>
      </p:sp>
      <p:sp>
        <p:nvSpPr>
          <p:cNvPr id="17412" name="Rectangle 3"/>
          <p:cNvSpPr>
            <a:spLocks noGrp="1" noChangeArrowheads="1"/>
          </p:cNvSpPr>
          <p:nvPr>
            <p:ph idx="1"/>
          </p:nvPr>
        </p:nvSpPr>
        <p:spPr/>
        <p:txBody>
          <a:bodyPr>
            <a:normAutofit lnSpcReduction="10000"/>
          </a:bodyPr>
          <a:lstStyle/>
          <a:p>
            <a:pPr eaLnBrk="1" hangingPunct="1">
              <a:spcBef>
                <a:spcPct val="30000"/>
              </a:spcBef>
              <a:spcAft>
                <a:spcPts val="1200"/>
              </a:spcAft>
            </a:pPr>
            <a:r>
              <a:rPr lang="en-US"/>
              <a:t>Nature of a revolution.</a:t>
            </a:r>
          </a:p>
          <a:p>
            <a:pPr eaLnBrk="1" hangingPunct="1">
              <a:spcBef>
                <a:spcPct val="30000"/>
              </a:spcBef>
              <a:spcAft>
                <a:spcPts val="1200"/>
              </a:spcAft>
            </a:pPr>
            <a:r>
              <a:rPr lang="en-US"/>
              <a:t>Definition of modern multimedia.</a:t>
            </a:r>
          </a:p>
          <a:p>
            <a:pPr lvl="1" eaLnBrk="1" hangingPunct="1">
              <a:spcBef>
                <a:spcPct val="30000"/>
              </a:spcBef>
              <a:spcAft>
                <a:spcPts val="1200"/>
              </a:spcAft>
            </a:pPr>
            <a:r>
              <a:rPr lang="en-US">
                <a:ea typeface="ＭＳ Ｐゴシック" charset="-128"/>
              </a:rPr>
              <a:t>Forms of multimedia.</a:t>
            </a:r>
          </a:p>
          <a:p>
            <a:pPr eaLnBrk="1" hangingPunct="1">
              <a:spcBef>
                <a:spcPct val="30000"/>
              </a:spcBef>
              <a:spcAft>
                <a:spcPts val="1200"/>
              </a:spcAft>
            </a:pPr>
            <a:r>
              <a:rPr lang="en-US"/>
              <a:t>Origins of multimedia.</a:t>
            </a:r>
          </a:p>
          <a:p>
            <a:pPr eaLnBrk="1" hangingPunct="1">
              <a:spcBef>
                <a:spcPct val="30000"/>
              </a:spcBef>
              <a:spcAft>
                <a:spcPts val="1200"/>
              </a:spcAft>
            </a:pPr>
            <a:r>
              <a:rPr lang="en-US"/>
              <a:t>Visionaries of multimedia.</a:t>
            </a:r>
          </a:p>
          <a:p>
            <a:pPr eaLnBrk="1" hangingPunct="1">
              <a:spcBef>
                <a:spcPct val="30000"/>
              </a:spcBef>
              <a:spcAft>
                <a:spcPts val="1200"/>
              </a:spcAft>
            </a:pPr>
            <a:r>
              <a:rPr lang="en-US"/>
              <a:t>Potential of digital media.</a:t>
            </a:r>
          </a:p>
          <a:p>
            <a:pPr lvl="1" eaLnBrk="1" hangingPunct="1"/>
            <a:endParaRPr lang="en-US">
              <a:ea typeface="ＭＳ Ｐゴシック" charset="-128"/>
            </a:endParaRPr>
          </a:p>
          <a:p>
            <a:pPr lvl="1" eaLnBrk="1" hangingPunct="1"/>
            <a:endParaRPr lang="en-US">
              <a:ea typeface="ＭＳ Ｐゴシック" charset="-128"/>
            </a:endParaRPr>
          </a:p>
        </p:txBody>
      </p:sp>
      <p:sp>
        <p:nvSpPr>
          <p:cNvPr id="4" name="Rectangle 3"/>
          <p:cNvSpPr txBox="1">
            <a:spLocks noChangeArrowheads="1"/>
          </p:cNvSpPr>
          <p:nvPr/>
        </p:nvSpPr>
        <p:spPr>
          <a:xfrm>
            <a:off x="609600" y="257175"/>
            <a:ext cx="7239000" cy="1295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charset="2"/>
              <a:buNone/>
            </a:pPr>
            <a:r>
              <a:rPr lang="en-US" sz="4800" b="1" dirty="0" smtClean="0">
                <a:solidFill>
                  <a:schemeClr val="accent6">
                    <a:lumMod val="75000"/>
                  </a:schemeClr>
                </a:solidFill>
              </a:rPr>
              <a:t>Multimedia Revolution</a:t>
            </a:r>
            <a:endParaRPr lang="en-US" b="1" dirty="0">
              <a:solidFill>
                <a:schemeClr val="accent6">
                  <a:lumMod val="75000"/>
                </a:scheme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381000" y="0"/>
            <a:ext cx="8229600" cy="1143000"/>
          </a:xfrm>
        </p:spPr>
        <p:txBody>
          <a:bodyPr>
            <a:normAutofit/>
          </a:bodyPr>
          <a:lstStyle/>
          <a:p>
            <a:pPr eaLnBrk="1" hangingPunct="1"/>
            <a:r>
              <a:rPr lang="en-US" sz="4800" dirty="0">
                <a:solidFill>
                  <a:srgbClr val="FF0000"/>
                </a:solidFill>
              </a:rPr>
              <a:t>MEMEX II 	  </a:t>
            </a:r>
            <a:r>
              <a:rPr lang="en-US" sz="2400" dirty="0">
                <a:solidFill>
                  <a:srgbClr val="FF0000"/>
                </a:solidFill>
              </a:rPr>
              <a:t>1959</a:t>
            </a:r>
            <a:endParaRPr lang="en-US" sz="4800" dirty="0">
              <a:solidFill>
                <a:srgbClr val="FF0000"/>
              </a:solidFill>
            </a:endParaRPr>
          </a:p>
        </p:txBody>
      </p:sp>
      <p:sp>
        <p:nvSpPr>
          <p:cNvPr id="33796" name="Rectangle 3"/>
          <p:cNvSpPr>
            <a:spLocks noGrp="1" noChangeArrowheads="1"/>
          </p:cNvSpPr>
          <p:nvPr>
            <p:ph idx="1"/>
          </p:nvPr>
        </p:nvSpPr>
        <p:spPr>
          <a:xfrm>
            <a:off x="0" y="990600"/>
            <a:ext cx="9144000" cy="4572000"/>
          </a:xfrm>
        </p:spPr>
        <p:txBody>
          <a:bodyPr/>
          <a:lstStyle/>
          <a:p>
            <a:pPr eaLnBrk="1" hangingPunct="1"/>
            <a:r>
              <a:rPr lang="en-US" dirty="0"/>
              <a:t>Extended the original proposals of </a:t>
            </a:r>
            <a:r>
              <a:rPr lang="en-US" dirty="0" err="1"/>
              <a:t>Memex</a:t>
            </a:r>
            <a:r>
              <a:rPr lang="en-US" dirty="0"/>
              <a:t> I by considering new technical developments </a:t>
            </a:r>
            <a:r>
              <a:rPr lang="en-US" dirty="0">
                <a:solidFill>
                  <a:srgbClr val="FF0000"/>
                </a:solidFill>
              </a:rPr>
              <a:t>such as</a:t>
            </a:r>
            <a:r>
              <a:rPr lang="en-US" dirty="0"/>
              <a:t>:</a:t>
            </a:r>
          </a:p>
          <a:p>
            <a:pPr marL="971550" lvl="1" indent="-514350" eaLnBrk="1" hangingPunct="1">
              <a:buFont typeface="+mj-lt"/>
              <a:buAutoNum type="arabicPeriod"/>
            </a:pPr>
            <a:r>
              <a:rPr lang="en-US" dirty="0">
                <a:ea typeface="ＭＳ Ｐゴシック" charset="-128"/>
              </a:rPr>
              <a:t> Magnetic tape</a:t>
            </a:r>
          </a:p>
          <a:p>
            <a:pPr marL="971550" lvl="1" indent="-514350" eaLnBrk="1" hangingPunct="1">
              <a:buFont typeface="+mj-lt"/>
              <a:buAutoNum type="arabicPeriod"/>
            </a:pPr>
            <a:r>
              <a:rPr lang="en-US" dirty="0">
                <a:ea typeface="ＭＳ Ｐゴシック" charset="-128"/>
              </a:rPr>
              <a:t> Transistor</a:t>
            </a:r>
          </a:p>
          <a:p>
            <a:pPr marL="971550" lvl="1" indent="-514350" eaLnBrk="1" hangingPunct="1">
              <a:buFont typeface="+mj-lt"/>
              <a:buAutoNum type="arabicPeriod"/>
            </a:pPr>
            <a:r>
              <a:rPr lang="en-US" dirty="0">
                <a:ea typeface="ＭＳ Ｐゴシック" charset="-128"/>
              </a:rPr>
              <a:t> Digital computer.</a:t>
            </a:r>
          </a:p>
        </p:txBody>
      </p:sp>
      <p:sp>
        <p:nvSpPr>
          <p:cNvPr id="2" name="مستطيل 1"/>
          <p:cNvSpPr/>
          <p:nvPr/>
        </p:nvSpPr>
        <p:spPr>
          <a:xfrm>
            <a:off x="152400" y="3657600"/>
            <a:ext cx="8982075" cy="1569660"/>
          </a:xfrm>
          <a:prstGeom prst="rect">
            <a:avLst/>
          </a:prstGeom>
        </p:spPr>
        <p:txBody>
          <a:bodyPr wrap="square">
            <a:spAutoFit/>
          </a:bodyPr>
          <a:lstStyle/>
          <a:p>
            <a:pPr algn="r" rtl="1"/>
            <a:r>
              <a:rPr lang="ar-SA" dirty="0"/>
              <a:t>مدد المقترحات الأصلية من </a:t>
            </a:r>
            <a:r>
              <a:rPr lang="en-US" dirty="0" err="1"/>
              <a:t>Memex</a:t>
            </a:r>
            <a:r>
              <a:rPr lang="en-US" dirty="0"/>
              <a:t> I </a:t>
            </a:r>
            <a:r>
              <a:rPr lang="ar-SA" dirty="0"/>
              <a:t>من خلال النظر في التطورات التقنية الجديدة مثل:</a:t>
            </a:r>
          </a:p>
          <a:p>
            <a:pPr algn="r" rtl="1"/>
            <a:r>
              <a:rPr lang="ar-SA" dirty="0"/>
              <a:t>  شريط ممغنط</a:t>
            </a:r>
          </a:p>
          <a:p>
            <a:pPr algn="r" rtl="1"/>
            <a:r>
              <a:rPr lang="ar-SA" dirty="0"/>
              <a:t>  </a:t>
            </a:r>
            <a:r>
              <a:rPr lang="ar-SA" dirty="0" smtClean="0"/>
              <a:t>الترانزستور </a:t>
            </a:r>
            <a:r>
              <a:rPr lang="ar-SA" dirty="0"/>
              <a:t>مذياع صغير</a:t>
            </a:r>
            <a:endParaRPr lang="ar-SA" dirty="0"/>
          </a:p>
          <a:p>
            <a:pPr algn="r" rtl="1"/>
            <a:r>
              <a:rPr lang="ar-SA" dirty="0"/>
              <a:t>  حاسوب رقمي.</a:t>
            </a:r>
          </a:p>
        </p:txBody>
      </p:sp>
      <p:sp>
        <p:nvSpPr>
          <p:cNvPr id="3" name="مستطيل 2"/>
          <p:cNvSpPr/>
          <p:nvPr/>
        </p:nvSpPr>
        <p:spPr>
          <a:xfrm>
            <a:off x="1600200" y="381000"/>
            <a:ext cx="878767" cy="461665"/>
          </a:xfrm>
          <a:prstGeom prst="rect">
            <a:avLst/>
          </a:prstGeom>
        </p:spPr>
        <p:txBody>
          <a:bodyPr wrap="none">
            <a:spAutoFit/>
          </a:bodyPr>
          <a:lstStyle/>
          <a:p>
            <a:r>
              <a:rPr lang="ar-SA" dirty="0" err="1"/>
              <a:t>ميمكس</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457200" y="-152400"/>
            <a:ext cx="8229600" cy="1143000"/>
          </a:xfrm>
        </p:spPr>
        <p:txBody>
          <a:bodyPr>
            <a:normAutofit/>
          </a:bodyPr>
          <a:lstStyle/>
          <a:p>
            <a:pPr eaLnBrk="1" hangingPunct="1"/>
            <a:r>
              <a:rPr lang="en-US" sz="5400" dirty="0">
                <a:solidFill>
                  <a:srgbClr val="FF0000"/>
                </a:solidFill>
              </a:rPr>
              <a:t>MEMEX II — </a:t>
            </a:r>
            <a:r>
              <a:rPr lang="en-US" sz="5400" dirty="0" smtClean="0">
                <a:solidFill>
                  <a:srgbClr val="FF0000"/>
                </a:solidFill>
              </a:rPr>
              <a:t>Features</a:t>
            </a:r>
            <a:endParaRPr lang="en-US" sz="5400" dirty="0">
              <a:solidFill>
                <a:srgbClr val="FF0000"/>
              </a:solidFill>
            </a:endParaRPr>
          </a:p>
        </p:txBody>
      </p:sp>
      <p:sp>
        <p:nvSpPr>
          <p:cNvPr id="35844" name="Rectangle 3"/>
          <p:cNvSpPr>
            <a:spLocks noGrp="1" noChangeArrowheads="1"/>
          </p:cNvSpPr>
          <p:nvPr>
            <p:ph idx="1"/>
          </p:nvPr>
        </p:nvSpPr>
        <p:spPr>
          <a:xfrm>
            <a:off x="0" y="762000"/>
            <a:ext cx="9144000" cy="4525963"/>
          </a:xfrm>
        </p:spPr>
        <p:txBody>
          <a:bodyPr/>
          <a:lstStyle/>
          <a:p>
            <a:pPr marL="514350" indent="-514350" eaLnBrk="1" hangingPunct="1">
              <a:buFont typeface="+mj-lt"/>
              <a:buAutoNum type="arabicPeriod"/>
            </a:pPr>
            <a:r>
              <a:rPr lang="en-US" dirty="0" smtClean="0"/>
              <a:t>Professionally maintained associational databases delivered by tape or facsimile.</a:t>
            </a:r>
          </a:p>
          <a:p>
            <a:pPr marL="514350" indent="-514350" eaLnBrk="1" hangingPunct="1">
              <a:buFont typeface="+mj-lt"/>
              <a:buAutoNum type="arabicPeriod"/>
            </a:pPr>
            <a:r>
              <a:rPr lang="en-US" dirty="0" smtClean="0"/>
              <a:t>Trails would be color-coded to reflect age and reinforced by repetitive use.</a:t>
            </a:r>
          </a:p>
          <a:p>
            <a:pPr marL="514350" indent="-514350" eaLnBrk="1" hangingPunct="1">
              <a:buFont typeface="+mj-lt"/>
              <a:buAutoNum type="arabicPeriod"/>
            </a:pPr>
            <a:r>
              <a:rPr lang="en-US" dirty="0" smtClean="0"/>
              <a:t>Combined with a digital computer, Bush believed </a:t>
            </a:r>
            <a:r>
              <a:rPr lang="en-US" dirty="0" smtClean="0">
                <a:solidFill>
                  <a:srgbClr val="FF0000"/>
                </a:solidFill>
              </a:rPr>
              <a:t>the </a:t>
            </a:r>
            <a:r>
              <a:rPr lang="en-US" dirty="0" err="1" smtClean="0">
                <a:solidFill>
                  <a:srgbClr val="FF0000"/>
                </a:solidFill>
              </a:rPr>
              <a:t>Memex</a:t>
            </a:r>
            <a:r>
              <a:rPr lang="en-US" dirty="0" smtClean="0">
                <a:solidFill>
                  <a:srgbClr val="FF0000"/>
                </a:solidFill>
              </a:rPr>
              <a:t> II </a:t>
            </a:r>
            <a:r>
              <a:rPr lang="en-US" dirty="0" smtClean="0"/>
              <a:t>could learn from experience and even demonstrate a form of judgment.</a:t>
            </a:r>
          </a:p>
          <a:p>
            <a:pPr eaLnBrk="1" hangingPunct="1"/>
            <a:endParaRPr lang="en-US" dirty="0"/>
          </a:p>
        </p:txBody>
      </p:sp>
      <p:sp>
        <p:nvSpPr>
          <p:cNvPr id="2" name="مستطيل 1"/>
          <p:cNvSpPr/>
          <p:nvPr/>
        </p:nvSpPr>
        <p:spPr>
          <a:xfrm>
            <a:off x="-381000" y="4907340"/>
            <a:ext cx="9586912" cy="1569660"/>
          </a:xfrm>
          <a:prstGeom prst="rect">
            <a:avLst/>
          </a:prstGeom>
        </p:spPr>
        <p:txBody>
          <a:bodyPr wrap="square">
            <a:spAutoFit/>
          </a:bodyPr>
          <a:lstStyle/>
          <a:p>
            <a:pPr marL="457200" indent="-457200" algn="r" rtl="1">
              <a:buFont typeface="+mj-lt"/>
              <a:buAutoNum type="arabicPeriod"/>
            </a:pPr>
            <a:r>
              <a:rPr lang="ar-SA" dirty="0"/>
              <a:t>قواعد بيانات ارتباطية تتم صيانتها بطريقة مهنية وتسليمها عبر شريط أو فاكس.</a:t>
            </a:r>
          </a:p>
          <a:p>
            <a:pPr marL="457200" indent="-457200" algn="r" rtl="1">
              <a:buFont typeface="+mj-lt"/>
              <a:buAutoNum type="arabicPeriod"/>
            </a:pPr>
            <a:r>
              <a:rPr lang="ar-SA" dirty="0"/>
              <a:t>ستكون المسارات مشفرة بالألوان لتعكس العمر ويتم تعزيزها عن طريق الاستخدام المتكرر.</a:t>
            </a:r>
          </a:p>
          <a:p>
            <a:pPr marL="457200" indent="-457200" algn="r" rtl="1">
              <a:buFont typeface="+mj-lt"/>
              <a:buAutoNum type="arabicPeriod"/>
            </a:pPr>
            <a:r>
              <a:rPr lang="ar-SA" dirty="0"/>
              <a:t>وبالاشتراك مع جهاز كمبيوتر رقمي ، اعتقد بوش أن </a:t>
            </a:r>
            <a:r>
              <a:rPr lang="en-US" dirty="0" err="1"/>
              <a:t>Memex</a:t>
            </a:r>
            <a:r>
              <a:rPr lang="en-US" dirty="0"/>
              <a:t> II </a:t>
            </a:r>
            <a:r>
              <a:rPr lang="ar-SA" dirty="0"/>
              <a:t>يمكن أن يتعلم </a:t>
            </a:r>
            <a:r>
              <a:rPr lang="ar-SA" dirty="0" smtClean="0"/>
              <a:t>من</a:t>
            </a:r>
          </a:p>
          <a:p>
            <a:pPr algn="r" rtl="1"/>
            <a:r>
              <a:rPr lang="ar-SA" dirty="0" smtClean="0"/>
              <a:t> </a:t>
            </a:r>
            <a:r>
              <a:rPr lang="ar-SA" dirty="0"/>
              <a:t>التجربة وحتى يبرهن على شكل من أشكال الحكم.</a:t>
            </a:r>
          </a:p>
        </p:txBody>
      </p:sp>
      <p:sp>
        <p:nvSpPr>
          <p:cNvPr id="3" name="مستطيل 2"/>
          <p:cNvSpPr/>
          <p:nvPr/>
        </p:nvSpPr>
        <p:spPr>
          <a:xfrm>
            <a:off x="457200" y="228600"/>
            <a:ext cx="878767" cy="461665"/>
          </a:xfrm>
          <a:prstGeom prst="rect">
            <a:avLst/>
          </a:prstGeom>
        </p:spPr>
        <p:txBody>
          <a:bodyPr wrap="none">
            <a:spAutoFit/>
          </a:bodyPr>
          <a:lstStyle/>
          <a:p>
            <a:r>
              <a:rPr lang="ar-SA" dirty="0" err="1"/>
              <a:t>ميمكس</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304800" y="-304800"/>
            <a:ext cx="8229600" cy="1143000"/>
          </a:xfrm>
        </p:spPr>
        <p:txBody>
          <a:bodyPr/>
          <a:lstStyle/>
          <a:p>
            <a:pPr eaLnBrk="1" hangingPunct="1"/>
            <a:r>
              <a:rPr lang="en-US" dirty="0" smtClean="0">
                <a:solidFill>
                  <a:srgbClr val="FF0000"/>
                </a:solidFill>
              </a:rPr>
              <a:t>Alan Turing </a:t>
            </a:r>
            <a:r>
              <a:rPr lang="en-US" sz="2100" dirty="0" smtClean="0">
                <a:solidFill>
                  <a:srgbClr val="FF0000"/>
                </a:solidFill>
              </a:rPr>
              <a:t>(1912-1954)</a:t>
            </a:r>
            <a:endParaRPr lang="en-US" dirty="0">
              <a:solidFill>
                <a:srgbClr val="FF0000"/>
              </a:solidFill>
            </a:endParaRPr>
          </a:p>
        </p:txBody>
      </p:sp>
      <p:sp>
        <p:nvSpPr>
          <p:cNvPr id="37892" name="Rectangle 3"/>
          <p:cNvSpPr>
            <a:spLocks noGrp="1" noChangeArrowheads="1"/>
          </p:cNvSpPr>
          <p:nvPr>
            <p:ph idx="1"/>
          </p:nvPr>
        </p:nvSpPr>
        <p:spPr>
          <a:xfrm>
            <a:off x="0" y="685800"/>
            <a:ext cx="9210674" cy="4525963"/>
          </a:xfrm>
        </p:spPr>
        <p:txBody>
          <a:bodyPr>
            <a:noAutofit/>
          </a:bodyPr>
          <a:lstStyle/>
          <a:p>
            <a:pPr eaLnBrk="1" hangingPunct="1"/>
            <a:r>
              <a:rPr lang="en-US" sz="3000" dirty="0"/>
              <a:t>Proposed an abstract machine known as the </a:t>
            </a:r>
            <a:r>
              <a:rPr lang="en-US" sz="3000" dirty="0">
                <a:solidFill>
                  <a:srgbClr val="FF0000"/>
                </a:solidFill>
              </a:rPr>
              <a:t>“Turing Machine</a:t>
            </a:r>
            <a:r>
              <a:rPr lang="en-US" sz="3000" dirty="0" smtClean="0">
                <a:solidFill>
                  <a:srgbClr val="FF0000"/>
                </a:solidFill>
              </a:rPr>
              <a:t>.”</a:t>
            </a:r>
          </a:p>
          <a:p>
            <a:pPr marL="0" indent="0" eaLnBrk="1" hangingPunct="1">
              <a:buNone/>
            </a:pPr>
            <a:r>
              <a:rPr lang="en-US" sz="3000" dirty="0">
                <a:solidFill>
                  <a:srgbClr val="FF0000"/>
                </a:solidFill>
                <a:ea typeface="ＭＳ Ｐゴシック" charset="-128"/>
              </a:rPr>
              <a:t> </a:t>
            </a:r>
            <a:r>
              <a:rPr lang="en-US" sz="3000" dirty="0" smtClean="0">
                <a:ea typeface="ＭＳ Ｐゴシック" charset="-128"/>
              </a:rPr>
              <a:t>The</a:t>
            </a:r>
            <a:r>
              <a:rPr lang="en-US" sz="3000" dirty="0" smtClean="0">
                <a:solidFill>
                  <a:srgbClr val="FF0000"/>
                </a:solidFill>
                <a:ea typeface="ＭＳ Ｐゴシック" charset="-128"/>
              </a:rPr>
              <a:t> </a:t>
            </a:r>
            <a:r>
              <a:rPr lang="en-US" sz="3000" dirty="0">
                <a:solidFill>
                  <a:srgbClr val="FF0000"/>
                </a:solidFill>
                <a:ea typeface="ＭＳ Ｐゴシック" charset="-128"/>
              </a:rPr>
              <a:t>“machine</a:t>
            </a:r>
            <a:r>
              <a:rPr lang="en-US" sz="3000" dirty="0">
                <a:ea typeface="ＭＳ Ｐゴシック" charset="-128"/>
              </a:rPr>
              <a:t>” was a means of defining an “</a:t>
            </a:r>
            <a:r>
              <a:rPr lang="en-US" sz="3000" dirty="0">
                <a:solidFill>
                  <a:srgbClr val="FF0000"/>
                </a:solidFill>
                <a:ea typeface="ＭＳ Ｐゴシック" charset="-128"/>
              </a:rPr>
              <a:t>effective procedure.”</a:t>
            </a:r>
          </a:p>
          <a:p>
            <a:pPr marL="457200" lvl="1" indent="0" eaLnBrk="1" hangingPunct="1">
              <a:buNone/>
            </a:pPr>
            <a:r>
              <a:rPr lang="en-US" sz="3000" u="sng" dirty="0" smtClean="0">
                <a:ea typeface="ＭＳ Ｐゴシック" charset="-128"/>
              </a:rPr>
              <a:t>The </a:t>
            </a:r>
            <a:r>
              <a:rPr lang="en-US" sz="3000" u="sng" dirty="0">
                <a:ea typeface="ＭＳ Ｐゴシック" charset="-128"/>
              </a:rPr>
              <a:t>imaginary device had </a:t>
            </a:r>
            <a:r>
              <a:rPr lang="en-US" sz="3000" u="sng" dirty="0" smtClean="0">
                <a:ea typeface="ＭＳ Ｐゴシック" charset="-128"/>
              </a:rPr>
              <a:t>three </a:t>
            </a:r>
            <a:r>
              <a:rPr lang="en-US" sz="3000" u="sng" dirty="0" smtClean="0">
                <a:ea typeface="ＭＳ Ｐゴシック" charset="-128"/>
              </a:rPr>
              <a:t>components:</a:t>
            </a:r>
          </a:p>
          <a:p>
            <a:pPr marL="457200" lvl="1" indent="0" eaLnBrk="1" hangingPunct="1">
              <a:buNone/>
            </a:pPr>
            <a:r>
              <a:rPr lang="en-US" sz="3000" u="sng" dirty="0" smtClean="0">
                <a:ea typeface="ＭＳ Ｐゴシック" charset="-128"/>
              </a:rPr>
              <a:t>1-</a:t>
            </a:r>
            <a:r>
              <a:rPr lang="en-US" sz="3000" dirty="0" smtClean="0">
                <a:ea typeface="ＭＳ Ｐゴシック" charset="-128"/>
              </a:rPr>
              <a:t> </a:t>
            </a:r>
            <a:r>
              <a:rPr lang="en-US" sz="3000" dirty="0">
                <a:ea typeface="ＭＳ Ｐゴシック" charset="-128"/>
              </a:rPr>
              <a:t>An infinitely long tape consisting of single row of </a:t>
            </a:r>
            <a:r>
              <a:rPr lang="en-US" sz="3000" dirty="0" smtClean="0">
                <a:ea typeface="ＭＳ Ｐゴシック" charset="-128"/>
              </a:rPr>
              <a:t>squares</a:t>
            </a:r>
          </a:p>
          <a:p>
            <a:pPr marL="457200" lvl="1" indent="0" eaLnBrk="1" hangingPunct="1">
              <a:buNone/>
            </a:pPr>
            <a:r>
              <a:rPr lang="en-US" sz="3000" dirty="0" smtClean="0">
                <a:ea typeface="ＭＳ Ｐゴシック" charset="-128"/>
              </a:rPr>
              <a:t>2-</a:t>
            </a:r>
            <a:r>
              <a:rPr lang="en-US" sz="3000" dirty="0" smtClean="0">
                <a:ea typeface="ＭＳ Ｐゴシック" charset="-128"/>
              </a:rPr>
              <a:t>A </a:t>
            </a:r>
            <a:r>
              <a:rPr lang="en-US" sz="3000" dirty="0">
                <a:ea typeface="ＭＳ Ｐゴシック" charset="-128"/>
              </a:rPr>
              <a:t>read/write head that moved along the tape one square at a </a:t>
            </a:r>
            <a:r>
              <a:rPr lang="en-US" sz="3000" dirty="0" smtClean="0">
                <a:ea typeface="ＭＳ Ｐゴシック" charset="-128"/>
              </a:rPr>
              <a:t>time</a:t>
            </a:r>
          </a:p>
          <a:p>
            <a:pPr marL="457200" lvl="1" indent="0" eaLnBrk="1" hangingPunct="1">
              <a:buNone/>
            </a:pPr>
            <a:r>
              <a:rPr lang="en-US" sz="3000" dirty="0" smtClean="0">
                <a:ea typeface="ＭＳ Ｐゴシック" charset="-128"/>
              </a:rPr>
              <a:t>3-</a:t>
            </a:r>
            <a:r>
              <a:rPr lang="en-US" sz="3000" dirty="0" smtClean="0">
                <a:ea typeface="ＭＳ Ｐゴシック" charset="-128"/>
              </a:rPr>
              <a:t>A </a:t>
            </a:r>
            <a:r>
              <a:rPr lang="en-US" sz="3000" dirty="0">
                <a:ea typeface="ＭＳ Ｐゴシック" charset="-128"/>
              </a:rPr>
              <a:t>set of instructions.</a:t>
            </a:r>
          </a:p>
        </p:txBody>
      </p:sp>
      <p:sp>
        <p:nvSpPr>
          <p:cNvPr id="2" name="مستطيل 1"/>
          <p:cNvSpPr/>
          <p:nvPr/>
        </p:nvSpPr>
        <p:spPr>
          <a:xfrm>
            <a:off x="-304800" y="4648200"/>
            <a:ext cx="9496424" cy="2308324"/>
          </a:xfrm>
          <a:prstGeom prst="rect">
            <a:avLst/>
          </a:prstGeom>
        </p:spPr>
        <p:txBody>
          <a:bodyPr wrap="square">
            <a:spAutoFit/>
          </a:bodyPr>
          <a:lstStyle/>
          <a:p>
            <a:pPr algn="r" rtl="1"/>
            <a:r>
              <a:rPr lang="ar-SA" dirty="0"/>
              <a:t>اقترح آلة مجردة المعروفة باسم "آلة </a:t>
            </a:r>
            <a:r>
              <a:rPr lang="ar-SA" dirty="0" err="1"/>
              <a:t>تورينج</a:t>
            </a:r>
            <a:r>
              <a:rPr lang="ar-SA" dirty="0"/>
              <a:t>".</a:t>
            </a:r>
          </a:p>
          <a:p>
            <a:pPr algn="r" rtl="1"/>
            <a:r>
              <a:rPr lang="ar-SA" dirty="0"/>
              <a:t>  كان "الجهاز" وسيلة لتحديد "إجراء فعال".</a:t>
            </a:r>
          </a:p>
          <a:p>
            <a:pPr algn="r" rtl="1"/>
            <a:r>
              <a:rPr lang="ar-SA" dirty="0"/>
              <a:t>  كان الجهاز الوهمي يحتوي على ثلاثة مكونات:</a:t>
            </a:r>
          </a:p>
          <a:p>
            <a:pPr marL="457200" indent="-457200" algn="r" rtl="1">
              <a:buFont typeface="+mj-lt"/>
              <a:buAutoNum type="arabicPeriod"/>
            </a:pPr>
            <a:r>
              <a:rPr lang="ar-SA" dirty="0"/>
              <a:t>  شريط طويل بلا حدود يتكون من صف واحد من المربعات</a:t>
            </a:r>
          </a:p>
          <a:p>
            <a:pPr marL="457200" indent="-457200" algn="r" rtl="1">
              <a:buFont typeface="+mj-lt"/>
              <a:buAutoNum type="arabicPeriod"/>
            </a:pPr>
            <a:r>
              <a:rPr lang="ar-SA" dirty="0"/>
              <a:t>  رأس القراءة / الكتابة التي تتحرك على طول الشريط مربع واحد في كل مرة</a:t>
            </a:r>
          </a:p>
          <a:p>
            <a:pPr marL="457200" indent="-457200" algn="r" rtl="1">
              <a:buFont typeface="+mj-lt"/>
              <a:buAutoNum type="arabicPeriod"/>
            </a:pPr>
            <a:r>
              <a:rPr lang="ar-SA" dirty="0"/>
              <a:t>  مجموعة من التعليمات.</a:t>
            </a:r>
          </a:p>
        </p:txBody>
      </p:sp>
      <p:sp>
        <p:nvSpPr>
          <p:cNvPr id="3" name="مستطيل 2"/>
          <p:cNvSpPr/>
          <p:nvPr/>
        </p:nvSpPr>
        <p:spPr>
          <a:xfrm>
            <a:off x="7086600" y="228600"/>
            <a:ext cx="1231427" cy="461665"/>
          </a:xfrm>
          <a:prstGeom prst="rect">
            <a:avLst/>
          </a:prstGeom>
        </p:spPr>
        <p:txBody>
          <a:bodyPr wrap="none">
            <a:spAutoFit/>
          </a:bodyPr>
          <a:lstStyle/>
          <a:p>
            <a:r>
              <a:rPr lang="ar-SA" dirty="0" smtClean="0"/>
              <a:t>ألن </a:t>
            </a:r>
            <a:r>
              <a:rPr lang="ar-SA" dirty="0" err="1" smtClean="0"/>
              <a:t>تورينج</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457200" y="-228600"/>
            <a:ext cx="8229600" cy="1143000"/>
          </a:xfrm>
        </p:spPr>
        <p:txBody>
          <a:bodyPr/>
          <a:lstStyle/>
          <a:p>
            <a:pPr eaLnBrk="1" hangingPunct="1"/>
            <a:r>
              <a:rPr lang="en-US" dirty="0" smtClean="0">
                <a:solidFill>
                  <a:srgbClr val="FF0000"/>
                </a:solidFill>
              </a:rPr>
              <a:t>Turing Machines</a:t>
            </a:r>
            <a:endParaRPr lang="en-US" dirty="0">
              <a:solidFill>
                <a:srgbClr val="FF0000"/>
              </a:solidFill>
            </a:endParaRPr>
          </a:p>
        </p:txBody>
      </p:sp>
      <p:sp>
        <p:nvSpPr>
          <p:cNvPr id="39940" name="Rectangle 3"/>
          <p:cNvSpPr>
            <a:spLocks noGrp="1" noChangeArrowheads="1"/>
          </p:cNvSpPr>
          <p:nvPr>
            <p:ph idx="1"/>
          </p:nvPr>
        </p:nvSpPr>
        <p:spPr>
          <a:xfrm>
            <a:off x="0" y="762000"/>
            <a:ext cx="9144000" cy="4724400"/>
          </a:xfrm>
        </p:spPr>
        <p:txBody>
          <a:bodyPr/>
          <a:lstStyle/>
          <a:p>
            <a:pPr eaLnBrk="1" hangingPunct="1"/>
            <a:r>
              <a:rPr lang="en-US" dirty="0"/>
              <a:t>Single Purpose “</a:t>
            </a:r>
            <a:r>
              <a:rPr lang="en-US" dirty="0">
                <a:solidFill>
                  <a:srgbClr val="FF0000"/>
                </a:solidFill>
              </a:rPr>
              <a:t>Turing Machine.”</a:t>
            </a:r>
            <a:endParaRPr lang="en-US" sz="2800" dirty="0">
              <a:solidFill>
                <a:srgbClr val="FF0000"/>
              </a:solidFill>
            </a:endParaRPr>
          </a:p>
          <a:p>
            <a:pPr lvl="1" eaLnBrk="1" hangingPunct="1"/>
            <a:r>
              <a:rPr lang="en-US" sz="2300" dirty="0">
                <a:ea typeface="ＭＳ Ｐゴシック" charset="-128"/>
              </a:rPr>
              <a:t> </a:t>
            </a:r>
            <a:r>
              <a:rPr lang="en-US" dirty="0">
                <a:ea typeface="ＭＳ Ｐゴシック" charset="-128"/>
              </a:rPr>
              <a:t>Can carry out a specific set of instructions or “effective procedure.”</a:t>
            </a:r>
          </a:p>
          <a:p>
            <a:pPr eaLnBrk="1" hangingPunct="1"/>
            <a:r>
              <a:rPr lang="en-US" dirty="0">
                <a:solidFill>
                  <a:srgbClr val="FF0000"/>
                </a:solidFill>
              </a:rPr>
              <a:t>“Universal Turing Machine” (UTM).</a:t>
            </a:r>
            <a:endParaRPr lang="en-US" sz="2800" dirty="0">
              <a:solidFill>
                <a:srgbClr val="FF0000"/>
              </a:solidFill>
            </a:endParaRPr>
          </a:p>
          <a:p>
            <a:pPr lvl="1" eaLnBrk="1" hangingPunct="1"/>
            <a:r>
              <a:rPr lang="en-US" dirty="0">
                <a:ea typeface="ＭＳ Ｐゴシック" charset="-128"/>
              </a:rPr>
              <a:t>Can accept a description of a single purpose machine and imitate it’s behavior.</a:t>
            </a:r>
          </a:p>
          <a:p>
            <a:pPr lvl="1" eaLnBrk="1" hangingPunct="1"/>
            <a:r>
              <a:rPr lang="en-US" dirty="0">
                <a:ea typeface="ＭＳ Ｐゴシック" charset="-128"/>
              </a:rPr>
              <a:t>Implication of the UTM: </a:t>
            </a:r>
            <a:endParaRPr lang="en-US" dirty="0" smtClean="0">
              <a:ea typeface="ＭＳ Ｐゴシック" charset="-128"/>
            </a:endParaRPr>
          </a:p>
          <a:p>
            <a:pPr marL="457200" lvl="1" indent="0" eaLnBrk="1" hangingPunct="1">
              <a:buNone/>
            </a:pPr>
            <a:r>
              <a:rPr lang="en-US" dirty="0" smtClean="0">
                <a:ea typeface="ＭＳ Ｐゴシック" charset="-128"/>
              </a:rPr>
              <a:t>If </a:t>
            </a:r>
            <a:r>
              <a:rPr lang="en-US" dirty="0">
                <a:ea typeface="ＭＳ Ｐゴシック" charset="-128"/>
              </a:rPr>
              <a:t>we can think of a </a:t>
            </a:r>
            <a:r>
              <a:rPr lang="en-US" dirty="0">
                <a:solidFill>
                  <a:srgbClr val="FF5A14"/>
                </a:solidFill>
                <a:ea typeface="ＭＳ Ｐゴシック" charset="-128"/>
              </a:rPr>
              <a:t>way to do</a:t>
            </a:r>
            <a:r>
              <a:rPr lang="en-US" dirty="0">
                <a:ea typeface="ＭＳ Ｐゴシック" charset="-128"/>
              </a:rPr>
              <a:t> something, the computer </a:t>
            </a:r>
            <a:r>
              <a:rPr lang="en-US" dirty="0">
                <a:solidFill>
                  <a:srgbClr val="FF5A14"/>
                </a:solidFill>
                <a:ea typeface="ＭＳ Ｐゴシック" charset="-128"/>
              </a:rPr>
              <a:t>can do it.</a:t>
            </a:r>
            <a:endParaRPr lang="en-US" dirty="0">
              <a:ea typeface="ＭＳ Ｐゴシック" charset="-128"/>
            </a:endParaRPr>
          </a:p>
          <a:p>
            <a:pPr eaLnBrk="1" hangingPunct="1">
              <a:buFont typeface="Wingdings" charset="2"/>
              <a:buNone/>
            </a:pPr>
            <a:endParaRPr lang="en-US" sz="2700" dirty="0"/>
          </a:p>
        </p:txBody>
      </p:sp>
      <p:sp>
        <p:nvSpPr>
          <p:cNvPr id="2" name="مستطيل 1"/>
          <p:cNvSpPr/>
          <p:nvPr/>
        </p:nvSpPr>
        <p:spPr>
          <a:xfrm>
            <a:off x="0" y="4702076"/>
            <a:ext cx="9144000" cy="1938992"/>
          </a:xfrm>
          <a:prstGeom prst="rect">
            <a:avLst/>
          </a:prstGeom>
        </p:spPr>
        <p:txBody>
          <a:bodyPr wrap="square">
            <a:spAutoFit/>
          </a:bodyPr>
          <a:lstStyle/>
          <a:p>
            <a:pPr algn="r" rtl="1"/>
            <a:r>
              <a:rPr lang="ar-SA" dirty="0"/>
              <a:t>غرض واحد "آلة </a:t>
            </a:r>
            <a:r>
              <a:rPr lang="ar-SA" dirty="0" err="1"/>
              <a:t>تورينج</a:t>
            </a:r>
            <a:r>
              <a:rPr lang="ar-SA" dirty="0"/>
              <a:t>".</a:t>
            </a:r>
          </a:p>
          <a:p>
            <a:pPr algn="r" rtl="1"/>
            <a:r>
              <a:rPr lang="ar-SA" dirty="0"/>
              <a:t>  يمكن تنفيذ مجموعة محددة من الإرشادات أو "إجراء فعال".</a:t>
            </a:r>
          </a:p>
          <a:p>
            <a:pPr algn="r" rtl="1"/>
            <a:r>
              <a:rPr lang="ar-SA" dirty="0"/>
              <a:t>"آلة </a:t>
            </a:r>
            <a:r>
              <a:rPr lang="ar-SA" dirty="0" err="1"/>
              <a:t>تورينج</a:t>
            </a:r>
            <a:r>
              <a:rPr lang="ar-SA" dirty="0"/>
              <a:t> العالمية" (</a:t>
            </a:r>
            <a:r>
              <a:rPr lang="en-US" dirty="0"/>
              <a:t>UTM</a:t>
            </a:r>
            <a:r>
              <a:rPr lang="en-US" dirty="0" smtClean="0"/>
              <a:t>).  </a:t>
            </a:r>
            <a:r>
              <a:rPr lang="ar-SA" dirty="0" smtClean="0"/>
              <a:t>يمكن </a:t>
            </a:r>
            <a:r>
              <a:rPr lang="ar-SA" dirty="0"/>
              <a:t>أن تقبل وصفا لآلة هدف واحد وتقليد سلوكها.</a:t>
            </a:r>
          </a:p>
          <a:p>
            <a:pPr algn="r" rtl="1"/>
            <a:r>
              <a:rPr lang="ar-SA" dirty="0" smtClean="0"/>
              <a:t>اشتراك </a:t>
            </a:r>
            <a:r>
              <a:rPr lang="en-US" dirty="0" smtClean="0"/>
              <a:t>UTM</a:t>
            </a:r>
            <a:r>
              <a:rPr lang="en-US" dirty="0"/>
              <a:t>:</a:t>
            </a:r>
          </a:p>
          <a:p>
            <a:pPr algn="r" rtl="1"/>
            <a:r>
              <a:rPr lang="ar-SA" dirty="0"/>
              <a:t>إذا استطعنا التفكير في طريقة لفعل شيء ما ، يمكن للكمبيوتر أن يفعل ذلك.</a:t>
            </a:r>
          </a:p>
        </p:txBody>
      </p:sp>
      <p:sp>
        <p:nvSpPr>
          <p:cNvPr id="3" name="مستطيل 2"/>
          <p:cNvSpPr/>
          <p:nvPr/>
        </p:nvSpPr>
        <p:spPr>
          <a:xfrm>
            <a:off x="6629400" y="228600"/>
            <a:ext cx="1184940" cy="461665"/>
          </a:xfrm>
          <a:prstGeom prst="rect">
            <a:avLst/>
          </a:prstGeom>
        </p:spPr>
        <p:txBody>
          <a:bodyPr wrap="none">
            <a:spAutoFit/>
          </a:bodyPr>
          <a:lstStyle/>
          <a:p>
            <a:r>
              <a:rPr lang="ar-SA" dirty="0"/>
              <a:t>آلة </a:t>
            </a:r>
            <a:r>
              <a:rPr lang="ar-SA" dirty="0" err="1"/>
              <a:t>تورينج</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119326" y="-304800"/>
            <a:ext cx="8229600" cy="1143000"/>
          </a:xfrm>
        </p:spPr>
        <p:txBody>
          <a:bodyPr>
            <a:normAutofit/>
          </a:bodyPr>
          <a:lstStyle/>
          <a:p>
            <a:pPr eaLnBrk="1" hangingPunct="1"/>
            <a:r>
              <a:rPr lang="en-US" sz="5400" dirty="0" smtClean="0">
                <a:solidFill>
                  <a:srgbClr val="FF0000"/>
                </a:solidFill>
              </a:rPr>
              <a:t>Douglas </a:t>
            </a:r>
            <a:r>
              <a:rPr lang="en-US" sz="5400" dirty="0" err="1" smtClean="0">
                <a:solidFill>
                  <a:srgbClr val="FF0000"/>
                </a:solidFill>
              </a:rPr>
              <a:t>Engelbart</a:t>
            </a:r>
            <a:r>
              <a:rPr lang="en-US" sz="5400" dirty="0" smtClean="0">
                <a:solidFill>
                  <a:srgbClr val="FF0000"/>
                </a:solidFill>
              </a:rPr>
              <a:t> </a:t>
            </a:r>
            <a:endParaRPr lang="en-US" sz="5400" dirty="0">
              <a:solidFill>
                <a:srgbClr val="FF0000"/>
              </a:solidFill>
            </a:endParaRPr>
          </a:p>
        </p:txBody>
      </p:sp>
      <p:sp>
        <p:nvSpPr>
          <p:cNvPr id="41988" name="Rectangle 3"/>
          <p:cNvSpPr>
            <a:spLocks noGrp="1" noChangeArrowheads="1"/>
          </p:cNvSpPr>
          <p:nvPr>
            <p:ph idx="1"/>
          </p:nvPr>
        </p:nvSpPr>
        <p:spPr>
          <a:xfrm>
            <a:off x="-152400" y="685800"/>
            <a:ext cx="9144000" cy="4525963"/>
          </a:xfrm>
        </p:spPr>
        <p:txBody>
          <a:bodyPr>
            <a:noAutofit/>
          </a:bodyPr>
          <a:lstStyle/>
          <a:p>
            <a:pPr eaLnBrk="1" hangingPunct="1"/>
            <a:r>
              <a:rPr lang="en-US" dirty="0"/>
              <a:t>Proposed practical applications of computers beyond the normal mathematical and sorting functions.</a:t>
            </a:r>
          </a:p>
          <a:p>
            <a:pPr eaLnBrk="1" hangingPunct="1"/>
            <a:r>
              <a:rPr lang="en-US" dirty="0"/>
              <a:t>Developed innovations for human-computer interactivity in the NLS </a:t>
            </a:r>
            <a:r>
              <a:rPr lang="en-US" sz="2400" dirty="0"/>
              <a:t>(</a:t>
            </a:r>
            <a:r>
              <a:rPr lang="en-US" sz="2800" b="1" dirty="0" err="1" smtClean="0"/>
              <a:t>oNLine</a:t>
            </a:r>
            <a:r>
              <a:rPr lang="en-US" sz="2800" b="1" dirty="0" smtClean="0"/>
              <a:t> System</a:t>
            </a:r>
            <a:r>
              <a:rPr lang="en-US" sz="2800" b="1" dirty="0"/>
              <a:t>). </a:t>
            </a:r>
            <a:endParaRPr lang="en-US" sz="2400" b="1" dirty="0" smtClean="0"/>
          </a:p>
          <a:p>
            <a:pPr eaLnBrk="1" hangingPunct="1"/>
            <a:r>
              <a:rPr lang="en-US" sz="3600" dirty="0" smtClean="0">
                <a:solidFill>
                  <a:srgbClr val="FF0000"/>
                </a:solidFill>
              </a:rPr>
              <a:t>These </a:t>
            </a:r>
            <a:r>
              <a:rPr lang="en-US" sz="3600" dirty="0">
                <a:solidFill>
                  <a:srgbClr val="FF0000"/>
                </a:solidFill>
              </a:rPr>
              <a:t>included: </a:t>
            </a:r>
          </a:p>
          <a:p>
            <a:pPr marL="971550" lvl="1" indent="-514350" eaLnBrk="1" hangingPunct="1">
              <a:buFont typeface="+mj-lt"/>
              <a:buAutoNum type="arabicPeriod"/>
            </a:pPr>
            <a:r>
              <a:rPr lang="en-US" sz="3200" dirty="0">
                <a:ea typeface="ＭＳ Ｐゴシック" charset="-128"/>
              </a:rPr>
              <a:t> Mouse</a:t>
            </a:r>
          </a:p>
          <a:p>
            <a:pPr marL="971550" lvl="1" indent="-514350" eaLnBrk="1" hangingPunct="1">
              <a:buFont typeface="+mj-lt"/>
              <a:buAutoNum type="arabicPeriod"/>
            </a:pPr>
            <a:r>
              <a:rPr lang="en-US" sz="3200" dirty="0">
                <a:ea typeface="ＭＳ Ｐゴシック" charset="-128"/>
              </a:rPr>
              <a:t> Multiple screen areas for text editing</a:t>
            </a:r>
          </a:p>
          <a:p>
            <a:pPr marL="971550" lvl="1" indent="-514350" eaLnBrk="1" hangingPunct="1">
              <a:buFont typeface="+mj-lt"/>
              <a:buAutoNum type="arabicPeriod"/>
            </a:pPr>
            <a:r>
              <a:rPr lang="en-US" sz="3200" dirty="0">
                <a:ea typeface="ＭＳ Ｐゴシック" charset="-128"/>
              </a:rPr>
              <a:t> Email. </a:t>
            </a:r>
          </a:p>
        </p:txBody>
      </p:sp>
      <p:sp>
        <p:nvSpPr>
          <p:cNvPr id="2" name="مستطيل 1"/>
          <p:cNvSpPr/>
          <p:nvPr/>
        </p:nvSpPr>
        <p:spPr>
          <a:xfrm>
            <a:off x="6858000" y="340369"/>
            <a:ext cx="1991251" cy="461665"/>
          </a:xfrm>
          <a:prstGeom prst="rect">
            <a:avLst/>
          </a:prstGeom>
        </p:spPr>
        <p:txBody>
          <a:bodyPr wrap="none">
            <a:spAutoFit/>
          </a:bodyPr>
          <a:lstStyle/>
          <a:p>
            <a:r>
              <a:rPr lang="ar-SA" dirty="0"/>
              <a:t>دوغلاس </a:t>
            </a:r>
            <a:r>
              <a:rPr lang="ar-SA" dirty="0" err="1"/>
              <a:t>إنجلبارت</a:t>
            </a:r>
            <a:endParaRPr lang="ar-SA" dirty="0"/>
          </a:p>
        </p:txBody>
      </p:sp>
      <p:sp>
        <p:nvSpPr>
          <p:cNvPr id="3" name="مستطيل 2"/>
          <p:cNvSpPr/>
          <p:nvPr/>
        </p:nvSpPr>
        <p:spPr>
          <a:xfrm>
            <a:off x="-161925" y="5714642"/>
            <a:ext cx="9305925" cy="1200329"/>
          </a:xfrm>
          <a:prstGeom prst="rect">
            <a:avLst/>
          </a:prstGeom>
        </p:spPr>
        <p:txBody>
          <a:bodyPr wrap="square">
            <a:spAutoFit/>
          </a:bodyPr>
          <a:lstStyle/>
          <a:p>
            <a:pPr algn="r" rtl="1"/>
            <a:r>
              <a:rPr lang="ar-SA" dirty="0" err="1"/>
              <a:t>طبيقات</a:t>
            </a:r>
            <a:r>
              <a:rPr lang="ar-SA" dirty="0"/>
              <a:t> عملية مقترحة لأجهزة الكمبيوتر تتجاوز الوظائف الحسابية والفرز العادية.</a:t>
            </a:r>
          </a:p>
          <a:p>
            <a:pPr algn="r" rtl="1"/>
            <a:r>
              <a:rPr lang="ar-SA" dirty="0"/>
              <a:t>ابتكارات متطورة للتفاعل بين الإنسان والحاسوب في </a:t>
            </a:r>
            <a:r>
              <a:rPr lang="en-US" dirty="0"/>
              <a:t>NLS (</a:t>
            </a:r>
            <a:r>
              <a:rPr lang="ar-SA" dirty="0"/>
              <a:t>النظام عبر الإنترنت). وشملت هذه</a:t>
            </a:r>
            <a:r>
              <a:rPr lang="ar-SA" dirty="0" smtClean="0"/>
              <a:t>: </a:t>
            </a:r>
            <a:r>
              <a:rPr lang="ar-SA" dirty="0"/>
              <a:t>  </a:t>
            </a:r>
            <a:r>
              <a:rPr lang="ar-SA" dirty="0" smtClean="0"/>
              <a:t>الماوس - </a:t>
            </a:r>
            <a:r>
              <a:rPr lang="ar-SA" dirty="0"/>
              <a:t>  مناطق شاشة متعددة لتحرير </a:t>
            </a:r>
            <a:r>
              <a:rPr lang="ar-SA" dirty="0" smtClean="0"/>
              <a:t>النصوص- </a:t>
            </a:r>
            <a:r>
              <a:rPr lang="ar-SA" dirty="0"/>
              <a:t>  البريد الإلكتروني.</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457200" y="-152400"/>
            <a:ext cx="8229600" cy="1143000"/>
          </a:xfrm>
        </p:spPr>
        <p:txBody>
          <a:bodyPr>
            <a:normAutofit/>
          </a:bodyPr>
          <a:lstStyle/>
          <a:p>
            <a:pPr eaLnBrk="1" hangingPunct="1"/>
            <a:r>
              <a:rPr lang="en-US" sz="4800" dirty="0" smtClean="0">
                <a:solidFill>
                  <a:srgbClr val="FF0000"/>
                </a:solidFill>
              </a:rPr>
              <a:t>Theodore Nelson</a:t>
            </a:r>
            <a:endParaRPr lang="en-US" sz="4800" dirty="0">
              <a:solidFill>
                <a:srgbClr val="FF0000"/>
              </a:solidFill>
            </a:endParaRPr>
          </a:p>
        </p:txBody>
      </p:sp>
      <p:sp>
        <p:nvSpPr>
          <p:cNvPr id="44036" name="Rectangle 3"/>
          <p:cNvSpPr>
            <a:spLocks noGrp="1" noChangeArrowheads="1"/>
          </p:cNvSpPr>
          <p:nvPr>
            <p:ph idx="1"/>
          </p:nvPr>
        </p:nvSpPr>
        <p:spPr>
          <a:xfrm>
            <a:off x="0" y="685800"/>
            <a:ext cx="9372600" cy="4525963"/>
          </a:xfrm>
        </p:spPr>
        <p:txBody>
          <a:bodyPr>
            <a:noAutofit/>
          </a:bodyPr>
          <a:lstStyle/>
          <a:p>
            <a:pPr eaLnBrk="1" hangingPunct="1">
              <a:lnSpc>
                <a:spcPct val="90000"/>
              </a:lnSpc>
            </a:pPr>
            <a:r>
              <a:rPr lang="en-US" sz="3000" dirty="0"/>
              <a:t>Coined terms hypertext and hypermedia.</a:t>
            </a:r>
          </a:p>
          <a:p>
            <a:pPr marL="457200" lvl="1" indent="0" eaLnBrk="1" hangingPunct="1">
              <a:lnSpc>
                <a:spcPct val="90000"/>
              </a:lnSpc>
              <a:buNone/>
            </a:pPr>
            <a:r>
              <a:rPr lang="en-US" sz="3000" dirty="0" smtClean="0">
                <a:solidFill>
                  <a:srgbClr val="FF5A14"/>
                </a:solidFill>
                <a:ea typeface="ＭＳ Ｐゴシック" charset="-128"/>
              </a:rPr>
              <a:t>2-Hypertext</a:t>
            </a:r>
            <a:r>
              <a:rPr lang="en-US" sz="3000" dirty="0">
                <a:ea typeface="ＭＳ Ｐゴシック" charset="-128"/>
              </a:rPr>
              <a:t>: interactive text linked to other textual </a:t>
            </a:r>
            <a:r>
              <a:rPr lang="en-US" sz="3000" dirty="0" smtClean="0">
                <a:ea typeface="ＭＳ Ｐゴシック" charset="-128"/>
              </a:rPr>
              <a:t>information.</a:t>
            </a:r>
          </a:p>
          <a:p>
            <a:pPr marL="457200" lvl="1" indent="0" eaLnBrk="1" hangingPunct="1">
              <a:lnSpc>
                <a:spcPct val="90000"/>
              </a:lnSpc>
              <a:buNone/>
            </a:pPr>
            <a:r>
              <a:rPr lang="en-US" sz="3000" dirty="0" smtClean="0">
                <a:solidFill>
                  <a:srgbClr val="FF5A14"/>
                </a:solidFill>
                <a:ea typeface="ＭＳ Ｐゴシック" charset="-128"/>
              </a:rPr>
              <a:t>1-</a:t>
            </a:r>
            <a:r>
              <a:rPr lang="en-US" sz="3000" dirty="0" smtClean="0">
                <a:solidFill>
                  <a:srgbClr val="FF5A14"/>
                </a:solidFill>
                <a:ea typeface="ＭＳ Ｐゴシック" charset="-128"/>
              </a:rPr>
              <a:t>Hypermedia</a:t>
            </a:r>
            <a:r>
              <a:rPr lang="en-US" sz="3000" dirty="0">
                <a:ea typeface="ＭＳ Ｐゴシック" charset="-128"/>
              </a:rPr>
              <a:t>: extends interactive linking to other media</a:t>
            </a:r>
          </a:p>
          <a:p>
            <a:pPr eaLnBrk="1" hangingPunct="1">
              <a:lnSpc>
                <a:spcPct val="90000"/>
              </a:lnSpc>
            </a:pPr>
            <a:r>
              <a:rPr lang="en-US" sz="3000" b="1" dirty="0">
                <a:solidFill>
                  <a:srgbClr val="FF0000"/>
                </a:solidFill>
              </a:rPr>
              <a:t>Initiated Xanadu Project:</a:t>
            </a:r>
          </a:p>
          <a:p>
            <a:pPr lvl="1" eaLnBrk="1" hangingPunct="1">
              <a:lnSpc>
                <a:spcPct val="90000"/>
              </a:lnSpc>
            </a:pPr>
            <a:r>
              <a:rPr lang="en-US" sz="3000" dirty="0">
                <a:ea typeface="ＭＳ Ｐゴシック" charset="-128"/>
              </a:rPr>
              <a:t> A dynamic, expanding, hypertext library available to everyone.</a:t>
            </a:r>
          </a:p>
          <a:p>
            <a:pPr lvl="1" eaLnBrk="1" hangingPunct="1">
              <a:lnSpc>
                <a:spcPct val="90000"/>
              </a:lnSpc>
            </a:pPr>
            <a:r>
              <a:rPr lang="en-US" sz="3000" dirty="0">
                <a:ea typeface="ＭＳ Ｐゴシック" charset="-128"/>
              </a:rPr>
              <a:t> Supported collaborative editing, tracking changes, crediting, and rewarding contributors.</a:t>
            </a:r>
          </a:p>
        </p:txBody>
      </p:sp>
      <p:sp>
        <p:nvSpPr>
          <p:cNvPr id="2" name="مستطيل 1"/>
          <p:cNvSpPr/>
          <p:nvPr/>
        </p:nvSpPr>
        <p:spPr>
          <a:xfrm>
            <a:off x="0" y="5288340"/>
            <a:ext cx="9144000" cy="1569660"/>
          </a:xfrm>
          <a:prstGeom prst="rect">
            <a:avLst/>
          </a:prstGeom>
        </p:spPr>
        <p:txBody>
          <a:bodyPr wrap="square">
            <a:spAutoFit/>
          </a:bodyPr>
          <a:lstStyle/>
          <a:p>
            <a:pPr algn="r" rtl="1"/>
            <a:r>
              <a:rPr lang="en-US" dirty="0" smtClean="0"/>
              <a:t>Hypertext</a:t>
            </a:r>
            <a:r>
              <a:rPr lang="en-US" dirty="0"/>
              <a:t>: </a:t>
            </a:r>
            <a:r>
              <a:rPr lang="ar-SA" dirty="0"/>
              <a:t>نص تفاعلي مرتبط بمعلومات نصية أخرى.</a:t>
            </a:r>
          </a:p>
          <a:p>
            <a:pPr algn="r" rtl="1"/>
            <a:r>
              <a:rPr lang="en-US" dirty="0"/>
              <a:t>Hypermedia: </a:t>
            </a:r>
            <a:r>
              <a:rPr lang="ar-SA" dirty="0"/>
              <a:t>يوسع الارتباط التفاعلي مع الوسائط الأخرى</a:t>
            </a:r>
          </a:p>
          <a:p>
            <a:pPr algn="r" rtl="1"/>
            <a:r>
              <a:rPr lang="ar-SA" dirty="0"/>
              <a:t>بدأ مشروع </a:t>
            </a:r>
            <a:r>
              <a:rPr lang="en-US" dirty="0"/>
              <a:t>Xanadu</a:t>
            </a:r>
            <a:r>
              <a:rPr lang="en-US" dirty="0" smtClean="0"/>
              <a:t>: </a:t>
            </a:r>
            <a:r>
              <a:rPr lang="en-US" dirty="0"/>
              <a:t>  </a:t>
            </a:r>
            <a:r>
              <a:rPr lang="ar-SA" dirty="0"/>
              <a:t>مكتبة ديناميكية وواسعة ومتطورة متاحة للجميع.</a:t>
            </a:r>
          </a:p>
          <a:p>
            <a:pPr algn="r" rtl="1"/>
            <a:r>
              <a:rPr lang="ar-SA" dirty="0"/>
              <a:t>  دعم التحرير التعاوني ، وتتبع التغييرات ، والائتمان ، والمساهمين المكافئين.</a:t>
            </a:r>
          </a:p>
        </p:txBody>
      </p:sp>
      <p:sp>
        <p:nvSpPr>
          <p:cNvPr id="3" name="مستطيل 2"/>
          <p:cNvSpPr/>
          <p:nvPr/>
        </p:nvSpPr>
        <p:spPr>
          <a:xfrm>
            <a:off x="6858000" y="76200"/>
            <a:ext cx="1614545" cy="461665"/>
          </a:xfrm>
          <a:prstGeom prst="rect">
            <a:avLst/>
          </a:prstGeom>
        </p:spPr>
        <p:txBody>
          <a:bodyPr wrap="none">
            <a:spAutoFit/>
          </a:bodyPr>
          <a:lstStyle/>
          <a:p>
            <a:r>
              <a:rPr lang="ar-SA" dirty="0"/>
              <a:t>ثيودور نيلسون</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Rectangle 2"/>
          <p:cNvSpPr>
            <a:spLocks noGrp="1" noChangeArrowheads="1"/>
          </p:cNvSpPr>
          <p:nvPr>
            <p:ph type="title"/>
          </p:nvPr>
        </p:nvSpPr>
        <p:spPr>
          <a:xfrm>
            <a:off x="457200" y="-152400"/>
            <a:ext cx="8229600" cy="1143000"/>
          </a:xfrm>
        </p:spPr>
        <p:txBody>
          <a:bodyPr>
            <a:normAutofit/>
          </a:bodyPr>
          <a:lstStyle/>
          <a:p>
            <a:pPr eaLnBrk="1" hangingPunct="1"/>
            <a:r>
              <a:rPr lang="en-US" sz="4800" dirty="0" smtClean="0">
                <a:solidFill>
                  <a:srgbClr val="FF0000"/>
                </a:solidFill>
              </a:rPr>
              <a:t>Alan Kay</a:t>
            </a:r>
            <a:endParaRPr lang="en-US" sz="4800" dirty="0">
              <a:solidFill>
                <a:srgbClr val="FF0000"/>
              </a:solidFill>
            </a:endParaRPr>
          </a:p>
        </p:txBody>
      </p:sp>
      <p:sp>
        <p:nvSpPr>
          <p:cNvPr id="46084" name="Rectangle 3"/>
          <p:cNvSpPr>
            <a:spLocks noGrp="1" noChangeArrowheads="1"/>
          </p:cNvSpPr>
          <p:nvPr>
            <p:ph idx="1"/>
          </p:nvPr>
        </p:nvSpPr>
        <p:spPr>
          <a:xfrm>
            <a:off x="-76200" y="655637"/>
            <a:ext cx="9372600" cy="4906963"/>
          </a:xfrm>
        </p:spPr>
        <p:txBody>
          <a:bodyPr>
            <a:noAutofit/>
          </a:bodyPr>
          <a:lstStyle/>
          <a:p>
            <a:pPr eaLnBrk="1" hangingPunct="1"/>
            <a:r>
              <a:rPr lang="en-US" sz="3000" dirty="0"/>
              <a:t>Proposed a computer design that supported the ways people perceive, learn, and create.</a:t>
            </a:r>
          </a:p>
          <a:p>
            <a:pPr eaLnBrk="1" hangingPunct="1"/>
            <a:r>
              <a:rPr lang="en-US" sz="3000" dirty="0" err="1">
                <a:solidFill>
                  <a:srgbClr val="FF0000"/>
                </a:solidFill>
              </a:rPr>
              <a:t>Dynabook</a:t>
            </a:r>
            <a:r>
              <a:rPr lang="en-US" sz="3000" dirty="0">
                <a:solidFill>
                  <a:srgbClr val="FF0000"/>
                </a:solidFill>
              </a:rPr>
              <a:t>: </a:t>
            </a:r>
            <a:r>
              <a:rPr lang="en-US" sz="3000" dirty="0"/>
              <a:t>designed as a personal computer</a:t>
            </a:r>
            <a:r>
              <a:rPr lang="en-US" sz="3000" dirty="0" smtClean="0"/>
              <a:t>.</a:t>
            </a:r>
            <a:endParaRPr lang="en-US" sz="3000" dirty="0"/>
          </a:p>
          <a:p>
            <a:pPr lvl="1" eaLnBrk="1" hangingPunct="1"/>
            <a:r>
              <a:rPr lang="en-US" sz="3000" dirty="0">
                <a:ea typeface="ＭＳ Ｐゴシック" charset="-128"/>
              </a:rPr>
              <a:t>Tied to the mind and interests of the user.</a:t>
            </a:r>
          </a:p>
          <a:p>
            <a:pPr lvl="1" eaLnBrk="1" hangingPunct="1"/>
            <a:r>
              <a:rPr lang="en-US" sz="3000" dirty="0">
                <a:ea typeface="ＭＳ Ｐゴシック" charset="-128"/>
              </a:rPr>
              <a:t>A “modeless” multimedia computer.</a:t>
            </a:r>
          </a:p>
          <a:p>
            <a:pPr lvl="2" eaLnBrk="1" hangingPunct="1"/>
            <a:r>
              <a:rPr lang="en-US" sz="3000" dirty="0">
                <a:ea typeface="ＭＳ Ｐゴシック" charset="-128"/>
              </a:rPr>
              <a:t> Users could move between graphics, sound, text, animation seamlessly.</a:t>
            </a:r>
          </a:p>
          <a:p>
            <a:pPr eaLnBrk="1" hangingPunct="1"/>
            <a:r>
              <a:rPr lang="en-US" sz="3000" dirty="0"/>
              <a:t>Introduced Graphical User Interface (</a:t>
            </a:r>
            <a:r>
              <a:rPr lang="en-US" sz="3000" b="1" dirty="0"/>
              <a:t>GUI</a:t>
            </a:r>
            <a:r>
              <a:rPr lang="en-US" sz="3000" dirty="0"/>
              <a:t>) as an intuitive interface for the </a:t>
            </a:r>
            <a:r>
              <a:rPr lang="en-US" sz="3000" dirty="0" err="1"/>
              <a:t>Dynabook</a:t>
            </a:r>
            <a:r>
              <a:rPr lang="en-US" sz="3000" dirty="0"/>
              <a:t>.</a:t>
            </a:r>
          </a:p>
          <a:p>
            <a:pPr eaLnBrk="1" hangingPunct="1"/>
            <a:endParaRPr lang="en-US" sz="3000" dirty="0"/>
          </a:p>
        </p:txBody>
      </p:sp>
      <p:sp>
        <p:nvSpPr>
          <p:cNvPr id="2" name="مستطيل 1"/>
          <p:cNvSpPr/>
          <p:nvPr/>
        </p:nvSpPr>
        <p:spPr>
          <a:xfrm>
            <a:off x="1752600" y="381000"/>
            <a:ext cx="1050288" cy="461665"/>
          </a:xfrm>
          <a:prstGeom prst="rect">
            <a:avLst/>
          </a:prstGeom>
        </p:spPr>
        <p:txBody>
          <a:bodyPr wrap="none">
            <a:spAutoFit/>
          </a:bodyPr>
          <a:lstStyle/>
          <a:p>
            <a:r>
              <a:rPr lang="ar-SA" dirty="0"/>
              <a:t>ألان </a:t>
            </a:r>
            <a:r>
              <a:rPr lang="ar-SA" dirty="0" err="1"/>
              <a:t>كاي</a:t>
            </a:r>
            <a:endParaRPr lang="ar-SA" dirty="0"/>
          </a:p>
        </p:txBody>
      </p:sp>
      <p:sp>
        <p:nvSpPr>
          <p:cNvPr id="3" name="مستطيل 2"/>
          <p:cNvSpPr/>
          <p:nvPr/>
        </p:nvSpPr>
        <p:spPr>
          <a:xfrm>
            <a:off x="-228600" y="5257800"/>
            <a:ext cx="9386887" cy="1569660"/>
          </a:xfrm>
          <a:prstGeom prst="rect">
            <a:avLst/>
          </a:prstGeom>
        </p:spPr>
        <p:txBody>
          <a:bodyPr wrap="square">
            <a:spAutoFit/>
          </a:bodyPr>
          <a:lstStyle/>
          <a:p>
            <a:pPr algn="r" rtl="1"/>
            <a:r>
              <a:rPr lang="ar-SA" dirty="0"/>
              <a:t>اقترح تصميم كمبيوتر يدعم طرق إدراك الناس والتعلم </a:t>
            </a:r>
            <a:r>
              <a:rPr lang="ar-SA" dirty="0" smtClean="0"/>
              <a:t>والإبداع. كتاب </a:t>
            </a:r>
            <a:r>
              <a:rPr lang="ar-SA" dirty="0"/>
              <a:t>داينا: مصمم كجهاز كمبيوتر </a:t>
            </a:r>
            <a:r>
              <a:rPr lang="ar-SA" dirty="0" smtClean="0"/>
              <a:t>شخصي.- مرتبطة </a:t>
            </a:r>
            <a:r>
              <a:rPr lang="ar-SA" dirty="0"/>
              <a:t>بالعقل ومصالح </a:t>
            </a:r>
            <a:r>
              <a:rPr lang="ar-SA" dirty="0" smtClean="0"/>
              <a:t>المستخدم. كمبيوتر </a:t>
            </a:r>
            <a:r>
              <a:rPr lang="ar-SA" dirty="0"/>
              <a:t>متعدد الوسائط "غير مشروط".</a:t>
            </a:r>
          </a:p>
          <a:p>
            <a:pPr algn="r" rtl="1"/>
            <a:r>
              <a:rPr lang="ar-SA" dirty="0"/>
              <a:t>  يمكن للمستخدمين الانتقال بين الرسومات والصوت والنص والرسوم المتحركة بسلاسة.</a:t>
            </a:r>
          </a:p>
          <a:p>
            <a:pPr algn="r" rtl="1"/>
            <a:r>
              <a:rPr lang="ar-SA" dirty="0"/>
              <a:t>المقدمة واجهة المستخدم الرسومية (واجهة المستخدم الرسومية) كواجهة بديهية </a:t>
            </a:r>
            <a:r>
              <a:rPr lang="ar-SA" dirty="0" smtClean="0"/>
              <a:t>ل</a:t>
            </a:r>
            <a:r>
              <a:rPr lang="en-US" dirty="0" smtClean="0"/>
              <a:t>.</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457200" y="0"/>
            <a:ext cx="8229600" cy="1143000"/>
          </a:xfrm>
        </p:spPr>
        <p:txBody>
          <a:bodyPr/>
          <a:lstStyle/>
          <a:p>
            <a:pPr eaLnBrk="1" hangingPunct="1"/>
            <a:r>
              <a:rPr lang="en-US" dirty="0" smtClean="0">
                <a:solidFill>
                  <a:srgbClr val="FF0000"/>
                </a:solidFill>
              </a:rPr>
              <a:t>Steve Jobs </a:t>
            </a:r>
            <a:r>
              <a:rPr lang="en-US" sz="2400" dirty="0" smtClean="0">
                <a:solidFill>
                  <a:srgbClr val="FF0000"/>
                </a:solidFill>
              </a:rPr>
              <a:t>(1955-2011)</a:t>
            </a:r>
            <a:endParaRPr lang="en-US" sz="2400" dirty="0">
              <a:solidFill>
                <a:srgbClr val="FF0000"/>
              </a:solidFill>
            </a:endParaRPr>
          </a:p>
        </p:txBody>
      </p:sp>
      <p:sp>
        <p:nvSpPr>
          <p:cNvPr id="48132" name="Rectangle 3"/>
          <p:cNvSpPr>
            <a:spLocks noGrp="1" noChangeArrowheads="1"/>
          </p:cNvSpPr>
          <p:nvPr>
            <p:ph idx="1"/>
          </p:nvPr>
        </p:nvSpPr>
        <p:spPr>
          <a:xfrm>
            <a:off x="-228600" y="838200"/>
            <a:ext cx="9372600" cy="5029200"/>
          </a:xfrm>
        </p:spPr>
        <p:txBody>
          <a:bodyPr>
            <a:noAutofit/>
          </a:bodyPr>
          <a:lstStyle/>
          <a:p>
            <a:pPr eaLnBrk="1" hangingPunct="1"/>
            <a:r>
              <a:rPr lang="en-US" dirty="0"/>
              <a:t>Founded Apple in </a:t>
            </a:r>
            <a:r>
              <a:rPr lang="en-US" b="1" dirty="0"/>
              <a:t>1976</a:t>
            </a:r>
            <a:r>
              <a:rPr lang="en-US" dirty="0"/>
              <a:t> with Steve Wozniak.</a:t>
            </a:r>
          </a:p>
          <a:p>
            <a:pPr eaLnBrk="1" hangingPunct="1"/>
            <a:r>
              <a:rPr lang="en-US" dirty="0"/>
              <a:t>Macintosh computer introduced in </a:t>
            </a:r>
            <a:r>
              <a:rPr lang="en-US" b="1" dirty="0"/>
              <a:t>1984</a:t>
            </a:r>
            <a:r>
              <a:rPr lang="en-US" dirty="0"/>
              <a:t>.</a:t>
            </a:r>
          </a:p>
          <a:p>
            <a:pPr marL="1200150" lvl="1" indent="-742950" eaLnBrk="1" hangingPunct="1">
              <a:buFont typeface="+mj-lt"/>
              <a:buAutoNum type="arabicPeriod"/>
            </a:pPr>
            <a:r>
              <a:rPr lang="en-US" sz="3200" dirty="0">
                <a:ea typeface="ＭＳ Ｐゴシック" charset="-128"/>
              </a:rPr>
              <a:t>Graphical desktop and </a:t>
            </a:r>
            <a:r>
              <a:rPr lang="en-US" sz="3200" b="1" dirty="0">
                <a:ea typeface="ＭＳ Ｐゴシック" charset="-128"/>
              </a:rPr>
              <a:t>Icons</a:t>
            </a:r>
            <a:r>
              <a:rPr lang="en-US" sz="3200" dirty="0">
                <a:ea typeface="ＭＳ Ｐゴシック" charset="-128"/>
              </a:rPr>
              <a:t> provide user interface.</a:t>
            </a:r>
          </a:p>
          <a:p>
            <a:pPr marL="1200150" lvl="1" indent="-742950" eaLnBrk="1" hangingPunct="1">
              <a:buFont typeface="+mj-lt"/>
              <a:buAutoNum type="arabicPeriod"/>
            </a:pPr>
            <a:r>
              <a:rPr lang="en-US" sz="3200" dirty="0">
                <a:ea typeface="ＭＳ Ｐゴシック" charset="-128"/>
              </a:rPr>
              <a:t>First mass produced computer with built in </a:t>
            </a:r>
            <a:r>
              <a:rPr lang="en-US" sz="3200" b="1" dirty="0">
                <a:ea typeface="ＭＳ Ｐゴシック" charset="-128"/>
              </a:rPr>
              <a:t>sound</a:t>
            </a:r>
            <a:r>
              <a:rPr lang="en-US" sz="3200" dirty="0">
                <a:ea typeface="ＭＳ Ｐゴシック" charset="-128"/>
              </a:rPr>
              <a:t> support.</a:t>
            </a:r>
          </a:p>
          <a:p>
            <a:pPr marL="1200150" lvl="1" indent="-742950" eaLnBrk="1" hangingPunct="1">
              <a:buFont typeface="+mj-lt"/>
              <a:buAutoNum type="arabicPeriod"/>
            </a:pPr>
            <a:r>
              <a:rPr lang="en-US" sz="3200" dirty="0">
                <a:ea typeface="ＭＳ Ｐゴシック" charset="-128"/>
              </a:rPr>
              <a:t>Multimedia computing became the </a:t>
            </a:r>
            <a:r>
              <a:rPr lang="en-US" sz="3200" b="1" dirty="0">
                <a:ea typeface="ＭＳ Ｐゴシック" charset="-128"/>
              </a:rPr>
              <a:t>standard</a:t>
            </a:r>
            <a:r>
              <a:rPr lang="en-US" sz="3200" dirty="0">
                <a:ea typeface="ＭＳ Ｐゴシック" charset="-128"/>
              </a:rPr>
              <a:t> for </a:t>
            </a:r>
            <a:r>
              <a:rPr lang="en-US" sz="3200" b="1" dirty="0">
                <a:ea typeface="ＭＳ Ｐゴシック" charset="-128"/>
              </a:rPr>
              <a:t>modern</a:t>
            </a:r>
            <a:r>
              <a:rPr lang="en-US" sz="3200" dirty="0">
                <a:ea typeface="ＭＳ Ｐゴシック" charset="-128"/>
              </a:rPr>
              <a:t> computers.</a:t>
            </a:r>
          </a:p>
        </p:txBody>
      </p:sp>
      <p:sp>
        <p:nvSpPr>
          <p:cNvPr id="2" name="مستطيل 1"/>
          <p:cNvSpPr/>
          <p:nvPr/>
        </p:nvSpPr>
        <p:spPr>
          <a:xfrm>
            <a:off x="381000" y="4953000"/>
            <a:ext cx="8763000" cy="1938992"/>
          </a:xfrm>
          <a:prstGeom prst="rect">
            <a:avLst/>
          </a:prstGeom>
        </p:spPr>
        <p:txBody>
          <a:bodyPr wrap="square">
            <a:spAutoFit/>
          </a:bodyPr>
          <a:lstStyle/>
          <a:p>
            <a:pPr algn="r" rtl="1"/>
            <a:r>
              <a:rPr lang="ar-SA" dirty="0"/>
              <a:t>أسس شركة آبل في عام 1976 مع ستيف وزنياك.</a:t>
            </a:r>
          </a:p>
          <a:p>
            <a:pPr algn="r" rtl="1"/>
            <a:r>
              <a:rPr lang="ar-SA" dirty="0"/>
              <a:t>قدم جهاز كمبيوتر ماكنتوش في عام 1984.</a:t>
            </a:r>
          </a:p>
          <a:p>
            <a:pPr algn="r" rtl="1"/>
            <a:r>
              <a:rPr lang="ar-SA" dirty="0"/>
              <a:t>سطح المكتب الرسومية والرموز توفر واجهة المستخدم.</a:t>
            </a:r>
          </a:p>
          <a:p>
            <a:pPr algn="r" rtl="1"/>
            <a:r>
              <a:rPr lang="ar-SA" dirty="0"/>
              <a:t>أول جهاز كمبيوتر ينتج مع دعم صوت مدمج.</a:t>
            </a:r>
          </a:p>
          <a:p>
            <a:pPr algn="r" rtl="1"/>
            <a:r>
              <a:rPr lang="ar-SA" dirty="0"/>
              <a:t>أصبحت الحوسبة متعددة الوسائط المعيار للحاسبات الحديثة.</a:t>
            </a:r>
          </a:p>
        </p:txBody>
      </p:sp>
      <p:sp>
        <p:nvSpPr>
          <p:cNvPr id="3" name="مستطيل 2"/>
          <p:cNvSpPr/>
          <p:nvPr/>
        </p:nvSpPr>
        <p:spPr>
          <a:xfrm>
            <a:off x="762000" y="304800"/>
            <a:ext cx="1435008" cy="461665"/>
          </a:xfrm>
          <a:prstGeom prst="rect">
            <a:avLst/>
          </a:prstGeom>
        </p:spPr>
        <p:txBody>
          <a:bodyPr wrap="none">
            <a:spAutoFit/>
          </a:bodyPr>
          <a:lstStyle/>
          <a:p>
            <a:r>
              <a:rPr lang="ar-SA" dirty="0"/>
              <a:t>ستيف </a:t>
            </a:r>
            <a:r>
              <a:rPr lang="ar-SA" dirty="0" err="1"/>
              <a:t>جوبز</a:t>
            </a:r>
            <a:r>
              <a:rPr lang="ar-SA" dirty="0"/>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a:xfrm>
            <a:off x="304800" y="-152400"/>
            <a:ext cx="8229600" cy="1143000"/>
          </a:xfrm>
        </p:spPr>
        <p:txBody>
          <a:bodyPr>
            <a:normAutofit/>
          </a:bodyPr>
          <a:lstStyle/>
          <a:p>
            <a:pPr eaLnBrk="1" hangingPunct="1"/>
            <a:r>
              <a:rPr lang="en-US" sz="4800" dirty="0" smtClean="0">
                <a:solidFill>
                  <a:srgbClr val="FF0000"/>
                </a:solidFill>
              </a:rPr>
              <a:t>Tim </a:t>
            </a:r>
            <a:r>
              <a:rPr lang="en-US" sz="4800" dirty="0" err="1" smtClean="0">
                <a:solidFill>
                  <a:srgbClr val="FF0000"/>
                </a:solidFill>
              </a:rPr>
              <a:t>Berners-lee</a:t>
            </a:r>
            <a:endParaRPr lang="en-US" sz="4800" dirty="0">
              <a:solidFill>
                <a:srgbClr val="FF0000"/>
              </a:solidFill>
            </a:endParaRPr>
          </a:p>
        </p:txBody>
      </p:sp>
      <p:sp>
        <p:nvSpPr>
          <p:cNvPr id="50180" name="Rectangle 3"/>
          <p:cNvSpPr>
            <a:spLocks noGrp="1" noChangeArrowheads="1"/>
          </p:cNvSpPr>
          <p:nvPr>
            <p:ph idx="1"/>
          </p:nvPr>
        </p:nvSpPr>
        <p:spPr>
          <a:xfrm>
            <a:off x="23812" y="914400"/>
            <a:ext cx="9144000" cy="4114800"/>
          </a:xfrm>
        </p:spPr>
        <p:txBody>
          <a:bodyPr>
            <a:noAutofit/>
          </a:bodyPr>
          <a:lstStyle/>
          <a:p>
            <a:pPr eaLnBrk="1" hangingPunct="1"/>
            <a:r>
              <a:rPr lang="en-US" sz="4000" dirty="0"/>
              <a:t> Developed a decentralized information system of “</a:t>
            </a:r>
            <a:r>
              <a:rPr lang="en-US" sz="4000" b="1" dirty="0"/>
              <a:t>nodes</a:t>
            </a:r>
            <a:r>
              <a:rPr lang="en-US" sz="4000" dirty="0"/>
              <a:t>” linked together for easy access across a network.</a:t>
            </a:r>
          </a:p>
          <a:p>
            <a:pPr marL="1200150" lvl="1" indent="-742950" eaLnBrk="1" hangingPunct="1">
              <a:buFont typeface="+mj-lt"/>
              <a:buAutoNum type="arabicPeriod"/>
            </a:pPr>
            <a:r>
              <a:rPr lang="en-US" sz="3600" dirty="0">
                <a:ea typeface="ＭＳ Ｐゴシック" charset="-128"/>
              </a:rPr>
              <a:t> </a:t>
            </a:r>
            <a:r>
              <a:rPr lang="en-US" sz="3600" b="1" dirty="0">
                <a:ea typeface="ＭＳ Ｐゴシック" charset="-128"/>
              </a:rPr>
              <a:t>Nodes</a:t>
            </a:r>
            <a:r>
              <a:rPr lang="en-US" sz="3600" dirty="0">
                <a:ea typeface="ＭＳ Ｐゴシック" charset="-128"/>
              </a:rPr>
              <a:t> could be any form of media.</a:t>
            </a:r>
          </a:p>
          <a:p>
            <a:pPr marL="1200150" lvl="1" indent="-742950" eaLnBrk="1" hangingPunct="1">
              <a:buFont typeface="+mj-lt"/>
              <a:buAutoNum type="arabicPeriod"/>
            </a:pPr>
            <a:r>
              <a:rPr lang="en-US" sz="3600" dirty="0">
                <a:ea typeface="ＭＳ Ｐゴシック" charset="-128"/>
              </a:rPr>
              <a:t> </a:t>
            </a:r>
            <a:r>
              <a:rPr lang="en-US" sz="3600" b="1" dirty="0">
                <a:ea typeface="ＭＳ Ｐゴシック" charset="-128"/>
              </a:rPr>
              <a:t>Anyone</a:t>
            </a:r>
            <a:r>
              <a:rPr lang="en-US" sz="3600" dirty="0">
                <a:ea typeface="ＭＳ Ｐゴシック" charset="-128"/>
              </a:rPr>
              <a:t> could add nodes.</a:t>
            </a:r>
          </a:p>
          <a:p>
            <a:pPr marL="1200150" lvl="1" indent="-742950" eaLnBrk="1" hangingPunct="1">
              <a:buFont typeface="+mj-lt"/>
              <a:buAutoNum type="arabicPeriod"/>
            </a:pPr>
            <a:r>
              <a:rPr lang="en-US" sz="3600" dirty="0">
                <a:ea typeface="ＭＳ Ｐゴシック" charset="-128"/>
              </a:rPr>
              <a:t> </a:t>
            </a:r>
            <a:r>
              <a:rPr lang="en-US" sz="3600" b="1" dirty="0">
                <a:ea typeface="ＭＳ Ｐゴシック" charset="-128"/>
              </a:rPr>
              <a:t>No centralized </a:t>
            </a:r>
            <a:r>
              <a:rPr lang="en-US" sz="3600" dirty="0">
                <a:ea typeface="ＭＳ Ｐゴシック" charset="-128"/>
              </a:rPr>
              <a:t>control over servers, documents or links.</a:t>
            </a:r>
          </a:p>
          <a:p>
            <a:pPr lvl="1" eaLnBrk="1" hangingPunct="1">
              <a:buFont typeface="Wingdings" charset="2"/>
              <a:buNone/>
            </a:pPr>
            <a:endParaRPr lang="en-US" sz="3600" dirty="0">
              <a:ea typeface="ＭＳ Ｐゴシック" charset="-128"/>
            </a:endParaRPr>
          </a:p>
        </p:txBody>
      </p:sp>
      <p:sp>
        <p:nvSpPr>
          <p:cNvPr id="2" name="مستطيل 1"/>
          <p:cNvSpPr/>
          <p:nvPr/>
        </p:nvSpPr>
        <p:spPr>
          <a:xfrm>
            <a:off x="0" y="5288340"/>
            <a:ext cx="9144000" cy="1569660"/>
          </a:xfrm>
          <a:prstGeom prst="rect">
            <a:avLst/>
          </a:prstGeom>
        </p:spPr>
        <p:txBody>
          <a:bodyPr wrap="square">
            <a:spAutoFit/>
          </a:bodyPr>
          <a:lstStyle/>
          <a:p>
            <a:pPr algn="r" rtl="1"/>
            <a:r>
              <a:rPr lang="ar-SA" dirty="0"/>
              <a:t>طورت نظام معلومات لامركزي من "العقد" مرتبطة معا لسهولة الوصول عبر شبكة.</a:t>
            </a:r>
          </a:p>
          <a:p>
            <a:pPr algn="r" rtl="1"/>
            <a:r>
              <a:rPr lang="ar-SA" dirty="0"/>
              <a:t>  يمكن أن تكون العقد أي شكل من أشكال الوسائط.</a:t>
            </a:r>
          </a:p>
          <a:p>
            <a:pPr algn="r" rtl="1"/>
            <a:r>
              <a:rPr lang="ar-SA" dirty="0"/>
              <a:t>  يمكن لأي شخص أن يضيف العقد.</a:t>
            </a:r>
          </a:p>
          <a:p>
            <a:pPr algn="r" rtl="1"/>
            <a:r>
              <a:rPr lang="ar-SA" dirty="0"/>
              <a:t>  لا تحكم مركزي على الخوادم أو المستندات أو الروابط.</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p:txBody>
          <a:bodyPr/>
          <a:lstStyle/>
          <a:p>
            <a:pPr eaLnBrk="1" hangingPunct="1"/>
            <a:r>
              <a:rPr lang="en-US" dirty="0" smtClean="0">
                <a:solidFill>
                  <a:srgbClr val="FF0000"/>
                </a:solidFill>
              </a:rPr>
              <a:t>World Wide Web</a:t>
            </a:r>
            <a:endParaRPr lang="en-US" dirty="0">
              <a:solidFill>
                <a:srgbClr val="FF0000"/>
              </a:solidFill>
            </a:endParaRPr>
          </a:p>
        </p:txBody>
      </p:sp>
      <p:sp>
        <p:nvSpPr>
          <p:cNvPr id="52228" name="Rectangle 3"/>
          <p:cNvSpPr>
            <a:spLocks noGrp="1" noChangeArrowheads="1"/>
          </p:cNvSpPr>
          <p:nvPr>
            <p:ph idx="1"/>
          </p:nvPr>
        </p:nvSpPr>
        <p:spPr/>
        <p:txBody>
          <a:bodyPr>
            <a:normAutofit/>
          </a:bodyPr>
          <a:lstStyle/>
          <a:p>
            <a:pPr eaLnBrk="1" hangingPunct="1">
              <a:lnSpc>
                <a:spcPct val="90000"/>
              </a:lnSpc>
            </a:pPr>
            <a:r>
              <a:rPr lang="en-US" sz="3600" dirty="0">
                <a:solidFill>
                  <a:srgbClr val="FF0000"/>
                </a:solidFill>
              </a:rPr>
              <a:t> </a:t>
            </a:r>
            <a:r>
              <a:rPr lang="en-US" sz="4000" dirty="0">
                <a:solidFill>
                  <a:srgbClr val="FF0000"/>
                </a:solidFill>
              </a:rPr>
              <a:t>Basic components of WWW:</a:t>
            </a:r>
          </a:p>
          <a:p>
            <a:pPr marL="1200150" lvl="1" indent="-742950" eaLnBrk="1" hangingPunct="1">
              <a:lnSpc>
                <a:spcPct val="90000"/>
              </a:lnSpc>
              <a:buFont typeface="+mj-lt"/>
              <a:buAutoNum type="arabicPeriod"/>
            </a:pPr>
            <a:r>
              <a:rPr lang="en-US" sz="3600" dirty="0">
                <a:ea typeface="ＭＳ Ｐゴシック" charset="-128"/>
              </a:rPr>
              <a:t> Server computer</a:t>
            </a:r>
          </a:p>
          <a:p>
            <a:pPr marL="1200150" lvl="1" indent="-742950" eaLnBrk="1" hangingPunct="1">
              <a:lnSpc>
                <a:spcPct val="90000"/>
              </a:lnSpc>
              <a:buFont typeface="+mj-lt"/>
              <a:buAutoNum type="arabicPeriod"/>
            </a:pPr>
            <a:r>
              <a:rPr lang="en-US" sz="3600" dirty="0">
                <a:ea typeface="ＭＳ Ｐゴシック" charset="-128"/>
              </a:rPr>
              <a:t> Client computer</a:t>
            </a:r>
          </a:p>
          <a:p>
            <a:pPr marL="1200150" lvl="1" indent="-742950" eaLnBrk="1" hangingPunct="1">
              <a:lnSpc>
                <a:spcPct val="90000"/>
              </a:lnSpc>
              <a:buFont typeface="+mj-lt"/>
              <a:buAutoNum type="arabicPeriod"/>
            </a:pPr>
            <a:r>
              <a:rPr lang="en-US" sz="3600" dirty="0">
                <a:ea typeface="ＭＳ Ｐゴシック" charset="-128"/>
              </a:rPr>
              <a:t> Browser software</a:t>
            </a:r>
          </a:p>
          <a:p>
            <a:pPr marL="1200150" lvl="1" indent="-742950" eaLnBrk="1" hangingPunct="1">
              <a:lnSpc>
                <a:spcPct val="90000"/>
              </a:lnSpc>
              <a:buFont typeface="+mj-lt"/>
              <a:buAutoNum type="arabicPeriod"/>
            </a:pPr>
            <a:r>
              <a:rPr lang="en-US" sz="3600" dirty="0">
                <a:ea typeface="ＭＳ Ｐゴシック" charset="-128"/>
              </a:rPr>
              <a:t> HTML scripting language.</a:t>
            </a:r>
            <a:endParaRPr lang="en-US" dirty="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normAutofit/>
          </a:bodyPr>
          <a:lstStyle/>
          <a:p>
            <a:pPr eaLnBrk="1" hangingPunct="1"/>
            <a:r>
              <a:rPr lang="en-US" b="1" dirty="0" smtClean="0">
                <a:solidFill>
                  <a:srgbClr val="FF0000"/>
                </a:solidFill>
              </a:rPr>
              <a:t>Multimedia Defined</a:t>
            </a:r>
            <a:endParaRPr lang="en-US" b="1" dirty="0">
              <a:solidFill>
                <a:srgbClr val="FF0000"/>
              </a:solidFill>
            </a:endParaRPr>
          </a:p>
        </p:txBody>
      </p:sp>
      <p:sp>
        <p:nvSpPr>
          <p:cNvPr id="19460" name="Rectangle 3"/>
          <p:cNvSpPr>
            <a:spLocks noGrp="1" noChangeArrowheads="1"/>
          </p:cNvSpPr>
          <p:nvPr>
            <p:ph idx="1"/>
          </p:nvPr>
        </p:nvSpPr>
        <p:spPr>
          <a:xfrm>
            <a:off x="152399" y="1295400"/>
            <a:ext cx="9263063" cy="3997325"/>
          </a:xfrm>
        </p:spPr>
        <p:txBody>
          <a:bodyPr>
            <a:normAutofit/>
          </a:bodyPr>
          <a:lstStyle/>
          <a:p>
            <a:pPr eaLnBrk="1" hangingPunct="1">
              <a:spcAft>
                <a:spcPts val="600"/>
              </a:spcAft>
              <a:buFont typeface="Wingdings" charset="2"/>
              <a:buNone/>
            </a:pPr>
            <a:r>
              <a:rPr lang="en-US" sz="3600" dirty="0">
                <a:solidFill>
                  <a:srgbClr val="FF0000"/>
                </a:solidFill>
              </a:rPr>
              <a:t>Contemporary </a:t>
            </a:r>
            <a:r>
              <a:rPr lang="en-US" sz="3600" dirty="0" smtClean="0">
                <a:solidFill>
                  <a:srgbClr val="FF0000"/>
                </a:solidFill>
              </a:rPr>
              <a:t>Multimedia:</a:t>
            </a:r>
          </a:p>
          <a:p>
            <a:pPr eaLnBrk="1" hangingPunct="1">
              <a:spcAft>
                <a:spcPts val="600"/>
              </a:spcAft>
              <a:buFont typeface="Wingdings" charset="2"/>
              <a:buNone/>
            </a:pPr>
            <a:r>
              <a:rPr lang="en-US" sz="3600" dirty="0" smtClean="0"/>
              <a:t> </a:t>
            </a:r>
            <a:r>
              <a:rPr lang="en-US" sz="3600" dirty="0"/>
              <a:t>is the development, integration, and delivery of any combination of text, graphics, animation, sound or video through</a:t>
            </a:r>
            <a:r>
              <a:rPr lang="en-US" sz="3600" dirty="0" smtClean="0"/>
              <a:t> a digital processing device.</a:t>
            </a:r>
            <a:endParaRPr lang="en-US" sz="3600" dirty="0"/>
          </a:p>
        </p:txBody>
      </p:sp>
      <p:sp>
        <p:nvSpPr>
          <p:cNvPr id="2" name="مستطيل 1"/>
          <p:cNvSpPr/>
          <p:nvPr/>
        </p:nvSpPr>
        <p:spPr>
          <a:xfrm>
            <a:off x="609600" y="4398496"/>
            <a:ext cx="8515350" cy="1200329"/>
          </a:xfrm>
          <a:prstGeom prst="rect">
            <a:avLst/>
          </a:prstGeom>
        </p:spPr>
        <p:txBody>
          <a:bodyPr wrap="square">
            <a:spAutoFit/>
          </a:bodyPr>
          <a:lstStyle/>
          <a:p>
            <a:pPr algn="r" rtl="1"/>
            <a:r>
              <a:rPr lang="ar-SA" dirty="0"/>
              <a:t>الوسائط المتعددة المعاصرة:</a:t>
            </a:r>
          </a:p>
          <a:p>
            <a:pPr algn="r" rtl="1"/>
            <a:r>
              <a:rPr lang="ar-SA" dirty="0"/>
              <a:t>  هو تطوير وتكامل وتسليم أي مجموعة من النصوص أو الرسومات أو الرسوم المتحركة أو الصوتيات أو الفيديو من خلال جهاز معالجة رقمي.</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457200" y="-152400"/>
            <a:ext cx="8229600" cy="1143000"/>
          </a:xfrm>
        </p:spPr>
        <p:txBody>
          <a:bodyPr>
            <a:normAutofit/>
          </a:bodyPr>
          <a:lstStyle/>
          <a:p>
            <a:pPr eaLnBrk="1" hangingPunct="1">
              <a:lnSpc>
                <a:spcPct val="90000"/>
              </a:lnSpc>
            </a:pPr>
            <a:r>
              <a:rPr lang="en-US" sz="4000" dirty="0">
                <a:solidFill>
                  <a:srgbClr val="FF0000"/>
                </a:solidFill>
              </a:rPr>
              <a:t>WWW  &amp; </a:t>
            </a:r>
            <a:r>
              <a:rPr lang="en-US" sz="4000" dirty="0" smtClean="0">
                <a:solidFill>
                  <a:srgbClr val="FF0000"/>
                </a:solidFill>
              </a:rPr>
              <a:t>Multimedia </a:t>
            </a:r>
            <a:r>
              <a:rPr lang="en-US" sz="4000" u="sng" dirty="0" smtClean="0">
                <a:solidFill>
                  <a:srgbClr val="FF0000"/>
                </a:solidFill>
              </a:rPr>
              <a:t>Computing</a:t>
            </a:r>
            <a:endParaRPr lang="en-US" sz="4000" u="sng" dirty="0">
              <a:solidFill>
                <a:srgbClr val="FF0000"/>
              </a:solidFill>
            </a:endParaRPr>
          </a:p>
        </p:txBody>
      </p:sp>
      <p:sp>
        <p:nvSpPr>
          <p:cNvPr id="54276" name="Rectangle 3"/>
          <p:cNvSpPr>
            <a:spLocks noGrp="1" noChangeArrowheads="1"/>
          </p:cNvSpPr>
          <p:nvPr>
            <p:ph idx="1"/>
          </p:nvPr>
        </p:nvSpPr>
        <p:spPr>
          <a:xfrm>
            <a:off x="0" y="838200"/>
            <a:ext cx="9296400" cy="4525963"/>
          </a:xfrm>
        </p:spPr>
        <p:txBody>
          <a:bodyPr>
            <a:normAutofit/>
          </a:bodyPr>
          <a:lstStyle/>
          <a:p>
            <a:pPr marL="742950" indent="-742950" eaLnBrk="1" hangingPunct="1">
              <a:lnSpc>
                <a:spcPct val="90000"/>
              </a:lnSpc>
              <a:buFont typeface="+mj-lt"/>
              <a:buAutoNum type="arabicPeriod"/>
            </a:pPr>
            <a:r>
              <a:rPr lang="en-US" sz="3600" dirty="0"/>
              <a:t>Solved cross-platform compatibility problem.</a:t>
            </a:r>
            <a:br>
              <a:rPr lang="en-US" sz="3600" dirty="0"/>
            </a:br>
            <a:endParaRPr lang="en-US" sz="3600" dirty="0"/>
          </a:p>
          <a:p>
            <a:pPr marL="742950" indent="-742950" eaLnBrk="1" hangingPunct="1">
              <a:lnSpc>
                <a:spcPct val="90000"/>
              </a:lnSpc>
              <a:buFont typeface="+mj-lt"/>
              <a:buAutoNum type="arabicPeriod"/>
            </a:pPr>
            <a:r>
              <a:rPr lang="en-US" sz="3600" dirty="0"/>
              <a:t>Supported distribution of media beyond the capacity of CD-ROM storage.</a:t>
            </a:r>
            <a:br>
              <a:rPr lang="en-US" sz="3600" dirty="0"/>
            </a:br>
            <a:endParaRPr lang="en-US" sz="3600" dirty="0"/>
          </a:p>
          <a:p>
            <a:pPr marL="742950" indent="-742950" eaLnBrk="1" hangingPunct="1">
              <a:lnSpc>
                <a:spcPct val="90000"/>
              </a:lnSpc>
              <a:buFont typeface="+mj-lt"/>
              <a:buAutoNum type="arabicPeriod"/>
            </a:pPr>
            <a:r>
              <a:rPr lang="en-US" sz="3600" dirty="0"/>
              <a:t>Allowed instant distribution and inexpensive media creation.</a:t>
            </a:r>
          </a:p>
          <a:p>
            <a:pPr marL="1200150" lvl="1" indent="-742950" eaLnBrk="1" hangingPunct="1">
              <a:lnSpc>
                <a:spcPct val="90000"/>
              </a:lnSpc>
              <a:buFont typeface="+mj-lt"/>
              <a:buAutoNum type="arabicPeriod"/>
            </a:pPr>
            <a:endParaRPr lang="en-US" sz="3600" dirty="0">
              <a:ea typeface="ＭＳ Ｐゴシック" charset="-128"/>
            </a:endParaRPr>
          </a:p>
        </p:txBody>
      </p:sp>
      <p:sp>
        <p:nvSpPr>
          <p:cNvPr id="2" name="مستطيل 1"/>
          <p:cNvSpPr/>
          <p:nvPr/>
        </p:nvSpPr>
        <p:spPr>
          <a:xfrm>
            <a:off x="-304800" y="4398496"/>
            <a:ext cx="9448800" cy="1200329"/>
          </a:xfrm>
          <a:prstGeom prst="rect">
            <a:avLst/>
          </a:prstGeom>
        </p:spPr>
        <p:txBody>
          <a:bodyPr wrap="square">
            <a:spAutoFit/>
          </a:bodyPr>
          <a:lstStyle/>
          <a:p>
            <a:pPr marL="457200" indent="-457200" algn="r" rtl="1">
              <a:buFont typeface="+mj-lt"/>
              <a:buAutoNum type="arabicPeriod"/>
            </a:pPr>
            <a:r>
              <a:rPr lang="ar-SA" dirty="0"/>
              <a:t>حل مشكلة التوافق عبر منصة.</a:t>
            </a:r>
          </a:p>
          <a:p>
            <a:pPr marL="457200" indent="-457200" algn="r" rtl="1">
              <a:buFont typeface="+mj-lt"/>
              <a:buAutoNum type="arabicPeriod"/>
            </a:pPr>
            <a:r>
              <a:rPr lang="ar-SA" dirty="0"/>
              <a:t>توزيع مدعوم للوسائط يتجاوز قدرة تخزين الأقراص المضغوطة.</a:t>
            </a:r>
          </a:p>
          <a:p>
            <a:pPr marL="457200" indent="-457200" algn="r" rtl="1">
              <a:buFont typeface="+mj-lt"/>
              <a:buAutoNum type="arabicPeriod"/>
            </a:pPr>
            <a:r>
              <a:rPr lang="ar-SA" dirty="0"/>
              <a:t>يسمح التوزيع الفوري وإنشاء وسائل الإعلام غير مكلفة.</a:t>
            </a:r>
          </a:p>
        </p:txBody>
      </p:sp>
      <p:sp>
        <p:nvSpPr>
          <p:cNvPr id="3" name="مستطيل 2"/>
          <p:cNvSpPr/>
          <p:nvPr/>
        </p:nvSpPr>
        <p:spPr>
          <a:xfrm>
            <a:off x="8001000" y="228600"/>
            <a:ext cx="963725" cy="461665"/>
          </a:xfrm>
          <a:prstGeom prst="rect">
            <a:avLst/>
          </a:prstGeom>
        </p:spPr>
        <p:txBody>
          <a:bodyPr wrap="none">
            <a:spAutoFit/>
          </a:bodyPr>
          <a:lstStyle/>
          <a:p>
            <a:r>
              <a:rPr lang="ar-SA" dirty="0"/>
              <a:t>الحوسبة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3" name="Rectangle 2"/>
          <p:cNvSpPr>
            <a:spLocks noGrp="1" noChangeArrowheads="1"/>
          </p:cNvSpPr>
          <p:nvPr>
            <p:ph type="title"/>
          </p:nvPr>
        </p:nvSpPr>
        <p:spPr/>
        <p:txBody>
          <a:bodyPr/>
          <a:lstStyle/>
          <a:p>
            <a:pPr eaLnBrk="1" hangingPunct="1"/>
            <a:r>
              <a:rPr lang="en-US" dirty="0" smtClean="0">
                <a:solidFill>
                  <a:srgbClr val="FF0000"/>
                </a:solidFill>
              </a:rPr>
              <a:t>Multimedia Visionaries</a:t>
            </a:r>
            <a:endParaRPr lang="en-US" dirty="0">
              <a:solidFill>
                <a:srgbClr val="FF0000"/>
              </a:solidFill>
            </a:endParaRPr>
          </a:p>
        </p:txBody>
      </p:sp>
      <p:sp>
        <p:nvSpPr>
          <p:cNvPr id="56324" name="Rectangle 3"/>
          <p:cNvSpPr>
            <a:spLocks noGrp="1" noChangeArrowheads="1"/>
          </p:cNvSpPr>
          <p:nvPr>
            <p:ph idx="1"/>
          </p:nvPr>
        </p:nvSpPr>
        <p:spPr>
          <a:xfrm>
            <a:off x="228600" y="1219200"/>
            <a:ext cx="8534400" cy="4835525"/>
          </a:xfrm>
        </p:spPr>
        <p:txBody>
          <a:bodyPr>
            <a:noAutofit/>
          </a:bodyPr>
          <a:lstStyle/>
          <a:p>
            <a:pPr eaLnBrk="1" hangingPunct="1">
              <a:lnSpc>
                <a:spcPct val="90000"/>
              </a:lnSpc>
            </a:pPr>
            <a:r>
              <a:rPr lang="en-US" dirty="0">
                <a:solidFill>
                  <a:srgbClr val="FF0000"/>
                </a:solidFill>
              </a:rPr>
              <a:t>First Generation</a:t>
            </a:r>
          </a:p>
          <a:p>
            <a:pPr marL="971550" lvl="1" indent="-514350" eaLnBrk="1" hangingPunct="1">
              <a:lnSpc>
                <a:spcPct val="90000"/>
              </a:lnSpc>
              <a:buFont typeface="+mj-lt"/>
              <a:buAutoNum type="arabicPeriod"/>
            </a:pPr>
            <a:r>
              <a:rPr lang="en-US" dirty="0">
                <a:ea typeface="ＭＳ Ｐゴシック" charset="-128"/>
              </a:rPr>
              <a:t> Alan Turing</a:t>
            </a:r>
          </a:p>
          <a:p>
            <a:pPr marL="971550" lvl="1" indent="-514350" eaLnBrk="1" hangingPunct="1">
              <a:lnSpc>
                <a:spcPct val="90000"/>
              </a:lnSpc>
              <a:buFont typeface="+mj-lt"/>
              <a:buAutoNum type="arabicPeriod"/>
            </a:pPr>
            <a:r>
              <a:rPr lang="en-US" dirty="0">
                <a:ea typeface="ＭＳ Ｐゴシック" charset="-128"/>
              </a:rPr>
              <a:t> </a:t>
            </a:r>
            <a:r>
              <a:rPr lang="en-US" dirty="0" err="1">
                <a:ea typeface="ＭＳ Ｐゴシック" charset="-128"/>
              </a:rPr>
              <a:t>Vannevar</a:t>
            </a:r>
            <a:r>
              <a:rPr lang="en-US" dirty="0">
                <a:ea typeface="ＭＳ Ｐゴシック" charset="-128"/>
              </a:rPr>
              <a:t> Bush</a:t>
            </a:r>
          </a:p>
          <a:p>
            <a:pPr eaLnBrk="1" hangingPunct="1">
              <a:lnSpc>
                <a:spcPct val="90000"/>
              </a:lnSpc>
            </a:pPr>
            <a:r>
              <a:rPr lang="en-US" dirty="0">
                <a:solidFill>
                  <a:srgbClr val="FF0000"/>
                </a:solidFill>
              </a:rPr>
              <a:t>Second Generation</a:t>
            </a:r>
          </a:p>
          <a:p>
            <a:pPr marL="971550" lvl="1" indent="-514350" eaLnBrk="1" hangingPunct="1">
              <a:lnSpc>
                <a:spcPct val="90000"/>
              </a:lnSpc>
              <a:buFont typeface="+mj-lt"/>
              <a:buAutoNum type="arabicPeriod"/>
            </a:pPr>
            <a:r>
              <a:rPr lang="en-US" dirty="0">
                <a:ea typeface="ＭＳ Ｐゴシック" charset="-128"/>
              </a:rPr>
              <a:t> Douglas </a:t>
            </a:r>
            <a:r>
              <a:rPr lang="en-US" dirty="0" err="1">
                <a:ea typeface="ＭＳ Ｐゴシック" charset="-128"/>
              </a:rPr>
              <a:t>Engelbart</a:t>
            </a:r>
            <a:endParaRPr lang="en-US" dirty="0">
              <a:ea typeface="ＭＳ Ｐゴシック" charset="-128"/>
            </a:endParaRPr>
          </a:p>
          <a:p>
            <a:pPr marL="971550" lvl="1" indent="-514350" eaLnBrk="1" hangingPunct="1">
              <a:lnSpc>
                <a:spcPct val="90000"/>
              </a:lnSpc>
              <a:buFont typeface="+mj-lt"/>
              <a:buAutoNum type="arabicPeriod"/>
            </a:pPr>
            <a:r>
              <a:rPr lang="en-US" dirty="0">
                <a:ea typeface="ＭＳ Ｐゴシック" charset="-128"/>
              </a:rPr>
              <a:t> Theodore Nelson</a:t>
            </a:r>
          </a:p>
          <a:p>
            <a:pPr marL="971550" lvl="1" indent="-514350" eaLnBrk="1" hangingPunct="1">
              <a:lnSpc>
                <a:spcPct val="90000"/>
              </a:lnSpc>
              <a:buFont typeface="+mj-lt"/>
              <a:buAutoNum type="arabicPeriod"/>
            </a:pPr>
            <a:r>
              <a:rPr lang="en-US" dirty="0">
                <a:ea typeface="ＭＳ Ｐゴシック" charset="-128"/>
              </a:rPr>
              <a:t> Alan Kay</a:t>
            </a:r>
          </a:p>
          <a:p>
            <a:pPr marL="971550" lvl="1" indent="-514350" eaLnBrk="1" hangingPunct="1">
              <a:lnSpc>
                <a:spcPct val="90000"/>
              </a:lnSpc>
              <a:buFont typeface="+mj-lt"/>
              <a:buAutoNum type="arabicPeriod"/>
            </a:pPr>
            <a:r>
              <a:rPr lang="en-US" dirty="0">
                <a:ea typeface="ＭＳ Ｐゴシック" charset="-128"/>
              </a:rPr>
              <a:t> Steve Jobs</a:t>
            </a:r>
          </a:p>
          <a:p>
            <a:pPr marL="971550" lvl="1" indent="-514350" eaLnBrk="1" hangingPunct="1">
              <a:lnSpc>
                <a:spcPct val="90000"/>
              </a:lnSpc>
              <a:buFont typeface="+mj-lt"/>
              <a:buAutoNum type="arabicPeriod"/>
            </a:pPr>
            <a:r>
              <a:rPr lang="en-US" dirty="0">
                <a:ea typeface="ＭＳ Ｐゴシック" charset="-128"/>
              </a:rPr>
              <a:t> Tim Berners-Lee</a:t>
            </a:r>
          </a:p>
          <a:p>
            <a:pPr eaLnBrk="1" hangingPunct="1">
              <a:lnSpc>
                <a:spcPct val="90000"/>
              </a:lnSpc>
            </a:pPr>
            <a:r>
              <a:rPr lang="en-US" dirty="0">
                <a:solidFill>
                  <a:srgbClr val="FF0000"/>
                </a:solidFill>
              </a:rPr>
              <a:t>Next Generation</a:t>
            </a:r>
          </a:p>
          <a:p>
            <a:pPr marL="971550" lvl="1" indent="-514350" eaLnBrk="1" hangingPunct="1">
              <a:lnSpc>
                <a:spcPct val="90000"/>
              </a:lnSpc>
              <a:buFont typeface="+mj-lt"/>
              <a:buAutoNum type="arabicPeriod"/>
            </a:pPr>
            <a:r>
              <a:rPr lang="en-US" dirty="0">
                <a:ea typeface="ＭＳ Ｐゴシック" charset="-128"/>
              </a:rPr>
              <a:t> Current innovators of multimedia</a:t>
            </a:r>
          </a:p>
        </p:txBody>
      </p:sp>
      <p:sp>
        <p:nvSpPr>
          <p:cNvPr id="2" name="مستطيل 1"/>
          <p:cNvSpPr/>
          <p:nvPr/>
        </p:nvSpPr>
        <p:spPr>
          <a:xfrm>
            <a:off x="4419600" y="1447800"/>
            <a:ext cx="4572000" cy="4154984"/>
          </a:xfrm>
          <a:prstGeom prst="rect">
            <a:avLst/>
          </a:prstGeom>
        </p:spPr>
        <p:txBody>
          <a:bodyPr>
            <a:spAutoFit/>
          </a:bodyPr>
          <a:lstStyle/>
          <a:p>
            <a:pPr algn="r" rtl="1"/>
            <a:r>
              <a:rPr lang="ar-SA" b="1" dirty="0"/>
              <a:t>الجيل الاول</a:t>
            </a:r>
          </a:p>
          <a:p>
            <a:pPr marL="457200" indent="-457200" algn="r" rtl="1">
              <a:buFont typeface="+mj-lt"/>
              <a:buAutoNum type="arabicPeriod"/>
            </a:pPr>
            <a:r>
              <a:rPr lang="ar-SA" dirty="0"/>
              <a:t>  </a:t>
            </a:r>
            <a:r>
              <a:rPr lang="ar-SA" dirty="0" err="1"/>
              <a:t>آلان</a:t>
            </a:r>
            <a:r>
              <a:rPr lang="ar-SA" dirty="0"/>
              <a:t> </a:t>
            </a:r>
            <a:r>
              <a:rPr lang="ar-SA" dirty="0" err="1"/>
              <a:t>تورينج</a:t>
            </a:r>
            <a:endParaRPr lang="ar-SA" dirty="0"/>
          </a:p>
          <a:p>
            <a:pPr marL="457200" indent="-457200" algn="r" rtl="1">
              <a:buFont typeface="+mj-lt"/>
              <a:buAutoNum type="arabicPeriod"/>
            </a:pPr>
            <a:r>
              <a:rPr lang="ar-SA" dirty="0"/>
              <a:t>  </a:t>
            </a:r>
            <a:r>
              <a:rPr lang="ar-SA" dirty="0" err="1"/>
              <a:t>فانيفار</a:t>
            </a:r>
            <a:r>
              <a:rPr lang="ar-SA" dirty="0"/>
              <a:t> بوش</a:t>
            </a:r>
          </a:p>
          <a:p>
            <a:pPr algn="r" rtl="1"/>
            <a:r>
              <a:rPr lang="ar-SA" b="1" dirty="0"/>
              <a:t>الجيل الثاني</a:t>
            </a:r>
          </a:p>
          <a:p>
            <a:pPr marL="457200" indent="-457200" algn="r" rtl="1">
              <a:buFont typeface="+mj-lt"/>
              <a:buAutoNum type="arabicPeriod"/>
            </a:pPr>
            <a:r>
              <a:rPr lang="ar-SA" dirty="0"/>
              <a:t>  دوغلاس </a:t>
            </a:r>
            <a:r>
              <a:rPr lang="ar-SA" dirty="0" err="1"/>
              <a:t>إنجلبارت</a:t>
            </a:r>
            <a:endParaRPr lang="ar-SA" dirty="0"/>
          </a:p>
          <a:p>
            <a:pPr marL="457200" indent="-457200" algn="r" rtl="1">
              <a:buFont typeface="+mj-lt"/>
              <a:buAutoNum type="arabicPeriod"/>
            </a:pPr>
            <a:r>
              <a:rPr lang="ar-SA" dirty="0"/>
              <a:t>  ثيودور نيلسون</a:t>
            </a:r>
          </a:p>
          <a:p>
            <a:pPr marL="457200" indent="-457200" algn="r" rtl="1">
              <a:buFont typeface="+mj-lt"/>
              <a:buAutoNum type="arabicPeriod"/>
            </a:pPr>
            <a:r>
              <a:rPr lang="ar-SA" dirty="0"/>
              <a:t>  ألان </a:t>
            </a:r>
            <a:r>
              <a:rPr lang="ar-SA" dirty="0" err="1"/>
              <a:t>كاي</a:t>
            </a:r>
            <a:endParaRPr lang="ar-SA" dirty="0"/>
          </a:p>
          <a:p>
            <a:pPr marL="457200" indent="-457200" algn="r" rtl="1">
              <a:buFont typeface="+mj-lt"/>
              <a:buAutoNum type="arabicPeriod"/>
            </a:pPr>
            <a:r>
              <a:rPr lang="ar-SA" dirty="0"/>
              <a:t>  ستيف </a:t>
            </a:r>
            <a:r>
              <a:rPr lang="ar-SA" dirty="0" err="1"/>
              <a:t>جوبز</a:t>
            </a:r>
            <a:endParaRPr lang="ar-SA" dirty="0"/>
          </a:p>
          <a:p>
            <a:pPr marL="457200" indent="-457200" algn="r" rtl="1">
              <a:buFont typeface="+mj-lt"/>
              <a:buAutoNum type="arabicPeriod"/>
            </a:pPr>
            <a:r>
              <a:rPr lang="ar-SA" dirty="0"/>
              <a:t>  تيم </a:t>
            </a:r>
            <a:r>
              <a:rPr lang="ar-SA" dirty="0" err="1"/>
              <a:t>برنرز</a:t>
            </a:r>
            <a:r>
              <a:rPr lang="ar-SA" dirty="0"/>
              <a:t> - لي</a:t>
            </a:r>
          </a:p>
          <a:p>
            <a:pPr algn="r" rtl="1"/>
            <a:r>
              <a:rPr lang="ar-SA" b="1" dirty="0"/>
              <a:t>الجيل القادم</a:t>
            </a:r>
          </a:p>
          <a:p>
            <a:pPr marL="457200" indent="-457200" algn="r" rtl="1">
              <a:buFont typeface="+mj-lt"/>
              <a:buAutoNum type="arabicPeriod"/>
            </a:pPr>
            <a:r>
              <a:rPr lang="ar-SA" dirty="0"/>
              <a:t>  المبتكرين الحاليين للوسائط المتعددة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1" name="Rectangle 2"/>
          <p:cNvSpPr>
            <a:spLocks noGrp="1" noChangeArrowheads="1"/>
          </p:cNvSpPr>
          <p:nvPr>
            <p:ph type="title"/>
          </p:nvPr>
        </p:nvSpPr>
        <p:spPr>
          <a:xfrm>
            <a:off x="457200" y="-152400"/>
            <a:ext cx="8229600" cy="1143000"/>
          </a:xfrm>
        </p:spPr>
        <p:txBody>
          <a:bodyPr>
            <a:normAutofit/>
          </a:bodyPr>
          <a:lstStyle/>
          <a:p>
            <a:pPr eaLnBrk="1" hangingPunct="1"/>
            <a:r>
              <a:rPr lang="en-US" sz="4800" dirty="0" smtClean="0">
                <a:solidFill>
                  <a:srgbClr val="FF0000"/>
                </a:solidFill>
              </a:rPr>
              <a:t>The Revolution Continues</a:t>
            </a:r>
            <a:endParaRPr lang="en-US" sz="4800" dirty="0">
              <a:solidFill>
                <a:srgbClr val="FF0000"/>
              </a:solidFill>
            </a:endParaRPr>
          </a:p>
        </p:txBody>
      </p:sp>
      <p:sp>
        <p:nvSpPr>
          <p:cNvPr id="58372" name="Rectangle 3"/>
          <p:cNvSpPr>
            <a:spLocks noGrp="1" noChangeArrowheads="1"/>
          </p:cNvSpPr>
          <p:nvPr>
            <p:ph idx="1"/>
          </p:nvPr>
        </p:nvSpPr>
        <p:spPr>
          <a:xfrm>
            <a:off x="-457200" y="762000"/>
            <a:ext cx="9829800" cy="4530725"/>
          </a:xfrm>
        </p:spPr>
        <p:txBody>
          <a:bodyPr>
            <a:noAutofit/>
          </a:bodyPr>
          <a:lstStyle/>
          <a:p>
            <a:pPr eaLnBrk="1" hangingPunct="1"/>
            <a:r>
              <a:rPr lang="en-US" sz="3600" dirty="0">
                <a:solidFill>
                  <a:srgbClr val="FF0000"/>
                </a:solidFill>
              </a:rPr>
              <a:t> Factors influencing the revolution:</a:t>
            </a:r>
          </a:p>
          <a:p>
            <a:pPr marL="971550" lvl="1" indent="-514350" eaLnBrk="1" hangingPunct="1">
              <a:lnSpc>
                <a:spcPct val="90000"/>
              </a:lnSpc>
              <a:buFont typeface="+mj-lt"/>
              <a:buAutoNum type="arabicPeriod"/>
            </a:pPr>
            <a:r>
              <a:rPr lang="en-US" sz="3200" dirty="0">
                <a:ea typeface="ＭＳ Ｐゴシック" charset="-128"/>
              </a:rPr>
              <a:t>Technical breakthroughs in hardware and software.</a:t>
            </a:r>
          </a:p>
          <a:p>
            <a:pPr marL="971550" lvl="1" indent="-514350" eaLnBrk="1" hangingPunct="1">
              <a:lnSpc>
                <a:spcPct val="90000"/>
              </a:lnSpc>
              <a:buFont typeface="+mj-lt"/>
              <a:buAutoNum type="arabicPeriod"/>
            </a:pPr>
            <a:r>
              <a:rPr lang="en-US" sz="3200" dirty="0">
                <a:ea typeface="ＭＳ Ｐゴシック" charset="-128"/>
              </a:rPr>
              <a:t>Integration of computers with other devices.</a:t>
            </a:r>
          </a:p>
          <a:p>
            <a:pPr marL="971550" lvl="1" indent="-514350" eaLnBrk="1" hangingPunct="1">
              <a:lnSpc>
                <a:spcPct val="90000"/>
              </a:lnSpc>
              <a:buFont typeface="+mj-lt"/>
              <a:buAutoNum type="arabicPeriod"/>
            </a:pPr>
            <a:r>
              <a:rPr lang="en-US" sz="3200" dirty="0">
                <a:ea typeface="ＭＳ Ｐゴシック" charset="-128"/>
              </a:rPr>
              <a:t>Digital merger of disparate technologies and industries</a:t>
            </a:r>
            <a:r>
              <a:rPr lang="en-US" sz="3200" dirty="0" smtClean="0">
                <a:ea typeface="ＭＳ Ｐゴシック" charset="-128"/>
              </a:rPr>
              <a:t>.</a:t>
            </a:r>
          </a:p>
          <a:p>
            <a:pPr marL="971550" lvl="1" indent="-514350" eaLnBrk="1" hangingPunct="1">
              <a:lnSpc>
                <a:spcPct val="90000"/>
              </a:lnSpc>
              <a:buFont typeface="+mj-lt"/>
              <a:buAutoNum type="arabicPeriod"/>
            </a:pPr>
            <a:r>
              <a:rPr lang="en-US" sz="3200" dirty="0" smtClean="0">
                <a:ea typeface="ＭＳ Ｐゴシック" charset="-128"/>
              </a:rPr>
              <a:t>Further development of wireless communications &amp; mobile devices.</a:t>
            </a:r>
          </a:p>
          <a:p>
            <a:pPr marL="971550" lvl="1" indent="-514350" eaLnBrk="1" hangingPunct="1">
              <a:lnSpc>
                <a:spcPct val="90000"/>
              </a:lnSpc>
              <a:buFont typeface="+mj-lt"/>
              <a:buAutoNum type="arabicPeriod"/>
            </a:pPr>
            <a:r>
              <a:rPr lang="en-US" sz="3200" dirty="0">
                <a:ea typeface="ＭＳ Ｐゴシック" charset="-128"/>
              </a:rPr>
              <a:t>Expansion of creative opportunity.</a:t>
            </a:r>
          </a:p>
        </p:txBody>
      </p:sp>
      <p:sp>
        <p:nvSpPr>
          <p:cNvPr id="2" name="مستطيل 1"/>
          <p:cNvSpPr/>
          <p:nvPr/>
        </p:nvSpPr>
        <p:spPr>
          <a:xfrm>
            <a:off x="0" y="4549676"/>
            <a:ext cx="9144000" cy="2308324"/>
          </a:xfrm>
          <a:prstGeom prst="rect">
            <a:avLst/>
          </a:prstGeom>
        </p:spPr>
        <p:txBody>
          <a:bodyPr wrap="square">
            <a:spAutoFit/>
          </a:bodyPr>
          <a:lstStyle/>
          <a:p>
            <a:pPr algn="r" rtl="1"/>
            <a:r>
              <a:rPr lang="ar-SA" dirty="0"/>
              <a:t>العوامل المؤثرة على الثورة:</a:t>
            </a:r>
          </a:p>
          <a:p>
            <a:pPr marL="457200" indent="-457200" algn="r" rtl="1">
              <a:buFont typeface="+mj-lt"/>
              <a:buAutoNum type="arabicPeriod"/>
            </a:pPr>
            <a:r>
              <a:rPr lang="ar-SA" dirty="0"/>
              <a:t>اختراقات تقنية في الأجهزة والبرمجيات.</a:t>
            </a:r>
          </a:p>
          <a:p>
            <a:pPr marL="457200" indent="-457200" algn="r" rtl="1">
              <a:buFont typeface="+mj-lt"/>
              <a:buAutoNum type="arabicPeriod"/>
            </a:pPr>
            <a:r>
              <a:rPr lang="ar-SA" dirty="0"/>
              <a:t>تكامل أجهزة الكمبيوتر مع الأجهزة الأخرى.</a:t>
            </a:r>
          </a:p>
          <a:p>
            <a:pPr marL="457200" indent="-457200" algn="r" rtl="1">
              <a:buFont typeface="+mj-lt"/>
              <a:buAutoNum type="arabicPeriod"/>
            </a:pPr>
            <a:r>
              <a:rPr lang="ar-SA" dirty="0"/>
              <a:t>الدمج الرقمي للتقنيات والصناعات المتباينة.</a:t>
            </a:r>
          </a:p>
          <a:p>
            <a:pPr marL="457200" indent="-457200" algn="r" rtl="1">
              <a:buFont typeface="+mj-lt"/>
              <a:buAutoNum type="arabicPeriod"/>
            </a:pPr>
            <a:r>
              <a:rPr lang="ar-SA" dirty="0"/>
              <a:t>مزيد من تطوير الاتصالات اللاسلكية والأجهزة المحمولة.</a:t>
            </a:r>
          </a:p>
          <a:p>
            <a:pPr marL="457200" indent="-457200" algn="r" rtl="1">
              <a:buFont typeface="+mj-lt"/>
              <a:buAutoNum type="arabicPeriod"/>
            </a:pPr>
            <a:r>
              <a:rPr lang="ar-SA" dirty="0"/>
              <a:t>توسيع الفرص الإبداعية.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9" name="Rectangle 2"/>
          <p:cNvSpPr>
            <a:spLocks noGrp="1" noChangeArrowheads="1"/>
          </p:cNvSpPr>
          <p:nvPr>
            <p:ph type="title"/>
          </p:nvPr>
        </p:nvSpPr>
        <p:spPr/>
        <p:txBody>
          <a:bodyPr/>
          <a:lstStyle/>
          <a:p>
            <a:pPr eaLnBrk="1" hangingPunct="1"/>
            <a:r>
              <a:rPr lang="en-US" dirty="0" smtClean="0">
                <a:solidFill>
                  <a:srgbClr val="FF0000"/>
                </a:solidFill>
              </a:rPr>
              <a:t>Wrap Up</a:t>
            </a:r>
            <a:endParaRPr lang="en-US" dirty="0">
              <a:solidFill>
                <a:srgbClr val="FF0000"/>
              </a:solidFill>
            </a:endParaRPr>
          </a:p>
        </p:txBody>
      </p:sp>
      <p:sp>
        <p:nvSpPr>
          <p:cNvPr id="60420" name="Rectangle 3"/>
          <p:cNvSpPr>
            <a:spLocks noGrp="1" noChangeArrowheads="1"/>
          </p:cNvSpPr>
          <p:nvPr>
            <p:ph idx="1"/>
          </p:nvPr>
        </p:nvSpPr>
        <p:spPr>
          <a:xfrm>
            <a:off x="-152400" y="1600200"/>
            <a:ext cx="9296400" cy="4525963"/>
          </a:xfrm>
        </p:spPr>
        <p:txBody>
          <a:bodyPr>
            <a:noAutofit/>
          </a:bodyPr>
          <a:lstStyle/>
          <a:p>
            <a:pPr eaLnBrk="1" hangingPunct="1">
              <a:lnSpc>
                <a:spcPct val="100000"/>
              </a:lnSpc>
            </a:pPr>
            <a:r>
              <a:rPr lang="en-US" sz="4000" dirty="0"/>
              <a:t> Definition of contemporary multimedia.</a:t>
            </a:r>
          </a:p>
          <a:p>
            <a:pPr eaLnBrk="1" hangingPunct="1">
              <a:lnSpc>
                <a:spcPct val="100000"/>
              </a:lnSpc>
            </a:pPr>
            <a:r>
              <a:rPr lang="en-US" sz="4000" dirty="0"/>
              <a:t> Expressions of multimedia.</a:t>
            </a:r>
          </a:p>
          <a:p>
            <a:pPr eaLnBrk="1" hangingPunct="1">
              <a:lnSpc>
                <a:spcPct val="100000"/>
              </a:lnSpc>
            </a:pPr>
            <a:r>
              <a:rPr lang="en-US" sz="4000" dirty="0"/>
              <a:t> Visionaries who contributed to development of digital multimedia.</a:t>
            </a:r>
          </a:p>
          <a:p>
            <a:pPr eaLnBrk="1" hangingPunct="1">
              <a:lnSpc>
                <a:spcPct val="100000"/>
              </a:lnSpc>
            </a:pPr>
            <a:r>
              <a:rPr lang="en-US" sz="4000" dirty="0"/>
              <a:t> Potential of digital media.</a:t>
            </a:r>
          </a:p>
          <a:p>
            <a:pPr eaLnBrk="1" hangingPunct="1">
              <a:lnSpc>
                <a:spcPct val="100000"/>
              </a:lnSpc>
            </a:pPr>
            <a:r>
              <a:rPr lang="en-US" sz="4000" dirty="0"/>
              <a:t> The analog-to-digital revolution.</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4" name="Rectangle 2"/>
          <p:cNvSpPr>
            <a:spLocks noGrp="1" noChangeArrowheads="1"/>
          </p:cNvSpPr>
          <p:nvPr>
            <p:ph type="title"/>
          </p:nvPr>
        </p:nvSpPr>
        <p:spPr/>
        <p:txBody>
          <a:bodyPr/>
          <a:lstStyle/>
          <a:p>
            <a:pPr eaLnBrk="1" hangingPunct="1"/>
            <a:r>
              <a:rPr lang="en-US" dirty="0" smtClean="0">
                <a:solidFill>
                  <a:srgbClr val="FF0000"/>
                </a:solidFill>
              </a:rPr>
              <a:t>Key Term Check Up</a:t>
            </a:r>
            <a:endParaRPr lang="en-US" dirty="0">
              <a:solidFill>
                <a:srgbClr val="FF0000"/>
              </a:solidFill>
            </a:endParaRPr>
          </a:p>
        </p:txBody>
      </p:sp>
      <p:graphicFrame>
        <p:nvGraphicFramePr>
          <p:cNvPr id="61442" name="Object 2"/>
          <p:cNvGraphicFramePr>
            <a:graphicFrameLocks noChangeAspect="1"/>
          </p:cNvGraphicFramePr>
          <p:nvPr/>
        </p:nvGraphicFramePr>
        <p:xfrm>
          <a:off x="534988" y="2055813"/>
          <a:ext cx="8224837" cy="3341687"/>
        </p:xfrm>
        <a:graphic>
          <a:graphicData uri="http://schemas.openxmlformats.org/presentationml/2006/ole">
            <mc:AlternateContent xmlns:mc="http://schemas.openxmlformats.org/markup-compatibility/2006">
              <mc:Choice xmlns:v="urn:schemas-microsoft-com:vml" Requires="v">
                <p:oleObj spid="_x0000_s61455" name="Document" r:id="rId3" imgW="5626100" imgH="2286000" progId="Word.Document.8">
                  <p:embed/>
                </p:oleObj>
              </mc:Choice>
              <mc:Fallback>
                <p:oleObj name="Document" r:id="rId3" imgW="5626100" imgH="2286000" progId="Word.Document.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988" y="2055813"/>
                        <a:ext cx="8224837" cy="3341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709" name="Rectangle 5"/>
          <p:cNvSpPr>
            <a:spLocks noChangeArrowheads="1"/>
          </p:cNvSpPr>
          <p:nvPr/>
        </p:nvSpPr>
        <p:spPr bwMode="auto">
          <a:xfrm>
            <a:off x="304800" y="1981200"/>
            <a:ext cx="8610600" cy="3429000"/>
          </a:xfrm>
          <a:prstGeom prst="rect">
            <a:avLst/>
          </a:prstGeom>
          <a:noFill/>
          <a:ln w="38100">
            <a:solidFill>
              <a:schemeClr val="hlink"/>
            </a:solidFill>
            <a:miter lim="800000"/>
            <a:headEnd/>
            <a:tailEnd/>
          </a:ln>
          <a:effectLst>
            <a:outerShdw blurRad="63500" dist="38099" dir="2700000" algn="ctr" rotWithShape="0">
              <a:srgbClr val="000000">
                <a:alpha val="74998"/>
              </a:srgbClr>
            </a:outerShdw>
          </a:effectLst>
        </p:spPr>
        <p:txBody>
          <a:bodyPr wrap="none" anchor="ctr">
            <a:prstTxWarp prst="textNoShape">
              <a:avLst/>
            </a:prstTxWarp>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normAutofit/>
          </a:bodyPr>
          <a:lstStyle/>
          <a:p>
            <a:pPr eaLnBrk="1" hangingPunct="1"/>
            <a:r>
              <a:rPr lang="en-US" sz="4800" b="1" dirty="0" smtClean="0">
                <a:solidFill>
                  <a:srgbClr val="FF0000"/>
                </a:solidFill>
              </a:rPr>
              <a:t>Forms Of Multimedia</a:t>
            </a:r>
            <a:endParaRPr lang="en-US" sz="4800" b="1" dirty="0">
              <a:solidFill>
                <a:srgbClr val="FF0000"/>
              </a:solidFill>
            </a:endParaRPr>
          </a:p>
        </p:txBody>
      </p:sp>
      <p:sp>
        <p:nvSpPr>
          <p:cNvPr id="21508" name="Rectangle 3"/>
          <p:cNvSpPr>
            <a:spLocks noGrp="1" noChangeArrowheads="1"/>
          </p:cNvSpPr>
          <p:nvPr>
            <p:ph idx="1"/>
          </p:nvPr>
        </p:nvSpPr>
        <p:spPr>
          <a:xfrm>
            <a:off x="-76200" y="1600200"/>
            <a:ext cx="9829800" cy="4525963"/>
          </a:xfrm>
        </p:spPr>
        <p:txBody>
          <a:bodyPr>
            <a:normAutofit/>
          </a:bodyPr>
          <a:lstStyle/>
          <a:p>
            <a:pPr marL="0" indent="0" eaLnBrk="1" hangingPunct="1">
              <a:buNone/>
            </a:pPr>
            <a:r>
              <a:rPr lang="en-US" sz="4000" dirty="0" smtClean="0">
                <a:solidFill>
                  <a:srgbClr val="FF5A14"/>
                </a:solidFill>
              </a:rPr>
              <a:t>1-Non-interactive</a:t>
            </a:r>
            <a:endParaRPr lang="en-US" sz="4000" dirty="0"/>
          </a:p>
          <a:p>
            <a:pPr marL="457200" lvl="1" indent="0" eaLnBrk="1" hangingPunct="1">
              <a:buNone/>
            </a:pPr>
            <a:r>
              <a:rPr lang="en-US" sz="3600" dirty="0" smtClean="0">
                <a:ea typeface="ＭＳ Ｐゴシック" charset="-128"/>
              </a:rPr>
              <a:t>User </a:t>
            </a:r>
            <a:r>
              <a:rPr lang="en-US" sz="3600" dirty="0">
                <a:ea typeface="ＭＳ Ｐゴシック" charset="-128"/>
              </a:rPr>
              <a:t>is a observer of information.</a:t>
            </a:r>
            <a:br>
              <a:rPr lang="en-US" sz="3600" dirty="0">
                <a:ea typeface="ＭＳ Ｐゴシック" charset="-128"/>
              </a:rPr>
            </a:br>
            <a:endParaRPr lang="en-US" sz="3600" dirty="0">
              <a:ea typeface="ＭＳ Ｐゴシック" charset="-128"/>
            </a:endParaRPr>
          </a:p>
          <a:p>
            <a:pPr marL="0" indent="0" eaLnBrk="1" hangingPunct="1">
              <a:buNone/>
            </a:pPr>
            <a:r>
              <a:rPr lang="en-US" sz="4000" dirty="0" smtClean="0">
                <a:solidFill>
                  <a:srgbClr val="FF5A14"/>
                </a:solidFill>
              </a:rPr>
              <a:t>2-Interactive</a:t>
            </a:r>
            <a:endParaRPr lang="en-US" sz="4000" dirty="0"/>
          </a:p>
          <a:p>
            <a:pPr marL="457200" lvl="1" indent="0" eaLnBrk="1" hangingPunct="1">
              <a:buNone/>
            </a:pPr>
            <a:r>
              <a:rPr lang="en-US" sz="3600" dirty="0" smtClean="0">
                <a:ea typeface="ＭＳ Ｐゴシック" charset="-128"/>
              </a:rPr>
              <a:t>User </a:t>
            </a:r>
            <a:r>
              <a:rPr lang="en-US" sz="3600" dirty="0">
                <a:ea typeface="ＭＳ Ｐゴシック" charset="-128"/>
              </a:rPr>
              <a:t>is a participant in the flow of information.</a:t>
            </a:r>
          </a:p>
        </p:txBody>
      </p:sp>
      <p:sp>
        <p:nvSpPr>
          <p:cNvPr id="2" name="مستطيل 1"/>
          <p:cNvSpPr/>
          <p:nvPr/>
        </p:nvSpPr>
        <p:spPr>
          <a:xfrm>
            <a:off x="838200" y="3072348"/>
            <a:ext cx="8320087" cy="2677656"/>
          </a:xfrm>
          <a:prstGeom prst="rect">
            <a:avLst/>
          </a:prstGeom>
        </p:spPr>
        <p:txBody>
          <a:bodyPr wrap="square">
            <a:spAutoFit/>
          </a:bodyPr>
          <a:lstStyle/>
          <a:p>
            <a:pPr algn="r" rtl="1"/>
            <a:r>
              <a:rPr lang="ar-SA" dirty="0"/>
              <a:t>1-عدم </a:t>
            </a:r>
            <a:r>
              <a:rPr lang="ar-SA" dirty="0" smtClean="0"/>
              <a:t>التفاعلية:   المستخدم </a:t>
            </a:r>
            <a:r>
              <a:rPr lang="ar-SA" dirty="0"/>
              <a:t>هو مراقب المعلومات</a:t>
            </a:r>
            <a:r>
              <a:rPr lang="ar-SA" dirty="0" smtClean="0"/>
              <a:t>.</a:t>
            </a:r>
          </a:p>
          <a:p>
            <a:pPr algn="r" rtl="1"/>
            <a:endParaRPr lang="ar-SA" dirty="0"/>
          </a:p>
          <a:p>
            <a:pPr algn="r" rtl="1"/>
            <a:endParaRPr lang="ar-SA" dirty="0" smtClean="0"/>
          </a:p>
          <a:p>
            <a:pPr algn="r" rtl="1"/>
            <a:endParaRPr lang="ar-SA" dirty="0"/>
          </a:p>
          <a:p>
            <a:pPr algn="r" rtl="1"/>
            <a:endParaRPr lang="ar-SA" dirty="0"/>
          </a:p>
          <a:p>
            <a:pPr algn="r" rtl="1"/>
            <a:endParaRPr lang="ar-SA" dirty="0"/>
          </a:p>
          <a:p>
            <a:pPr algn="r" rtl="1"/>
            <a:r>
              <a:rPr lang="ar-SA" dirty="0" smtClean="0"/>
              <a:t>2-التفاعلية   :المستخدم </a:t>
            </a:r>
            <a:r>
              <a:rPr lang="ar-SA" dirty="0"/>
              <a:t>هو أحد المشاركين في تدفق المعلومات</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pPr eaLnBrk="1" hangingPunct="1"/>
            <a:r>
              <a:rPr lang="en-US" b="1" dirty="0" smtClean="0">
                <a:solidFill>
                  <a:srgbClr val="FF0000"/>
                </a:solidFill>
              </a:rPr>
              <a:t>Forms Of Multimedia</a:t>
            </a:r>
            <a:endParaRPr lang="en-US" b="1" dirty="0">
              <a:solidFill>
                <a:srgbClr val="FF0000"/>
              </a:solidFill>
            </a:endParaRPr>
          </a:p>
        </p:txBody>
      </p:sp>
      <p:sp>
        <p:nvSpPr>
          <p:cNvPr id="23556" name="Rectangle 3"/>
          <p:cNvSpPr>
            <a:spLocks noGrp="1" noChangeArrowheads="1"/>
          </p:cNvSpPr>
          <p:nvPr>
            <p:ph idx="1"/>
          </p:nvPr>
        </p:nvSpPr>
        <p:spPr>
          <a:xfrm>
            <a:off x="-166688" y="990600"/>
            <a:ext cx="9296400" cy="4572000"/>
          </a:xfrm>
        </p:spPr>
        <p:txBody>
          <a:bodyPr>
            <a:noAutofit/>
          </a:bodyPr>
          <a:lstStyle/>
          <a:p>
            <a:pPr eaLnBrk="1" hangingPunct="1">
              <a:lnSpc>
                <a:spcPct val="150000"/>
              </a:lnSpc>
            </a:pPr>
            <a:r>
              <a:rPr lang="en-US" dirty="0">
                <a:solidFill>
                  <a:srgbClr val="FF0000"/>
                </a:solidFill>
              </a:rPr>
              <a:t>Non-Interactive</a:t>
            </a:r>
          </a:p>
          <a:p>
            <a:pPr marL="971550" lvl="1" indent="-514350" eaLnBrk="1" hangingPunct="1">
              <a:lnSpc>
                <a:spcPct val="150000"/>
              </a:lnSpc>
              <a:buFont typeface="+mj-lt"/>
              <a:buAutoNum type="arabicPeriod"/>
            </a:pPr>
            <a:r>
              <a:rPr lang="en-US" sz="3200" dirty="0">
                <a:ea typeface="ＭＳ Ｐゴシック" charset="-128"/>
              </a:rPr>
              <a:t>User has no control over the flow of information.</a:t>
            </a:r>
          </a:p>
          <a:p>
            <a:pPr marL="971550" lvl="1" indent="-514350" eaLnBrk="1" hangingPunct="1">
              <a:lnSpc>
                <a:spcPct val="150000"/>
              </a:lnSpc>
              <a:buFont typeface="+mj-lt"/>
              <a:buAutoNum type="arabicPeriod"/>
            </a:pPr>
            <a:r>
              <a:rPr lang="en-US" sz="3200" dirty="0">
                <a:ea typeface="ＭＳ Ｐゴシック" charset="-128"/>
              </a:rPr>
              <a:t>Developer establishes the sequence of media elements and how they are presented</a:t>
            </a:r>
            <a:r>
              <a:rPr lang="en-US" sz="3200" dirty="0" smtClean="0">
                <a:ea typeface="ＭＳ Ｐゴシック" charset="-128"/>
              </a:rPr>
              <a:t>.</a:t>
            </a:r>
            <a:endParaRPr lang="en-US" sz="3200" dirty="0">
              <a:ea typeface="ＭＳ Ｐゴシック" charset="-128"/>
            </a:endParaRPr>
          </a:p>
          <a:p>
            <a:pPr lvl="1" eaLnBrk="1" hangingPunct="1">
              <a:lnSpc>
                <a:spcPct val="150000"/>
              </a:lnSpc>
            </a:pPr>
            <a:r>
              <a:rPr lang="en-US" sz="3200" dirty="0">
                <a:solidFill>
                  <a:srgbClr val="FF0000"/>
                </a:solidFill>
                <a:ea typeface="ＭＳ Ｐゴシック" charset="-128"/>
              </a:rPr>
              <a:t>Examples</a:t>
            </a:r>
            <a:r>
              <a:rPr lang="en-US" sz="3200" dirty="0">
                <a:ea typeface="ＭＳ Ｐゴシック" charset="-128"/>
              </a:rPr>
              <a:t> include: </a:t>
            </a:r>
          </a:p>
          <a:p>
            <a:pPr marL="1428750" lvl="2" indent="-514350" eaLnBrk="1" hangingPunct="1">
              <a:lnSpc>
                <a:spcPct val="150000"/>
              </a:lnSpc>
              <a:buFont typeface="+mj-lt"/>
              <a:buAutoNum type="arabicPeriod"/>
            </a:pPr>
            <a:r>
              <a:rPr lang="en-US" sz="3200" dirty="0">
                <a:ea typeface="ＭＳ Ｐゴシック" charset="-128"/>
              </a:rPr>
              <a:t>Information kiosks</a:t>
            </a:r>
          </a:p>
          <a:p>
            <a:pPr marL="1428750" lvl="2" indent="-514350" eaLnBrk="1" hangingPunct="1">
              <a:lnSpc>
                <a:spcPct val="150000"/>
              </a:lnSpc>
              <a:buFont typeface="+mj-lt"/>
              <a:buAutoNum type="arabicPeriod"/>
            </a:pPr>
            <a:r>
              <a:rPr lang="en-US" sz="3200" dirty="0">
                <a:ea typeface="ＭＳ Ｐゴシック" charset="-128"/>
              </a:rPr>
              <a:t>Digital animations.</a:t>
            </a:r>
          </a:p>
          <a:p>
            <a:pPr lvl="1" eaLnBrk="1" hangingPunct="1">
              <a:lnSpc>
                <a:spcPct val="150000"/>
              </a:lnSpc>
            </a:pPr>
            <a:endParaRPr lang="en-US" sz="3200" dirty="0">
              <a:ea typeface="ＭＳ Ｐゴシック" charset="-128"/>
            </a:endParaRPr>
          </a:p>
          <a:p>
            <a:pPr lvl="2" eaLnBrk="1" hangingPunct="1">
              <a:lnSpc>
                <a:spcPct val="150000"/>
              </a:lnSpc>
              <a:buFont typeface="Wingdings" charset="2"/>
              <a:buNone/>
            </a:pPr>
            <a:endParaRPr lang="en-US" sz="3200" dirty="0">
              <a:ea typeface="ＭＳ Ｐゴシック" charset="-128"/>
            </a:endParaRPr>
          </a:p>
          <a:p>
            <a:pPr eaLnBrk="1" hangingPunct="1">
              <a:lnSpc>
                <a:spcPct val="150000"/>
              </a:lnSpc>
              <a:buFont typeface="Wingdings" charset="2"/>
              <a:buNone/>
            </a:pPr>
            <a:endParaRPr lang="en-US" dirty="0"/>
          </a:p>
          <a:p>
            <a:pPr lvl="1" eaLnBrk="1" hangingPunct="1">
              <a:lnSpc>
                <a:spcPct val="150000"/>
              </a:lnSpc>
            </a:pPr>
            <a:endParaRPr lang="en-US" sz="3200" dirty="0">
              <a:ea typeface="ＭＳ Ｐゴシック" charset="-128"/>
            </a:endParaRPr>
          </a:p>
        </p:txBody>
      </p:sp>
      <p:sp>
        <p:nvSpPr>
          <p:cNvPr id="2" name="مستطيل 1"/>
          <p:cNvSpPr/>
          <p:nvPr/>
        </p:nvSpPr>
        <p:spPr>
          <a:xfrm>
            <a:off x="2819400" y="4114800"/>
            <a:ext cx="6324600" cy="2308324"/>
          </a:xfrm>
          <a:prstGeom prst="rect">
            <a:avLst/>
          </a:prstGeom>
        </p:spPr>
        <p:txBody>
          <a:bodyPr wrap="square">
            <a:spAutoFit/>
          </a:bodyPr>
          <a:lstStyle/>
          <a:p>
            <a:pPr algn="r" rtl="1"/>
            <a:r>
              <a:rPr lang="ar-SA" dirty="0"/>
              <a:t>غير التفاعلية</a:t>
            </a:r>
          </a:p>
          <a:p>
            <a:pPr algn="r" rtl="1"/>
            <a:r>
              <a:rPr lang="ar-SA" dirty="0"/>
              <a:t>المستخدم ليس لديه السيطرة على تدفق المعلومات.</a:t>
            </a:r>
          </a:p>
          <a:p>
            <a:pPr algn="r" rtl="1"/>
            <a:r>
              <a:rPr lang="ar-SA" dirty="0"/>
              <a:t>يحدد المطور تسلسل عناصر الوسائط وكيف يتم تقديمها.</a:t>
            </a:r>
          </a:p>
          <a:p>
            <a:pPr algn="r" rtl="1"/>
            <a:r>
              <a:rPr lang="ar-SA" dirty="0" err="1"/>
              <a:t>الامثله</a:t>
            </a:r>
            <a:r>
              <a:rPr lang="ar-SA" dirty="0"/>
              <a:t> تشمل:</a:t>
            </a:r>
          </a:p>
          <a:p>
            <a:pPr algn="r" rtl="1"/>
            <a:r>
              <a:rPr lang="ar-SA" dirty="0"/>
              <a:t>أكشاك المعلومات</a:t>
            </a:r>
          </a:p>
          <a:p>
            <a:pPr algn="r" rtl="1"/>
            <a:r>
              <a:rPr lang="ar-SA" dirty="0"/>
              <a:t>الرسوم المتحركة الرقمية.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457200" y="-304800"/>
            <a:ext cx="8229600" cy="1143000"/>
          </a:xfrm>
        </p:spPr>
        <p:txBody>
          <a:bodyPr/>
          <a:lstStyle/>
          <a:p>
            <a:pPr eaLnBrk="1" hangingPunct="1"/>
            <a:r>
              <a:rPr lang="en-US" b="1" dirty="0" smtClean="0">
                <a:solidFill>
                  <a:srgbClr val="FF0000"/>
                </a:solidFill>
              </a:rPr>
              <a:t>Interactive Multimedia</a:t>
            </a:r>
          </a:p>
        </p:txBody>
      </p:sp>
      <p:sp>
        <p:nvSpPr>
          <p:cNvPr id="25604" name="Rectangle 3"/>
          <p:cNvSpPr>
            <a:spLocks noGrp="1" noChangeArrowheads="1"/>
          </p:cNvSpPr>
          <p:nvPr>
            <p:ph idx="1"/>
          </p:nvPr>
        </p:nvSpPr>
        <p:spPr>
          <a:xfrm>
            <a:off x="-76200" y="685800"/>
            <a:ext cx="9220200" cy="4525963"/>
          </a:xfrm>
        </p:spPr>
        <p:txBody>
          <a:bodyPr>
            <a:noAutofit/>
          </a:bodyPr>
          <a:lstStyle/>
          <a:p>
            <a:pPr eaLnBrk="1" hangingPunct="1">
              <a:lnSpc>
                <a:spcPct val="90000"/>
              </a:lnSpc>
            </a:pPr>
            <a:r>
              <a:rPr lang="en-US" sz="4000" dirty="0">
                <a:solidFill>
                  <a:srgbClr val="FF0000"/>
                </a:solidFill>
              </a:rPr>
              <a:t>Basic interactivity</a:t>
            </a:r>
          </a:p>
          <a:p>
            <a:pPr lvl="1" eaLnBrk="1" hangingPunct="1">
              <a:lnSpc>
                <a:spcPct val="90000"/>
              </a:lnSpc>
            </a:pPr>
            <a:r>
              <a:rPr lang="en-US" sz="3600" dirty="0">
                <a:ea typeface="ＭＳ Ｐゴシック" charset="-128"/>
              </a:rPr>
              <a:t> Includes menu and button options to access content.</a:t>
            </a:r>
          </a:p>
          <a:p>
            <a:pPr eaLnBrk="1" hangingPunct="1">
              <a:lnSpc>
                <a:spcPct val="90000"/>
              </a:lnSpc>
            </a:pPr>
            <a:r>
              <a:rPr lang="en-US" sz="4000" dirty="0">
                <a:solidFill>
                  <a:srgbClr val="FF0000"/>
                </a:solidFill>
              </a:rPr>
              <a:t>Adaptive or </a:t>
            </a:r>
            <a:r>
              <a:rPr lang="en-US" sz="4000" dirty="0" err="1">
                <a:solidFill>
                  <a:srgbClr val="FF0000"/>
                </a:solidFill>
              </a:rPr>
              <a:t>Intellimedia</a:t>
            </a:r>
            <a:endParaRPr lang="en-US" sz="4000" dirty="0">
              <a:solidFill>
                <a:srgbClr val="FF0000"/>
              </a:solidFill>
            </a:endParaRPr>
          </a:p>
          <a:p>
            <a:pPr lvl="1" eaLnBrk="1" hangingPunct="1">
              <a:lnSpc>
                <a:spcPct val="90000"/>
              </a:lnSpc>
            </a:pPr>
            <a:r>
              <a:rPr lang="en-US" sz="3600" dirty="0">
                <a:ea typeface="ＭＳ Ｐゴシック" charset="-128"/>
              </a:rPr>
              <a:t> </a:t>
            </a:r>
            <a:r>
              <a:rPr lang="en-US" sz="3600" b="1" dirty="0">
                <a:ea typeface="ＭＳ Ｐゴシック" charset="-128"/>
              </a:rPr>
              <a:t>Adapt</a:t>
            </a:r>
            <a:r>
              <a:rPr lang="en-US" sz="3600" dirty="0">
                <a:ea typeface="ＭＳ Ｐゴシック" charset="-128"/>
              </a:rPr>
              <a:t> the information flow to the needs or interests of the users.</a:t>
            </a:r>
          </a:p>
          <a:p>
            <a:pPr eaLnBrk="1" hangingPunct="1">
              <a:lnSpc>
                <a:spcPct val="90000"/>
              </a:lnSpc>
            </a:pPr>
            <a:r>
              <a:rPr lang="en-US" sz="4000" dirty="0">
                <a:solidFill>
                  <a:srgbClr val="FF0000"/>
                </a:solidFill>
              </a:rPr>
              <a:t>Immersive </a:t>
            </a:r>
          </a:p>
          <a:p>
            <a:pPr lvl="1" eaLnBrk="1" hangingPunct="1">
              <a:lnSpc>
                <a:spcPct val="90000"/>
              </a:lnSpc>
            </a:pPr>
            <a:r>
              <a:rPr lang="en-US" sz="3600" dirty="0">
                <a:ea typeface="ＭＳ Ｐゴシック" charset="-128"/>
              </a:rPr>
              <a:t> Draws users into an alternate world.</a:t>
            </a:r>
          </a:p>
        </p:txBody>
      </p:sp>
      <p:sp>
        <p:nvSpPr>
          <p:cNvPr id="2" name="مستطيل 1"/>
          <p:cNvSpPr/>
          <p:nvPr/>
        </p:nvSpPr>
        <p:spPr>
          <a:xfrm>
            <a:off x="23812" y="5288340"/>
            <a:ext cx="9148762" cy="1569660"/>
          </a:xfrm>
          <a:prstGeom prst="rect">
            <a:avLst/>
          </a:prstGeom>
        </p:spPr>
        <p:txBody>
          <a:bodyPr wrap="square">
            <a:spAutoFit/>
          </a:bodyPr>
          <a:lstStyle/>
          <a:p>
            <a:pPr algn="r" rtl="1"/>
            <a:r>
              <a:rPr lang="ar-SA" dirty="0"/>
              <a:t>التفاعل </a:t>
            </a:r>
            <a:r>
              <a:rPr lang="ar-SA" dirty="0" smtClean="0"/>
              <a:t>الأساسي:</a:t>
            </a:r>
            <a:r>
              <a:rPr lang="ar-SA" dirty="0"/>
              <a:t>  تتضمن خيارات القائمة والأزرار للوصول إلى المحتوى.</a:t>
            </a:r>
          </a:p>
          <a:p>
            <a:pPr algn="r" rtl="1"/>
            <a:r>
              <a:rPr lang="ar-SA" dirty="0"/>
              <a:t>التكيف أو </a:t>
            </a:r>
            <a:r>
              <a:rPr lang="en-US" dirty="0" err="1"/>
              <a:t>Intellimedia</a:t>
            </a:r>
            <a:endParaRPr lang="en-US" dirty="0"/>
          </a:p>
          <a:p>
            <a:pPr algn="r" rtl="1"/>
            <a:r>
              <a:rPr lang="en-US" dirty="0"/>
              <a:t>  </a:t>
            </a:r>
            <a:r>
              <a:rPr lang="ar-SA" dirty="0"/>
              <a:t>التكيف مع تدفق المعلومات لاحتياجات أو اهتمامات المستخدمين.</a:t>
            </a:r>
          </a:p>
          <a:p>
            <a:pPr algn="r" rtl="1"/>
            <a:r>
              <a:rPr lang="ar-SA" dirty="0" smtClean="0"/>
              <a:t>غامرة:    </a:t>
            </a:r>
            <a:r>
              <a:rPr lang="ar-SA" dirty="0"/>
              <a:t>  توجه المستخدمين إلى عالم بديل.</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dirty="0" smtClean="0">
                <a:solidFill>
                  <a:srgbClr val="FF0000"/>
                </a:solidFill>
              </a:rPr>
              <a:t>Multimedia Visionaries</a:t>
            </a:r>
            <a:endParaRPr lang="en-US" dirty="0">
              <a:solidFill>
                <a:srgbClr val="FF0000"/>
              </a:solidFill>
            </a:endParaRPr>
          </a:p>
        </p:txBody>
      </p:sp>
      <p:sp>
        <p:nvSpPr>
          <p:cNvPr id="27652" name="Text Box 4"/>
          <p:cNvSpPr txBox="1">
            <a:spLocks noChangeArrowheads="1"/>
          </p:cNvSpPr>
          <p:nvPr/>
        </p:nvSpPr>
        <p:spPr bwMode="auto">
          <a:xfrm>
            <a:off x="38100" y="1515011"/>
            <a:ext cx="9105900" cy="3046988"/>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sz="3200" dirty="0" smtClean="0">
                <a:solidFill>
                  <a:srgbClr val="FF0000"/>
                </a:solidFill>
              </a:rPr>
              <a:t>From Analog To Digital</a:t>
            </a:r>
            <a:r>
              <a:rPr lang="en-US" sz="3200" dirty="0" smtClean="0"/>
              <a:t>:  Visions Of The Future</a:t>
            </a:r>
            <a:r>
              <a:rPr lang="en-US" sz="3200" dirty="0" smtClean="0">
                <a:solidFill>
                  <a:srgbClr val="FF0000"/>
                </a:solidFill>
              </a:rPr>
              <a:t>.</a:t>
            </a:r>
          </a:p>
          <a:p>
            <a:pPr>
              <a:spcBef>
                <a:spcPct val="50000"/>
              </a:spcBef>
            </a:pPr>
            <a:endParaRPr lang="en-US" sz="3200" dirty="0">
              <a:solidFill>
                <a:srgbClr val="FF0000"/>
              </a:solidFill>
            </a:endParaRPr>
          </a:p>
          <a:p>
            <a:pPr>
              <a:spcBef>
                <a:spcPct val="50000"/>
              </a:spcBef>
            </a:pPr>
            <a:r>
              <a:rPr lang="en-US" sz="2800" dirty="0"/>
              <a:t>What early expressions of multimedia were part of human communication?</a:t>
            </a:r>
          </a:p>
          <a:p>
            <a:pPr>
              <a:spcBef>
                <a:spcPct val="50000"/>
              </a:spcBef>
            </a:pPr>
            <a:endParaRPr lang="en-US" sz="2800" dirty="0">
              <a:solidFill>
                <a:srgbClr val="FF0000"/>
              </a:solidFill>
            </a:endParaRPr>
          </a:p>
        </p:txBody>
      </p:sp>
      <p:sp>
        <p:nvSpPr>
          <p:cNvPr id="2" name="مستطيل 1"/>
          <p:cNvSpPr/>
          <p:nvPr/>
        </p:nvSpPr>
        <p:spPr>
          <a:xfrm>
            <a:off x="609600" y="3777169"/>
            <a:ext cx="8553450" cy="1200329"/>
          </a:xfrm>
          <a:prstGeom prst="rect">
            <a:avLst/>
          </a:prstGeom>
        </p:spPr>
        <p:txBody>
          <a:bodyPr wrap="square">
            <a:spAutoFit/>
          </a:bodyPr>
          <a:lstStyle/>
          <a:p>
            <a:pPr algn="r" rtl="1"/>
            <a:r>
              <a:rPr lang="ar-SA" dirty="0"/>
              <a:t>من التناظرية إلى الرقمية: رؤى المستقبل.</a:t>
            </a:r>
          </a:p>
          <a:p>
            <a:pPr algn="r" rtl="1"/>
            <a:endParaRPr lang="ar-SA" dirty="0"/>
          </a:p>
          <a:p>
            <a:pPr algn="r" rtl="1"/>
            <a:r>
              <a:rPr lang="ar-SA" dirty="0"/>
              <a:t>ما هي التعبيرات الأولى للوسائط المتعددة التي كانت جزءًا من التواصل البشري؟</a:t>
            </a:r>
          </a:p>
        </p:txBody>
      </p:sp>
      <p:sp>
        <p:nvSpPr>
          <p:cNvPr id="3" name="مستطيل 2"/>
          <p:cNvSpPr/>
          <p:nvPr/>
        </p:nvSpPr>
        <p:spPr>
          <a:xfrm>
            <a:off x="309562" y="304800"/>
            <a:ext cx="4572000" cy="830997"/>
          </a:xfrm>
          <a:prstGeom prst="rect">
            <a:avLst/>
          </a:prstGeom>
        </p:spPr>
        <p:txBody>
          <a:bodyPr>
            <a:spAutoFit/>
          </a:bodyPr>
          <a:lstStyle/>
          <a:p>
            <a:r>
              <a:rPr lang="ar-SA" dirty="0"/>
              <a:t>الوسائط المتعددة</a:t>
            </a:r>
          </a:p>
          <a:p>
            <a:r>
              <a:rPr lang="ar-SA" dirty="0"/>
              <a:t>  أصحاب الرؤية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990599" y="304800"/>
            <a:ext cx="8129587" cy="1085850"/>
          </a:xfrm>
        </p:spPr>
        <p:txBody>
          <a:bodyPr>
            <a:normAutofit fontScale="90000"/>
          </a:bodyPr>
          <a:lstStyle/>
          <a:p>
            <a:r>
              <a:rPr lang="en-US" sz="4800" dirty="0" err="1" smtClean="0">
                <a:solidFill>
                  <a:srgbClr val="FF0000"/>
                </a:solidFill>
              </a:rPr>
              <a:t>Vannevar</a:t>
            </a:r>
            <a:r>
              <a:rPr lang="en-US" sz="4800" dirty="0" smtClean="0">
                <a:solidFill>
                  <a:srgbClr val="FF0000"/>
                </a:solidFill>
              </a:rPr>
              <a:t> Bush </a:t>
            </a:r>
            <a:r>
              <a:rPr lang="en-US" sz="2400" dirty="0" smtClean="0">
                <a:solidFill>
                  <a:srgbClr val="FF0000"/>
                </a:solidFill>
              </a:rPr>
              <a:t>(1890 - 1974</a:t>
            </a:r>
            <a:r>
              <a:rPr lang="en-US" sz="2400" dirty="0" smtClean="0">
                <a:solidFill>
                  <a:srgbClr val="FF0000"/>
                </a:solidFill>
              </a:rPr>
              <a:t>)</a:t>
            </a:r>
            <a:br>
              <a:rPr lang="en-US" sz="2400" dirty="0" smtClean="0">
                <a:solidFill>
                  <a:srgbClr val="FF0000"/>
                </a:solidFill>
              </a:rPr>
            </a:br>
            <a:r>
              <a:rPr lang="ar-SA" sz="2400" dirty="0" err="1">
                <a:solidFill>
                  <a:srgbClr val="FF0000"/>
                </a:solidFill>
              </a:rPr>
              <a:t>فانيفار</a:t>
            </a:r>
            <a:r>
              <a:rPr lang="ar-SA" sz="2400" dirty="0">
                <a:solidFill>
                  <a:srgbClr val="FF0000"/>
                </a:solidFill>
              </a:rPr>
              <a:t> بوش</a:t>
            </a:r>
            <a:endParaRPr lang="en-US" sz="4800" dirty="0">
              <a:solidFill>
                <a:srgbClr val="FF0000"/>
              </a:solidFill>
            </a:endParaRPr>
          </a:p>
        </p:txBody>
      </p:sp>
      <p:sp>
        <p:nvSpPr>
          <p:cNvPr id="29700" name="Rectangle 3"/>
          <p:cNvSpPr>
            <a:spLocks noGrp="1" noChangeArrowheads="1"/>
          </p:cNvSpPr>
          <p:nvPr>
            <p:ph idx="1"/>
          </p:nvPr>
        </p:nvSpPr>
        <p:spPr>
          <a:xfrm>
            <a:off x="-762000" y="1371600"/>
            <a:ext cx="9906000" cy="4191000"/>
          </a:xfrm>
        </p:spPr>
        <p:txBody>
          <a:bodyPr>
            <a:normAutofit/>
          </a:bodyPr>
          <a:lstStyle/>
          <a:p>
            <a:pPr eaLnBrk="1" hangingPunct="1">
              <a:buFont typeface="Wingdings" charset="2"/>
              <a:buNone/>
            </a:pPr>
            <a:r>
              <a:rPr lang="en-US" sz="3600" dirty="0" smtClean="0">
                <a:solidFill>
                  <a:srgbClr val="FF0000"/>
                </a:solidFill>
              </a:rPr>
              <a:t>       </a:t>
            </a:r>
            <a:r>
              <a:rPr lang="en-US" sz="3600" dirty="0" err="1" smtClean="0">
                <a:solidFill>
                  <a:srgbClr val="FF0000"/>
                </a:solidFill>
              </a:rPr>
              <a:t>Memex</a:t>
            </a:r>
            <a:r>
              <a:rPr lang="en-US" sz="3600" dirty="0" smtClean="0">
                <a:solidFill>
                  <a:srgbClr val="FF0000"/>
                </a:solidFill>
              </a:rPr>
              <a:t> </a:t>
            </a:r>
            <a:r>
              <a:rPr lang="en-US" sz="3600" dirty="0">
                <a:solidFill>
                  <a:srgbClr val="FF0000"/>
                </a:solidFill>
              </a:rPr>
              <a:t>I		</a:t>
            </a:r>
            <a:r>
              <a:rPr lang="en-US" sz="2800" dirty="0">
                <a:solidFill>
                  <a:srgbClr val="FF0000"/>
                </a:solidFill>
              </a:rPr>
              <a:t>1945</a:t>
            </a:r>
          </a:p>
          <a:p>
            <a:pPr lvl="1" eaLnBrk="1" hangingPunct="1">
              <a:buFont typeface="Wingdings" charset="2"/>
              <a:buNone/>
            </a:pPr>
            <a:r>
              <a:rPr lang="en-US" sz="3200" dirty="0">
                <a:ea typeface="ＭＳ Ｐゴシック" charset="-128"/>
              </a:rPr>
              <a:t/>
            </a:r>
            <a:br>
              <a:rPr lang="en-US" sz="3200" dirty="0">
                <a:ea typeface="ＭＳ Ｐゴシック" charset="-128"/>
              </a:rPr>
            </a:br>
            <a:r>
              <a:rPr lang="en-US" sz="3200" dirty="0">
                <a:ea typeface="ＭＳ Ｐゴシック" charset="-128"/>
              </a:rPr>
              <a:t> A hypothetical machine to make the work of scientists more effective and efficient in grasping the “growing mountain of research.” (</a:t>
            </a:r>
            <a:r>
              <a:rPr lang="en-US" sz="2000" i="1" dirty="0">
                <a:ea typeface="ＭＳ Ｐゴシック" charset="-128"/>
              </a:rPr>
              <a:t>As We May Think</a:t>
            </a:r>
            <a:r>
              <a:rPr lang="en-US" sz="3200" dirty="0">
                <a:ea typeface="ＭＳ Ｐゴシック" charset="-128"/>
              </a:rPr>
              <a:t>, </a:t>
            </a:r>
            <a:r>
              <a:rPr lang="en-US" sz="2000" dirty="0">
                <a:ea typeface="ＭＳ Ｐゴシック" charset="-128"/>
              </a:rPr>
              <a:t>1945</a:t>
            </a:r>
            <a:r>
              <a:rPr lang="en-US" sz="3200" dirty="0">
                <a:ea typeface="ＭＳ Ｐゴシック" charset="-128"/>
              </a:rPr>
              <a:t>)</a:t>
            </a:r>
          </a:p>
        </p:txBody>
      </p:sp>
      <p:sp>
        <p:nvSpPr>
          <p:cNvPr id="2" name="مستطيل 1"/>
          <p:cNvSpPr/>
          <p:nvPr/>
        </p:nvSpPr>
        <p:spPr>
          <a:xfrm>
            <a:off x="-76200" y="4495800"/>
            <a:ext cx="9196387" cy="1200329"/>
          </a:xfrm>
          <a:prstGeom prst="rect">
            <a:avLst/>
          </a:prstGeom>
        </p:spPr>
        <p:txBody>
          <a:bodyPr wrap="square">
            <a:spAutoFit/>
          </a:bodyPr>
          <a:lstStyle/>
          <a:p>
            <a:pPr algn="r" rtl="1"/>
            <a:r>
              <a:rPr lang="en-US" dirty="0" err="1"/>
              <a:t>Memex</a:t>
            </a:r>
            <a:r>
              <a:rPr lang="en-US" dirty="0"/>
              <a:t> I 1945</a:t>
            </a:r>
          </a:p>
          <a:p>
            <a:pPr algn="r" rtl="1"/>
            <a:r>
              <a:rPr lang="en-US" dirty="0"/>
              <a:t>؟ </a:t>
            </a:r>
            <a:r>
              <a:rPr lang="ar-SA" dirty="0"/>
              <a:t>آلة افتراضية لجعل عمل العلماء أكثر فاعلية وكفاءة في استيعاب "جبل البحث </a:t>
            </a:r>
            <a:r>
              <a:rPr lang="ar-SA" dirty="0" smtClean="0"/>
              <a:t>المتزايد</a:t>
            </a:r>
          </a:p>
          <a:p>
            <a:pPr algn="r" rtl="1"/>
            <a:r>
              <a:rPr lang="ar-SA" dirty="0" smtClean="0"/>
              <a:t>" </a:t>
            </a:r>
            <a:r>
              <a:rPr lang="ar-SA" dirty="0"/>
              <a:t>(كما قد نفكر ، 1945)</a:t>
            </a:r>
          </a:p>
        </p:txBody>
      </p:sp>
    </p:spTree>
  </p:cSld>
  <p:clrMapOvr>
    <a:masterClrMapping/>
  </p:clrMapOvr>
  <mc:AlternateContent xmlns:mc="http://schemas.openxmlformats.org/markup-compatibility/2006" xmlns:p14="http://schemas.microsoft.com/office/powerpoint/2010/main">
    <mc:Choice Requires="p14">
      <p:transition spd="slow"/>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dirty="0">
                <a:solidFill>
                  <a:srgbClr val="FF0000"/>
                </a:solidFill>
              </a:rPr>
              <a:t>MEMEX I — </a:t>
            </a:r>
            <a:r>
              <a:rPr lang="en-US" dirty="0" smtClean="0">
                <a:solidFill>
                  <a:srgbClr val="FF0000"/>
                </a:solidFill>
              </a:rPr>
              <a:t>Features</a:t>
            </a:r>
            <a:r>
              <a:rPr lang="en-US" dirty="0">
                <a:solidFill>
                  <a:srgbClr val="FF0000"/>
                </a:solidFill>
              </a:rPr>
              <a:t>	</a:t>
            </a:r>
            <a:endParaRPr lang="en-US" sz="2100" dirty="0">
              <a:solidFill>
                <a:srgbClr val="FF0000"/>
              </a:solidFill>
            </a:endParaRPr>
          </a:p>
        </p:txBody>
      </p:sp>
      <p:sp>
        <p:nvSpPr>
          <p:cNvPr id="31748" name="Rectangle 3"/>
          <p:cNvSpPr>
            <a:spLocks noGrp="1" noChangeArrowheads="1"/>
          </p:cNvSpPr>
          <p:nvPr>
            <p:ph idx="1"/>
          </p:nvPr>
        </p:nvSpPr>
        <p:spPr>
          <a:xfrm>
            <a:off x="-19050" y="1447800"/>
            <a:ext cx="9391650" cy="4495800"/>
          </a:xfrm>
        </p:spPr>
        <p:txBody>
          <a:bodyPr>
            <a:normAutofit/>
          </a:bodyPr>
          <a:lstStyle/>
          <a:p>
            <a:pPr marL="742950" indent="-742950" eaLnBrk="1" hangingPunct="1">
              <a:lnSpc>
                <a:spcPct val="90000"/>
              </a:lnSpc>
              <a:buFont typeface="+mj-lt"/>
              <a:buAutoNum type="arabicPeriod"/>
            </a:pPr>
            <a:r>
              <a:rPr lang="en-US" sz="3600" dirty="0"/>
              <a:t>Massive storage capacity.	</a:t>
            </a:r>
          </a:p>
          <a:p>
            <a:pPr marL="742950" indent="-742950" eaLnBrk="1" hangingPunct="1">
              <a:lnSpc>
                <a:spcPct val="90000"/>
              </a:lnSpc>
              <a:buFont typeface="+mj-lt"/>
              <a:buAutoNum type="arabicPeriod"/>
            </a:pPr>
            <a:r>
              <a:rPr lang="en-US" sz="3600" dirty="0"/>
              <a:t>Multimedia input devices such as “</a:t>
            </a:r>
            <a:r>
              <a:rPr lang="en-US" sz="3600" b="1" dirty="0">
                <a:solidFill>
                  <a:srgbClr val="FF0000"/>
                </a:solidFill>
              </a:rPr>
              <a:t>vocoder</a:t>
            </a:r>
            <a:r>
              <a:rPr lang="en-US" sz="3600" dirty="0"/>
              <a:t>” and “</a:t>
            </a:r>
            <a:r>
              <a:rPr lang="en-US" sz="3600" dirty="0">
                <a:solidFill>
                  <a:srgbClr val="FF0000"/>
                </a:solidFill>
              </a:rPr>
              <a:t>cyclops camera.”</a:t>
            </a:r>
          </a:p>
          <a:p>
            <a:pPr marL="742950" indent="-742950" eaLnBrk="1" hangingPunct="1">
              <a:lnSpc>
                <a:spcPct val="90000"/>
              </a:lnSpc>
              <a:buFont typeface="+mj-lt"/>
              <a:buAutoNum type="arabicPeriod"/>
            </a:pPr>
            <a:r>
              <a:rPr lang="en-US" sz="3600" dirty="0"/>
              <a:t>Automatic mathematical calculations and logical reasoning.</a:t>
            </a:r>
          </a:p>
          <a:p>
            <a:pPr marL="742950" indent="-742950" eaLnBrk="1" hangingPunct="1">
              <a:lnSpc>
                <a:spcPct val="90000"/>
              </a:lnSpc>
              <a:buFont typeface="+mj-lt"/>
              <a:buAutoNum type="arabicPeriod"/>
            </a:pPr>
            <a:r>
              <a:rPr lang="en-US" sz="3600" dirty="0"/>
              <a:t>New method to store and access information by associations.</a:t>
            </a:r>
          </a:p>
          <a:p>
            <a:pPr eaLnBrk="1" hangingPunct="1">
              <a:lnSpc>
                <a:spcPct val="90000"/>
              </a:lnSpc>
            </a:pPr>
            <a:endParaRPr lang="en-US" sz="2800" dirty="0"/>
          </a:p>
        </p:txBody>
      </p:sp>
      <p:sp>
        <p:nvSpPr>
          <p:cNvPr id="2" name="مستطيل 1"/>
          <p:cNvSpPr/>
          <p:nvPr/>
        </p:nvSpPr>
        <p:spPr>
          <a:xfrm>
            <a:off x="-152400" y="5212140"/>
            <a:ext cx="9258300" cy="1569660"/>
          </a:xfrm>
          <a:prstGeom prst="rect">
            <a:avLst/>
          </a:prstGeom>
        </p:spPr>
        <p:txBody>
          <a:bodyPr wrap="square">
            <a:spAutoFit/>
          </a:bodyPr>
          <a:lstStyle/>
          <a:p>
            <a:pPr marL="342900" indent="-342900" algn="r" rtl="1">
              <a:buFont typeface="Arial" panose="020B0604020202020204" pitchFamily="34" charset="0"/>
              <a:buChar char="•"/>
            </a:pPr>
            <a:r>
              <a:rPr lang="ar-SA" dirty="0"/>
              <a:t>سعة تخزين هائلة.</a:t>
            </a:r>
          </a:p>
          <a:p>
            <a:pPr marL="342900" indent="-342900" algn="r" rtl="1">
              <a:buFont typeface="Arial" panose="020B0604020202020204" pitchFamily="34" charset="0"/>
              <a:buChar char="•"/>
            </a:pPr>
            <a:r>
              <a:rPr lang="ar-SA" dirty="0"/>
              <a:t>أجهزة إدخال الوسائط المتعددة مثل "</a:t>
            </a:r>
            <a:r>
              <a:rPr lang="en-US" dirty="0"/>
              <a:t>vocoder" </a:t>
            </a:r>
            <a:r>
              <a:rPr lang="ar-SA" dirty="0"/>
              <a:t>و "</a:t>
            </a:r>
            <a:r>
              <a:rPr lang="en-US" dirty="0"/>
              <a:t>cyclops camera".</a:t>
            </a:r>
          </a:p>
          <a:p>
            <a:pPr marL="342900" indent="-342900" algn="r" rtl="1">
              <a:buFont typeface="Arial" panose="020B0604020202020204" pitchFamily="34" charset="0"/>
              <a:buChar char="•"/>
            </a:pPr>
            <a:r>
              <a:rPr lang="ar-SA" dirty="0"/>
              <a:t>الحسابات الرياضية التلقائية والتفكير المنطقي.</a:t>
            </a:r>
          </a:p>
          <a:p>
            <a:pPr marL="342900" indent="-342900" algn="r" rtl="1">
              <a:buFont typeface="Arial" panose="020B0604020202020204" pitchFamily="34" charset="0"/>
              <a:buChar char="•"/>
            </a:pPr>
            <a:r>
              <a:rPr lang="ar-SA" dirty="0"/>
              <a:t>طريقة جديدة لتخزين والوصول إلى المعلومات عن طريق الجمعيات.</a:t>
            </a:r>
          </a:p>
        </p:txBody>
      </p:sp>
      <p:sp>
        <p:nvSpPr>
          <p:cNvPr id="3" name="مستطيل 2"/>
          <p:cNvSpPr/>
          <p:nvPr/>
        </p:nvSpPr>
        <p:spPr>
          <a:xfrm>
            <a:off x="685800" y="609600"/>
            <a:ext cx="878767" cy="461665"/>
          </a:xfrm>
          <a:prstGeom prst="rect">
            <a:avLst/>
          </a:prstGeom>
        </p:spPr>
        <p:txBody>
          <a:bodyPr wrap="none">
            <a:spAutoFit/>
          </a:bodyPr>
          <a:lstStyle/>
          <a:p>
            <a:r>
              <a:rPr lang="ar-SA" dirty="0" err="1"/>
              <a:t>ميمكس</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257" y="21771"/>
            <a:ext cx="9144000" cy="5668963"/>
          </a:xfrm>
        </p:spPr>
        <p:txBody>
          <a:bodyPr>
            <a:normAutofit fontScale="92500" lnSpcReduction="20000"/>
          </a:bodyPr>
          <a:lstStyle/>
          <a:p>
            <a:r>
              <a:rPr lang="en-US" dirty="0">
                <a:latin typeface="Arial" charset="0"/>
                <a:ea typeface="ＭＳ Ｐゴシック" charset="-128"/>
                <a:cs typeface="ＭＳ Ｐゴシック" charset="-128"/>
              </a:rPr>
              <a:t>Method of storage is distinctive from sequential methods traditionally </a:t>
            </a:r>
            <a:r>
              <a:rPr lang="en-US" dirty="0" smtClean="0">
                <a:latin typeface="Arial" charset="0"/>
                <a:ea typeface="ＭＳ Ｐゴシック" charset="-128"/>
                <a:cs typeface="ＭＳ Ｐゴシック" charset="-128"/>
              </a:rPr>
              <a:t>used.</a:t>
            </a:r>
          </a:p>
          <a:p>
            <a:r>
              <a:rPr lang="en-US" sz="3200" dirty="0" smtClean="0">
                <a:latin typeface="Arial" charset="0"/>
                <a:ea typeface="ＭＳ Ｐゴシック" charset="-128"/>
              </a:rPr>
              <a:t>Used </a:t>
            </a:r>
            <a:r>
              <a:rPr lang="en-US" sz="3200" dirty="0">
                <a:latin typeface="Arial" charset="0"/>
                <a:ea typeface="ＭＳ Ｐゴシック" charset="-128"/>
              </a:rPr>
              <a:t>a system of “trails” to preserve links between data. </a:t>
            </a:r>
            <a:endParaRPr lang="en-US" dirty="0">
              <a:latin typeface="Arial" charset="0"/>
              <a:ea typeface="ＭＳ Ｐゴシック" charset="-128"/>
            </a:endParaRPr>
          </a:p>
          <a:p>
            <a:r>
              <a:rPr lang="en-US" sz="3200" dirty="0" smtClean="0">
                <a:latin typeface="Arial" charset="0"/>
                <a:ea typeface="ＭＳ Ｐゴシック" charset="-128"/>
              </a:rPr>
              <a:t>More </a:t>
            </a:r>
            <a:r>
              <a:rPr lang="en-US" sz="3200" dirty="0">
                <a:latin typeface="Arial" charset="0"/>
                <a:ea typeface="ＭＳ Ｐゴシック" charset="-128"/>
              </a:rPr>
              <a:t>intuitive system of organization than alphabetical or numerical order of data</a:t>
            </a:r>
            <a:r>
              <a:rPr lang="en-US" sz="3200" dirty="0" smtClean="0">
                <a:latin typeface="Arial" charset="0"/>
                <a:ea typeface="ＭＳ Ｐゴシック" charset="-128"/>
              </a:rPr>
              <a:t>.</a:t>
            </a:r>
            <a:endParaRPr lang="en-US" dirty="0">
              <a:latin typeface="Arial" charset="0"/>
              <a:ea typeface="ＭＳ Ｐゴシック" charset="-128"/>
              <a:cs typeface="ＭＳ Ｐゴシック" charset="-128"/>
            </a:endParaRPr>
          </a:p>
          <a:p>
            <a:endParaRPr lang="ar-SA" dirty="0" smtClean="0">
              <a:latin typeface="Arial" charset="0"/>
              <a:ea typeface="ＭＳ Ｐゴシック" charset="-128"/>
              <a:cs typeface="ＭＳ Ｐゴシック" charset="-128"/>
            </a:endParaRPr>
          </a:p>
          <a:p>
            <a:endParaRPr lang="ar-SA" dirty="0">
              <a:latin typeface="Arial" charset="0"/>
              <a:ea typeface="ＭＳ Ｐゴシック" charset="-128"/>
              <a:cs typeface="ＭＳ Ｐゴシック" charset="-128"/>
            </a:endParaRPr>
          </a:p>
          <a:p>
            <a:endParaRPr lang="en-US" dirty="0">
              <a:latin typeface="Arial" charset="0"/>
              <a:ea typeface="ＭＳ Ｐゴシック" charset="-128"/>
              <a:cs typeface="ＭＳ Ｐゴシック" charset="-128"/>
            </a:endParaRPr>
          </a:p>
          <a:p>
            <a:r>
              <a:rPr lang="en-US" dirty="0">
                <a:solidFill>
                  <a:srgbClr val="FF0000"/>
                </a:solidFill>
                <a:latin typeface="Arial" charset="0"/>
                <a:ea typeface="ＭＳ Ｐゴシック" charset="-128"/>
                <a:cs typeface="ＭＳ Ｐゴシック" charset="-128"/>
              </a:rPr>
              <a:t>Operational features to review include:</a:t>
            </a:r>
          </a:p>
          <a:p>
            <a:r>
              <a:rPr lang="en-US" dirty="0">
                <a:latin typeface="Arial" charset="0"/>
                <a:ea typeface="ＭＳ Ｐゴシック" charset="-128"/>
                <a:cs typeface="ＭＳ Ｐゴシック" charset="-128"/>
              </a:rPr>
              <a:t>Levers to advance pages, keys to return to first page, ability to annotate sources.</a:t>
            </a:r>
          </a:p>
          <a:p>
            <a:endParaRPr lang="en-US" dirty="0">
              <a:latin typeface="Arial" charset="0"/>
              <a:ea typeface="ＭＳ Ｐゴシック" charset="-128"/>
              <a:cs typeface="ＭＳ Ｐゴシック" charset="-128"/>
            </a:endParaRPr>
          </a:p>
        </p:txBody>
      </p:sp>
      <p:sp>
        <p:nvSpPr>
          <p:cNvPr id="2" name="مستطيل 1"/>
          <p:cNvSpPr/>
          <p:nvPr/>
        </p:nvSpPr>
        <p:spPr>
          <a:xfrm>
            <a:off x="-21771" y="2550616"/>
            <a:ext cx="9144000" cy="4154984"/>
          </a:xfrm>
          <a:prstGeom prst="rect">
            <a:avLst/>
          </a:prstGeom>
        </p:spPr>
        <p:txBody>
          <a:bodyPr wrap="square">
            <a:spAutoFit/>
          </a:bodyPr>
          <a:lstStyle/>
          <a:p>
            <a:pPr algn="r" rtl="1"/>
            <a:r>
              <a:rPr lang="ar-SA" dirty="0"/>
              <a:t>طريقة التخزين مميزة عن الأساليب المتسلسلة المستخدمة تقليديًا.</a:t>
            </a:r>
          </a:p>
          <a:p>
            <a:pPr algn="r" rtl="1"/>
            <a:r>
              <a:rPr lang="ar-SA" dirty="0"/>
              <a:t>استخدام نظام "المسارات" للحفاظ على الروابط بين البيانات.</a:t>
            </a:r>
          </a:p>
          <a:p>
            <a:pPr algn="r" rtl="1"/>
            <a:r>
              <a:rPr lang="ar-SA" dirty="0"/>
              <a:t>نظام تنظيم أكثر بديهية من الترتيب الأبجدي أو الرقمي للبيانات.</a:t>
            </a:r>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تشمل الميزات التشغيلية للمراجعة ما </a:t>
            </a:r>
            <a:r>
              <a:rPr lang="ar-SA" dirty="0" err="1" smtClean="0"/>
              <a:t>يلي:عتلات</a:t>
            </a:r>
            <a:r>
              <a:rPr lang="ar-SA" dirty="0" smtClean="0"/>
              <a:t> </a:t>
            </a:r>
            <a:r>
              <a:rPr lang="ar-SA" dirty="0"/>
              <a:t>لتقدم الصفحات ، مفاتيح للعودة إلى الصفحة الأولى ، القدرة على التعليق على المصادر.</a:t>
            </a:r>
          </a:p>
          <a:p>
            <a:pPr algn="r" rtl="1"/>
            <a:endParaRPr lang="ar-SA" dirty="0"/>
          </a:p>
        </p:txBody>
      </p:sp>
    </p:spTree>
    <p:extLst>
      <p:ext uri="{BB962C8B-B14F-4D97-AF65-F5344CB8AC3E}">
        <p14:creationId xmlns:p14="http://schemas.microsoft.com/office/powerpoint/2010/main" val="4102222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465</TotalTime>
  <Words>1881</Words>
  <Application>Microsoft Office PowerPoint</Application>
  <PresentationFormat>عرض على الشاشة (3:4)‏</PresentationFormat>
  <Paragraphs>313</Paragraphs>
  <Slides>24</Slides>
  <Notes>21</Notes>
  <HiddenSlides>0</HiddenSlides>
  <MMClips>0</MMClips>
  <ScaleCrop>false</ScaleCrop>
  <HeadingPairs>
    <vt:vector size="6" baseType="variant">
      <vt:variant>
        <vt:lpstr>نسق</vt:lpstr>
      </vt:variant>
      <vt:variant>
        <vt:i4>1</vt:i4>
      </vt:variant>
      <vt:variant>
        <vt:lpstr>خوادم OLE مضمنة</vt:lpstr>
      </vt:variant>
      <vt:variant>
        <vt:i4>1</vt:i4>
      </vt:variant>
      <vt:variant>
        <vt:lpstr>عناوين الشرائح</vt:lpstr>
      </vt:variant>
      <vt:variant>
        <vt:i4>24</vt:i4>
      </vt:variant>
    </vt:vector>
  </HeadingPairs>
  <TitlesOfParts>
    <vt:vector size="26" baseType="lpstr">
      <vt:lpstr>Office Theme</vt:lpstr>
      <vt:lpstr>Document</vt:lpstr>
      <vt:lpstr> ملتي ميديا شابتر 1  Chapter Highlights</vt:lpstr>
      <vt:lpstr>Multimedia Defined</vt:lpstr>
      <vt:lpstr>Forms Of Multimedia</vt:lpstr>
      <vt:lpstr>Forms Of Multimedia</vt:lpstr>
      <vt:lpstr>Interactive Multimedia</vt:lpstr>
      <vt:lpstr>Multimedia Visionaries</vt:lpstr>
      <vt:lpstr>Vannevar Bush (1890 - 1974) فانيفار بوش</vt:lpstr>
      <vt:lpstr>MEMEX I — Features </vt:lpstr>
      <vt:lpstr>عرض تقديمي في PowerPoint</vt:lpstr>
      <vt:lpstr>MEMEX II    1959</vt:lpstr>
      <vt:lpstr>MEMEX II — Features</vt:lpstr>
      <vt:lpstr>Alan Turing (1912-1954)</vt:lpstr>
      <vt:lpstr>Turing Machines</vt:lpstr>
      <vt:lpstr>Douglas Engelbart </vt:lpstr>
      <vt:lpstr>Theodore Nelson</vt:lpstr>
      <vt:lpstr>Alan Kay</vt:lpstr>
      <vt:lpstr>Steve Jobs (1955-2011)</vt:lpstr>
      <vt:lpstr>Tim Berners-lee</vt:lpstr>
      <vt:lpstr>World Wide Web</vt:lpstr>
      <vt:lpstr>WWW  &amp; Multimedia Computing</vt:lpstr>
      <vt:lpstr>Multimedia Visionaries</vt:lpstr>
      <vt:lpstr>The Revolution Continues</vt:lpstr>
      <vt:lpstr>Wrap Up</vt:lpstr>
      <vt:lpstr>Key Term Check Up</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Academic  Computing</dc:creator>
  <cp:lastModifiedBy>user</cp:lastModifiedBy>
  <cp:revision>36</cp:revision>
  <cp:lastPrinted>2018-09-22T21:31:59Z</cp:lastPrinted>
  <dcterms:created xsi:type="dcterms:W3CDTF">2012-08-13T20:31:20Z</dcterms:created>
  <dcterms:modified xsi:type="dcterms:W3CDTF">2018-09-22T21:32:29Z</dcterms:modified>
</cp:coreProperties>
</file>