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8" r:id="rId4"/>
    <p:sldId id="259" r:id="rId5"/>
    <p:sldId id="257" r:id="rId6"/>
    <p:sldId id="266" r:id="rId7"/>
    <p:sldId id="267" r:id="rId8"/>
    <p:sldId id="260" r:id="rId9"/>
    <p:sldId id="262" r:id="rId10"/>
    <p:sldId id="261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B22"/>
    <a:srgbClr val="202D3A"/>
    <a:srgbClr val="F5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2206" autoAdjust="0"/>
  </p:normalViewPr>
  <p:slideViewPr>
    <p:cSldViewPr snapToGrid="0" snapToObjects="1">
      <p:cViewPr varScale="1">
        <p:scale>
          <a:sx n="84" d="100"/>
          <a:sy n="84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2F44D-AEBD-40D3-AA98-541B0783BDE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E28DD-7349-42B4-8B2F-7E49154D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7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9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1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Downtime affects the business . Based on industry surveys, the average cost of downtime is $5,600/minute, or over $300K/hour.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300" dirty="0" smtClean="0">
              <a:solidFill>
                <a:srgbClr val="202D3A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critical network systems are shut down, your workforce’s productivity comes to a 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300" dirty="0" smtClean="0">
              <a:solidFill>
                <a:srgbClr val="202D3A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Your brand suffers if customers can’t access your site or become casualties of a data breach.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300" dirty="0" smtClean="0">
              <a:solidFill>
                <a:srgbClr val="202D3A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Attacks are becoming more advanced and now include stolen funds, customer data, and intellectual property</a:t>
            </a:r>
            <a:endParaRPr lang="en-US" sz="1200" spc="300" dirty="0" smtClean="0">
              <a:solidFill>
                <a:srgbClr val="202D3A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28DD-7349-42B4-8B2F-7E49154D5F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fc" descr="Non-Business Use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Non-Business Use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microsoft.com/office/2007/relationships/hdphoto" Target="../media/hdphoto3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9" y="1654070"/>
            <a:ext cx="7439962" cy="35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defTabSz="457200" rtl="1" eaLnBrk="1" latinLnBrk="0" hangingPunct="1">
              <a:spcBef>
                <a:spcPct val="0"/>
              </a:spcBef>
              <a:buNone/>
            </a:pPr>
            <a:r>
              <a:rPr lang="en-US" dirty="0" smtClean="0"/>
              <a:t>Saudi Ministry of defense  Attack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75" y="1163783"/>
            <a:ext cx="5295549" cy="309732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4261105"/>
            <a:ext cx="4956048" cy="22311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61632" y="1163783"/>
            <a:ext cx="4815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1148C2"/>
                </a:solidFill>
                <a:latin typeface="Arial" charset="0"/>
                <a:ea typeface="Arial" charset="0"/>
              </a:rPr>
              <a:t>On 2016 , the Saudi ministry of defense website has received </a:t>
            </a:r>
            <a:r>
              <a:rPr lang="en-US" sz="2800" dirty="0" err="1">
                <a:solidFill>
                  <a:srgbClr val="1148C2"/>
                </a:solidFill>
                <a:latin typeface="Arial" charset="0"/>
                <a:ea typeface="Arial" charset="0"/>
              </a:rPr>
              <a:t>DDos</a:t>
            </a:r>
            <a:r>
              <a:rPr lang="en-US" sz="2800" dirty="0">
                <a:solidFill>
                  <a:srgbClr val="1148C2"/>
                </a:solidFill>
                <a:latin typeface="Arial" charset="0"/>
                <a:ea typeface="Arial" charset="0"/>
              </a:rPr>
              <a:t> attack from unknown hacker result into forcing the website to stay offline more than 24 hours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783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rtl="1"/>
            <a:r>
              <a:rPr lang="en-US" dirty="0"/>
              <a:t>How a DDoS Attack </a:t>
            </a:r>
            <a:r>
              <a:rPr lang="en-US" dirty="0" smtClean="0"/>
              <a:t>Impacts Business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87699" y="1318879"/>
            <a:ext cx="10270547" cy="1047750"/>
            <a:chOff x="1487699" y="1318879"/>
            <a:chExt cx="10270547" cy="1047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99" y="1318879"/>
              <a:ext cx="1047750" cy="1047750"/>
            </a:xfrm>
            <a:prstGeom prst="rect">
              <a:avLst/>
            </a:prstGeom>
          </p:spPr>
        </p:pic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2535449" y="1497421"/>
              <a:ext cx="9222797" cy="712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Revenue </a:t>
              </a:r>
              <a:r>
                <a:rPr lang="en-US" b="1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loss</a:t>
              </a:r>
              <a:endPara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87699" y="2543373"/>
            <a:ext cx="10270546" cy="1047750"/>
            <a:chOff x="1487699" y="2543373"/>
            <a:chExt cx="10270546" cy="1047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99" y="2543373"/>
              <a:ext cx="1047750" cy="1047750"/>
            </a:xfrm>
            <a:prstGeom prst="rect">
              <a:avLst/>
            </a:prstGeom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2535448" y="2711091"/>
              <a:ext cx="9222797" cy="712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Productivity </a:t>
              </a:r>
              <a:r>
                <a:rPr lang="en-US" b="1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loss</a:t>
              </a:r>
              <a:endPara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87699" y="3767867"/>
            <a:ext cx="10270545" cy="1047750"/>
            <a:chOff x="1487699" y="3767867"/>
            <a:chExt cx="10270545" cy="1047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99" y="3767867"/>
              <a:ext cx="1047750" cy="1047750"/>
            </a:xfrm>
            <a:prstGeom prst="rect">
              <a:avLst/>
            </a:prstGeom>
          </p:spPr>
        </p:pic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2535447" y="3924761"/>
              <a:ext cx="9222797" cy="712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Reputation Damage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87699" y="4992361"/>
            <a:ext cx="10270544" cy="1047750"/>
            <a:chOff x="1487699" y="4992361"/>
            <a:chExt cx="10270544" cy="10477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99" y="4992361"/>
              <a:ext cx="1047750" cy="1047750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535446" y="5138431"/>
              <a:ext cx="9222797" cy="712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Theft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429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defTabSz="457200" rtl="0" eaLnBrk="1" latinLnBrk="0" hangingPunct="1">
              <a:spcBef>
                <a:spcPct val="0"/>
              </a:spcBef>
              <a:buNone/>
            </a:pPr>
            <a:r>
              <a:rPr lang="en-US" dirty="0" smtClean="0"/>
              <a:t>How to stay safe 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5874" y="1157134"/>
            <a:ext cx="1039790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Don</a:t>
            </a:r>
            <a:r>
              <a:rPr lang="mr-IN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’</a:t>
            </a:r>
            <a:r>
              <a:rPr lang="en-U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 visit malicious website ( fake pop up window 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200" b="1" spc="3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Stop pirating ( free software , free music , free movie 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200" b="1" spc="3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Stop using Tor ( proxy tool 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200" b="1" spc="3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Stay cautious 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193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083" y="2847109"/>
            <a:ext cx="4668217" cy="1163782"/>
          </a:xfrm>
        </p:spPr>
        <p:txBody>
          <a:bodyPr>
            <a:noAutofit/>
          </a:bodyPr>
          <a:lstStyle/>
          <a:p>
            <a:pPr algn="l" defTabSz="457200" rtl="0" eaLnBrk="1" latinLnBrk="0" hangingPunct="1">
              <a:spcBef>
                <a:spcPct val="0"/>
              </a:spcBef>
              <a:buNone/>
            </a:pPr>
            <a:r>
              <a:rPr lang="en-US" sz="5400" dirty="0" smtClean="0"/>
              <a:t>THANK YOU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3295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76200"/>
            <a:ext cx="8280400" cy="669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88900"/>
            <a:ext cx="8267700" cy="666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82062"/>
            <a:ext cx="8325338" cy="66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72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96" y1="22222" x2="39496" y2="22222"/>
                        <a14:foregroundMark x1="32734" y1="31852" x2="32734" y2="31852"/>
                        <a14:foregroundMark x1="29496" y1="34963" x2="29496" y2="34963"/>
                        <a14:foregroundMark x1="26475" y1="38741" x2="26475" y2="38741"/>
                        <a14:foregroundMark x1="39784" y1="58148" x2="39784" y2="58148"/>
                        <a14:foregroundMark x1="34532" y1="63556" x2="34532" y2="63556"/>
                        <a14:foregroundMark x1="28273" y1="68889" x2="28273" y2="68889"/>
                        <a14:foregroundMark x1="58993" y1="74667" x2="58993" y2="74667"/>
                        <a14:foregroundMark x1="60791" y1="71111" x2="60791" y2="71111"/>
                        <a14:foregroundMark x1="63885" y1="69111" x2="63885" y2="69111"/>
                        <a14:foregroundMark x1="68489" y1="61333" x2="68489" y2="61333"/>
                        <a14:foregroundMark x1="73597" y1="55926" x2="73597" y2="55926"/>
                        <a14:foregroundMark x1="75036" y1="56667" x2="75036" y2="56667"/>
                        <a14:foregroundMark x1="75899" y1="58148" x2="75899" y2="58148"/>
                        <a14:foregroundMark x1="63165" y1="35407" x2="63165" y2="35407"/>
                        <a14:foregroundMark x1="61511" y1="33185" x2="61511" y2="33185"/>
                        <a14:foregroundMark x1="58633" y1="32074" x2="58633" y2="32074"/>
                        <a14:foregroundMark x1="70144" y1="24667" x2="70144" y2="24667"/>
                        <a14:foregroundMark x1="75036" y1="54815" x2="75036" y2="54815"/>
                        <a14:foregroundMark x1="72662" y1="57037" x2="72662" y2="57037"/>
                        <a14:foregroundMark x1="48201" y1="17778" x2="48201" y2="17778"/>
                        <a14:foregroundMark x1="50719" y1="13481" x2="50719" y2="13481"/>
                        <a14:foregroundMark x1="46115" y1="16000" x2="46115" y2="16000"/>
                        <a14:foregroundMark x1="46906" y1="19704" x2="46906" y2="1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-528012"/>
            <a:ext cx="6322515" cy="61405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6304" y="5184808"/>
            <a:ext cx="5371935" cy="451042"/>
          </a:xfrm>
        </p:spPr>
        <p:txBody>
          <a:bodyPr>
            <a:noAutofit/>
          </a:bodyPr>
          <a:lstStyle/>
          <a:p>
            <a:pPr algn="l"/>
            <a:r>
              <a:rPr lang="en-US" sz="2800" b="1" spc="300" dirty="0" smtClean="0">
                <a:solidFill>
                  <a:srgbClr val="202D3A"/>
                </a:solidFill>
                <a:latin typeface="Trebuchet MS" charset="0"/>
                <a:ea typeface="Trebuchet MS" charset="0"/>
                <a:cs typeface="Trebuchet MS" charset="0"/>
              </a:rPr>
              <a:t>MOHAMMAD HAZAZI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5638" y="5667924"/>
            <a:ext cx="1635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300" dirty="0">
                <a:solidFill>
                  <a:srgbClr val="202D3A"/>
                </a:solidFill>
                <a:latin typeface="Trebuchet MS" charset="0"/>
                <a:ea typeface="Trebuchet MS" charset="0"/>
                <a:cs typeface="Trebuchet MS" charset="0"/>
              </a:rPr>
              <a:t>S120003904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8089" y="4813776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202D3A"/>
                </a:solidFill>
                <a:latin typeface="Trebuchet MS" charset="0"/>
                <a:ea typeface="Trebuchet MS" charset="0"/>
                <a:cs typeface="Trebuchet MS" charset="0"/>
              </a:rPr>
              <a:t>by</a:t>
            </a:r>
            <a:r>
              <a:rPr lang="en-US" sz="2400" spc="300" dirty="0">
                <a:solidFill>
                  <a:srgbClr val="202D3A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  <a:r>
              <a:rPr lang="en-US" sz="1600" spc="300" dirty="0">
                <a:solidFill>
                  <a:srgbClr val="202D3A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82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defTabSz="457200" rtl="1" eaLnBrk="1" latinLnBrk="0" hangingPunct="1">
              <a:spcBef>
                <a:spcPct val="0"/>
              </a:spcBef>
              <a:buNone/>
            </a:pPr>
            <a:r>
              <a:rPr lang="en-US" dirty="0" smtClean="0"/>
              <a:t>What </a:t>
            </a:r>
            <a:r>
              <a:rPr lang="en-US" dirty="0" smtClean="0"/>
              <a:t>is </a:t>
            </a:r>
            <a:r>
              <a:rPr lang="en-US" dirty="0" err="1" smtClean="0">
                <a:solidFill>
                  <a:srgbClr val="C00000"/>
                </a:solidFill>
              </a:rPr>
              <a:t>DDoS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6510" y="1438185"/>
            <a:ext cx="10679793" cy="3536042"/>
            <a:chOff x="1233714" y="992415"/>
            <a:chExt cx="10679793" cy="3536042"/>
          </a:xfrm>
        </p:grpSpPr>
        <p:sp>
          <p:nvSpPr>
            <p:cNvPr id="5" name="Rectangle 4"/>
            <p:cNvSpPr/>
            <p:nvPr/>
          </p:nvSpPr>
          <p:spPr>
            <a:xfrm>
              <a:off x="1233714" y="1940819"/>
              <a:ext cx="714375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malicious 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attempt to bring down networks, Web-based </a:t>
              </a:r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applications or 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services by overwhelming </a:t>
              </a:r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the bandwidth with 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too much </a:t>
              </a:r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data.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465" y="992415"/>
              <a:ext cx="3536042" cy="353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074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94" y="945573"/>
            <a:ext cx="5450232" cy="5049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defTabSz="457200" rtl="1" eaLnBrk="1" latinLnBrk="0" hangingPunct="1">
              <a:spcBef>
                <a:spcPct val="0"/>
              </a:spcBef>
              <a:buNone/>
            </a:pPr>
            <a:r>
              <a:rPr lang="en-US" dirty="0" smtClean="0"/>
              <a:t>About DDoS Attacker?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50114" y="1163783"/>
            <a:ext cx="11041" cy="5091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127"/>
          <a:stretch/>
        </p:blipFill>
        <p:spPr>
          <a:xfrm>
            <a:off x="1849581" y="1808019"/>
            <a:ext cx="4011794" cy="3325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27" y="1808019"/>
            <a:ext cx="5427159" cy="33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33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defTabSz="457200" rtl="1" eaLnBrk="1" latinLnBrk="0" hangingPunct="1">
              <a:spcBef>
                <a:spcPct val="0"/>
              </a:spcBef>
              <a:buNone/>
            </a:pPr>
            <a:r>
              <a:rPr lang="en-US" dirty="0" err="1" smtClean="0"/>
              <a:t>DoS</a:t>
            </a:r>
            <a:r>
              <a:rPr lang="en-US" dirty="0" smtClean="0"/>
              <a:t>  vs  </a:t>
            </a:r>
            <a:r>
              <a:rPr lang="en-US" dirty="0" err="1" smtClean="0"/>
              <a:t>DDos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5876" y="1429616"/>
            <a:ext cx="6709581" cy="1733550"/>
            <a:chOff x="1525876" y="1429616"/>
            <a:chExt cx="6709581" cy="1733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876" y="1429616"/>
              <a:ext cx="4424981" cy="17335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50857" y="1880892"/>
              <a:ext cx="228460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rgbClr val="C00000"/>
                  </a:solidFill>
                </a:rPr>
                <a:t>o</a:t>
              </a:r>
              <a:r>
                <a:rPr lang="en-US" sz="4800" dirty="0" smtClean="0">
                  <a:solidFill>
                    <a:srgbClr val="C00000"/>
                  </a:solidFill>
                </a:rPr>
                <a:t>ld </a:t>
              </a:r>
              <a:r>
                <a:rPr lang="en-US" sz="4800" dirty="0">
                  <a:solidFill>
                    <a:srgbClr val="C00000"/>
                  </a:solidFill>
                </a:rPr>
                <a:t>d</a:t>
              </a:r>
              <a:r>
                <a:rPr lang="en-US" sz="4800" dirty="0" smtClean="0">
                  <a:solidFill>
                    <a:srgbClr val="C00000"/>
                  </a:solidFill>
                </a:rPr>
                <a:t>ays</a:t>
              </a:r>
              <a:endParaRPr lang="en-US" sz="4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85414" y="3428999"/>
            <a:ext cx="7936192" cy="3124200"/>
            <a:chOff x="3885414" y="3428999"/>
            <a:chExt cx="7936192" cy="3124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231" y="3428999"/>
              <a:ext cx="5286375" cy="31242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85414" y="4575600"/>
              <a:ext cx="2752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</a:rPr>
                <a:t>nowadays</a:t>
              </a:r>
              <a:endParaRPr lang="en-US" sz="4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82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defTabSz="457200" rtl="1" eaLnBrk="1" latinLnBrk="0" hangingPunct="1">
              <a:spcBef>
                <a:spcPct val="0"/>
              </a:spcBef>
              <a:buNone/>
            </a:pPr>
            <a:r>
              <a:rPr lang="en-US" dirty="0" smtClean="0"/>
              <a:t>How </a:t>
            </a:r>
            <a:r>
              <a:rPr lang="en-US" dirty="0" err="1" smtClean="0"/>
              <a:t>DDoS</a:t>
            </a:r>
            <a:r>
              <a:rPr lang="en-US" dirty="0" smtClean="0"/>
              <a:t>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16" y="1276049"/>
            <a:ext cx="7659169" cy="4305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271287"/>
            <a:ext cx="7621064" cy="4310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3" y="1261760"/>
            <a:ext cx="7697274" cy="4320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3" y="1261759"/>
            <a:ext cx="7697274" cy="4320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3" y="1276049"/>
            <a:ext cx="7697274" cy="4305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3" y="1276049"/>
            <a:ext cx="7678222" cy="42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8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defTabSz="457200" rtl="1" eaLnBrk="1" latinLnBrk="0" hangingPunct="1">
              <a:spcBef>
                <a:spcPct val="0"/>
              </a:spcBef>
              <a:buNone/>
            </a:pPr>
            <a:r>
              <a:rPr lang="en-US" dirty="0" smtClean="0"/>
              <a:t>Becoming Bot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18600" r="10857" b="3239"/>
          <a:stretch/>
        </p:blipFill>
        <p:spPr>
          <a:xfrm>
            <a:off x="4310687" y="1290352"/>
            <a:ext cx="7653683" cy="3296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91" y="980948"/>
            <a:ext cx="2639060" cy="17433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91" y="2851872"/>
            <a:ext cx="2639060" cy="17433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" b="98851" l="0" r="100000">
                        <a14:foregroundMark x1="19377" y1="18966" x2="22145" y2="90230"/>
                        <a14:foregroundMark x1="96194" y1="43678" x2="79931" y2="93103"/>
                        <a14:foregroundMark x1="56747" y1="44253" x2="67474" y2="78161"/>
                        <a14:foregroundMark x1="49827" y1="48851" x2="37716" y2="63793"/>
                        <a14:foregroundMark x1="55017" y1="51149" x2="51903" y2="85632"/>
                        <a14:foregroundMark x1="59170" y1="77586" x2="56747" y2="91954"/>
                        <a14:foregroundMark x1="39100" y1="69540" x2="39100" y2="69540"/>
                        <a14:foregroundMark x1="54671" y1="26437" x2="54671" y2="26437"/>
                        <a14:foregroundMark x1="55017" y1="22989" x2="61246" y2="13218"/>
                        <a14:foregroundMark x1="54671" y1="24138" x2="54671" y2="14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92" y="4722796"/>
            <a:ext cx="2639060" cy="1725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11" l="9778" r="89778">
                        <a14:foregroundMark x1="31111" y1="49778" x2="31111" y2="49778"/>
                        <a14:foregroundMark x1="59556" y1="46667" x2="59556" y2="46667"/>
                        <a14:foregroundMark x1="48444" y1="60000" x2="48444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28" y="4722797"/>
            <a:ext cx="2030032" cy="20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7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1"/>
            <a:ext cx="10018713" cy="1163782"/>
          </a:xfrm>
        </p:spPr>
        <p:txBody>
          <a:bodyPr/>
          <a:lstStyle/>
          <a:p>
            <a:pPr algn="l" defTabSz="457200" rtl="1" eaLnBrk="1" latinLnBrk="0" hangingPunct="1">
              <a:spcBef>
                <a:spcPct val="0"/>
              </a:spcBef>
              <a:buNone/>
            </a:pPr>
            <a:r>
              <a:rPr lang="en-US" dirty="0" smtClean="0"/>
              <a:t>DDoS Steps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" t="13384" r="4535" b="44951"/>
          <a:stretch/>
        </p:blipFill>
        <p:spPr>
          <a:xfrm>
            <a:off x="2138745" y="1163783"/>
            <a:ext cx="8792971" cy="4999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13384" r="4535" b="77416"/>
          <a:stretch/>
        </p:blipFill>
        <p:spPr>
          <a:xfrm>
            <a:off x="2138744" y="1163783"/>
            <a:ext cx="8792971" cy="1103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22581" r="4535" b="68884"/>
          <a:stretch/>
        </p:blipFill>
        <p:spPr>
          <a:xfrm>
            <a:off x="2138743" y="2267712"/>
            <a:ext cx="8792971" cy="1024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31116" r="4535" b="60196"/>
          <a:stretch/>
        </p:blipFill>
        <p:spPr>
          <a:xfrm>
            <a:off x="2138743" y="3291840"/>
            <a:ext cx="8792971" cy="1042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39804" r="4535" b="44954"/>
          <a:stretch/>
        </p:blipFill>
        <p:spPr>
          <a:xfrm>
            <a:off x="2138741" y="4334256"/>
            <a:ext cx="879297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468</TotalTime>
  <Words>215</Words>
  <Application>Microsoft Office PowerPoint</Application>
  <PresentationFormat>Widescreen</PresentationFormat>
  <Paragraphs>44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Microsoft Sans Serif</vt:lpstr>
      <vt:lpstr>Trebuchet MS</vt:lpstr>
      <vt:lpstr>Parallax</vt:lpstr>
      <vt:lpstr>PowerPoint Presentation</vt:lpstr>
      <vt:lpstr>PowerPoint Presentation</vt:lpstr>
      <vt:lpstr>PowerPoint Presentation</vt:lpstr>
      <vt:lpstr>What is DDoS</vt:lpstr>
      <vt:lpstr>About DDoS Attacker? </vt:lpstr>
      <vt:lpstr>DoS  vs  DDos</vt:lpstr>
      <vt:lpstr>How DDoS Work</vt:lpstr>
      <vt:lpstr>Becoming Bot </vt:lpstr>
      <vt:lpstr>DDoS Steps</vt:lpstr>
      <vt:lpstr>Saudi Ministry of defense  Attack</vt:lpstr>
      <vt:lpstr>How a DDoS Attack Impacts Business </vt:lpstr>
      <vt:lpstr>How to stay safe !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Hazazi</dc:creator>
  <cp:keywords>Non-Business Use</cp:keywords>
  <cp:lastModifiedBy>Hazazi, Mohammad T</cp:lastModifiedBy>
  <cp:revision>32</cp:revision>
  <dcterms:created xsi:type="dcterms:W3CDTF">2017-10-26T18:41:47Z</dcterms:created>
  <dcterms:modified xsi:type="dcterms:W3CDTF">2017-11-20T11:05:31Z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e41fa429-369c-4ff9-88a5-34cb1dc4b0de</vt:lpwstr>
  </property>
  <property fmtid="{D5CDD505-2E9C-101B-9397-08002B2CF9AE}" pid="3" name="Editor">
    <vt:lpwstr>hazazimt</vt:lpwstr>
  </property>
  <property fmtid="{D5CDD505-2E9C-101B-9397-08002B2CF9AE}" pid="4" name="Last Modification date">
    <vt:lpwstr>2017-11-20</vt:lpwstr>
  </property>
  <property fmtid="{D5CDD505-2E9C-101B-9397-08002B2CF9AE}" pid="5" name="Last Modification time">
    <vt:lpwstr>2:05:31 PM</vt:lpwstr>
  </property>
  <property fmtid="{D5CDD505-2E9C-101B-9397-08002B2CF9AE}" pid="6" name="Classification">
    <vt:lpwstr>NonBusinessUse</vt:lpwstr>
  </property>
</Properties>
</file>