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8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PT Sans"/>
      <p:regular r:id="rId12"/>
      <p:bold r:id="rId13"/>
      <p:italic r:id="rId14"/>
      <p:boldItalic r:id="rId15"/>
    </p:embeddedFont>
  </p:embeddedFontLst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PTSans-bold.fntdata"/><Relationship Id="rId12" Type="http://schemas.openxmlformats.org/officeDocument/2006/relationships/font" Target="fonts/PTSans-regular.fntdata"/><Relationship Id="rId15" Type="http://schemas.openxmlformats.org/officeDocument/2006/relationships/font" Target="fonts/PTSans-boldItalic.fntdata"/><Relationship Id="rId14" Type="http://schemas.openxmlformats.org/officeDocument/2006/relationships/font" Target="fonts/PTSans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4" name="Shape 12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Shape 131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Shape 13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Shape 145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Shape 153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Shape 161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36583" y="1116421"/>
            <a:ext cx="8250216" cy="35087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7_Title Slide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Shape 4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8_Title Slide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Shape 5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9_Title Slide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Shape 5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0_Title Slid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Shape 5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1_Title Slid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Shape 5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2_Title Slid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Shape 6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3_Title Slide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Shape 6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4_Title Slide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Shape 6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5_Title Slide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Shape 7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6_Title Slide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Shape 7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202570"/>
            <a:ext cx="281354" cy="2880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x="0" y="49060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" name="Shape 21"/>
          <p:cNvSpPr/>
          <p:nvPr/>
        </p:nvSpPr>
        <p:spPr>
          <a:xfrm>
            <a:off x="0" y="5"/>
            <a:ext cx="281354" cy="22621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buClr>
                <a:srgbClr val="002060"/>
              </a:buClr>
              <a:buFont typeface="Arial"/>
              <a:buNone/>
              <a:defRPr/>
            </a:lvl1pPr>
            <a:lvl2pPr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indent="-196730" marL="1200030"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indent="-209383" marL="1657183"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x="0" y="461732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00206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7_Title Slide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Shape 7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8_Title Slid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9_Title Slide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Shape 8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0_Title Slide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Shape 8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1_Title Slide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Shape 8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2_Title Slid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/>
        </p:nvSpPr>
        <p:spPr>
          <a:xfrm>
            <a:off x="5410203" y="2971800"/>
            <a:ext cx="3063874" cy="2063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Shape 9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3_Title Slide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4_Title Slide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Shape 9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5_Title Slide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6_Title Slide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Shape 10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457200" y="-2866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7_Title Slide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Shape 10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8_Title Slide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Shape 11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9_Title Slide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Shape 11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0_Title Slide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Shape 11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1_Title Slide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Shape 2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/>
        </p:nvSpPr>
        <p:spPr>
          <a:xfrm>
            <a:off x="5410203" y="2971800"/>
            <a:ext cx="3063874" cy="2063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Shape 3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Shape 3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5_Title Slide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Shape 4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6_Title Slide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Shape 4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1.xml"/><Relationship Id="rId21" Type="http://schemas.openxmlformats.org/officeDocument/2006/relationships/slideLayout" Target="../slideLayouts/slideLayout20.xml"/><Relationship Id="rId24" Type="http://schemas.openxmlformats.org/officeDocument/2006/relationships/slideLayout" Target="../slideLayouts/slideLayout23.xml"/><Relationship Id="rId23" Type="http://schemas.openxmlformats.org/officeDocument/2006/relationships/slideLayout" Target="../slideLayouts/slideLayout22.xml"/><Relationship Id="rId1" Type="http://schemas.openxmlformats.org/officeDocument/2006/relationships/image" Target="../media/image00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26" Type="http://schemas.openxmlformats.org/officeDocument/2006/relationships/slideLayout" Target="../slideLayouts/slideLayout25.xml"/><Relationship Id="rId25" Type="http://schemas.openxmlformats.org/officeDocument/2006/relationships/slideLayout" Target="../slideLayouts/slideLayout24.xml"/><Relationship Id="rId28" Type="http://schemas.openxmlformats.org/officeDocument/2006/relationships/slideLayout" Target="../slideLayouts/slideLayout27.xml"/><Relationship Id="rId27" Type="http://schemas.openxmlformats.org/officeDocument/2006/relationships/slideLayout" Target="../slideLayouts/slideLayout26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29" Type="http://schemas.openxmlformats.org/officeDocument/2006/relationships/slideLayout" Target="../slideLayouts/slideLayout28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31" Type="http://schemas.openxmlformats.org/officeDocument/2006/relationships/slideLayout" Target="../slideLayouts/slideLayout30.xml"/><Relationship Id="rId30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0.xml"/><Relationship Id="rId33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9.xml"/><Relationship Id="rId32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12.xml"/><Relationship Id="rId35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11.xml"/><Relationship Id="rId34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36" Type="http://schemas.openxmlformats.org/officeDocument/2006/relationships/theme" Target="../theme/theme1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4629150"/>
            <a:ext cx="9144000" cy="51435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anchorCtr="0" anchor="ctr" bIns="51550" lIns="103125" rIns="103125" tIns="515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0" y="202570"/>
            <a:ext cx="281354" cy="2880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0" y="5"/>
            <a:ext cx="281354" cy="22621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x="0" y="49060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" name="Shape 13"/>
          <p:cNvSpPr txBox="1"/>
          <p:nvPr/>
        </p:nvSpPr>
        <p:spPr>
          <a:xfrm>
            <a:off x="8313025" y="4701658"/>
            <a:ext cx="52017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4" name="Shape 14"/>
          <p:cNvSpPr/>
          <p:nvPr/>
        </p:nvSpPr>
        <p:spPr>
          <a:xfrm>
            <a:off x="4650557" y="4717048"/>
            <a:ext cx="209775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490: Senior Project I</a:t>
            </a:r>
          </a:p>
        </p:txBody>
      </p:sp>
      <p:pic>
        <p:nvPicPr>
          <p:cNvPr id="15" name="Shape 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944507" y="4674158"/>
            <a:ext cx="2141339" cy="42433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70" r:id="rId24"/>
    <p:sldLayoutId id="2147483671" r:id="rId25"/>
    <p:sldLayoutId id="2147483672" r:id="rId26"/>
    <p:sldLayoutId id="2147483673" r:id="rId27"/>
    <p:sldLayoutId id="2147483674" r:id="rId28"/>
    <p:sldLayoutId id="2147483675" r:id="rId29"/>
    <p:sldLayoutId id="2147483676" r:id="rId30"/>
    <p:sldLayoutId id="2147483677" r:id="rId31"/>
    <p:sldLayoutId id="2147483678" r:id="rId32"/>
    <p:sldLayoutId id="2147483679" r:id="rId33"/>
    <p:sldLayoutId id="2147483680" r:id="rId34"/>
    <p:sldLayoutId id="2147483681" r:id="rId35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436583" y="1116421"/>
            <a:ext cx="8250216" cy="3508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4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Systems Analysis: Conceptual Modeling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data flow diagram captured the data requirements and flow.</a:t>
            </a: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However, it does not capture the detailed relationship between the data elements flowing through the system or software.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Shape 127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Conceptual Modeling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conceptual data model will eventually be translated into a physical design.</a:t>
            </a: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One of the key deliverables at this stage is the entity-relationship diagram.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Shape 134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Conceptual Modeling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conceptual data model shows the relationship between the data flows from one entity to another.</a:t>
            </a: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conceptual data model can be easily created using Microsoft Visio as a tool.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Shape 141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Conceptual Modeling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866" lvl="0" marL="342866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b="1" baseline="0" i="0" lang="en-US" sz="2000" u="none" cap="none" strike="noStrike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A sample Conceptual data model: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241094" lvl="4" marL="2057195" marR="0" rtl="0" algn="l">
              <a:spcBef>
                <a:spcPts val="24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Source: Valacich, J., George, J., &amp; Hoffer, J. (2015). Systems Planning and Selection. In Essentials of Systems Analysis and Design (6th ed., p. 418). New Jersey: Pearson.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Shape 148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Conceptual Modeling</a:t>
            </a:r>
          </a:p>
        </p:txBody>
      </p:sp>
      <p:pic>
        <p:nvPicPr>
          <p:cNvPr id="149" name="Shape 14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16981" y="971550"/>
            <a:ext cx="4110037" cy="2971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866" lvl="0" marL="342866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b="1" baseline="0" i="0" lang="en-US" sz="2000" u="none" cap="none" strike="noStrike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A sample Conceptual data model: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241094" lvl="4" marL="2057195" marR="0" rtl="0" algn="l">
              <a:spcBef>
                <a:spcPts val="24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Source: Valacich, J., George, J., &amp; Hoffer, J. (2015). Systems Planning and Selection. In Essentials of Systems Analysis and Design (6th ed., p. 418). New Jersey: Pearson.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Shape 156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Conceptual Modeling</a:t>
            </a:r>
          </a:p>
        </p:txBody>
      </p:sp>
      <p:pic>
        <p:nvPicPr>
          <p:cNvPr id="157" name="Shape 1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24225" y="971550"/>
            <a:ext cx="2495549" cy="2867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EU 16x9 Presentation Screen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