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alibri"/>
      <p:regular r:id="rId13"/>
      <p:bold r:id="rId14"/>
      <p:italic r:id="rId15"/>
      <p:boldItalic r:id="rId16"/>
    </p:embeddedFont>
    <p:embeddedFont>
      <p:font typeface="PT Sans"/>
      <p:regular r:id="rId17"/>
      <p:bold r:id="rId18"/>
      <p:italic r:id="rId19"/>
      <p:boldItalic r:id="rId2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libri-regular.fntdata"/><Relationship Id="rId12" Type="http://schemas.openxmlformats.org/officeDocument/2006/relationships/slide" Target="slides/slide7.xml"/><Relationship Id="rId15" Type="http://schemas.openxmlformats.org/officeDocument/2006/relationships/font" Target="fonts/Calibri-italic.fntdata"/><Relationship Id="rId14" Type="http://schemas.openxmlformats.org/officeDocument/2006/relationships/font" Target="fonts/Calibri-bold.fntdata"/><Relationship Id="rId17" Type="http://schemas.openxmlformats.org/officeDocument/2006/relationships/font" Target="fonts/PTSans-regular.fntdata"/><Relationship Id="rId16" Type="http://schemas.openxmlformats.org/officeDocument/2006/relationships/font" Target="fonts/Calibri-boldItalic.fntdata"/><Relationship Id="rId19" Type="http://schemas.openxmlformats.org/officeDocument/2006/relationships/font" Target="fonts/PTSans-italic.fntdata"/><Relationship Id="rId18" Type="http://schemas.openxmlformats.org/officeDocument/2006/relationships/font" Target="fonts/PT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36583" y="1116421"/>
            <a:ext cx="8250216" cy="3508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7_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8_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9_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0_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1_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2_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3_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4_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5_Title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6_Title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2570"/>
            <a:ext cx="281354" cy="2880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Shape 20"/>
          <p:cNvCxnSpPr/>
          <p:nvPr/>
        </p:nvCxnSpPr>
        <p:spPr>
          <a:xfrm>
            <a:off x="0" y="490606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/>
          <p:nvPr/>
        </p:nvSpPr>
        <p:spPr>
          <a:xfrm>
            <a:off x="0" y="5"/>
            <a:ext cx="281354" cy="2262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6286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rgbClr val="002060"/>
              </a:buClr>
              <a:buFont typeface="Arial"/>
              <a:buNone/>
              <a:defRPr/>
            </a:lvl1pPr>
            <a:lvl2pPr rtl="0" algn="l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2pPr>
            <a:lvl3pPr indent="-196730" marL="1200030" rtl="0" algn="l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3pPr>
            <a:lvl4pPr indent="-209383" marL="1657183" rtl="0" algn="l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4pPr>
            <a:lvl5pPr rtl="0" algn="l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446891" y="200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x="0" y="4617326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7_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8_Title Slid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9_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0_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1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2_Title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5410203" y="2971800"/>
            <a:ext cx="3063874" cy="2063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3_Title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4_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5_Title Slid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6_Title Slid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-2866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7_Title Slid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8_Title Slid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9_Title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0_Title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1_Title Slid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5410203" y="2971800"/>
            <a:ext cx="3063874" cy="2063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5_Title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6_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rgbClr val="C0CDEB"/>
          </a:solidFill>
          <a:ln>
            <a:noFill/>
          </a:ln>
        </p:spPr>
        <p:txBody>
          <a:bodyPr anchorCtr="0" anchor="ctr" bIns="51550" lIns="103125" rIns="103125" tIns="51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202570"/>
            <a:ext cx="281354" cy="2880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"/>
            <a:ext cx="281354" cy="2262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Shape 12"/>
          <p:cNvCxnSpPr/>
          <p:nvPr/>
        </p:nvCxnSpPr>
        <p:spPr>
          <a:xfrm>
            <a:off x="0" y="490606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/>
        </p:nvSpPr>
        <p:spPr>
          <a:xfrm>
            <a:off x="8313025" y="4701658"/>
            <a:ext cx="5201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" name="Shape 14"/>
          <p:cNvSpPr/>
          <p:nvPr/>
        </p:nvSpPr>
        <p:spPr>
          <a:xfrm>
            <a:off x="4650557" y="4717048"/>
            <a:ext cx="20977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 490: Senior Project I</a:t>
            </a: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44507" y="4674158"/>
            <a:ext cx="2141339" cy="4243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36583" y="1116421"/>
            <a:ext cx="8250216" cy="3508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Systems Analysis: </a:t>
            </a:r>
            <a:br>
              <a:rPr b="1" baseline="0" i="0" lang="en-US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baseline="0" i="0" lang="en-US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Data Requirements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6286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8377" lvl="1" marL="742877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Sometimes in your role as a Systems Designer, you may also be involved in Systems Analysis as part of your Planning and Strategy.</a:t>
            </a: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377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some cases, it’s the same individual functioning in these roles.</a:t>
            </a: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446891" y="200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Data Requirements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6286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866" lvl="0" marL="342866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SDLC Methodology</a:t>
            </a: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446891" y="200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Data Requirements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310" y="1123950"/>
            <a:ext cx="4165377" cy="335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6286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8377" lvl="1" marL="742877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Systems Analysis is part of your requirements gathering.</a:t>
            </a: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377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some cases, it’s considered part of your research.</a:t>
            </a: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x="446891" y="200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Data Requirements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6286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866" lvl="0" marL="342866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There are two common approaches utilized in the analysis and design of systems: </a:t>
            </a:r>
          </a:p>
          <a:p>
            <a:pPr indent="-298377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Structured systems analysis and design (SSAD) approach</a:t>
            </a:r>
          </a:p>
          <a:p>
            <a:pPr indent="-298377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Object-oriented approach </a:t>
            </a: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/>
          <p:nvPr>
            <p:ph type="title"/>
          </p:nvPr>
        </p:nvSpPr>
        <p:spPr>
          <a:xfrm>
            <a:off x="446891" y="200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Data Requirements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6286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866" lvl="0" marL="342866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There are two common approaches utilized in the analysis and design of systems: </a:t>
            </a:r>
          </a:p>
          <a:p>
            <a:pPr indent="-298377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Involve the use of tools (Unified Modeling Language) for creating analysis models.</a:t>
            </a:r>
          </a:p>
          <a:p>
            <a:pPr indent="-298377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models created during the analysis phase become an integral part of the overall design specifications.</a:t>
            </a: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>
            <p:ph type="title"/>
          </p:nvPr>
        </p:nvSpPr>
        <p:spPr>
          <a:xfrm>
            <a:off x="446891" y="200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Data Requirements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6286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866" lvl="0" marL="342866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Examples of tools used can be seen in the table below: </a:t>
            </a: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446891" y="200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Data Requirements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713" y="1427083"/>
            <a:ext cx="6862571" cy="259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EU 16x9 Presentation Screen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