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8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Calibri"/>
      <p:regular r:id="rId11"/>
      <p:bold r:id="rId12"/>
      <p:italic r:id="rId13"/>
      <p:boldItalic r:id="rId14"/>
    </p:embeddedFont>
    <p:embeddedFont>
      <p:font typeface="PT Sans"/>
      <p:regular r:id="rId15"/>
      <p:bold r:id="rId16"/>
      <p:italic r:id="rId17"/>
      <p:boldItalic r:id="rId18"/>
    </p:embeddedFont>
  </p:embeddedFontLst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Calibri-regular.fntdata"/><Relationship Id="rId10" Type="http://schemas.openxmlformats.org/officeDocument/2006/relationships/slide" Target="slides/slide5.xml"/><Relationship Id="rId13" Type="http://schemas.openxmlformats.org/officeDocument/2006/relationships/font" Target="fonts/Calibri-italic.fntdata"/><Relationship Id="rId12" Type="http://schemas.openxmlformats.org/officeDocument/2006/relationships/font" Target="fonts/Calibri-bold.fntdata"/><Relationship Id="rId15" Type="http://schemas.openxmlformats.org/officeDocument/2006/relationships/font" Target="fonts/PTSans-regular.fntdata"/><Relationship Id="rId14" Type="http://schemas.openxmlformats.org/officeDocument/2006/relationships/font" Target="fonts/Calibri-boldItalic.fntdata"/><Relationship Id="rId17" Type="http://schemas.openxmlformats.org/officeDocument/2006/relationships/font" Target="fonts/PTSans-italic.fntdata"/><Relationship Id="rId16" Type="http://schemas.openxmlformats.org/officeDocument/2006/relationships/font" Target="fonts/PTSans-bold.fntdata"/><Relationship Id="rId18" Type="http://schemas.openxmlformats.org/officeDocument/2006/relationships/font" Target="fonts/PTSans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" name="Shape 3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" name="Shape 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Shape 13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Shape 145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b="0" baseline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Shape 152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baseline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7_Title Slid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Shape 4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8_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Shape 5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9_Title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Shape 5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0_Title Slid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Shape 5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1_Title Slide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Shape 5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2_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Shape 6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3_Title Slide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Shape 6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4_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Shape 6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5_Title Slide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6_Title Slide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Shape 7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itle and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hape 20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buClr>
                <a:srgbClr val="002060"/>
              </a:buClr>
              <a:buFont typeface="Arial"/>
              <a:buNone/>
              <a:defRPr/>
            </a:lvl1pPr>
            <a:lvl2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2pPr>
            <a:lvl3pPr indent="-196730" marL="1200030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3pPr>
            <a:lvl4pPr indent="-209383" marL="1657183"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4pPr>
            <a:lvl5pPr rtl="0" algn="l">
              <a:spcBef>
                <a:spcPts val="0"/>
              </a:spcBef>
              <a:buClr>
                <a:srgbClr val="002060"/>
              </a:buClr>
              <a:buFont typeface="Calibri"/>
              <a:buChar char="–"/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cxnSp>
        <p:nvCxnSpPr>
          <p:cNvPr id="24" name="Shape 24"/>
          <p:cNvCxnSpPr/>
          <p:nvPr/>
        </p:nvCxnSpPr>
        <p:spPr>
          <a:xfrm>
            <a:off x="0" y="461732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002060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7_Title Slide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8_Title Slide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Shape 8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9_Title Slide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Shape 8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0_Title Slid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1_Title Slide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2_Title Slide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Shape 9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3_Title Slide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Shape 9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4_Title Slide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5_Title Slide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6_Title Slide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35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lank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457200" y="-2866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7_Title Slide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Shape 107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8_Title Slide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Shape 110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9_Title Slide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Shape 113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0_Title Slide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Shape 116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1_Title Slide"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1_Title Slide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Shape 29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2_Title Slid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/>
        </p:nvSpPr>
        <p:spPr>
          <a:xfrm>
            <a:off x="5410203" y="2971800"/>
            <a:ext cx="3063874" cy="20638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Shape 32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3_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Shape 35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4_Title Slide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Shape 38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5_Title Slide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Shape 41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6_Title Slide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410200" y="2971800"/>
            <a:ext cx="3063240" cy="20574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Shape 44"/>
          <p:cNvSpPr txBox="1"/>
          <p:nvPr>
            <p:ph type="ctrTitle"/>
          </p:nvPr>
        </p:nvSpPr>
        <p:spPr>
          <a:xfrm>
            <a:off x="152400" y="1200150"/>
            <a:ext cx="4953000" cy="17716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marL="0" marR="0" rtl="0" algn="r">
              <a:spcBef>
                <a:spcPts val="0"/>
              </a:spcBef>
              <a:spcAft>
                <a:spcPts val="0"/>
              </a:spcAft>
              <a:defRPr/>
            </a:lvl2pPr>
            <a:lvl3pPr indent="0" marL="0" marR="0" rtl="0" algn="r">
              <a:spcBef>
                <a:spcPts val="0"/>
              </a:spcBef>
              <a:spcAft>
                <a:spcPts val="0"/>
              </a:spcAft>
              <a:defRPr/>
            </a:lvl3pPr>
            <a:lvl4pPr indent="0" marL="0" marR="0" rtl="0" algn="r">
              <a:spcBef>
                <a:spcPts val="0"/>
              </a:spcBef>
              <a:spcAft>
                <a:spcPts val="0"/>
              </a:spcAft>
              <a:defRPr/>
            </a:lvl4pPr>
            <a:lvl5pPr indent="0" marL="0" marR="0" rtl="0" algn="r">
              <a:spcBef>
                <a:spcPts val="0"/>
              </a:spcBef>
              <a:spcAft>
                <a:spcPts val="0"/>
              </a:spcAft>
              <a:defRPr/>
            </a:lvl5pPr>
            <a:lvl6pPr indent="-12654" marL="457154" marR="0" rtl="0" algn="r">
              <a:spcBef>
                <a:spcPts val="0"/>
              </a:spcBef>
              <a:spcAft>
                <a:spcPts val="0"/>
              </a:spcAft>
              <a:defRPr/>
            </a:lvl6pPr>
            <a:lvl7pPr indent="-12609" marL="914310" marR="0" rtl="0" algn="r">
              <a:spcBef>
                <a:spcPts val="0"/>
              </a:spcBef>
              <a:spcAft>
                <a:spcPts val="0"/>
              </a:spcAft>
              <a:defRPr/>
            </a:lvl7pPr>
            <a:lvl8pPr indent="-12563" marL="1371464" marR="0" rtl="0" algn="r">
              <a:spcBef>
                <a:spcPts val="0"/>
              </a:spcBef>
              <a:spcAft>
                <a:spcPts val="0"/>
              </a:spcAft>
              <a:defRPr/>
            </a:lvl8pPr>
            <a:lvl9pPr indent="-12519" marL="1828619" marR="0" rtl="0" algn="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22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26" Type="http://schemas.openxmlformats.org/officeDocument/2006/relationships/slideLayout" Target="../slideLayouts/slideLayout25.xml"/><Relationship Id="rId25" Type="http://schemas.openxmlformats.org/officeDocument/2006/relationships/slideLayout" Target="../slideLayouts/slideLayout24.xml"/><Relationship Id="rId28" Type="http://schemas.openxmlformats.org/officeDocument/2006/relationships/slideLayout" Target="../slideLayouts/slideLayout27.xml"/><Relationship Id="rId27" Type="http://schemas.openxmlformats.org/officeDocument/2006/relationships/slideLayout" Target="../slideLayouts/slideLayout26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29" Type="http://schemas.openxmlformats.org/officeDocument/2006/relationships/slideLayout" Target="../slideLayouts/slideLayout28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31" Type="http://schemas.openxmlformats.org/officeDocument/2006/relationships/slideLayout" Target="../slideLayouts/slideLayout30.xml"/><Relationship Id="rId30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0.xml"/><Relationship Id="rId33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9.xml"/><Relationship Id="rId32" Type="http://schemas.openxmlformats.org/officeDocument/2006/relationships/slideLayout" Target="../slideLayouts/slideLayout31.xml"/><Relationship Id="rId13" Type="http://schemas.openxmlformats.org/officeDocument/2006/relationships/slideLayout" Target="../slideLayouts/slideLayout12.xml"/><Relationship Id="rId35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11.xml"/><Relationship Id="rId34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36" Type="http://schemas.openxmlformats.org/officeDocument/2006/relationships/theme" Target="../theme/theme2.xml"/><Relationship Id="rId17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/>
          <p:nvPr/>
        </p:nvSpPr>
        <p:spPr>
          <a:xfrm>
            <a:off x="0" y="4629150"/>
            <a:ext cx="9144000" cy="514350"/>
          </a:xfrm>
          <a:prstGeom prst="rect">
            <a:avLst/>
          </a:prstGeom>
          <a:solidFill>
            <a:srgbClr val="C0CDEB"/>
          </a:solidFill>
          <a:ln>
            <a:noFill/>
          </a:ln>
        </p:spPr>
        <p:txBody>
          <a:bodyPr anchorCtr="0" anchor="ctr" bIns="51550" lIns="103125" rIns="103125" tIns="515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0"/>
          <p:cNvSpPr/>
          <p:nvPr/>
        </p:nvSpPr>
        <p:spPr>
          <a:xfrm>
            <a:off x="0" y="202570"/>
            <a:ext cx="281354" cy="288036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0" y="5"/>
            <a:ext cx="281354" cy="226219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baseline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2" name="Shape 12"/>
          <p:cNvCxnSpPr/>
          <p:nvPr/>
        </p:nvCxnSpPr>
        <p:spPr>
          <a:xfrm>
            <a:off x="0" y="490606"/>
            <a:ext cx="9144000" cy="0"/>
          </a:xfrm>
          <a:prstGeom prst="straightConnector1">
            <a:avLst/>
          </a:prstGeom>
          <a:noFill/>
          <a:ln cap="flat" cmpd="sng" w="57150">
            <a:solidFill>
              <a:srgbClr val="FF99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3" name="Shape 13"/>
          <p:cNvSpPr txBox="1"/>
          <p:nvPr/>
        </p:nvSpPr>
        <p:spPr>
          <a:xfrm>
            <a:off x="8313025" y="4701658"/>
            <a:ext cx="52017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baseline="0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14" name="Shape 14"/>
          <p:cNvSpPr/>
          <p:nvPr/>
        </p:nvSpPr>
        <p:spPr>
          <a:xfrm>
            <a:off x="4650557" y="4717048"/>
            <a:ext cx="209775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16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IT 490: Senior Project I</a:t>
            </a:r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44507" y="4674158"/>
            <a:ext cx="2141339" cy="42433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  <p:sldLayoutId id="2147483663" r:id="rId17"/>
    <p:sldLayoutId id="2147483664" r:id="rId18"/>
    <p:sldLayoutId id="2147483665" r:id="rId19"/>
    <p:sldLayoutId id="2147483666" r:id="rId20"/>
    <p:sldLayoutId id="2147483667" r:id="rId21"/>
    <p:sldLayoutId id="2147483668" r:id="rId22"/>
    <p:sldLayoutId id="2147483669" r:id="rId23"/>
    <p:sldLayoutId id="2147483670" r:id="rId24"/>
    <p:sldLayoutId id="2147483671" r:id="rId25"/>
    <p:sldLayoutId id="2147483672" r:id="rId26"/>
    <p:sldLayoutId id="2147483673" r:id="rId27"/>
    <p:sldLayoutId id="2147483674" r:id="rId28"/>
    <p:sldLayoutId id="2147483675" r:id="rId29"/>
    <p:sldLayoutId id="2147483676" r:id="rId30"/>
    <p:sldLayoutId id="2147483677" r:id="rId31"/>
    <p:sldLayoutId id="2147483678" r:id="rId32"/>
    <p:sldLayoutId id="2147483679" r:id="rId33"/>
    <p:sldLayoutId id="2147483680" r:id="rId34"/>
    <p:sldLayoutId id="2147483681" r:id="rId35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36583" y="1116421"/>
            <a:ext cx="8250216" cy="35087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Planning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What is your role in the development of a new system?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Your role starts with careful planning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Planning requires an understanding of people, process, technology and governance issues</a:t>
            </a: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Planning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Study problems and needs of an organization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Determine best approach to improving organization through use of: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Methods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Information technology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Shape 134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Planning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98377" lvl="1" marL="742877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Help system users and managers define their requirements for new or enhanced information systems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Helps to justify the need for this new or enhanced system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Shape 141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Planning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idx="1" type="body"/>
          </p:nvPr>
        </p:nvSpPr>
        <p:spPr>
          <a:xfrm>
            <a:off x="457200" y="6286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866" lvl="0" marL="342866" marR="0" rtl="0" algn="l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25000"/>
              <a:buFont typeface="Arial"/>
              <a:buNone/>
            </a:pPr>
            <a:r>
              <a:rPr b="1" baseline="0" i="0" lang="en-US" sz="2000" u="none" cap="none" strike="noStrike">
                <a:solidFill>
                  <a:srgbClr val="002060"/>
                </a:solidFill>
                <a:latin typeface="PT Sans"/>
                <a:ea typeface="PT Sans"/>
                <a:cs typeface="PT Sans"/>
                <a:sym typeface="PT Sans"/>
              </a:rPr>
              <a:t>Two Main Activities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Identification of need (Remember the EHR project)</a:t>
            </a:r>
          </a:p>
          <a:p>
            <a:pPr indent="-298377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Investigation and determination of scope</a:t>
            </a:r>
          </a:p>
          <a:p>
            <a:pPr indent="-298283" lvl="3" marL="1657183" marR="0" rtl="0" algn="l">
              <a:spcBef>
                <a:spcPts val="28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Calibri"/>
              <a:buChar char="–"/>
            </a:pPr>
            <a:r>
              <a:rPr b="0" baseline="0" i="0" lang="en-US" sz="14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(The components of an EHR means that there is a lot to cover in terms of design)</a:t>
            </a: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342866" lvl="0" marL="342866" marR="0" rtl="0" algn="l">
              <a:spcBef>
                <a:spcPts val="400"/>
              </a:spcBef>
              <a:spcAft>
                <a:spcPts val="0"/>
              </a:spcAft>
              <a:buClr>
                <a:srgbClr val="002060"/>
              </a:buClr>
              <a:buFont typeface="Arial"/>
              <a:buNone/>
            </a:pPr>
            <a:r>
              <a:t/>
            </a:r>
            <a:endParaRPr b="1" baseline="0" i="0" sz="2000" u="none" cap="none" strike="noStrike">
              <a:solidFill>
                <a:srgbClr val="00206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076" lvl="1" marL="742877" marR="0" rtl="0" algn="l">
              <a:spcBef>
                <a:spcPts val="360"/>
              </a:spcBef>
              <a:spcAft>
                <a:spcPts val="0"/>
              </a:spcAft>
              <a:buClr>
                <a:srgbClr val="002060"/>
              </a:buClr>
              <a:buFont typeface="Calibri"/>
              <a:buNone/>
            </a:pPr>
            <a:r>
              <a:t/>
            </a:r>
            <a:endParaRPr b="0" baseline="0" i="0" sz="1800" u="none" cap="none" strike="noStrik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Shape 148"/>
          <p:cNvSpPr txBox="1"/>
          <p:nvPr>
            <p:ph type="title"/>
          </p:nvPr>
        </p:nvSpPr>
        <p:spPr>
          <a:xfrm>
            <a:off x="446891" y="2007"/>
            <a:ext cx="8250216" cy="48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baseline="0" i="0" lang="en-US" sz="2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Systems Planning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U 16x9 Presentation Screen">
  <a:themeElements>
    <a:clrScheme name="Apex">
      <a:dk1>
        <a:srgbClr val="000000"/>
      </a:dk1>
      <a:lt1>
        <a:srgbClr val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