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6" r:id="rId2"/>
    <p:sldId id="308" r:id="rId3"/>
    <p:sldId id="330" r:id="rId4"/>
    <p:sldId id="331" r:id="rId5"/>
    <p:sldId id="333" r:id="rId6"/>
    <p:sldId id="334" r:id="rId7"/>
    <p:sldId id="332" r:id="rId8"/>
    <p:sldId id="336" r:id="rId9"/>
    <p:sldId id="341" r:id="rId10"/>
    <p:sldId id="342" r:id="rId11"/>
    <p:sldId id="344" r:id="rId12"/>
    <p:sldId id="345" r:id="rId13"/>
    <p:sldId id="343" r:id="rId14"/>
    <p:sldId id="346" r:id="rId15"/>
    <p:sldId id="347" r:id="rId16"/>
    <p:sldId id="348" r:id="rId17"/>
    <p:sldId id="349" r:id="rId18"/>
    <p:sldId id="350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60" r:id="rId27"/>
    <p:sldId id="359" r:id="rId28"/>
    <p:sldId id="329" r:id="rId29"/>
    <p:sldId id="275" r:id="rId30"/>
    <p:sldId id="337" r:id="rId31"/>
    <p:sldId id="338" r:id="rId32"/>
    <p:sldId id="339" r:id="rId33"/>
    <p:sldId id="340" r:id="rId3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6037B8-9D29-4C26-8DB7-FB9A2A1E8019}">
          <p14:sldIdLst>
            <p14:sldId id="276"/>
            <p14:sldId id="308"/>
            <p14:sldId id="330"/>
            <p14:sldId id="331"/>
            <p14:sldId id="333"/>
            <p14:sldId id="334"/>
            <p14:sldId id="332"/>
            <p14:sldId id="336"/>
            <p14:sldId id="341"/>
            <p14:sldId id="342"/>
            <p14:sldId id="344"/>
            <p14:sldId id="345"/>
            <p14:sldId id="343"/>
            <p14:sldId id="346"/>
            <p14:sldId id="347"/>
            <p14:sldId id="348"/>
            <p14:sldId id="349"/>
            <p14:sldId id="350"/>
            <p14:sldId id="352"/>
            <p14:sldId id="353"/>
            <p14:sldId id="354"/>
            <p14:sldId id="355"/>
            <p14:sldId id="356"/>
            <p14:sldId id="357"/>
            <p14:sldId id="358"/>
            <p14:sldId id="360"/>
            <p14:sldId id="359"/>
            <p14:sldId id="329"/>
            <p14:sldId id="275"/>
          </p14:sldIdLst>
        </p14:section>
        <p14:section name="Untitled Section" id="{DAA8198B-972E-42FC-BF48-367737A81302}">
          <p14:sldIdLst>
            <p14:sldId id="337"/>
            <p14:sldId id="338"/>
            <p14:sldId id="339"/>
            <p14:sldId id="34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3" autoAdjust="0"/>
    <p:restoredTop sz="94709" autoAdjust="0"/>
  </p:normalViewPr>
  <p:slideViewPr>
    <p:cSldViewPr>
      <p:cViewPr>
        <p:scale>
          <a:sx n="63" d="100"/>
          <a:sy n="63" d="100"/>
        </p:scale>
        <p:origin x="-21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smtClean="0"/>
              <a:t>IT448- Fall2017</a:t>
            </a: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6E9FD33-1B5C-4D5F-8BF1-6F7ABC95C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26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A28B952F-7826-4E85-A6F4-DD6CF1924212}" type="datetimeFigureOut">
              <a:rPr lang="ar-EG" smtClean="0"/>
              <a:pPr/>
              <a:t>18/01/1439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149FB71C-E5CD-4F4E-9E10-6DEBED9D7996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52017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15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26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982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IT448-Autumn2017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fld id="{F3DA3022-7EC8-4EBB-A97F-8321580C9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49AA-8637-4D36-B6E6-551F06BBD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0BCD-7B31-4947-B385-D11621594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C75E7C6-2A67-4DEF-9A03-8328072C0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C3FB-5954-4649-9672-28FF3082D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A83B-2389-4FC8-971C-66AA5883F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CB6A-0592-477F-ADA7-B072567DA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0C19-8F8B-4189-8809-825A60736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5DDA-D01C-4D7D-B099-F7A383CB6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AFAB-BA68-4081-9AE4-B66BD1C0C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E295-2BCE-4B9D-B741-527BB4E9C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F15B5-CFF1-4301-B50E-72A148771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63051F0-3E62-43E1-8734-087D5F8148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torialspoint.com/android/android_user_interface_layouts.htm" TargetMode="External"/><Relationship Id="rId2" Type="http://schemas.openxmlformats.org/officeDocument/2006/relationships/hyperlink" Target="https://developer.android.com/training/basics/firstapp/running-app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utorialspoint.com/android/android_event_handling.htm" TargetMode="External"/><Relationship Id="rId4" Type="http://schemas.openxmlformats.org/officeDocument/2006/relationships/hyperlink" Target="https://www.tutorialspoint.com/android/android_user_interface_controls.ht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4296" y="2204864"/>
            <a:ext cx="6588224" cy="914400"/>
          </a:xfrm>
        </p:spPr>
        <p:txBody>
          <a:bodyPr/>
          <a:lstStyle/>
          <a:p>
            <a:pPr algn="l" rtl="0"/>
            <a:r>
              <a:rPr lang="en-US" dirty="0"/>
              <a:t>Mobile Application </a:t>
            </a:r>
            <a:r>
              <a:rPr lang="en-US" dirty="0" smtClean="0"/>
              <a:t>Development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Chapter 4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1800" dirty="0" smtClean="0"/>
              <a:t>Android Navigation and Interface Design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214546" y="2819400"/>
            <a:ext cx="533400" cy="609600"/>
            <a:chOff x="4128" y="1920"/>
            <a:chExt cx="1010" cy="1104"/>
          </a:xfrm>
        </p:grpSpPr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IT448-Fall 2017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7618040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400" b="0" dirty="0">
                <a:solidFill>
                  <a:srgbClr val="FF0000"/>
                </a:solidFill>
              </a:rPr>
              <a:t>Create the Navigation Bar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2" t="16006" r="25588" b="13398"/>
          <a:stretch/>
        </p:blipFill>
        <p:spPr>
          <a:xfrm>
            <a:off x="0" y="1320555"/>
            <a:ext cx="6516216" cy="5537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61205" r="42368" b="24788"/>
          <a:stretch/>
        </p:blipFill>
        <p:spPr>
          <a:xfrm>
            <a:off x="4851698" y="2158755"/>
            <a:ext cx="4019725" cy="112622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3851920" y="2636912"/>
            <a:ext cx="999778" cy="56311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1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7618040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400" b="0" dirty="0">
                <a:solidFill>
                  <a:srgbClr val="FF0000"/>
                </a:solidFill>
              </a:rPr>
              <a:t>Create the Navigation Bar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5" t="68209" r="25362" b="19185"/>
          <a:stretch/>
        </p:blipFill>
        <p:spPr>
          <a:xfrm>
            <a:off x="1403648" y="1412776"/>
            <a:ext cx="7312323" cy="1218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4" t="30669" r="23226" b="52801"/>
          <a:stretch/>
        </p:blipFill>
        <p:spPr>
          <a:xfrm>
            <a:off x="981836" y="2487480"/>
            <a:ext cx="8054660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3" y="4272677"/>
            <a:ext cx="788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StoneSerifStd-Medium"/>
              </a:rPr>
              <a:t>Once the </a:t>
            </a:r>
            <a:r>
              <a:rPr lang="en-US" i="1" dirty="0">
                <a:latin typeface="StoneSerifStd-Medium"/>
              </a:rPr>
              <a:t>navigation bar is </a:t>
            </a:r>
            <a:r>
              <a:rPr lang="en-US" i="1" dirty="0" smtClean="0">
                <a:latin typeface="StoneSerifStd-Medium"/>
              </a:rPr>
              <a:t>coded, it can be copied </a:t>
            </a:r>
            <a:r>
              <a:rPr lang="en-US" i="1" dirty="0">
                <a:latin typeface="StoneSerifStd-Medium"/>
              </a:rPr>
              <a:t>into each of the other</a:t>
            </a:r>
          </a:p>
          <a:p>
            <a:r>
              <a:rPr lang="en-US" i="1" dirty="0">
                <a:latin typeface="StoneSerifStd-Medium"/>
              </a:rPr>
              <a:t>three </a:t>
            </a:r>
            <a:r>
              <a:rPr lang="en-US" i="1" dirty="0" smtClean="0">
                <a:latin typeface="StoneSerifStd-Medium"/>
              </a:rPr>
              <a:t>activities’ layouts. The copied xml code must include the start </a:t>
            </a:r>
            <a:r>
              <a:rPr lang="en-US" i="1" dirty="0" smtClean="0">
                <a:latin typeface="CourierStd"/>
              </a:rPr>
              <a:t>&lt;</a:t>
            </a:r>
            <a:r>
              <a:rPr lang="en-US" i="1" dirty="0" err="1" smtClean="0">
                <a:latin typeface="CourierStd"/>
              </a:rPr>
              <a:t>RelativeLayout</a:t>
            </a:r>
            <a:r>
              <a:rPr lang="en-US" i="1" dirty="0" smtClean="0">
                <a:latin typeface="CourierStd"/>
              </a:rPr>
              <a:t> </a:t>
            </a:r>
            <a:r>
              <a:rPr lang="en-US" i="1" dirty="0" smtClean="0">
                <a:latin typeface="StoneSerifStd-Medium"/>
              </a:rPr>
              <a:t>and end </a:t>
            </a:r>
            <a:r>
              <a:rPr lang="en-US" i="1" dirty="0" smtClean="0">
                <a:latin typeface="CourierStd"/>
              </a:rPr>
              <a:t>&lt;/</a:t>
            </a:r>
            <a:r>
              <a:rPr lang="en-US" i="1" dirty="0" err="1" smtClean="0">
                <a:latin typeface="CourierStd"/>
              </a:rPr>
              <a:t>RelativeLayout</a:t>
            </a:r>
            <a:r>
              <a:rPr lang="en-US" i="1" dirty="0" smtClean="0">
                <a:latin typeface="CourierStd"/>
              </a:rPr>
              <a:t>&gt; </a:t>
            </a:r>
            <a:r>
              <a:rPr lang="en-US" i="1" dirty="0" smtClean="0">
                <a:latin typeface="StoneSerifStd-Medium"/>
              </a:rPr>
              <a:t>tags.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505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7618040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400" b="0" dirty="0">
                <a:solidFill>
                  <a:srgbClr val="FF0000"/>
                </a:solidFill>
              </a:rPr>
              <a:t>Create the </a:t>
            </a:r>
            <a:r>
              <a:rPr lang="en-US" sz="2400" b="0" dirty="0" smtClean="0">
                <a:solidFill>
                  <a:srgbClr val="FF0000"/>
                </a:solidFill>
              </a:rPr>
              <a:t>Contact Layout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70080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StoneSerifStd-Medium"/>
              </a:rPr>
              <a:t>There are three major sections in this layout</a:t>
            </a:r>
            <a:r>
              <a:rPr lang="en-US" sz="2200" dirty="0" smtClean="0">
                <a:latin typeface="StoneSerifStd-Medium"/>
              </a:rPr>
              <a:t>.</a:t>
            </a:r>
          </a:p>
          <a:p>
            <a:endParaRPr lang="en-US" sz="2200" dirty="0">
              <a:latin typeface="StoneSerifStd-Medium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StoneSerifStd-Medium"/>
              </a:rPr>
              <a:t>The </a:t>
            </a:r>
            <a:r>
              <a:rPr lang="en-US" sz="2200" dirty="0">
                <a:latin typeface="StoneSerifStd-Medium"/>
              </a:rPr>
              <a:t>navigation </a:t>
            </a:r>
            <a:r>
              <a:rPr lang="en-US" sz="2200" dirty="0" smtClean="0">
                <a:latin typeface="StoneSerifStd-Medium"/>
              </a:rPr>
              <a:t>bar (completed </a:t>
            </a:r>
            <a:r>
              <a:rPr lang="en-US" sz="2200" dirty="0">
                <a:latin typeface="StoneSerifStd-Medium"/>
              </a:rPr>
              <a:t>in the </a:t>
            </a:r>
            <a:r>
              <a:rPr lang="en-US" sz="2200" dirty="0" smtClean="0">
                <a:latin typeface="StoneSerifStd-Medium"/>
              </a:rPr>
              <a:t>previous section)</a:t>
            </a:r>
          </a:p>
          <a:p>
            <a:endParaRPr lang="en-US" sz="2200" dirty="0" smtClean="0">
              <a:latin typeface="StoneSerifStd-Medium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StoneSerifStd-Medium"/>
              </a:rPr>
              <a:t>The toolbar, which is </a:t>
            </a:r>
            <a:r>
              <a:rPr lang="en-US" sz="2200" dirty="0">
                <a:latin typeface="StoneSerifStd-Medium"/>
              </a:rPr>
              <a:t>another </a:t>
            </a:r>
            <a:r>
              <a:rPr lang="en-US" sz="2200" dirty="0" err="1">
                <a:latin typeface="CourierStd"/>
              </a:rPr>
              <a:t>RelativeLayout</a:t>
            </a:r>
            <a:r>
              <a:rPr lang="en-US" sz="2200" dirty="0">
                <a:latin typeface="CourierStd"/>
              </a:rPr>
              <a:t> </a:t>
            </a:r>
            <a:r>
              <a:rPr lang="en-US" sz="2200" dirty="0" smtClean="0">
                <a:latin typeface="CourierStd"/>
              </a:rPr>
              <a:t>displayed </a:t>
            </a:r>
            <a:r>
              <a:rPr lang="en-US" sz="2200" dirty="0" smtClean="0">
                <a:latin typeface="StoneSerifStd-Medium"/>
              </a:rPr>
              <a:t>at </a:t>
            </a:r>
            <a:r>
              <a:rPr lang="en-US" sz="2200" dirty="0">
                <a:latin typeface="StoneSerifStd-Medium"/>
              </a:rPr>
              <a:t>the top of </a:t>
            </a:r>
            <a:r>
              <a:rPr lang="en-US" sz="2200" dirty="0" smtClean="0">
                <a:latin typeface="StoneSerifStd-Medium"/>
              </a:rPr>
              <a:t>the screen that </a:t>
            </a:r>
            <a:r>
              <a:rPr lang="en-US" sz="2200" dirty="0" smtClean="0"/>
              <a:t>allows </a:t>
            </a:r>
            <a:r>
              <a:rPr lang="en-US" sz="2200" dirty="0"/>
              <a:t>the user to access overall functionality </a:t>
            </a:r>
            <a:r>
              <a:rPr lang="en-US" sz="2200" dirty="0" smtClean="0"/>
              <a:t>of the Contact screen.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StoneSerifStd-Medium"/>
              </a:rPr>
              <a:t>The </a:t>
            </a:r>
            <a:r>
              <a:rPr lang="en-US" sz="2200" dirty="0" err="1">
                <a:latin typeface="CourierStd"/>
              </a:rPr>
              <a:t>ScrollView</a:t>
            </a:r>
            <a:r>
              <a:rPr lang="en-US" sz="2200" dirty="0">
                <a:latin typeface="CourierStd"/>
              </a:rPr>
              <a:t> </a:t>
            </a:r>
            <a:r>
              <a:rPr lang="en-US" sz="2200" dirty="0" smtClean="0">
                <a:latin typeface="CourierStd"/>
              </a:rPr>
              <a:t>(Data Entry form) </a:t>
            </a:r>
            <a:r>
              <a:rPr lang="en-US" sz="2200" dirty="0" smtClean="0">
                <a:latin typeface="StoneSerifStd-Medium"/>
              </a:rPr>
              <a:t>that holds all </a:t>
            </a:r>
            <a:r>
              <a:rPr lang="en-US" sz="2200" dirty="0">
                <a:latin typeface="StoneSerifStd-Medium"/>
              </a:rPr>
              <a:t>the widgets that allow the user to enter information about a contact. A </a:t>
            </a:r>
            <a:r>
              <a:rPr lang="en-US" sz="2200" dirty="0" err="1">
                <a:latin typeface="CourierStd"/>
              </a:rPr>
              <a:t>ScrollView</a:t>
            </a:r>
            <a:r>
              <a:rPr lang="en-US" sz="2200" dirty="0">
                <a:latin typeface="CourierStd"/>
              </a:rPr>
              <a:t> </a:t>
            </a:r>
            <a:r>
              <a:rPr lang="en-US" sz="2200" dirty="0">
                <a:latin typeface="StoneSerifStd-Medium"/>
              </a:rPr>
              <a:t>is </a:t>
            </a:r>
            <a:r>
              <a:rPr lang="en-US" sz="2200" dirty="0" smtClean="0">
                <a:latin typeface="StoneSerifStd-Medium"/>
              </a:rPr>
              <a:t>used to </a:t>
            </a:r>
            <a:r>
              <a:rPr lang="en-US" sz="2200" dirty="0">
                <a:latin typeface="StoneSerifStd-Medium"/>
              </a:rPr>
              <a:t>ensure that users can access all the data entry widgets regardless of the size of </a:t>
            </a:r>
            <a:r>
              <a:rPr lang="en-US" sz="2200" dirty="0" smtClean="0">
                <a:latin typeface="StoneSerifStd-Medium"/>
              </a:rPr>
              <a:t>the used device</a:t>
            </a:r>
            <a:r>
              <a:rPr lang="en-US" sz="2200" dirty="0">
                <a:latin typeface="StoneSerifStd-Medium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062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7618040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400" b="0" dirty="0">
                <a:solidFill>
                  <a:srgbClr val="FF0000"/>
                </a:solidFill>
              </a:rPr>
              <a:t>Create the </a:t>
            </a:r>
            <a:r>
              <a:rPr lang="en-US" sz="2400" b="0" dirty="0" smtClean="0">
                <a:solidFill>
                  <a:srgbClr val="FF0000"/>
                </a:solidFill>
              </a:rPr>
              <a:t>Contact Layout &gt;&gt; Toolbar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141800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toolbar consists of </a:t>
            </a:r>
            <a:r>
              <a:rPr lang="en-US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err="1"/>
              <a:t>RelativeLayout</a:t>
            </a:r>
            <a:r>
              <a:rPr lang="en-US" dirty="0"/>
              <a:t> positioned at the top of the root </a:t>
            </a:r>
            <a:r>
              <a:rPr lang="en-US" dirty="0" smtClean="0"/>
              <a:t>layout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err="1" smtClean="0"/>
              <a:t>ToggleButton</a:t>
            </a:r>
            <a:r>
              <a:rPr lang="en-US" dirty="0" smtClean="0"/>
              <a:t> </a:t>
            </a:r>
            <a:r>
              <a:rPr lang="en-US" dirty="0"/>
              <a:t>to switch between editing and viewing </a:t>
            </a:r>
            <a:r>
              <a:rPr lang="en-US" dirty="0" smtClean="0"/>
              <a:t>modes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Button to allow the </a:t>
            </a:r>
            <a:r>
              <a:rPr lang="en-US" dirty="0" smtClean="0"/>
              <a:t>user to </a:t>
            </a:r>
            <a:r>
              <a:rPr lang="en-US" dirty="0"/>
              <a:t>save changes to the contact’s information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307170"/>
            <a:ext cx="3456384" cy="456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17785" r="27950" b="19185"/>
          <a:stretch/>
        </p:blipFill>
        <p:spPr>
          <a:xfrm>
            <a:off x="1007604" y="2568587"/>
            <a:ext cx="5832648" cy="431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05800" cy="4724400"/>
          </a:xfrm>
        </p:spPr>
        <p:txBody>
          <a:bodyPr/>
          <a:lstStyle/>
          <a:p>
            <a:pPr algn="l" rtl="0"/>
            <a:r>
              <a:rPr lang="en-US" sz="1800" dirty="0"/>
              <a:t>The </a:t>
            </a:r>
            <a:r>
              <a:rPr lang="en-US" sz="1800" dirty="0" err="1" smtClean="0"/>
              <a:t>ScrollView</a:t>
            </a:r>
            <a:r>
              <a:rPr lang="en-US" sz="1800" dirty="0" smtClean="0"/>
              <a:t> or the data form </a:t>
            </a:r>
            <a:r>
              <a:rPr lang="en-US" sz="1800" dirty="0"/>
              <a:t>portion of the </a:t>
            </a:r>
            <a:r>
              <a:rPr lang="en-US" sz="1800" dirty="0" smtClean="0"/>
              <a:t>Contact Layout </a:t>
            </a:r>
            <a:r>
              <a:rPr lang="en-US" sz="1800" dirty="0"/>
              <a:t>allows users to enter information on </a:t>
            </a:r>
            <a:r>
              <a:rPr lang="en-US" sz="1800" dirty="0" smtClean="0"/>
              <a:t>their contacts</a:t>
            </a:r>
            <a:r>
              <a:rPr lang="en-US" sz="1800" dirty="0"/>
              <a:t>. </a:t>
            </a:r>
            <a:r>
              <a:rPr lang="en-US" sz="1800" dirty="0" smtClean="0"/>
              <a:t>It primarily </a:t>
            </a:r>
            <a:r>
              <a:rPr lang="en-US" sz="1800" dirty="0"/>
              <a:t>relies on the </a:t>
            </a:r>
            <a:r>
              <a:rPr lang="en-US" sz="1800" dirty="0" err="1"/>
              <a:t>EditText</a:t>
            </a:r>
            <a:r>
              <a:rPr lang="en-US" sz="1800" dirty="0"/>
              <a:t> and </a:t>
            </a:r>
            <a:r>
              <a:rPr lang="en-US" sz="1800" dirty="0" err="1"/>
              <a:t>TextView</a:t>
            </a:r>
            <a:r>
              <a:rPr lang="en-US" sz="1800" dirty="0"/>
              <a:t> </a:t>
            </a:r>
            <a:r>
              <a:rPr lang="en-US" sz="1800" dirty="0" smtClean="0"/>
              <a:t>widgets</a:t>
            </a:r>
            <a:r>
              <a:rPr lang="en-US" sz="2000" dirty="0" smtClean="0"/>
              <a:t>. </a:t>
            </a:r>
          </a:p>
          <a:p>
            <a:pPr marL="0" indent="0" algn="l" rtl="0">
              <a:buNone/>
            </a:pPr>
            <a:endParaRPr lang="en-US" sz="1500" dirty="0" smtClean="0"/>
          </a:p>
          <a:p>
            <a:pPr algn="l" rtl="0"/>
            <a:r>
              <a:rPr lang="en-US" sz="1800" dirty="0" smtClean="0"/>
              <a:t>The </a:t>
            </a:r>
            <a:r>
              <a:rPr lang="en-US" sz="1800" dirty="0" err="1" smtClean="0"/>
              <a:t>ScrollView</a:t>
            </a:r>
            <a:r>
              <a:rPr lang="en-US" sz="1800" dirty="0" smtClean="0"/>
              <a:t> is placed between the navigation bar and the toolbar.</a:t>
            </a:r>
          </a:p>
          <a:p>
            <a:pPr marL="0" indent="0" algn="l" rtl="0">
              <a:buNone/>
            </a:pPr>
            <a:endParaRPr lang="en-US" sz="1500" dirty="0" smtClean="0"/>
          </a:p>
          <a:p>
            <a:pPr algn="l" rtl="0"/>
            <a:r>
              <a:rPr lang="en-US" sz="1800" dirty="0" smtClean="0"/>
              <a:t>By default the </a:t>
            </a:r>
            <a:r>
              <a:rPr lang="en-US" sz="1800" dirty="0" err="1" smtClean="0"/>
              <a:t>ScrollView</a:t>
            </a:r>
            <a:r>
              <a:rPr lang="en-US" sz="1800" dirty="0" smtClean="0"/>
              <a:t> has a </a:t>
            </a:r>
            <a:r>
              <a:rPr lang="en-US" sz="1800" dirty="0" err="1" smtClean="0"/>
              <a:t>LinearLayout</a:t>
            </a:r>
            <a:r>
              <a:rPr lang="en-US" sz="1800" dirty="0"/>
              <a:t> </a:t>
            </a:r>
            <a:r>
              <a:rPr lang="en-US" sz="1800" dirty="0" smtClean="0"/>
              <a:t>as its only contents.</a:t>
            </a:r>
          </a:p>
          <a:p>
            <a:pPr marL="0" indent="0" algn="l" rtl="0">
              <a:buNone/>
            </a:pPr>
            <a:endParaRPr lang="en-US" sz="1500" dirty="0" smtClean="0"/>
          </a:p>
          <a:p>
            <a:pPr algn="l" rtl="0"/>
            <a:r>
              <a:rPr lang="en-US" sz="1800" dirty="0" err="1" smtClean="0"/>
              <a:t>ScrollViews</a:t>
            </a:r>
            <a:r>
              <a:rPr lang="en-US" sz="1800" dirty="0" smtClean="0"/>
              <a:t> can have </a:t>
            </a:r>
            <a:r>
              <a:rPr lang="en-US" sz="1800" dirty="0"/>
              <a:t>only one widget as their contents. However, if that widget is some type of </a:t>
            </a:r>
            <a:r>
              <a:rPr lang="en-US" sz="1800" dirty="0" smtClean="0"/>
              <a:t>layout, more </a:t>
            </a:r>
            <a:r>
              <a:rPr lang="en-US" sz="1800" dirty="0"/>
              <a:t>widgets can be added as long as they are within that layout</a:t>
            </a:r>
            <a:r>
              <a:rPr lang="en-US" sz="1800" dirty="0" smtClean="0"/>
              <a:t>.</a:t>
            </a:r>
          </a:p>
          <a:p>
            <a:pPr algn="l" rtl="0"/>
            <a:endParaRPr lang="en-US" sz="1500" dirty="0" smtClean="0"/>
          </a:p>
          <a:p>
            <a:pPr algn="l" rtl="0"/>
            <a:r>
              <a:rPr lang="en-US" sz="1800" dirty="0" err="1" smtClean="0"/>
              <a:t>LinearLayouts</a:t>
            </a:r>
            <a:r>
              <a:rPr lang="en-US" sz="1800" dirty="0" smtClean="0"/>
              <a:t> allow a </a:t>
            </a:r>
            <a:r>
              <a:rPr lang="en-US" sz="1800" dirty="0"/>
              <a:t>simple display of widgets one right after the other either vertically or horizontally. </a:t>
            </a:r>
            <a:r>
              <a:rPr lang="en-US" sz="1800" dirty="0" smtClean="0"/>
              <a:t>To get </a:t>
            </a:r>
            <a:r>
              <a:rPr lang="en-US" sz="1800" dirty="0"/>
              <a:t>a more complex display, the </a:t>
            </a:r>
            <a:r>
              <a:rPr lang="en-US" sz="1800" dirty="0" err="1"/>
              <a:t>LinearLayout</a:t>
            </a:r>
            <a:r>
              <a:rPr lang="en-US" sz="1800" dirty="0"/>
              <a:t> is replaced with a </a:t>
            </a:r>
            <a:r>
              <a:rPr lang="en-US" sz="1800" dirty="0" err="1" smtClean="0"/>
              <a:t>RelativeLayout</a:t>
            </a:r>
            <a:r>
              <a:rPr lang="en-US" sz="1800" dirty="0"/>
              <a:t> </a:t>
            </a:r>
            <a:r>
              <a:rPr lang="en-US" sz="1800" dirty="0" smtClean="0"/>
              <a:t>in the xml code. 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8157592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300" b="0" dirty="0">
                <a:solidFill>
                  <a:srgbClr val="FF0000"/>
                </a:solidFill>
              </a:rPr>
              <a:t>Create the </a:t>
            </a:r>
            <a:r>
              <a:rPr lang="en-US" sz="2300" b="0" dirty="0" smtClean="0">
                <a:solidFill>
                  <a:srgbClr val="FF0000"/>
                </a:solidFill>
              </a:rPr>
              <a:t>Contact Layout &gt;&gt; </a:t>
            </a:r>
            <a:r>
              <a:rPr lang="en-US" sz="2300" b="0" dirty="0" err="1" smtClean="0">
                <a:solidFill>
                  <a:srgbClr val="FF0000"/>
                </a:solidFill>
              </a:rPr>
              <a:t>ScrollView</a:t>
            </a:r>
            <a:r>
              <a:rPr lang="en-US" sz="2300" b="0" dirty="0" smtClean="0">
                <a:solidFill>
                  <a:srgbClr val="FF0000"/>
                </a:solidFill>
              </a:rPr>
              <a:t> (Data Entry Form) 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8157592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300" b="0" dirty="0">
                <a:solidFill>
                  <a:srgbClr val="FF0000"/>
                </a:solidFill>
              </a:rPr>
              <a:t>Create the </a:t>
            </a:r>
            <a:r>
              <a:rPr lang="en-US" sz="2300" b="0" dirty="0" smtClean="0">
                <a:solidFill>
                  <a:srgbClr val="FF0000"/>
                </a:solidFill>
              </a:rPr>
              <a:t>Contact Layout &gt;&gt; </a:t>
            </a:r>
            <a:r>
              <a:rPr lang="en-US" sz="2300" b="0" dirty="0" err="1" smtClean="0">
                <a:solidFill>
                  <a:srgbClr val="FF0000"/>
                </a:solidFill>
              </a:rPr>
              <a:t>ScrollView</a:t>
            </a:r>
            <a:r>
              <a:rPr lang="en-US" sz="2300" b="0" dirty="0" smtClean="0">
                <a:solidFill>
                  <a:srgbClr val="FF0000"/>
                </a:solidFill>
              </a:rPr>
              <a:t> (Data Entry Form) 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71010" r="27950" b="14439"/>
          <a:stretch/>
        </p:blipFill>
        <p:spPr>
          <a:xfrm>
            <a:off x="1115413" y="1556792"/>
            <a:ext cx="6480712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0795" r="23225" b="44397"/>
          <a:stretch/>
        </p:blipFill>
        <p:spPr>
          <a:xfrm>
            <a:off x="1115413" y="2780928"/>
            <a:ext cx="7192036" cy="2088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6512" y="4941168"/>
            <a:ext cx="9464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Next step is to write the xml code for all widgets </a:t>
            </a:r>
            <a:r>
              <a:rPr lang="en-US" i="1" u="sng" dirty="0" smtClean="0">
                <a:solidFill>
                  <a:srgbClr val="FF0000"/>
                </a:solidFill>
              </a:rPr>
              <a:t>in the </a:t>
            </a:r>
            <a:r>
              <a:rPr lang="en-US" i="1" u="sng" dirty="0" err="1" smtClean="0">
                <a:solidFill>
                  <a:srgbClr val="FF0000"/>
                </a:solidFill>
              </a:rPr>
              <a:t>RelativeLayout</a:t>
            </a:r>
            <a:r>
              <a:rPr lang="en-US" i="1" u="sng" dirty="0" smtClean="0">
                <a:solidFill>
                  <a:srgbClr val="FF0000"/>
                </a:solidFill>
              </a:rPr>
              <a:t> of the </a:t>
            </a:r>
            <a:r>
              <a:rPr lang="en-US" i="1" u="sng" dirty="0" err="1" smtClean="0">
                <a:solidFill>
                  <a:srgbClr val="FF0000"/>
                </a:solidFill>
              </a:rPr>
              <a:t>ScrollView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r>
              <a:rPr lang="en-US" i="1" dirty="0" smtClean="0"/>
              <a:t> </a:t>
            </a:r>
          </a:p>
          <a:p>
            <a:r>
              <a:rPr lang="en-US" i="1" dirty="0" smtClean="0"/>
              <a:t>You cannot place the widgets in the </a:t>
            </a:r>
            <a:r>
              <a:rPr lang="en-US" i="1" dirty="0" err="1" smtClean="0"/>
              <a:t>ScrollView</a:t>
            </a:r>
            <a:r>
              <a:rPr lang="en-US" i="1" dirty="0" smtClean="0"/>
              <a:t>, as it has already one widget, namely</a:t>
            </a:r>
          </a:p>
          <a:p>
            <a:r>
              <a:rPr lang="en-US" i="1" dirty="0" smtClean="0"/>
              <a:t>the </a:t>
            </a:r>
            <a:r>
              <a:rPr lang="en-US" i="1" dirty="0" err="1" smtClean="0"/>
              <a:t>RelativeLayout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599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1800" dirty="0" smtClean="0"/>
              <a:t>Drag a </a:t>
            </a:r>
            <a:r>
              <a:rPr lang="en-US" sz="1800" dirty="0" err="1"/>
              <a:t>TextView</a:t>
            </a:r>
            <a:r>
              <a:rPr lang="en-US" sz="1800" dirty="0"/>
              <a:t> to </a:t>
            </a:r>
            <a:r>
              <a:rPr lang="en-US" sz="1800" dirty="0" smtClean="0"/>
              <a:t>the </a:t>
            </a:r>
            <a:r>
              <a:rPr lang="en-US" sz="1800" dirty="0" err="1" smtClean="0"/>
              <a:t>RelativeLayout</a:t>
            </a:r>
            <a:r>
              <a:rPr lang="en-US" sz="1800" dirty="0" smtClean="0"/>
              <a:t> </a:t>
            </a:r>
            <a:r>
              <a:rPr lang="en-US" sz="1800" dirty="0"/>
              <a:t>in the </a:t>
            </a:r>
            <a:r>
              <a:rPr lang="en-US" sz="1800" dirty="0" err="1"/>
              <a:t>ScrollView</a:t>
            </a:r>
            <a:r>
              <a:rPr lang="en-US" sz="1800" dirty="0"/>
              <a:t> </a:t>
            </a:r>
            <a:r>
              <a:rPr lang="en-US" sz="1800" dirty="0" smtClean="0"/>
              <a:t>.Then </a:t>
            </a:r>
            <a:r>
              <a:rPr lang="en-US" sz="1800" dirty="0"/>
              <a:t>switch to XML view </a:t>
            </a:r>
            <a:r>
              <a:rPr lang="en-US" sz="1800" dirty="0" smtClean="0"/>
              <a:t>and modify </a:t>
            </a:r>
            <a:r>
              <a:rPr lang="en-US" sz="1800" dirty="0"/>
              <a:t>the </a:t>
            </a:r>
            <a:r>
              <a:rPr lang="en-US" sz="1800" dirty="0" err="1" smtClean="0"/>
              <a:t>TextView</a:t>
            </a:r>
            <a:r>
              <a:rPr lang="en-US" sz="1800" dirty="0" smtClean="0"/>
              <a:t> attributes so that its ID is </a:t>
            </a:r>
            <a:r>
              <a:rPr lang="en-US" sz="1800" dirty="0" err="1" smtClean="0"/>
              <a:t>textContact</a:t>
            </a:r>
            <a:r>
              <a:rPr lang="en-US" sz="1800" dirty="0" smtClean="0"/>
              <a:t> </a:t>
            </a:r>
            <a:r>
              <a:rPr lang="en-US" sz="1800" dirty="0"/>
              <a:t>, is aligned to the top and </a:t>
            </a:r>
            <a:r>
              <a:rPr lang="en-US" sz="1800" dirty="0" smtClean="0"/>
              <a:t>left of </a:t>
            </a:r>
            <a:r>
              <a:rPr lang="en-US" sz="1800" dirty="0"/>
              <a:t>its parent, and it has a left margin of 10dp , a top margin of 5dp , and displays Contact: </a:t>
            </a:r>
            <a:r>
              <a:rPr lang="en-US" sz="1800" dirty="0" smtClean="0"/>
              <a:t>as its </a:t>
            </a:r>
            <a:r>
              <a:rPr lang="en-US" sz="1800" dirty="0"/>
              <a:t>text.</a:t>
            </a:r>
            <a:endParaRPr lang="en-US" sz="1800" dirty="0" smtClean="0"/>
          </a:p>
          <a:p>
            <a:pPr algn="l" rtl="0"/>
            <a:r>
              <a:rPr lang="en-US" sz="1800" dirty="0" smtClean="0"/>
              <a:t>Then add an </a:t>
            </a:r>
            <a:r>
              <a:rPr lang="en-US" sz="1800" dirty="0" err="1"/>
              <a:t>EditText</a:t>
            </a:r>
            <a:r>
              <a:rPr lang="en-US" sz="1800" dirty="0"/>
              <a:t> for the user to enter the contact </a:t>
            </a:r>
            <a:r>
              <a:rPr lang="en-US" sz="1800" dirty="0" smtClean="0"/>
              <a:t>name. Code shown below.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35993" r="28737" b="30391"/>
          <a:stretch/>
        </p:blipFill>
        <p:spPr>
          <a:xfrm>
            <a:off x="755575" y="3068960"/>
            <a:ext cx="5940657" cy="2592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1115616" y="4581128"/>
            <a:ext cx="2448272" cy="79208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8157592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300" b="0" dirty="0">
                <a:solidFill>
                  <a:srgbClr val="FF0000"/>
                </a:solidFill>
              </a:rPr>
              <a:t>Create the </a:t>
            </a:r>
            <a:r>
              <a:rPr lang="en-US" sz="2300" b="0" dirty="0" smtClean="0">
                <a:solidFill>
                  <a:srgbClr val="FF0000"/>
                </a:solidFill>
              </a:rPr>
              <a:t>Contact Layout &gt;&gt; </a:t>
            </a:r>
            <a:r>
              <a:rPr lang="en-US" sz="2300" b="0" dirty="0" err="1" smtClean="0">
                <a:solidFill>
                  <a:srgbClr val="FF0000"/>
                </a:solidFill>
              </a:rPr>
              <a:t>ScrollView</a:t>
            </a:r>
            <a:r>
              <a:rPr lang="en-US" sz="2300" b="0" dirty="0" smtClean="0">
                <a:solidFill>
                  <a:srgbClr val="FF0000"/>
                </a:solidFill>
              </a:rPr>
              <a:t> (Data Entry Form) </a:t>
            </a:r>
            <a:endParaRPr lang="en-US" sz="2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20585" r="26375" b="51401"/>
          <a:stretch/>
        </p:blipFill>
        <p:spPr>
          <a:xfrm>
            <a:off x="251520" y="1916831"/>
            <a:ext cx="6264694" cy="2160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60229" r="27551" b="8956"/>
          <a:stretch/>
        </p:blipFill>
        <p:spPr>
          <a:xfrm>
            <a:off x="35496" y="4077072"/>
            <a:ext cx="6247672" cy="2329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1331475"/>
            <a:ext cx="7159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Then add the Address </a:t>
            </a:r>
            <a:r>
              <a:rPr lang="en-US" sz="2000" dirty="0" err="1" smtClean="0"/>
              <a:t>TextView</a:t>
            </a:r>
            <a:r>
              <a:rPr lang="en-US" sz="2000" dirty="0" smtClean="0"/>
              <a:t> and </a:t>
            </a:r>
            <a:r>
              <a:rPr lang="en-US" sz="2000" dirty="0" err="1" smtClean="0"/>
              <a:t>EditText</a:t>
            </a:r>
            <a:r>
              <a:rPr lang="en-US" sz="2000" dirty="0" smtClean="0"/>
              <a:t> as shown below</a:t>
            </a:r>
            <a:endParaRPr lang="en-US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8157592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300" b="0" dirty="0">
                <a:solidFill>
                  <a:srgbClr val="FF0000"/>
                </a:solidFill>
              </a:rPr>
              <a:t>Create the </a:t>
            </a:r>
            <a:r>
              <a:rPr lang="en-US" sz="2300" b="0" dirty="0" smtClean="0">
                <a:solidFill>
                  <a:srgbClr val="FF0000"/>
                </a:solidFill>
              </a:rPr>
              <a:t>Contact Layout &gt;&gt; </a:t>
            </a:r>
            <a:r>
              <a:rPr lang="en-US" sz="2300" b="0" dirty="0" err="1" smtClean="0">
                <a:solidFill>
                  <a:srgbClr val="FF0000"/>
                </a:solidFill>
              </a:rPr>
              <a:t>ScrollView</a:t>
            </a:r>
            <a:r>
              <a:rPr lang="en-US" sz="2300" b="0" dirty="0" smtClean="0">
                <a:solidFill>
                  <a:srgbClr val="FF0000"/>
                </a:solidFill>
              </a:rPr>
              <a:t> (Data Entry Form) 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060848"/>
            <a:ext cx="288032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8157592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300" b="0" dirty="0">
                <a:solidFill>
                  <a:srgbClr val="FF0000"/>
                </a:solidFill>
              </a:rPr>
              <a:t>Create the </a:t>
            </a:r>
            <a:r>
              <a:rPr lang="en-US" sz="2300" b="0" dirty="0" smtClean="0">
                <a:solidFill>
                  <a:srgbClr val="FF0000"/>
                </a:solidFill>
              </a:rPr>
              <a:t>Contact Layout &gt;&gt; </a:t>
            </a:r>
            <a:r>
              <a:rPr lang="en-US" sz="2300" b="0" dirty="0" err="1" smtClean="0">
                <a:solidFill>
                  <a:srgbClr val="FF0000"/>
                </a:solidFill>
              </a:rPr>
              <a:t>ScrollView</a:t>
            </a:r>
            <a:r>
              <a:rPr lang="en-US" sz="2300" b="0" dirty="0" smtClean="0">
                <a:solidFill>
                  <a:srgbClr val="FF0000"/>
                </a:solidFill>
              </a:rPr>
              <a:t> (Data Entry Form) 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55679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toneSerifStd-Medium"/>
              </a:rPr>
              <a:t>The next step is to add the </a:t>
            </a:r>
            <a:r>
              <a:rPr lang="en-US" dirty="0" smtClean="0">
                <a:latin typeface="StoneSerifStd-Medium"/>
              </a:rPr>
              <a:t>three </a:t>
            </a:r>
            <a:r>
              <a:rPr lang="en-US" dirty="0" err="1" smtClean="0">
                <a:latin typeface="StoneSerifStd-Medium"/>
              </a:rPr>
              <a:t>TextViews</a:t>
            </a:r>
            <a:r>
              <a:rPr lang="en-US" dirty="0" smtClean="0">
                <a:latin typeface="StoneSerifStd-Medium"/>
              </a:rPr>
              <a:t> and </a:t>
            </a:r>
            <a:r>
              <a:rPr lang="en-US" dirty="0" err="1">
                <a:latin typeface="CourierStd"/>
              </a:rPr>
              <a:t>EditTexts</a:t>
            </a:r>
            <a:r>
              <a:rPr lang="en-US" dirty="0">
                <a:latin typeface="CourierStd"/>
              </a:rPr>
              <a:t> </a:t>
            </a:r>
            <a:r>
              <a:rPr lang="en-US" dirty="0">
                <a:latin typeface="StoneSerifStd-Medium"/>
              </a:rPr>
              <a:t>required to enter the city, state and zip code of </a:t>
            </a:r>
            <a:r>
              <a:rPr lang="en-US" dirty="0" smtClean="0">
                <a:latin typeface="StoneSerifStd-Medium"/>
              </a:rPr>
              <a:t>the contact. The xml attributes of these widgets are as follows: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45798" r="26375" b="13583"/>
          <a:stretch/>
        </p:blipFill>
        <p:spPr>
          <a:xfrm>
            <a:off x="251520" y="2451040"/>
            <a:ext cx="6546200" cy="3570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3926" r="27163" b="61205"/>
          <a:stretch/>
        </p:blipFill>
        <p:spPr>
          <a:xfrm>
            <a:off x="236702" y="4539272"/>
            <a:ext cx="6429304" cy="14100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20" y="2165447"/>
            <a:ext cx="2859380" cy="46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8157592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300" b="0" dirty="0">
                <a:solidFill>
                  <a:srgbClr val="FF0000"/>
                </a:solidFill>
              </a:rPr>
              <a:t>Create the </a:t>
            </a:r>
            <a:r>
              <a:rPr lang="en-US" sz="2300" b="0" dirty="0" smtClean="0">
                <a:solidFill>
                  <a:srgbClr val="FF0000"/>
                </a:solidFill>
              </a:rPr>
              <a:t>Contact Layout &gt;&gt; </a:t>
            </a:r>
            <a:r>
              <a:rPr lang="en-US" sz="2300" b="0" dirty="0" err="1" smtClean="0">
                <a:solidFill>
                  <a:srgbClr val="FF0000"/>
                </a:solidFill>
              </a:rPr>
              <a:t>ScrollView</a:t>
            </a:r>
            <a:r>
              <a:rPr lang="en-US" sz="2300" b="0" dirty="0" smtClean="0">
                <a:solidFill>
                  <a:srgbClr val="FF0000"/>
                </a:solidFill>
              </a:rPr>
              <a:t> (Data Entry Form) 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909" y="134250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toneSerifStd-Medium"/>
              </a:rPr>
              <a:t>Then the email and birthdate </a:t>
            </a:r>
            <a:r>
              <a:rPr lang="en-US" dirty="0" err="1" smtClean="0">
                <a:latin typeface="StoneSerifStd-Medium"/>
              </a:rPr>
              <a:t>TextView</a:t>
            </a:r>
            <a:r>
              <a:rPr lang="en-US" dirty="0" smtClean="0">
                <a:latin typeface="StoneSerifStd-Medium"/>
              </a:rPr>
              <a:t> and </a:t>
            </a:r>
            <a:r>
              <a:rPr lang="en-US" dirty="0" err="1" smtClean="0">
                <a:latin typeface="StoneSerifStd-Medium"/>
              </a:rPr>
              <a:t>EditText</a:t>
            </a:r>
            <a:r>
              <a:rPr lang="en-US" dirty="0" smtClean="0">
                <a:latin typeface="StoneSerifStd-Medium"/>
              </a:rPr>
              <a:t>. The xml attributes of these widgets are as follows: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24364" r="24801" b="55180"/>
          <a:stretch/>
        </p:blipFill>
        <p:spPr>
          <a:xfrm>
            <a:off x="251520" y="4149080"/>
            <a:ext cx="7313836" cy="1780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64177" r="27163" b="12480"/>
          <a:stretch/>
        </p:blipFill>
        <p:spPr>
          <a:xfrm>
            <a:off x="539552" y="1988840"/>
            <a:ext cx="6552728" cy="21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305800" cy="47244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Activities, Layouts and Intents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Creating the Interface of the </a:t>
            </a:r>
            <a:r>
              <a:rPr lang="en-US" dirty="0" err="1" smtClean="0"/>
              <a:t>ContactList</a:t>
            </a:r>
            <a:r>
              <a:rPr lang="en-US" dirty="0" smtClean="0"/>
              <a:t> App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Activating the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8157592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300" b="0" dirty="0">
                <a:solidFill>
                  <a:srgbClr val="FF0000"/>
                </a:solidFill>
              </a:rPr>
              <a:t>Create the </a:t>
            </a:r>
            <a:r>
              <a:rPr lang="en-US" sz="2300" b="0" dirty="0" smtClean="0">
                <a:solidFill>
                  <a:srgbClr val="FF0000"/>
                </a:solidFill>
              </a:rPr>
              <a:t>Contact Layout &gt;&gt; </a:t>
            </a:r>
            <a:r>
              <a:rPr lang="en-US" sz="2300" b="0" dirty="0" err="1" smtClean="0">
                <a:solidFill>
                  <a:srgbClr val="FF0000"/>
                </a:solidFill>
              </a:rPr>
              <a:t>ScrollView</a:t>
            </a:r>
            <a:r>
              <a:rPr lang="en-US" sz="2300" b="0" dirty="0" smtClean="0">
                <a:solidFill>
                  <a:srgbClr val="FF0000"/>
                </a:solidFill>
              </a:rPr>
              <a:t> (Data Entry Form) 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35993" r="25588" b="9381"/>
          <a:stretch/>
        </p:blipFill>
        <p:spPr>
          <a:xfrm>
            <a:off x="-180528" y="1412776"/>
            <a:ext cx="6786841" cy="4486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1412776"/>
            <a:ext cx="2532425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This Button opens </a:t>
            </a:r>
          </a:p>
          <a:p>
            <a:r>
              <a:rPr lang="en-US" sz="1400" dirty="0"/>
              <a:t>a </a:t>
            </a:r>
            <a:r>
              <a:rPr lang="en-US" sz="1400" dirty="0" err="1"/>
              <a:t>DatePicker</a:t>
            </a:r>
            <a:r>
              <a:rPr lang="en-US" sz="1400" dirty="0"/>
              <a:t> Dialog,</a:t>
            </a:r>
          </a:p>
          <a:p>
            <a:r>
              <a:rPr lang="en-US" sz="1400" dirty="0"/>
              <a:t> where date is selected </a:t>
            </a:r>
          </a:p>
          <a:p>
            <a:r>
              <a:rPr lang="en-US" sz="1400" dirty="0"/>
              <a:t>and displayed in the </a:t>
            </a:r>
            <a:r>
              <a:rPr lang="en-US" sz="1400" dirty="0" err="1"/>
              <a:t>DateText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652120" y="1772816"/>
            <a:ext cx="864096" cy="1440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963" y="2348880"/>
            <a:ext cx="2714037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2781672"/>
          </a:xfrm>
        </p:spPr>
        <p:txBody>
          <a:bodyPr/>
          <a:lstStyle/>
          <a:p>
            <a:pPr algn="l" rtl="0"/>
            <a:r>
              <a:rPr lang="en-US" sz="1800" dirty="0"/>
              <a:t>Android provides a </a:t>
            </a:r>
            <a:r>
              <a:rPr lang="en-US" sz="1800" dirty="0" err="1"/>
              <a:t>DatePickerDialog</a:t>
            </a:r>
            <a:r>
              <a:rPr lang="en-US" sz="1800" dirty="0"/>
              <a:t> class that provides the functionality </a:t>
            </a:r>
            <a:r>
              <a:rPr lang="en-US" sz="1800" dirty="0" smtClean="0"/>
              <a:t>needed. However in this app, we will create a ‘</a:t>
            </a:r>
            <a:r>
              <a:rPr lang="en-US" sz="1800" u="sng" dirty="0" smtClean="0"/>
              <a:t>date selection’ pop-up </a:t>
            </a:r>
            <a:r>
              <a:rPr lang="en-US" sz="1800" dirty="0" smtClean="0"/>
              <a:t>from scratch by creating a </a:t>
            </a:r>
            <a:r>
              <a:rPr lang="en-US" sz="1800" u="sng" dirty="0" smtClean="0"/>
              <a:t>new empty layout file </a:t>
            </a:r>
            <a:r>
              <a:rPr lang="en-US" sz="1800" dirty="0" smtClean="0"/>
              <a:t>in the app layout folder. </a:t>
            </a:r>
          </a:p>
          <a:p>
            <a:pPr algn="l" rtl="0"/>
            <a:r>
              <a:rPr lang="en-US" sz="1800" dirty="0"/>
              <a:t>The birthday selection date </a:t>
            </a:r>
            <a:r>
              <a:rPr lang="en-US" sz="1800" dirty="0" smtClean="0"/>
              <a:t>pop-up consists of the following: </a:t>
            </a:r>
          </a:p>
          <a:p>
            <a:pPr lvl="1" algn="l" rtl="0"/>
            <a:r>
              <a:rPr lang="en-US" sz="1800" dirty="0" err="1" smtClean="0"/>
              <a:t>DatePicker</a:t>
            </a:r>
            <a:r>
              <a:rPr lang="en-US" sz="1800" dirty="0" smtClean="0"/>
              <a:t> widget, which </a:t>
            </a:r>
            <a:r>
              <a:rPr lang="en-US" sz="1800" dirty="0"/>
              <a:t>allows the user to select a specific </a:t>
            </a:r>
            <a:r>
              <a:rPr lang="en-US" sz="1800" dirty="0" smtClean="0"/>
              <a:t>date. </a:t>
            </a:r>
          </a:p>
          <a:p>
            <a:pPr lvl="1" algn="l" rtl="0"/>
            <a:r>
              <a:rPr lang="en-US" sz="1800" dirty="0" smtClean="0"/>
              <a:t>Cancel </a:t>
            </a:r>
            <a:r>
              <a:rPr lang="en-US" sz="1800" dirty="0"/>
              <a:t>and OK buttons. </a:t>
            </a:r>
            <a:endParaRPr lang="en-US" sz="1800" dirty="0" smtClean="0"/>
          </a:p>
          <a:p>
            <a:pPr lvl="1" algn="l" rtl="0"/>
            <a:r>
              <a:rPr lang="en-US" sz="1800" dirty="0" smtClean="0"/>
              <a:t>A </a:t>
            </a:r>
            <a:r>
              <a:rPr lang="en-US" sz="1800" dirty="0" err="1" smtClean="0"/>
              <a:t>LinearLayout</a:t>
            </a:r>
            <a:r>
              <a:rPr lang="en-US" sz="1800" dirty="0" smtClean="0"/>
              <a:t> for the </a:t>
            </a:r>
            <a:r>
              <a:rPr lang="en-US" sz="1800" dirty="0" err="1" smtClean="0"/>
              <a:t>DatePicker</a:t>
            </a:r>
            <a:r>
              <a:rPr lang="en-US" sz="1800" dirty="0" smtClean="0"/>
              <a:t> widget.</a:t>
            </a:r>
          </a:p>
          <a:p>
            <a:pPr lvl="1" algn="l" rtl="0"/>
            <a:r>
              <a:rPr lang="en-US" sz="1800" dirty="0" smtClean="0"/>
              <a:t>A </a:t>
            </a:r>
            <a:r>
              <a:rPr lang="en-US" sz="1800" dirty="0" err="1" smtClean="0"/>
              <a:t>TableLayout</a:t>
            </a:r>
            <a:r>
              <a:rPr lang="en-US" sz="1800" dirty="0" smtClean="0"/>
              <a:t> </a:t>
            </a:r>
            <a:r>
              <a:rPr lang="en-US" sz="1800" dirty="0"/>
              <a:t> </a:t>
            </a:r>
            <a:r>
              <a:rPr lang="en-US" sz="1800" dirty="0" smtClean="0"/>
              <a:t>for the two buttons.</a:t>
            </a:r>
          </a:p>
          <a:p>
            <a:pPr lvl="1" algn="l" rtl="0"/>
            <a:endParaRPr lang="en-US" sz="1800" dirty="0"/>
          </a:p>
          <a:p>
            <a:pPr lvl="1" algn="l" rtl="0"/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827584" y="332656"/>
            <a:ext cx="815759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Creating the Interface</a:t>
            </a:r>
            <a:br>
              <a:rPr lang="en-US" kern="0" dirty="0" smtClean="0"/>
            </a:br>
            <a:r>
              <a:rPr lang="en-US" sz="2300" b="0" kern="0" dirty="0" smtClean="0">
                <a:solidFill>
                  <a:srgbClr val="FF0000"/>
                </a:solidFill>
              </a:rPr>
              <a:t>Create the Contact Layout &gt;&gt; </a:t>
            </a:r>
            <a:r>
              <a:rPr lang="en-US" sz="2300" b="0" kern="0" dirty="0" err="1" smtClean="0">
                <a:solidFill>
                  <a:srgbClr val="FF0000"/>
                </a:solidFill>
              </a:rPr>
              <a:t>DatePicker</a:t>
            </a:r>
            <a:r>
              <a:rPr lang="en-US" sz="2300" b="0" kern="0" dirty="0" smtClean="0">
                <a:solidFill>
                  <a:srgbClr val="FF0000"/>
                </a:solidFill>
              </a:rPr>
              <a:t> Dialog</a:t>
            </a:r>
            <a:endParaRPr lang="en-US" sz="2300" kern="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0" y="4201616"/>
            <a:ext cx="3906765" cy="2155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4927" y="4797152"/>
            <a:ext cx="1321804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StoneSerifStd-Medium"/>
              </a:rPr>
              <a:t>The </a:t>
            </a:r>
            <a:r>
              <a:rPr lang="en-US" dirty="0" err="1">
                <a:latin typeface="CourierStd"/>
              </a:rPr>
              <a:t>DatePicker</a:t>
            </a:r>
            <a:r>
              <a:rPr lang="en-US" dirty="0">
                <a:latin typeface="CourierStd"/>
              </a:rPr>
              <a:t> </a:t>
            </a:r>
            <a:r>
              <a:rPr lang="en-US" dirty="0">
                <a:latin typeface="StoneSerifStd-Medium"/>
              </a:rPr>
              <a:t>widget </a:t>
            </a:r>
            <a:r>
              <a:rPr lang="en-US" dirty="0" smtClean="0">
                <a:latin typeface="StoneSerifStd-Medium"/>
              </a:rPr>
              <a:t>displays only </a:t>
            </a:r>
            <a:r>
              <a:rPr lang="en-US" dirty="0">
                <a:latin typeface="StoneSerifStd-Medium"/>
              </a:rPr>
              <a:t>at runtime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802235" y="5155452"/>
            <a:ext cx="3142692" cy="5265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42504"/>
          <a:stretch/>
        </p:blipFill>
        <p:spPr>
          <a:xfrm>
            <a:off x="5688124" y="2863768"/>
            <a:ext cx="2998676" cy="399423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4788024" y="4941168"/>
            <a:ext cx="1800200" cy="14157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746720"/>
          </a:xfrm>
        </p:spPr>
        <p:txBody>
          <a:bodyPr/>
          <a:lstStyle/>
          <a:p>
            <a:r>
              <a:rPr lang="en-US" dirty="0" smtClean="0"/>
              <a:t>Activating the Interface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Activating the Navigation Bar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37395" r="35825" b="33191"/>
          <a:stretch/>
        </p:blipFill>
        <p:spPr>
          <a:xfrm>
            <a:off x="539552" y="1196752"/>
            <a:ext cx="7488826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861048"/>
            <a:ext cx="8609023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Similar code is applied for the other two buttons in the navigation bar, but with minor modifications. </a:t>
            </a:r>
          </a:p>
          <a:p>
            <a:r>
              <a:rPr lang="en-US" sz="1500" dirty="0" smtClean="0"/>
              <a:t>For the </a:t>
            </a:r>
            <a:r>
              <a:rPr lang="en-US" sz="1500" dirty="0" err="1" smtClean="0"/>
              <a:t>imageButtonMap</a:t>
            </a:r>
            <a:r>
              <a:rPr lang="en-US" sz="1500" dirty="0"/>
              <a:t> the method </a:t>
            </a:r>
            <a:r>
              <a:rPr lang="en-US" sz="1500" dirty="0" err="1"/>
              <a:t>initSettingsButton</a:t>
            </a:r>
            <a:r>
              <a:rPr lang="en-US" sz="1500" dirty="0"/>
              <a:t> is </a:t>
            </a:r>
            <a:r>
              <a:rPr lang="en-US" sz="1500" dirty="0" smtClean="0"/>
              <a:t>declared, in which you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initListButton</a:t>
            </a:r>
            <a:r>
              <a:rPr lang="en-US" sz="1500" dirty="0" smtClean="0"/>
              <a:t>() to  </a:t>
            </a:r>
            <a:r>
              <a:rPr lang="en-US" sz="1500" dirty="0" err="1"/>
              <a:t>initMapButton</a:t>
            </a:r>
            <a:r>
              <a:rPr lang="en-US" sz="1500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R.id.imageButtonList</a:t>
            </a:r>
            <a:r>
              <a:rPr lang="en-US" sz="1500" dirty="0"/>
              <a:t> to </a:t>
            </a:r>
            <a:r>
              <a:rPr lang="en-US" sz="1500" dirty="0" err="1"/>
              <a:t>R.id.imageButtonMap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ContactListActivity.class</a:t>
            </a:r>
            <a:r>
              <a:rPr lang="en-US" sz="1500" dirty="0"/>
              <a:t> to </a:t>
            </a:r>
            <a:r>
              <a:rPr lang="en-US" sz="1500" dirty="0" err="1"/>
              <a:t>ContactMapActivity.class</a:t>
            </a:r>
            <a:endParaRPr lang="en-US" sz="1500" dirty="0" smtClean="0"/>
          </a:p>
          <a:p>
            <a:r>
              <a:rPr lang="en-US" sz="1500" dirty="0" smtClean="0"/>
              <a:t>For the </a:t>
            </a:r>
            <a:r>
              <a:rPr lang="en-US" sz="1500" dirty="0" err="1" smtClean="0"/>
              <a:t>imageButtonSettings</a:t>
            </a:r>
            <a:r>
              <a:rPr lang="en-US" sz="1500" dirty="0" smtClean="0"/>
              <a:t>, the method </a:t>
            </a:r>
            <a:r>
              <a:rPr lang="en-US" sz="1500" dirty="0" err="1" smtClean="0"/>
              <a:t>initSettingsButton</a:t>
            </a:r>
            <a:r>
              <a:rPr lang="en-US" sz="1500" dirty="0" smtClean="0"/>
              <a:t> is declared, in which you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 smtClean="0"/>
              <a:t>initListButton</a:t>
            </a:r>
            <a:r>
              <a:rPr lang="en-US" sz="1500" dirty="0"/>
              <a:t>() to </a:t>
            </a:r>
            <a:r>
              <a:rPr lang="en-US" sz="1500" dirty="0" err="1"/>
              <a:t>initSettingsButton</a:t>
            </a:r>
            <a:r>
              <a:rPr lang="en-US" sz="1500" dirty="0"/>
              <a:t>()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R.id.imageButtonList</a:t>
            </a:r>
            <a:r>
              <a:rPr lang="en-US" sz="1500" dirty="0"/>
              <a:t> to </a:t>
            </a:r>
            <a:r>
              <a:rPr lang="en-US" sz="1500" dirty="0" err="1"/>
              <a:t>R.id.imageButtonSettings</a:t>
            </a:r>
            <a:endParaRPr lang="en-US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ContactListActivity.class</a:t>
            </a:r>
            <a:r>
              <a:rPr lang="en-US" sz="1500" dirty="0"/>
              <a:t> to </a:t>
            </a:r>
            <a:r>
              <a:rPr lang="en-US" sz="1500" dirty="0" err="1"/>
              <a:t>ContactSettingsActivity.class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113143" y="6062223"/>
            <a:ext cx="813126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Finally, the three methods must be called in the </a:t>
            </a:r>
            <a:r>
              <a:rPr lang="en-US" dirty="0" err="1" smtClean="0"/>
              <a:t>onCreate</a:t>
            </a:r>
            <a:r>
              <a:rPr lang="en-US" dirty="0"/>
              <a:t> </a:t>
            </a:r>
            <a:r>
              <a:rPr lang="en-US" dirty="0" smtClean="0"/>
              <a:t>method to be ready </a:t>
            </a:r>
          </a:p>
          <a:p>
            <a:r>
              <a:rPr lang="en-US" dirty="0" smtClean="0"/>
              <a:t>for use once the user clicks the 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Toggle button once pressed (On state), all widgets are enabled and can be edited. If the Toggle button is not pressed (Off state), all widgets are disabled.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ToggleButton's</a:t>
            </a:r>
            <a:r>
              <a:rPr lang="en-US" dirty="0"/>
              <a:t> </a:t>
            </a:r>
            <a:r>
              <a:rPr lang="en-US" dirty="0" smtClean="0"/>
              <a:t>functionality requires </a:t>
            </a:r>
            <a:r>
              <a:rPr lang="en-US" dirty="0"/>
              <a:t>the creation of </a:t>
            </a:r>
            <a:r>
              <a:rPr lang="en-US" dirty="0" smtClean="0"/>
              <a:t>two </a:t>
            </a:r>
            <a:r>
              <a:rPr lang="en-US" dirty="0"/>
              <a:t>methods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dirty="0" smtClean="0"/>
              <a:t>A </a:t>
            </a:r>
            <a:r>
              <a:rPr lang="en-US" dirty="0"/>
              <a:t>method </a:t>
            </a:r>
            <a:r>
              <a:rPr lang="en-US" dirty="0" smtClean="0"/>
              <a:t>to </a:t>
            </a:r>
            <a:r>
              <a:rPr lang="en-US" dirty="0"/>
              <a:t>initialize the button to respond to </a:t>
            </a:r>
            <a:r>
              <a:rPr lang="en-US" dirty="0" smtClean="0"/>
              <a:t>the user</a:t>
            </a:r>
            <a:r>
              <a:rPr lang="en-US" dirty="0"/>
              <a:t>. </a:t>
            </a:r>
          </a:p>
          <a:p>
            <a:pPr lvl="1" algn="l" rtl="0"/>
            <a:r>
              <a:rPr lang="en-US" dirty="0" smtClean="0"/>
              <a:t>A method to enable/disable </a:t>
            </a:r>
            <a:r>
              <a:rPr lang="en-US" dirty="0"/>
              <a:t>all the data entry </a:t>
            </a:r>
            <a:r>
              <a:rPr lang="en-US" dirty="0" smtClean="0"/>
              <a:t>widgets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746720"/>
          </a:xfrm>
        </p:spPr>
        <p:txBody>
          <a:bodyPr/>
          <a:lstStyle/>
          <a:p>
            <a:r>
              <a:rPr lang="en-US" dirty="0" smtClean="0"/>
              <a:t>Activating the Interface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Activating the Toggle Button in the Toolbar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41596" r="25587" b="27589"/>
          <a:stretch/>
        </p:blipFill>
        <p:spPr>
          <a:xfrm>
            <a:off x="-108520" y="1484784"/>
            <a:ext cx="5833867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0586" r="27951" b="12182"/>
          <a:stretch/>
        </p:blipFill>
        <p:spPr>
          <a:xfrm>
            <a:off x="3995936" y="1628800"/>
            <a:ext cx="5832646" cy="5229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746720"/>
          </a:xfrm>
        </p:spPr>
        <p:txBody>
          <a:bodyPr/>
          <a:lstStyle/>
          <a:p>
            <a:r>
              <a:rPr lang="en-US" dirty="0" smtClean="0"/>
              <a:t>Activating the Interface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Activating the Toggle Button in the Toolbar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92" y="4885571"/>
            <a:ext cx="373692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After coding the methods, </a:t>
            </a:r>
          </a:p>
          <a:p>
            <a:r>
              <a:rPr lang="en-US" dirty="0" smtClean="0"/>
              <a:t>call them in the </a:t>
            </a:r>
            <a:r>
              <a:rPr lang="en-US" dirty="0" err="1" smtClean="0"/>
              <a:t>onCreate</a:t>
            </a:r>
            <a:r>
              <a:rPr lang="en-US" dirty="0" smtClean="0"/>
              <a:t>()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305800" cy="765448"/>
          </a:xfrm>
        </p:spPr>
        <p:txBody>
          <a:bodyPr/>
          <a:lstStyle/>
          <a:p>
            <a:pPr algn="l" rtl="0"/>
            <a:r>
              <a:rPr lang="en-US" sz="2000" dirty="0"/>
              <a:t>The first task is to create a new </a:t>
            </a:r>
            <a:r>
              <a:rPr lang="en-US" sz="2000" dirty="0" smtClean="0"/>
              <a:t>java class (DatePickerDialog.java) </a:t>
            </a:r>
            <a:r>
              <a:rPr lang="en-US" sz="2000" dirty="0"/>
              <a:t>to hold the </a:t>
            </a:r>
            <a:r>
              <a:rPr lang="en-US" sz="2000" dirty="0" smtClean="0"/>
              <a:t>following custom </a:t>
            </a:r>
            <a:r>
              <a:rPr lang="en-US" sz="2000" dirty="0"/>
              <a:t>dialog </a:t>
            </a:r>
            <a:r>
              <a:rPr lang="en-US" sz="2000" dirty="0" smtClean="0"/>
              <a:t>code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746720"/>
          </a:xfrm>
        </p:spPr>
        <p:txBody>
          <a:bodyPr/>
          <a:lstStyle/>
          <a:p>
            <a:r>
              <a:rPr lang="en-US" dirty="0" smtClean="0"/>
              <a:t>Activating the Interface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Activating the </a:t>
            </a:r>
            <a:r>
              <a:rPr lang="en-US" sz="2200" dirty="0" err="1" smtClean="0">
                <a:solidFill>
                  <a:srgbClr val="FF0000"/>
                </a:solidFill>
              </a:rPr>
              <a:t>DatePicker</a:t>
            </a:r>
            <a:r>
              <a:rPr lang="en-US" sz="2200" dirty="0" smtClean="0">
                <a:solidFill>
                  <a:srgbClr val="FF0000"/>
                </a:solidFill>
              </a:rPr>
              <a:t> Dialog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16384" r="27374" b="7003"/>
          <a:stretch/>
        </p:blipFill>
        <p:spPr>
          <a:xfrm>
            <a:off x="0" y="1844824"/>
            <a:ext cx="4788024" cy="501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65407" r="27162" b="13583"/>
          <a:stretch/>
        </p:blipFill>
        <p:spPr>
          <a:xfrm>
            <a:off x="4644008" y="2093478"/>
            <a:ext cx="4493299" cy="14401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88024" y="5661248"/>
            <a:ext cx="4349282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To develop a custom dialog, it needs </a:t>
            </a:r>
            <a:r>
              <a:rPr lang="en-US" sz="1400" dirty="0"/>
              <a:t>a listener interface and associated method, a constructor, an </a:t>
            </a:r>
            <a:r>
              <a:rPr lang="en-US" sz="1400" dirty="0" err="1"/>
              <a:t>onCreateView</a:t>
            </a:r>
            <a:r>
              <a:rPr lang="en-US" sz="1400" dirty="0"/>
              <a:t> method, </a:t>
            </a:r>
            <a:r>
              <a:rPr lang="en-US" sz="1400" dirty="0" smtClean="0"/>
              <a:t>and a </a:t>
            </a:r>
            <a:r>
              <a:rPr lang="en-US" sz="1400" dirty="0"/>
              <a:t>call to the listener </a:t>
            </a:r>
            <a:r>
              <a:rPr lang="en-US" sz="1400" dirty="0" smtClean="0"/>
              <a:t>method. Finally</a:t>
            </a:r>
            <a:r>
              <a:rPr lang="en-US" sz="1400" dirty="0"/>
              <a:t>, the dialog must be dismissed at the end of every code </a:t>
            </a:r>
            <a:r>
              <a:rPr lang="en-US" sz="1400" dirty="0" smtClean="0"/>
              <a:t>path in </a:t>
            </a:r>
            <a:r>
              <a:rPr lang="en-US" sz="1400" dirty="0"/>
              <a:t>the </a:t>
            </a:r>
            <a:r>
              <a:rPr lang="en-US" sz="1400" dirty="0" err="1"/>
              <a:t>DialogFragment</a:t>
            </a:r>
            <a:r>
              <a:rPr lang="en-US" sz="1400" dirty="0"/>
              <a:t> 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0391" r="27162" b="37394"/>
          <a:stretch/>
        </p:blipFill>
        <p:spPr>
          <a:xfrm>
            <a:off x="4716015" y="3429000"/>
            <a:ext cx="4421291" cy="19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05800" cy="720080"/>
          </a:xfrm>
        </p:spPr>
        <p:txBody>
          <a:bodyPr/>
          <a:lstStyle/>
          <a:p>
            <a:pPr algn="l" rtl="0"/>
            <a:r>
              <a:rPr lang="en-US" sz="1600" dirty="0"/>
              <a:t>Before the dialog can be tested, it must be implemented in the activity that uses it. In this </a:t>
            </a:r>
            <a:r>
              <a:rPr lang="en-US" sz="1600" dirty="0" smtClean="0"/>
              <a:t>case it </a:t>
            </a:r>
            <a:r>
              <a:rPr lang="en-US" sz="1600" dirty="0"/>
              <a:t>is the </a:t>
            </a:r>
            <a:r>
              <a:rPr lang="en-US" sz="1600" dirty="0" err="1"/>
              <a:t>ContactActivity</a:t>
            </a:r>
            <a:r>
              <a:rPr lang="en-US" sz="1600" dirty="0"/>
              <a:t>. </a:t>
            </a:r>
            <a:r>
              <a:rPr lang="en-US" sz="1600" dirty="0" smtClean="0"/>
              <a:t>The following steps must be carefully implemented.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746720"/>
          </a:xfrm>
        </p:spPr>
        <p:txBody>
          <a:bodyPr/>
          <a:lstStyle/>
          <a:p>
            <a:r>
              <a:rPr lang="en-US" dirty="0" smtClean="0"/>
              <a:t>Activating the Interface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Activating the </a:t>
            </a:r>
            <a:r>
              <a:rPr lang="en-US" sz="2200" dirty="0" err="1" smtClean="0">
                <a:solidFill>
                  <a:srgbClr val="FF0000"/>
                </a:solidFill>
              </a:rPr>
              <a:t>DatePicker</a:t>
            </a:r>
            <a:r>
              <a:rPr lang="en-US" sz="2200" dirty="0" smtClean="0">
                <a:solidFill>
                  <a:srgbClr val="FF0000"/>
                </a:solidFill>
              </a:rPr>
              <a:t> Dialog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16384" r="24800" b="10781"/>
          <a:stretch/>
        </p:blipFill>
        <p:spPr>
          <a:xfrm>
            <a:off x="1619672" y="2060848"/>
            <a:ext cx="612068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746720"/>
          </a:xfrm>
        </p:spPr>
        <p:txBody>
          <a:bodyPr/>
          <a:lstStyle/>
          <a:p>
            <a:r>
              <a:rPr lang="en-US" dirty="0" smtClean="0"/>
              <a:t>Activating the Interface</a:t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Activating the </a:t>
            </a:r>
            <a:r>
              <a:rPr lang="en-US" sz="2200" dirty="0" err="1" smtClean="0">
                <a:solidFill>
                  <a:srgbClr val="FF0000"/>
                </a:solidFill>
              </a:rPr>
              <a:t>DatePicker</a:t>
            </a:r>
            <a:r>
              <a:rPr lang="en-US" sz="2200" dirty="0" smtClean="0">
                <a:solidFill>
                  <a:srgbClr val="FF0000"/>
                </a:solidFill>
              </a:rPr>
              <a:t> Dialog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8990" r="26375" b="38795"/>
          <a:stretch/>
        </p:blipFill>
        <p:spPr>
          <a:xfrm>
            <a:off x="683568" y="1917894"/>
            <a:ext cx="7673544" cy="30963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7583" y="1349973"/>
            <a:ext cx="7816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toneSerifStd-Medium"/>
              </a:rPr>
              <a:t>The last step is to code </a:t>
            </a:r>
            <a:r>
              <a:rPr lang="en-US" dirty="0">
                <a:latin typeface="StoneSerifStd-Medium"/>
              </a:rPr>
              <a:t>the Change button </a:t>
            </a:r>
            <a:r>
              <a:rPr lang="en-US" dirty="0" smtClean="0">
                <a:latin typeface="StoneSerifStd-Medium"/>
              </a:rPr>
              <a:t>to make </a:t>
            </a:r>
            <a:r>
              <a:rPr lang="en-US" dirty="0">
                <a:latin typeface="StoneSerifStd-Medium"/>
              </a:rPr>
              <a:t>it display the dialog.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-228600" algn="l" rtl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b="1" dirty="0" smtClean="0"/>
              <a:t>Running your app on a mobile device</a:t>
            </a:r>
          </a:p>
          <a:p>
            <a:pPr marL="0" lvl="0" indent="-228600" algn="l" rtl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dirty="0" smtClean="0">
                <a:hlinkClick r:id="rId2"/>
              </a:rPr>
              <a:t>https://developer.android.com/training/basics/firstapp/running-app.html</a:t>
            </a:r>
            <a:endParaRPr lang="en-US" b="1" dirty="0" smtClean="0"/>
          </a:p>
          <a:p>
            <a:pPr marL="0" lvl="0" indent="-228600" algn="l" rtl="0" fontAlgn="auto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en-US" b="1" dirty="0" smtClean="0"/>
              <a:t>Android  </a:t>
            </a:r>
            <a:r>
              <a:rPr lang="en-US" b="1" dirty="0"/>
              <a:t>UI Layouts :</a:t>
            </a:r>
            <a:endParaRPr lang="en-US" dirty="0">
              <a:hlinkClick r:id="rId3"/>
            </a:endParaRPr>
          </a:p>
          <a:p>
            <a:pPr marL="0" marR="0" indent="-22860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3"/>
              </a:rPr>
              <a:t>https://www.tutorialspoint.com/android/android_user_interface_layouts.htm</a:t>
            </a:r>
            <a:endParaRPr lang="en-US" dirty="0"/>
          </a:p>
          <a:p>
            <a:pPr marL="0" marR="0" indent="-228600" algn="l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Android  UI Controls :</a:t>
            </a:r>
            <a:endParaRPr lang="en-US" dirty="0"/>
          </a:p>
          <a:p>
            <a:pPr marL="0" marR="0" indent="-22860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4"/>
              </a:rPr>
              <a:t>https://www.tutorialspoint.com/android/android_user_interface_controls.htm</a:t>
            </a:r>
            <a:endParaRPr lang="en-US" dirty="0"/>
          </a:p>
          <a:p>
            <a:pPr marL="0" marR="0" indent="-228600" algn="l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Android Event Handling</a:t>
            </a:r>
          </a:p>
          <a:p>
            <a:pPr marL="0" marR="0" indent="-228600" algn="l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5"/>
              </a:rPr>
              <a:t>https://www.tutorialspoint.com/android/android_event_handling.htm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981200" y="26670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ar-EG" sz="54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IT448-Autumn2017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Activities, Layouts &amp; 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05800" cy="47244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Activities, Layouts and Intents are the three objects used as a basis for the structure of an Android app.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Activities &amp; Layouts </a:t>
            </a:r>
            <a:r>
              <a:rPr lang="en-US" dirty="0"/>
              <a:t>work together to present a display that the user can interact </a:t>
            </a:r>
            <a:r>
              <a:rPr lang="en-US" dirty="0" smtClean="0"/>
              <a:t>with.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dirty="0" smtClean="0"/>
              <a:t>Intents are objects that </a:t>
            </a:r>
            <a:r>
              <a:rPr lang="en-US" dirty="0"/>
              <a:t>are used to switch between activities in an app.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Contact Screen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6" t="32769" r="28734" b="4009"/>
          <a:stretch/>
        </p:blipFill>
        <p:spPr>
          <a:xfrm>
            <a:off x="914400" y="997272"/>
            <a:ext cx="6897960" cy="5583751"/>
          </a:xfrm>
        </p:spPr>
      </p:pic>
    </p:spTree>
    <p:extLst>
      <p:ext uri="{BB962C8B-B14F-4D97-AF65-F5344CB8AC3E}">
        <p14:creationId xmlns:p14="http://schemas.microsoft.com/office/powerpoint/2010/main" val="222429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List Screen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9" t="28142" r="29601" b="10177"/>
          <a:stretch/>
        </p:blipFill>
        <p:spPr>
          <a:xfrm>
            <a:off x="1043608" y="1033018"/>
            <a:ext cx="7128792" cy="5425718"/>
          </a:xfrm>
        </p:spPr>
      </p:pic>
    </p:spTree>
    <p:extLst>
      <p:ext uri="{BB962C8B-B14F-4D97-AF65-F5344CB8AC3E}">
        <p14:creationId xmlns:p14="http://schemas.microsoft.com/office/powerpoint/2010/main" val="35875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Screen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6" t="29684" r="29601" b="8635"/>
          <a:stretch/>
        </p:blipFill>
        <p:spPr>
          <a:xfrm>
            <a:off x="1115616" y="1124744"/>
            <a:ext cx="6840760" cy="4992554"/>
          </a:xfrm>
        </p:spPr>
      </p:pic>
    </p:spTree>
    <p:extLst>
      <p:ext uri="{BB962C8B-B14F-4D97-AF65-F5344CB8AC3E}">
        <p14:creationId xmlns:p14="http://schemas.microsoft.com/office/powerpoint/2010/main" val="159581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Settings Screen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29684" r="29601" b="8635"/>
          <a:stretch/>
        </p:blipFill>
        <p:spPr>
          <a:xfrm>
            <a:off x="1043608" y="1020763"/>
            <a:ext cx="6768752" cy="5302408"/>
          </a:xfrm>
        </p:spPr>
      </p:pic>
    </p:spTree>
    <p:extLst>
      <p:ext uri="{BB962C8B-B14F-4D97-AF65-F5344CB8AC3E}">
        <p14:creationId xmlns:p14="http://schemas.microsoft.com/office/powerpoint/2010/main" val="403247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818728"/>
          </a:xfrm>
        </p:spPr>
        <p:txBody>
          <a:bodyPr/>
          <a:lstStyle/>
          <a:p>
            <a:r>
              <a:rPr lang="en-US" dirty="0"/>
              <a:t>Activities, Layouts &amp; Intents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The Activity Class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68896"/>
            <a:ext cx="8305800" cy="47244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The Activity class is designed to handle a single task that the user can perform</a:t>
            </a:r>
            <a:r>
              <a:rPr lang="en-US" sz="20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The Activity class is not directly instantiated in an Android app. </a:t>
            </a:r>
            <a:r>
              <a:rPr lang="en-US" sz="2000" dirty="0" smtClean="0"/>
              <a:t>Rather, it </a:t>
            </a:r>
            <a:r>
              <a:rPr lang="en-US" sz="2000" dirty="0"/>
              <a:t>is </a:t>
            </a:r>
            <a:r>
              <a:rPr lang="en-US" sz="2000" dirty="0" smtClean="0"/>
              <a:t>sub-classed (inherited) for </a:t>
            </a:r>
            <a:r>
              <a:rPr lang="en-US" sz="2000" dirty="0"/>
              <a:t>every activity that the </a:t>
            </a:r>
            <a:r>
              <a:rPr lang="en-US" sz="2000" dirty="0" smtClean="0"/>
              <a:t>developer </a:t>
            </a:r>
            <a:r>
              <a:rPr lang="en-US" sz="2000" dirty="0"/>
              <a:t>needs to </a:t>
            </a:r>
            <a:r>
              <a:rPr lang="en-US" sz="2000" dirty="0" smtClean="0"/>
              <a:t>create </a:t>
            </a:r>
            <a:r>
              <a:rPr lang="en-US" sz="2000" dirty="0"/>
              <a:t>in the </a:t>
            </a:r>
            <a:r>
              <a:rPr lang="en-US" sz="2000" dirty="0" smtClean="0"/>
              <a:t>app. This way developers can inherit all the </a:t>
            </a:r>
            <a:r>
              <a:rPr lang="en-US" sz="2000" dirty="0"/>
              <a:t>functionality of the Activity class </a:t>
            </a:r>
            <a:r>
              <a:rPr lang="en-US" sz="2000" dirty="0" smtClean="0"/>
              <a:t>in addition to adding their own </a:t>
            </a:r>
            <a:r>
              <a:rPr lang="en-US" sz="2000" dirty="0"/>
              <a:t>unique functionality through </a:t>
            </a:r>
            <a:r>
              <a:rPr lang="en-US" sz="2000" dirty="0" smtClean="0"/>
              <a:t>Java code</a:t>
            </a:r>
            <a:r>
              <a:rPr lang="en-US" sz="2000" dirty="0"/>
              <a:t>. </a:t>
            </a:r>
            <a:endParaRPr lang="en-US" sz="20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 smtClean="0"/>
              <a:t>One </a:t>
            </a:r>
            <a:r>
              <a:rPr lang="en-US" sz="2000" dirty="0"/>
              <a:t>of the most important inherited functions of the Activity class is the capability </a:t>
            </a:r>
            <a:r>
              <a:rPr lang="en-US" sz="2000" dirty="0" smtClean="0"/>
              <a:t>to respond </a:t>
            </a:r>
            <a:r>
              <a:rPr lang="en-US" sz="2000" dirty="0"/>
              <a:t>to life cycle events such as </a:t>
            </a:r>
            <a:r>
              <a:rPr lang="en-US" sz="2000" dirty="0" err="1"/>
              <a:t>onCreate</a:t>
            </a:r>
            <a:r>
              <a:rPr lang="en-US" sz="2000" dirty="0"/>
              <a:t> and </a:t>
            </a:r>
            <a:r>
              <a:rPr lang="en-US" sz="2000" dirty="0" err="1" smtClean="0"/>
              <a:t>onPause</a:t>
            </a:r>
            <a:r>
              <a:rPr lang="en-US" sz="20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dirty="0"/>
              <a:t>The Activity subclasses developed by the user are stored as .java files in the app project’s java folder. 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28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40904"/>
            <a:ext cx="8305800" cy="4724400"/>
          </a:xfrm>
        </p:spPr>
        <p:txBody>
          <a:bodyPr/>
          <a:lstStyle/>
          <a:p>
            <a:pPr algn="l" rtl="0"/>
            <a:r>
              <a:rPr lang="en-US" sz="2000" dirty="0"/>
              <a:t>The Activity class </a:t>
            </a:r>
            <a:r>
              <a:rPr lang="en-US" sz="2000" dirty="0" smtClean="0"/>
              <a:t>has </a:t>
            </a:r>
            <a:r>
              <a:rPr lang="en-US" sz="2000" u="sng" dirty="0" smtClean="0"/>
              <a:t>several </a:t>
            </a:r>
            <a:r>
              <a:rPr lang="en-US" sz="2000" dirty="0" smtClean="0"/>
              <a:t>subclasses, among which are:</a:t>
            </a:r>
          </a:p>
          <a:p>
            <a:pPr algn="l" rtl="0"/>
            <a:endParaRPr lang="en-US" sz="2000" dirty="0" smtClean="0"/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en-US" sz="1800" b="1" dirty="0" err="1" smtClean="0"/>
              <a:t>FragmentActivity</a:t>
            </a:r>
            <a:r>
              <a:rPr lang="en-US" sz="1800" b="1" dirty="0" smtClean="0"/>
              <a:t> subclass</a:t>
            </a:r>
            <a:r>
              <a:rPr lang="en-US" sz="1800" dirty="0" smtClean="0"/>
              <a:t> : </a:t>
            </a:r>
            <a:r>
              <a:rPr lang="en-US" sz="1800" dirty="0"/>
              <a:t>Fragments allow the developer to </a:t>
            </a:r>
            <a:r>
              <a:rPr lang="en-US" sz="1800" dirty="0" smtClean="0"/>
              <a:t>include multiple </a:t>
            </a:r>
            <a:r>
              <a:rPr lang="en-US" sz="1800" dirty="0"/>
              <a:t>tasks or panes within a single </a:t>
            </a:r>
            <a:r>
              <a:rPr lang="en-US" sz="1800" dirty="0" smtClean="0"/>
              <a:t>activity. </a:t>
            </a:r>
            <a:r>
              <a:rPr lang="en-US" sz="1800" dirty="0"/>
              <a:t>T</a:t>
            </a:r>
            <a:r>
              <a:rPr lang="en-US" sz="1800" dirty="0" smtClean="0"/>
              <a:t>his </a:t>
            </a:r>
            <a:r>
              <a:rPr lang="en-US" sz="1800" dirty="0"/>
              <a:t>class </a:t>
            </a:r>
            <a:r>
              <a:rPr lang="en-US" sz="1800" dirty="0" smtClean="0"/>
              <a:t>is </a:t>
            </a:r>
            <a:r>
              <a:rPr lang="en-US" sz="1800" dirty="0"/>
              <a:t>a</a:t>
            </a:r>
            <a:r>
              <a:rPr lang="en-US" sz="1800" dirty="0" smtClean="0"/>
              <a:t>lso used </a:t>
            </a:r>
            <a:r>
              <a:rPr lang="en-US" sz="1800" dirty="0"/>
              <a:t>to make an app backward compatible to OS versions earlier than 11</a:t>
            </a:r>
            <a:r>
              <a:rPr lang="en-US" sz="1800" dirty="0" smtClean="0"/>
              <a:t>.</a:t>
            </a:r>
          </a:p>
          <a:p>
            <a:pPr marL="457200" lvl="1" indent="0" algn="l" rtl="0">
              <a:buNone/>
            </a:pPr>
            <a:endParaRPr lang="en-US" sz="1800" dirty="0" smtClean="0"/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en-US" sz="1800" b="1" dirty="0" err="1" smtClean="0"/>
              <a:t>ListActivity</a:t>
            </a:r>
            <a:r>
              <a:rPr lang="en-US" sz="1800" b="1" dirty="0"/>
              <a:t> </a:t>
            </a:r>
            <a:r>
              <a:rPr lang="en-US" sz="1800" b="1" dirty="0" smtClean="0"/>
              <a:t>subclass: </a:t>
            </a:r>
            <a:r>
              <a:rPr lang="en-US" sz="1800" dirty="0"/>
              <a:t>designed </a:t>
            </a:r>
            <a:r>
              <a:rPr lang="en-US" sz="1800" dirty="0" smtClean="0"/>
              <a:t>to specifically </a:t>
            </a:r>
            <a:r>
              <a:rPr lang="en-US" sz="1800" dirty="0"/>
              <a:t>support the development of a list interface.</a:t>
            </a:r>
            <a:endParaRPr lang="en-US" sz="1800" dirty="0" smtClean="0"/>
          </a:p>
          <a:p>
            <a:pPr marL="0" indent="0" algn="l" rtl="0">
              <a:buNone/>
            </a:pPr>
            <a:endParaRPr lang="en-US" sz="20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818728"/>
          </a:xfrm>
        </p:spPr>
        <p:txBody>
          <a:bodyPr/>
          <a:lstStyle/>
          <a:p>
            <a:r>
              <a:rPr lang="en-US" dirty="0"/>
              <a:t>Activities, Layouts &amp; Intents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The Activity Class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05800" cy="47244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1900" dirty="0"/>
              <a:t>A layout is the visual component of a user interface in Android. </a:t>
            </a:r>
            <a:endParaRPr lang="en-US" sz="19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900" dirty="0" smtClean="0"/>
              <a:t>The </a:t>
            </a:r>
            <a:r>
              <a:rPr lang="en-US" sz="1900" dirty="0"/>
              <a:t>layout is not a </a:t>
            </a:r>
            <a:r>
              <a:rPr lang="en-US" sz="1900" dirty="0" smtClean="0"/>
              <a:t>class but </a:t>
            </a:r>
            <a:r>
              <a:rPr lang="en-US" sz="1900" dirty="0"/>
              <a:t>rather an XML file that is used to tell the operating system what visual objects are to </a:t>
            </a:r>
            <a:r>
              <a:rPr lang="en-US" sz="1900" dirty="0" err="1" smtClean="0"/>
              <a:t>bedisplayed</a:t>
            </a:r>
            <a:r>
              <a:rPr lang="en-US" sz="1900" dirty="0"/>
              <a:t>, how those objects are configured, and where those objects should be displayed </a:t>
            </a:r>
            <a:r>
              <a:rPr lang="en-US" sz="1900" dirty="0" smtClean="0"/>
              <a:t> on</a:t>
            </a:r>
            <a:r>
              <a:rPr lang="en-US" sz="1900" dirty="0"/>
              <a:t> </a:t>
            </a:r>
            <a:r>
              <a:rPr lang="en-US" sz="1900" dirty="0" smtClean="0"/>
              <a:t>the </a:t>
            </a:r>
            <a:r>
              <a:rPr lang="en-US" sz="1900" dirty="0"/>
              <a:t>screen. </a:t>
            </a:r>
            <a:endParaRPr lang="en-US" sz="19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900" dirty="0" smtClean="0"/>
              <a:t>The </a:t>
            </a:r>
            <a:r>
              <a:rPr lang="en-US" sz="1900" dirty="0"/>
              <a:t>objects that make up an Android </a:t>
            </a:r>
            <a:r>
              <a:rPr lang="en-US" sz="1900" dirty="0" smtClean="0"/>
              <a:t>interface are </a:t>
            </a:r>
            <a:r>
              <a:rPr lang="en-US" sz="1900" dirty="0"/>
              <a:t>referred to as </a:t>
            </a:r>
            <a:r>
              <a:rPr lang="en-US" sz="1900" i="1" dirty="0"/>
              <a:t>widgets </a:t>
            </a:r>
            <a:r>
              <a:rPr lang="en-US" sz="1900" dirty="0"/>
              <a:t>. Widgets are subclasses of the View class. </a:t>
            </a:r>
            <a:endParaRPr lang="en-US" sz="19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900" dirty="0" smtClean="0"/>
              <a:t>Android </a:t>
            </a:r>
            <a:r>
              <a:rPr lang="en-US" sz="1900" dirty="0"/>
              <a:t>widgets </a:t>
            </a:r>
            <a:r>
              <a:rPr lang="en-US" sz="1900" dirty="0" smtClean="0"/>
              <a:t>include widgets </a:t>
            </a:r>
            <a:r>
              <a:rPr lang="en-US" sz="1900" dirty="0"/>
              <a:t>to define where other widgets are displayed (for example, </a:t>
            </a:r>
            <a:r>
              <a:rPr lang="en-US" sz="1900" dirty="0" err="1"/>
              <a:t>RelativeLayout</a:t>
            </a:r>
            <a:r>
              <a:rPr lang="en-US" sz="1900" dirty="0"/>
              <a:t> ), to </a:t>
            </a:r>
            <a:r>
              <a:rPr lang="en-US" sz="1900" dirty="0" smtClean="0"/>
              <a:t>directly interact </a:t>
            </a:r>
            <a:r>
              <a:rPr lang="en-US" sz="1900" dirty="0"/>
              <a:t>with the user (for example, </a:t>
            </a:r>
            <a:r>
              <a:rPr lang="en-US" sz="1900" dirty="0" err="1"/>
              <a:t>RadioButton</a:t>
            </a:r>
            <a:r>
              <a:rPr lang="en-US" sz="1900" dirty="0"/>
              <a:t> ), and to provide some type of </a:t>
            </a:r>
            <a:r>
              <a:rPr lang="en-US" sz="1900" dirty="0" smtClean="0"/>
              <a:t>navigation within </a:t>
            </a:r>
            <a:r>
              <a:rPr lang="en-US" sz="1900" dirty="0"/>
              <a:t>the interfaces (for example, </a:t>
            </a:r>
            <a:r>
              <a:rPr lang="en-US" sz="1900" dirty="0" err="1"/>
              <a:t>ScrollView</a:t>
            </a:r>
            <a:r>
              <a:rPr lang="en-US" sz="1900" dirty="0"/>
              <a:t> </a:t>
            </a:r>
            <a:r>
              <a:rPr lang="en-US" sz="1900" dirty="0" smtClean="0"/>
              <a:t>).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1900" dirty="0"/>
              <a:t>Layouts can also be defined at runtime by instantiating the widgets that make up an </a:t>
            </a:r>
            <a:r>
              <a:rPr lang="en-US" sz="1900" dirty="0" smtClean="0"/>
              <a:t>interface and </a:t>
            </a:r>
            <a:r>
              <a:rPr lang="en-US" sz="1900" dirty="0"/>
              <a:t>configuring them as </a:t>
            </a:r>
            <a:r>
              <a:rPr lang="en-US" sz="1900" dirty="0" smtClean="0"/>
              <a:t>needed. However</a:t>
            </a:r>
            <a:r>
              <a:rPr lang="en-US" sz="1900" dirty="0"/>
              <a:t>, designing </a:t>
            </a:r>
            <a:r>
              <a:rPr lang="en-US" sz="1900" dirty="0" smtClean="0"/>
              <a:t>the interface </a:t>
            </a:r>
            <a:r>
              <a:rPr lang="en-US" sz="1900" dirty="0"/>
              <a:t>is more difficult because you cannot see the layout until you run the </a:t>
            </a:r>
            <a:r>
              <a:rPr lang="en-US" sz="1900" dirty="0" smtClean="0"/>
              <a:t>app.</a:t>
            </a:r>
            <a:endParaRPr lang="en-US" sz="1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522040"/>
            <a:ext cx="7543800" cy="818728"/>
          </a:xfrm>
        </p:spPr>
        <p:txBody>
          <a:bodyPr/>
          <a:lstStyle/>
          <a:p>
            <a:r>
              <a:rPr lang="en-US" dirty="0"/>
              <a:t>Activities, Layouts &amp; Intents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The Layout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39472" cy="47244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/>
              <a:t>An Intent is a class that is used to describe an operation to be performed. </a:t>
            </a:r>
            <a:endParaRPr lang="en-US" sz="22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/>
              <a:t>An Intent is essentially a message that defines an action to be taken and the data that the action is to be performed on</a:t>
            </a:r>
            <a:r>
              <a:rPr lang="en-US" sz="22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 smtClean="0"/>
              <a:t>Intents </a:t>
            </a:r>
            <a:r>
              <a:rPr lang="en-US" sz="2200" dirty="0"/>
              <a:t>are </a:t>
            </a:r>
            <a:r>
              <a:rPr lang="en-US" sz="2200" dirty="0" smtClean="0"/>
              <a:t>the primary </a:t>
            </a:r>
            <a:r>
              <a:rPr lang="en-US" sz="2200" dirty="0"/>
              <a:t>way in which the developer starts new activities within the </a:t>
            </a:r>
            <a:r>
              <a:rPr lang="en-US" sz="2200" dirty="0" smtClean="0"/>
              <a:t>app.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200" dirty="0" smtClean="0"/>
              <a:t>Intents </a:t>
            </a:r>
            <a:r>
              <a:rPr lang="en-US" sz="2200" dirty="0"/>
              <a:t>can also be used to </a:t>
            </a:r>
            <a:r>
              <a:rPr lang="en-US" sz="2200" dirty="0" smtClean="0"/>
              <a:t>communicate between activities.</a:t>
            </a:r>
          </a:p>
          <a:p>
            <a:pPr marL="0" indent="0" algn="l" rtl="0">
              <a:buNone/>
            </a:pPr>
            <a:endParaRPr lang="en-US" sz="2200" dirty="0" smtClean="0"/>
          </a:p>
          <a:p>
            <a:pPr marL="0" indent="0" algn="l" rtl="0">
              <a:buNone/>
            </a:pPr>
            <a:r>
              <a:rPr lang="en-US" sz="2200" i="1" dirty="0" smtClean="0">
                <a:solidFill>
                  <a:srgbClr val="FF0000"/>
                </a:solidFill>
              </a:rPr>
              <a:t>Intents </a:t>
            </a:r>
            <a:r>
              <a:rPr lang="en-US" sz="2200" i="1" dirty="0">
                <a:solidFill>
                  <a:srgbClr val="FF0000"/>
                </a:solidFill>
              </a:rPr>
              <a:t>can be used to start activities </a:t>
            </a:r>
            <a:r>
              <a:rPr lang="en-US" sz="2200" i="1" dirty="0" smtClean="0">
                <a:solidFill>
                  <a:srgbClr val="FF0000"/>
                </a:solidFill>
              </a:rPr>
              <a:t>or broadcast </a:t>
            </a:r>
            <a:r>
              <a:rPr lang="en-US" sz="2200" i="1" dirty="0">
                <a:solidFill>
                  <a:srgbClr val="FF0000"/>
                </a:solidFill>
              </a:rPr>
              <a:t>both within and outside the app to provide instructions and data to other activities.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818728"/>
          </a:xfrm>
        </p:spPr>
        <p:txBody>
          <a:bodyPr/>
          <a:lstStyle/>
          <a:p>
            <a:r>
              <a:rPr lang="en-US" dirty="0"/>
              <a:t>Activities, Layouts &amp; Intents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The Intent class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978080" cy="563563"/>
          </a:xfrm>
        </p:spPr>
        <p:txBody>
          <a:bodyPr/>
          <a:lstStyle/>
          <a:p>
            <a:r>
              <a:rPr lang="en-US" dirty="0" smtClean="0"/>
              <a:t>Creating the Interface of the </a:t>
            </a:r>
            <a:r>
              <a:rPr lang="en-US" dirty="0" err="1" smtClean="0"/>
              <a:t>ContactList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05800" cy="4724400"/>
          </a:xfrm>
        </p:spPr>
        <p:txBody>
          <a:bodyPr/>
          <a:lstStyle/>
          <a:p>
            <a:pPr algn="l" rtl="0"/>
            <a:r>
              <a:rPr lang="en-US" sz="2200" dirty="0"/>
              <a:t>The </a:t>
            </a:r>
            <a:r>
              <a:rPr lang="en-US" sz="2200" dirty="0" err="1"/>
              <a:t>MyContactList</a:t>
            </a:r>
            <a:r>
              <a:rPr lang="en-US" sz="2200" dirty="0"/>
              <a:t> app requires </a:t>
            </a:r>
            <a:r>
              <a:rPr lang="en-US" sz="2200" dirty="0" smtClean="0"/>
              <a:t>four screens, i.e. ; four </a:t>
            </a:r>
            <a:r>
              <a:rPr lang="en-US" sz="2200" dirty="0"/>
              <a:t>activities and </a:t>
            </a:r>
            <a:r>
              <a:rPr lang="en-US" sz="2200" dirty="0" smtClean="0"/>
              <a:t>four layouts to </a:t>
            </a:r>
            <a:r>
              <a:rPr lang="en-US" sz="2200" dirty="0"/>
              <a:t>provide the </a:t>
            </a:r>
            <a:r>
              <a:rPr lang="en-US" sz="2200" dirty="0" smtClean="0"/>
              <a:t>desired functionality</a:t>
            </a:r>
          </a:p>
          <a:p>
            <a:pPr lvl="1" algn="l" rtl="0"/>
            <a:r>
              <a:rPr lang="en-US" sz="2200" dirty="0" smtClean="0">
                <a:hlinkClick r:id="rId2" action="ppaction://hlinksldjump"/>
              </a:rPr>
              <a:t>Contact Screen </a:t>
            </a:r>
            <a:endParaRPr lang="en-US" sz="2200" dirty="0" smtClean="0"/>
          </a:p>
          <a:p>
            <a:pPr lvl="1" algn="l" rtl="0"/>
            <a:r>
              <a:rPr lang="en-US" sz="2200" dirty="0" smtClean="0">
                <a:hlinkClick r:id="rId3" action="ppaction://hlinksldjump"/>
              </a:rPr>
              <a:t>Contact List Screen</a:t>
            </a:r>
            <a:endParaRPr lang="en-US" sz="2200" dirty="0" smtClean="0"/>
          </a:p>
          <a:p>
            <a:pPr lvl="1" algn="l" rtl="0"/>
            <a:r>
              <a:rPr lang="en-US" sz="2200" dirty="0" smtClean="0">
                <a:hlinkClick r:id="rId4" action="ppaction://hlinksldjump"/>
              </a:rPr>
              <a:t>Map Screen</a:t>
            </a:r>
            <a:endParaRPr lang="en-US" sz="2200" dirty="0" smtClean="0"/>
          </a:p>
          <a:p>
            <a:pPr lvl="1" algn="l" rtl="0"/>
            <a:r>
              <a:rPr lang="en-US" sz="2200" dirty="0" smtClean="0">
                <a:hlinkClick r:id="rId5" action="ppaction://hlinksldjump"/>
              </a:rPr>
              <a:t>Settings Screen</a:t>
            </a:r>
            <a:endParaRPr lang="en-US" sz="2200" dirty="0"/>
          </a:p>
          <a:p>
            <a:pPr algn="l" rtl="0"/>
            <a:r>
              <a:rPr lang="en-US" sz="2200" dirty="0" smtClean="0"/>
              <a:t>The </a:t>
            </a:r>
            <a:r>
              <a:rPr lang="en-US" sz="2200" dirty="0"/>
              <a:t>app will use Intents to switch between activities and pass </a:t>
            </a:r>
            <a:r>
              <a:rPr lang="en-US" sz="2200" dirty="0" smtClean="0"/>
              <a:t>data between </a:t>
            </a:r>
            <a:r>
              <a:rPr lang="en-US" sz="2200" dirty="0"/>
              <a:t>these activities</a:t>
            </a:r>
            <a:r>
              <a:rPr lang="en-US" sz="2200" dirty="0" smtClean="0"/>
              <a:t>.</a:t>
            </a:r>
          </a:p>
          <a:p>
            <a:pPr algn="l" rtl="0"/>
            <a:r>
              <a:rPr lang="en-US" sz="2200" dirty="0" smtClean="0"/>
              <a:t>The app will also use four images, one for the app icon and three for the navigation bar. The images have to be copied (imported) into the </a:t>
            </a:r>
            <a:r>
              <a:rPr lang="en-US" sz="2200" dirty="0" err="1" smtClean="0"/>
              <a:t>drawable</a:t>
            </a:r>
            <a:r>
              <a:rPr lang="en-US" sz="2200" dirty="0" smtClean="0"/>
              <a:t> folder.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016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408" y="502568"/>
            <a:ext cx="7618040" cy="838200"/>
          </a:xfrm>
        </p:spPr>
        <p:txBody>
          <a:bodyPr/>
          <a:lstStyle/>
          <a:p>
            <a:r>
              <a:rPr lang="en-US" dirty="0" smtClean="0"/>
              <a:t>Creating the Interface</a:t>
            </a:r>
            <a:br>
              <a:rPr lang="en-US" dirty="0" smtClean="0"/>
            </a:br>
            <a:r>
              <a:rPr lang="en-US" sz="2400" b="0" dirty="0">
                <a:solidFill>
                  <a:srgbClr val="FF0000"/>
                </a:solidFill>
              </a:rPr>
              <a:t>Create the Navigation Bar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/>
              <a:t>The navigation bar for the </a:t>
            </a:r>
            <a:r>
              <a:rPr lang="en-US" sz="2000" dirty="0" err="1"/>
              <a:t>MyContactList</a:t>
            </a:r>
            <a:r>
              <a:rPr lang="en-US" sz="2000" dirty="0"/>
              <a:t> app sits at the bottom of </a:t>
            </a:r>
            <a:r>
              <a:rPr lang="en-US" sz="2000" u="sng" dirty="0" smtClean="0"/>
              <a:t>all screens</a:t>
            </a:r>
            <a:r>
              <a:rPr lang="en-US" sz="2000" dirty="0" smtClean="0"/>
              <a:t> </a:t>
            </a:r>
            <a:r>
              <a:rPr lang="en-US" sz="2000" dirty="0"/>
              <a:t>and allows </a:t>
            </a:r>
            <a:r>
              <a:rPr lang="en-US" sz="2000" dirty="0" smtClean="0"/>
              <a:t>the user </a:t>
            </a:r>
            <a:r>
              <a:rPr lang="en-US" sz="2000" dirty="0"/>
              <a:t>to quickly move between different functions in the app by tapping one of the images </a:t>
            </a:r>
            <a:r>
              <a:rPr lang="en-US" sz="2000" dirty="0" smtClean="0"/>
              <a:t>on the bar.</a:t>
            </a:r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endParaRPr lang="en-US" sz="2000" dirty="0" smtClean="0"/>
          </a:p>
          <a:p>
            <a:pPr algn="l" rtl="0"/>
            <a:endParaRPr lang="en-US" sz="2000" dirty="0"/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/>
              <a:t>navigation bar is made up of three </a:t>
            </a:r>
            <a:r>
              <a:rPr lang="en-US" sz="2000" dirty="0" err="1"/>
              <a:t>ImageButtons</a:t>
            </a:r>
            <a:r>
              <a:rPr lang="en-US" sz="2000" dirty="0"/>
              <a:t> </a:t>
            </a:r>
            <a:r>
              <a:rPr lang="en-US" sz="2000" dirty="0" smtClean="0"/>
              <a:t>contained within a </a:t>
            </a:r>
            <a:r>
              <a:rPr lang="en-US" sz="2000" dirty="0" err="1" smtClean="0"/>
              <a:t>RelativeLayout</a:t>
            </a:r>
            <a:r>
              <a:rPr lang="en-US" sz="2000" dirty="0" smtClean="0"/>
              <a:t> .</a:t>
            </a:r>
          </a:p>
          <a:p>
            <a:pPr algn="l" rtl="0"/>
            <a:r>
              <a:rPr lang="en-US" sz="2000" dirty="0"/>
              <a:t>The </a:t>
            </a:r>
            <a:r>
              <a:rPr lang="en-US" sz="2000" dirty="0" err="1"/>
              <a:t>RelativeLayout</a:t>
            </a:r>
            <a:r>
              <a:rPr lang="en-US" sz="2000" dirty="0"/>
              <a:t> is set to be </a:t>
            </a:r>
            <a:r>
              <a:rPr lang="en-US" sz="2000" dirty="0" smtClean="0"/>
              <a:t>as </a:t>
            </a:r>
            <a:r>
              <a:rPr lang="en-US" sz="2000" dirty="0"/>
              <a:t>big </a:t>
            </a:r>
            <a:r>
              <a:rPr lang="en-US" sz="2000" dirty="0" smtClean="0"/>
              <a:t>as </a:t>
            </a:r>
            <a:r>
              <a:rPr lang="en-US" sz="2000" dirty="0"/>
              <a:t>the three </a:t>
            </a:r>
            <a:r>
              <a:rPr lang="en-US" sz="2000" dirty="0" smtClean="0"/>
              <a:t>buttons and is placed </a:t>
            </a:r>
            <a:r>
              <a:rPr lang="en-US" sz="2000" dirty="0"/>
              <a:t>within the root </a:t>
            </a:r>
            <a:r>
              <a:rPr lang="en-US" sz="2000" dirty="0" err="1" smtClean="0"/>
              <a:t>RelativeLayout</a:t>
            </a:r>
            <a:r>
              <a:rPr lang="en-US" sz="2000" dirty="0"/>
              <a:t>,</a:t>
            </a:r>
            <a:r>
              <a:rPr lang="en-US" sz="2000" dirty="0" smtClean="0"/>
              <a:t> which was placed </a:t>
            </a:r>
            <a:r>
              <a:rPr lang="en-US" sz="2000" dirty="0"/>
              <a:t>in the </a:t>
            </a:r>
            <a:r>
              <a:rPr lang="en-US" sz="2000" dirty="0" smtClean="0"/>
              <a:t>layout files of the created activities. The </a:t>
            </a:r>
            <a:r>
              <a:rPr lang="en-US" sz="2000" dirty="0"/>
              <a:t>navigation layout is anchored to the bottom of </a:t>
            </a:r>
            <a:r>
              <a:rPr lang="en-US" sz="2000" dirty="0" smtClean="0"/>
              <a:t>the root layout</a:t>
            </a:r>
            <a:r>
              <a:rPr lang="en-US" sz="2000" dirty="0"/>
              <a:t> </a:t>
            </a:r>
            <a:r>
              <a:rPr lang="en-US" sz="2000" dirty="0" smtClean="0"/>
              <a:t>so </a:t>
            </a:r>
            <a:r>
              <a:rPr lang="en-US" sz="2000" dirty="0"/>
              <a:t>that it always appears at the bottom of the screen.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518018"/>
            <a:ext cx="4050132" cy="77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LESS_4_COMP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3264</TotalTime>
  <Words>1700</Words>
  <Application>Microsoft Office PowerPoint</Application>
  <PresentationFormat>On-screen Show (4:3)</PresentationFormat>
  <Paragraphs>149</Paragraphs>
  <Slides>33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WIRELESS_4_COMP</vt:lpstr>
      <vt:lpstr>Mobile Application Development Chapter 4  [Android Navigation and Interface Design]</vt:lpstr>
      <vt:lpstr>Contents</vt:lpstr>
      <vt:lpstr>Activities, Layouts &amp; Intents</vt:lpstr>
      <vt:lpstr>Activities, Layouts &amp; Intents The Activity Class</vt:lpstr>
      <vt:lpstr>Activities, Layouts &amp; Intents The Activity Class</vt:lpstr>
      <vt:lpstr>Activities, Layouts &amp; Intents The Layout</vt:lpstr>
      <vt:lpstr>Activities, Layouts &amp; Intents The Intent class</vt:lpstr>
      <vt:lpstr>Creating the Interface of the ContactList App</vt:lpstr>
      <vt:lpstr>Creating the Interface Create the Navigation Bar</vt:lpstr>
      <vt:lpstr>Creating the Interface Create the Navigation Bar</vt:lpstr>
      <vt:lpstr>Creating the Interface Create the Navigation Bar</vt:lpstr>
      <vt:lpstr>Creating the Interface Create the Contact Layout</vt:lpstr>
      <vt:lpstr>Creating the Interface Create the Contact Layout &gt;&gt; Toolbar</vt:lpstr>
      <vt:lpstr>Creating the Interface Create the Contact Layout &gt;&gt; ScrollView (Data Entry Form) </vt:lpstr>
      <vt:lpstr>Creating the Interface Create the Contact Layout &gt;&gt; ScrollView (Data Entry Form) </vt:lpstr>
      <vt:lpstr>Creating the Interface Create the Contact Layout &gt;&gt; ScrollView (Data Entry Form) </vt:lpstr>
      <vt:lpstr>Creating the Interface Create the Contact Layout &gt;&gt; ScrollView (Data Entry Form) </vt:lpstr>
      <vt:lpstr>Creating the Interface Create the Contact Layout &gt;&gt; ScrollView (Data Entry Form) </vt:lpstr>
      <vt:lpstr>Creating the Interface Create the Contact Layout &gt;&gt; ScrollView (Data Entry Form) </vt:lpstr>
      <vt:lpstr>Creating the Interface Create the Contact Layout &gt;&gt; ScrollView (Data Entry Form) </vt:lpstr>
      <vt:lpstr>PowerPoint Presentation</vt:lpstr>
      <vt:lpstr>Activating the Interface Activating the Navigation Bar</vt:lpstr>
      <vt:lpstr>Activating the Interface Activating the Toggle Button in the Toolbar</vt:lpstr>
      <vt:lpstr>Activating the Interface Activating the Toggle Button in the Toolbar</vt:lpstr>
      <vt:lpstr>Activating the Interface Activating the DatePicker Dialog</vt:lpstr>
      <vt:lpstr>Activating the Interface Activating the DatePicker Dialog</vt:lpstr>
      <vt:lpstr>Activating the Interface Activating the DatePicker Dialog</vt:lpstr>
      <vt:lpstr>Extra Resources</vt:lpstr>
      <vt:lpstr>PowerPoint Presentation</vt:lpstr>
      <vt:lpstr>Contact Screen</vt:lpstr>
      <vt:lpstr>Contact List Screen</vt:lpstr>
      <vt:lpstr>Map Screen</vt:lpstr>
      <vt:lpstr>Settings Screen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ZUNERA-PC</cp:lastModifiedBy>
  <cp:revision>233</cp:revision>
  <dcterms:created xsi:type="dcterms:W3CDTF">2009-02-10T17:17:45Z</dcterms:created>
  <dcterms:modified xsi:type="dcterms:W3CDTF">2017-10-08T06:26:42Z</dcterms:modified>
</cp:coreProperties>
</file>