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76" r:id="rId2"/>
    <p:sldId id="308" r:id="rId3"/>
    <p:sldId id="332" r:id="rId4"/>
    <p:sldId id="330" r:id="rId5"/>
    <p:sldId id="331" r:id="rId6"/>
    <p:sldId id="333" r:id="rId7"/>
    <p:sldId id="334" r:id="rId8"/>
    <p:sldId id="336" r:id="rId9"/>
    <p:sldId id="335" r:id="rId10"/>
    <p:sldId id="337" r:id="rId11"/>
    <p:sldId id="338" r:id="rId12"/>
    <p:sldId id="339" r:id="rId13"/>
    <p:sldId id="340" r:id="rId14"/>
    <p:sldId id="341" r:id="rId15"/>
    <p:sldId id="342" r:id="rId16"/>
    <p:sldId id="344" r:id="rId17"/>
    <p:sldId id="346" r:id="rId18"/>
    <p:sldId id="347" r:id="rId19"/>
    <p:sldId id="348" r:id="rId20"/>
    <p:sldId id="349" r:id="rId21"/>
    <p:sldId id="350" r:id="rId22"/>
    <p:sldId id="351" r:id="rId23"/>
    <p:sldId id="352" r:id="rId24"/>
    <p:sldId id="353" r:id="rId25"/>
    <p:sldId id="355" r:id="rId26"/>
    <p:sldId id="356" r:id="rId27"/>
    <p:sldId id="357" r:id="rId28"/>
    <p:sldId id="358" r:id="rId29"/>
    <p:sldId id="365" r:id="rId30"/>
    <p:sldId id="366" r:id="rId31"/>
    <p:sldId id="367" r:id="rId32"/>
    <p:sldId id="362" r:id="rId33"/>
    <p:sldId id="368" r:id="rId34"/>
    <p:sldId id="369" r:id="rId35"/>
    <p:sldId id="370" r:id="rId36"/>
    <p:sldId id="329" r:id="rId37"/>
    <p:sldId id="275" r:id="rId38"/>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AA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3" autoAdjust="0"/>
    <p:restoredTop sz="94709" autoAdjust="0"/>
  </p:normalViewPr>
  <p:slideViewPr>
    <p:cSldViewPr>
      <p:cViewPr>
        <p:scale>
          <a:sx n="60" d="100"/>
          <a:sy n="60" d="100"/>
        </p:scale>
        <p:origin x="-1746"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6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0ABD2-6C05-4CF5-8932-CA09C50DB10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B6C4DD-6BBC-4825-96AF-72DCC4D98552}">
      <dgm:prSet phldrT="[Text]"/>
      <dgm:spPr/>
      <dgm:t>
        <a:bodyPr/>
        <a:lstStyle/>
        <a:p>
          <a:r>
            <a:rPr lang="en-US" b="1" dirty="0" smtClean="0">
              <a:solidFill>
                <a:schemeClr val="bg1"/>
              </a:solidFill>
            </a:rPr>
            <a:t>Instant Run </a:t>
          </a:r>
          <a:endParaRPr lang="en-US" b="1" dirty="0">
            <a:solidFill>
              <a:schemeClr val="bg1"/>
            </a:solidFill>
          </a:endParaRPr>
        </a:p>
      </dgm:t>
    </dgm:pt>
    <dgm:pt modelId="{C1C9586E-42F7-40A2-A586-452BF053B385}" type="parTrans" cxnId="{5C075B9A-4999-4F84-AE39-6EFD4220463D}">
      <dgm:prSet/>
      <dgm:spPr/>
      <dgm:t>
        <a:bodyPr/>
        <a:lstStyle/>
        <a:p>
          <a:endParaRPr lang="en-US"/>
        </a:p>
      </dgm:t>
    </dgm:pt>
    <dgm:pt modelId="{C5801038-DD94-4979-BF39-4CEE071FEB59}" type="sibTrans" cxnId="{5C075B9A-4999-4F84-AE39-6EFD4220463D}">
      <dgm:prSet/>
      <dgm:spPr/>
      <dgm:t>
        <a:bodyPr/>
        <a:lstStyle/>
        <a:p>
          <a:endParaRPr lang="en-US"/>
        </a:p>
      </dgm:t>
    </dgm:pt>
    <dgm:pt modelId="{3F457F19-EA34-47DD-94C4-1CE4544CC989}">
      <dgm:prSet phldrT="[Text]"/>
      <dgm:spPr/>
      <dgm:t>
        <a:bodyPr/>
        <a:lstStyle/>
        <a:p>
          <a:pPr rtl="0"/>
          <a:r>
            <a:rPr lang="en-US" i="1" dirty="0" smtClean="0"/>
            <a:t>see the effects of your code changes immediately without restarting the app or rebuilding the APK.</a:t>
          </a:r>
          <a:endParaRPr lang="en-US" i="1" dirty="0"/>
        </a:p>
      </dgm:t>
    </dgm:pt>
    <dgm:pt modelId="{4E0A5D83-E68A-4D96-AD89-0927E7082553}" type="parTrans" cxnId="{D89EB7CD-85D8-4495-91FE-408918049D1A}">
      <dgm:prSet/>
      <dgm:spPr/>
      <dgm:t>
        <a:bodyPr/>
        <a:lstStyle/>
        <a:p>
          <a:endParaRPr lang="en-US"/>
        </a:p>
      </dgm:t>
    </dgm:pt>
    <dgm:pt modelId="{C909F5E9-9201-408F-A617-4839BAEA9169}" type="sibTrans" cxnId="{D89EB7CD-85D8-4495-91FE-408918049D1A}">
      <dgm:prSet/>
      <dgm:spPr/>
      <dgm:t>
        <a:bodyPr/>
        <a:lstStyle/>
        <a:p>
          <a:endParaRPr lang="en-US"/>
        </a:p>
      </dgm:t>
    </dgm:pt>
    <dgm:pt modelId="{3F6F7FFA-88BB-4324-9524-C7E6ACC92B9E}">
      <dgm:prSet phldrT="[Text]"/>
      <dgm:spPr/>
      <dgm:t>
        <a:bodyPr/>
        <a:lstStyle/>
        <a:p>
          <a:r>
            <a:rPr lang="en-US" b="1" dirty="0" smtClean="0">
              <a:solidFill>
                <a:schemeClr val="bg1"/>
              </a:solidFill>
            </a:rPr>
            <a:t>Intelligent code editor </a:t>
          </a:r>
          <a:endParaRPr lang="en-US" b="1" dirty="0">
            <a:solidFill>
              <a:schemeClr val="bg1"/>
            </a:solidFill>
          </a:endParaRPr>
        </a:p>
      </dgm:t>
    </dgm:pt>
    <dgm:pt modelId="{B9AA3526-A958-408F-80E4-1ECF242DAC03}" type="parTrans" cxnId="{E9928EF9-2361-4FC6-9E67-EF0CED8F6E5B}">
      <dgm:prSet/>
      <dgm:spPr/>
      <dgm:t>
        <a:bodyPr/>
        <a:lstStyle/>
        <a:p>
          <a:endParaRPr lang="en-US"/>
        </a:p>
      </dgm:t>
    </dgm:pt>
    <dgm:pt modelId="{4990140B-1B8C-4F40-BD34-C81428E13FA6}" type="sibTrans" cxnId="{E9928EF9-2361-4FC6-9E67-EF0CED8F6E5B}">
      <dgm:prSet/>
      <dgm:spPr/>
      <dgm:t>
        <a:bodyPr/>
        <a:lstStyle/>
        <a:p>
          <a:endParaRPr lang="en-US"/>
        </a:p>
      </dgm:t>
    </dgm:pt>
    <dgm:pt modelId="{041D101D-9B63-4E97-853B-C94E144ED04B}">
      <dgm:prSet phldrT="[Text]"/>
      <dgm:spPr/>
      <dgm:t>
        <a:bodyPr/>
        <a:lstStyle/>
        <a:p>
          <a:pPr rtl="0"/>
          <a:r>
            <a:rPr lang="en-US" i="1" dirty="0" smtClean="0"/>
            <a:t>advanced</a:t>
          </a:r>
          <a:r>
            <a:rPr lang="en-US" dirty="0" smtClean="0"/>
            <a:t> code completion, refactoring, and code analysis</a:t>
          </a:r>
          <a:endParaRPr lang="en-US" dirty="0"/>
        </a:p>
      </dgm:t>
    </dgm:pt>
    <dgm:pt modelId="{A98A569F-972D-4CD1-A24C-1AEDDAC5DB42}" type="parTrans" cxnId="{6175B4B3-5CDF-4DC7-9CD0-8D5DED10D935}">
      <dgm:prSet/>
      <dgm:spPr/>
      <dgm:t>
        <a:bodyPr/>
        <a:lstStyle/>
        <a:p>
          <a:endParaRPr lang="en-US"/>
        </a:p>
      </dgm:t>
    </dgm:pt>
    <dgm:pt modelId="{4A147214-1A58-44BF-92D4-75EDFBD4BB75}" type="sibTrans" cxnId="{6175B4B3-5CDF-4DC7-9CD0-8D5DED10D935}">
      <dgm:prSet/>
      <dgm:spPr/>
      <dgm:t>
        <a:bodyPr/>
        <a:lstStyle/>
        <a:p>
          <a:endParaRPr lang="en-US"/>
        </a:p>
      </dgm:t>
    </dgm:pt>
    <dgm:pt modelId="{E640DE56-3A0F-4997-8699-26CEEE2345A7}">
      <dgm:prSet/>
      <dgm:spPr/>
      <dgm:t>
        <a:bodyPr/>
        <a:lstStyle/>
        <a:p>
          <a:r>
            <a:rPr lang="en-US" b="1" dirty="0" smtClean="0">
              <a:solidFill>
                <a:schemeClr val="bg1"/>
              </a:solidFill>
            </a:rPr>
            <a:t>Robust and flexible build system</a:t>
          </a:r>
          <a:endParaRPr lang="en-US" b="1" dirty="0">
            <a:solidFill>
              <a:schemeClr val="bg1"/>
            </a:solidFill>
          </a:endParaRPr>
        </a:p>
      </dgm:t>
    </dgm:pt>
    <dgm:pt modelId="{56C48D47-CC60-4AEC-A16A-F854BFB3479C}" type="parTrans" cxnId="{33E0FF56-CBC2-4D87-9FD3-94D7DA200A33}">
      <dgm:prSet/>
      <dgm:spPr/>
      <dgm:t>
        <a:bodyPr/>
        <a:lstStyle/>
        <a:p>
          <a:endParaRPr lang="en-US"/>
        </a:p>
      </dgm:t>
    </dgm:pt>
    <dgm:pt modelId="{96F9F667-2B67-452C-8140-067E335DECCE}" type="sibTrans" cxnId="{33E0FF56-CBC2-4D87-9FD3-94D7DA200A33}">
      <dgm:prSet/>
      <dgm:spPr/>
      <dgm:t>
        <a:bodyPr/>
        <a:lstStyle/>
        <a:p>
          <a:endParaRPr lang="en-US"/>
        </a:p>
      </dgm:t>
    </dgm:pt>
    <dgm:pt modelId="{178FC602-6552-4064-B3FA-B0C88B2A753E}">
      <dgm:prSet/>
      <dgm:spPr/>
      <dgm:t>
        <a:bodyPr/>
        <a:lstStyle/>
        <a:p>
          <a:r>
            <a:rPr lang="en-US" i="1" dirty="0" smtClean="0"/>
            <a:t>offers build automation, dependency management, and customizable build configurations</a:t>
          </a:r>
          <a:endParaRPr lang="en-US" i="1" dirty="0"/>
        </a:p>
      </dgm:t>
    </dgm:pt>
    <dgm:pt modelId="{27BA98AB-860E-477D-9719-F1A5D3AA32EE}" type="parTrans" cxnId="{7AA183E5-FEE2-486A-99B2-642468645330}">
      <dgm:prSet/>
      <dgm:spPr/>
      <dgm:t>
        <a:bodyPr/>
        <a:lstStyle/>
        <a:p>
          <a:endParaRPr lang="en-US"/>
        </a:p>
      </dgm:t>
    </dgm:pt>
    <dgm:pt modelId="{8E987A0C-CC60-41C4-81E7-3FDEA74C005C}" type="sibTrans" cxnId="{7AA183E5-FEE2-486A-99B2-642468645330}">
      <dgm:prSet/>
      <dgm:spPr/>
      <dgm:t>
        <a:bodyPr/>
        <a:lstStyle/>
        <a:p>
          <a:endParaRPr lang="en-US"/>
        </a:p>
      </dgm:t>
    </dgm:pt>
    <dgm:pt modelId="{7B51DDF1-97BC-485E-B383-BB4383559A1A}">
      <dgm:prSet/>
      <dgm:spPr/>
      <dgm:t>
        <a:bodyPr/>
        <a:lstStyle/>
        <a:p>
          <a:r>
            <a:rPr lang="en-US" b="1" dirty="0" smtClean="0">
              <a:solidFill>
                <a:schemeClr val="bg1"/>
              </a:solidFill>
            </a:rPr>
            <a:t>Designed for Teams</a:t>
          </a:r>
          <a:endParaRPr lang="en-US" b="1" dirty="0">
            <a:solidFill>
              <a:schemeClr val="bg1"/>
            </a:solidFill>
          </a:endParaRPr>
        </a:p>
      </dgm:t>
    </dgm:pt>
    <dgm:pt modelId="{D87AC06C-C120-4CC0-9F35-991AAC3F4110}" type="parTrans" cxnId="{487953B6-2FDC-4C23-8C7C-A3866DD55671}">
      <dgm:prSet/>
      <dgm:spPr/>
      <dgm:t>
        <a:bodyPr/>
        <a:lstStyle/>
        <a:p>
          <a:endParaRPr lang="en-US"/>
        </a:p>
      </dgm:t>
    </dgm:pt>
    <dgm:pt modelId="{C1F1C973-FDD1-4487-9262-A7A5BB09C234}" type="sibTrans" cxnId="{487953B6-2FDC-4C23-8C7C-A3866DD55671}">
      <dgm:prSet/>
      <dgm:spPr/>
      <dgm:t>
        <a:bodyPr/>
        <a:lstStyle/>
        <a:p>
          <a:endParaRPr lang="en-US"/>
        </a:p>
      </dgm:t>
    </dgm:pt>
    <dgm:pt modelId="{9616404B-43C7-47D7-BB1B-DAB84AF30D2A}">
      <dgm:prSet/>
      <dgm:spPr/>
      <dgm:t>
        <a:bodyPr/>
        <a:lstStyle/>
        <a:p>
          <a:r>
            <a:rPr lang="en-US" i="1" dirty="0" smtClean="0"/>
            <a:t>Integrates with version control tools, such as GitHub and Subversion, so you can keep your team in sync with project and build changes</a:t>
          </a:r>
          <a:endParaRPr lang="en-US" i="1" dirty="0"/>
        </a:p>
      </dgm:t>
    </dgm:pt>
    <dgm:pt modelId="{89161722-1716-449F-9E24-4C5F652D9A9B}" type="parTrans" cxnId="{7196064E-F09C-411D-91FC-1058B3CE77B9}">
      <dgm:prSet/>
      <dgm:spPr/>
      <dgm:t>
        <a:bodyPr/>
        <a:lstStyle/>
        <a:p>
          <a:endParaRPr lang="en-US"/>
        </a:p>
      </dgm:t>
    </dgm:pt>
    <dgm:pt modelId="{820A9A6D-F5E2-4BD3-AB8C-277220014EF6}" type="sibTrans" cxnId="{7196064E-F09C-411D-91FC-1058B3CE77B9}">
      <dgm:prSet/>
      <dgm:spPr/>
      <dgm:t>
        <a:bodyPr/>
        <a:lstStyle/>
        <a:p>
          <a:endParaRPr lang="en-US"/>
        </a:p>
      </dgm:t>
    </dgm:pt>
    <dgm:pt modelId="{1059B545-AD24-4449-911D-A92F3E3FBC3F}">
      <dgm:prSet/>
      <dgm:spPr/>
      <dgm:t>
        <a:bodyPr/>
        <a:lstStyle/>
        <a:p>
          <a:r>
            <a:rPr lang="en-US" b="1" dirty="0" smtClean="0">
              <a:solidFill>
                <a:schemeClr val="bg1"/>
              </a:solidFill>
            </a:rPr>
            <a:t>Optimized for all Android devices</a:t>
          </a:r>
          <a:endParaRPr lang="en-US" b="1" dirty="0">
            <a:solidFill>
              <a:schemeClr val="bg1"/>
            </a:solidFill>
          </a:endParaRPr>
        </a:p>
      </dgm:t>
    </dgm:pt>
    <dgm:pt modelId="{34DA9820-F2AD-49D5-B2C4-8079EB536EC7}" type="parTrans" cxnId="{8EF1974C-E38B-4AA5-983F-481863F4DE20}">
      <dgm:prSet/>
      <dgm:spPr/>
      <dgm:t>
        <a:bodyPr/>
        <a:lstStyle/>
        <a:p>
          <a:endParaRPr lang="en-US"/>
        </a:p>
      </dgm:t>
    </dgm:pt>
    <dgm:pt modelId="{969C1977-F2FF-4AA6-A825-5302993BB9CA}" type="sibTrans" cxnId="{8EF1974C-E38B-4AA5-983F-481863F4DE20}">
      <dgm:prSet/>
      <dgm:spPr/>
      <dgm:t>
        <a:bodyPr/>
        <a:lstStyle/>
        <a:p>
          <a:endParaRPr lang="en-US"/>
        </a:p>
      </dgm:t>
    </dgm:pt>
    <dgm:pt modelId="{B7E6B07D-934A-4C39-9E85-E740BC6DB486}">
      <dgm:prSet/>
      <dgm:spPr/>
      <dgm:t>
        <a:bodyPr/>
        <a:lstStyle/>
        <a:p>
          <a:r>
            <a:rPr lang="en-US" i="1" dirty="0" smtClean="0"/>
            <a:t>provides a unified environment where you can build apps for Android phones, tablets, Android Wear, Android TV, and Android Auto</a:t>
          </a:r>
          <a:endParaRPr lang="en-US" i="1" dirty="0"/>
        </a:p>
      </dgm:t>
    </dgm:pt>
    <dgm:pt modelId="{3630E65F-4575-47E7-831D-1EC60E179BCC}" type="parTrans" cxnId="{6E668C75-65C8-4D44-BDE9-3FA2E430E082}">
      <dgm:prSet/>
      <dgm:spPr/>
      <dgm:t>
        <a:bodyPr/>
        <a:lstStyle/>
        <a:p>
          <a:endParaRPr lang="en-US"/>
        </a:p>
      </dgm:t>
    </dgm:pt>
    <dgm:pt modelId="{0E642BEE-F9A8-420E-A410-0074214F2E7C}" type="sibTrans" cxnId="{6E668C75-65C8-4D44-BDE9-3FA2E430E082}">
      <dgm:prSet/>
      <dgm:spPr/>
      <dgm:t>
        <a:bodyPr/>
        <a:lstStyle/>
        <a:p>
          <a:endParaRPr lang="en-US"/>
        </a:p>
      </dgm:t>
    </dgm:pt>
    <dgm:pt modelId="{95544335-7FE3-4ED4-9A55-8242157D6F7D}" type="pres">
      <dgm:prSet presAssocID="{BF10ABD2-6C05-4CF5-8932-CA09C50DB103}" presName="linear" presStyleCnt="0">
        <dgm:presLayoutVars>
          <dgm:animLvl val="lvl"/>
          <dgm:resizeHandles val="exact"/>
        </dgm:presLayoutVars>
      </dgm:prSet>
      <dgm:spPr/>
      <dgm:t>
        <a:bodyPr/>
        <a:lstStyle/>
        <a:p>
          <a:endParaRPr lang="en-US"/>
        </a:p>
      </dgm:t>
    </dgm:pt>
    <dgm:pt modelId="{0F125D38-24EA-41A7-A446-F68B96542022}" type="pres">
      <dgm:prSet presAssocID="{CDB6C4DD-6BBC-4825-96AF-72DCC4D98552}" presName="parentText" presStyleLbl="node1" presStyleIdx="0" presStyleCnt="5">
        <dgm:presLayoutVars>
          <dgm:chMax val="0"/>
          <dgm:bulletEnabled val="1"/>
        </dgm:presLayoutVars>
      </dgm:prSet>
      <dgm:spPr/>
      <dgm:t>
        <a:bodyPr/>
        <a:lstStyle/>
        <a:p>
          <a:endParaRPr lang="en-US"/>
        </a:p>
      </dgm:t>
    </dgm:pt>
    <dgm:pt modelId="{F24103A4-86E4-4C06-86A2-A411B1C6F93F}" type="pres">
      <dgm:prSet presAssocID="{CDB6C4DD-6BBC-4825-96AF-72DCC4D98552}" presName="childText" presStyleLbl="revTx" presStyleIdx="0" presStyleCnt="5">
        <dgm:presLayoutVars>
          <dgm:bulletEnabled val="1"/>
        </dgm:presLayoutVars>
      </dgm:prSet>
      <dgm:spPr/>
      <dgm:t>
        <a:bodyPr/>
        <a:lstStyle/>
        <a:p>
          <a:endParaRPr lang="en-US"/>
        </a:p>
      </dgm:t>
    </dgm:pt>
    <dgm:pt modelId="{9DA7D148-E0D7-449F-80C7-89E838D6BECC}" type="pres">
      <dgm:prSet presAssocID="{3F6F7FFA-88BB-4324-9524-C7E6ACC92B9E}" presName="parentText" presStyleLbl="node1" presStyleIdx="1" presStyleCnt="5">
        <dgm:presLayoutVars>
          <dgm:chMax val="0"/>
          <dgm:bulletEnabled val="1"/>
        </dgm:presLayoutVars>
      </dgm:prSet>
      <dgm:spPr/>
      <dgm:t>
        <a:bodyPr/>
        <a:lstStyle/>
        <a:p>
          <a:endParaRPr lang="en-US"/>
        </a:p>
      </dgm:t>
    </dgm:pt>
    <dgm:pt modelId="{DCFB43E4-70D8-4DED-8B64-0279B638FDA4}" type="pres">
      <dgm:prSet presAssocID="{3F6F7FFA-88BB-4324-9524-C7E6ACC92B9E}" presName="childText" presStyleLbl="revTx" presStyleIdx="1" presStyleCnt="5">
        <dgm:presLayoutVars>
          <dgm:bulletEnabled val="1"/>
        </dgm:presLayoutVars>
      </dgm:prSet>
      <dgm:spPr/>
      <dgm:t>
        <a:bodyPr/>
        <a:lstStyle/>
        <a:p>
          <a:endParaRPr lang="en-US"/>
        </a:p>
      </dgm:t>
    </dgm:pt>
    <dgm:pt modelId="{95D03D10-BF7E-45EC-8D32-C4785723268A}" type="pres">
      <dgm:prSet presAssocID="{E640DE56-3A0F-4997-8699-26CEEE2345A7}" presName="parentText" presStyleLbl="node1" presStyleIdx="2" presStyleCnt="5">
        <dgm:presLayoutVars>
          <dgm:chMax val="0"/>
          <dgm:bulletEnabled val="1"/>
        </dgm:presLayoutVars>
      </dgm:prSet>
      <dgm:spPr/>
      <dgm:t>
        <a:bodyPr/>
        <a:lstStyle/>
        <a:p>
          <a:endParaRPr lang="en-US"/>
        </a:p>
      </dgm:t>
    </dgm:pt>
    <dgm:pt modelId="{3F614AC3-D600-435C-9DF4-BD7F3C5AE144}" type="pres">
      <dgm:prSet presAssocID="{E640DE56-3A0F-4997-8699-26CEEE2345A7}" presName="childText" presStyleLbl="revTx" presStyleIdx="2" presStyleCnt="5">
        <dgm:presLayoutVars>
          <dgm:bulletEnabled val="1"/>
        </dgm:presLayoutVars>
      </dgm:prSet>
      <dgm:spPr/>
      <dgm:t>
        <a:bodyPr/>
        <a:lstStyle/>
        <a:p>
          <a:endParaRPr lang="en-US"/>
        </a:p>
      </dgm:t>
    </dgm:pt>
    <dgm:pt modelId="{9589999A-8738-44A7-B5F1-7635B5954AF1}" type="pres">
      <dgm:prSet presAssocID="{7B51DDF1-97BC-485E-B383-BB4383559A1A}" presName="parentText" presStyleLbl="node1" presStyleIdx="3" presStyleCnt="5">
        <dgm:presLayoutVars>
          <dgm:chMax val="0"/>
          <dgm:bulletEnabled val="1"/>
        </dgm:presLayoutVars>
      </dgm:prSet>
      <dgm:spPr/>
      <dgm:t>
        <a:bodyPr/>
        <a:lstStyle/>
        <a:p>
          <a:endParaRPr lang="en-US"/>
        </a:p>
      </dgm:t>
    </dgm:pt>
    <dgm:pt modelId="{F7D3EB5C-F4F9-4825-916E-1824F3466F74}" type="pres">
      <dgm:prSet presAssocID="{7B51DDF1-97BC-485E-B383-BB4383559A1A}" presName="childText" presStyleLbl="revTx" presStyleIdx="3" presStyleCnt="5">
        <dgm:presLayoutVars>
          <dgm:bulletEnabled val="1"/>
        </dgm:presLayoutVars>
      </dgm:prSet>
      <dgm:spPr/>
      <dgm:t>
        <a:bodyPr/>
        <a:lstStyle/>
        <a:p>
          <a:endParaRPr lang="en-US"/>
        </a:p>
      </dgm:t>
    </dgm:pt>
    <dgm:pt modelId="{C5CEE363-4679-42B2-8908-2DD364986D66}" type="pres">
      <dgm:prSet presAssocID="{1059B545-AD24-4449-911D-A92F3E3FBC3F}" presName="parentText" presStyleLbl="node1" presStyleIdx="4" presStyleCnt="5">
        <dgm:presLayoutVars>
          <dgm:chMax val="0"/>
          <dgm:bulletEnabled val="1"/>
        </dgm:presLayoutVars>
      </dgm:prSet>
      <dgm:spPr/>
      <dgm:t>
        <a:bodyPr/>
        <a:lstStyle/>
        <a:p>
          <a:endParaRPr lang="en-US"/>
        </a:p>
      </dgm:t>
    </dgm:pt>
    <dgm:pt modelId="{473CC0F0-0C5A-4727-958F-625C6B43BFA3}" type="pres">
      <dgm:prSet presAssocID="{1059B545-AD24-4449-911D-A92F3E3FBC3F}" presName="childText" presStyleLbl="revTx" presStyleIdx="4" presStyleCnt="5">
        <dgm:presLayoutVars>
          <dgm:bulletEnabled val="1"/>
        </dgm:presLayoutVars>
      </dgm:prSet>
      <dgm:spPr/>
      <dgm:t>
        <a:bodyPr/>
        <a:lstStyle/>
        <a:p>
          <a:endParaRPr lang="en-US"/>
        </a:p>
      </dgm:t>
    </dgm:pt>
  </dgm:ptLst>
  <dgm:cxnLst>
    <dgm:cxn modelId="{7AA183E5-FEE2-486A-99B2-642468645330}" srcId="{E640DE56-3A0F-4997-8699-26CEEE2345A7}" destId="{178FC602-6552-4064-B3FA-B0C88B2A753E}" srcOrd="0" destOrd="0" parTransId="{27BA98AB-860E-477D-9719-F1A5D3AA32EE}" sibTransId="{8E987A0C-CC60-41C4-81E7-3FDEA74C005C}"/>
    <dgm:cxn modelId="{97B9414B-DC6A-4854-ACDE-9C9DE6FDC4F8}" type="presOf" srcId="{CDB6C4DD-6BBC-4825-96AF-72DCC4D98552}" destId="{0F125D38-24EA-41A7-A446-F68B96542022}" srcOrd="0" destOrd="0" presId="urn:microsoft.com/office/officeart/2005/8/layout/vList2"/>
    <dgm:cxn modelId="{33E0FF56-CBC2-4D87-9FD3-94D7DA200A33}" srcId="{BF10ABD2-6C05-4CF5-8932-CA09C50DB103}" destId="{E640DE56-3A0F-4997-8699-26CEEE2345A7}" srcOrd="2" destOrd="0" parTransId="{56C48D47-CC60-4AEC-A16A-F854BFB3479C}" sibTransId="{96F9F667-2B67-452C-8140-067E335DECCE}"/>
    <dgm:cxn modelId="{E89A2331-4871-4240-8BAA-6E25993EDCF2}" type="presOf" srcId="{E640DE56-3A0F-4997-8699-26CEEE2345A7}" destId="{95D03D10-BF7E-45EC-8D32-C4785723268A}" srcOrd="0" destOrd="0" presId="urn:microsoft.com/office/officeart/2005/8/layout/vList2"/>
    <dgm:cxn modelId="{D89EB7CD-85D8-4495-91FE-408918049D1A}" srcId="{CDB6C4DD-6BBC-4825-96AF-72DCC4D98552}" destId="{3F457F19-EA34-47DD-94C4-1CE4544CC989}" srcOrd="0" destOrd="0" parTransId="{4E0A5D83-E68A-4D96-AD89-0927E7082553}" sibTransId="{C909F5E9-9201-408F-A617-4839BAEA9169}"/>
    <dgm:cxn modelId="{6E668C75-65C8-4D44-BDE9-3FA2E430E082}" srcId="{1059B545-AD24-4449-911D-A92F3E3FBC3F}" destId="{B7E6B07D-934A-4C39-9E85-E740BC6DB486}" srcOrd="0" destOrd="0" parTransId="{3630E65F-4575-47E7-831D-1EC60E179BCC}" sibTransId="{0E642BEE-F9A8-420E-A410-0074214F2E7C}"/>
    <dgm:cxn modelId="{214B4C1C-3EF4-4061-AD33-8D3F214E0BAE}" type="presOf" srcId="{041D101D-9B63-4E97-853B-C94E144ED04B}" destId="{DCFB43E4-70D8-4DED-8B64-0279B638FDA4}" srcOrd="0" destOrd="0" presId="urn:microsoft.com/office/officeart/2005/8/layout/vList2"/>
    <dgm:cxn modelId="{7A826E81-22BD-4FBE-B881-F514F16EA302}" type="presOf" srcId="{BF10ABD2-6C05-4CF5-8932-CA09C50DB103}" destId="{95544335-7FE3-4ED4-9A55-8242157D6F7D}" srcOrd="0" destOrd="0" presId="urn:microsoft.com/office/officeart/2005/8/layout/vList2"/>
    <dgm:cxn modelId="{7196064E-F09C-411D-91FC-1058B3CE77B9}" srcId="{7B51DDF1-97BC-485E-B383-BB4383559A1A}" destId="{9616404B-43C7-47D7-BB1B-DAB84AF30D2A}" srcOrd="0" destOrd="0" parTransId="{89161722-1716-449F-9E24-4C5F652D9A9B}" sibTransId="{820A9A6D-F5E2-4BD3-AB8C-277220014EF6}"/>
    <dgm:cxn modelId="{6175B4B3-5CDF-4DC7-9CD0-8D5DED10D935}" srcId="{3F6F7FFA-88BB-4324-9524-C7E6ACC92B9E}" destId="{041D101D-9B63-4E97-853B-C94E144ED04B}" srcOrd="0" destOrd="0" parTransId="{A98A569F-972D-4CD1-A24C-1AEDDAC5DB42}" sibTransId="{4A147214-1A58-44BF-92D4-75EDFBD4BB75}"/>
    <dgm:cxn modelId="{9490ACE4-F23E-4DD9-AD4E-597A25230FDE}" type="presOf" srcId="{9616404B-43C7-47D7-BB1B-DAB84AF30D2A}" destId="{F7D3EB5C-F4F9-4825-916E-1824F3466F74}" srcOrd="0" destOrd="0" presId="urn:microsoft.com/office/officeart/2005/8/layout/vList2"/>
    <dgm:cxn modelId="{720DC540-EF5F-4EAF-8EA0-5CD8AE11F271}" type="presOf" srcId="{3F457F19-EA34-47DD-94C4-1CE4544CC989}" destId="{F24103A4-86E4-4C06-86A2-A411B1C6F93F}" srcOrd="0" destOrd="0" presId="urn:microsoft.com/office/officeart/2005/8/layout/vList2"/>
    <dgm:cxn modelId="{F1C8ACA4-8AF2-441D-B100-5CAFA15C1FE6}" type="presOf" srcId="{1059B545-AD24-4449-911D-A92F3E3FBC3F}" destId="{C5CEE363-4679-42B2-8908-2DD364986D66}" srcOrd="0" destOrd="0" presId="urn:microsoft.com/office/officeart/2005/8/layout/vList2"/>
    <dgm:cxn modelId="{3CFA4C60-0D42-4E0C-BF53-DA433076FCD5}" type="presOf" srcId="{178FC602-6552-4064-B3FA-B0C88B2A753E}" destId="{3F614AC3-D600-435C-9DF4-BD7F3C5AE144}" srcOrd="0" destOrd="0" presId="urn:microsoft.com/office/officeart/2005/8/layout/vList2"/>
    <dgm:cxn modelId="{5C075B9A-4999-4F84-AE39-6EFD4220463D}" srcId="{BF10ABD2-6C05-4CF5-8932-CA09C50DB103}" destId="{CDB6C4DD-6BBC-4825-96AF-72DCC4D98552}" srcOrd="0" destOrd="0" parTransId="{C1C9586E-42F7-40A2-A586-452BF053B385}" sibTransId="{C5801038-DD94-4979-BF39-4CEE071FEB59}"/>
    <dgm:cxn modelId="{354BC691-2CEB-442F-A582-E31316BF2645}" type="presOf" srcId="{B7E6B07D-934A-4C39-9E85-E740BC6DB486}" destId="{473CC0F0-0C5A-4727-958F-625C6B43BFA3}" srcOrd="0" destOrd="0" presId="urn:microsoft.com/office/officeart/2005/8/layout/vList2"/>
    <dgm:cxn modelId="{1D0E1636-53A7-49CB-83CA-B0BE560AE638}" type="presOf" srcId="{7B51DDF1-97BC-485E-B383-BB4383559A1A}" destId="{9589999A-8738-44A7-B5F1-7635B5954AF1}" srcOrd="0" destOrd="0" presId="urn:microsoft.com/office/officeart/2005/8/layout/vList2"/>
    <dgm:cxn modelId="{00F3CA26-ABE1-4111-BAAE-F320CA96E9CA}" type="presOf" srcId="{3F6F7FFA-88BB-4324-9524-C7E6ACC92B9E}" destId="{9DA7D148-E0D7-449F-80C7-89E838D6BECC}" srcOrd="0" destOrd="0" presId="urn:microsoft.com/office/officeart/2005/8/layout/vList2"/>
    <dgm:cxn modelId="{E9928EF9-2361-4FC6-9E67-EF0CED8F6E5B}" srcId="{BF10ABD2-6C05-4CF5-8932-CA09C50DB103}" destId="{3F6F7FFA-88BB-4324-9524-C7E6ACC92B9E}" srcOrd="1" destOrd="0" parTransId="{B9AA3526-A958-408F-80E4-1ECF242DAC03}" sibTransId="{4990140B-1B8C-4F40-BD34-C81428E13FA6}"/>
    <dgm:cxn modelId="{487953B6-2FDC-4C23-8C7C-A3866DD55671}" srcId="{BF10ABD2-6C05-4CF5-8932-CA09C50DB103}" destId="{7B51DDF1-97BC-485E-B383-BB4383559A1A}" srcOrd="3" destOrd="0" parTransId="{D87AC06C-C120-4CC0-9F35-991AAC3F4110}" sibTransId="{C1F1C973-FDD1-4487-9262-A7A5BB09C234}"/>
    <dgm:cxn modelId="{8EF1974C-E38B-4AA5-983F-481863F4DE20}" srcId="{BF10ABD2-6C05-4CF5-8932-CA09C50DB103}" destId="{1059B545-AD24-4449-911D-A92F3E3FBC3F}" srcOrd="4" destOrd="0" parTransId="{34DA9820-F2AD-49D5-B2C4-8079EB536EC7}" sibTransId="{969C1977-F2FF-4AA6-A825-5302993BB9CA}"/>
    <dgm:cxn modelId="{4525C70A-057B-4E73-92E2-AD35C327D6D3}" type="presParOf" srcId="{95544335-7FE3-4ED4-9A55-8242157D6F7D}" destId="{0F125D38-24EA-41A7-A446-F68B96542022}" srcOrd="0" destOrd="0" presId="urn:microsoft.com/office/officeart/2005/8/layout/vList2"/>
    <dgm:cxn modelId="{E263F30A-7730-4761-8CE3-E772184EEDA4}" type="presParOf" srcId="{95544335-7FE3-4ED4-9A55-8242157D6F7D}" destId="{F24103A4-86E4-4C06-86A2-A411B1C6F93F}" srcOrd="1" destOrd="0" presId="urn:microsoft.com/office/officeart/2005/8/layout/vList2"/>
    <dgm:cxn modelId="{2A290948-9459-4BD6-B5EB-6F07B16295E8}" type="presParOf" srcId="{95544335-7FE3-4ED4-9A55-8242157D6F7D}" destId="{9DA7D148-E0D7-449F-80C7-89E838D6BECC}" srcOrd="2" destOrd="0" presId="urn:microsoft.com/office/officeart/2005/8/layout/vList2"/>
    <dgm:cxn modelId="{CD5D0E9E-2DED-4E2A-A79D-579A42395EE9}" type="presParOf" srcId="{95544335-7FE3-4ED4-9A55-8242157D6F7D}" destId="{DCFB43E4-70D8-4DED-8B64-0279B638FDA4}" srcOrd="3" destOrd="0" presId="urn:microsoft.com/office/officeart/2005/8/layout/vList2"/>
    <dgm:cxn modelId="{F6E62296-05E3-4779-8AD4-8CF7F3845E3A}" type="presParOf" srcId="{95544335-7FE3-4ED4-9A55-8242157D6F7D}" destId="{95D03D10-BF7E-45EC-8D32-C4785723268A}" srcOrd="4" destOrd="0" presId="urn:microsoft.com/office/officeart/2005/8/layout/vList2"/>
    <dgm:cxn modelId="{831B830E-6A13-48DF-B8E8-1E8893C67CF9}" type="presParOf" srcId="{95544335-7FE3-4ED4-9A55-8242157D6F7D}" destId="{3F614AC3-D600-435C-9DF4-BD7F3C5AE144}" srcOrd="5" destOrd="0" presId="urn:microsoft.com/office/officeart/2005/8/layout/vList2"/>
    <dgm:cxn modelId="{48A03877-EC59-4A78-9E43-391296FB132C}" type="presParOf" srcId="{95544335-7FE3-4ED4-9A55-8242157D6F7D}" destId="{9589999A-8738-44A7-B5F1-7635B5954AF1}" srcOrd="6" destOrd="0" presId="urn:microsoft.com/office/officeart/2005/8/layout/vList2"/>
    <dgm:cxn modelId="{A9182CEB-C884-4A1A-8622-1018EEECAB98}" type="presParOf" srcId="{95544335-7FE3-4ED4-9A55-8242157D6F7D}" destId="{F7D3EB5C-F4F9-4825-916E-1824F3466F74}" srcOrd="7" destOrd="0" presId="urn:microsoft.com/office/officeart/2005/8/layout/vList2"/>
    <dgm:cxn modelId="{CCA99A0A-8D7B-4E6A-8C38-F73E02287D48}" type="presParOf" srcId="{95544335-7FE3-4ED4-9A55-8242157D6F7D}" destId="{C5CEE363-4679-42B2-8908-2DD364986D66}" srcOrd="8" destOrd="0" presId="urn:microsoft.com/office/officeart/2005/8/layout/vList2"/>
    <dgm:cxn modelId="{791CB1C9-50F8-42F5-A012-F85C1512EAF5}" type="presParOf" srcId="{95544335-7FE3-4ED4-9A55-8242157D6F7D}" destId="{473CC0F0-0C5A-4727-958F-625C6B43BFA3}"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77107-884B-49E1-825A-3B02E4F9209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5EF61084-1C7A-49C5-AA75-5CC29AD5B9BD}">
      <dgm:prSet custT="1"/>
      <dgm:spPr/>
      <dgm:t>
        <a:bodyPr/>
        <a:lstStyle/>
        <a:p>
          <a:pPr rtl="0"/>
          <a:r>
            <a:rPr lang="en-US" sz="1600" b="1" dirty="0" smtClean="0"/>
            <a:t>Manifest Folder</a:t>
          </a:r>
          <a:endParaRPr lang="en-US" sz="1600" b="1" dirty="0"/>
        </a:p>
      </dgm:t>
    </dgm:pt>
    <dgm:pt modelId="{92FCE2F9-DF83-457D-B953-5AFDE1553FD1}" type="parTrans" cxnId="{F304A1B5-DB74-4F77-939C-F03674AD621F}">
      <dgm:prSet/>
      <dgm:spPr/>
      <dgm:t>
        <a:bodyPr/>
        <a:lstStyle/>
        <a:p>
          <a:endParaRPr lang="en-US"/>
        </a:p>
      </dgm:t>
    </dgm:pt>
    <dgm:pt modelId="{16E33D89-4839-4568-81E7-502D0384F5B2}" type="sibTrans" cxnId="{F304A1B5-DB74-4F77-939C-F03674AD621F}">
      <dgm:prSet/>
      <dgm:spPr/>
      <dgm:t>
        <a:bodyPr/>
        <a:lstStyle/>
        <a:p>
          <a:endParaRPr lang="en-US"/>
        </a:p>
      </dgm:t>
    </dgm:pt>
    <dgm:pt modelId="{547F2091-4141-490C-8BEA-DDE741163AFE}">
      <dgm:prSet/>
      <dgm:spPr/>
      <dgm:t>
        <a:bodyPr/>
        <a:lstStyle/>
        <a:p>
          <a:pPr rtl="0"/>
          <a:r>
            <a:rPr lang="en-US" smtClean="0"/>
            <a:t>configures the app and informs when the device is installed. </a:t>
          </a:r>
          <a:endParaRPr lang="en-US"/>
        </a:p>
      </dgm:t>
    </dgm:pt>
    <dgm:pt modelId="{7F0FD7A4-5201-42DD-8707-8E2BAB4BCED3}" type="parTrans" cxnId="{4513E732-3C38-40EC-9F83-11110192ED2C}">
      <dgm:prSet/>
      <dgm:spPr/>
      <dgm:t>
        <a:bodyPr/>
        <a:lstStyle/>
        <a:p>
          <a:endParaRPr lang="en-US"/>
        </a:p>
      </dgm:t>
    </dgm:pt>
    <dgm:pt modelId="{E4753B67-460C-4553-A0AB-DCC94B31CC94}" type="sibTrans" cxnId="{4513E732-3C38-40EC-9F83-11110192ED2C}">
      <dgm:prSet/>
      <dgm:spPr/>
      <dgm:t>
        <a:bodyPr/>
        <a:lstStyle/>
        <a:p>
          <a:endParaRPr lang="en-US"/>
        </a:p>
      </dgm:t>
    </dgm:pt>
    <dgm:pt modelId="{5BCD41CD-885A-4AF5-ABFD-DDEA73C876DF}">
      <dgm:prSet custT="1"/>
      <dgm:spPr/>
      <dgm:t>
        <a:bodyPr/>
        <a:lstStyle/>
        <a:p>
          <a:pPr rtl="0"/>
          <a:r>
            <a:rPr lang="en-US" sz="1600" b="1" dirty="0" smtClean="0"/>
            <a:t>Java Folder</a:t>
          </a:r>
          <a:endParaRPr lang="en-US" sz="1600" b="1" dirty="0"/>
        </a:p>
      </dgm:t>
    </dgm:pt>
    <dgm:pt modelId="{C2139AB4-E445-433B-A69D-211AD4D9BD31}" type="parTrans" cxnId="{EADDD2FB-2097-428F-B60D-47AF1187E065}">
      <dgm:prSet/>
      <dgm:spPr/>
      <dgm:t>
        <a:bodyPr/>
        <a:lstStyle/>
        <a:p>
          <a:endParaRPr lang="en-US"/>
        </a:p>
      </dgm:t>
    </dgm:pt>
    <dgm:pt modelId="{A51B5062-8689-4D89-A06F-FE85F314AFA3}" type="sibTrans" cxnId="{EADDD2FB-2097-428F-B60D-47AF1187E065}">
      <dgm:prSet/>
      <dgm:spPr/>
      <dgm:t>
        <a:bodyPr/>
        <a:lstStyle/>
        <a:p>
          <a:endParaRPr lang="en-US"/>
        </a:p>
      </dgm:t>
    </dgm:pt>
    <dgm:pt modelId="{A58B2FEF-6480-4A84-AD27-30C7D75B3582}">
      <dgm:prSet/>
      <dgm:spPr/>
      <dgm:t>
        <a:bodyPr/>
        <a:lstStyle/>
        <a:p>
          <a:pPr rtl="0"/>
          <a:r>
            <a:rPr lang="en-US" smtClean="0"/>
            <a:t>Contains all the Java code files for the app. Each file typically represents one class (activity). This is where the code to create the activity’s functionality is written.</a:t>
          </a:r>
          <a:endParaRPr lang="en-US"/>
        </a:p>
      </dgm:t>
    </dgm:pt>
    <dgm:pt modelId="{5920682B-F5F1-4D7A-BA80-8B789F823D66}" type="parTrans" cxnId="{1A54CE65-8B97-44A6-A08F-57D7AE880CAD}">
      <dgm:prSet/>
      <dgm:spPr/>
      <dgm:t>
        <a:bodyPr/>
        <a:lstStyle/>
        <a:p>
          <a:endParaRPr lang="en-US"/>
        </a:p>
      </dgm:t>
    </dgm:pt>
    <dgm:pt modelId="{B6355474-9BE3-4453-9800-257BF4802FF3}" type="sibTrans" cxnId="{1A54CE65-8B97-44A6-A08F-57D7AE880CAD}">
      <dgm:prSet/>
      <dgm:spPr/>
      <dgm:t>
        <a:bodyPr/>
        <a:lstStyle/>
        <a:p>
          <a:endParaRPr lang="en-US"/>
        </a:p>
      </dgm:t>
    </dgm:pt>
    <dgm:pt modelId="{BFFCEDDC-D384-4F32-A1F1-90BAC7B2E787}">
      <dgm:prSet custT="1"/>
      <dgm:spPr/>
      <dgm:t>
        <a:bodyPr/>
        <a:lstStyle/>
        <a:p>
          <a:pPr rtl="0"/>
          <a:r>
            <a:rPr lang="en-US" sz="1600" b="1" dirty="0" smtClean="0"/>
            <a:t>Res Folder</a:t>
          </a:r>
          <a:endParaRPr lang="en-US" sz="1600" b="1" dirty="0"/>
        </a:p>
      </dgm:t>
    </dgm:pt>
    <dgm:pt modelId="{BBBAD8D1-0990-4E32-B14A-AD9A7FACFA1D}" type="parTrans" cxnId="{A2C5B08A-4D8A-4886-AA3F-37E4710850A0}">
      <dgm:prSet/>
      <dgm:spPr/>
      <dgm:t>
        <a:bodyPr/>
        <a:lstStyle/>
        <a:p>
          <a:endParaRPr lang="en-US"/>
        </a:p>
      </dgm:t>
    </dgm:pt>
    <dgm:pt modelId="{23F77431-DD0A-498B-86B1-A4B43E7E3B39}" type="sibTrans" cxnId="{A2C5B08A-4D8A-4886-AA3F-37E4710850A0}">
      <dgm:prSet/>
      <dgm:spPr/>
      <dgm:t>
        <a:bodyPr/>
        <a:lstStyle/>
        <a:p>
          <a:endParaRPr lang="en-US"/>
        </a:p>
      </dgm:t>
    </dgm:pt>
    <dgm:pt modelId="{E3752007-2838-4B34-884E-3B3255088BDB}">
      <dgm:prSet/>
      <dgm:spPr/>
      <dgm:t>
        <a:bodyPr/>
        <a:lstStyle/>
        <a:p>
          <a:pPr rtl="0"/>
          <a:r>
            <a:rPr lang="en-US" dirty="0" err="1" smtClean="0">
              <a:solidFill>
                <a:schemeClr val="tx1"/>
              </a:solidFill>
            </a:rPr>
            <a:t>drawable</a:t>
          </a:r>
          <a:r>
            <a:rPr lang="en-US" dirty="0" smtClean="0">
              <a:solidFill>
                <a:schemeClr val="tx1"/>
              </a:solidFill>
            </a:rPr>
            <a:t> folder:</a:t>
          </a:r>
          <a:endParaRPr lang="en-US" dirty="0">
            <a:solidFill>
              <a:schemeClr val="tx1"/>
            </a:solidFill>
          </a:endParaRPr>
        </a:p>
      </dgm:t>
    </dgm:pt>
    <dgm:pt modelId="{5F7376C7-B7D2-481C-A7A6-C4BBBAAD3FA5}" type="parTrans" cxnId="{5737EE33-9459-4A94-B858-0D5726F15B5D}">
      <dgm:prSet/>
      <dgm:spPr/>
      <dgm:t>
        <a:bodyPr/>
        <a:lstStyle/>
        <a:p>
          <a:endParaRPr lang="en-US"/>
        </a:p>
      </dgm:t>
    </dgm:pt>
    <dgm:pt modelId="{BAEFB0B1-B86C-49B7-8AE9-D91E70173A89}" type="sibTrans" cxnId="{5737EE33-9459-4A94-B858-0D5726F15B5D}">
      <dgm:prSet/>
      <dgm:spPr/>
      <dgm:t>
        <a:bodyPr/>
        <a:lstStyle/>
        <a:p>
          <a:endParaRPr lang="en-US"/>
        </a:p>
      </dgm:t>
    </dgm:pt>
    <dgm:pt modelId="{D46E8F57-8470-4BAC-9308-A896EED499BD}">
      <dgm:prSet/>
      <dgm:spPr/>
      <dgm:t>
        <a:bodyPr/>
        <a:lstStyle/>
        <a:p>
          <a:pPr rtl="0"/>
          <a:r>
            <a:rPr lang="en-US" dirty="0" smtClean="0">
              <a:solidFill>
                <a:schemeClr val="tx1"/>
              </a:solidFill>
            </a:rPr>
            <a:t>layout folder</a:t>
          </a:r>
          <a:endParaRPr lang="en-US" dirty="0">
            <a:solidFill>
              <a:schemeClr val="tx1"/>
            </a:solidFill>
          </a:endParaRPr>
        </a:p>
      </dgm:t>
    </dgm:pt>
    <dgm:pt modelId="{9C3E5708-A906-4A0D-8AB2-F60C1CF4EFD7}" type="parTrans" cxnId="{B14EF569-FC38-4D2F-9EBF-6C3B21E2D292}">
      <dgm:prSet/>
      <dgm:spPr/>
      <dgm:t>
        <a:bodyPr/>
        <a:lstStyle/>
        <a:p>
          <a:endParaRPr lang="en-US"/>
        </a:p>
      </dgm:t>
    </dgm:pt>
    <dgm:pt modelId="{7410BCEF-1524-48CC-8565-43B02610F2D2}" type="sibTrans" cxnId="{B14EF569-FC38-4D2F-9EBF-6C3B21E2D292}">
      <dgm:prSet/>
      <dgm:spPr/>
      <dgm:t>
        <a:bodyPr/>
        <a:lstStyle/>
        <a:p>
          <a:endParaRPr lang="en-US"/>
        </a:p>
      </dgm:t>
    </dgm:pt>
    <dgm:pt modelId="{6F56FD7D-E8CC-41D3-9B7A-6AE9B9DC5070}">
      <dgm:prSet/>
      <dgm:spPr/>
      <dgm:t>
        <a:bodyPr/>
        <a:lstStyle/>
        <a:p>
          <a:pPr rtl="0"/>
          <a:r>
            <a:rPr lang="en-US" dirty="0" smtClean="0"/>
            <a:t>holds all the layouts for the user interface of your  app. Each activity has a layout file. A layout file is an XML file that contains the XML used to create the objects and controls that the user can interact with.</a:t>
          </a:r>
          <a:endParaRPr lang="en-US" dirty="0"/>
        </a:p>
      </dgm:t>
    </dgm:pt>
    <dgm:pt modelId="{365D0CD6-A672-46DA-BBD9-6684F00D4B04}" type="parTrans" cxnId="{13FE2365-913B-4998-A833-63889235E38B}">
      <dgm:prSet/>
      <dgm:spPr/>
      <dgm:t>
        <a:bodyPr/>
        <a:lstStyle/>
        <a:p>
          <a:endParaRPr lang="en-US"/>
        </a:p>
      </dgm:t>
    </dgm:pt>
    <dgm:pt modelId="{6C02BC36-C51B-4F29-8E58-1DD8A85220C2}" type="sibTrans" cxnId="{13FE2365-913B-4998-A833-63889235E38B}">
      <dgm:prSet/>
      <dgm:spPr/>
      <dgm:t>
        <a:bodyPr/>
        <a:lstStyle/>
        <a:p>
          <a:endParaRPr lang="en-US"/>
        </a:p>
      </dgm:t>
    </dgm:pt>
    <dgm:pt modelId="{D938901C-ABE1-40C3-93FF-AE6E75337E7C}">
      <dgm:prSet/>
      <dgm:spPr/>
      <dgm:t>
        <a:bodyPr/>
        <a:lstStyle/>
        <a:p>
          <a:pPr rtl="0"/>
          <a:r>
            <a:rPr lang="en-US" dirty="0" err="1" smtClean="0">
              <a:solidFill>
                <a:schemeClr val="tx1"/>
              </a:solidFill>
            </a:rPr>
            <a:t>mipmap</a:t>
          </a:r>
          <a:r>
            <a:rPr lang="en-US" dirty="0" smtClean="0">
              <a:solidFill>
                <a:schemeClr val="tx1"/>
              </a:solidFill>
            </a:rPr>
            <a:t> folder</a:t>
          </a:r>
          <a:endParaRPr lang="en-US" dirty="0">
            <a:solidFill>
              <a:schemeClr val="tx1"/>
            </a:solidFill>
          </a:endParaRPr>
        </a:p>
      </dgm:t>
    </dgm:pt>
    <dgm:pt modelId="{4D3E6CCA-450A-431E-ACBB-8F9677EA33CB}" type="parTrans" cxnId="{FC8414F2-3F8A-4843-9CC5-7DB9F7931D1C}">
      <dgm:prSet/>
      <dgm:spPr/>
      <dgm:t>
        <a:bodyPr/>
        <a:lstStyle/>
        <a:p>
          <a:endParaRPr lang="en-US"/>
        </a:p>
      </dgm:t>
    </dgm:pt>
    <dgm:pt modelId="{CCEB0222-9E9B-4EB1-A7CF-5C2270CA0666}" type="sibTrans" cxnId="{FC8414F2-3F8A-4843-9CC5-7DB9F7931D1C}">
      <dgm:prSet/>
      <dgm:spPr/>
      <dgm:t>
        <a:bodyPr/>
        <a:lstStyle/>
        <a:p>
          <a:endParaRPr lang="en-US"/>
        </a:p>
      </dgm:t>
    </dgm:pt>
    <dgm:pt modelId="{7714059C-7D7E-49B6-AE53-C5D5C85B22EE}">
      <dgm:prSet/>
      <dgm:spPr/>
      <dgm:t>
        <a:bodyPr/>
        <a:lstStyle/>
        <a:p>
          <a:pPr rtl="0"/>
          <a:r>
            <a:rPr lang="en-US" dirty="0" smtClean="0"/>
            <a:t>holds the app/launcher only. Any other images are placed in the </a:t>
          </a:r>
          <a:r>
            <a:rPr lang="en-US" dirty="0" err="1" smtClean="0"/>
            <a:t>drawable</a:t>
          </a:r>
          <a:r>
            <a:rPr lang="en-US" dirty="0" smtClean="0"/>
            <a:t> folder</a:t>
          </a:r>
          <a:endParaRPr lang="en-US" dirty="0"/>
        </a:p>
      </dgm:t>
    </dgm:pt>
    <dgm:pt modelId="{6DD82DE4-0C6F-48A6-AA2A-3948B60562C5}" type="parTrans" cxnId="{5D535418-71B8-4CC4-A2E3-8AC4B00BE040}">
      <dgm:prSet/>
      <dgm:spPr/>
      <dgm:t>
        <a:bodyPr/>
        <a:lstStyle/>
        <a:p>
          <a:endParaRPr lang="en-US"/>
        </a:p>
      </dgm:t>
    </dgm:pt>
    <dgm:pt modelId="{FE0EEECC-7F58-451B-8140-C4432E8909C0}" type="sibTrans" cxnId="{5D535418-71B8-4CC4-A2E3-8AC4B00BE040}">
      <dgm:prSet/>
      <dgm:spPr/>
      <dgm:t>
        <a:bodyPr/>
        <a:lstStyle/>
        <a:p>
          <a:endParaRPr lang="en-US"/>
        </a:p>
      </dgm:t>
    </dgm:pt>
    <dgm:pt modelId="{C0F13DE4-8BBB-4C56-A6FB-0C432981A73F}">
      <dgm:prSet/>
      <dgm:spPr/>
      <dgm:t>
        <a:bodyPr/>
        <a:lstStyle/>
        <a:p>
          <a:pPr rtl="0"/>
          <a:r>
            <a:rPr lang="en-US" dirty="0" smtClean="0">
              <a:solidFill>
                <a:schemeClr val="tx1"/>
              </a:solidFill>
            </a:rPr>
            <a:t>values folder</a:t>
          </a:r>
          <a:endParaRPr lang="en-US" dirty="0">
            <a:solidFill>
              <a:schemeClr val="tx1"/>
            </a:solidFill>
          </a:endParaRPr>
        </a:p>
      </dgm:t>
    </dgm:pt>
    <dgm:pt modelId="{1A7A2408-BE7C-42F9-8086-E1B0F35941C2}" type="parTrans" cxnId="{9C4D88FE-515A-4010-90BE-963CD7DAEE36}">
      <dgm:prSet/>
      <dgm:spPr/>
      <dgm:t>
        <a:bodyPr/>
        <a:lstStyle/>
        <a:p>
          <a:endParaRPr lang="en-US"/>
        </a:p>
      </dgm:t>
    </dgm:pt>
    <dgm:pt modelId="{824A305F-9FB9-429A-A5EB-41DF881DEB17}" type="sibTrans" cxnId="{9C4D88FE-515A-4010-90BE-963CD7DAEE36}">
      <dgm:prSet/>
      <dgm:spPr/>
      <dgm:t>
        <a:bodyPr/>
        <a:lstStyle/>
        <a:p>
          <a:endParaRPr lang="en-US"/>
        </a:p>
      </dgm:t>
    </dgm:pt>
    <dgm:pt modelId="{E8C8D0E9-70FA-4D58-9B90-86F578F97CD2}">
      <dgm:prSet/>
      <dgm:spPr/>
      <dgm:t>
        <a:bodyPr/>
        <a:lstStyle/>
        <a:p>
          <a:pPr rtl="0"/>
          <a:r>
            <a:rPr lang="en-US" dirty="0" smtClean="0"/>
            <a:t>contains three xml files that hold configuration data for an Android app. Android uses this information to limit the hard-coding of potentially changeable data.</a:t>
          </a:r>
          <a:endParaRPr lang="en-US" dirty="0"/>
        </a:p>
      </dgm:t>
    </dgm:pt>
    <dgm:pt modelId="{242592A8-BAE9-41F0-B7EC-0F8569B8C1EF}" type="parTrans" cxnId="{38FE6063-070C-4038-AB86-7D0E4BDDD0A1}">
      <dgm:prSet/>
      <dgm:spPr/>
      <dgm:t>
        <a:bodyPr/>
        <a:lstStyle/>
        <a:p>
          <a:endParaRPr lang="en-US"/>
        </a:p>
      </dgm:t>
    </dgm:pt>
    <dgm:pt modelId="{DD936F79-9800-4F80-9A1D-7477A18FE405}" type="sibTrans" cxnId="{38FE6063-070C-4038-AB86-7D0E4BDDD0A1}">
      <dgm:prSet/>
      <dgm:spPr/>
      <dgm:t>
        <a:bodyPr/>
        <a:lstStyle/>
        <a:p>
          <a:endParaRPr lang="en-US"/>
        </a:p>
      </dgm:t>
    </dgm:pt>
    <dgm:pt modelId="{EA6680EC-CB6C-41E9-9E41-A112CDE09F4E}">
      <dgm:prSet/>
      <dgm:spPr/>
      <dgm:t>
        <a:bodyPr/>
        <a:lstStyle/>
        <a:p>
          <a:pPr rtl="0"/>
          <a:r>
            <a:rPr lang="en-US" smtClean="0"/>
            <a:t>dimens.xml—Values for the display size of items in a layout.</a:t>
          </a:r>
          <a:endParaRPr lang="en-US"/>
        </a:p>
      </dgm:t>
    </dgm:pt>
    <dgm:pt modelId="{1D5A4588-7263-4F59-BF3C-68CB77F3E6EE}" type="parTrans" cxnId="{4EF826EE-EEB7-425A-96C7-43DD30812332}">
      <dgm:prSet/>
      <dgm:spPr/>
      <dgm:t>
        <a:bodyPr/>
        <a:lstStyle/>
        <a:p>
          <a:endParaRPr lang="en-US"/>
        </a:p>
      </dgm:t>
    </dgm:pt>
    <dgm:pt modelId="{0E8D4DE4-5360-4BB7-A5F1-637D35B6DDC4}" type="sibTrans" cxnId="{4EF826EE-EEB7-425A-96C7-43DD30812332}">
      <dgm:prSet/>
      <dgm:spPr/>
      <dgm:t>
        <a:bodyPr/>
        <a:lstStyle/>
        <a:p>
          <a:endParaRPr lang="en-US"/>
        </a:p>
      </dgm:t>
    </dgm:pt>
    <dgm:pt modelId="{3EF31275-DBF5-4F6B-A06A-900FB79D4E58}">
      <dgm:prSet/>
      <dgm:spPr/>
      <dgm:t>
        <a:bodyPr/>
        <a:lstStyle/>
        <a:p>
          <a:pPr rtl="0"/>
          <a:r>
            <a:rPr lang="en-US" smtClean="0"/>
            <a:t>color.xml—Values for the displayed color of item in a layout.</a:t>
          </a:r>
          <a:endParaRPr lang="en-US"/>
        </a:p>
      </dgm:t>
    </dgm:pt>
    <dgm:pt modelId="{77587593-81A2-43AE-86B4-151FAED8ACFC}" type="parTrans" cxnId="{5A0B1C8F-8018-42B0-B1F9-018AF151D787}">
      <dgm:prSet/>
      <dgm:spPr/>
      <dgm:t>
        <a:bodyPr/>
        <a:lstStyle/>
        <a:p>
          <a:endParaRPr lang="en-US"/>
        </a:p>
      </dgm:t>
    </dgm:pt>
    <dgm:pt modelId="{BD30A442-1815-45CC-B4A7-68B5B661C581}" type="sibTrans" cxnId="{5A0B1C8F-8018-42B0-B1F9-018AF151D787}">
      <dgm:prSet/>
      <dgm:spPr/>
      <dgm:t>
        <a:bodyPr/>
        <a:lstStyle/>
        <a:p>
          <a:endParaRPr lang="en-US"/>
        </a:p>
      </dgm:t>
    </dgm:pt>
    <dgm:pt modelId="{943372A1-C4E5-4260-89B7-62A2DC95FE17}">
      <dgm:prSet/>
      <dgm:spPr/>
      <dgm:t>
        <a:bodyPr/>
        <a:lstStyle/>
        <a:p>
          <a:pPr rtl="0"/>
          <a:r>
            <a:rPr lang="en-US" smtClean="0"/>
            <a:t>strings.xml—Values for text.</a:t>
          </a:r>
          <a:endParaRPr lang="en-US"/>
        </a:p>
      </dgm:t>
    </dgm:pt>
    <dgm:pt modelId="{4E8851D1-87F4-43CE-9F1E-3B21F6B0FCE3}" type="parTrans" cxnId="{32796182-BBC1-4EDD-99C4-7E753FE9ADA9}">
      <dgm:prSet/>
      <dgm:spPr/>
      <dgm:t>
        <a:bodyPr/>
        <a:lstStyle/>
        <a:p>
          <a:endParaRPr lang="en-US"/>
        </a:p>
      </dgm:t>
    </dgm:pt>
    <dgm:pt modelId="{855D7E9A-7698-4558-B549-0C4E1A751913}" type="sibTrans" cxnId="{32796182-BBC1-4EDD-99C4-7E753FE9ADA9}">
      <dgm:prSet/>
      <dgm:spPr/>
      <dgm:t>
        <a:bodyPr/>
        <a:lstStyle/>
        <a:p>
          <a:endParaRPr lang="en-US"/>
        </a:p>
      </dgm:t>
    </dgm:pt>
    <dgm:pt modelId="{9ADA85F9-758F-4315-BBF0-3405FCACD05D}">
      <dgm:prSet/>
      <dgm:spPr/>
      <dgm:t>
        <a:bodyPr/>
        <a:lstStyle/>
        <a:p>
          <a:pPr rtl="0"/>
          <a:r>
            <a:rPr lang="en-US" smtClean="0"/>
            <a:t>array.xml—Defines string arrays and the values in those arrays.</a:t>
          </a:r>
          <a:endParaRPr lang="en-US"/>
        </a:p>
      </dgm:t>
    </dgm:pt>
    <dgm:pt modelId="{48F3E4C1-C726-4E66-9874-FBD8F0CAD4DA}" type="parTrans" cxnId="{CFFEA47D-B27B-437B-8060-21D626416F4E}">
      <dgm:prSet/>
      <dgm:spPr/>
      <dgm:t>
        <a:bodyPr/>
        <a:lstStyle/>
        <a:p>
          <a:endParaRPr lang="en-US"/>
        </a:p>
      </dgm:t>
    </dgm:pt>
    <dgm:pt modelId="{BBD25A8A-10C3-4696-BFD6-4F99BB87F7DB}" type="sibTrans" cxnId="{CFFEA47D-B27B-437B-8060-21D626416F4E}">
      <dgm:prSet/>
      <dgm:spPr/>
      <dgm:t>
        <a:bodyPr/>
        <a:lstStyle/>
        <a:p>
          <a:endParaRPr lang="en-US"/>
        </a:p>
      </dgm:t>
    </dgm:pt>
    <dgm:pt modelId="{F3B27EB7-457E-4ED9-8335-306D32B9C9A2}">
      <dgm:prSet/>
      <dgm:spPr/>
      <dgm:t>
        <a:bodyPr/>
        <a:lstStyle/>
        <a:p>
          <a:pPr rtl="0"/>
          <a:r>
            <a:rPr lang="en-US" smtClean="0"/>
            <a:t>ids.xml—IDs that cannot be reused by items in layouts.</a:t>
          </a:r>
          <a:endParaRPr lang="en-US"/>
        </a:p>
      </dgm:t>
    </dgm:pt>
    <dgm:pt modelId="{C3CC0DFA-07CF-41BA-B0EA-DD9B6A8DE3E1}" type="parTrans" cxnId="{240BE0B5-F3CD-4AC9-B38F-E17932A9EA2B}">
      <dgm:prSet/>
      <dgm:spPr/>
      <dgm:t>
        <a:bodyPr/>
        <a:lstStyle/>
        <a:p>
          <a:endParaRPr lang="en-US"/>
        </a:p>
      </dgm:t>
    </dgm:pt>
    <dgm:pt modelId="{AE0B9E25-1D00-4076-8CE7-457B6318FE2C}" type="sibTrans" cxnId="{240BE0B5-F3CD-4AC9-B38F-E17932A9EA2B}">
      <dgm:prSet/>
      <dgm:spPr/>
      <dgm:t>
        <a:bodyPr/>
        <a:lstStyle/>
        <a:p>
          <a:endParaRPr lang="en-US"/>
        </a:p>
      </dgm:t>
    </dgm:pt>
    <dgm:pt modelId="{BD2ACB8A-7A8B-42B0-AB47-E21873B686EB}">
      <dgm:prSet/>
      <dgm:spPr/>
      <dgm:t>
        <a:bodyPr/>
        <a:lstStyle/>
        <a:p>
          <a:pPr rtl="0"/>
          <a:r>
            <a:rPr lang="en-US" dirty="0" smtClean="0"/>
            <a:t>holds all app images. Android uses Portable Network Graphics (PNG) files for its images</a:t>
          </a:r>
          <a:endParaRPr lang="en-US" dirty="0"/>
        </a:p>
      </dgm:t>
    </dgm:pt>
    <dgm:pt modelId="{C31BF5C0-156F-4A8D-9237-B33D20DA2D8B}" type="parTrans" cxnId="{E69F3745-3F61-4560-A87C-062E3E74E6F0}">
      <dgm:prSet/>
      <dgm:spPr/>
      <dgm:t>
        <a:bodyPr/>
        <a:lstStyle/>
        <a:p>
          <a:endParaRPr lang="en-US"/>
        </a:p>
      </dgm:t>
    </dgm:pt>
    <dgm:pt modelId="{78FBA5A9-A6E9-406C-8E49-9BF76E115B2C}" type="sibTrans" cxnId="{E69F3745-3F61-4560-A87C-062E3E74E6F0}">
      <dgm:prSet/>
      <dgm:spPr/>
      <dgm:t>
        <a:bodyPr/>
        <a:lstStyle/>
        <a:p>
          <a:endParaRPr lang="en-US"/>
        </a:p>
      </dgm:t>
    </dgm:pt>
    <dgm:pt modelId="{C880897B-E5FF-436A-9CFE-80E4B4ADB2D1}" type="pres">
      <dgm:prSet presAssocID="{CC877107-884B-49E1-825A-3B02E4F92093}" presName="Name0" presStyleCnt="0">
        <dgm:presLayoutVars>
          <dgm:dir/>
          <dgm:animLvl val="lvl"/>
          <dgm:resizeHandles val="exact"/>
        </dgm:presLayoutVars>
      </dgm:prSet>
      <dgm:spPr/>
      <dgm:t>
        <a:bodyPr/>
        <a:lstStyle/>
        <a:p>
          <a:endParaRPr lang="en-US"/>
        </a:p>
      </dgm:t>
    </dgm:pt>
    <dgm:pt modelId="{6941A74A-FFD8-4290-B480-57A49C7877B0}" type="pres">
      <dgm:prSet presAssocID="{5EF61084-1C7A-49C5-AA75-5CC29AD5B9BD}" presName="linNode" presStyleCnt="0"/>
      <dgm:spPr/>
    </dgm:pt>
    <dgm:pt modelId="{59AF0FAB-97E6-4E40-BB6D-0790E6953398}" type="pres">
      <dgm:prSet presAssocID="{5EF61084-1C7A-49C5-AA75-5CC29AD5B9BD}" presName="parTx" presStyleLbl="revTx" presStyleIdx="0" presStyleCnt="3">
        <dgm:presLayoutVars>
          <dgm:chMax val="1"/>
          <dgm:bulletEnabled val="1"/>
        </dgm:presLayoutVars>
      </dgm:prSet>
      <dgm:spPr/>
      <dgm:t>
        <a:bodyPr/>
        <a:lstStyle/>
        <a:p>
          <a:endParaRPr lang="en-US"/>
        </a:p>
      </dgm:t>
    </dgm:pt>
    <dgm:pt modelId="{D123C9CB-EE86-47FB-AA80-8BBB2E0F4031}" type="pres">
      <dgm:prSet presAssocID="{5EF61084-1C7A-49C5-AA75-5CC29AD5B9BD}" presName="bracket" presStyleLbl="parChTrans1D1" presStyleIdx="0" presStyleCnt="3"/>
      <dgm:spPr/>
    </dgm:pt>
    <dgm:pt modelId="{E9B83CB6-A0D0-4127-8F19-B9FAE02B4D94}" type="pres">
      <dgm:prSet presAssocID="{5EF61084-1C7A-49C5-AA75-5CC29AD5B9BD}" presName="spH" presStyleCnt="0"/>
      <dgm:spPr/>
    </dgm:pt>
    <dgm:pt modelId="{5FD9E6F3-0AE4-4224-B95C-0C8E7E5B560B}" type="pres">
      <dgm:prSet presAssocID="{5EF61084-1C7A-49C5-AA75-5CC29AD5B9BD}" presName="desTx" presStyleLbl="node1" presStyleIdx="0" presStyleCnt="3">
        <dgm:presLayoutVars>
          <dgm:bulletEnabled val="1"/>
        </dgm:presLayoutVars>
      </dgm:prSet>
      <dgm:spPr/>
      <dgm:t>
        <a:bodyPr/>
        <a:lstStyle/>
        <a:p>
          <a:endParaRPr lang="en-US"/>
        </a:p>
      </dgm:t>
    </dgm:pt>
    <dgm:pt modelId="{A39D296F-12D0-4CB4-BAE8-3C385783C0CA}" type="pres">
      <dgm:prSet presAssocID="{16E33D89-4839-4568-81E7-502D0384F5B2}" presName="spV" presStyleCnt="0"/>
      <dgm:spPr/>
    </dgm:pt>
    <dgm:pt modelId="{3892D013-E58C-42E3-83C0-3A40D70CD4EF}" type="pres">
      <dgm:prSet presAssocID="{5BCD41CD-885A-4AF5-ABFD-DDEA73C876DF}" presName="linNode" presStyleCnt="0"/>
      <dgm:spPr/>
    </dgm:pt>
    <dgm:pt modelId="{5A0BF9DE-0A5F-430C-A52D-C2E59BB46629}" type="pres">
      <dgm:prSet presAssocID="{5BCD41CD-885A-4AF5-ABFD-DDEA73C876DF}" presName="parTx" presStyleLbl="revTx" presStyleIdx="1" presStyleCnt="3">
        <dgm:presLayoutVars>
          <dgm:chMax val="1"/>
          <dgm:bulletEnabled val="1"/>
        </dgm:presLayoutVars>
      </dgm:prSet>
      <dgm:spPr/>
      <dgm:t>
        <a:bodyPr/>
        <a:lstStyle/>
        <a:p>
          <a:endParaRPr lang="en-US"/>
        </a:p>
      </dgm:t>
    </dgm:pt>
    <dgm:pt modelId="{85856932-3980-4865-8CB4-047E7CBCCAAF}" type="pres">
      <dgm:prSet presAssocID="{5BCD41CD-885A-4AF5-ABFD-DDEA73C876DF}" presName="bracket" presStyleLbl="parChTrans1D1" presStyleIdx="1" presStyleCnt="3"/>
      <dgm:spPr/>
    </dgm:pt>
    <dgm:pt modelId="{3A4F46A2-1525-42F0-A8B3-931126F3C8C5}" type="pres">
      <dgm:prSet presAssocID="{5BCD41CD-885A-4AF5-ABFD-DDEA73C876DF}" presName="spH" presStyleCnt="0"/>
      <dgm:spPr/>
    </dgm:pt>
    <dgm:pt modelId="{996E3162-B6A0-41CE-878D-50A7A87D41A6}" type="pres">
      <dgm:prSet presAssocID="{5BCD41CD-885A-4AF5-ABFD-DDEA73C876DF}" presName="desTx" presStyleLbl="node1" presStyleIdx="1" presStyleCnt="3">
        <dgm:presLayoutVars>
          <dgm:bulletEnabled val="1"/>
        </dgm:presLayoutVars>
      </dgm:prSet>
      <dgm:spPr/>
      <dgm:t>
        <a:bodyPr/>
        <a:lstStyle/>
        <a:p>
          <a:endParaRPr lang="en-US"/>
        </a:p>
      </dgm:t>
    </dgm:pt>
    <dgm:pt modelId="{11EE3C20-26C6-4409-8E9C-CC230213755D}" type="pres">
      <dgm:prSet presAssocID="{A51B5062-8689-4D89-A06F-FE85F314AFA3}" presName="spV" presStyleCnt="0"/>
      <dgm:spPr/>
    </dgm:pt>
    <dgm:pt modelId="{B4740B70-0C2B-41EC-9633-446321E707EE}" type="pres">
      <dgm:prSet presAssocID="{BFFCEDDC-D384-4F32-A1F1-90BAC7B2E787}" presName="linNode" presStyleCnt="0"/>
      <dgm:spPr/>
    </dgm:pt>
    <dgm:pt modelId="{DAB5A4E4-D40E-4DE5-AD38-DC1612FA8551}" type="pres">
      <dgm:prSet presAssocID="{BFFCEDDC-D384-4F32-A1F1-90BAC7B2E787}" presName="parTx" presStyleLbl="revTx" presStyleIdx="2" presStyleCnt="3">
        <dgm:presLayoutVars>
          <dgm:chMax val="1"/>
          <dgm:bulletEnabled val="1"/>
        </dgm:presLayoutVars>
      </dgm:prSet>
      <dgm:spPr/>
      <dgm:t>
        <a:bodyPr/>
        <a:lstStyle/>
        <a:p>
          <a:endParaRPr lang="en-US"/>
        </a:p>
      </dgm:t>
    </dgm:pt>
    <dgm:pt modelId="{95672D8F-4578-4DEA-A151-44A452A91220}" type="pres">
      <dgm:prSet presAssocID="{BFFCEDDC-D384-4F32-A1F1-90BAC7B2E787}" presName="bracket" presStyleLbl="parChTrans1D1" presStyleIdx="2" presStyleCnt="3"/>
      <dgm:spPr/>
    </dgm:pt>
    <dgm:pt modelId="{B6222346-EE3B-483A-9BC7-F968E0669305}" type="pres">
      <dgm:prSet presAssocID="{BFFCEDDC-D384-4F32-A1F1-90BAC7B2E787}" presName="spH" presStyleCnt="0"/>
      <dgm:spPr/>
    </dgm:pt>
    <dgm:pt modelId="{9C4754D9-28A5-409F-87FD-1E7F219D959E}" type="pres">
      <dgm:prSet presAssocID="{BFFCEDDC-D384-4F32-A1F1-90BAC7B2E787}" presName="desTx" presStyleLbl="node1" presStyleIdx="2" presStyleCnt="3">
        <dgm:presLayoutVars>
          <dgm:bulletEnabled val="1"/>
        </dgm:presLayoutVars>
      </dgm:prSet>
      <dgm:spPr/>
      <dgm:t>
        <a:bodyPr/>
        <a:lstStyle/>
        <a:p>
          <a:endParaRPr lang="en-US"/>
        </a:p>
      </dgm:t>
    </dgm:pt>
  </dgm:ptLst>
  <dgm:cxnLst>
    <dgm:cxn modelId="{6BD969F6-1BA0-4575-B9D7-CDEABDF084C6}" type="presOf" srcId="{9ADA85F9-758F-4315-BBF0-3405FCACD05D}" destId="{9C4754D9-28A5-409F-87FD-1E7F219D959E}" srcOrd="0" destOrd="11" presId="urn:diagrams.loki3.com/BracketList"/>
    <dgm:cxn modelId="{13FE2365-913B-4998-A833-63889235E38B}" srcId="{D46E8F57-8470-4BAC-9308-A896EED499BD}" destId="{6F56FD7D-E8CC-41D3-9B7A-6AE9B9DC5070}" srcOrd="0" destOrd="0" parTransId="{365D0CD6-A672-46DA-BBD9-6684F00D4B04}" sibTransId="{6C02BC36-C51B-4F29-8E58-1DD8A85220C2}"/>
    <dgm:cxn modelId="{CFFEA47D-B27B-437B-8060-21D626416F4E}" srcId="{C0F13DE4-8BBB-4C56-A6FB-0C432981A73F}" destId="{9ADA85F9-758F-4315-BBF0-3405FCACD05D}" srcOrd="4" destOrd="0" parTransId="{48F3E4C1-C726-4E66-9874-FBD8F0CAD4DA}" sibTransId="{BBD25A8A-10C3-4696-BFD6-4F99BB87F7DB}"/>
    <dgm:cxn modelId="{44792C2E-D89E-4F7E-9073-F55C26BC4CAD}" type="presOf" srcId="{BFFCEDDC-D384-4F32-A1F1-90BAC7B2E787}" destId="{DAB5A4E4-D40E-4DE5-AD38-DC1612FA8551}" srcOrd="0" destOrd="0" presId="urn:diagrams.loki3.com/BracketList"/>
    <dgm:cxn modelId="{6E13B01E-1563-4267-80A3-7EC1B78A3217}" type="presOf" srcId="{E3752007-2838-4B34-884E-3B3255088BDB}" destId="{9C4754D9-28A5-409F-87FD-1E7F219D959E}" srcOrd="0" destOrd="0" presId="urn:diagrams.loki3.com/BracketList"/>
    <dgm:cxn modelId="{32796182-BBC1-4EDD-99C4-7E753FE9ADA9}" srcId="{C0F13DE4-8BBB-4C56-A6FB-0C432981A73F}" destId="{943372A1-C4E5-4260-89B7-62A2DC95FE17}" srcOrd="3" destOrd="0" parTransId="{4E8851D1-87F4-43CE-9F1E-3B21F6B0FCE3}" sibTransId="{855D7E9A-7698-4558-B549-0C4E1A751913}"/>
    <dgm:cxn modelId="{240BE0B5-F3CD-4AC9-B38F-E17932A9EA2B}" srcId="{C0F13DE4-8BBB-4C56-A6FB-0C432981A73F}" destId="{F3B27EB7-457E-4ED9-8335-306D32B9C9A2}" srcOrd="5" destOrd="0" parTransId="{C3CC0DFA-07CF-41BA-B0EA-DD9B6A8DE3E1}" sibTransId="{AE0B9E25-1D00-4076-8CE7-457B6318FE2C}"/>
    <dgm:cxn modelId="{1A54CE65-8B97-44A6-A08F-57D7AE880CAD}" srcId="{5BCD41CD-885A-4AF5-ABFD-DDEA73C876DF}" destId="{A58B2FEF-6480-4A84-AD27-30C7D75B3582}" srcOrd="0" destOrd="0" parTransId="{5920682B-F5F1-4D7A-BA80-8B789F823D66}" sibTransId="{B6355474-9BE3-4453-9800-257BF4802FF3}"/>
    <dgm:cxn modelId="{21D447A7-74C8-4FAF-B68B-9D98D1269D0A}" type="presOf" srcId="{A58B2FEF-6480-4A84-AD27-30C7D75B3582}" destId="{996E3162-B6A0-41CE-878D-50A7A87D41A6}" srcOrd="0" destOrd="0" presId="urn:diagrams.loki3.com/BracketList"/>
    <dgm:cxn modelId="{397392CC-AC9D-444B-9017-52CB82DA4E3B}" type="presOf" srcId="{5EF61084-1C7A-49C5-AA75-5CC29AD5B9BD}" destId="{59AF0FAB-97E6-4E40-BB6D-0790E6953398}" srcOrd="0" destOrd="0" presId="urn:diagrams.loki3.com/BracketList"/>
    <dgm:cxn modelId="{38FE6063-070C-4038-AB86-7D0E4BDDD0A1}" srcId="{C0F13DE4-8BBB-4C56-A6FB-0C432981A73F}" destId="{E8C8D0E9-70FA-4D58-9B90-86F578F97CD2}" srcOrd="0" destOrd="0" parTransId="{242592A8-BAE9-41F0-B7EC-0F8569B8C1EF}" sibTransId="{DD936F79-9800-4F80-9A1D-7477A18FE405}"/>
    <dgm:cxn modelId="{EADDD2FB-2097-428F-B60D-47AF1187E065}" srcId="{CC877107-884B-49E1-825A-3B02E4F92093}" destId="{5BCD41CD-885A-4AF5-ABFD-DDEA73C876DF}" srcOrd="1" destOrd="0" parTransId="{C2139AB4-E445-433B-A69D-211AD4D9BD31}" sibTransId="{A51B5062-8689-4D89-A06F-FE85F314AFA3}"/>
    <dgm:cxn modelId="{BA43BE12-2E21-4CED-AEFD-1D000D6F66F3}" type="presOf" srcId="{D938901C-ABE1-40C3-93FF-AE6E75337E7C}" destId="{9C4754D9-28A5-409F-87FD-1E7F219D959E}" srcOrd="0" destOrd="4" presId="urn:diagrams.loki3.com/BracketList"/>
    <dgm:cxn modelId="{9150FA0A-9F78-4FAF-9F5E-2B5DBFFB97E6}" type="presOf" srcId="{F3B27EB7-457E-4ED9-8335-306D32B9C9A2}" destId="{9C4754D9-28A5-409F-87FD-1E7F219D959E}" srcOrd="0" destOrd="12" presId="urn:diagrams.loki3.com/BracketList"/>
    <dgm:cxn modelId="{9C4D88FE-515A-4010-90BE-963CD7DAEE36}" srcId="{BFFCEDDC-D384-4F32-A1F1-90BAC7B2E787}" destId="{C0F13DE4-8BBB-4C56-A6FB-0C432981A73F}" srcOrd="3" destOrd="0" parTransId="{1A7A2408-BE7C-42F9-8086-E1B0F35941C2}" sibTransId="{824A305F-9FB9-429A-A5EB-41DF881DEB17}"/>
    <dgm:cxn modelId="{F304A1B5-DB74-4F77-939C-F03674AD621F}" srcId="{CC877107-884B-49E1-825A-3B02E4F92093}" destId="{5EF61084-1C7A-49C5-AA75-5CC29AD5B9BD}" srcOrd="0" destOrd="0" parTransId="{92FCE2F9-DF83-457D-B953-5AFDE1553FD1}" sibTransId="{16E33D89-4839-4568-81E7-502D0384F5B2}"/>
    <dgm:cxn modelId="{5D535418-71B8-4CC4-A2E3-8AC4B00BE040}" srcId="{D938901C-ABE1-40C3-93FF-AE6E75337E7C}" destId="{7714059C-7D7E-49B6-AE53-C5D5C85B22EE}" srcOrd="0" destOrd="0" parTransId="{6DD82DE4-0C6F-48A6-AA2A-3948B60562C5}" sibTransId="{FE0EEECC-7F58-451B-8140-C4432E8909C0}"/>
    <dgm:cxn modelId="{B14EF569-FC38-4D2F-9EBF-6C3B21E2D292}" srcId="{BFFCEDDC-D384-4F32-A1F1-90BAC7B2E787}" destId="{D46E8F57-8470-4BAC-9308-A896EED499BD}" srcOrd="1" destOrd="0" parTransId="{9C3E5708-A906-4A0D-8AB2-F60C1CF4EFD7}" sibTransId="{7410BCEF-1524-48CC-8565-43B02610F2D2}"/>
    <dgm:cxn modelId="{FB910504-8F1C-4A45-B8A2-1CC60B7DDD06}" type="presOf" srcId="{CC877107-884B-49E1-825A-3B02E4F92093}" destId="{C880897B-E5FF-436A-9CFE-80E4B4ADB2D1}" srcOrd="0" destOrd="0" presId="urn:diagrams.loki3.com/BracketList"/>
    <dgm:cxn modelId="{C76BFDE1-7C86-4DB5-A7AA-B4B51B7DABF1}" type="presOf" srcId="{7714059C-7D7E-49B6-AE53-C5D5C85B22EE}" destId="{9C4754D9-28A5-409F-87FD-1E7F219D959E}" srcOrd="0" destOrd="5" presId="urn:diagrams.loki3.com/BracketList"/>
    <dgm:cxn modelId="{FC8414F2-3F8A-4843-9CC5-7DB9F7931D1C}" srcId="{BFFCEDDC-D384-4F32-A1F1-90BAC7B2E787}" destId="{D938901C-ABE1-40C3-93FF-AE6E75337E7C}" srcOrd="2" destOrd="0" parTransId="{4D3E6CCA-450A-431E-ACBB-8F9677EA33CB}" sibTransId="{CCEB0222-9E9B-4EB1-A7CF-5C2270CA0666}"/>
    <dgm:cxn modelId="{D40A58F7-6586-4F38-BDA5-7CD0278BF028}" type="presOf" srcId="{547F2091-4141-490C-8BEA-DDE741163AFE}" destId="{5FD9E6F3-0AE4-4224-B95C-0C8E7E5B560B}" srcOrd="0" destOrd="0" presId="urn:diagrams.loki3.com/BracketList"/>
    <dgm:cxn modelId="{38F6E915-4035-482A-9B75-91C3825E4C3F}" type="presOf" srcId="{C0F13DE4-8BBB-4C56-A6FB-0C432981A73F}" destId="{9C4754D9-28A5-409F-87FD-1E7F219D959E}" srcOrd="0" destOrd="6" presId="urn:diagrams.loki3.com/BracketList"/>
    <dgm:cxn modelId="{3D9443E8-693F-4F6A-A0D7-F9924B6D5E63}" type="presOf" srcId="{5BCD41CD-885A-4AF5-ABFD-DDEA73C876DF}" destId="{5A0BF9DE-0A5F-430C-A52D-C2E59BB46629}" srcOrd="0" destOrd="0" presId="urn:diagrams.loki3.com/BracketList"/>
    <dgm:cxn modelId="{BF136113-0D70-4B42-A2D1-EADFBED3D9FE}" type="presOf" srcId="{943372A1-C4E5-4260-89B7-62A2DC95FE17}" destId="{9C4754D9-28A5-409F-87FD-1E7F219D959E}" srcOrd="0" destOrd="10" presId="urn:diagrams.loki3.com/BracketList"/>
    <dgm:cxn modelId="{A2C5B08A-4D8A-4886-AA3F-37E4710850A0}" srcId="{CC877107-884B-49E1-825A-3B02E4F92093}" destId="{BFFCEDDC-D384-4F32-A1F1-90BAC7B2E787}" srcOrd="2" destOrd="0" parTransId="{BBBAD8D1-0990-4E32-B14A-AD9A7FACFA1D}" sibTransId="{23F77431-DD0A-498B-86B1-A4B43E7E3B39}"/>
    <dgm:cxn modelId="{4EF826EE-EEB7-425A-96C7-43DD30812332}" srcId="{C0F13DE4-8BBB-4C56-A6FB-0C432981A73F}" destId="{EA6680EC-CB6C-41E9-9E41-A112CDE09F4E}" srcOrd="1" destOrd="0" parTransId="{1D5A4588-7263-4F59-BF3C-68CB77F3E6EE}" sibTransId="{0E8D4DE4-5360-4BB7-A5F1-637D35B6DDC4}"/>
    <dgm:cxn modelId="{34A1D721-B790-47D7-8902-A1D23DD22BA1}" type="presOf" srcId="{6F56FD7D-E8CC-41D3-9B7A-6AE9B9DC5070}" destId="{9C4754D9-28A5-409F-87FD-1E7F219D959E}" srcOrd="0" destOrd="3" presId="urn:diagrams.loki3.com/BracketList"/>
    <dgm:cxn modelId="{A569B217-222B-4DCC-B130-6F2915725F42}" type="presOf" srcId="{EA6680EC-CB6C-41E9-9E41-A112CDE09F4E}" destId="{9C4754D9-28A5-409F-87FD-1E7F219D959E}" srcOrd="0" destOrd="8" presId="urn:diagrams.loki3.com/BracketList"/>
    <dgm:cxn modelId="{33FEB2B6-4A65-4A22-8444-8EFC1EA27726}" type="presOf" srcId="{BD2ACB8A-7A8B-42B0-AB47-E21873B686EB}" destId="{9C4754D9-28A5-409F-87FD-1E7F219D959E}" srcOrd="0" destOrd="1" presId="urn:diagrams.loki3.com/BracketList"/>
    <dgm:cxn modelId="{4513E732-3C38-40EC-9F83-11110192ED2C}" srcId="{5EF61084-1C7A-49C5-AA75-5CC29AD5B9BD}" destId="{547F2091-4141-490C-8BEA-DDE741163AFE}" srcOrd="0" destOrd="0" parTransId="{7F0FD7A4-5201-42DD-8707-8E2BAB4BCED3}" sibTransId="{E4753B67-460C-4553-A0AB-DCC94B31CC94}"/>
    <dgm:cxn modelId="{5737EE33-9459-4A94-B858-0D5726F15B5D}" srcId="{BFFCEDDC-D384-4F32-A1F1-90BAC7B2E787}" destId="{E3752007-2838-4B34-884E-3B3255088BDB}" srcOrd="0" destOrd="0" parTransId="{5F7376C7-B7D2-481C-A7A6-C4BBBAAD3FA5}" sibTransId="{BAEFB0B1-B86C-49B7-8AE9-D91E70173A89}"/>
    <dgm:cxn modelId="{5A0B1C8F-8018-42B0-B1F9-018AF151D787}" srcId="{C0F13DE4-8BBB-4C56-A6FB-0C432981A73F}" destId="{3EF31275-DBF5-4F6B-A06A-900FB79D4E58}" srcOrd="2" destOrd="0" parTransId="{77587593-81A2-43AE-86B4-151FAED8ACFC}" sibTransId="{BD30A442-1815-45CC-B4A7-68B5B661C581}"/>
    <dgm:cxn modelId="{A44210C5-8B00-44B4-996D-4A2FB12D5525}" type="presOf" srcId="{3EF31275-DBF5-4F6B-A06A-900FB79D4E58}" destId="{9C4754D9-28A5-409F-87FD-1E7F219D959E}" srcOrd="0" destOrd="9" presId="urn:diagrams.loki3.com/BracketList"/>
    <dgm:cxn modelId="{E69F3745-3F61-4560-A87C-062E3E74E6F0}" srcId="{E3752007-2838-4B34-884E-3B3255088BDB}" destId="{BD2ACB8A-7A8B-42B0-AB47-E21873B686EB}" srcOrd="0" destOrd="0" parTransId="{C31BF5C0-156F-4A8D-9237-B33D20DA2D8B}" sibTransId="{78FBA5A9-A6E9-406C-8E49-9BF76E115B2C}"/>
    <dgm:cxn modelId="{D51E0AFC-26E5-4AEA-B811-420FF91BBA2F}" type="presOf" srcId="{E8C8D0E9-70FA-4D58-9B90-86F578F97CD2}" destId="{9C4754D9-28A5-409F-87FD-1E7F219D959E}" srcOrd="0" destOrd="7" presId="urn:diagrams.loki3.com/BracketList"/>
    <dgm:cxn modelId="{B54A3AE8-DA24-4F5B-AD82-1A79DD3DD56C}" type="presOf" srcId="{D46E8F57-8470-4BAC-9308-A896EED499BD}" destId="{9C4754D9-28A5-409F-87FD-1E7F219D959E}" srcOrd="0" destOrd="2" presId="urn:diagrams.loki3.com/BracketList"/>
    <dgm:cxn modelId="{6E55D460-53F8-4C5F-80B1-0B81CEC02726}" type="presParOf" srcId="{C880897B-E5FF-436A-9CFE-80E4B4ADB2D1}" destId="{6941A74A-FFD8-4290-B480-57A49C7877B0}" srcOrd="0" destOrd="0" presId="urn:diagrams.loki3.com/BracketList"/>
    <dgm:cxn modelId="{328D585B-E4C7-439D-BCA8-550E5FFF2446}" type="presParOf" srcId="{6941A74A-FFD8-4290-B480-57A49C7877B0}" destId="{59AF0FAB-97E6-4E40-BB6D-0790E6953398}" srcOrd="0" destOrd="0" presId="urn:diagrams.loki3.com/BracketList"/>
    <dgm:cxn modelId="{C43608C0-5FD4-43B8-968E-01577112D551}" type="presParOf" srcId="{6941A74A-FFD8-4290-B480-57A49C7877B0}" destId="{D123C9CB-EE86-47FB-AA80-8BBB2E0F4031}" srcOrd="1" destOrd="0" presId="urn:diagrams.loki3.com/BracketList"/>
    <dgm:cxn modelId="{7788ECB0-2FDD-44BE-89B6-371EF87C2E80}" type="presParOf" srcId="{6941A74A-FFD8-4290-B480-57A49C7877B0}" destId="{E9B83CB6-A0D0-4127-8F19-B9FAE02B4D94}" srcOrd="2" destOrd="0" presId="urn:diagrams.loki3.com/BracketList"/>
    <dgm:cxn modelId="{5E95BC37-E96D-4165-B433-02792513AB76}" type="presParOf" srcId="{6941A74A-FFD8-4290-B480-57A49C7877B0}" destId="{5FD9E6F3-0AE4-4224-B95C-0C8E7E5B560B}" srcOrd="3" destOrd="0" presId="urn:diagrams.loki3.com/BracketList"/>
    <dgm:cxn modelId="{C4FA1418-B191-4425-AD5A-A5CB7453DF6F}" type="presParOf" srcId="{C880897B-E5FF-436A-9CFE-80E4B4ADB2D1}" destId="{A39D296F-12D0-4CB4-BAE8-3C385783C0CA}" srcOrd="1" destOrd="0" presId="urn:diagrams.loki3.com/BracketList"/>
    <dgm:cxn modelId="{B17ED06A-3E64-4554-B69C-8D75DDE13169}" type="presParOf" srcId="{C880897B-E5FF-436A-9CFE-80E4B4ADB2D1}" destId="{3892D013-E58C-42E3-83C0-3A40D70CD4EF}" srcOrd="2" destOrd="0" presId="urn:diagrams.loki3.com/BracketList"/>
    <dgm:cxn modelId="{95C2328E-567D-418F-AF57-7B2BF9C8FDB9}" type="presParOf" srcId="{3892D013-E58C-42E3-83C0-3A40D70CD4EF}" destId="{5A0BF9DE-0A5F-430C-A52D-C2E59BB46629}" srcOrd="0" destOrd="0" presId="urn:diagrams.loki3.com/BracketList"/>
    <dgm:cxn modelId="{7F3CFCAA-6518-4ADF-B6AE-A34872EE4C86}" type="presParOf" srcId="{3892D013-E58C-42E3-83C0-3A40D70CD4EF}" destId="{85856932-3980-4865-8CB4-047E7CBCCAAF}" srcOrd="1" destOrd="0" presId="urn:diagrams.loki3.com/BracketList"/>
    <dgm:cxn modelId="{1D48A2B5-508E-472E-BA1F-073D8D6230AC}" type="presParOf" srcId="{3892D013-E58C-42E3-83C0-3A40D70CD4EF}" destId="{3A4F46A2-1525-42F0-A8B3-931126F3C8C5}" srcOrd="2" destOrd="0" presId="urn:diagrams.loki3.com/BracketList"/>
    <dgm:cxn modelId="{1AB94692-B0E9-40AF-BC3D-D64E580C563D}" type="presParOf" srcId="{3892D013-E58C-42E3-83C0-3A40D70CD4EF}" destId="{996E3162-B6A0-41CE-878D-50A7A87D41A6}" srcOrd="3" destOrd="0" presId="urn:diagrams.loki3.com/BracketList"/>
    <dgm:cxn modelId="{24A7845E-4003-4F6E-BD4A-C9860FD051EA}" type="presParOf" srcId="{C880897B-E5FF-436A-9CFE-80E4B4ADB2D1}" destId="{11EE3C20-26C6-4409-8E9C-CC230213755D}" srcOrd="3" destOrd="0" presId="urn:diagrams.loki3.com/BracketList"/>
    <dgm:cxn modelId="{06B3A336-B3D2-4667-9329-6B6C26918273}" type="presParOf" srcId="{C880897B-E5FF-436A-9CFE-80E4B4ADB2D1}" destId="{B4740B70-0C2B-41EC-9633-446321E707EE}" srcOrd="4" destOrd="0" presId="urn:diagrams.loki3.com/BracketList"/>
    <dgm:cxn modelId="{8AD11EFC-8691-4DCF-A5E1-5831A21D411B}" type="presParOf" srcId="{B4740B70-0C2B-41EC-9633-446321E707EE}" destId="{DAB5A4E4-D40E-4DE5-AD38-DC1612FA8551}" srcOrd="0" destOrd="0" presId="urn:diagrams.loki3.com/BracketList"/>
    <dgm:cxn modelId="{A7A12AD5-4828-4761-8C45-9568AB01E51F}" type="presParOf" srcId="{B4740B70-0C2B-41EC-9633-446321E707EE}" destId="{95672D8F-4578-4DEA-A151-44A452A91220}" srcOrd="1" destOrd="0" presId="urn:diagrams.loki3.com/BracketList"/>
    <dgm:cxn modelId="{07931843-0298-45AA-BE50-348CA9E26BF2}" type="presParOf" srcId="{B4740B70-0C2B-41EC-9633-446321E707EE}" destId="{B6222346-EE3B-483A-9BC7-F968E0669305}" srcOrd="2" destOrd="0" presId="urn:diagrams.loki3.com/BracketList"/>
    <dgm:cxn modelId="{B101DC03-A77F-4B8C-BFB0-FCD646F6EFE0}" type="presParOf" srcId="{B4740B70-0C2B-41EC-9633-446321E707EE}" destId="{9C4754D9-28A5-409F-87FD-1E7F219D959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25D38-24EA-41A7-A446-F68B96542022}">
      <dsp:nvSpPr>
        <dsp:cNvPr id="0" name=""/>
        <dsp:cNvSpPr/>
      </dsp:nvSpPr>
      <dsp:spPr>
        <a:xfrm>
          <a:off x="0" y="122559"/>
          <a:ext cx="6096000" cy="397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Instant Run </a:t>
          </a:r>
          <a:endParaRPr lang="en-US" sz="1700" b="1" kern="1200" dirty="0">
            <a:solidFill>
              <a:schemeClr val="bg1"/>
            </a:solidFill>
          </a:endParaRPr>
        </a:p>
      </dsp:txBody>
      <dsp:txXfrm>
        <a:off x="19419" y="141978"/>
        <a:ext cx="6057162" cy="358962"/>
      </dsp:txXfrm>
    </dsp:sp>
    <dsp:sp modelId="{F24103A4-86E4-4C06-86A2-A411B1C6F93F}">
      <dsp:nvSpPr>
        <dsp:cNvPr id="0" name=""/>
        <dsp:cNvSpPr/>
      </dsp:nvSpPr>
      <dsp:spPr>
        <a:xfrm>
          <a:off x="0" y="520360"/>
          <a:ext cx="6096000"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i="1" kern="1200" dirty="0" smtClean="0"/>
            <a:t>see the effects of your code changes immediately without restarting the app or rebuilding the APK.</a:t>
          </a:r>
          <a:endParaRPr lang="en-US" sz="1300" i="1" kern="1200" dirty="0"/>
        </a:p>
      </dsp:txBody>
      <dsp:txXfrm>
        <a:off x="0" y="520360"/>
        <a:ext cx="6096000" cy="387090"/>
      </dsp:txXfrm>
    </dsp:sp>
    <dsp:sp modelId="{9DA7D148-E0D7-449F-80C7-89E838D6BECC}">
      <dsp:nvSpPr>
        <dsp:cNvPr id="0" name=""/>
        <dsp:cNvSpPr/>
      </dsp:nvSpPr>
      <dsp:spPr>
        <a:xfrm>
          <a:off x="0" y="907450"/>
          <a:ext cx="6096000" cy="397800"/>
        </a:xfrm>
        <a:prstGeom prst="roundRect">
          <a:avLst/>
        </a:prstGeom>
        <a:solidFill>
          <a:schemeClr val="accent5">
            <a:hueOff val="-3040380"/>
            <a:satOff val="5624"/>
            <a:lumOff val="-1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Intelligent code editor </a:t>
          </a:r>
          <a:endParaRPr lang="en-US" sz="1700" b="1" kern="1200" dirty="0">
            <a:solidFill>
              <a:schemeClr val="bg1"/>
            </a:solidFill>
          </a:endParaRPr>
        </a:p>
      </dsp:txBody>
      <dsp:txXfrm>
        <a:off x="19419" y="926869"/>
        <a:ext cx="6057162" cy="358962"/>
      </dsp:txXfrm>
    </dsp:sp>
    <dsp:sp modelId="{DCFB43E4-70D8-4DED-8B64-0279B638FDA4}">
      <dsp:nvSpPr>
        <dsp:cNvPr id="0" name=""/>
        <dsp:cNvSpPr/>
      </dsp:nvSpPr>
      <dsp:spPr>
        <a:xfrm>
          <a:off x="0" y="1305250"/>
          <a:ext cx="60960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i="1" kern="1200" dirty="0" smtClean="0"/>
            <a:t>advanced</a:t>
          </a:r>
          <a:r>
            <a:rPr lang="en-US" sz="1300" kern="1200" dirty="0" smtClean="0"/>
            <a:t> code completion, refactoring, and code analysis</a:t>
          </a:r>
          <a:endParaRPr lang="en-US" sz="1300" kern="1200" dirty="0"/>
        </a:p>
      </dsp:txBody>
      <dsp:txXfrm>
        <a:off x="0" y="1305250"/>
        <a:ext cx="6096000" cy="281520"/>
      </dsp:txXfrm>
    </dsp:sp>
    <dsp:sp modelId="{95D03D10-BF7E-45EC-8D32-C4785723268A}">
      <dsp:nvSpPr>
        <dsp:cNvPr id="0" name=""/>
        <dsp:cNvSpPr/>
      </dsp:nvSpPr>
      <dsp:spPr>
        <a:xfrm>
          <a:off x="0" y="1586770"/>
          <a:ext cx="6096000" cy="397800"/>
        </a:xfrm>
        <a:prstGeom prst="roundRect">
          <a:avLst/>
        </a:prstGeom>
        <a:solidFill>
          <a:schemeClr val="accent5">
            <a:hueOff val="-6080760"/>
            <a:satOff val="11247"/>
            <a:lumOff val="-203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Robust and flexible build system</a:t>
          </a:r>
          <a:endParaRPr lang="en-US" sz="1700" b="1" kern="1200" dirty="0">
            <a:solidFill>
              <a:schemeClr val="bg1"/>
            </a:solidFill>
          </a:endParaRPr>
        </a:p>
      </dsp:txBody>
      <dsp:txXfrm>
        <a:off x="19419" y="1606189"/>
        <a:ext cx="6057162" cy="358962"/>
      </dsp:txXfrm>
    </dsp:sp>
    <dsp:sp modelId="{3F614AC3-D600-435C-9DF4-BD7F3C5AE144}">
      <dsp:nvSpPr>
        <dsp:cNvPr id="0" name=""/>
        <dsp:cNvSpPr/>
      </dsp:nvSpPr>
      <dsp:spPr>
        <a:xfrm>
          <a:off x="0" y="1984570"/>
          <a:ext cx="6096000"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smtClean="0"/>
            <a:t>offers build automation, dependency management, and customizable build configurations</a:t>
          </a:r>
          <a:endParaRPr lang="en-US" sz="1300" i="1" kern="1200" dirty="0"/>
        </a:p>
      </dsp:txBody>
      <dsp:txXfrm>
        <a:off x="0" y="1984570"/>
        <a:ext cx="6096000" cy="387090"/>
      </dsp:txXfrm>
    </dsp:sp>
    <dsp:sp modelId="{9589999A-8738-44A7-B5F1-7635B5954AF1}">
      <dsp:nvSpPr>
        <dsp:cNvPr id="0" name=""/>
        <dsp:cNvSpPr/>
      </dsp:nvSpPr>
      <dsp:spPr>
        <a:xfrm>
          <a:off x="0" y="2371660"/>
          <a:ext cx="6096000" cy="397800"/>
        </a:xfrm>
        <a:prstGeom prst="roundRect">
          <a:avLst/>
        </a:prstGeom>
        <a:solidFill>
          <a:schemeClr val="accent5">
            <a:hueOff val="-9121139"/>
            <a:satOff val="16871"/>
            <a:lumOff val="-30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Designed for Teams</a:t>
          </a:r>
          <a:endParaRPr lang="en-US" sz="1700" b="1" kern="1200" dirty="0">
            <a:solidFill>
              <a:schemeClr val="bg1"/>
            </a:solidFill>
          </a:endParaRPr>
        </a:p>
      </dsp:txBody>
      <dsp:txXfrm>
        <a:off x="19419" y="2391079"/>
        <a:ext cx="6057162" cy="358962"/>
      </dsp:txXfrm>
    </dsp:sp>
    <dsp:sp modelId="{F7D3EB5C-F4F9-4825-916E-1824F3466F74}">
      <dsp:nvSpPr>
        <dsp:cNvPr id="0" name=""/>
        <dsp:cNvSpPr/>
      </dsp:nvSpPr>
      <dsp:spPr>
        <a:xfrm>
          <a:off x="0" y="2769460"/>
          <a:ext cx="6096000"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smtClean="0"/>
            <a:t>Integrates with version control tools, such as GitHub and Subversion, so you can keep your team in sync with project and build changes</a:t>
          </a:r>
          <a:endParaRPr lang="en-US" sz="1300" i="1" kern="1200" dirty="0"/>
        </a:p>
      </dsp:txBody>
      <dsp:txXfrm>
        <a:off x="0" y="2769460"/>
        <a:ext cx="6096000" cy="387090"/>
      </dsp:txXfrm>
    </dsp:sp>
    <dsp:sp modelId="{C5CEE363-4679-42B2-8908-2DD364986D66}">
      <dsp:nvSpPr>
        <dsp:cNvPr id="0" name=""/>
        <dsp:cNvSpPr/>
      </dsp:nvSpPr>
      <dsp:spPr>
        <a:xfrm>
          <a:off x="0" y="3156550"/>
          <a:ext cx="6096000" cy="397800"/>
        </a:xfrm>
        <a:prstGeom prst="roundRect">
          <a:avLst/>
        </a:prstGeom>
        <a:solidFill>
          <a:schemeClr val="accent5">
            <a:hueOff val="-12161519"/>
            <a:satOff val="22494"/>
            <a:lumOff val="-407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Optimized for all Android devices</a:t>
          </a:r>
          <a:endParaRPr lang="en-US" sz="1700" b="1" kern="1200" dirty="0">
            <a:solidFill>
              <a:schemeClr val="bg1"/>
            </a:solidFill>
          </a:endParaRPr>
        </a:p>
      </dsp:txBody>
      <dsp:txXfrm>
        <a:off x="19419" y="3175969"/>
        <a:ext cx="6057162" cy="358962"/>
      </dsp:txXfrm>
    </dsp:sp>
    <dsp:sp modelId="{473CC0F0-0C5A-4727-958F-625C6B43BFA3}">
      <dsp:nvSpPr>
        <dsp:cNvPr id="0" name=""/>
        <dsp:cNvSpPr/>
      </dsp:nvSpPr>
      <dsp:spPr>
        <a:xfrm>
          <a:off x="0" y="3554350"/>
          <a:ext cx="6096000"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smtClean="0"/>
            <a:t>provides a unified environment where you can build apps for Android phones, tablets, Android Wear, Android TV, and Android Auto</a:t>
          </a:r>
          <a:endParaRPr lang="en-US" sz="1300" i="1" kern="1200" dirty="0"/>
        </a:p>
      </dsp:txBody>
      <dsp:txXfrm>
        <a:off x="0" y="3554350"/>
        <a:ext cx="6096000" cy="387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en-US"/>
          </a:p>
        </p:txBody>
      </p:sp>
      <p:sp>
        <p:nvSpPr>
          <p:cNvPr id="70659"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en-US"/>
          </a:p>
        </p:txBody>
      </p:sp>
      <p:sp>
        <p:nvSpPr>
          <p:cNvPr id="70660"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r>
              <a:rPr lang="en-US" smtClean="0"/>
              <a:t>IT448- Fall2017</a:t>
            </a:r>
            <a:endParaRPr lang="en-US"/>
          </a:p>
        </p:txBody>
      </p:sp>
      <p:sp>
        <p:nvSpPr>
          <p:cNvPr id="70661"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A6E9FD33-1B5C-4D5F-8BF1-6F7ABC95CE90}" type="slidenum">
              <a:rPr lang="en-US"/>
              <a:pPr/>
              <a:t>‹#›</a:t>
            </a:fld>
            <a:endParaRPr lang="en-US"/>
          </a:p>
        </p:txBody>
      </p:sp>
    </p:spTree>
    <p:extLst>
      <p:ext uri="{BB962C8B-B14F-4D97-AF65-F5344CB8AC3E}">
        <p14:creationId xmlns:p14="http://schemas.microsoft.com/office/powerpoint/2010/main" val="23794426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ar-EG"/>
          </a:p>
        </p:txBody>
      </p:sp>
      <p:sp>
        <p:nvSpPr>
          <p:cNvPr id="3" name="Date Placeholder 2"/>
          <p:cNvSpPr>
            <a:spLocks noGrp="1"/>
          </p:cNvSpPr>
          <p:nvPr>
            <p:ph type="dt" idx="1"/>
          </p:nvPr>
        </p:nvSpPr>
        <p:spPr>
          <a:xfrm>
            <a:off x="1644" y="0"/>
            <a:ext cx="3076363" cy="511731"/>
          </a:xfrm>
          <a:prstGeom prst="rect">
            <a:avLst/>
          </a:prstGeom>
        </p:spPr>
        <p:txBody>
          <a:bodyPr vert="horz" lIns="99048" tIns="49524" rIns="99048" bIns="49524" rtlCol="1"/>
          <a:lstStyle>
            <a:lvl1pPr algn="l">
              <a:defRPr sz="1300"/>
            </a:lvl1pPr>
          </a:lstStyle>
          <a:p>
            <a:fld id="{A28B952F-7826-4E85-A6F4-DD6CF1924212}" type="datetimeFigureOut">
              <a:rPr lang="ar-EG" smtClean="0"/>
              <a:pPr/>
              <a:t>11/01/1439</a:t>
            </a:fld>
            <a:endParaRPr lang="ar-EG"/>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endParaRPr lang="ar-EG"/>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4022937" y="9721106"/>
            <a:ext cx="3076363" cy="511731"/>
          </a:xfrm>
          <a:prstGeom prst="rect">
            <a:avLst/>
          </a:prstGeom>
        </p:spPr>
        <p:txBody>
          <a:bodyPr vert="horz" lIns="99048" tIns="49524" rIns="99048" bIns="49524" rtlCol="1" anchor="b"/>
          <a:lstStyle>
            <a:lvl1pPr algn="r">
              <a:defRPr sz="1300"/>
            </a:lvl1pPr>
          </a:lstStyle>
          <a:p>
            <a:r>
              <a:rPr lang="en-US" smtClean="0"/>
              <a:t>IT448- Fall2017</a:t>
            </a:r>
            <a:endParaRPr lang="ar-EG"/>
          </a:p>
        </p:txBody>
      </p:sp>
      <p:sp>
        <p:nvSpPr>
          <p:cNvPr id="7" name="Slide Number Placeholder 6"/>
          <p:cNvSpPr>
            <a:spLocks noGrp="1"/>
          </p:cNvSpPr>
          <p:nvPr>
            <p:ph type="sldNum" sz="quarter" idx="5"/>
          </p:nvPr>
        </p:nvSpPr>
        <p:spPr>
          <a:xfrm>
            <a:off x="1644" y="9721106"/>
            <a:ext cx="3076363" cy="511731"/>
          </a:xfrm>
          <a:prstGeom prst="rect">
            <a:avLst/>
          </a:prstGeom>
        </p:spPr>
        <p:txBody>
          <a:bodyPr vert="horz" lIns="99048" tIns="49524" rIns="99048" bIns="49524" rtlCol="1" anchor="b"/>
          <a:lstStyle>
            <a:lvl1pPr algn="l">
              <a:defRPr sz="1300"/>
            </a:lvl1pPr>
          </a:lstStyle>
          <a:p>
            <a:fld id="{149FB71C-E5CD-4F4E-9E10-6DEBED9D7996}" type="slidenum">
              <a:rPr lang="ar-EG" smtClean="0"/>
              <a:pPr/>
              <a:t>‹#›</a:t>
            </a:fld>
            <a:endParaRPr lang="ar-EG"/>
          </a:p>
        </p:txBody>
      </p:sp>
    </p:spTree>
    <p:extLst>
      <p:ext uri="{BB962C8B-B14F-4D97-AF65-F5344CB8AC3E}">
        <p14:creationId xmlns:p14="http://schemas.microsoft.com/office/powerpoint/2010/main" val="595201760"/>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FB71C-E5CD-4F4E-9E10-6DEBED9D7996}" type="slidenum">
              <a:rPr lang="ar-EG" smtClean="0"/>
              <a:pPr/>
              <a:t>1</a:t>
            </a:fld>
            <a:endParaRPr lang="ar-EG"/>
          </a:p>
        </p:txBody>
      </p:sp>
      <p:sp>
        <p:nvSpPr>
          <p:cNvPr id="5" name="Footer Placeholder 4"/>
          <p:cNvSpPr>
            <a:spLocks noGrp="1"/>
          </p:cNvSpPr>
          <p:nvPr>
            <p:ph type="ftr" sz="quarter" idx="11"/>
          </p:nvPr>
        </p:nvSpPr>
        <p:spPr/>
        <p:txBody>
          <a:bodyPr/>
          <a:lstStyle/>
          <a:p>
            <a:r>
              <a:rPr lang="en-US" smtClean="0"/>
              <a:t>IT448- Fall2017</a:t>
            </a:r>
            <a:endParaRPr lang="ar-EG"/>
          </a:p>
        </p:txBody>
      </p:sp>
    </p:spTree>
    <p:extLst>
      <p:ext uri="{BB962C8B-B14F-4D97-AF65-F5344CB8AC3E}">
        <p14:creationId xmlns:p14="http://schemas.microsoft.com/office/powerpoint/2010/main" val="218152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effectLst/>
              </a:rPr>
              <a:t>Instant Run</a:t>
            </a:r>
            <a:endParaRPr lang="en-US" dirty="0"/>
          </a:p>
        </p:txBody>
      </p:sp>
      <p:sp>
        <p:nvSpPr>
          <p:cNvPr id="4" name="Footer Placeholder 3"/>
          <p:cNvSpPr>
            <a:spLocks noGrp="1"/>
          </p:cNvSpPr>
          <p:nvPr>
            <p:ph type="ftr" sz="quarter" idx="10"/>
          </p:nvPr>
        </p:nvSpPr>
        <p:spPr/>
        <p:txBody>
          <a:bodyPr/>
          <a:lstStyle/>
          <a:p>
            <a:r>
              <a:rPr lang="en-US" smtClean="0"/>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4</a:t>
            </a:fld>
            <a:endParaRPr lang="ar-EG"/>
          </a:p>
        </p:txBody>
      </p:sp>
    </p:spTree>
    <p:extLst>
      <p:ext uri="{BB962C8B-B14F-4D97-AF65-F5344CB8AC3E}">
        <p14:creationId xmlns:p14="http://schemas.microsoft.com/office/powerpoint/2010/main" val="872479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77000"/>
            <a:ext cx="2133600" cy="24447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77000"/>
            <a:ext cx="2895600" cy="244475"/>
          </a:xfrm>
          <a:prstGeom prst="rect">
            <a:avLst/>
          </a:prstGeom>
        </p:spPr>
        <p:txBody>
          <a:bodyPr/>
          <a:lstStyle>
            <a:lvl1pPr algn="ctr">
              <a:defRPr b="0"/>
            </a:lvl1pPr>
          </a:lstStyle>
          <a:p>
            <a:r>
              <a:rPr lang="en-US" smtClean="0"/>
              <a:t>IT448-Autumn2017</a:t>
            </a:r>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lgn="r">
              <a:defRPr/>
            </a:lvl1pPr>
          </a:lstStyle>
          <a:p>
            <a:fld id="{F3DA3022-7EC8-4EBB-A97F-8321580C9524}" type="slidenum">
              <a:rPr lang="en-US"/>
              <a:pPr/>
              <a:t>‹#›</a:t>
            </a:fld>
            <a:endParaRPr lang="en-US"/>
          </a:p>
        </p:txBody>
      </p:sp>
      <p:sp>
        <p:nvSpPr>
          <p:cNvPr id="3074" name="Rectangle 2"/>
          <p:cNvSpPr>
            <a:spLocks noGrp="1" noChangeArrowheads="1"/>
          </p:cNvSpPr>
          <p:nvPr>
            <p:ph type="ctrTitle"/>
          </p:nvPr>
        </p:nvSpPr>
        <p:spPr>
          <a:xfrm>
            <a:off x="2819400" y="2667000"/>
            <a:ext cx="5715000" cy="914400"/>
          </a:xfrm>
        </p:spPr>
        <p:txBody>
          <a:bodyPr/>
          <a:lstStyle>
            <a:lvl1pPr algn="r">
              <a:defRPr sz="4000">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C949AA-8637-4D36-B6E6-551F06BBD68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76450" cy="5562600"/>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381000" y="457200"/>
            <a:ext cx="60769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7F0BCD-7B31-4947-B385-D11621594B6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563563"/>
          </a:xfrm>
        </p:spPr>
        <p:txBody>
          <a:bodyPr/>
          <a:lstStyle/>
          <a:p>
            <a:r>
              <a:rPr lang="en-US"/>
              <a:t>Click to edit Master title style</a:t>
            </a:r>
            <a:endParaRPr lang="ar-EG"/>
          </a:p>
        </p:txBody>
      </p:sp>
      <p:sp>
        <p:nvSpPr>
          <p:cNvPr id="3" name="Table Placeholder 2"/>
          <p:cNvSpPr>
            <a:spLocks noGrp="1"/>
          </p:cNvSpPr>
          <p:nvPr>
            <p:ph type="tbl" idx="1"/>
          </p:nvPr>
        </p:nvSpPr>
        <p:spPr>
          <a:xfrm>
            <a:off x="381000" y="1295400"/>
            <a:ext cx="8305800" cy="4724400"/>
          </a:xfrm>
        </p:spPr>
        <p:txBody>
          <a:bodyPr/>
          <a:lstStyle/>
          <a:p>
            <a:r>
              <a:rPr lang="en-US"/>
              <a:t>Click icon to add table</a:t>
            </a:r>
            <a:endParaRPr lang="ar-EG"/>
          </a:p>
        </p:txBody>
      </p:sp>
      <p:sp>
        <p:nvSpPr>
          <p:cNvPr id="4" name="Date Placeholder 3"/>
          <p:cNvSpPr>
            <a:spLocks noGrp="1"/>
          </p:cNvSpPr>
          <p:nvPr>
            <p:ph type="dt" sz="half" idx="10"/>
          </p:nvPr>
        </p:nvSpPr>
        <p:spPr>
          <a:xfrm>
            <a:off x="762000" y="6553200"/>
            <a:ext cx="18288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3581400" y="6629400"/>
            <a:ext cx="2133600" cy="228600"/>
          </a:xfrm>
        </p:spPr>
        <p:txBody>
          <a:bodyPr/>
          <a:lstStyle>
            <a:lvl1pPr>
              <a:defRPr/>
            </a:lvl1pPr>
          </a:lstStyle>
          <a:p>
            <a:fld id="{6C75E7C6-2A67-4DEF-9A03-8328072C083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37C3FB-5954-4649-9672-28FF3082D11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8FA83B-2389-4FC8-971C-66AA5883F0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3810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101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EBCB6A-0592-477F-ADA7-B072567DA73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600C19-8F8B-4189-8809-825A60736EB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385DDA-D01C-4D7D-B099-F7A383CB6C4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9EFAFAB-BA68-4081-9AE4-B66BD1C0CB4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C5E295-2BCE-4B9D-B741-527BB4E9C0A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0F15B5-CFF1-4301-B50E-72A148771DF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103" name="Group 79"/>
          <p:cNvGrpSpPr>
            <a:grpSpLocks/>
          </p:cNvGrpSpPr>
          <p:nvPr/>
        </p:nvGrpSpPr>
        <p:grpSpPr bwMode="auto">
          <a:xfrm>
            <a:off x="685800" y="685800"/>
            <a:ext cx="8458200" cy="260350"/>
            <a:chOff x="2448" y="384"/>
            <a:chExt cx="3312" cy="212"/>
          </a:xfrm>
        </p:grpSpPr>
        <p:sp>
          <p:nvSpPr>
            <p:cNvPr id="1101" name="Rectangle 77"/>
            <p:cNvSpPr>
              <a:spLocks noChangeArrowheads="1"/>
            </p:cNvSpPr>
            <p:nvPr userDrawn="1"/>
          </p:nvSpPr>
          <p:spPr bwMode="gray">
            <a:xfrm>
              <a:off x="2448" y="384"/>
              <a:ext cx="3312" cy="96"/>
            </a:xfrm>
            <a:prstGeom prst="rect">
              <a:avLst/>
            </a:prstGeom>
            <a:gradFill rotWithShape="1">
              <a:gsLst>
                <a:gs pos="0">
                  <a:srgbClr val="969696">
                    <a:gamma/>
                    <a:tint val="0"/>
                    <a:invGamma/>
                    <a:alpha val="0"/>
                  </a:srgbClr>
                </a:gs>
                <a:gs pos="100000">
                  <a:srgbClr val="969696">
                    <a:alpha val="27000"/>
                  </a:srgbClr>
                </a:gs>
              </a:gsLst>
              <a:lin ang="0" scaled="1"/>
            </a:gradFill>
            <a:ln w="9525">
              <a:noFill/>
              <a:miter lim="800000"/>
              <a:headEnd/>
              <a:tailEnd/>
            </a:ln>
            <a:effectLst/>
          </p:spPr>
          <p:txBody>
            <a:bodyPr wrap="none" anchor="ctr"/>
            <a:lstStyle/>
            <a:p>
              <a:endParaRPr lang="ar-EG"/>
            </a:p>
          </p:txBody>
        </p:sp>
        <p:sp>
          <p:nvSpPr>
            <p:cNvPr id="1102" name="Rectangle 78"/>
            <p:cNvSpPr>
              <a:spLocks noChangeArrowheads="1"/>
            </p:cNvSpPr>
            <p:nvPr userDrawn="1"/>
          </p:nvSpPr>
          <p:spPr bwMode="gray">
            <a:xfrm>
              <a:off x="2448" y="500"/>
              <a:ext cx="3312" cy="96"/>
            </a:xfrm>
            <a:prstGeom prst="rect">
              <a:avLst/>
            </a:prstGeom>
            <a:gradFill rotWithShape="1">
              <a:gsLst>
                <a:gs pos="0">
                  <a:srgbClr val="969696">
                    <a:gamma/>
                    <a:tint val="0"/>
                    <a:invGamma/>
                    <a:alpha val="0"/>
                  </a:srgbClr>
                </a:gs>
                <a:gs pos="100000">
                  <a:srgbClr val="969696">
                    <a:alpha val="27000"/>
                  </a:srgbClr>
                </a:gs>
              </a:gsLst>
              <a:lin ang="0" scaled="1"/>
            </a:gradFill>
            <a:ln w="9525">
              <a:noFill/>
              <a:miter lim="800000"/>
              <a:headEnd/>
              <a:tailEnd/>
            </a:ln>
            <a:effectLst/>
          </p:spPr>
          <p:txBody>
            <a:bodyPr wrap="none" anchor="ctr"/>
            <a:lstStyle/>
            <a:p>
              <a:endParaRPr lang="ar-EG"/>
            </a:p>
          </p:txBody>
        </p:sp>
      </p:grpSp>
      <p:sp>
        <p:nvSpPr>
          <p:cNvPr id="1027" name="Rectangle 3"/>
          <p:cNvSpPr>
            <a:spLocks noGrp="1" noChangeArrowheads="1"/>
          </p:cNvSpPr>
          <p:nvPr>
            <p:ph type="body" idx="1"/>
          </p:nvPr>
        </p:nvSpPr>
        <p:spPr bwMode="auto">
          <a:xfrm>
            <a:off x="381000" y="12954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white">
          <a:xfrm>
            <a:off x="762000" y="65532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white">
          <a:xfrm>
            <a:off x="35814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fld id="{C63051F0-3E62-43E1-8734-087D5F814831}" type="slidenum">
              <a:rPr lang="en-US"/>
              <a:pPr/>
              <a:t>‹#›</a:t>
            </a:fld>
            <a:endParaRPr lang="en-US"/>
          </a:p>
        </p:txBody>
      </p:sp>
      <p:sp>
        <p:nvSpPr>
          <p:cNvPr id="1026" name="Rectangle 2"/>
          <p:cNvSpPr>
            <a:spLocks noGrp="1" noChangeArrowheads="1"/>
          </p:cNvSpPr>
          <p:nvPr>
            <p:ph type="title"/>
          </p:nvPr>
        </p:nvSpPr>
        <p:spPr bwMode="gray">
          <a:xfrm>
            <a:off x="914400" y="457200"/>
            <a:ext cx="7543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grpSp>
        <p:nvGrpSpPr>
          <p:cNvPr id="1097" name="Group 73"/>
          <p:cNvGrpSpPr>
            <a:grpSpLocks/>
          </p:cNvGrpSpPr>
          <p:nvPr/>
        </p:nvGrpSpPr>
        <p:grpSpPr bwMode="auto">
          <a:xfrm>
            <a:off x="360363" y="457200"/>
            <a:ext cx="533400" cy="609600"/>
            <a:chOff x="4128" y="1920"/>
            <a:chExt cx="1010" cy="1104"/>
          </a:xfrm>
        </p:grpSpPr>
        <p:sp>
          <p:nvSpPr>
            <p:cNvPr id="1093" name="Freeform 69"/>
            <p:cNvSpPr>
              <a:spLocks/>
            </p:cNvSpPr>
            <p:nvPr userDrawn="1"/>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4" name="Freeform 70"/>
            <p:cNvSpPr>
              <a:spLocks/>
            </p:cNvSpPr>
            <p:nvPr userDrawn="1"/>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5" name="Freeform 71"/>
            <p:cNvSpPr>
              <a:spLocks/>
            </p:cNvSpPr>
            <p:nvPr userDrawn="1"/>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6" name="Freeform 72"/>
            <p:cNvSpPr>
              <a:spLocks/>
            </p:cNvSpPr>
            <p:nvPr userDrawn="1"/>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1" eaLnBrk="1" fontAlgn="base" hangingPunct="1">
        <a:spcBef>
          <a:spcPct val="0"/>
        </a:spcBef>
        <a:spcAft>
          <a:spcPct val="0"/>
        </a:spcAft>
        <a:defRPr sz="2800" b="1">
          <a:solidFill>
            <a:schemeClr val="tx2"/>
          </a:solidFill>
          <a:latin typeface="+mj-lt"/>
          <a:ea typeface="+mj-ea"/>
          <a:cs typeface="+mj-cs"/>
        </a:defRPr>
      </a:lvl1pPr>
      <a:lvl2pPr algn="l" rtl="1" eaLnBrk="1" fontAlgn="base" hangingPunct="1">
        <a:spcBef>
          <a:spcPct val="0"/>
        </a:spcBef>
        <a:spcAft>
          <a:spcPct val="0"/>
        </a:spcAft>
        <a:defRPr sz="2800" b="1">
          <a:solidFill>
            <a:schemeClr val="tx2"/>
          </a:solidFill>
          <a:latin typeface="Arial" charset="0"/>
        </a:defRPr>
      </a:lvl2pPr>
      <a:lvl3pPr algn="l" rtl="1" eaLnBrk="1" fontAlgn="base" hangingPunct="1">
        <a:spcBef>
          <a:spcPct val="0"/>
        </a:spcBef>
        <a:spcAft>
          <a:spcPct val="0"/>
        </a:spcAft>
        <a:defRPr sz="2800" b="1">
          <a:solidFill>
            <a:schemeClr val="tx2"/>
          </a:solidFill>
          <a:latin typeface="Arial" charset="0"/>
        </a:defRPr>
      </a:lvl3pPr>
      <a:lvl4pPr algn="l" rtl="1" eaLnBrk="1" fontAlgn="base" hangingPunct="1">
        <a:spcBef>
          <a:spcPct val="0"/>
        </a:spcBef>
        <a:spcAft>
          <a:spcPct val="0"/>
        </a:spcAft>
        <a:defRPr sz="2800" b="1">
          <a:solidFill>
            <a:schemeClr val="tx2"/>
          </a:solidFill>
          <a:latin typeface="Arial" charset="0"/>
        </a:defRPr>
      </a:lvl4pPr>
      <a:lvl5pPr algn="l" rtl="1" eaLnBrk="1" fontAlgn="base" hangingPunct="1">
        <a:spcBef>
          <a:spcPct val="0"/>
        </a:spcBef>
        <a:spcAft>
          <a:spcPct val="0"/>
        </a:spcAft>
        <a:defRPr sz="2800" b="1">
          <a:solidFill>
            <a:schemeClr val="tx2"/>
          </a:solidFill>
          <a:latin typeface="Arial" charset="0"/>
        </a:defRPr>
      </a:lvl5pPr>
      <a:lvl6pPr marL="457200" algn="l" rtl="1" eaLnBrk="1" fontAlgn="base" hangingPunct="1">
        <a:spcBef>
          <a:spcPct val="0"/>
        </a:spcBef>
        <a:spcAft>
          <a:spcPct val="0"/>
        </a:spcAft>
        <a:defRPr sz="2800" b="1">
          <a:solidFill>
            <a:schemeClr val="tx2"/>
          </a:solidFill>
          <a:latin typeface="Arial" charset="0"/>
        </a:defRPr>
      </a:lvl6pPr>
      <a:lvl7pPr marL="914400" algn="l" rtl="1" eaLnBrk="1" fontAlgn="base" hangingPunct="1">
        <a:spcBef>
          <a:spcPct val="0"/>
        </a:spcBef>
        <a:spcAft>
          <a:spcPct val="0"/>
        </a:spcAft>
        <a:defRPr sz="2800" b="1">
          <a:solidFill>
            <a:schemeClr val="tx2"/>
          </a:solidFill>
          <a:latin typeface="Arial" charset="0"/>
        </a:defRPr>
      </a:lvl7pPr>
      <a:lvl8pPr marL="1371600" algn="l" rtl="1" eaLnBrk="1" fontAlgn="base" hangingPunct="1">
        <a:spcBef>
          <a:spcPct val="0"/>
        </a:spcBef>
        <a:spcAft>
          <a:spcPct val="0"/>
        </a:spcAft>
        <a:defRPr sz="2800" b="1">
          <a:solidFill>
            <a:schemeClr val="tx2"/>
          </a:solidFill>
          <a:latin typeface="Arial" charset="0"/>
        </a:defRPr>
      </a:lvl8pPr>
      <a:lvl9pPr marL="1828800" algn="l" rtl="1" eaLnBrk="1" fontAlgn="base" hangingPunct="1">
        <a:spcBef>
          <a:spcPct val="0"/>
        </a:spcBef>
        <a:spcAft>
          <a:spcPct val="0"/>
        </a:spcAft>
        <a:defRPr sz="2800" b="1">
          <a:solidFill>
            <a:schemeClr val="tx2"/>
          </a:solidFill>
          <a:latin typeface="Arial" charset="0"/>
        </a:defRPr>
      </a:lvl9pPr>
    </p:titleStyle>
    <p:bodyStyle>
      <a:lvl1pPr marL="342900" indent="-342900" algn="r" rtl="1"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developer.android.com/training/basics/firstapp/index.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2664296" y="2204864"/>
            <a:ext cx="6588224" cy="914400"/>
          </a:xfrm>
        </p:spPr>
        <p:txBody>
          <a:bodyPr/>
          <a:lstStyle/>
          <a:p>
            <a:pPr algn="l" rtl="0"/>
            <a:r>
              <a:rPr lang="en-US" dirty="0"/>
              <a:t>Mobile Application </a:t>
            </a:r>
            <a:r>
              <a:rPr lang="en-US" dirty="0" smtClean="0"/>
              <a:t>Development</a:t>
            </a:r>
            <a:r>
              <a:rPr lang="en-US" dirty="0"/>
              <a:t/>
            </a:r>
            <a:br>
              <a:rPr lang="en-US" dirty="0"/>
            </a:br>
            <a:r>
              <a:rPr lang="en-US" dirty="0" smtClean="0">
                <a:solidFill>
                  <a:srgbClr val="FF0000"/>
                </a:solidFill>
              </a:rPr>
              <a:t>Chapter 3 </a:t>
            </a:r>
            <a:r>
              <a:rPr lang="en-US" dirty="0" smtClean="0"/>
              <a:t/>
            </a:r>
            <a:br>
              <a:rPr lang="en-US" dirty="0" smtClean="0"/>
            </a:br>
            <a:r>
              <a:rPr lang="en-US" sz="2000" dirty="0" smtClean="0"/>
              <a:t>[</a:t>
            </a:r>
            <a:r>
              <a:rPr lang="en-US" sz="1800" dirty="0" smtClean="0"/>
              <a:t>Using </a:t>
            </a:r>
            <a:r>
              <a:rPr lang="en-US" sz="1800" strike="sngStrike" dirty="0" smtClean="0"/>
              <a:t>Eclipse</a:t>
            </a:r>
            <a:r>
              <a:rPr lang="en-US" sz="1800" dirty="0" smtClean="0"/>
              <a:t> Android Studio for Android Development</a:t>
            </a:r>
            <a:r>
              <a:rPr lang="en-US" sz="2000" dirty="0" smtClean="0"/>
              <a:t>]</a:t>
            </a:r>
            <a:endParaRPr lang="en-US" sz="2000" dirty="0"/>
          </a:p>
        </p:txBody>
      </p:sp>
      <p:grpSp>
        <p:nvGrpSpPr>
          <p:cNvPr id="72711" name="Group 7"/>
          <p:cNvGrpSpPr>
            <a:grpSpLocks/>
          </p:cNvGrpSpPr>
          <p:nvPr/>
        </p:nvGrpSpPr>
        <p:grpSpPr bwMode="auto">
          <a:xfrm>
            <a:off x="2214546" y="2819400"/>
            <a:ext cx="533400" cy="609600"/>
            <a:chOff x="4128" y="1920"/>
            <a:chExt cx="1010" cy="1104"/>
          </a:xfrm>
        </p:grpSpPr>
        <p:sp>
          <p:nvSpPr>
            <p:cNvPr id="72712" name="Freeform 8"/>
            <p:cNvSpPr>
              <a:spLocks/>
            </p:cNvSpPr>
            <p:nvPr/>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3" name="Freeform 9"/>
            <p:cNvSpPr>
              <a:spLocks/>
            </p:cNvSpPr>
            <p:nvPr/>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4" name="Freeform 10"/>
            <p:cNvSpPr>
              <a:spLocks/>
            </p:cNvSpPr>
            <p:nvPr/>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5" name="Freeform 11"/>
            <p:cNvSpPr>
              <a:spLocks/>
            </p:cNvSpPr>
            <p:nvPr/>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grpSp>
      <p:sp>
        <p:nvSpPr>
          <p:cNvPr id="2" name="Footer Placeholder 1"/>
          <p:cNvSpPr>
            <a:spLocks noGrp="1"/>
          </p:cNvSpPr>
          <p:nvPr>
            <p:ph type="ftr" sz="quarter" idx="3"/>
          </p:nvPr>
        </p:nvSpPr>
        <p:spPr/>
        <p:txBody>
          <a:bodyPr/>
          <a:lstStyle/>
          <a:p>
            <a:r>
              <a:rPr lang="en-US" dirty="0" smtClean="0">
                <a:solidFill>
                  <a:schemeClr val="bg1"/>
                </a:solidFill>
              </a:rPr>
              <a:t>IT448-Fall 2017</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new Project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246441"/>
            <a:ext cx="8154746" cy="5494927"/>
          </a:xfrm>
          <a:prstGeom prst="rect">
            <a:avLst/>
          </a:prstGeom>
        </p:spPr>
      </p:pic>
    </p:spTree>
    <p:extLst>
      <p:ext uri="{BB962C8B-B14F-4D97-AF65-F5344CB8AC3E}">
        <p14:creationId xmlns:p14="http://schemas.microsoft.com/office/powerpoint/2010/main" val="401812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IDE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7" b="7980"/>
          <a:stretch/>
        </p:blipFill>
        <p:spPr>
          <a:xfrm>
            <a:off x="0" y="967634"/>
            <a:ext cx="9144000" cy="5760640"/>
          </a:xfrm>
          <a:prstGeom prst="rect">
            <a:avLst/>
          </a:prstGeom>
        </p:spPr>
      </p:pic>
      <p:sp>
        <p:nvSpPr>
          <p:cNvPr id="5" name="TextBox 4"/>
          <p:cNvSpPr txBox="1"/>
          <p:nvPr/>
        </p:nvSpPr>
        <p:spPr>
          <a:xfrm>
            <a:off x="323528" y="4869160"/>
            <a:ext cx="1802096" cy="338554"/>
          </a:xfrm>
          <a:prstGeom prst="rect">
            <a:avLst/>
          </a:prstGeom>
          <a:noFill/>
        </p:spPr>
        <p:txBody>
          <a:bodyPr wrap="none" rtlCol="0">
            <a:spAutoFit/>
          </a:bodyPr>
          <a:lstStyle/>
          <a:p>
            <a:r>
              <a:rPr lang="en-US" sz="1600" dirty="0">
                <a:solidFill>
                  <a:srgbClr val="FF0000"/>
                </a:solidFill>
              </a:rPr>
              <a:t>Package Explorer</a:t>
            </a:r>
          </a:p>
        </p:txBody>
      </p:sp>
      <p:cxnSp>
        <p:nvCxnSpPr>
          <p:cNvPr id="7" name="Straight Arrow Connector 6"/>
          <p:cNvCxnSpPr/>
          <p:nvPr/>
        </p:nvCxnSpPr>
        <p:spPr bwMode="auto">
          <a:xfrm flipH="1">
            <a:off x="1606589" y="2656929"/>
            <a:ext cx="361936" cy="216024"/>
          </a:xfrm>
          <a:prstGeom prst="straightConnector1">
            <a:avLst/>
          </a:prstGeom>
          <a:solidFill>
            <a:schemeClr val="accent1"/>
          </a:solidFill>
          <a:ln w="9525" cap="flat" cmpd="sng" algn="ctr">
            <a:solidFill>
              <a:schemeClr val="accent2"/>
            </a:solidFill>
            <a:prstDash val="solid"/>
            <a:round/>
            <a:headEnd type="none" w="med" len="med"/>
            <a:tailEnd type="triangle"/>
          </a:ln>
          <a:effectLst/>
        </p:spPr>
      </p:cxnSp>
      <p:cxnSp>
        <p:nvCxnSpPr>
          <p:cNvPr id="8" name="Straight Arrow Connector 7"/>
          <p:cNvCxnSpPr/>
          <p:nvPr/>
        </p:nvCxnSpPr>
        <p:spPr bwMode="auto">
          <a:xfrm flipH="1">
            <a:off x="1606589" y="3631930"/>
            <a:ext cx="361936" cy="216024"/>
          </a:xfrm>
          <a:prstGeom prst="straightConnector1">
            <a:avLst/>
          </a:prstGeom>
          <a:solidFill>
            <a:schemeClr val="accent1"/>
          </a:solidFill>
          <a:ln w="9525" cap="flat" cmpd="sng" algn="ctr">
            <a:solidFill>
              <a:schemeClr val="accent2"/>
            </a:solidFill>
            <a:prstDash val="solid"/>
            <a:round/>
            <a:headEnd type="none" w="med" len="med"/>
            <a:tailEnd type="triangle"/>
          </a:ln>
          <a:effectLst/>
        </p:spPr>
      </p:cxnSp>
      <p:sp>
        <p:nvSpPr>
          <p:cNvPr id="9" name="TextBox 8"/>
          <p:cNvSpPr txBox="1"/>
          <p:nvPr/>
        </p:nvSpPr>
        <p:spPr>
          <a:xfrm>
            <a:off x="6804248" y="4365104"/>
            <a:ext cx="2047355" cy="553998"/>
          </a:xfrm>
          <a:prstGeom prst="rect">
            <a:avLst/>
          </a:prstGeom>
          <a:noFill/>
        </p:spPr>
        <p:txBody>
          <a:bodyPr wrap="none" rtlCol="0">
            <a:spAutoFit/>
          </a:bodyPr>
          <a:lstStyle/>
          <a:p>
            <a:pPr algn="ctr"/>
            <a:r>
              <a:rPr lang="en-US" sz="1500" dirty="0" smtClean="0">
                <a:solidFill>
                  <a:srgbClr val="FF0000"/>
                </a:solidFill>
              </a:rPr>
              <a:t>Properties of selected</a:t>
            </a:r>
          </a:p>
          <a:p>
            <a:pPr algn="ctr"/>
            <a:r>
              <a:rPr lang="en-US" sz="1500" dirty="0" smtClean="0">
                <a:solidFill>
                  <a:srgbClr val="FF0000"/>
                </a:solidFill>
              </a:rPr>
              <a:t> control</a:t>
            </a:r>
            <a:endParaRPr lang="en-US" sz="1500" dirty="0">
              <a:solidFill>
                <a:srgbClr val="FF0000"/>
              </a:solidFill>
            </a:endParaRPr>
          </a:p>
        </p:txBody>
      </p:sp>
      <p:sp>
        <p:nvSpPr>
          <p:cNvPr id="10" name="Rectangle 9"/>
          <p:cNvSpPr/>
          <p:nvPr/>
        </p:nvSpPr>
        <p:spPr bwMode="auto">
          <a:xfrm>
            <a:off x="2411760" y="2132856"/>
            <a:ext cx="1224136" cy="230425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398506" y="4509120"/>
            <a:ext cx="1224136" cy="151216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1619672" y="2492896"/>
            <a:ext cx="883575" cy="276999"/>
          </a:xfrm>
          <a:prstGeom prst="rect">
            <a:avLst/>
          </a:prstGeom>
          <a:noFill/>
        </p:spPr>
        <p:txBody>
          <a:bodyPr wrap="none" rtlCol="0">
            <a:spAutoFit/>
          </a:bodyPr>
          <a:lstStyle/>
          <a:p>
            <a:r>
              <a:rPr lang="en-US" sz="1200" dirty="0" smtClean="0">
                <a:solidFill>
                  <a:srgbClr val="FF0000"/>
                </a:solidFill>
              </a:rPr>
              <a:t>Java code</a:t>
            </a:r>
            <a:endParaRPr lang="en-US" sz="1200" dirty="0">
              <a:solidFill>
                <a:srgbClr val="FF0000"/>
              </a:solidFill>
            </a:endParaRPr>
          </a:p>
        </p:txBody>
      </p:sp>
      <p:sp>
        <p:nvSpPr>
          <p:cNvPr id="14" name="TextBox 13"/>
          <p:cNvSpPr txBox="1"/>
          <p:nvPr/>
        </p:nvSpPr>
        <p:spPr>
          <a:xfrm>
            <a:off x="1528185" y="3448833"/>
            <a:ext cx="869854" cy="276999"/>
          </a:xfrm>
          <a:prstGeom prst="rect">
            <a:avLst/>
          </a:prstGeom>
          <a:noFill/>
        </p:spPr>
        <p:txBody>
          <a:bodyPr wrap="none" rtlCol="0">
            <a:spAutoFit/>
          </a:bodyPr>
          <a:lstStyle/>
          <a:p>
            <a:r>
              <a:rPr lang="en-US" sz="1200" dirty="0" smtClean="0">
                <a:solidFill>
                  <a:srgbClr val="FF0000"/>
                </a:solidFill>
              </a:rPr>
              <a:t>XML code</a:t>
            </a:r>
          </a:p>
        </p:txBody>
      </p:sp>
      <p:sp>
        <p:nvSpPr>
          <p:cNvPr id="15" name="TextBox 14"/>
          <p:cNvSpPr txBox="1"/>
          <p:nvPr/>
        </p:nvSpPr>
        <p:spPr>
          <a:xfrm>
            <a:off x="3923928" y="4437112"/>
            <a:ext cx="2213747" cy="523220"/>
          </a:xfrm>
          <a:prstGeom prst="rect">
            <a:avLst/>
          </a:prstGeom>
          <a:noFill/>
        </p:spPr>
        <p:txBody>
          <a:bodyPr wrap="none" rtlCol="0">
            <a:spAutoFit/>
          </a:bodyPr>
          <a:lstStyle/>
          <a:p>
            <a:pPr algn="ctr"/>
            <a:r>
              <a:rPr lang="en-US" sz="1400" dirty="0" smtClean="0">
                <a:solidFill>
                  <a:srgbClr val="FF0000"/>
                </a:solidFill>
              </a:rPr>
              <a:t>Design mode</a:t>
            </a:r>
          </a:p>
          <a:p>
            <a:pPr algn="ctr"/>
            <a:r>
              <a:rPr lang="en-US" sz="1400" dirty="0" smtClean="0">
                <a:solidFill>
                  <a:srgbClr val="FF0000"/>
                </a:solidFill>
              </a:rPr>
              <a:t> of the HelloWorld Activity</a:t>
            </a:r>
            <a:endParaRPr lang="en-US" sz="1400" dirty="0">
              <a:solidFill>
                <a:srgbClr val="FF0000"/>
              </a:solidFill>
            </a:endParaRPr>
          </a:p>
        </p:txBody>
      </p:sp>
    </p:spTree>
    <p:extLst>
      <p:ext uri="{BB962C8B-B14F-4D97-AF65-F5344CB8AC3E}">
        <p14:creationId xmlns:p14="http://schemas.microsoft.com/office/powerpoint/2010/main" val="344332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IDE</a:t>
            </a:r>
            <a:br>
              <a:rPr lang="en-US" dirty="0" smtClean="0"/>
            </a:br>
            <a:r>
              <a:rPr lang="en-US" sz="2000" dirty="0" smtClean="0">
                <a:solidFill>
                  <a:srgbClr val="FF0000"/>
                </a:solidFill>
              </a:rPr>
              <a:t>Package Explorer</a:t>
            </a:r>
            <a:endParaRPr lang="en-US" sz="2000"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9789504"/>
              </p:ext>
            </p:extLst>
          </p:nvPr>
        </p:nvGraphicFramePr>
        <p:xfrm>
          <a:off x="381000" y="1295400"/>
          <a:ext cx="8439472" cy="5301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29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188640"/>
            <a:ext cx="8229600" cy="1143000"/>
          </a:xfrm>
        </p:spPr>
        <p:txBody>
          <a:bodyPr/>
          <a:lstStyle/>
          <a:p>
            <a:pPr algn="l" rtl="0"/>
            <a:r>
              <a:rPr lang="en-US" dirty="0"/>
              <a:t>Components of the IDE</a:t>
            </a:r>
            <a:br>
              <a:rPr lang="en-US" dirty="0"/>
            </a:br>
            <a:r>
              <a:rPr lang="en-US" sz="2000" dirty="0">
                <a:solidFill>
                  <a:srgbClr val="FF0000"/>
                </a:solidFill>
              </a:rPr>
              <a:t>Package Explorer </a:t>
            </a:r>
            <a:r>
              <a:rPr lang="en-US" sz="2000" dirty="0" smtClean="0">
                <a:solidFill>
                  <a:srgbClr val="FF0000"/>
                </a:solidFill>
              </a:rPr>
              <a:t>&gt;&gt; Manifest Folder</a:t>
            </a:r>
            <a:endParaRPr lang="en-US" dirty="0"/>
          </a:p>
        </p:txBody>
      </p:sp>
      <p:pic>
        <p:nvPicPr>
          <p:cNvPr id="23" name="Content Placeholder 22"/>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24917" t="16271" r="37670" b="8869"/>
          <a:stretch/>
        </p:blipFill>
        <p:spPr>
          <a:xfrm>
            <a:off x="878904" y="2160240"/>
            <a:ext cx="6645424" cy="4797152"/>
          </a:xfrm>
        </p:spPr>
      </p:pic>
      <p:sp>
        <p:nvSpPr>
          <p:cNvPr id="24" name="TextBox 23"/>
          <p:cNvSpPr txBox="1"/>
          <p:nvPr/>
        </p:nvSpPr>
        <p:spPr>
          <a:xfrm>
            <a:off x="395536" y="1302952"/>
            <a:ext cx="7425431" cy="1077218"/>
          </a:xfrm>
          <a:prstGeom prst="rect">
            <a:avLst/>
          </a:prstGeom>
          <a:noFill/>
        </p:spPr>
        <p:txBody>
          <a:bodyPr wrap="none" rtlCol="0">
            <a:spAutoFit/>
          </a:bodyPr>
          <a:lstStyle/>
          <a:p>
            <a:r>
              <a:rPr lang="en-US" sz="1600" dirty="0" smtClean="0"/>
              <a:t>Every application must have an AndroidManifest.xml file in its root directory. </a:t>
            </a:r>
          </a:p>
          <a:p>
            <a:r>
              <a:rPr lang="en-US" sz="1600" dirty="0" smtClean="0"/>
              <a:t>The </a:t>
            </a:r>
            <a:r>
              <a:rPr lang="en-US" sz="1600" dirty="0"/>
              <a:t>manifest is used to configure the whole app and tell the device </a:t>
            </a:r>
            <a:r>
              <a:rPr lang="en-US" sz="1600" dirty="0" smtClean="0"/>
              <a:t>it </a:t>
            </a:r>
            <a:r>
              <a:rPr lang="en-US" sz="1600" dirty="0"/>
              <a:t>is </a:t>
            </a:r>
            <a:r>
              <a:rPr lang="en-US" sz="1600" dirty="0" smtClean="0"/>
              <a:t>installed</a:t>
            </a:r>
          </a:p>
          <a:p>
            <a:r>
              <a:rPr lang="en-US" sz="1600" dirty="0" smtClean="0"/>
              <a:t>on, </a:t>
            </a:r>
            <a:r>
              <a:rPr lang="en-US" sz="1600" dirty="0"/>
              <a:t>what it can and should be able to do</a:t>
            </a:r>
            <a:r>
              <a:rPr lang="en-US" sz="1600" dirty="0" smtClean="0"/>
              <a:t>. </a:t>
            </a:r>
            <a:endParaRPr lang="en-US" sz="1600" dirty="0"/>
          </a:p>
          <a:p>
            <a:endParaRPr lang="en-US" sz="1600" dirty="0"/>
          </a:p>
        </p:txBody>
      </p:sp>
    </p:spTree>
    <p:extLst>
      <p:ext uri="{BB962C8B-B14F-4D97-AF65-F5344CB8AC3E}">
        <p14:creationId xmlns:p14="http://schemas.microsoft.com/office/powerpoint/2010/main" val="3267860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l" rtl="0"/>
            <a:r>
              <a:rPr lang="en-US" dirty="0"/>
              <a:t>Components of the IDE</a:t>
            </a:r>
            <a:br>
              <a:rPr lang="en-US" dirty="0"/>
            </a:br>
            <a:r>
              <a:rPr lang="en-US" sz="2000" dirty="0">
                <a:solidFill>
                  <a:srgbClr val="FF0000"/>
                </a:solidFill>
              </a:rPr>
              <a:t>Package Explorer </a:t>
            </a:r>
            <a:r>
              <a:rPr lang="en-US" sz="2000" dirty="0" smtClean="0">
                <a:solidFill>
                  <a:srgbClr val="FF0000"/>
                </a:solidFill>
              </a:rPr>
              <a:t>&gt;&gt; Manifest Folder</a:t>
            </a:r>
            <a:endParaRPr lang="en-US" dirty="0"/>
          </a:p>
        </p:txBody>
      </p:sp>
      <p:sp>
        <p:nvSpPr>
          <p:cNvPr id="4" name="Text Placeholder 3"/>
          <p:cNvSpPr>
            <a:spLocks noGrp="1"/>
          </p:cNvSpPr>
          <p:nvPr>
            <p:ph idx="1"/>
          </p:nvPr>
        </p:nvSpPr>
        <p:spPr>
          <a:xfrm>
            <a:off x="381000" y="1152872"/>
            <a:ext cx="8305800" cy="4724400"/>
          </a:xfrm>
        </p:spPr>
        <p:txBody>
          <a:bodyPr/>
          <a:lstStyle/>
          <a:p>
            <a:pPr marL="0" indent="0" algn="l" rtl="0">
              <a:buNone/>
            </a:pPr>
            <a:r>
              <a:rPr lang="en-US" sz="1800" b="1" dirty="0" smtClean="0"/>
              <a:t>Among others, the manifest file has the following elements:</a:t>
            </a:r>
          </a:p>
          <a:p>
            <a:pPr algn="l" rtl="0"/>
            <a:r>
              <a:rPr lang="en-US" sz="1800" dirty="0"/>
              <a:t>The </a:t>
            </a:r>
            <a:r>
              <a:rPr lang="en-US" sz="1800" dirty="0">
                <a:solidFill>
                  <a:srgbClr val="FF0000"/>
                </a:solidFill>
              </a:rPr>
              <a:t>&lt;manifest&gt; </a:t>
            </a:r>
            <a:r>
              <a:rPr lang="en-US" sz="1800" dirty="0"/>
              <a:t>component is the root element. The attributes associated with this element define the application package, version code, and version name &amp; </a:t>
            </a:r>
            <a:r>
              <a:rPr lang="en-US" sz="1800" dirty="0" smtClean="0"/>
              <a:t>others. </a:t>
            </a:r>
          </a:p>
          <a:p>
            <a:pPr lvl="1" algn="l" rtl="0"/>
            <a:r>
              <a:rPr lang="en-US" sz="1600" dirty="0" smtClean="0"/>
              <a:t>The </a:t>
            </a:r>
            <a:r>
              <a:rPr lang="en-US" sz="1600" dirty="0"/>
              <a:t>Version Code, which is an integer value, </a:t>
            </a:r>
            <a:r>
              <a:rPr lang="en-US" sz="1600" dirty="0" smtClean="0"/>
              <a:t>is used </a:t>
            </a:r>
            <a:r>
              <a:rPr lang="en-US" sz="1600" dirty="0"/>
              <a:t>to indicate that there is a new version of the app available. </a:t>
            </a:r>
            <a:r>
              <a:rPr lang="en-US" sz="1600" dirty="0" smtClean="0"/>
              <a:t>Increasing </a:t>
            </a:r>
            <a:r>
              <a:rPr lang="en-US" sz="1600" dirty="0"/>
              <a:t>value enables the Play Store to notify users of the app that a new version is available. It also controls the install of the upgrade so that no user data is lost during an upgrade. </a:t>
            </a:r>
            <a:endParaRPr lang="en-US" sz="1600" dirty="0" smtClean="0"/>
          </a:p>
          <a:p>
            <a:pPr lvl="1" algn="l" rtl="0"/>
            <a:r>
              <a:rPr lang="en-US" sz="1600" dirty="0" smtClean="0"/>
              <a:t>The Version Name </a:t>
            </a:r>
            <a:r>
              <a:rPr lang="en-US" sz="1600" dirty="0"/>
              <a:t>is the displayed version of your app</a:t>
            </a:r>
            <a:r>
              <a:rPr lang="en-US" sz="1600" dirty="0" smtClean="0"/>
              <a:t>.</a:t>
            </a:r>
          </a:p>
          <a:p>
            <a:pPr lvl="1" algn="l" rtl="0"/>
            <a:r>
              <a:rPr lang="en-US" sz="1600" dirty="0" smtClean="0"/>
              <a:t>The java package of the application. It serves as a unique identifier for the app. </a:t>
            </a:r>
          </a:p>
          <a:p>
            <a:pPr lvl="1" algn="l" rtl="0"/>
            <a:endParaRPr lang="en-US" sz="1600" dirty="0" smtClean="0"/>
          </a:p>
          <a:p>
            <a:pPr algn="l" rtl="0"/>
            <a:r>
              <a:rPr lang="en-US" sz="1800" dirty="0" smtClean="0"/>
              <a:t>The &lt;</a:t>
            </a:r>
            <a:r>
              <a:rPr lang="en-US" sz="1800" dirty="0" smtClean="0">
                <a:solidFill>
                  <a:srgbClr val="FF0000"/>
                </a:solidFill>
              </a:rPr>
              <a:t>uses-</a:t>
            </a:r>
            <a:r>
              <a:rPr lang="en-US" sz="1800" dirty="0" err="1" smtClean="0">
                <a:solidFill>
                  <a:srgbClr val="FF0000"/>
                </a:solidFill>
              </a:rPr>
              <a:t>sdk</a:t>
            </a:r>
            <a:r>
              <a:rPr lang="en-US" sz="1800" dirty="0" smtClean="0">
                <a:solidFill>
                  <a:srgbClr val="FF0000"/>
                </a:solidFill>
              </a:rPr>
              <a:t>&gt; </a:t>
            </a:r>
            <a:r>
              <a:rPr lang="en-US" sz="1800" dirty="0" smtClean="0"/>
              <a:t>element </a:t>
            </a:r>
            <a:r>
              <a:rPr lang="en-US" sz="1800" dirty="0"/>
              <a:t>and its attributes define the minimum and target SDKs </a:t>
            </a:r>
            <a:r>
              <a:rPr lang="en-US" sz="1800" dirty="0" smtClean="0"/>
              <a:t>for the app.</a:t>
            </a:r>
          </a:p>
          <a:p>
            <a:pPr algn="l" rtl="0"/>
            <a:r>
              <a:rPr lang="en-US" sz="1800" dirty="0"/>
              <a:t>The </a:t>
            </a:r>
            <a:r>
              <a:rPr lang="en-US" sz="1800" dirty="0">
                <a:solidFill>
                  <a:srgbClr val="FF0000"/>
                </a:solidFill>
              </a:rPr>
              <a:t>&lt;application&gt; </a:t>
            </a:r>
            <a:r>
              <a:rPr lang="en-US" sz="1800" dirty="0"/>
              <a:t>element has both attributes and child elements that configure how the app works. Application attributes in this manifest define the app icon, theme, and label(name). Each activity in an app must have an entry in the &lt;application&gt; element. In our app there is only one activity stated in the manifest </a:t>
            </a:r>
          </a:p>
          <a:p>
            <a:pPr algn="l" rtl="0"/>
            <a:endParaRPr lang="en-US" sz="1600" dirty="0" smtClean="0"/>
          </a:p>
        </p:txBody>
      </p:sp>
    </p:spTree>
    <p:extLst>
      <p:ext uri="{BB962C8B-B14F-4D97-AF65-F5344CB8AC3E}">
        <p14:creationId xmlns:p14="http://schemas.microsoft.com/office/powerpoint/2010/main" val="1945240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l" rtl="0"/>
            <a:r>
              <a:rPr lang="en-US" dirty="0"/>
              <a:t>Components of the IDE</a:t>
            </a:r>
            <a:br>
              <a:rPr lang="en-US" dirty="0"/>
            </a:br>
            <a:r>
              <a:rPr lang="en-US" sz="2000" dirty="0">
                <a:solidFill>
                  <a:srgbClr val="FF0000"/>
                </a:solidFill>
              </a:rPr>
              <a:t>Package Explorer </a:t>
            </a:r>
            <a:r>
              <a:rPr lang="en-US" sz="2000" dirty="0" smtClean="0">
                <a:solidFill>
                  <a:srgbClr val="FF0000"/>
                </a:solidFill>
              </a:rPr>
              <a:t>&gt;&gt; Manifest Folder</a:t>
            </a:r>
            <a:endParaRPr lang="en-US" dirty="0"/>
          </a:p>
        </p:txBody>
      </p:sp>
      <p:sp>
        <p:nvSpPr>
          <p:cNvPr id="4" name="Text Placeholder 3"/>
          <p:cNvSpPr>
            <a:spLocks noGrp="1"/>
          </p:cNvSpPr>
          <p:nvPr>
            <p:ph idx="1"/>
          </p:nvPr>
        </p:nvSpPr>
        <p:spPr/>
        <p:txBody>
          <a:bodyPr/>
          <a:lstStyle/>
          <a:p>
            <a:pPr marL="0" indent="0" algn="l" rtl="0">
              <a:buNone/>
            </a:pPr>
            <a:endParaRPr lang="en-US" sz="1800" dirty="0" smtClean="0"/>
          </a:p>
          <a:p>
            <a:pPr marL="285750" indent="-285750" algn="l" rtl="0">
              <a:buFont typeface="Arial" panose="020B0604020202020204" pitchFamily="34" charset="0"/>
              <a:buChar char="•"/>
            </a:pPr>
            <a:r>
              <a:rPr lang="en-US" sz="1800" dirty="0" smtClean="0"/>
              <a:t>The </a:t>
            </a:r>
            <a:r>
              <a:rPr lang="en-US" sz="1800" dirty="0">
                <a:solidFill>
                  <a:srgbClr val="FF0000"/>
                </a:solidFill>
              </a:rPr>
              <a:t>&lt;activity&gt; </a:t>
            </a:r>
            <a:r>
              <a:rPr lang="en-US" sz="1800" dirty="0"/>
              <a:t>element tells the operating system that an activity has permission </a:t>
            </a:r>
            <a:r>
              <a:rPr lang="en-US" sz="1800" dirty="0" smtClean="0"/>
              <a:t>to run </a:t>
            </a:r>
            <a:r>
              <a:rPr lang="en-US" sz="1800" dirty="0"/>
              <a:t>in your application. All activities used in an app must be defined in the manifest. T</a:t>
            </a:r>
            <a:r>
              <a:rPr lang="en-US" sz="1800" dirty="0" smtClean="0"/>
              <a:t>he </a:t>
            </a:r>
            <a:r>
              <a:rPr lang="en-US" sz="1800" dirty="0"/>
              <a:t>Java source file for the activity and the activity’s title are identified</a:t>
            </a:r>
            <a:r>
              <a:rPr lang="en-US" sz="1800" dirty="0" smtClean="0"/>
              <a:t>.</a:t>
            </a:r>
          </a:p>
          <a:p>
            <a:pPr marL="285750" indent="-285750" algn="l" rtl="0">
              <a:buFont typeface="Arial" panose="020B0604020202020204" pitchFamily="34" charset="0"/>
              <a:buChar char="•"/>
            </a:pPr>
            <a:endParaRPr lang="en-US" sz="1800" dirty="0" smtClean="0"/>
          </a:p>
          <a:p>
            <a:pPr marL="285750" indent="-285750" algn="l" rtl="0">
              <a:buFont typeface="Arial" panose="020B0604020202020204" pitchFamily="34" charset="0"/>
              <a:buChar char="•"/>
            </a:pPr>
            <a:r>
              <a:rPr lang="en-US" sz="1800" dirty="0"/>
              <a:t>The </a:t>
            </a:r>
            <a:r>
              <a:rPr lang="en-US" sz="1800" dirty="0">
                <a:solidFill>
                  <a:srgbClr val="FF0000"/>
                </a:solidFill>
              </a:rPr>
              <a:t>&lt;intent-filter&gt;</a:t>
            </a:r>
            <a:r>
              <a:rPr lang="en-US" sz="1800" dirty="0"/>
              <a:t> element , a child element of the &lt;activity&gt; element</a:t>
            </a:r>
            <a:r>
              <a:rPr lang="en-US" sz="1800" dirty="0" smtClean="0"/>
              <a:t>, </a:t>
            </a:r>
            <a:r>
              <a:rPr lang="en-US" sz="1800" dirty="0"/>
              <a:t>defines what the Android OS should do with this activity. Not all activities will have an intent filter. Specifically, activities that you want users to launch when they are using the app do not need intent-filters. However, for this app you want this activity to be displayed when the user runs it. Therefore, the &lt;action&gt; tag identifies the activity as the main or first activity to run</a:t>
            </a:r>
            <a:r>
              <a:rPr lang="en-US" sz="1800" dirty="0" smtClean="0"/>
              <a:t>.</a:t>
            </a:r>
          </a:p>
          <a:p>
            <a:pPr marL="285750" indent="-285750" algn="l" rtl="0">
              <a:buFont typeface="Arial" panose="020B0604020202020204" pitchFamily="34" charset="0"/>
              <a:buChar char="•"/>
            </a:pPr>
            <a:endParaRPr lang="en-US" sz="1800" dirty="0" smtClean="0"/>
          </a:p>
          <a:p>
            <a:pPr marL="285750" indent="-285750" algn="l" rtl="0">
              <a:buFont typeface="Arial" panose="020B0604020202020204" pitchFamily="34" charset="0"/>
              <a:buChar char="•"/>
            </a:pPr>
            <a:r>
              <a:rPr lang="en-US" sz="1800" dirty="0"/>
              <a:t>The </a:t>
            </a:r>
            <a:r>
              <a:rPr lang="en-US" sz="1800" dirty="0">
                <a:solidFill>
                  <a:srgbClr val="FF0000"/>
                </a:solidFill>
              </a:rPr>
              <a:t>&lt;category&gt; </a:t>
            </a:r>
            <a:r>
              <a:rPr lang="en-US" sz="1800" dirty="0"/>
              <a:t>tag tells the OS to use the app launcher to start this activity.</a:t>
            </a:r>
          </a:p>
          <a:p>
            <a:pPr marL="0" indent="0" algn="l" rtl="0">
              <a:buNone/>
            </a:pPr>
            <a:endParaRPr lang="en-US" sz="1800" dirty="0"/>
          </a:p>
          <a:p>
            <a:pPr marL="285750" indent="-285750" algn="l" rtl="0">
              <a:buFont typeface="Arial" panose="020B0604020202020204" pitchFamily="34" charset="0"/>
              <a:buChar char="•"/>
            </a:pPr>
            <a:endParaRPr lang="en-US" sz="1800" dirty="0" smtClean="0"/>
          </a:p>
        </p:txBody>
      </p:sp>
    </p:spTree>
    <p:extLst>
      <p:ext uri="{BB962C8B-B14F-4D97-AF65-F5344CB8AC3E}">
        <p14:creationId xmlns:p14="http://schemas.microsoft.com/office/powerpoint/2010/main" val="1931331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Configuring the </a:t>
            </a:r>
            <a:r>
              <a:rPr lang="en-US" b="0" dirty="0" smtClean="0"/>
              <a:t>Emulator (AVD)</a:t>
            </a:r>
            <a:endParaRPr lang="en-US" dirty="0"/>
          </a:p>
        </p:txBody>
      </p:sp>
      <p:sp>
        <p:nvSpPr>
          <p:cNvPr id="3" name="Content Placeholder 2"/>
          <p:cNvSpPr>
            <a:spLocks noGrp="1"/>
          </p:cNvSpPr>
          <p:nvPr>
            <p:ph idx="1"/>
          </p:nvPr>
        </p:nvSpPr>
        <p:spPr/>
        <p:txBody>
          <a:bodyPr/>
          <a:lstStyle/>
          <a:p>
            <a:pPr marL="0" indent="0" algn="l" rtl="0">
              <a:buNone/>
            </a:pPr>
            <a:r>
              <a:rPr lang="en-US" sz="2000" dirty="0" smtClean="0"/>
              <a:t>To run your application create a new Android  Virtual Device (AVD) by selecting Tools &gt;&gt; Android&gt;&gt;AVD Manager</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476" t="12182" r="6688" b="16384"/>
          <a:stretch/>
        </p:blipFill>
        <p:spPr>
          <a:xfrm>
            <a:off x="179512" y="2060848"/>
            <a:ext cx="3384376" cy="23762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3028622"/>
            <a:ext cx="3456384" cy="27993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5540" y="4132830"/>
            <a:ext cx="3674972" cy="2752554"/>
          </a:xfrm>
          <a:prstGeom prst="rect">
            <a:avLst/>
          </a:prstGeom>
        </p:spPr>
      </p:pic>
    </p:spTree>
    <p:extLst>
      <p:ext uri="{BB962C8B-B14F-4D97-AF65-F5344CB8AC3E}">
        <p14:creationId xmlns:p14="http://schemas.microsoft.com/office/powerpoint/2010/main" val="2248549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Configuring the </a:t>
            </a:r>
            <a:r>
              <a:rPr lang="en-US" b="0" dirty="0" smtClean="0"/>
              <a:t>Emulator (AVD)</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1" y="1114746"/>
            <a:ext cx="2993651" cy="25302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015899"/>
            <a:ext cx="3962254" cy="268218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844" y="738981"/>
            <a:ext cx="2772156" cy="234824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9437" y="3356991"/>
            <a:ext cx="1839179" cy="3418044"/>
          </a:xfrm>
          <a:prstGeom prst="rect">
            <a:avLst/>
          </a:prstGeom>
        </p:spPr>
      </p:pic>
    </p:spTree>
    <p:extLst>
      <p:ext uri="{BB962C8B-B14F-4D97-AF65-F5344CB8AC3E}">
        <p14:creationId xmlns:p14="http://schemas.microsoft.com/office/powerpoint/2010/main" val="3885965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the Interface</a:t>
            </a:r>
            <a:endParaRPr lang="en-US" dirty="0"/>
          </a:p>
        </p:txBody>
      </p:sp>
      <p:sp>
        <p:nvSpPr>
          <p:cNvPr id="3" name="Content Placeholder 2"/>
          <p:cNvSpPr>
            <a:spLocks noGrp="1"/>
          </p:cNvSpPr>
          <p:nvPr>
            <p:ph idx="1"/>
          </p:nvPr>
        </p:nvSpPr>
        <p:spPr/>
        <p:txBody>
          <a:bodyPr/>
          <a:lstStyle/>
          <a:p>
            <a:pPr lvl="0" algn="l" rtl="0">
              <a:spcBef>
                <a:spcPts val="0"/>
              </a:spcBef>
              <a:spcAft>
                <a:spcPts val="0"/>
              </a:spcAft>
              <a:buClr>
                <a:schemeClr val="dk1"/>
              </a:buClr>
              <a:buSzPct val="100000"/>
              <a:buFont typeface="Arial"/>
              <a:buChar char="•"/>
            </a:pPr>
            <a:r>
              <a:rPr lang="en-US" dirty="0">
                <a:solidFill>
                  <a:schemeClr val="dk1"/>
                </a:solidFill>
                <a:ea typeface="Arial"/>
                <a:cs typeface="Arial"/>
                <a:sym typeface="Arial"/>
              </a:rPr>
              <a:t>The interface for any Android app is created through the use of a layout file. </a:t>
            </a:r>
          </a:p>
          <a:p>
            <a:pPr lvl="0" algn="l" rtl="0">
              <a:spcBef>
                <a:spcPts val="0"/>
              </a:spcBef>
              <a:spcAft>
                <a:spcPts val="0"/>
              </a:spcAft>
              <a:buClr>
                <a:schemeClr val="dk1"/>
              </a:buClr>
              <a:buSzPct val="100000"/>
              <a:buFont typeface="Arial"/>
              <a:buChar char="•"/>
            </a:pPr>
            <a:r>
              <a:rPr lang="en-US" dirty="0">
                <a:solidFill>
                  <a:schemeClr val="dk1"/>
                </a:solidFill>
                <a:ea typeface="Arial"/>
                <a:cs typeface="Arial"/>
                <a:sym typeface="Arial"/>
              </a:rPr>
              <a:t>A layout file is an XML file that contains the XML used to create the objects and controls that the user can interact with</a:t>
            </a:r>
            <a:r>
              <a:rPr lang="en-US" dirty="0" smtClean="0">
                <a:solidFill>
                  <a:schemeClr val="dk1"/>
                </a:solidFill>
                <a:ea typeface="Arial"/>
                <a:cs typeface="Arial"/>
                <a:sym typeface="Arial"/>
              </a:rPr>
              <a:t>.</a:t>
            </a:r>
          </a:p>
          <a:p>
            <a:pPr lvl="0" algn="l" rtl="0">
              <a:spcBef>
                <a:spcPts val="0"/>
              </a:spcBef>
              <a:spcAft>
                <a:spcPts val="0"/>
              </a:spcAft>
              <a:buClr>
                <a:schemeClr val="dk1"/>
              </a:buClr>
              <a:buSzPct val="100000"/>
              <a:buFont typeface="Arial"/>
              <a:buChar char="•"/>
            </a:pPr>
            <a:r>
              <a:rPr lang="en-US" dirty="0" smtClean="0">
                <a:solidFill>
                  <a:schemeClr val="dk1"/>
                </a:solidFill>
                <a:ea typeface="Arial"/>
                <a:cs typeface="Arial"/>
                <a:sym typeface="Arial"/>
              </a:rPr>
              <a:t>The default layout is the </a:t>
            </a:r>
            <a:r>
              <a:rPr lang="en-US" dirty="0" err="1" smtClean="0">
                <a:solidFill>
                  <a:schemeClr val="dk1"/>
                </a:solidFill>
                <a:ea typeface="Arial"/>
                <a:cs typeface="Arial"/>
                <a:sym typeface="Arial"/>
              </a:rPr>
              <a:t>RelativeLayout</a:t>
            </a:r>
            <a:r>
              <a:rPr lang="en-US" dirty="0" smtClean="0">
                <a:solidFill>
                  <a:schemeClr val="dk1"/>
                </a:solidFill>
                <a:ea typeface="Arial"/>
                <a:cs typeface="Arial"/>
                <a:sym typeface="Arial"/>
              </a:rPr>
              <a:t>, which designs </a:t>
            </a:r>
            <a:r>
              <a:rPr lang="en-US" dirty="0">
                <a:solidFill>
                  <a:schemeClr val="dk1"/>
                </a:solidFill>
                <a:ea typeface="Arial"/>
                <a:cs typeface="Arial"/>
                <a:sym typeface="Arial"/>
              </a:rPr>
              <a:t>the UI components as relative to one another rather than designing them as a fixed position. </a:t>
            </a:r>
          </a:p>
          <a:p>
            <a:pPr algn="l" rtl="0"/>
            <a:endParaRPr lang="en-US" dirty="0"/>
          </a:p>
        </p:txBody>
      </p:sp>
    </p:spTree>
    <p:extLst>
      <p:ext uri="{BB962C8B-B14F-4D97-AF65-F5344CB8AC3E}">
        <p14:creationId xmlns:p14="http://schemas.microsoft.com/office/powerpoint/2010/main" val="3501780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Coding the Interface</a:t>
            </a:r>
          </a:p>
        </p:txBody>
      </p:sp>
      <p:pic>
        <p:nvPicPr>
          <p:cNvPr id="7" name="Content Placeholder 3"/>
          <p:cNvPicPr>
            <a:picLocks noGrp="1" noChangeAspect="1"/>
          </p:cNvPicPr>
          <p:nvPr>
            <p:ph idx="1"/>
          </p:nvPr>
        </p:nvPicPr>
        <p:blipFill>
          <a:blip r:embed="rId2"/>
          <a:stretch>
            <a:fillRect/>
          </a:stretch>
        </p:blipFill>
        <p:spPr>
          <a:xfrm>
            <a:off x="437828" y="1196752"/>
            <a:ext cx="8496944" cy="5271027"/>
          </a:xfrm>
          <a:prstGeom prst="rect">
            <a:avLst/>
          </a:prstGeom>
        </p:spPr>
      </p:pic>
    </p:spTree>
    <p:extLst>
      <p:ext uri="{BB962C8B-B14F-4D97-AF65-F5344CB8AC3E}">
        <p14:creationId xmlns:p14="http://schemas.microsoft.com/office/powerpoint/2010/main" val="164962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a:xfrm>
            <a:off x="381000" y="908720"/>
            <a:ext cx="8305800" cy="4724400"/>
          </a:xfrm>
        </p:spPr>
        <p:txBody>
          <a:bodyPr/>
          <a:lstStyle/>
          <a:p>
            <a:pPr algn="l" rtl="0">
              <a:lnSpc>
                <a:spcPct val="150000"/>
              </a:lnSpc>
            </a:pPr>
            <a:r>
              <a:rPr lang="en-US" dirty="0" smtClean="0"/>
              <a:t>Android</a:t>
            </a:r>
          </a:p>
          <a:p>
            <a:pPr algn="l" rtl="0">
              <a:lnSpc>
                <a:spcPct val="150000"/>
              </a:lnSpc>
            </a:pPr>
            <a:r>
              <a:rPr lang="en-US" dirty="0" smtClean="0"/>
              <a:t>Android Studio</a:t>
            </a:r>
          </a:p>
          <a:p>
            <a:pPr algn="l" rtl="0">
              <a:lnSpc>
                <a:spcPct val="150000"/>
              </a:lnSpc>
            </a:pPr>
            <a:r>
              <a:rPr lang="en-US" dirty="0" smtClean="0"/>
              <a:t>Starting a new project</a:t>
            </a:r>
          </a:p>
          <a:p>
            <a:pPr algn="l" rtl="0">
              <a:lnSpc>
                <a:spcPct val="150000"/>
              </a:lnSpc>
            </a:pPr>
            <a:r>
              <a:rPr lang="en-US" dirty="0" smtClean="0"/>
              <a:t>Components of the IDE</a:t>
            </a:r>
          </a:p>
          <a:p>
            <a:pPr algn="l" rtl="0">
              <a:lnSpc>
                <a:spcPct val="150000"/>
              </a:lnSpc>
            </a:pPr>
            <a:r>
              <a:rPr lang="en-US" dirty="0" smtClean="0"/>
              <a:t>Configuring the Emulator</a:t>
            </a:r>
          </a:p>
          <a:p>
            <a:pPr algn="l" rtl="0">
              <a:lnSpc>
                <a:spcPct val="150000"/>
              </a:lnSpc>
            </a:pPr>
            <a:r>
              <a:rPr lang="en-US" dirty="0" smtClean="0"/>
              <a:t>Coding The Interface</a:t>
            </a:r>
          </a:p>
          <a:p>
            <a:pPr algn="l" rtl="0">
              <a:lnSpc>
                <a:spcPct val="150000"/>
              </a:lnSpc>
            </a:pPr>
            <a:r>
              <a:rPr lang="en-US" dirty="0" smtClean="0"/>
              <a:t>Coding App Behavior</a:t>
            </a:r>
          </a:p>
          <a:p>
            <a:pPr marL="0" indent="0" algn="l" rtl="0">
              <a:lnSpc>
                <a:spcPct val="150000"/>
              </a:lnSpc>
              <a:buNone/>
            </a:pPr>
            <a:endParaRPr lang="en-US" dirty="0"/>
          </a:p>
        </p:txBody>
      </p:sp>
    </p:spTree>
    <p:extLst>
      <p:ext uri="{BB962C8B-B14F-4D97-AF65-F5344CB8AC3E}">
        <p14:creationId xmlns:p14="http://schemas.microsoft.com/office/powerpoint/2010/main" val="264589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the Interface</a:t>
            </a:r>
          </a:p>
        </p:txBody>
      </p:sp>
      <p:sp>
        <p:nvSpPr>
          <p:cNvPr id="3" name="Content Placeholder 2"/>
          <p:cNvSpPr>
            <a:spLocks noGrp="1"/>
          </p:cNvSpPr>
          <p:nvPr>
            <p:ph idx="1"/>
          </p:nvPr>
        </p:nvSpPr>
        <p:spPr>
          <a:xfrm>
            <a:off x="323528" y="4077072"/>
            <a:ext cx="8863136" cy="4724400"/>
          </a:xfrm>
        </p:spPr>
        <p:txBody>
          <a:bodyPr/>
          <a:lstStyle/>
          <a:p>
            <a:pPr marL="0" indent="0" algn="l" rtl="0">
              <a:buNone/>
            </a:pPr>
            <a:r>
              <a:rPr lang="en-US" sz="1600" dirty="0" smtClean="0"/>
              <a:t>The padding attributes tell Android that there </a:t>
            </a:r>
            <a:r>
              <a:rPr lang="en-US" sz="1600" dirty="0"/>
              <a:t>should be blank space between the edge of the screen </a:t>
            </a:r>
            <a:r>
              <a:rPr lang="en-US" sz="1600" dirty="0" smtClean="0"/>
              <a:t>and the </a:t>
            </a:r>
            <a:r>
              <a:rPr lang="en-US" sz="1600" dirty="0"/>
              <a:t>edge of the layout. </a:t>
            </a:r>
            <a:r>
              <a:rPr lang="en-US" sz="1600" dirty="0" smtClean="0"/>
              <a:t>The </a:t>
            </a:r>
            <a:r>
              <a:rPr lang="en-US" sz="1600" dirty="0"/>
              <a:t>amount of space is dictated by </a:t>
            </a:r>
            <a:r>
              <a:rPr lang="en-US" sz="1600" dirty="0" smtClean="0"/>
              <a:t>referring to a value stored in the </a:t>
            </a:r>
            <a:r>
              <a:rPr lang="en-US" sz="1600" b="1" dirty="0" smtClean="0"/>
              <a:t>dimens</a:t>
            </a:r>
            <a:r>
              <a:rPr lang="en-US" sz="1600" b="1" dirty="0"/>
              <a:t>.</a:t>
            </a:r>
            <a:r>
              <a:rPr lang="en-US" sz="1600" b="1" dirty="0" smtClean="0"/>
              <a:t>xml </a:t>
            </a:r>
            <a:r>
              <a:rPr lang="en-US" sz="1600" dirty="0" smtClean="0"/>
              <a:t>file in the values folder. </a:t>
            </a:r>
            <a:r>
              <a:rPr lang="en-US" sz="1600" b="1" i="1" dirty="0" smtClean="0"/>
              <a:t>Open the dimens.xml file to see all values.</a:t>
            </a:r>
            <a:endParaRPr lang="en-US" sz="1600" b="1" i="1" dirty="0"/>
          </a:p>
          <a:p>
            <a:pPr marL="0" indent="0" algn="l" rtl="0">
              <a:buNone/>
            </a:pPr>
            <a:r>
              <a:rPr lang="en-US" sz="1600" dirty="0" err="1" smtClean="0"/>
              <a:t>android:paddingBottom</a:t>
            </a:r>
            <a:r>
              <a:rPr lang="en-US" sz="1600" dirty="0" smtClean="0"/>
              <a:t> </a:t>
            </a:r>
            <a:r>
              <a:rPr lang="en-US" sz="1600" dirty="0"/>
              <a:t>=</a:t>
            </a:r>
            <a:r>
              <a:rPr lang="en-US" sz="1600" dirty="0" smtClean="0"/>
              <a:t> </a:t>
            </a:r>
            <a:r>
              <a:rPr lang="en-US" sz="1600" dirty="0">
                <a:solidFill>
                  <a:srgbClr val="FF0000"/>
                </a:solidFill>
              </a:rPr>
              <a:t>"@</a:t>
            </a:r>
            <a:r>
              <a:rPr lang="en-US" sz="1600" dirty="0" err="1" smtClean="0">
                <a:solidFill>
                  <a:srgbClr val="FF0000"/>
                </a:solidFill>
              </a:rPr>
              <a:t>dimen</a:t>
            </a:r>
            <a:r>
              <a:rPr lang="en-US" sz="1600" dirty="0" smtClean="0">
                <a:solidFill>
                  <a:srgbClr val="FF0000"/>
                </a:solidFill>
              </a:rPr>
              <a:t>/</a:t>
            </a:r>
            <a:r>
              <a:rPr lang="en-US" sz="1600" dirty="0" err="1" smtClean="0">
                <a:solidFill>
                  <a:srgbClr val="FF0000"/>
                </a:solidFill>
              </a:rPr>
              <a:t>activity_vertical_margin</a:t>
            </a:r>
            <a:r>
              <a:rPr lang="en-US" sz="1600" dirty="0">
                <a:solidFill>
                  <a:srgbClr val="FF0000"/>
                </a:solidFill>
              </a:rPr>
              <a:t>" </a:t>
            </a:r>
            <a:r>
              <a:rPr lang="en-US" sz="1600" dirty="0"/>
              <a:t>. </a:t>
            </a:r>
            <a:endParaRPr lang="en-US" sz="1600" dirty="0" smtClean="0"/>
          </a:p>
          <a:p>
            <a:pPr marL="0" indent="0" algn="l" rtl="0">
              <a:buNone/>
            </a:pPr>
            <a:r>
              <a:rPr lang="en-US" sz="1600" dirty="0" smtClean="0"/>
              <a:t>Valid </a:t>
            </a:r>
            <a:r>
              <a:rPr lang="en-US" sz="1600" dirty="0"/>
              <a:t>dimensions for </a:t>
            </a:r>
            <a:r>
              <a:rPr lang="en-US" sz="1600" dirty="0" smtClean="0"/>
              <a:t>Android: </a:t>
            </a:r>
            <a:r>
              <a:rPr lang="en-US" sz="1600" dirty="0" err="1" smtClean="0"/>
              <a:t>px</a:t>
            </a:r>
            <a:r>
              <a:rPr lang="en-US" sz="1600" dirty="0" smtClean="0"/>
              <a:t> </a:t>
            </a:r>
            <a:r>
              <a:rPr lang="en-US" sz="1600" dirty="0"/>
              <a:t>(pixels), in (inches), mm (millimeters), </a:t>
            </a:r>
            <a:r>
              <a:rPr lang="en-US" sz="1600" dirty="0" err="1" smtClean="0"/>
              <a:t>pt</a:t>
            </a:r>
            <a:r>
              <a:rPr lang="en-US" sz="1600" dirty="0"/>
              <a:t> </a:t>
            </a:r>
            <a:r>
              <a:rPr lang="en-US" sz="1600" dirty="0" smtClean="0"/>
              <a:t>(points</a:t>
            </a:r>
            <a:r>
              <a:rPr lang="en-US" sz="1600" dirty="0"/>
              <a:t>), </a:t>
            </a:r>
            <a:r>
              <a:rPr lang="en-US" sz="1600" dirty="0" err="1"/>
              <a:t>dp</a:t>
            </a:r>
            <a:r>
              <a:rPr lang="en-US" sz="1600" dirty="0"/>
              <a:t> / dip (density-independent pixels), and </a:t>
            </a:r>
            <a:r>
              <a:rPr lang="en-US" sz="1600" dirty="0" err="1"/>
              <a:t>sp</a:t>
            </a:r>
            <a:r>
              <a:rPr lang="en-US" sz="1600" dirty="0"/>
              <a:t> (scale-independent pixels). </a:t>
            </a:r>
            <a:r>
              <a:rPr lang="en-US" sz="1600" dirty="0" smtClean="0"/>
              <a:t>It is </a:t>
            </a:r>
            <a:r>
              <a:rPr lang="en-US" sz="1600" dirty="0"/>
              <a:t>generally recommended </a:t>
            </a:r>
            <a:r>
              <a:rPr lang="en-US" sz="1600" dirty="0" smtClean="0"/>
              <a:t>to use </a:t>
            </a:r>
            <a:r>
              <a:rPr lang="en-US" sz="1600" dirty="0" err="1"/>
              <a:t>dp</a:t>
            </a:r>
            <a:r>
              <a:rPr lang="en-US" sz="1600" dirty="0"/>
              <a:t> </a:t>
            </a:r>
            <a:r>
              <a:rPr lang="en-US" sz="1600" dirty="0" smtClean="0"/>
              <a:t>for </a:t>
            </a:r>
            <a:r>
              <a:rPr lang="en-US" sz="1600" dirty="0"/>
              <a:t>most dimensions and </a:t>
            </a:r>
            <a:r>
              <a:rPr lang="en-US" sz="1600" dirty="0" err="1"/>
              <a:t>sp</a:t>
            </a:r>
            <a:r>
              <a:rPr lang="en-US" sz="1600" dirty="0"/>
              <a:t> </a:t>
            </a:r>
            <a:r>
              <a:rPr lang="en-US" sz="1600" dirty="0" smtClean="0"/>
              <a:t>for specifying </a:t>
            </a:r>
            <a:r>
              <a:rPr lang="en-US" sz="1600" dirty="0"/>
              <a:t>font sizes.</a:t>
            </a:r>
          </a:p>
        </p:txBody>
      </p:sp>
      <p:sp>
        <p:nvSpPr>
          <p:cNvPr id="10" name="Rectangle 9"/>
          <p:cNvSpPr/>
          <p:nvPr/>
        </p:nvSpPr>
        <p:spPr>
          <a:xfrm>
            <a:off x="395536" y="1852836"/>
            <a:ext cx="8004722" cy="830997"/>
          </a:xfrm>
          <a:prstGeom prst="rect">
            <a:avLst/>
          </a:prstGeom>
        </p:spPr>
        <p:txBody>
          <a:bodyPr wrap="square">
            <a:spAutoFit/>
          </a:bodyPr>
          <a:lstStyle/>
          <a:p>
            <a:r>
              <a:rPr lang="en-US" sz="1600" dirty="0"/>
              <a:t>The value </a:t>
            </a:r>
            <a:r>
              <a:rPr lang="en-US" sz="1600" dirty="0">
                <a:solidFill>
                  <a:srgbClr val="FF0000"/>
                </a:solidFill>
              </a:rPr>
              <a:t>"</a:t>
            </a:r>
            <a:r>
              <a:rPr lang="en-US" sz="1600" dirty="0" err="1">
                <a:solidFill>
                  <a:srgbClr val="FF0000"/>
                </a:solidFill>
              </a:rPr>
              <a:t>match_parent</a:t>
            </a:r>
            <a:r>
              <a:rPr lang="en-US" sz="1600" dirty="0">
                <a:solidFill>
                  <a:srgbClr val="FF0000"/>
                </a:solidFill>
              </a:rPr>
              <a:t>" </a:t>
            </a:r>
            <a:r>
              <a:rPr lang="en-US" sz="1600" dirty="0"/>
              <a:t>indicates that the layout should be the height and width of the device screen. If a child element of </a:t>
            </a:r>
            <a:r>
              <a:rPr lang="en-US" sz="1600" dirty="0" err="1"/>
              <a:t>RelativeLayout</a:t>
            </a:r>
            <a:r>
              <a:rPr lang="en-US" sz="1600" dirty="0"/>
              <a:t> has this value for either </a:t>
            </a:r>
            <a:r>
              <a:rPr lang="en-US" sz="1600" dirty="0" err="1"/>
              <a:t>layout_height</a:t>
            </a:r>
            <a:r>
              <a:rPr lang="en-US" sz="1600" dirty="0"/>
              <a:t> or </a:t>
            </a:r>
            <a:r>
              <a:rPr lang="en-US" sz="1600" dirty="0" err="1"/>
              <a:t>layout_width</a:t>
            </a:r>
            <a:r>
              <a:rPr lang="en-US" sz="1600" dirty="0"/>
              <a:t>, it will fill up as much of the </a:t>
            </a:r>
            <a:r>
              <a:rPr lang="en-US" sz="1600" dirty="0" err="1"/>
              <a:t>RelativeLayout</a:t>
            </a:r>
            <a:r>
              <a:rPr lang="en-US" sz="1600" dirty="0"/>
              <a:t> as it can.</a:t>
            </a:r>
          </a:p>
        </p:txBody>
      </p:sp>
      <p:pic>
        <p:nvPicPr>
          <p:cNvPr id="11" name="Content Placeholder 3"/>
          <p:cNvPicPr>
            <a:picLocks noChangeAspect="1"/>
          </p:cNvPicPr>
          <p:nvPr/>
        </p:nvPicPr>
        <p:blipFill rotWithShape="1">
          <a:blip r:embed="rId2"/>
          <a:srcRect t="21858" b="65989"/>
          <a:stretch/>
        </p:blipFill>
        <p:spPr bwMode="auto">
          <a:xfrm>
            <a:off x="533400" y="1204233"/>
            <a:ext cx="8496944" cy="640591"/>
          </a:xfrm>
          <a:prstGeom prst="rect">
            <a:avLst/>
          </a:prstGeom>
          <a:noFill/>
          <a:ln w="9525">
            <a:noFill/>
            <a:miter lim="800000"/>
            <a:headEnd/>
            <a:tailEnd/>
          </a:ln>
          <a:effectLst/>
        </p:spPr>
      </p:pic>
      <p:pic>
        <p:nvPicPr>
          <p:cNvPr id="12" name="Content Placeholder 3"/>
          <p:cNvPicPr>
            <a:picLocks noChangeAspect="1"/>
          </p:cNvPicPr>
          <p:nvPr/>
        </p:nvPicPr>
        <p:blipFill rotWithShape="1">
          <a:blip r:embed="rId2"/>
          <a:srcRect l="-1197" t="36885" r="1197" b="37146"/>
          <a:stretch/>
        </p:blipFill>
        <p:spPr bwMode="auto">
          <a:xfrm>
            <a:off x="353615" y="2708920"/>
            <a:ext cx="8496944" cy="1368817"/>
          </a:xfrm>
          <a:prstGeom prst="rect">
            <a:avLst/>
          </a:prstGeom>
          <a:noFill/>
          <a:ln w="9525">
            <a:noFill/>
            <a:miter lim="800000"/>
            <a:headEnd/>
            <a:tailEnd/>
          </a:ln>
          <a:effectLst/>
        </p:spPr>
      </p:pic>
    </p:spTree>
    <p:extLst>
      <p:ext uri="{BB962C8B-B14F-4D97-AF65-F5344CB8AC3E}">
        <p14:creationId xmlns:p14="http://schemas.microsoft.com/office/powerpoint/2010/main" val="927789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the Interface</a:t>
            </a:r>
          </a:p>
        </p:txBody>
      </p:sp>
      <p:sp>
        <p:nvSpPr>
          <p:cNvPr id="3" name="Content Placeholder 2"/>
          <p:cNvSpPr>
            <a:spLocks noGrp="1"/>
          </p:cNvSpPr>
          <p:nvPr>
            <p:ph idx="1"/>
          </p:nvPr>
        </p:nvSpPr>
        <p:spPr>
          <a:xfrm>
            <a:off x="152400" y="3199210"/>
            <a:ext cx="8305800" cy="4724400"/>
          </a:xfrm>
        </p:spPr>
        <p:txBody>
          <a:bodyPr/>
          <a:lstStyle/>
          <a:p>
            <a:pPr algn="l" rtl="0"/>
            <a:r>
              <a:rPr lang="en-US" sz="1600" dirty="0"/>
              <a:t>The only child element of the </a:t>
            </a:r>
            <a:r>
              <a:rPr lang="en-US" sz="1600" dirty="0" err="1"/>
              <a:t>RelativeLayout</a:t>
            </a:r>
            <a:r>
              <a:rPr lang="en-US" sz="1600" dirty="0"/>
              <a:t>, and thus the only item on the screen, </a:t>
            </a:r>
            <a:r>
              <a:rPr lang="en-US" sz="1600" dirty="0" smtClean="0"/>
              <a:t>is a </a:t>
            </a:r>
            <a:r>
              <a:rPr lang="en-US" sz="1600" dirty="0" err="1"/>
              <a:t>TextView</a:t>
            </a:r>
            <a:r>
              <a:rPr lang="en-US" sz="1600" dirty="0"/>
              <a:t>. </a:t>
            </a:r>
            <a:r>
              <a:rPr lang="en-US" sz="1600" dirty="0" err="1"/>
              <a:t>TextView</a:t>
            </a:r>
            <a:r>
              <a:rPr lang="en-US" sz="1600" dirty="0"/>
              <a:t> is Android’s version of a </a:t>
            </a:r>
            <a:r>
              <a:rPr lang="en-US" sz="1600" dirty="0" smtClean="0"/>
              <a:t>label (displayed text).</a:t>
            </a:r>
          </a:p>
          <a:p>
            <a:pPr algn="l" rtl="0"/>
            <a:r>
              <a:rPr lang="en-US" sz="1600" dirty="0"/>
              <a:t>The two size attributes </a:t>
            </a:r>
            <a:r>
              <a:rPr lang="en-US" sz="1600" dirty="0" smtClean="0"/>
              <a:t>have </a:t>
            </a:r>
            <a:r>
              <a:rPr lang="en-US" sz="1600" dirty="0"/>
              <a:t>the value </a:t>
            </a:r>
            <a:r>
              <a:rPr lang="en-US" sz="1600" dirty="0">
                <a:solidFill>
                  <a:srgbClr val="FF0000"/>
                </a:solidFill>
              </a:rPr>
              <a:t>"</a:t>
            </a:r>
            <a:r>
              <a:rPr lang="en-US" sz="1600" dirty="0" err="1">
                <a:solidFill>
                  <a:srgbClr val="FF0000"/>
                </a:solidFill>
              </a:rPr>
              <a:t>wrap_content</a:t>
            </a:r>
            <a:r>
              <a:rPr lang="en-US" sz="1600" dirty="0">
                <a:solidFill>
                  <a:srgbClr val="FF0000"/>
                </a:solidFill>
              </a:rPr>
              <a:t>"</a:t>
            </a:r>
            <a:r>
              <a:rPr lang="en-US" sz="1600" dirty="0"/>
              <a:t> . This tells Android to </a:t>
            </a:r>
            <a:r>
              <a:rPr lang="en-US" sz="1600" dirty="0" smtClean="0"/>
              <a:t>size the </a:t>
            </a:r>
            <a:r>
              <a:rPr lang="en-US" sz="1600" dirty="0" err="1"/>
              <a:t>TextView</a:t>
            </a:r>
            <a:r>
              <a:rPr lang="en-US" sz="1600" dirty="0"/>
              <a:t> to the size of the text displayed in it. The </a:t>
            </a:r>
            <a:r>
              <a:rPr lang="en-US" sz="1600" i="1" dirty="0" err="1" smtClean="0"/>
              <a:t>android:text</a:t>
            </a:r>
            <a:r>
              <a:rPr lang="en-US" sz="1600" dirty="0" smtClean="0"/>
              <a:t>  attribute </a:t>
            </a:r>
            <a:r>
              <a:rPr lang="en-US" sz="1600" dirty="0"/>
              <a:t>tells </a:t>
            </a:r>
            <a:r>
              <a:rPr lang="en-US" sz="1600" dirty="0" smtClean="0"/>
              <a:t>Android what </a:t>
            </a:r>
            <a:r>
              <a:rPr lang="en-US" sz="1600" dirty="0"/>
              <a:t>text to display. In this case it gets the text from the </a:t>
            </a:r>
            <a:r>
              <a:rPr lang="en-US" sz="1600" b="1" dirty="0"/>
              <a:t>strings.xml </a:t>
            </a:r>
            <a:r>
              <a:rPr lang="en-US" sz="1600" dirty="0"/>
              <a:t>file</a:t>
            </a:r>
            <a:r>
              <a:rPr lang="en-US" sz="1600" b="1" dirty="0"/>
              <a:t> </a:t>
            </a:r>
            <a:r>
              <a:rPr lang="en-US" sz="1600" dirty="0"/>
              <a:t>in the </a:t>
            </a:r>
            <a:r>
              <a:rPr lang="en-US" sz="1600" dirty="0" smtClean="0"/>
              <a:t>values folder. </a:t>
            </a:r>
            <a:r>
              <a:rPr lang="en-US" sz="1600" b="1" i="1" dirty="0"/>
              <a:t>Open the dimens.xml file to see all values.</a:t>
            </a:r>
          </a:p>
          <a:p>
            <a:pPr algn="l" rtl="0"/>
            <a:endParaRPr lang="en-US" sz="1600" dirty="0"/>
          </a:p>
        </p:txBody>
      </p:sp>
      <p:pic>
        <p:nvPicPr>
          <p:cNvPr id="7" name="Content Placeholder 3"/>
          <p:cNvPicPr>
            <a:picLocks noChangeAspect="1"/>
          </p:cNvPicPr>
          <p:nvPr/>
        </p:nvPicPr>
        <p:blipFill rotWithShape="1">
          <a:blip r:embed="rId2"/>
          <a:srcRect t="66939"/>
          <a:stretch/>
        </p:blipFill>
        <p:spPr bwMode="auto">
          <a:xfrm>
            <a:off x="437828" y="1238330"/>
            <a:ext cx="8496944" cy="1742635"/>
          </a:xfrm>
          <a:prstGeom prst="rect">
            <a:avLst/>
          </a:prstGeom>
          <a:noFill/>
          <a:ln w="9525">
            <a:noFill/>
            <a:miter lim="800000"/>
            <a:headEnd/>
            <a:tailEnd/>
          </a:ln>
          <a:effectLst/>
        </p:spPr>
      </p:pic>
    </p:spTree>
    <p:extLst>
      <p:ext uri="{BB962C8B-B14F-4D97-AF65-F5344CB8AC3E}">
        <p14:creationId xmlns:p14="http://schemas.microsoft.com/office/powerpoint/2010/main" val="2142175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the </a:t>
            </a:r>
            <a:r>
              <a:rPr lang="en-US" dirty="0" smtClean="0"/>
              <a:t>Interface</a:t>
            </a:r>
            <a:br>
              <a:rPr lang="en-US" dirty="0" smtClean="0"/>
            </a:br>
            <a:r>
              <a:rPr lang="en-US" sz="2000" dirty="0" smtClean="0"/>
              <a:t>Adding a Widget : </a:t>
            </a:r>
            <a:r>
              <a:rPr lang="en-US" sz="2000" dirty="0" err="1" smtClean="0"/>
              <a:t>TextView</a:t>
            </a:r>
            <a:endParaRPr lang="en-US" sz="2000" dirty="0"/>
          </a:p>
        </p:txBody>
      </p:sp>
      <p:sp>
        <p:nvSpPr>
          <p:cNvPr id="3" name="Content Placeholder 2"/>
          <p:cNvSpPr>
            <a:spLocks noGrp="1"/>
          </p:cNvSpPr>
          <p:nvPr>
            <p:ph sz="half" idx="1"/>
          </p:nvPr>
        </p:nvSpPr>
        <p:spPr/>
        <p:txBody>
          <a:bodyPr/>
          <a:lstStyle/>
          <a:p>
            <a:pPr lvl="0" algn="l" rtl="0">
              <a:spcBef>
                <a:spcPts val="0"/>
              </a:spcBef>
              <a:spcAft>
                <a:spcPts val="0"/>
              </a:spcAft>
              <a:buClr>
                <a:schemeClr val="dk1"/>
              </a:buClr>
              <a:buSzPct val="100000"/>
              <a:buFont typeface="Arial"/>
              <a:buChar char="•"/>
            </a:pPr>
            <a:r>
              <a:rPr lang="en-US" sz="2000" dirty="0" smtClean="0">
                <a:solidFill>
                  <a:schemeClr val="dk1"/>
                </a:solidFill>
                <a:ea typeface="Arial"/>
                <a:cs typeface="Arial"/>
                <a:sym typeface="Arial"/>
              </a:rPr>
              <a:t>A </a:t>
            </a:r>
            <a:r>
              <a:rPr lang="en-US" sz="2000" dirty="0" err="1" smtClean="0">
                <a:solidFill>
                  <a:schemeClr val="dk1"/>
                </a:solidFill>
                <a:ea typeface="Arial"/>
                <a:cs typeface="Arial"/>
                <a:sym typeface="Arial"/>
              </a:rPr>
              <a:t>TextView</a:t>
            </a:r>
            <a:r>
              <a:rPr lang="en-US" sz="2000" dirty="0" smtClean="0">
                <a:solidFill>
                  <a:schemeClr val="dk1"/>
                </a:solidFill>
                <a:ea typeface="Arial"/>
                <a:cs typeface="Arial"/>
                <a:sym typeface="Arial"/>
              </a:rPr>
              <a:t> can be added by dragging it from the Palette panel on the left side of the editor. </a:t>
            </a:r>
          </a:p>
          <a:p>
            <a:pPr lvl="0" algn="l" rtl="0">
              <a:spcBef>
                <a:spcPts val="0"/>
              </a:spcBef>
              <a:spcAft>
                <a:spcPts val="0"/>
              </a:spcAft>
              <a:buClr>
                <a:schemeClr val="dk1"/>
              </a:buClr>
              <a:buSzPct val="100000"/>
              <a:buFont typeface="Arial"/>
              <a:buChar char="•"/>
            </a:pPr>
            <a:r>
              <a:rPr lang="en-US" sz="2000" dirty="0" smtClean="0">
                <a:solidFill>
                  <a:schemeClr val="dk1"/>
                </a:solidFill>
                <a:ea typeface="Arial"/>
                <a:cs typeface="Arial"/>
                <a:sym typeface="Arial"/>
              </a:rPr>
              <a:t>Notice </a:t>
            </a:r>
            <a:r>
              <a:rPr lang="en-US" sz="2000" dirty="0">
                <a:solidFill>
                  <a:schemeClr val="dk1"/>
                </a:solidFill>
                <a:ea typeface="Arial"/>
                <a:cs typeface="Arial"/>
                <a:sym typeface="Arial"/>
              </a:rPr>
              <a:t>the </a:t>
            </a:r>
            <a:r>
              <a:rPr lang="en-US" sz="2000" dirty="0" smtClean="0">
                <a:solidFill>
                  <a:schemeClr val="dk1"/>
                </a:solidFill>
                <a:ea typeface="Arial"/>
                <a:cs typeface="Arial"/>
                <a:sym typeface="Arial"/>
              </a:rPr>
              <a:t>blue </a:t>
            </a:r>
            <a:r>
              <a:rPr lang="en-US" sz="2000" dirty="0">
                <a:solidFill>
                  <a:schemeClr val="dk1"/>
                </a:solidFill>
                <a:ea typeface="Arial"/>
                <a:cs typeface="Arial"/>
                <a:sym typeface="Arial"/>
              </a:rPr>
              <a:t>arrows pointing to the left side of the layout and to the Hello World! </a:t>
            </a:r>
            <a:r>
              <a:rPr lang="en-US" sz="2000" dirty="0" err="1">
                <a:solidFill>
                  <a:schemeClr val="dk1"/>
                </a:solidFill>
                <a:ea typeface="Arial"/>
                <a:cs typeface="Arial"/>
                <a:sym typeface="Arial"/>
              </a:rPr>
              <a:t>TextView</a:t>
            </a:r>
            <a:r>
              <a:rPr lang="en-US" sz="2000" dirty="0">
                <a:solidFill>
                  <a:schemeClr val="dk1"/>
                </a:solidFill>
                <a:ea typeface="Arial"/>
                <a:cs typeface="Arial"/>
                <a:sym typeface="Arial"/>
              </a:rPr>
              <a:t>. </a:t>
            </a:r>
            <a:r>
              <a:rPr lang="en-US" sz="2000" dirty="0" smtClean="0">
                <a:solidFill>
                  <a:schemeClr val="dk1"/>
                </a:solidFill>
                <a:ea typeface="Arial"/>
                <a:cs typeface="Arial"/>
                <a:sym typeface="Arial"/>
              </a:rPr>
              <a:t> Since </a:t>
            </a:r>
            <a:r>
              <a:rPr lang="en-US" sz="2000" dirty="0" err="1" smtClean="0">
                <a:solidFill>
                  <a:schemeClr val="dk1"/>
                </a:solidFill>
                <a:ea typeface="Arial"/>
                <a:cs typeface="Arial"/>
                <a:sym typeface="Arial"/>
              </a:rPr>
              <a:t>RelativeLayout</a:t>
            </a:r>
            <a:r>
              <a:rPr lang="en-US" sz="2000" dirty="0" smtClean="0">
                <a:solidFill>
                  <a:schemeClr val="dk1"/>
                </a:solidFill>
                <a:ea typeface="Arial"/>
                <a:cs typeface="Arial"/>
                <a:sym typeface="Arial"/>
              </a:rPr>
              <a:t> is used in this activity, these arrows </a:t>
            </a:r>
            <a:r>
              <a:rPr lang="en-US" sz="2000" dirty="0">
                <a:solidFill>
                  <a:schemeClr val="dk1"/>
                </a:solidFill>
                <a:ea typeface="Arial"/>
                <a:cs typeface="Arial"/>
                <a:sym typeface="Arial"/>
              </a:rPr>
              <a:t>show what object the widget is relative to for positioning purposes.</a:t>
            </a:r>
          </a:p>
          <a:p>
            <a:endParaRPr lang="en-US" sz="2000" dirty="0"/>
          </a:p>
        </p:txBody>
      </p:sp>
      <p:pic>
        <p:nvPicPr>
          <p:cNvPr id="5" name="Picture 4"/>
          <p:cNvPicPr>
            <a:picLocks noChangeAspect="1"/>
          </p:cNvPicPr>
          <p:nvPr/>
        </p:nvPicPr>
        <p:blipFill rotWithShape="1">
          <a:blip r:embed="rId2"/>
          <a:srcRect l="42806" t="26343" r="37824" b="17980"/>
          <a:stretch/>
        </p:blipFill>
        <p:spPr>
          <a:xfrm>
            <a:off x="5074358" y="1020763"/>
            <a:ext cx="3382144" cy="4712493"/>
          </a:xfrm>
          <a:prstGeom prst="rect">
            <a:avLst/>
          </a:prstGeom>
        </p:spPr>
      </p:pic>
    </p:spTree>
    <p:extLst>
      <p:ext uri="{BB962C8B-B14F-4D97-AF65-F5344CB8AC3E}">
        <p14:creationId xmlns:p14="http://schemas.microsoft.com/office/powerpoint/2010/main" val="91946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the </a:t>
            </a:r>
            <a:r>
              <a:rPr lang="en-US" dirty="0" smtClean="0"/>
              <a:t>Interface</a:t>
            </a:r>
            <a:endParaRPr lang="en-US" dirty="0"/>
          </a:p>
        </p:txBody>
      </p:sp>
      <p:pic>
        <p:nvPicPr>
          <p:cNvPr id="5" name="Content Placeholder 4"/>
          <p:cNvPicPr>
            <a:picLocks noGrp="1" noChangeAspect="1"/>
          </p:cNvPicPr>
          <p:nvPr>
            <p:ph idx="1"/>
          </p:nvPr>
        </p:nvPicPr>
        <p:blipFill>
          <a:blip r:embed="rId2"/>
          <a:stretch>
            <a:fillRect/>
          </a:stretch>
        </p:blipFill>
        <p:spPr>
          <a:xfrm>
            <a:off x="179512" y="1268760"/>
            <a:ext cx="8496944" cy="5120268"/>
          </a:xfrm>
          <a:prstGeom prst="rect">
            <a:avLst/>
          </a:prstGeom>
        </p:spPr>
      </p:pic>
      <p:sp>
        <p:nvSpPr>
          <p:cNvPr id="3" name="Rectangle 2"/>
          <p:cNvSpPr/>
          <p:nvPr/>
        </p:nvSpPr>
        <p:spPr bwMode="auto">
          <a:xfrm>
            <a:off x="914400" y="4941168"/>
            <a:ext cx="3153544" cy="21602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0143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the </a:t>
            </a:r>
            <a:r>
              <a:rPr lang="en-US" dirty="0" smtClean="0"/>
              <a:t>Interface</a:t>
            </a:r>
            <a:endParaRPr lang="en-US" dirty="0"/>
          </a:p>
        </p:txBody>
      </p:sp>
      <p:pic>
        <p:nvPicPr>
          <p:cNvPr id="4" name="Content Placeholder 3"/>
          <p:cNvPicPr>
            <a:picLocks noGrp="1" noChangeAspect="1"/>
          </p:cNvPicPr>
          <p:nvPr>
            <p:ph idx="1"/>
          </p:nvPr>
        </p:nvPicPr>
        <p:blipFill>
          <a:blip r:embed="rId2"/>
          <a:stretch>
            <a:fillRect/>
          </a:stretch>
        </p:blipFill>
        <p:spPr>
          <a:xfrm>
            <a:off x="395536" y="1518159"/>
            <a:ext cx="8280920" cy="1838833"/>
          </a:xfrm>
          <a:prstGeom prst="rect">
            <a:avLst/>
          </a:prstGeom>
        </p:spPr>
      </p:pic>
      <p:pic>
        <p:nvPicPr>
          <p:cNvPr id="5" name="Picture 4"/>
          <p:cNvPicPr>
            <a:picLocks noChangeAspect="1"/>
          </p:cNvPicPr>
          <p:nvPr/>
        </p:nvPicPr>
        <p:blipFill>
          <a:blip r:embed="rId3"/>
          <a:stretch>
            <a:fillRect/>
          </a:stretch>
        </p:blipFill>
        <p:spPr>
          <a:xfrm>
            <a:off x="179512" y="3395625"/>
            <a:ext cx="8460810" cy="1833575"/>
          </a:xfrm>
          <a:prstGeom prst="rect">
            <a:avLst/>
          </a:prstGeom>
        </p:spPr>
      </p:pic>
      <p:sp>
        <p:nvSpPr>
          <p:cNvPr id="6" name="Rectangle 5"/>
          <p:cNvSpPr/>
          <p:nvPr/>
        </p:nvSpPr>
        <p:spPr bwMode="auto">
          <a:xfrm>
            <a:off x="1115616" y="1857512"/>
            <a:ext cx="3153544" cy="21602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95361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the Interface</a:t>
            </a:r>
          </a:p>
        </p:txBody>
      </p:sp>
      <p:sp>
        <p:nvSpPr>
          <p:cNvPr id="3" name="Content Placeholder 2"/>
          <p:cNvSpPr>
            <a:spLocks noGrp="1"/>
          </p:cNvSpPr>
          <p:nvPr>
            <p:ph idx="1"/>
          </p:nvPr>
        </p:nvSpPr>
        <p:spPr>
          <a:xfrm>
            <a:off x="647056" y="4613675"/>
            <a:ext cx="8496944" cy="1407614"/>
          </a:xfrm>
        </p:spPr>
        <p:txBody>
          <a:bodyPr/>
          <a:lstStyle/>
          <a:p>
            <a:pPr algn="l" rtl="0"/>
            <a:r>
              <a:rPr lang="en-US" sz="1800" dirty="0" smtClean="0"/>
              <a:t>The </a:t>
            </a:r>
            <a:r>
              <a:rPr lang="en-US" sz="1800" dirty="0"/>
              <a:t>layout attributes are the XML used to do the </a:t>
            </a:r>
            <a:r>
              <a:rPr lang="en-US" sz="1800" dirty="0" smtClean="0"/>
              <a:t>relative positioning</a:t>
            </a:r>
            <a:r>
              <a:rPr lang="en-US" sz="1800" dirty="0"/>
              <a:t>. </a:t>
            </a:r>
            <a:endParaRPr lang="en-US" sz="1800" dirty="0" smtClean="0"/>
          </a:p>
          <a:p>
            <a:pPr algn="l" rtl="0"/>
            <a:r>
              <a:rPr lang="en-US" sz="1800" dirty="0" err="1" smtClean="0"/>
              <a:t>alignLeft</a:t>
            </a:r>
            <a:r>
              <a:rPr lang="en-US" sz="1800" dirty="0" smtClean="0"/>
              <a:t> </a:t>
            </a:r>
            <a:r>
              <a:rPr lang="en-US" sz="1800" dirty="0"/>
              <a:t>tells Android to align this widget’s left edge with the referenced</a:t>
            </a:r>
          </a:p>
          <a:p>
            <a:pPr algn="l" rtl="0"/>
            <a:r>
              <a:rPr lang="en-US" sz="1800" dirty="0"/>
              <a:t>widget’s left edge. </a:t>
            </a:r>
            <a:r>
              <a:rPr lang="en-US" sz="1800" dirty="0" err="1"/>
              <a:t>alignBelow</a:t>
            </a:r>
            <a:r>
              <a:rPr lang="en-US" sz="1800" dirty="0"/>
              <a:t> tells Android to position the widget below the </a:t>
            </a:r>
            <a:r>
              <a:rPr lang="en-US" sz="1800" dirty="0" smtClean="0"/>
              <a:t>referenced widget.</a:t>
            </a:r>
          </a:p>
        </p:txBody>
      </p:sp>
      <p:pic>
        <p:nvPicPr>
          <p:cNvPr id="5" name="Content Placeholder 3"/>
          <p:cNvPicPr>
            <a:picLocks noChangeAspect="1"/>
          </p:cNvPicPr>
          <p:nvPr/>
        </p:nvPicPr>
        <p:blipFill>
          <a:blip r:embed="rId2"/>
          <a:stretch>
            <a:fillRect/>
          </a:stretch>
        </p:blipFill>
        <p:spPr bwMode="auto">
          <a:xfrm>
            <a:off x="395536" y="2859349"/>
            <a:ext cx="8280920" cy="1838833"/>
          </a:xfrm>
          <a:prstGeom prst="rect">
            <a:avLst/>
          </a:prstGeom>
          <a:noFill/>
          <a:ln w="9525">
            <a:noFill/>
            <a:miter lim="800000"/>
            <a:headEnd/>
            <a:tailEnd/>
          </a:ln>
          <a:effectLst/>
        </p:spPr>
      </p:pic>
      <p:sp>
        <p:nvSpPr>
          <p:cNvPr id="6" name="Rectangle 5"/>
          <p:cNvSpPr/>
          <p:nvPr/>
        </p:nvSpPr>
        <p:spPr>
          <a:xfrm>
            <a:off x="696842" y="1124744"/>
            <a:ext cx="8339654" cy="1754326"/>
          </a:xfrm>
          <a:prstGeom prst="rect">
            <a:avLst/>
          </a:prstGeom>
        </p:spPr>
        <p:txBody>
          <a:bodyPr wrap="square">
            <a:spAutoFit/>
          </a:bodyPr>
          <a:lstStyle/>
          <a:p>
            <a:r>
              <a:rPr lang="en-US" dirty="0"/>
              <a:t>The Hello World! </a:t>
            </a:r>
            <a:r>
              <a:rPr lang="en-US" dirty="0" err="1"/>
              <a:t>TextView</a:t>
            </a:r>
            <a:r>
              <a:rPr lang="en-US" dirty="0"/>
              <a:t> now has an attribute </a:t>
            </a:r>
            <a:r>
              <a:rPr lang="en-US" dirty="0" err="1"/>
              <a:t>android:id</a:t>
            </a:r>
            <a:r>
              <a:rPr lang="en-US" dirty="0"/>
              <a:t>="@+id/textView2" .</a:t>
            </a:r>
          </a:p>
          <a:p>
            <a:r>
              <a:rPr lang="en-US" dirty="0"/>
              <a:t>The new </a:t>
            </a:r>
            <a:r>
              <a:rPr lang="en-US" dirty="0" err="1"/>
              <a:t>TextView</a:t>
            </a:r>
            <a:r>
              <a:rPr lang="en-US" dirty="0"/>
              <a:t> also has a +id . However, it is different from the first one. </a:t>
            </a:r>
          </a:p>
          <a:p>
            <a:r>
              <a:rPr lang="en-US" dirty="0"/>
              <a:t>The +id tells Android to create the ID for the widget. +ids may be reused in different layouts but cannot be reused within the same layout</a:t>
            </a:r>
          </a:p>
          <a:p>
            <a:r>
              <a:rPr lang="en-US" dirty="0"/>
              <a:t>TextView2 is not a very useful ID. It does not describe what the </a:t>
            </a:r>
            <a:r>
              <a:rPr lang="en-US" dirty="0" err="1"/>
              <a:t>TextView</a:t>
            </a:r>
            <a:r>
              <a:rPr lang="en-US" dirty="0"/>
              <a:t> is used for, </a:t>
            </a:r>
            <a:r>
              <a:rPr lang="en-US" i="1" dirty="0"/>
              <a:t>so it needs to be changed the ID to </a:t>
            </a:r>
            <a:r>
              <a:rPr lang="en-US" i="1" dirty="0" err="1"/>
              <a:t>textViewDisplay</a:t>
            </a:r>
            <a:r>
              <a:rPr lang="en-US" i="1" dirty="0"/>
              <a:t> </a:t>
            </a:r>
            <a:r>
              <a:rPr lang="en-US" dirty="0"/>
              <a:t>.</a:t>
            </a:r>
          </a:p>
        </p:txBody>
      </p:sp>
    </p:spTree>
    <p:extLst>
      <p:ext uri="{BB962C8B-B14F-4D97-AF65-F5344CB8AC3E}">
        <p14:creationId xmlns:p14="http://schemas.microsoft.com/office/powerpoint/2010/main" val="1129416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the Interface</a:t>
            </a:r>
            <a:endParaRPr lang="en-US" dirty="0"/>
          </a:p>
        </p:txBody>
      </p:sp>
      <p:sp>
        <p:nvSpPr>
          <p:cNvPr id="3" name="Content Placeholder 2"/>
          <p:cNvSpPr>
            <a:spLocks noGrp="1"/>
          </p:cNvSpPr>
          <p:nvPr>
            <p:ph idx="1"/>
          </p:nvPr>
        </p:nvSpPr>
        <p:spPr>
          <a:xfrm>
            <a:off x="346741" y="3272378"/>
            <a:ext cx="8305800" cy="4724400"/>
          </a:xfrm>
        </p:spPr>
        <p:txBody>
          <a:bodyPr/>
          <a:lstStyle/>
          <a:p>
            <a:pPr algn="l" rtl="0"/>
            <a:r>
              <a:rPr lang="en-US" sz="1600" dirty="0"/>
              <a:t>The margin attributes </a:t>
            </a:r>
            <a:r>
              <a:rPr lang="en-US" sz="1600" dirty="0" err="1"/>
              <a:t>layout_marginLeft</a:t>
            </a:r>
            <a:r>
              <a:rPr lang="en-US" sz="1600" dirty="0"/>
              <a:t> and </a:t>
            </a:r>
            <a:r>
              <a:rPr lang="en-US" sz="1600" dirty="0" err="1"/>
              <a:t>layout_marginTop</a:t>
            </a:r>
            <a:r>
              <a:rPr lang="en-US" sz="1600" dirty="0"/>
              <a:t> tell Android </a:t>
            </a:r>
            <a:r>
              <a:rPr lang="en-US" sz="1600" dirty="0" smtClean="0"/>
              <a:t>how much </a:t>
            </a:r>
            <a:r>
              <a:rPr lang="en-US" sz="1600" dirty="0"/>
              <a:t>space to put between the widget and the referenced widget.</a:t>
            </a:r>
          </a:p>
          <a:p>
            <a:pPr algn="l" rtl="0"/>
            <a:r>
              <a:rPr lang="en-US" sz="1600" dirty="0"/>
              <a:t>The </a:t>
            </a:r>
            <a:r>
              <a:rPr lang="en-US" sz="1600" dirty="0" err="1"/>
              <a:t>android:text</a:t>
            </a:r>
            <a:r>
              <a:rPr lang="en-US" sz="1600" dirty="0"/>
              <a:t> attribute indicates what text should be </a:t>
            </a:r>
            <a:r>
              <a:rPr lang="en-US" sz="1600" dirty="0" smtClean="0"/>
              <a:t>displayed.</a:t>
            </a:r>
          </a:p>
          <a:p>
            <a:pPr algn="l" rtl="0"/>
            <a:r>
              <a:rPr lang="en-US" sz="1600" dirty="0" err="1" smtClean="0"/>
              <a:t>textAppearance</a:t>
            </a:r>
            <a:r>
              <a:rPr lang="en-US" sz="1600" dirty="0" smtClean="0"/>
              <a:t> attribute</a:t>
            </a:r>
            <a:r>
              <a:rPr lang="en-US" sz="1600" dirty="0"/>
              <a:t> </a:t>
            </a:r>
            <a:r>
              <a:rPr lang="en-US" sz="1600" dirty="0" smtClean="0"/>
              <a:t>references </a:t>
            </a:r>
            <a:r>
              <a:rPr lang="en-US" sz="1600" dirty="0"/>
              <a:t>the Android attr.xml file and is used in place of the </a:t>
            </a:r>
            <a:r>
              <a:rPr lang="en-US" sz="1600" dirty="0" err="1"/>
              <a:t>textSize</a:t>
            </a:r>
            <a:r>
              <a:rPr lang="en-US" sz="1600" dirty="0"/>
              <a:t> </a:t>
            </a:r>
            <a:r>
              <a:rPr lang="en-US" sz="1600" dirty="0" smtClean="0"/>
              <a:t>attribute. The attr.xml </a:t>
            </a:r>
            <a:r>
              <a:rPr lang="en-US" sz="1600" dirty="0"/>
              <a:t>file is a file supplied by the Android SDK</a:t>
            </a:r>
          </a:p>
          <a:p>
            <a:pPr algn="l" rtl="0"/>
            <a:endParaRPr lang="en-US" sz="1600" dirty="0"/>
          </a:p>
        </p:txBody>
      </p:sp>
      <p:pic>
        <p:nvPicPr>
          <p:cNvPr id="4" name="Picture 3"/>
          <p:cNvPicPr>
            <a:picLocks noChangeAspect="1"/>
          </p:cNvPicPr>
          <p:nvPr/>
        </p:nvPicPr>
        <p:blipFill>
          <a:blip r:embed="rId2"/>
          <a:stretch>
            <a:fillRect/>
          </a:stretch>
        </p:blipFill>
        <p:spPr>
          <a:xfrm>
            <a:off x="179512" y="1412776"/>
            <a:ext cx="8460810" cy="1833575"/>
          </a:xfrm>
          <a:prstGeom prst="rect">
            <a:avLst/>
          </a:prstGeom>
        </p:spPr>
      </p:pic>
    </p:spTree>
    <p:extLst>
      <p:ext uri="{BB962C8B-B14F-4D97-AF65-F5344CB8AC3E}">
        <p14:creationId xmlns:p14="http://schemas.microsoft.com/office/powerpoint/2010/main" val="2845711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the </a:t>
            </a:r>
            <a:r>
              <a:rPr lang="en-US" dirty="0" smtClean="0"/>
              <a:t>Interface</a:t>
            </a:r>
            <a:endParaRPr lang="en-US" dirty="0"/>
          </a:p>
        </p:txBody>
      </p:sp>
      <p:sp>
        <p:nvSpPr>
          <p:cNvPr id="3" name="Content Placeholder 2"/>
          <p:cNvSpPr>
            <a:spLocks noGrp="1"/>
          </p:cNvSpPr>
          <p:nvPr>
            <p:ph idx="1"/>
          </p:nvPr>
        </p:nvSpPr>
        <p:spPr/>
        <p:txBody>
          <a:bodyPr/>
          <a:lstStyle/>
          <a:p>
            <a:pPr algn="l" rtl="0"/>
            <a:r>
              <a:rPr lang="en-US" sz="2000" dirty="0" smtClean="0"/>
              <a:t>Add </a:t>
            </a:r>
            <a:r>
              <a:rPr lang="en-US" sz="2000" dirty="0" err="1" smtClean="0"/>
              <a:t>EditText</a:t>
            </a:r>
            <a:r>
              <a:rPr lang="en-US" sz="2000" dirty="0" smtClean="0"/>
              <a:t>  and Button</a:t>
            </a:r>
            <a:endParaRPr lang="en-US" sz="2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2524" t="25212" r="38577" b="15961"/>
          <a:stretch/>
        </p:blipFill>
        <p:spPr>
          <a:xfrm>
            <a:off x="1187624" y="1628800"/>
            <a:ext cx="2592288" cy="4536506"/>
          </a:xfrm>
          <a:prstGeom prst="rect">
            <a:avLst/>
          </a:prstGeom>
        </p:spPr>
      </p:pic>
    </p:spTree>
    <p:extLst>
      <p:ext uri="{BB962C8B-B14F-4D97-AF65-F5344CB8AC3E}">
        <p14:creationId xmlns:p14="http://schemas.microsoft.com/office/powerpoint/2010/main" val="284322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App </a:t>
            </a:r>
            <a:r>
              <a:rPr lang="en-US" dirty="0" smtClean="0"/>
              <a:t>Behavior</a:t>
            </a:r>
            <a:endParaRPr lang="en-US" dirty="0"/>
          </a:p>
        </p:txBody>
      </p:sp>
      <p:pic>
        <p:nvPicPr>
          <p:cNvPr id="4" name="Content Placeholder 3"/>
          <p:cNvPicPr>
            <a:picLocks noGrp="1" noChangeAspect="1"/>
          </p:cNvPicPr>
          <p:nvPr>
            <p:ph idx="1"/>
          </p:nvPr>
        </p:nvPicPr>
        <p:blipFill>
          <a:blip r:embed="rId2"/>
          <a:stretch>
            <a:fillRect/>
          </a:stretch>
        </p:blipFill>
        <p:spPr>
          <a:xfrm>
            <a:off x="176903" y="1029249"/>
            <a:ext cx="6912768" cy="2060949"/>
          </a:xfrm>
          <a:prstGeom prst="rect">
            <a:avLst/>
          </a:prstGeom>
        </p:spPr>
      </p:pic>
      <p:pic>
        <p:nvPicPr>
          <p:cNvPr id="5" name="Picture 4"/>
          <p:cNvPicPr>
            <a:picLocks noChangeAspect="1"/>
          </p:cNvPicPr>
          <p:nvPr/>
        </p:nvPicPr>
        <p:blipFill>
          <a:blip r:embed="rId3"/>
          <a:stretch>
            <a:fillRect/>
          </a:stretch>
        </p:blipFill>
        <p:spPr>
          <a:xfrm>
            <a:off x="176903" y="3077673"/>
            <a:ext cx="7059393" cy="3780327"/>
          </a:xfrm>
          <a:prstGeom prst="rect">
            <a:avLst/>
          </a:prstGeom>
        </p:spPr>
      </p:pic>
    </p:spTree>
    <p:extLst>
      <p:ext uri="{BB962C8B-B14F-4D97-AF65-F5344CB8AC3E}">
        <p14:creationId xmlns:p14="http://schemas.microsoft.com/office/powerpoint/2010/main" val="657469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App </a:t>
            </a:r>
            <a:r>
              <a:rPr lang="en-US" dirty="0" smtClean="0"/>
              <a:t>Behavior</a:t>
            </a:r>
            <a:endParaRPr lang="en-US" dirty="0"/>
          </a:p>
        </p:txBody>
      </p:sp>
      <p:sp>
        <p:nvSpPr>
          <p:cNvPr id="6" name="Rectangle 5"/>
          <p:cNvSpPr/>
          <p:nvPr/>
        </p:nvSpPr>
        <p:spPr>
          <a:xfrm>
            <a:off x="297019" y="1265547"/>
            <a:ext cx="8518006" cy="923330"/>
          </a:xfrm>
          <a:prstGeom prst="rect">
            <a:avLst/>
          </a:prstGeom>
        </p:spPr>
        <p:txBody>
          <a:bodyPr wrap="square">
            <a:spAutoFit/>
          </a:bodyPr>
          <a:lstStyle/>
          <a:p>
            <a:pPr marL="285750" indent="-285750">
              <a:buFont typeface="Arial" panose="020B0604020202020204" pitchFamily="34" charset="0"/>
              <a:buChar char="•"/>
            </a:pPr>
            <a:r>
              <a:rPr lang="en-US" dirty="0" smtClean="0">
                <a:latin typeface="StoneSerifStd-Medium"/>
              </a:rPr>
              <a:t>The </a:t>
            </a:r>
            <a:r>
              <a:rPr lang="en-US" dirty="0">
                <a:latin typeface="StoneSerifStd-Medium"/>
              </a:rPr>
              <a:t>keyword “package” </a:t>
            </a:r>
            <a:r>
              <a:rPr lang="en-US" dirty="0" smtClean="0">
                <a:latin typeface="StoneSerifStd-Medium"/>
              </a:rPr>
              <a:t>identifies that this class belongs to the package  </a:t>
            </a:r>
            <a:r>
              <a:rPr lang="en-US" dirty="0" err="1" smtClean="0">
                <a:latin typeface="CourierStd"/>
              </a:rPr>
              <a:t>com.example.helloworld</a:t>
            </a:r>
            <a:r>
              <a:rPr lang="en-US" dirty="0" smtClean="0">
                <a:latin typeface="CourierStd"/>
              </a:rPr>
              <a:t>. </a:t>
            </a:r>
            <a:r>
              <a:rPr lang="en-US" dirty="0" smtClean="0">
                <a:latin typeface="StoneSerifStd-Medium"/>
              </a:rPr>
              <a:t>All </a:t>
            </a:r>
            <a:r>
              <a:rPr lang="en-US" dirty="0">
                <a:latin typeface="StoneSerifStd-Medium"/>
              </a:rPr>
              <a:t>source Java files </a:t>
            </a:r>
            <a:r>
              <a:rPr lang="en-US" dirty="0" smtClean="0">
                <a:latin typeface="StoneSerifStd-Medium"/>
              </a:rPr>
              <a:t>in the same app </a:t>
            </a:r>
            <a:r>
              <a:rPr lang="en-US" dirty="0">
                <a:latin typeface="StoneSerifStd-Medium"/>
              </a:rPr>
              <a:t>will have this entry as the first code in the file.</a:t>
            </a:r>
            <a:endParaRPr lang="en-US" dirty="0"/>
          </a:p>
        </p:txBody>
      </p:sp>
      <p:sp>
        <p:nvSpPr>
          <p:cNvPr id="8" name="Rectangle 7"/>
          <p:cNvSpPr/>
          <p:nvPr/>
        </p:nvSpPr>
        <p:spPr>
          <a:xfrm>
            <a:off x="297019" y="2221408"/>
            <a:ext cx="9021126" cy="3693319"/>
          </a:xfrm>
          <a:prstGeom prst="rect">
            <a:avLst/>
          </a:prstGeom>
        </p:spPr>
        <p:txBody>
          <a:bodyPr wrap="square">
            <a:spAutoFit/>
          </a:bodyPr>
          <a:lstStyle/>
          <a:p>
            <a:pPr marL="285750" indent="-285750">
              <a:buFont typeface="Arial" panose="020B0604020202020204" pitchFamily="34" charset="0"/>
              <a:buChar char="•"/>
            </a:pPr>
            <a:r>
              <a:rPr lang="en-US" dirty="0" smtClean="0">
                <a:latin typeface="StoneSerifStd-Medium"/>
              </a:rPr>
              <a:t>The  import lines of code are </a:t>
            </a:r>
            <a:r>
              <a:rPr lang="en-US" dirty="0">
                <a:latin typeface="StoneSerifStd-Medium"/>
              </a:rPr>
              <a:t>used to get the source code needed for your activity. </a:t>
            </a:r>
            <a:endParaRPr lang="en-US" dirty="0" smtClean="0">
              <a:latin typeface="StoneSerifStd-Medium"/>
            </a:endParaRPr>
          </a:p>
          <a:p>
            <a:pPr marL="742950" lvl="1" indent="-285750">
              <a:buFont typeface="Arial" panose="020B0604020202020204" pitchFamily="34" charset="0"/>
              <a:buChar char="•"/>
            </a:pPr>
            <a:r>
              <a:rPr lang="en-US" dirty="0" smtClean="0">
                <a:latin typeface="StoneSerifStd-Medium"/>
              </a:rPr>
              <a:t>The Activity </a:t>
            </a:r>
            <a:r>
              <a:rPr lang="en-US" dirty="0">
                <a:latin typeface="StoneSerifStd-Medium"/>
              </a:rPr>
              <a:t>class provides the functionality required for any class that uses or interacts </a:t>
            </a:r>
            <a:r>
              <a:rPr lang="en-US" dirty="0" smtClean="0">
                <a:latin typeface="StoneSerifStd-Medium"/>
              </a:rPr>
              <a:t>with other </a:t>
            </a:r>
            <a:r>
              <a:rPr lang="en-US" dirty="0">
                <a:latin typeface="StoneSerifStd-Medium"/>
              </a:rPr>
              <a:t>Activities used in this class. </a:t>
            </a:r>
            <a:endParaRPr lang="en-US" dirty="0" smtClean="0">
              <a:latin typeface="StoneSerifStd-Medium"/>
            </a:endParaRPr>
          </a:p>
          <a:p>
            <a:pPr marL="742950" lvl="1" indent="-285750">
              <a:buFont typeface="Arial" panose="020B0604020202020204" pitchFamily="34" charset="0"/>
              <a:buChar char="•"/>
            </a:pPr>
            <a:r>
              <a:rPr lang="en-US" dirty="0" smtClean="0">
                <a:latin typeface="StoneSerifStd-Medium"/>
              </a:rPr>
              <a:t>The </a:t>
            </a:r>
            <a:r>
              <a:rPr lang="en-US" dirty="0">
                <a:latin typeface="StoneSerifStd-Medium"/>
              </a:rPr>
              <a:t>Menu class provides the functionality for the </a:t>
            </a:r>
            <a:r>
              <a:rPr lang="en-US" dirty="0" smtClean="0">
                <a:latin typeface="StoneSerifStd-Medium"/>
              </a:rPr>
              <a:t>menu that </a:t>
            </a:r>
            <a:r>
              <a:rPr lang="en-US" dirty="0">
                <a:latin typeface="StoneSerifStd-Medium"/>
              </a:rPr>
              <a:t>is displayed when the user presses the device’s Menu button. </a:t>
            </a:r>
            <a:endParaRPr lang="en-US" dirty="0" smtClean="0">
              <a:latin typeface="StoneSerifStd-Medium"/>
            </a:endParaRPr>
          </a:p>
          <a:p>
            <a:pPr marL="742950" lvl="1" indent="-285750">
              <a:buFont typeface="Arial" panose="020B0604020202020204" pitchFamily="34" charset="0"/>
              <a:buChar char="•"/>
            </a:pPr>
            <a:r>
              <a:rPr lang="en-US" dirty="0" smtClean="0">
                <a:latin typeface="StoneSerifStd-Medium"/>
              </a:rPr>
              <a:t>A </a:t>
            </a:r>
            <a:r>
              <a:rPr lang="en-US" dirty="0">
                <a:latin typeface="CourierStd"/>
              </a:rPr>
              <a:t>Bundle </a:t>
            </a:r>
            <a:r>
              <a:rPr lang="en-US" dirty="0">
                <a:latin typeface="StoneSerifStd-Medium"/>
              </a:rPr>
              <a:t>is an object for passing data between activities. In this way we can have </a:t>
            </a:r>
            <a:r>
              <a:rPr lang="en-US" dirty="0" smtClean="0">
                <a:latin typeface="StoneSerifStd-Medium"/>
              </a:rPr>
              <a:t>an application </a:t>
            </a:r>
            <a:r>
              <a:rPr lang="en-US" dirty="0">
                <a:latin typeface="StoneSerifStd-Medium"/>
              </a:rPr>
              <a:t>that can perform some activity based on what another activity has done </a:t>
            </a:r>
            <a:r>
              <a:rPr lang="en-US" dirty="0" smtClean="0">
                <a:latin typeface="StoneSerifStd-Medium"/>
              </a:rPr>
              <a:t>or the </a:t>
            </a:r>
            <a:r>
              <a:rPr lang="en-US" dirty="0">
                <a:latin typeface="StoneSerifStd-Medium"/>
              </a:rPr>
              <a:t>data it has used.  </a:t>
            </a:r>
            <a:r>
              <a:rPr lang="en-US" dirty="0" smtClean="0">
                <a:latin typeface="StoneSerifStd-Medium"/>
              </a:rPr>
              <a:t>The Bundle also passes </a:t>
            </a:r>
            <a:r>
              <a:rPr lang="en-US" dirty="0">
                <a:latin typeface="StoneSerifStd-Medium"/>
              </a:rPr>
              <a:t>data back to the activity </a:t>
            </a:r>
            <a:r>
              <a:rPr lang="en-US" dirty="0" smtClean="0">
                <a:latin typeface="StoneSerifStd-Medium"/>
              </a:rPr>
              <a:t>itself. When </a:t>
            </a:r>
            <a:r>
              <a:rPr lang="en-US" dirty="0">
                <a:latin typeface="StoneSerifStd-Medium"/>
              </a:rPr>
              <a:t>the user rotates the device, the displayed activity is destroyed and re-created in </a:t>
            </a:r>
            <a:r>
              <a:rPr lang="en-US" dirty="0" smtClean="0">
                <a:latin typeface="StoneSerifStd-Medium"/>
              </a:rPr>
              <a:t>the new </a:t>
            </a:r>
            <a:r>
              <a:rPr lang="en-US" dirty="0">
                <a:latin typeface="StoneSerifStd-Medium"/>
              </a:rPr>
              <a:t>orientation. So that the user doesn’t have to start over if this happens, the </a:t>
            </a:r>
            <a:r>
              <a:rPr lang="en-US" dirty="0" smtClean="0">
                <a:latin typeface="StoneSerifStd-Medium"/>
              </a:rPr>
              <a:t>activity stores </a:t>
            </a:r>
            <a:r>
              <a:rPr lang="en-US" dirty="0">
                <a:latin typeface="StoneSerifStd-Medium"/>
              </a:rPr>
              <a:t>its current state just before it is destroyed in a bundle and passes that data to </a:t>
            </a:r>
            <a:r>
              <a:rPr lang="en-US" dirty="0" smtClean="0">
                <a:latin typeface="StoneSerifStd-Medium"/>
              </a:rPr>
              <a:t>itself when </a:t>
            </a:r>
            <a:r>
              <a:rPr lang="en-US" dirty="0">
                <a:latin typeface="StoneSerifStd-Medium"/>
              </a:rPr>
              <a:t>it re-creates the activity in the new orientation.</a:t>
            </a:r>
            <a:endParaRPr lang="en-US" dirty="0"/>
          </a:p>
        </p:txBody>
      </p:sp>
    </p:spTree>
    <p:extLst>
      <p:ext uri="{BB962C8B-B14F-4D97-AF65-F5344CB8AC3E}">
        <p14:creationId xmlns:p14="http://schemas.microsoft.com/office/powerpoint/2010/main" val="3723010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a:t>
            </a:r>
            <a:endParaRPr lang="en-US" dirty="0"/>
          </a:p>
        </p:txBody>
      </p:sp>
      <p:sp>
        <p:nvSpPr>
          <p:cNvPr id="3" name="Content Placeholder 2"/>
          <p:cNvSpPr>
            <a:spLocks noGrp="1"/>
          </p:cNvSpPr>
          <p:nvPr>
            <p:ph idx="1"/>
          </p:nvPr>
        </p:nvSpPr>
        <p:spPr/>
        <p:txBody>
          <a:bodyPr/>
          <a:lstStyle/>
          <a:p>
            <a:pPr lvl="0" algn="l" rtl="0">
              <a:lnSpc>
                <a:spcPct val="150000"/>
              </a:lnSpc>
              <a:spcBef>
                <a:spcPts val="0"/>
              </a:spcBef>
              <a:spcAft>
                <a:spcPts val="0"/>
              </a:spcAft>
              <a:buClr>
                <a:schemeClr val="dk1"/>
              </a:buClr>
              <a:buSzPct val="100000"/>
              <a:buFont typeface="Arial"/>
              <a:buChar char="•"/>
            </a:pPr>
            <a:r>
              <a:rPr lang="en-US" sz="2400" b="1" u="sng" dirty="0">
                <a:solidFill>
                  <a:schemeClr val="dk1"/>
                </a:solidFill>
                <a:ea typeface="Arial"/>
                <a:cs typeface="Arial"/>
                <a:sym typeface="Arial"/>
              </a:rPr>
              <a:t>Android</a:t>
            </a:r>
            <a:r>
              <a:rPr lang="en-US" sz="2400" dirty="0">
                <a:solidFill>
                  <a:schemeClr val="dk1"/>
                </a:solidFill>
                <a:ea typeface="Arial"/>
                <a:cs typeface="Arial"/>
                <a:sym typeface="Arial"/>
              </a:rPr>
              <a:t> is a powerful mobile operating system by Google and designed for smartphones and tablets. </a:t>
            </a:r>
          </a:p>
          <a:p>
            <a:pPr marL="800100" marR="0" lvl="1" indent="-342900" algn="l" rtl="0">
              <a:lnSpc>
                <a:spcPct val="150000"/>
              </a:lnSpc>
              <a:spcBef>
                <a:spcPts val="0"/>
              </a:spcBef>
              <a:spcAft>
                <a:spcPts val="0"/>
              </a:spcAft>
              <a:buClr>
                <a:schemeClr val="dk1"/>
              </a:buClr>
              <a:buSzPct val="100000"/>
              <a:buFont typeface="Arial"/>
              <a:buChar char="•"/>
            </a:pPr>
            <a:r>
              <a:rPr lang="en-US" dirty="0">
                <a:solidFill>
                  <a:schemeClr val="dk1"/>
                </a:solidFill>
                <a:ea typeface="Arial"/>
                <a:cs typeface="Arial"/>
                <a:sym typeface="Arial"/>
              </a:rPr>
              <a:t>It enables access to diverse hardware resources on a smartphone or tablet. </a:t>
            </a:r>
          </a:p>
          <a:p>
            <a:pPr marL="800100" marR="0" lvl="1" indent="-342900" algn="l" rtl="0">
              <a:lnSpc>
                <a:spcPct val="150000"/>
              </a:lnSpc>
              <a:spcBef>
                <a:spcPts val="0"/>
              </a:spcBef>
              <a:spcAft>
                <a:spcPts val="0"/>
              </a:spcAft>
              <a:buClr>
                <a:schemeClr val="dk1"/>
              </a:buClr>
              <a:buSzPct val="100000"/>
              <a:buFont typeface="Arial"/>
              <a:buChar char="•"/>
            </a:pPr>
            <a:r>
              <a:rPr lang="en-US" dirty="0">
                <a:solidFill>
                  <a:schemeClr val="dk1"/>
                </a:solidFill>
                <a:ea typeface="Arial"/>
                <a:cs typeface="Arial"/>
                <a:sym typeface="Arial"/>
              </a:rPr>
              <a:t>It is continually updated, improved, and extended.</a:t>
            </a:r>
            <a:endParaRPr lang="en-US" dirty="0"/>
          </a:p>
        </p:txBody>
      </p:sp>
    </p:spTree>
    <p:extLst>
      <p:ext uri="{BB962C8B-B14F-4D97-AF65-F5344CB8AC3E}">
        <p14:creationId xmlns:p14="http://schemas.microsoft.com/office/powerpoint/2010/main" val="2679051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App Behavior</a:t>
            </a:r>
          </a:p>
        </p:txBody>
      </p:sp>
      <p:sp>
        <p:nvSpPr>
          <p:cNvPr id="3" name="Content Placeholder 2"/>
          <p:cNvSpPr>
            <a:spLocks noGrp="1"/>
          </p:cNvSpPr>
          <p:nvPr>
            <p:ph idx="1"/>
          </p:nvPr>
        </p:nvSpPr>
        <p:spPr>
          <a:xfrm>
            <a:off x="467544" y="1268760"/>
            <a:ext cx="8305800" cy="4724400"/>
          </a:xfrm>
        </p:spPr>
        <p:txBody>
          <a:bodyPr/>
          <a:lstStyle/>
          <a:p>
            <a:pPr algn="l" rtl="0"/>
            <a:r>
              <a:rPr lang="en-US" sz="1800" dirty="0"/>
              <a:t>The public class line of code begins the Activity class and declares that this </a:t>
            </a:r>
            <a:r>
              <a:rPr lang="en-US" sz="1800" dirty="0" smtClean="0"/>
              <a:t>class is </a:t>
            </a:r>
            <a:r>
              <a:rPr lang="en-US" sz="1800" dirty="0"/>
              <a:t>referred to as </a:t>
            </a:r>
            <a:r>
              <a:rPr lang="en-US" sz="1800" dirty="0" err="1"/>
              <a:t>HelloWorldActivity</a:t>
            </a:r>
            <a:r>
              <a:rPr lang="en-US" sz="1800" dirty="0"/>
              <a:t> and that it is a subclass of the </a:t>
            </a:r>
            <a:r>
              <a:rPr lang="en-US" sz="1800" dirty="0" smtClean="0"/>
              <a:t>SDK-provided.</a:t>
            </a:r>
            <a:endParaRPr lang="en-US" sz="1800" dirty="0"/>
          </a:p>
          <a:p>
            <a:pPr algn="l" rtl="0"/>
            <a:r>
              <a:rPr lang="en-US" sz="1800" dirty="0" smtClean="0"/>
              <a:t>The </a:t>
            </a:r>
            <a:r>
              <a:rPr lang="en-US" sz="1800" dirty="0" err="1" smtClean="0"/>
              <a:t>onCreate</a:t>
            </a:r>
            <a:r>
              <a:rPr lang="en-US" sz="1800" dirty="0" smtClean="0"/>
              <a:t> (..) method is </a:t>
            </a:r>
            <a:r>
              <a:rPr lang="en-US" sz="1800" dirty="0"/>
              <a:t>the first method executed by the Activity when it is </a:t>
            </a:r>
            <a:r>
              <a:rPr lang="en-US" sz="1800" dirty="0" smtClean="0"/>
              <a:t>started. It takes </a:t>
            </a:r>
            <a:r>
              <a:rPr lang="en-US" sz="1800" dirty="0" err="1" smtClean="0"/>
              <a:t>ssavedInstanceState</a:t>
            </a:r>
            <a:r>
              <a:rPr lang="en-US" sz="1800" dirty="0" smtClean="0"/>
              <a:t> of type Bundle as a </a:t>
            </a:r>
            <a:r>
              <a:rPr lang="en-US" sz="1800" dirty="0" err="1" smtClean="0"/>
              <a:t>parameter.This</a:t>
            </a:r>
            <a:r>
              <a:rPr lang="en-US" sz="1800" dirty="0" smtClean="0"/>
              <a:t> is </a:t>
            </a:r>
            <a:r>
              <a:rPr lang="en-US" sz="1800" dirty="0"/>
              <a:t>the object that contains information on the state of the Activity </a:t>
            </a:r>
            <a:endParaRPr lang="en-US" sz="1800" dirty="0" smtClean="0"/>
          </a:p>
          <a:p>
            <a:pPr algn="l" rtl="0"/>
            <a:r>
              <a:rPr lang="en-US" sz="1800" dirty="0" smtClean="0"/>
              <a:t>The </a:t>
            </a:r>
            <a:r>
              <a:rPr lang="en-US" sz="1800" dirty="0" err="1" smtClean="0"/>
              <a:t>super.onCreate</a:t>
            </a:r>
            <a:r>
              <a:rPr lang="en-US" sz="1800" dirty="0" smtClean="0"/>
              <a:t> </a:t>
            </a:r>
            <a:r>
              <a:rPr lang="en-US" sz="1800" dirty="0"/>
              <a:t>calls the </a:t>
            </a:r>
            <a:r>
              <a:rPr lang="en-US" sz="1800" dirty="0" smtClean="0"/>
              <a:t>super class’s </a:t>
            </a:r>
            <a:r>
              <a:rPr lang="en-US" sz="1800" dirty="0" err="1"/>
              <a:t>onCreate</a:t>
            </a:r>
            <a:r>
              <a:rPr lang="en-US" sz="1800" dirty="0"/>
              <a:t> method. Because this method is overriding the Activity class’s </a:t>
            </a:r>
            <a:r>
              <a:rPr lang="en-US" sz="1800" dirty="0" smtClean="0"/>
              <a:t>inherited </a:t>
            </a:r>
            <a:r>
              <a:rPr lang="en-US" sz="1800" dirty="0" err="1" smtClean="0"/>
              <a:t>onCreate</a:t>
            </a:r>
            <a:r>
              <a:rPr lang="en-US" sz="1800" dirty="0" smtClean="0"/>
              <a:t> </a:t>
            </a:r>
            <a:r>
              <a:rPr lang="en-US" sz="1800" dirty="0"/>
              <a:t>method, it must call that method explicitly to use that functionality to </a:t>
            </a:r>
            <a:r>
              <a:rPr lang="en-US" sz="1800" dirty="0" smtClean="0"/>
              <a:t>create the </a:t>
            </a:r>
            <a:r>
              <a:rPr lang="en-US" sz="1800" dirty="0"/>
              <a:t>Activity. It is passed the </a:t>
            </a:r>
            <a:r>
              <a:rPr lang="en-US" sz="1800" dirty="0" err="1"/>
              <a:t>savedInstanceState</a:t>
            </a:r>
            <a:r>
              <a:rPr lang="en-US" sz="1800" dirty="0"/>
              <a:t> </a:t>
            </a:r>
            <a:r>
              <a:rPr lang="en-US" sz="1800" dirty="0" smtClean="0"/>
              <a:t>bundle.</a:t>
            </a:r>
          </a:p>
          <a:p>
            <a:pPr algn="l" rtl="0"/>
            <a:r>
              <a:rPr lang="en-US" sz="1800" dirty="0" smtClean="0"/>
              <a:t>The </a:t>
            </a:r>
            <a:r>
              <a:rPr lang="en-US" sz="1800" dirty="0" err="1" smtClean="0"/>
              <a:t>setContentView</a:t>
            </a:r>
            <a:r>
              <a:rPr lang="en-US" sz="1800" dirty="0" smtClean="0"/>
              <a:t>(</a:t>
            </a:r>
            <a:r>
              <a:rPr lang="en-US" sz="1800" dirty="0" err="1" smtClean="0"/>
              <a:t>R.layout</a:t>
            </a:r>
            <a:r>
              <a:rPr lang="en-US" sz="1800" dirty="0"/>
              <a:t>. </a:t>
            </a:r>
            <a:r>
              <a:rPr lang="en-US" sz="1800" i="1" dirty="0" err="1"/>
              <a:t>activity_hello_world</a:t>
            </a:r>
            <a:r>
              <a:rPr lang="en-US" sz="1800" i="1" dirty="0"/>
              <a:t> </a:t>
            </a:r>
            <a:r>
              <a:rPr lang="en-US" sz="1800" dirty="0"/>
              <a:t>) </a:t>
            </a:r>
            <a:r>
              <a:rPr lang="en-US" sz="1800" dirty="0" smtClean="0"/>
              <a:t>tells </a:t>
            </a:r>
            <a:r>
              <a:rPr lang="en-US" sz="1800" dirty="0"/>
              <a:t>the activity </a:t>
            </a:r>
            <a:r>
              <a:rPr lang="en-US" sz="1800" dirty="0" smtClean="0"/>
              <a:t>to use </a:t>
            </a:r>
            <a:r>
              <a:rPr lang="en-US" sz="1800" dirty="0"/>
              <a:t>the activity_hello_world.xml file as the layout to be displayed when the activity </a:t>
            </a:r>
            <a:r>
              <a:rPr lang="en-US" sz="1800" dirty="0" smtClean="0"/>
              <a:t>is running</a:t>
            </a:r>
            <a:r>
              <a:rPr lang="en-US" sz="1800" dirty="0"/>
              <a:t>.</a:t>
            </a:r>
            <a:endParaRPr lang="en-US" sz="1800" dirty="0" smtClean="0"/>
          </a:p>
          <a:p>
            <a:pPr algn="l" rtl="0"/>
            <a:endParaRPr lang="en-US" sz="1800" dirty="0"/>
          </a:p>
          <a:p>
            <a:pPr algn="l" rtl="0"/>
            <a:endParaRPr lang="en-US" sz="1800" dirty="0"/>
          </a:p>
        </p:txBody>
      </p:sp>
    </p:spTree>
    <p:extLst>
      <p:ext uri="{BB962C8B-B14F-4D97-AF65-F5344CB8AC3E}">
        <p14:creationId xmlns:p14="http://schemas.microsoft.com/office/powerpoint/2010/main" val="87268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App Behavior</a:t>
            </a:r>
            <a:endParaRPr lang="en-US" dirty="0"/>
          </a:p>
        </p:txBody>
      </p:sp>
      <p:sp>
        <p:nvSpPr>
          <p:cNvPr id="3" name="Content Placeholder 2"/>
          <p:cNvSpPr>
            <a:spLocks noGrp="1"/>
          </p:cNvSpPr>
          <p:nvPr>
            <p:ph idx="1"/>
          </p:nvPr>
        </p:nvSpPr>
        <p:spPr/>
        <p:txBody>
          <a:bodyPr/>
          <a:lstStyle/>
          <a:p>
            <a:pPr algn="l" rtl="0"/>
            <a:r>
              <a:rPr lang="en-US" sz="2000" dirty="0"/>
              <a:t>The </a:t>
            </a:r>
            <a:r>
              <a:rPr lang="en-US" sz="2000" dirty="0" err="1"/>
              <a:t>onCreateOptionsMenu</a:t>
            </a:r>
            <a:r>
              <a:rPr lang="en-US" sz="2000" dirty="0"/>
              <a:t>(Menu menu) method is called when the user clicks </a:t>
            </a:r>
            <a:r>
              <a:rPr lang="en-US" sz="2000" dirty="0" smtClean="0"/>
              <a:t>the device’s </a:t>
            </a:r>
            <a:r>
              <a:rPr lang="en-US" sz="2000" dirty="0"/>
              <a:t>Menu button. It returns a Boolean (true or false) value indicating whether </a:t>
            </a:r>
            <a:r>
              <a:rPr lang="en-US" sz="2000" dirty="0" smtClean="0"/>
              <a:t>the menu </a:t>
            </a:r>
            <a:r>
              <a:rPr lang="en-US" sz="2000" dirty="0"/>
              <a:t>was successfully created. </a:t>
            </a:r>
            <a:r>
              <a:rPr lang="en-US" sz="2000" dirty="0" smtClean="0"/>
              <a:t>The </a:t>
            </a:r>
            <a:r>
              <a:rPr lang="en-US" sz="2000" dirty="0"/>
              <a:t>first line of code ( </a:t>
            </a:r>
            <a:r>
              <a:rPr lang="en-US" sz="2000" dirty="0" err="1"/>
              <a:t>getMenuInflator</a:t>
            </a:r>
            <a:r>
              <a:rPr lang="en-US" sz="2000" dirty="0"/>
              <a:t>() ) gets an </a:t>
            </a:r>
            <a:r>
              <a:rPr lang="en-US" sz="2000" dirty="0" smtClean="0"/>
              <a:t>object that </a:t>
            </a:r>
            <a:r>
              <a:rPr lang="en-US" sz="2000" dirty="0"/>
              <a:t>can create a menu from the running activity. It then tells it to inflate (create) </a:t>
            </a:r>
            <a:r>
              <a:rPr lang="en-US" sz="2000" dirty="0" smtClean="0"/>
              <a:t>a visual </a:t>
            </a:r>
            <a:r>
              <a:rPr lang="en-US" sz="2000" dirty="0"/>
              <a:t>representation of the menu based on the main.xml file in the menu resource </a:t>
            </a:r>
            <a:r>
              <a:rPr lang="en-US" sz="2000" dirty="0" smtClean="0"/>
              <a:t>folder and </a:t>
            </a:r>
            <a:r>
              <a:rPr lang="en-US" sz="2000" dirty="0"/>
              <a:t>refer to it with the name “menu”.</a:t>
            </a:r>
          </a:p>
        </p:txBody>
      </p:sp>
    </p:spTree>
    <p:extLst>
      <p:ext uri="{BB962C8B-B14F-4D97-AF65-F5344CB8AC3E}">
        <p14:creationId xmlns:p14="http://schemas.microsoft.com/office/powerpoint/2010/main" val="1710355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t>
            </a:r>
            <a:r>
              <a:rPr lang="en-US" dirty="0" smtClean="0"/>
              <a:t>Code</a:t>
            </a:r>
            <a:endParaRPr lang="en-US" dirty="0"/>
          </a:p>
        </p:txBody>
      </p:sp>
      <p:pic>
        <p:nvPicPr>
          <p:cNvPr id="4" name="Content Placeholder 3"/>
          <p:cNvPicPr>
            <a:picLocks noGrp="1" noChangeAspect="1"/>
          </p:cNvPicPr>
          <p:nvPr>
            <p:ph idx="1"/>
          </p:nvPr>
        </p:nvPicPr>
        <p:blipFill>
          <a:blip r:embed="rId2"/>
          <a:stretch>
            <a:fillRect/>
          </a:stretch>
        </p:blipFill>
        <p:spPr>
          <a:xfrm>
            <a:off x="251520" y="1268760"/>
            <a:ext cx="8521184" cy="2304256"/>
          </a:xfrm>
          <a:prstGeom prst="rect">
            <a:avLst/>
          </a:prstGeom>
        </p:spPr>
      </p:pic>
      <p:pic>
        <p:nvPicPr>
          <p:cNvPr id="5" name="Picture 4"/>
          <p:cNvPicPr>
            <a:picLocks noChangeAspect="1"/>
          </p:cNvPicPr>
          <p:nvPr/>
        </p:nvPicPr>
        <p:blipFill>
          <a:blip r:embed="rId3"/>
          <a:stretch>
            <a:fillRect/>
          </a:stretch>
        </p:blipFill>
        <p:spPr>
          <a:xfrm>
            <a:off x="179512" y="3645024"/>
            <a:ext cx="8605352" cy="2160240"/>
          </a:xfrm>
          <a:prstGeom prst="rect">
            <a:avLst/>
          </a:prstGeom>
        </p:spPr>
      </p:pic>
    </p:spTree>
    <p:extLst>
      <p:ext uri="{BB962C8B-B14F-4D97-AF65-F5344CB8AC3E}">
        <p14:creationId xmlns:p14="http://schemas.microsoft.com/office/powerpoint/2010/main" val="769040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App Behavior</a:t>
            </a:r>
            <a:endParaRPr lang="en-US" dirty="0"/>
          </a:p>
        </p:txBody>
      </p:sp>
      <p:sp>
        <p:nvSpPr>
          <p:cNvPr id="3" name="Content Placeholder 2"/>
          <p:cNvSpPr>
            <a:spLocks noGrp="1"/>
          </p:cNvSpPr>
          <p:nvPr>
            <p:ph idx="1"/>
          </p:nvPr>
        </p:nvSpPr>
        <p:spPr/>
        <p:txBody>
          <a:bodyPr/>
          <a:lstStyle/>
          <a:p>
            <a:pPr algn="l" rtl="0"/>
            <a:r>
              <a:rPr lang="en-US" sz="1600" dirty="0"/>
              <a:t>The </a:t>
            </a:r>
            <a:r>
              <a:rPr lang="en-US" sz="1600" dirty="0" err="1" smtClean="0"/>
              <a:t>initDisplayButton</a:t>
            </a:r>
            <a:r>
              <a:rPr lang="en-US" sz="1600" dirty="0" smtClean="0"/>
              <a:t> () method is declared in the </a:t>
            </a:r>
            <a:r>
              <a:rPr lang="en-US" sz="1600" dirty="0" err="1" smtClean="0"/>
              <a:t>HelloWorldActivity</a:t>
            </a:r>
            <a:r>
              <a:rPr lang="en-US" sz="1600" dirty="0" smtClean="0"/>
              <a:t> class to code the functionality of the ‘Display’ button. The method is declared as private, hence </a:t>
            </a:r>
            <a:r>
              <a:rPr lang="en-US" sz="1600" dirty="0"/>
              <a:t>useable by this class </a:t>
            </a:r>
            <a:r>
              <a:rPr lang="en-US" sz="1600" dirty="0" smtClean="0"/>
              <a:t>only. It does </a:t>
            </a:r>
            <a:r>
              <a:rPr lang="en-US" sz="1600" dirty="0"/>
              <a:t>not return any value ( void </a:t>
            </a:r>
            <a:r>
              <a:rPr lang="en-US" sz="1600" dirty="0" smtClean="0"/>
              <a:t>). The method name (signature) is up to the developer.  </a:t>
            </a:r>
          </a:p>
          <a:p>
            <a:pPr algn="l" rtl="0"/>
            <a:r>
              <a:rPr lang="en-US" sz="1600" dirty="0"/>
              <a:t>The method </a:t>
            </a:r>
            <a:r>
              <a:rPr lang="en-US" sz="1600" dirty="0" err="1"/>
              <a:t>findViewById</a:t>
            </a:r>
            <a:r>
              <a:rPr lang="en-US" sz="1600" dirty="0"/>
              <a:t> is used to get a reference to a widget on a layout </a:t>
            </a:r>
            <a:r>
              <a:rPr lang="en-US" sz="1600" dirty="0" smtClean="0"/>
              <a:t>so it </a:t>
            </a:r>
            <a:r>
              <a:rPr lang="en-US" sz="1600" dirty="0"/>
              <a:t>can be used by the code. The method can return any View </a:t>
            </a:r>
            <a:r>
              <a:rPr lang="en-US" sz="1600" dirty="0" smtClean="0"/>
              <a:t>object. So it must be casted to (Button</a:t>
            </a:r>
            <a:r>
              <a:rPr lang="en-US" sz="1600" dirty="0"/>
              <a:t>) </a:t>
            </a:r>
            <a:r>
              <a:rPr lang="en-US" sz="1600" dirty="0" smtClean="0"/>
              <a:t>before </a:t>
            </a:r>
            <a:r>
              <a:rPr lang="en-US" sz="1600" dirty="0"/>
              <a:t>it can be </a:t>
            </a:r>
            <a:r>
              <a:rPr lang="en-US" sz="1600" dirty="0" smtClean="0"/>
              <a:t>used.</a:t>
            </a:r>
          </a:p>
          <a:p>
            <a:pPr algn="l" rtl="0"/>
            <a:r>
              <a:rPr lang="en-US" sz="1600" dirty="0" smtClean="0"/>
              <a:t>To set the button’s </a:t>
            </a:r>
            <a:r>
              <a:rPr lang="en-US" sz="1600" dirty="0" err="1" smtClean="0"/>
              <a:t>onClickListener</a:t>
            </a:r>
            <a:r>
              <a:rPr lang="en-US" sz="1600" dirty="0" smtClean="0"/>
              <a:t> , the </a:t>
            </a:r>
            <a:r>
              <a:rPr lang="en-US" sz="1600" dirty="0"/>
              <a:t>code creates a new instance of the listener and then adds a method ( public </a:t>
            </a:r>
            <a:r>
              <a:rPr lang="en-US" sz="1600" dirty="0" smtClean="0"/>
              <a:t>void </a:t>
            </a:r>
            <a:r>
              <a:rPr lang="en-US" sz="1600" dirty="0" err="1" smtClean="0"/>
              <a:t>onClick</a:t>
            </a:r>
            <a:r>
              <a:rPr lang="en-US" sz="1600" dirty="0" smtClean="0"/>
              <a:t>(View </a:t>
            </a:r>
            <a:r>
              <a:rPr lang="en-US" sz="1600" dirty="0"/>
              <a:t>arg0) ) to be executed when the button is clicked</a:t>
            </a:r>
            <a:r>
              <a:rPr lang="en-US" sz="1600" dirty="0" smtClean="0"/>
              <a:t>.</a:t>
            </a:r>
          </a:p>
        </p:txBody>
      </p:sp>
    </p:spTree>
    <p:extLst>
      <p:ext uri="{BB962C8B-B14F-4D97-AF65-F5344CB8AC3E}">
        <p14:creationId xmlns:p14="http://schemas.microsoft.com/office/powerpoint/2010/main" val="3478999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App Behavior</a:t>
            </a:r>
          </a:p>
        </p:txBody>
      </p:sp>
      <p:pic>
        <p:nvPicPr>
          <p:cNvPr id="4" name="Picture 3"/>
          <p:cNvPicPr>
            <a:picLocks noChangeAspect="1"/>
          </p:cNvPicPr>
          <p:nvPr/>
        </p:nvPicPr>
        <p:blipFill>
          <a:blip r:embed="rId2"/>
          <a:stretch>
            <a:fillRect/>
          </a:stretch>
        </p:blipFill>
        <p:spPr>
          <a:xfrm>
            <a:off x="71104" y="1844824"/>
            <a:ext cx="8605352" cy="2160240"/>
          </a:xfrm>
          <a:prstGeom prst="rect">
            <a:avLst/>
          </a:prstGeom>
        </p:spPr>
      </p:pic>
      <p:sp>
        <p:nvSpPr>
          <p:cNvPr id="5" name="Rectangle 4"/>
          <p:cNvSpPr/>
          <p:nvPr/>
        </p:nvSpPr>
        <p:spPr>
          <a:xfrm>
            <a:off x="329816" y="4077072"/>
            <a:ext cx="8712968" cy="1754326"/>
          </a:xfrm>
          <a:prstGeom prst="rect">
            <a:avLst/>
          </a:prstGeom>
        </p:spPr>
        <p:txBody>
          <a:bodyPr wrap="square">
            <a:spAutoFit/>
          </a:bodyPr>
          <a:lstStyle/>
          <a:p>
            <a:r>
              <a:rPr lang="en-US" dirty="0" smtClean="0"/>
              <a:t>This is the code </a:t>
            </a:r>
            <a:r>
              <a:rPr lang="en-US" dirty="0"/>
              <a:t>for </a:t>
            </a:r>
            <a:r>
              <a:rPr lang="en-US" dirty="0" smtClean="0"/>
              <a:t>handling the click event of the </a:t>
            </a:r>
            <a:r>
              <a:rPr lang="en-US" b="1" dirty="0" smtClean="0"/>
              <a:t>Display </a:t>
            </a:r>
            <a:r>
              <a:rPr lang="en-US" dirty="0" smtClean="0"/>
              <a:t>button. Once </a:t>
            </a:r>
            <a:r>
              <a:rPr lang="en-US" dirty="0"/>
              <a:t>the button is clicked </a:t>
            </a:r>
            <a:r>
              <a:rPr lang="en-US" dirty="0" smtClean="0"/>
              <a:t>it gets </a:t>
            </a:r>
            <a:r>
              <a:rPr lang="en-US" dirty="0"/>
              <a:t>references to the </a:t>
            </a:r>
            <a:r>
              <a:rPr lang="en-US" dirty="0" err="1"/>
              <a:t>EditText</a:t>
            </a:r>
            <a:r>
              <a:rPr lang="en-US" dirty="0"/>
              <a:t> </a:t>
            </a:r>
            <a:r>
              <a:rPr lang="en-US" dirty="0" smtClean="0"/>
              <a:t>(where </a:t>
            </a:r>
            <a:r>
              <a:rPr lang="en-US" dirty="0"/>
              <a:t>the name was </a:t>
            </a:r>
            <a:r>
              <a:rPr lang="en-US" dirty="0" smtClean="0"/>
              <a:t>entered) </a:t>
            </a:r>
            <a:r>
              <a:rPr lang="en-US" dirty="0"/>
              <a:t>and the </a:t>
            </a:r>
            <a:r>
              <a:rPr lang="en-US" dirty="0" err="1"/>
              <a:t>TextView</a:t>
            </a:r>
            <a:r>
              <a:rPr lang="en-US" dirty="0"/>
              <a:t> </a:t>
            </a:r>
            <a:r>
              <a:rPr lang="en-US" dirty="0" smtClean="0"/>
              <a:t>(where </a:t>
            </a:r>
            <a:r>
              <a:rPr lang="en-US" dirty="0"/>
              <a:t>the message will be </a:t>
            </a:r>
            <a:r>
              <a:rPr lang="en-US" dirty="0" smtClean="0"/>
              <a:t>displayed).</a:t>
            </a:r>
            <a:endParaRPr lang="en-US" dirty="0"/>
          </a:p>
          <a:p>
            <a:r>
              <a:rPr lang="en-US" dirty="0" smtClean="0"/>
              <a:t>The </a:t>
            </a:r>
            <a:r>
              <a:rPr lang="en-US" dirty="0"/>
              <a:t>name entered by the user is retrieved from the </a:t>
            </a:r>
            <a:r>
              <a:rPr lang="en-US" dirty="0" err="1"/>
              <a:t>EditText</a:t>
            </a:r>
            <a:r>
              <a:rPr lang="en-US" dirty="0"/>
              <a:t> and stored in a String</a:t>
            </a:r>
          </a:p>
          <a:p>
            <a:r>
              <a:rPr lang="en-US" dirty="0"/>
              <a:t>variable named </a:t>
            </a:r>
            <a:r>
              <a:rPr lang="en-US" dirty="0" err="1"/>
              <a:t>nameToDisplay</a:t>
            </a:r>
            <a:r>
              <a:rPr lang="en-US" dirty="0"/>
              <a:t> .</a:t>
            </a:r>
          </a:p>
          <a:p>
            <a:r>
              <a:rPr lang="en-US" dirty="0"/>
              <a:t>T</a:t>
            </a:r>
            <a:r>
              <a:rPr lang="en-US" dirty="0" smtClean="0"/>
              <a:t>he </a:t>
            </a:r>
            <a:r>
              <a:rPr lang="en-US" dirty="0"/>
              <a:t>text attribute of the </a:t>
            </a:r>
            <a:r>
              <a:rPr lang="en-US" dirty="0" err="1"/>
              <a:t>TextView</a:t>
            </a:r>
            <a:r>
              <a:rPr lang="en-US" dirty="0"/>
              <a:t> is </a:t>
            </a:r>
            <a:r>
              <a:rPr lang="en-US" dirty="0" smtClean="0"/>
              <a:t>then changed </a:t>
            </a:r>
            <a:r>
              <a:rPr lang="en-US" dirty="0"/>
              <a:t>to the value of the String variable.</a:t>
            </a:r>
          </a:p>
        </p:txBody>
      </p:sp>
      <p:pic>
        <p:nvPicPr>
          <p:cNvPr id="6" name="Content Placeholder 3"/>
          <p:cNvPicPr>
            <a:picLocks noGrp="1" noChangeAspect="1"/>
          </p:cNvPicPr>
          <p:nvPr>
            <p:ph idx="1"/>
          </p:nvPr>
        </p:nvPicPr>
        <p:blipFill rotWithShape="1">
          <a:blip r:embed="rId3"/>
          <a:srcRect t="75000"/>
          <a:stretch/>
        </p:blipFill>
        <p:spPr>
          <a:xfrm>
            <a:off x="248144" y="1432793"/>
            <a:ext cx="8521184" cy="576064"/>
          </a:xfrm>
          <a:prstGeom prst="rect">
            <a:avLst/>
          </a:prstGeom>
        </p:spPr>
      </p:pic>
    </p:spTree>
    <p:extLst>
      <p:ext uri="{BB962C8B-B14F-4D97-AF65-F5344CB8AC3E}">
        <p14:creationId xmlns:p14="http://schemas.microsoft.com/office/powerpoint/2010/main" val="2115057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App Behavior</a:t>
            </a:r>
          </a:p>
        </p:txBody>
      </p:sp>
      <p:sp>
        <p:nvSpPr>
          <p:cNvPr id="3" name="Content Placeholder 2"/>
          <p:cNvSpPr>
            <a:spLocks noGrp="1"/>
          </p:cNvSpPr>
          <p:nvPr>
            <p:ph idx="1"/>
          </p:nvPr>
        </p:nvSpPr>
        <p:spPr>
          <a:xfrm>
            <a:off x="467544" y="1268760"/>
            <a:ext cx="8305800" cy="1296144"/>
          </a:xfrm>
        </p:spPr>
        <p:txBody>
          <a:bodyPr/>
          <a:lstStyle/>
          <a:p>
            <a:pPr algn="l" rtl="0"/>
            <a:r>
              <a:rPr lang="en-US" sz="2000" dirty="0" smtClean="0"/>
              <a:t>Finally, to </a:t>
            </a:r>
            <a:r>
              <a:rPr lang="en-US" sz="2000" dirty="0"/>
              <a:t>call </a:t>
            </a:r>
            <a:r>
              <a:rPr lang="en-US" sz="2000" dirty="0" smtClean="0"/>
              <a:t>the </a:t>
            </a:r>
            <a:r>
              <a:rPr lang="en-US" sz="2000" dirty="0" err="1" smtClean="0"/>
              <a:t>initDisplayButton</a:t>
            </a:r>
            <a:r>
              <a:rPr lang="en-US" sz="2000" dirty="0" smtClean="0"/>
              <a:t> method </a:t>
            </a:r>
            <a:r>
              <a:rPr lang="en-US" sz="2000" dirty="0"/>
              <a:t>and get the behavior associated with the button to execute, </a:t>
            </a:r>
            <a:r>
              <a:rPr lang="en-US" sz="2000" dirty="0" smtClean="0"/>
              <a:t>you have </a:t>
            </a:r>
            <a:r>
              <a:rPr lang="en-US" sz="2000" dirty="0"/>
              <a:t>to call the method in the </a:t>
            </a:r>
            <a:r>
              <a:rPr lang="en-US" sz="2000" dirty="0" err="1"/>
              <a:t>onCreate</a:t>
            </a:r>
            <a:r>
              <a:rPr lang="en-US" sz="2000" dirty="0"/>
              <a:t> </a:t>
            </a:r>
            <a:r>
              <a:rPr lang="en-US" sz="2000" dirty="0" smtClean="0"/>
              <a:t>method after the </a:t>
            </a:r>
            <a:r>
              <a:rPr lang="en-US" sz="2000" dirty="0" err="1" smtClean="0"/>
              <a:t>setContentView</a:t>
            </a:r>
            <a:r>
              <a:rPr lang="en-US" sz="2000" dirty="0" smtClean="0"/>
              <a:t> line.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162" t="25378" r="26375" b="54202"/>
          <a:stretch/>
        </p:blipFill>
        <p:spPr>
          <a:xfrm>
            <a:off x="1115616" y="2835158"/>
            <a:ext cx="7200800" cy="2560715"/>
          </a:xfrm>
          <a:prstGeom prst="rect">
            <a:avLst/>
          </a:prstGeom>
        </p:spPr>
      </p:pic>
    </p:spTree>
    <p:extLst>
      <p:ext uri="{BB962C8B-B14F-4D97-AF65-F5344CB8AC3E}">
        <p14:creationId xmlns:p14="http://schemas.microsoft.com/office/powerpoint/2010/main" val="3985574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Resources</a:t>
            </a:r>
            <a:endParaRPr lang="en-US" dirty="0"/>
          </a:p>
        </p:txBody>
      </p:sp>
      <p:sp>
        <p:nvSpPr>
          <p:cNvPr id="3" name="Content Placeholder 2"/>
          <p:cNvSpPr>
            <a:spLocks noGrp="1"/>
          </p:cNvSpPr>
          <p:nvPr>
            <p:ph idx="1"/>
          </p:nvPr>
        </p:nvSpPr>
        <p:spPr/>
        <p:txBody>
          <a:bodyPr/>
          <a:lstStyle/>
          <a:p>
            <a:pPr marL="0" marR="0" indent="-228600" algn="l" rtl="0">
              <a:spcBef>
                <a:spcPts val="0"/>
              </a:spcBef>
              <a:spcAft>
                <a:spcPts val="0"/>
              </a:spcAft>
            </a:pPr>
            <a:r>
              <a:rPr lang="en-US" b="1" dirty="0" smtClean="0"/>
              <a:t>Build </a:t>
            </a:r>
            <a:r>
              <a:rPr lang="en-US" b="1" dirty="0"/>
              <a:t>your first app in Android:</a:t>
            </a:r>
            <a:endParaRPr lang="en-US" b="1" dirty="0">
              <a:hlinkClick r:id="rId2"/>
            </a:endParaRPr>
          </a:p>
          <a:p>
            <a:pPr marL="0" marR="0" indent="0" algn="l" rtl="0">
              <a:spcBef>
                <a:spcPts val="0"/>
              </a:spcBef>
              <a:spcAft>
                <a:spcPts val="0"/>
              </a:spcAft>
              <a:buNone/>
            </a:pPr>
            <a:r>
              <a:rPr lang="en-US" b="1" dirty="0">
                <a:solidFill>
                  <a:srgbClr val="FF0000"/>
                </a:solidFill>
                <a:hlinkClick r:id="rId2"/>
              </a:rPr>
              <a:t>https://developer.android.com/training/basics/firstapp/index.html</a:t>
            </a:r>
            <a:endParaRPr lang="en-US" b="1" dirty="0">
              <a:solidFill>
                <a:srgbClr val="FF0000"/>
              </a:solidFill>
            </a:endParaRPr>
          </a:p>
          <a:p>
            <a:pPr algn="r" rtl="0"/>
            <a:endParaRPr lang="en-US" dirty="0"/>
          </a:p>
        </p:txBody>
      </p:sp>
    </p:spTree>
    <p:extLst>
      <p:ext uri="{BB962C8B-B14F-4D97-AF65-F5344CB8AC3E}">
        <p14:creationId xmlns:p14="http://schemas.microsoft.com/office/powerpoint/2010/main" val="3021752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1981200" y="2667000"/>
            <a:ext cx="5257800" cy="838200"/>
          </a:xfrm>
          <a:prstGeom prst="rect">
            <a:avLst/>
          </a:prstGeom>
        </p:spPr>
        <p:txBody>
          <a:bodyPr wrap="none" fromWordArt="1">
            <a:prstTxWarp prst="textDeflate">
              <a:avLst>
                <a:gd name="adj" fmla="val 0"/>
              </a:avLst>
            </a:prstTxWarp>
          </a:bodyPr>
          <a:lstStyle/>
          <a:p>
            <a:pPr algn="ctr"/>
            <a:r>
              <a:rPr lang="en-US" sz="5400" b="1" kern="10">
                <a:ln w="19050">
                  <a:solidFill>
                    <a:schemeClr val="bg1"/>
                  </a:solidFill>
                  <a:round/>
                  <a:headEnd/>
                  <a:tailEnd/>
                </a:ln>
                <a:gradFill rotWithShape="1">
                  <a:gsLst>
                    <a:gs pos="0">
                      <a:schemeClr val="accent1"/>
                    </a:gs>
                    <a:gs pos="100000">
                      <a:schemeClr val="accent2"/>
                    </a:gs>
                  </a:gsLst>
                  <a:lin ang="5400000" scaled="1"/>
                </a:gradFill>
                <a:effectLst>
                  <a:outerShdw dist="35921" dir="2700000" algn="ctr" rotWithShape="0">
                    <a:schemeClr val="bg2">
                      <a:alpha val="50000"/>
                    </a:schemeClr>
                  </a:outerShdw>
                </a:effectLst>
                <a:latin typeface="Verdana"/>
              </a:rPr>
              <a:t>Thank You !</a:t>
            </a:r>
            <a:endParaRPr lang="ar-EG" sz="5400" b="1" kern="10">
              <a:ln w="19050">
                <a:solidFill>
                  <a:schemeClr val="bg1"/>
                </a:solidFill>
                <a:round/>
                <a:headEnd/>
                <a:tailEnd/>
              </a:ln>
              <a:gradFill rotWithShape="1">
                <a:gsLst>
                  <a:gs pos="0">
                    <a:schemeClr val="accent1"/>
                  </a:gs>
                  <a:gs pos="100000">
                    <a:schemeClr val="accent2"/>
                  </a:gs>
                </a:gsLst>
                <a:lin ang="5400000" scaled="1"/>
              </a:gradFill>
              <a:effectLst>
                <a:outerShdw dist="35921" dir="2700000" algn="ctr" rotWithShape="0">
                  <a:schemeClr val="bg2">
                    <a:alpha val="50000"/>
                  </a:schemeClr>
                </a:outerShdw>
              </a:effectLst>
              <a:latin typeface="Verdana"/>
            </a:endParaRPr>
          </a:p>
        </p:txBody>
      </p:sp>
      <p:sp>
        <p:nvSpPr>
          <p:cNvPr id="2" name="Footer Placeholder 1"/>
          <p:cNvSpPr>
            <a:spLocks noGrp="1"/>
          </p:cNvSpPr>
          <p:nvPr>
            <p:ph type="ftr" sz="quarter" idx="3"/>
          </p:nvPr>
        </p:nvSpPr>
        <p:spPr/>
        <p:txBody>
          <a:bodyPr/>
          <a:lstStyle/>
          <a:p>
            <a:r>
              <a:rPr lang="en-US" smtClean="0"/>
              <a:t>IT448-Autumn2017</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Studio</a:t>
            </a:r>
            <a:endParaRPr lang="en-US" dirty="0"/>
          </a:p>
        </p:txBody>
      </p:sp>
      <p:sp>
        <p:nvSpPr>
          <p:cNvPr id="3" name="Content Placeholder 2"/>
          <p:cNvSpPr>
            <a:spLocks noGrp="1"/>
          </p:cNvSpPr>
          <p:nvPr>
            <p:ph idx="1"/>
          </p:nvPr>
        </p:nvSpPr>
        <p:spPr>
          <a:xfrm>
            <a:off x="442664" y="1080864"/>
            <a:ext cx="8305800" cy="4724400"/>
          </a:xfrm>
        </p:spPr>
        <p:txBody>
          <a:bodyPr/>
          <a:lstStyle/>
          <a:p>
            <a:pPr algn="l" rtl="0"/>
            <a:r>
              <a:rPr lang="en-US" sz="2500" dirty="0" smtClean="0"/>
              <a:t>Android Studio is the official </a:t>
            </a:r>
            <a:r>
              <a:rPr lang="en-US" sz="2500" dirty="0"/>
              <a:t>IDE for </a:t>
            </a:r>
            <a:r>
              <a:rPr lang="en-US" sz="2500" dirty="0" smtClean="0"/>
              <a:t>Android</a:t>
            </a:r>
          </a:p>
          <a:p>
            <a:pPr algn="l" rtl="0"/>
            <a:endParaRPr lang="en-US" sz="2500" dirty="0"/>
          </a:p>
          <a:p>
            <a:pPr algn="l" rtl="0"/>
            <a:r>
              <a:rPr lang="en-US" sz="2500" dirty="0" smtClean="0"/>
              <a:t>It </a:t>
            </a:r>
            <a:r>
              <a:rPr lang="en-US" sz="2500" dirty="0"/>
              <a:t>provides the fastest tools for building apps on every type of Android device</a:t>
            </a:r>
            <a:r>
              <a:rPr lang="en-US" sz="2500" dirty="0" smtClean="0"/>
              <a:t>.</a:t>
            </a:r>
          </a:p>
          <a:p>
            <a:pPr marL="0" indent="0" algn="l" rtl="0">
              <a:buNone/>
            </a:pPr>
            <a:endParaRPr lang="en-US" sz="2500" dirty="0"/>
          </a:p>
          <a:p>
            <a:pPr algn="l" rtl="0"/>
            <a:r>
              <a:rPr lang="en-US" sz="2500" dirty="0" smtClean="0"/>
              <a:t>It provides code </a:t>
            </a:r>
            <a:r>
              <a:rPr lang="en-US" sz="2500" dirty="0"/>
              <a:t>editing, </a:t>
            </a:r>
            <a:r>
              <a:rPr lang="en-US" sz="2500" dirty="0" smtClean="0"/>
              <a:t>debugging and performance tools as well as a  </a:t>
            </a:r>
            <a:r>
              <a:rPr lang="en-US" sz="2500" dirty="0"/>
              <a:t>flexible build </a:t>
            </a:r>
            <a:r>
              <a:rPr lang="en-US" sz="2500" dirty="0" smtClean="0"/>
              <a:t>system and </a:t>
            </a:r>
            <a:r>
              <a:rPr lang="en-US" sz="2500" dirty="0"/>
              <a:t>an instant build/deploy system </a:t>
            </a:r>
            <a:endParaRPr lang="en-US" sz="2500" dirty="0" smtClean="0"/>
          </a:p>
        </p:txBody>
      </p:sp>
    </p:spTree>
    <p:extLst>
      <p:ext uri="{BB962C8B-B14F-4D97-AF65-F5344CB8AC3E}">
        <p14:creationId xmlns:p14="http://schemas.microsoft.com/office/powerpoint/2010/main" val="193583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Studio</a:t>
            </a:r>
            <a:endParaRPr lang="en-US" dirty="0"/>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5068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new Project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268760"/>
            <a:ext cx="4533900" cy="4371975"/>
          </a:xfrm>
          <a:prstGeom prst="rect">
            <a:avLst/>
          </a:prstGeom>
        </p:spPr>
      </p:pic>
    </p:spTree>
    <p:extLst>
      <p:ext uri="{BB962C8B-B14F-4D97-AF65-F5344CB8AC3E}">
        <p14:creationId xmlns:p14="http://schemas.microsoft.com/office/powerpoint/2010/main" val="146617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new Project</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775" r="16138" b="5179"/>
          <a:stretch/>
        </p:blipFill>
        <p:spPr>
          <a:xfrm>
            <a:off x="961275" y="1146537"/>
            <a:ext cx="7450050" cy="5666839"/>
          </a:xfrm>
          <a:prstGeom prst="rect">
            <a:avLst/>
          </a:prstGeom>
        </p:spPr>
      </p:pic>
    </p:spTree>
    <p:extLst>
      <p:ext uri="{BB962C8B-B14F-4D97-AF65-F5344CB8AC3E}">
        <p14:creationId xmlns:p14="http://schemas.microsoft.com/office/powerpoint/2010/main" val="146309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new Project</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776" r="16926" b="5179"/>
          <a:stretch/>
        </p:blipFill>
        <p:spPr>
          <a:xfrm>
            <a:off x="755576" y="1020763"/>
            <a:ext cx="7553549" cy="5810855"/>
          </a:xfrm>
          <a:prstGeom prst="rect">
            <a:avLst/>
          </a:prstGeom>
        </p:spPr>
      </p:pic>
      <p:sp>
        <p:nvSpPr>
          <p:cNvPr id="5" name="Rectangle 4"/>
          <p:cNvSpPr/>
          <p:nvPr/>
        </p:nvSpPr>
        <p:spPr bwMode="auto">
          <a:xfrm>
            <a:off x="2411760" y="3573016"/>
            <a:ext cx="3888432" cy="648072"/>
          </a:xfrm>
          <a:prstGeom prst="rect">
            <a:avLst/>
          </a:prstGeom>
          <a:noFill/>
          <a:ln>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5041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new Project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1152128"/>
            <a:ext cx="7677485" cy="5661248"/>
          </a:xfrm>
          <a:prstGeom prst="rect">
            <a:avLst/>
          </a:prstGeom>
        </p:spPr>
      </p:pic>
    </p:spTree>
    <p:extLst>
      <p:ext uri="{BB962C8B-B14F-4D97-AF65-F5344CB8AC3E}">
        <p14:creationId xmlns:p14="http://schemas.microsoft.com/office/powerpoint/2010/main" val="2728192725"/>
      </p:ext>
    </p:extLst>
  </p:cSld>
  <p:clrMapOvr>
    <a:masterClrMapping/>
  </p:clrMapOvr>
</p:sld>
</file>

<file path=ppt/theme/theme1.xml><?xml version="1.0" encoding="utf-8"?>
<a:theme xmlns:a="http://schemas.openxmlformats.org/drawingml/2006/main" name="WIRELESS_4_COMP">
  <a:themeElements>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35377"/>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51155"/>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2209</TotalTime>
  <Words>2264</Words>
  <Application>Microsoft Office PowerPoint</Application>
  <PresentationFormat>On-screen Show (4:3)</PresentationFormat>
  <Paragraphs>155</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WIRELESS_4_COMP</vt:lpstr>
      <vt:lpstr>Mobile Application Development Chapter 3  [Using Eclipse Android Studio for Android Development]</vt:lpstr>
      <vt:lpstr>Contents</vt:lpstr>
      <vt:lpstr>Android</vt:lpstr>
      <vt:lpstr>Android Studio</vt:lpstr>
      <vt:lpstr>Android Studio</vt:lpstr>
      <vt:lpstr>Starting a new Project</vt:lpstr>
      <vt:lpstr>Starting a new Project</vt:lpstr>
      <vt:lpstr>Starting a new Project</vt:lpstr>
      <vt:lpstr>Starting a new Project</vt:lpstr>
      <vt:lpstr>Starting a new Project</vt:lpstr>
      <vt:lpstr>Components of the IDE</vt:lpstr>
      <vt:lpstr>Components of the IDE Package Explorer</vt:lpstr>
      <vt:lpstr>Components of the IDE Package Explorer &gt;&gt; Manifest Folder</vt:lpstr>
      <vt:lpstr>Components of the IDE Package Explorer &gt;&gt; Manifest Folder</vt:lpstr>
      <vt:lpstr>Components of the IDE Package Explorer &gt;&gt; Manifest Folder</vt:lpstr>
      <vt:lpstr>Configuring the Emulator (AVD)</vt:lpstr>
      <vt:lpstr>Configuring the Emulator (AVD)</vt:lpstr>
      <vt:lpstr>Coding the Interface</vt:lpstr>
      <vt:lpstr>Coding the Interface</vt:lpstr>
      <vt:lpstr>Coding the Interface</vt:lpstr>
      <vt:lpstr>Coding the Interface</vt:lpstr>
      <vt:lpstr>Coding the Interface Adding a Widget : TextView</vt:lpstr>
      <vt:lpstr>Coding the Interface</vt:lpstr>
      <vt:lpstr>Coding the Interface</vt:lpstr>
      <vt:lpstr>Coding the Interface</vt:lpstr>
      <vt:lpstr>Coding the Interface</vt:lpstr>
      <vt:lpstr>Coding the Interface</vt:lpstr>
      <vt:lpstr>Coding App Behavior</vt:lpstr>
      <vt:lpstr>Coding App Behavior</vt:lpstr>
      <vt:lpstr>Coding App Behavior</vt:lpstr>
      <vt:lpstr>Coding App Behavior</vt:lpstr>
      <vt:lpstr>Adding Code</vt:lpstr>
      <vt:lpstr>Coding App Behavior</vt:lpstr>
      <vt:lpstr>Coding App Behavior</vt:lpstr>
      <vt:lpstr>Coding App Behavior</vt:lpstr>
      <vt:lpstr>Extra Resources</vt:lpstr>
      <vt:lpstr>PowerPoint Presentation</vt:lpstr>
    </vt:vector>
  </TitlesOfParts>
  <Company>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ZUNERA-PC</cp:lastModifiedBy>
  <cp:revision>140</cp:revision>
  <dcterms:created xsi:type="dcterms:W3CDTF">2009-02-10T17:17:45Z</dcterms:created>
  <dcterms:modified xsi:type="dcterms:W3CDTF">2017-10-01T07:16:55Z</dcterms:modified>
</cp:coreProperties>
</file>