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76" r:id="rId2"/>
    <p:sldId id="308" r:id="rId3"/>
    <p:sldId id="309" r:id="rId4"/>
    <p:sldId id="313" r:id="rId5"/>
    <p:sldId id="314" r:id="rId6"/>
    <p:sldId id="315" r:id="rId7"/>
    <p:sldId id="316" r:id="rId8"/>
    <p:sldId id="311" r:id="rId9"/>
    <p:sldId id="317" r:id="rId10"/>
    <p:sldId id="318" r:id="rId11"/>
    <p:sldId id="319" r:id="rId12"/>
    <p:sldId id="320" r:id="rId13"/>
    <p:sldId id="321" r:id="rId14"/>
    <p:sldId id="322" r:id="rId15"/>
    <p:sldId id="323" r:id="rId16"/>
    <p:sldId id="324" r:id="rId17"/>
    <p:sldId id="325" r:id="rId18"/>
    <p:sldId id="326" r:id="rId19"/>
    <p:sldId id="327" r:id="rId20"/>
    <p:sldId id="328" r:id="rId21"/>
    <p:sldId id="329" r:id="rId22"/>
    <p:sldId id="275" r:id="rId23"/>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FAA9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163" autoAdjust="0"/>
    <p:restoredTop sz="94709" autoAdjust="0"/>
  </p:normalViewPr>
  <p:slideViewPr>
    <p:cSldViewPr>
      <p:cViewPr>
        <p:scale>
          <a:sx n="60" d="100"/>
          <a:sy n="60" d="100"/>
        </p:scale>
        <p:origin x="-2280" y="-3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1860"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endParaRPr lang="en-US"/>
          </a:p>
        </p:txBody>
      </p:sp>
      <p:sp>
        <p:nvSpPr>
          <p:cNvPr id="70659" name="Rectangle 3"/>
          <p:cNvSpPr>
            <a:spLocks noGrp="1" noChangeArrowheads="1"/>
          </p:cNvSpPr>
          <p:nvPr>
            <p:ph type="dt" sz="quarter"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endParaRPr lang="en-US"/>
          </a:p>
        </p:txBody>
      </p:sp>
      <p:sp>
        <p:nvSpPr>
          <p:cNvPr id="70660" name="Rectangle 4"/>
          <p:cNvSpPr>
            <a:spLocks noGrp="1" noChangeArrowheads="1"/>
          </p:cNvSpPr>
          <p:nvPr>
            <p:ph type="ftr" sz="quarter" idx="2"/>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r>
              <a:rPr lang="en-US" smtClean="0"/>
              <a:t>IT448- Fall2017</a:t>
            </a:r>
            <a:endParaRPr lang="en-US"/>
          </a:p>
        </p:txBody>
      </p:sp>
      <p:sp>
        <p:nvSpPr>
          <p:cNvPr id="70661" name="Rectangle 5"/>
          <p:cNvSpPr>
            <a:spLocks noGrp="1" noChangeArrowheads="1"/>
          </p:cNvSpPr>
          <p:nvPr>
            <p:ph type="sldNum" sz="quarter" idx="3"/>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fld id="{A6E9FD33-1B5C-4D5F-8BF1-6F7ABC95CE90}" type="slidenum">
              <a:rPr lang="en-US"/>
              <a:pPr/>
              <a:t>‹#›</a:t>
            </a:fld>
            <a:endParaRPr lang="en-US"/>
          </a:p>
        </p:txBody>
      </p:sp>
    </p:spTree>
    <p:extLst>
      <p:ext uri="{BB962C8B-B14F-4D97-AF65-F5344CB8AC3E}">
        <p14:creationId xmlns:p14="http://schemas.microsoft.com/office/powerpoint/2010/main" val="23794426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022937" y="0"/>
            <a:ext cx="3076363" cy="511731"/>
          </a:xfrm>
          <a:prstGeom prst="rect">
            <a:avLst/>
          </a:prstGeom>
        </p:spPr>
        <p:txBody>
          <a:bodyPr vert="horz" lIns="99048" tIns="49524" rIns="99048" bIns="49524" rtlCol="1"/>
          <a:lstStyle>
            <a:lvl1pPr algn="r">
              <a:defRPr sz="1300"/>
            </a:lvl1pPr>
          </a:lstStyle>
          <a:p>
            <a:endParaRPr lang="ar-EG"/>
          </a:p>
        </p:txBody>
      </p:sp>
      <p:sp>
        <p:nvSpPr>
          <p:cNvPr id="3" name="Date Placeholder 2"/>
          <p:cNvSpPr>
            <a:spLocks noGrp="1"/>
          </p:cNvSpPr>
          <p:nvPr>
            <p:ph type="dt" idx="1"/>
          </p:nvPr>
        </p:nvSpPr>
        <p:spPr>
          <a:xfrm>
            <a:off x="1644" y="0"/>
            <a:ext cx="3076363" cy="511731"/>
          </a:xfrm>
          <a:prstGeom prst="rect">
            <a:avLst/>
          </a:prstGeom>
        </p:spPr>
        <p:txBody>
          <a:bodyPr vert="horz" lIns="99048" tIns="49524" rIns="99048" bIns="49524" rtlCol="1"/>
          <a:lstStyle>
            <a:lvl1pPr algn="l">
              <a:defRPr sz="1300"/>
            </a:lvl1pPr>
          </a:lstStyle>
          <a:p>
            <a:fld id="{A28B952F-7826-4E85-A6F4-DD6CF1924212}" type="datetimeFigureOut">
              <a:rPr lang="ar-EG" smtClean="0"/>
              <a:pPr/>
              <a:t>06/01/1439</a:t>
            </a:fld>
            <a:endParaRPr lang="ar-EG"/>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1" anchor="ctr"/>
          <a:lstStyle/>
          <a:p>
            <a:endParaRPr lang="ar-EG"/>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6" name="Footer Placeholder 5"/>
          <p:cNvSpPr>
            <a:spLocks noGrp="1"/>
          </p:cNvSpPr>
          <p:nvPr>
            <p:ph type="ftr" sz="quarter" idx="4"/>
          </p:nvPr>
        </p:nvSpPr>
        <p:spPr>
          <a:xfrm>
            <a:off x="4022937" y="9721106"/>
            <a:ext cx="3076363" cy="511731"/>
          </a:xfrm>
          <a:prstGeom prst="rect">
            <a:avLst/>
          </a:prstGeom>
        </p:spPr>
        <p:txBody>
          <a:bodyPr vert="horz" lIns="99048" tIns="49524" rIns="99048" bIns="49524" rtlCol="1" anchor="b"/>
          <a:lstStyle>
            <a:lvl1pPr algn="r">
              <a:defRPr sz="1300"/>
            </a:lvl1pPr>
          </a:lstStyle>
          <a:p>
            <a:r>
              <a:rPr lang="en-US" smtClean="0"/>
              <a:t>IT448- Fall2017</a:t>
            </a:r>
            <a:endParaRPr lang="ar-EG"/>
          </a:p>
        </p:txBody>
      </p:sp>
      <p:sp>
        <p:nvSpPr>
          <p:cNvPr id="7" name="Slide Number Placeholder 6"/>
          <p:cNvSpPr>
            <a:spLocks noGrp="1"/>
          </p:cNvSpPr>
          <p:nvPr>
            <p:ph type="sldNum" sz="quarter" idx="5"/>
          </p:nvPr>
        </p:nvSpPr>
        <p:spPr>
          <a:xfrm>
            <a:off x="1644" y="9721106"/>
            <a:ext cx="3076363" cy="511731"/>
          </a:xfrm>
          <a:prstGeom prst="rect">
            <a:avLst/>
          </a:prstGeom>
        </p:spPr>
        <p:txBody>
          <a:bodyPr vert="horz" lIns="99048" tIns="49524" rIns="99048" bIns="49524" rtlCol="1" anchor="b"/>
          <a:lstStyle>
            <a:lvl1pPr algn="l">
              <a:defRPr sz="1300"/>
            </a:lvl1pPr>
          </a:lstStyle>
          <a:p>
            <a:fld id="{149FB71C-E5CD-4F4E-9E10-6DEBED9D7996}" type="slidenum">
              <a:rPr lang="ar-EG" smtClean="0"/>
              <a:pPr/>
              <a:t>‹#›</a:t>
            </a:fld>
            <a:endParaRPr lang="ar-EG"/>
          </a:p>
        </p:txBody>
      </p:sp>
    </p:spTree>
    <p:extLst>
      <p:ext uri="{BB962C8B-B14F-4D97-AF65-F5344CB8AC3E}">
        <p14:creationId xmlns:p14="http://schemas.microsoft.com/office/powerpoint/2010/main" val="595201760"/>
      </p:ext>
    </p:extLst>
  </p:cSld>
  <p:clrMap bg1="lt1" tx1="dk1" bg2="lt2" tx2="dk2" accent1="accent1" accent2="accent2" accent3="accent3" accent4="accent4" accent5="accent5" accent6="accent6" hlink="hlink" folHlink="folHlink"/>
  <p:hf hd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9FB71C-E5CD-4F4E-9E10-6DEBED9D7996}" type="slidenum">
              <a:rPr lang="ar-EG" smtClean="0"/>
              <a:pPr/>
              <a:t>1</a:t>
            </a:fld>
            <a:endParaRPr lang="ar-EG"/>
          </a:p>
        </p:txBody>
      </p:sp>
      <p:sp>
        <p:nvSpPr>
          <p:cNvPr id="5" name="Footer Placeholder 4"/>
          <p:cNvSpPr>
            <a:spLocks noGrp="1"/>
          </p:cNvSpPr>
          <p:nvPr>
            <p:ph type="ftr" sz="quarter" idx="11"/>
          </p:nvPr>
        </p:nvSpPr>
        <p:spPr/>
        <p:txBody>
          <a:bodyPr/>
          <a:lstStyle/>
          <a:p>
            <a:r>
              <a:rPr lang="en-US" smtClean="0"/>
              <a:t>IT448- Fall2017</a:t>
            </a:r>
            <a:endParaRPr lang="ar-EG"/>
          </a:p>
        </p:txBody>
      </p:sp>
    </p:spTree>
    <p:extLst>
      <p:ext uri="{BB962C8B-B14F-4D97-AF65-F5344CB8AC3E}">
        <p14:creationId xmlns:p14="http://schemas.microsoft.com/office/powerpoint/2010/main" val="21815258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dt" sz="half" idx="2"/>
          </p:nvPr>
        </p:nvSpPr>
        <p:spPr>
          <a:xfrm>
            <a:off x="457200" y="6477000"/>
            <a:ext cx="2133600" cy="244475"/>
          </a:xfrm>
        </p:spPr>
        <p:txBody>
          <a:bodyPr/>
          <a:lstStyle>
            <a:lvl1pPr>
              <a:defRPr/>
            </a:lvl1pPr>
          </a:lstStyle>
          <a:p>
            <a:endParaRPr lang="en-US"/>
          </a:p>
        </p:txBody>
      </p:sp>
      <p:sp>
        <p:nvSpPr>
          <p:cNvPr id="3077" name="Rectangle 5"/>
          <p:cNvSpPr>
            <a:spLocks noGrp="1" noChangeArrowheads="1"/>
          </p:cNvSpPr>
          <p:nvPr>
            <p:ph type="ftr" sz="quarter" idx="3"/>
          </p:nvPr>
        </p:nvSpPr>
        <p:spPr>
          <a:xfrm>
            <a:off x="3124200" y="6477000"/>
            <a:ext cx="2895600" cy="244475"/>
          </a:xfrm>
          <a:prstGeom prst="rect">
            <a:avLst/>
          </a:prstGeom>
        </p:spPr>
        <p:txBody>
          <a:bodyPr/>
          <a:lstStyle>
            <a:lvl1pPr algn="ctr">
              <a:defRPr b="0"/>
            </a:lvl1pPr>
          </a:lstStyle>
          <a:p>
            <a:r>
              <a:rPr lang="en-US" smtClean="0"/>
              <a:t>IT448-Autumn2017</a:t>
            </a:r>
            <a:endParaRPr lang="en-US"/>
          </a:p>
        </p:txBody>
      </p:sp>
      <p:sp>
        <p:nvSpPr>
          <p:cNvPr id="3078" name="Rectangle 6"/>
          <p:cNvSpPr>
            <a:spLocks noGrp="1" noChangeArrowheads="1"/>
          </p:cNvSpPr>
          <p:nvPr>
            <p:ph type="sldNum" sz="quarter" idx="4"/>
          </p:nvPr>
        </p:nvSpPr>
        <p:spPr>
          <a:xfrm>
            <a:off x="6553200" y="6477000"/>
            <a:ext cx="2133600" cy="244475"/>
          </a:xfrm>
        </p:spPr>
        <p:txBody>
          <a:bodyPr/>
          <a:lstStyle>
            <a:lvl1pPr algn="r">
              <a:defRPr/>
            </a:lvl1pPr>
          </a:lstStyle>
          <a:p>
            <a:fld id="{F3DA3022-7EC8-4EBB-A97F-8321580C9524}" type="slidenum">
              <a:rPr lang="en-US"/>
              <a:pPr/>
              <a:t>‹#›</a:t>
            </a:fld>
            <a:endParaRPr lang="en-US"/>
          </a:p>
        </p:txBody>
      </p:sp>
      <p:sp>
        <p:nvSpPr>
          <p:cNvPr id="3074" name="Rectangle 2"/>
          <p:cNvSpPr>
            <a:spLocks noGrp="1" noChangeArrowheads="1"/>
          </p:cNvSpPr>
          <p:nvPr>
            <p:ph type="ctrTitle"/>
          </p:nvPr>
        </p:nvSpPr>
        <p:spPr>
          <a:xfrm>
            <a:off x="2819400" y="2667000"/>
            <a:ext cx="5715000" cy="914400"/>
          </a:xfrm>
        </p:spPr>
        <p:txBody>
          <a:bodyPr/>
          <a:lstStyle>
            <a:lvl1pPr algn="r">
              <a:defRPr sz="4000">
                <a:solidFill>
                  <a:schemeClr val="tx1"/>
                </a:solidFill>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2C949AA-8637-4D36-B6E6-551F06BBD68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457200"/>
            <a:ext cx="2076450" cy="5562600"/>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381000" y="457200"/>
            <a:ext cx="607695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7F0BCD-7B31-4947-B385-D11621594B6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543800" cy="563563"/>
          </a:xfrm>
        </p:spPr>
        <p:txBody>
          <a:bodyPr/>
          <a:lstStyle/>
          <a:p>
            <a:r>
              <a:rPr lang="en-US"/>
              <a:t>Click to edit Master title style</a:t>
            </a:r>
            <a:endParaRPr lang="ar-EG"/>
          </a:p>
        </p:txBody>
      </p:sp>
      <p:sp>
        <p:nvSpPr>
          <p:cNvPr id="3" name="Table Placeholder 2"/>
          <p:cNvSpPr>
            <a:spLocks noGrp="1"/>
          </p:cNvSpPr>
          <p:nvPr>
            <p:ph type="tbl" idx="1"/>
          </p:nvPr>
        </p:nvSpPr>
        <p:spPr>
          <a:xfrm>
            <a:off x="381000" y="1295400"/>
            <a:ext cx="8305800" cy="4724400"/>
          </a:xfrm>
        </p:spPr>
        <p:txBody>
          <a:bodyPr/>
          <a:lstStyle/>
          <a:p>
            <a:r>
              <a:rPr lang="en-US"/>
              <a:t>Click icon to add table</a:t>
            </a:r>
            <a:endParaRPr lang="ar-EG"/>
          </a:p>
        </p:txBody>
      </p:sp>
      <p:sp>
        <p:nvSpPr>
          <p:cNvPr id="4" name="Date Placeholder 3"/>
          <p:cNvSpPr>
            <a:spLocks noGrp="1"/>
          </p:cNvSpPr>
          <p:nvPr>
            <p:ph type="dt" sz="half" idx="10"/>
          </p:nvPr>
        </p:nvSpPr>
        <p:spPr>
          <a:xfrm>
            <a:off x="762000" y="6553200"/>
            <a:ext cx="1828800" cy="228600"/>
          </a:xfrm>
        </p:spPr>
        <p:txBody>
          <a:bodyPr/>
          <a:lstStyle>
            <a:lvl1pPr>
              <a:defRPr/>
            </a:lvl1pPr>
          </a:lstStyle>
          <a:p>
            <a:endParaRPr lang="en-US"/>
          </a:p>
        </p:txBody>
      </p:sp>
      <p:sp>
        <p:nvSpPr>
          <p:cNvPr id="6" name="Slide Number Placeholder 5"/>
          <p:cNvSpPr>
            <a:spLocks noGrp="1"/>
          </p:cNvSpPr>
          <p:nvPr>
            <p:ph type="sldNum" sz="quarter" idx="12"/>
          </p:nvPr>
        </p:nvSpPr>
        <p:spPr>
          <a:xfrm>
            <a:off x="3581400" y="6629400"/>
            <a:ext cx="2133600" cy="228600"/>
          </a:xfrm>
        </p:spPr>
        <p:txBody>
          <a:bodyPr/>
          <a:lstStyle>
            <a:lvl1pPr>
              <a:defRPr/>
            </a:lvl1pPr>
          </a:lstStyle>
          <a:p>
            <a:fld id="{6C75E7C6-2A67-4DEF-9A03-8328072C083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37C3FB-5954-4649-9672-28FF3082D11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78FA83B-2389-4FC8-971C-66AA5883F0F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381000" y="12954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10100" y="12954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4EBCB6A-0592-477F-ADA7-B072567DA73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p:cNvSpPr>
            <a:spLocks noGrp="1"/>
          </p:cNvSpPr>
          <p:nvPr>
            <p:ph type="dt" sz="half" idx="10"/>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C600C19-8F8B-4189-8809-825A60736EB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2"/>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0385DDA-D01C-4D7D-B099-F7A383CB6C4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9EFAFAB-BA68-4081-9AE4-B66BD1C0CB4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C5E295-2BCE-4B9D-B741-527BB4E9C0A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20F15B5-CFF1-4301-B50E-72A148771DF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4"/>
          <a:srcRect/>
          <a:stretch>
            <a:fillRect/>
          </a:stretch>
        </a:blipFill>
        <a:effectLst/>
      </p:bgPr>
    </p:bg>
    <p:spTree>
      <p:nvGrpSpPr>
        <p:cNvPr id="1" name=""/>
        <p:cNvGrpSpPr/>
        <p:nvPr/>
      </p:nvGrpSpPr>
      <p:grpSpPr>
        <a:xfrm>
          <a:off x="0" y="0"/>
          <a:ext cx="0" cy="0"/>
          <a:chOff x="0" y="0"/>
          <a:chExt cx="0" cy="0"/>
        </a:xfrm>
      </p:grpSpPr>
      <p:grpSp>
        <p:nvGrpSpPr>
          <p:cNvPr id="1103" name="Group 79"/>
          <p:cNvGrpSpPr>
            <a:grpSpLocks/>
          </p:cNvGrpSpPr>
          <p:nvPr/>
        </p:nvGrpSpPr>
        <p:grpSpPr bwMode="auto">
          <a:xfrm>
            <a:off x="685800" y="685800"/>
            <a:ext cx="8458200" cy="260350"/>
            <a:chOff x="2448" y="384"/>
            <a:chExt cx="3312" cy="212"/>
          </a:xfrm>
        </p:grpSpPr>
        <p:sp>
          <p:nvSpPr>
            <p:cNvPr id="1101" name="Rectangle 77"/>
            <p:cNvSpPr>
              <a:spLocks noChangeArrowheads="1"/>
            </p:cNvSpPr>
            <p:nvPr userDrawn="1"/>
          </p:nvSpPr>
          <p:spPr bwMode="gray">
            <a:xfrm>
              <a:off x="2448" y="384"/>
              <a:ext cx="3312" cy="96"/>
            </a:xfrm>
            <a:prstGeom prst="rect">
              <a:avLst/>
            </a:prstGeom>
            <a:gradFill rotWithShape="1">
              <a:gsLst>
                <a:gs pos="0">
                  <a:srgbClr val="969696">
                    <a:gamma/>
                    <a:tint val="0"/>
                    <a:invGamma/>
                    <a:alpha val="0"/>
                  </a:srgbClr>
                </a:gs>
                <a:gs pos="100000">
                  <a:srgbClr val="969696">
                    <a:alpha val="27000"/>
                  </a:srgbClr>
                </a:gs>
              </a:gsLst>
              <a:lin ang="0" scaled="1"/>
            </a:gradFill>
            <a:ln w="9525">
              <a:noFill/>
              <a:miter lim="800000"/>
              <a:headEnd/>
              <a:tailEnd/>
            </a:ln>
            <a:effectLst/>
          </p:spPr>
          <p:txBody>
            <a:bodyPr wrap="none" anchor="ctr"/>
            <a:lstStyle/>
            <a:p>
              <a:endParaRPr lang="ar-EG"/>
            </a:p>
          </p:txBody>
        </p:sp>
        <p:sp>
          <p:nvSpPr>
            <p:cNvPr id="1102" name="Rectangle 78"/>
            <p:cNvSpPr>
              <a:spLocks noChangeArrowheads="1"/>
            </p:cNvSpPr>
            <p:nvPr userDrawn="1"/>
          </p:nvSpPr>
          <p:spPr bwMode="gray">
            <a:xfrm>
              <a:off x="2448" y="500"/>
              <a:ext cx="3312" cy="96"/>
            </a:xfrm>
            <a:prstGeom prst="rect">
              <a:avLst/>
            </a:prstGeom>
            <a:gradFill rotWithShape="1">
              <a:gsLst>
                <a:gs pos="0">
                  <a:srgbClr val="969696">
                    <a:gamma/>
                    <a:tint val="0"/>
                    <a:invGamma/>
                    <a:alpha val="0"/>
                  </a:srgbClr>
                </a:gs>
                <a:gs pos="100000">
                  <a:srgbClr val="969696">
                    <a:alpha val="27000"/>
                  </a:srgbClr>
                </a:gs>
              </a:gsLst>
              <a:lin ang="0" scaled="1"/>
            </a:gradFill>
            <a:ln w="9525">
              <a:noFill/>
              <a:miter lim="800000"/>
              <a:headEnd/>
              <a:tailEnd/>
            </a:ln>
            <a:effectLst/>
          </p:spPr>
          <p:txBody>
            <a:bodyPr wrap="none" anchor="ctr"/>
            <a:lstStyle/>
            <a:p>
              <a:endParaRPr lang="ar-EG"/>
            </a:p>
          </p:txBody>
        </p:sp>
      </p:grpSp>
      <p:sp>
        <p:nvSpPr>
          <p:cNvPr id="1027" name="Rectangle 3"/>
          <p:cNvSpPr>
            <a:spLocks noGrp="1" noChangeArrowheads="1"/>
          </p:cNvSpPr>
          <p:nvPr>
            <p:ph type="body" idx="1"/>
          </p:nvPr>
        </p:nvSpPr>
        <p:spPr bwMode="auto">
          <a:xfrm>
            <a:off x="381000" y="1295400"/>
            <a:ext cx="83058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white">
          <a:xfrm>
            <a:off x="762000" y="6553200"/>
            <a:ext cx="1828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endParaRPr lang="en-US"/>
          </a:p>
        </p:txBody>
      </p:sp>
      <p:sp>
        <p:nvSpPr>
          <p:cNvPr id="1030" name="Rectangle 6"/>
          <p:cNvSpPr>
            <a:spLocks noGrp="1" noChangeArrowheads="1"/>
          </p:cNvSpPr>
          <p:nvPr>
            <p:ph type="sldNum" sz="quarter" idx="4"/>
          </p:nvPr>
        </p:nvSpPr>
        <p:spPr bwMode="white">
          <a:xfrm>
            <a:off x="3581400" y="662940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bg1"/>
                </a:solidFill>
              </a:defRPr>
            </a:lvl1pPr>
          </a:lstStyle>
          <a:p>
            <a:fld id="{C63051F0-3E62-43E1-8734-087D5F814831}" type="slidenum">
              <a:rPr lang="en-US"/>
              <a:pPr/>
              <a:t>‹#›</a:t>
            </a:fld>
            <a:endParaRPr lang="en-US"/>
          </a:p>
        </p:txBody>
      </p:sp>
      <p:sp>
        <p:nvSpPr>
          <p:cNvPr id="1026" name="Rectangle 2"/>
          <p:cNvSpPr>
            <a:spLocks noGrp="1" noChangeArrowheads="1"/>
          </p:cNvSpPr>
          <p:nvPr>
            <p:ph type="title"/>
          </p:nvPr>
        </p:nvSpPr>
        <p:spPr bwMode="gray">
          <a:xfrm>
            <a:off x="914400" y="457200"/>
            <a:ext cx="75438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grpSp>
        <p:nvGrpSpPr>
          <p:cNvPr id="1097" name="Group 73"/>
          <p:cNvGrpSpPr>
            <a:grpSpLocks/>
          </p:cNvGrpSpPr>
          <p:nvPr/>
        </p:nvGrpSpPr>
        <p:grpSpPr bwMode="auto">
          <a:xfrm>
            <a:off x="360363" y="457200"/>
            <a:ext cx="533400" cy="609600"/>
            <a:chOff x="4128" y="1920"/>
            <a:chExt cx="1010" cy="1104"/>
          </a:xfrm>
        </p:grpSpPr>
        <p:sp>
          <p:nvSpPr>
            <p:cNvPr id="1093" name="Freeform 69"/>
            <p:cNvSpPr>
              <a:spLocks/>
            </p:cNvSpPr>
            <p:nvPr userDrawn="1"/>
          </p:nvSpPr>
          <p:spPr bwMode="gray">
            <a:xfrm>
              <a:off x="4128" y="1920"/>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2"/>
            </a:solidFill>
            <a:ln w="9525">
              <a:noFill/>
              <a:round/>
              <a:headEnd/>
              <a:tailEnd/>
            </a:ln>
            <a:effectLst/>
          </p:spPr>
          <p:txBody>
            <a:bodyPr/>
            <a:lstStyle/>
            <a:p>
              <a:endParaRPr lang="ar-EG"/>
            </a:p>
          </p:txBody>
        </p:sp>
        <p:sp>
          <p:nvSpPr>
            <p:cNvPr id="1094" name="Freeform 70"/>
            <p:cNvSpPr>
              <a:spLocks/>
            </p:cNvSpPr>
            <p:nvPr userDrawn="1"/>
          </p:nvSpPr>
          <p:spPr bwMode="gray">
            <a:xfrm rot="5400000">
              <a:off x="4129" y="2495"/>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2"/>
            </a:solidFill>
            <a:ln w="9525">
              <a:noFill/>
              <a:round/>
              <a:headEnd/>
              <a:tailEnd/>
            </a:ln>
            <a:effectLst/>
          </p:spPr>
          <p:txBody>
            <a:bodyPr/>
            <a:lstStyle/>
            <a:p>
              <a:endParaRPr lang="ar-EG"/>
            </a:p>
          </p:txBody>
        </p:sp>
        <p:sp>
          <p:nvSpPr>
            <p:cNvPr id="1095" name="Freeform 71"/>
            <p:cNvSpPr>
              <a:spLocks/>
            </p:cNvSpPr>
            <p:nvPr userDrawn="1"/>
          </p:nvSpPr>
          <p:spPr bwMode="gray">
            <a:xfrm>
              <a:off x="4608" y="1920"/>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2"/>
            </a:solidFill>
            <a:ln w="9525">
              <a:noFill/>
              <a:round/>
              <a:headEnd/>
              <a:tailEnd/>
            </a:ln>
            <a:effectLst/>
          </p:spPr>
          <p:txBody>
            <a:bodyPr/>
            <a:lstStyle/>
            <a:p>
              <a:endParaRPr lang="ar-EG"/>
            </a:p>
          </p:txBody>
        </p:sp>
        <p:sp>
          <p:nvSpPr>
            <p:cNvPr id="1096" name="Freeform 72"/>
            <p:cNvSpPr>
              <a:spLocks/>
            </p:cNvSpPr>
            <p:nvPr userDrawn="1"/>
          </p:nvSpPr>
          <p:spPr bwMode="gray">
            <a:xfrm rot="5400000">
              <a:off x="4609" y="2495"/>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2"/>
            </a:solidFill>
            <a:ln w="9525">
              <a:noFill/>
              <a:round/>
              <a:headEnd/>
              <a:tailEnd/>
            </a:ln>
            <a:effectLst/>
          </p:spPr>
          <p:txBody>
            <a:bodyPr/>
            <a:lstStyle/>
            <a:p>
              <a:endParaRPr lang="ar-EG"/>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rtl="1" eaLnBrk="1" fontAlgn="base" hangingPunct="1">
        <a:spcBef>
          <a:spcPct val="0"/>
        </a:spcBef>
        <a:spcAft>
          <a:spcPct val="0"/>
        </a:spcAft>
        <a:defRPr sz="2800" b="1">
          <a:solidFill>
            <a:schemeClr val="tx2"/>
          </a:solidFill>
          <a:latin typeface="+mj-lt"/>
          <a:ea typeface="+mj-ea"/>
          <a:cs typeface="+mj-cs"/>
        </a:defRPr>
      </a:lvl1pPr>
      <a:lvl2pPr algn="l" rtl="1" eaLnBrk="1" fontAlgn="base" hangingPunct="1">
        <a:spcBef>
          <a:spcPct val="0"/>
        </a:spcBef>
        <a:spcAft>
          <a:spcPct val="0"/>
        </a:spcAft>
        <a:defRPr sz="2800" b="1">
          <a:solidFill>
            <a:schemeClr val="tx2"/>
          </a:solidFill>
          <a:latin typeface="Arial" charset="0"/>
        </a:defRPr>
      </a:lvl2pPr>
      <a:lvl3pPr algn="l" rtl="1" eaLnBrk="1" fontAlgn="base" hangingPunct="1">
        <a:spcBef>
          <a:spcPct val="0"/>
        </a:spcBef>
        <a:spcAft>
          <a:spcPct val="0"/>
        </a:spcAft>
        <a:defRPr sz="2800" b="1">
          <a:solidFill>
            <a:schemeClr val="tx2"/>
          </a:solidFill>
          <a:latin typeface="Arial" charset="0"/>
        </a:defRPr>
      </a:lvl3pPr>
      <a:lvl4pPr algn="l" rtl="1" eaLnBrk="1" fontAlgn="base" hangingPunct="1">
        <a:spcBef>
          <a:spcPct val="0"/>
        </a:spcBef>
        <a:spcAft>
          <a:spcPct val="0"/>
        </a:spcAft>
        <a:defRPr sz="2800" b="1">
          <a:solidFill>
            <a:schemeClr val="tx2"/>
          </a:solidFill>
          <a:latin typeface="Arial" charset="0"/>
        </a:defRPr>
      </a:lvl4pPr>
      <a:lvl5pPr algn="l" rtl="1" eaLnBrk="1" fontAlgn="base" hangingPunct="1">
        <a:spcBef>
          <a:spcPct val="0"/>
        </a:spcBef>
        <a:spcAft>
          <a:spcPct val="0"/>
        </a:spcAft>
        <a:defRPr sz="2800" b="1">
          <a:solidFill>
            <a:schemeClr val="tx2"/>
          </a:solidFill>
          <a:latin typeface="Arial" charset="0"/>
        </a:defRPr>
      </a:lvl5pPr>
      <a:lvl6pPr marL="457200" algn="l" rtl="1" eaLnBrk="1" fontAlgn="base" hangingPunct="1">
        <a:spcBef>
          <a:spcPct val="0"/>
        </a:spcBef>
        <a:spcAft>
          <a:spcPct val="0"/>
        </a:spcAft>
        <a:defRPr sz="2800" b="1">
          <a:solidFill>
            <a:schemeClr val="tx2"/>
          </a:solidFill>
          <a:latin typeface="Arial" charset="0"/>
        </a:defRPr>
      </a:lvl6pPr>
      <a:lvl7pPr marL="914400" algn="l" rtl="1" eaLnBrk="1" fontAlgn="base" hangingPunct="1">
        <a:spcBef>
          <a:spcPct val="0"/>
        </a:spcBef>
        <a:spcAft>
          <a:spcPct val="0"/>
        </a:spcAft>
        <a:defRPr sz="2800" b="1">
          <a:solidFill>
            <a:schemeClr val="tx2"/>
          </a:solidFill>
          <a:latin typeface="Arial" charset="0"/>
        </a:defRPr>
      </a:lvl7pPr>
      <a:lvl8pPr marL="1371600" algn="l" rtl="1" eaLnBrk="1" fontAlgn="base" hangingPunct="1">
        <a:spcBef>
          <a:spcPct val="0"/>
        </a:spcBef>
        <a:spcAft>
          <a:spcPct val="0"/>
        </a:spcAft>
        <a:defRPr sz="2800" b="1">
          <a:solidFill>
            <a:schemeClr val="tx2"/>
          </a:solidFill>
          <a:latin typeface="Arial" charset="0"/>
        </a:defRPr>
      </a:lvl8pPr>
      <a:lvl9pPr marL="1828800" algn="l" rtl="1" eaLnBrk="1" fontAlgn="base" hangingPunct="1">
        <a:spcBef>
          <a:spcPct val="0"/>
        </a:spcBef>
        <a:spcAft>
          <a:spcPct val="0"/>
        </a:spcAft>
        <a:defRPr sz="2800" b="1">
          <a:solidFill>
            <a:schemeClr val="tx2"/>
          </a:solidFill>
          <a:latin typeface="Arial" charset="0"/>
        </a:defRPr>
      </a:lvl9pPr>
    </p:titleStyle>
    <p:bodyStyle>
      <a:lvl1pPr marL="342900" indent="-342900" algn="r" rtl="1" eaLnBrk="1" fontAlgn="base" hangingPunct="1">
        <a:spcBef>
          <a:spcPct val="20000"/>
        </a:spcBef>
        <a:spcAft>
          <a:spcPct val="0"/>
        </a:spcAft>
        <a:buClr>
          <a:schemeClr val="tx2"/>
        </a:buClr>
        <a:buFont typeface="Wingdings" pitchFamily="2" charset="2"/>
        <a:buChar char="§"/>
        <a:defRPr sz="2800">
          <a:solidFill>
            <a:schemeClr val="tx1"/>
          </a:solidFill>
          <a:latin typeface="+mn-lt"/>
          <a:ea typeface="+mn-ea"/>
          <a:cs typeface="+mn-cs"/>
        </a:defRPr>
      </a:lvl1pPr>
      <a:lvl2pPr marL="742950" indent="-285750" algn="r" rtl="1" eaLnBrk="1" fontAlgn="base" hangingPunct="1">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r" rtl="1" eaLnBrk="1" fontAlgn="base" hangingPunct="1">
        <a:spcBef>
          <a:spcPct val="20000"/>
        </a:spcBef>
        <a:spcAft>
          <a:spcPct val="0"/>
        </a:spcAft>
        <a:buClr>
          <a:schemeClr val="tx1"/>
        </a:buClr>
        <a:buChar char="•"/>
        <a:defRPr sz="2000">
          <a:solidFill>
            <a:schemeClr val="tx1"/>
          </a:solidFill>
          <a:latin typeface="+mn-lt"/>
        </a:defRPr>
      </a:lvl3pPr>
      <a:lvl4pPr marL="1600200" indent="-228600" algn="r" rtl="1" eaLnBrk="1" fontAlgn="base" hangingPunct="1">
        <a:spcBef>
          <a:spcPct val="20000"/>
        </a:spcBef>
        <a:spcAft>
          <a:spcPct val="0"/>
        </a:spcAft>
        <a:buChar char="–"/>
        <a:defRPr>
          <a:solidFill>
            <a:schemeClr val="tx1"/>
          </a:solidFill>
          <a:latin typeface="+mn-lt"/>
        </a:defRPr>
      </a:lvl4pPr>
      <a:lvl5pPr marL="2057400" indent="-228600" algn="r" rtl="1" eaLnBrk="1" fontAlgn="base" hangingPunct="1">
        <a:spcBef>
          <a:spcPct val="20000"/>
        </a:spcBef>
        <a:spcAft>
          <a:spcPct val="0"/>
        </a:spcAft>
        <a:buChar char="»"/>
        <a:defRPr>
          <a:solidFill>
            <a:schemeClr val="tx1"/>
          </a:solidFill>
          <a:latin typeface="+mn-lt"/>
        </a:defRPr>
      </a:lvl5pPr>
      <a:lvl6pPr marL="2514600" indent="-228600" algn="r" rtl="1" eaLnBrk="1" fontAlgn="base" hangingPunct="1">
        <a:spcBef>
          <a:spcPct val="20000"/>
        </a:spcBef>
        <a:spcAft>
          <a:spcPct val="0"/>
        </a:spcAft>
        <a:buChar char="»"/>
        <a:defRPr>
          <a:solidFill>
            <a:schemeClr val="tx1"/>
          </a:solidFill>
          <a:latin typeface="+mn-lt"/>
        </a:defRPr>
      </a:lvl6pPr>
      <a:lvl7pPr marL="2971800" indent="-228600" algn="r" rtl="1" eaLnBrk="1" fontAlgn="base" hangingPunct="1">
        <a:spcBef>
          <a:spcPct val="20000"/>
        </a:spcBef>
        <a:spcAft>
          <a:spcPct val="0"/>
        </a:spcAft>
        <a:buChar char="»"/>
        <a:defRPr>
          <a:solidFill>
            <a:schemeClr val="tx1"/>
          </a:solidFill>
          <a:latin typeface="+mn-lt"/>
        </a:defRPr>
      </a:lvl7pPr>
      <a:lvl8pPr marL="3429000" indent="-228600" algn="r" rtl="1" eaLnBrk="1" fontAlgn="base" hangingPunct="1">
        <a:spcBef>
          <a:spcPct val="20000"/>
        </a:spcBef>
        <a:spcAft>
          <a:spcPct val="0"/>
        </a:spcAft>
        <a:buChar char="»"/>
        <a:defRPr>
          <a:solidFill>
            <a:schemeClr val="tx1"/>
          </a:solidFill>
          <a:latin typeface="+mn-lt"/>
        </a:defRPr>
      </a:lvl8pPr>
      <a:lvl9pPr marL="3886200" indent="-228600" algn="r" rtl="1" eaLnBrk="1" fontAlgn="base" hangingPunct="1">
        <a:spcBef>
          <a:spcPct val="20000"/>
        </a:spcBef>
        <a:spcAft>
          <a:spcPct val="0"/>
        </a:spcAft>
        <a:buChar char="»"/>
        <a:defRPr>
          <a:solidFill>
            <a:schemeClr val="tx1"/>
          </a:solidFill>
          <a:latin typeface="+mn-lt"/>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vogella.com/tutorials/Android/article.html#android-studio-overview-and-installation" TargetMode="External"/><Relationship Id="rId2" Type="http://schemas.openxmlformats.org/officeDocument/2006/relationships/hyperlink" Target="https://developer.android.com/studio/index.html?gclid=EAIaIQobChMI1ubH4qa81gIVEoGyCh0eOgPhEAAYASAAEgIlxfD_Bw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bwMode="ltGray">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2708" name="Rectangle 4"/>
          <p:cNvSpPr>
            <a:spLocks noGrp="1" noChangeArrowheads="1"/>
          </p:cNvSpPr>
          <p:nvPr>
            <p:ph type="ctrTitle"/>
          </p:nvPr>
        </p:nvSpPr>
        <p:spPr>
          <a:xfrm>
            <a:off x="2714612" y="2667000"/>
            <a:ext cx="6429388" cy="914400"/>
          </a:xfrm>
        </p:spPr>
        <p:txBody>
          <a:bodyPr/>
          <a:lstStyle/>
          <a:p>
            <a:pPr algn="l" rtl="0"/>
            <a:r>
              <a:rPr lang="en-US" dirty="0"/>
              <a:t>Mobile Application Development</a:t>
            </a:r>
          </a:p>
        </p:txBody>
      </p:sp>
      <p:grpSp>
        <p:nvGrpSpPr>
          <p:cNvPr id="72711" name="Group 7"/>
          <p:cNvGrpSpPr>
            <a:grpSpLocks/>
          </p:cNvGrpSpPr>
          <p:nvPr/>
        </p:nvGrpSpPr>
        <p:grpSpPr bwMode="auto">
          <a:xfrm>
            <a:off x="2214546" y="2819400"/>
            <a:ext cx="533400" cy="609600"/>
            <a:chOff x="4128" y="1920"/>
            <a:chExt cx="1010" cy="1104"/>
          </a:xfrm>
        </p:grpSpPr>
        <p:sp>
          <p:nvSpPr>
            <p:cNvPr id="72712" name="Freeform 8"/>
            <p:cNvSpPr>
              <a:spLocks/>
            </p:cNvSpPr>
            <p:nvPr/>
          </p:nvSpPr>
          <p:spPr bwMode="gray">
            <a:xfrm>
              <a:off x="4128" y="1920"/>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1"/>
            </a:solidFill>
            <a:ln w="9525">
              <a:noFill/>
              <a:round/>
              <a:headEnd/>
              <a:tailEnd/>
            </a:ln>
            <a:effectLst/>
          </p:spPr>
          <p:txBody>
            <a:bodyPr/>
            <a:lstStyle/>
            <a:p>
              <a:endParaRPr lang="ar-EG"/>
            </a:p>
          </p:txBody>
        </p:sp>
        <p:sp>
          <p:nvSpPr>
            <p:cNvPr id="72713" name="Freeform 9"/>
            <p:cNvSpPr>
              <a:spLocks/>
            </p:cNvSpPr>
            <p:nvPr/>
          </p:nvSpPr>
          <p:spPr bwMode="gray">
            <a:xfrm rot="5400000">
              <a:off x="4129" y="2495"/>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1"/>
            </a:solidFill>
            <a:ln w="9525">
              <a:noFill/>
              <a:round/>
              <a:headEnd/>
              <a:tailEnd/>
            </a:ln>
            <a:effectLst/>
          </p:spPr>
          <p:txBody>
            <a:bodyPr/>
            <a:lstStyle/>
            <a:p>
              <a:endParaRPr lang="ar-EG"/>
            </a:p>
          </p:txBody>
        </p:sp>
        <p:sp>
          <p:nvSpPr>
            <p:cNvPr id="72714" name="Freeform 10"/>
            <p:cNvSpPr>
              <a:spLocks/>
            </p:cNvSpPr>
            <p:nvPr/>
          </p:nvSpPr>
          <p:spPr bwMode="gray">
            <a:xfrm>
              <a:off x="4608" y="1920"/>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1"/>
            </a:solidFill>
            <a:ln w="9525">
              <a:noFill/>
              <a:round/>
              <a:headEnd/>
              <a:tailEnd/>
            </a:ln>
            <a:effectLst/>
          </p:spPr>
          <p:txBody>
            <a:bodyPr/>
            <a:lstStyle/>
            <a:p>
              <a:endParaRPr lang="ar-EG"/>
            </a:p>
          </p:txBody>
        </p:sp>
        <p:sp>
          <p:nvSpPr>
            <p:cNvPr id="72715" name="Freeform 11"/>
            <p:cNvSpPr>
              <a:spLocks/>
            </p:cNvSpPr>
            <p:nvPr/>
          </p:nvSpPr>
          <p:spPr bwMode="gray">
            <a:xfrm rot="5400000">
              <a:off x="4609" y="2495"/>
              <a:ext cx="528" cy="530"/>
            </a:xfrm>
            <a:custGeom>
              <a:avLst/>
              <a:gdLst/>
              <a:ahLst/>
              <a:cxnLst>
                <a:cxn ang="0">
                  <a:pos x="0" y="0"/>
                </a:cxn>
                <a:cxn ang="0">
                  <a:pos x="0" y="192"/>
                </a:cxn>
                <a:cxn ang="0">
                  <a:pos x="340" y="530"/>
                </a:cxn>
                <a:cxn ang="0">
                  <a:pos x="528" y="528"/>
                </a:cxn>
                <a:cxn ang="0">
                  <a:pos x="528" y="336"/>
                </a:cxn>
                <a:cxn ang="0">
                  <a:pos x="196" y="0"/>
                </a:cxn>
                <a:cxn ang="0">
                  <a:pos x="0" y="0"/>
                </a:cxn>
              </a:cxnLst>
              <a:rect l="0" t="0" r="r" b="b"/>
              <a:pathLst>
                <a:path w="528" h="530">
                  <a:moveTo>
                    <a:pt x="0" y="0"/>
                  </a:moveTo>
                  <a:lnTo>
                    <a:pt x="0" y="192"/>
                  </a:lnTo>
                  <a:lnTo>
                    <a:pt x="340" y="530"/>
                  </a:lnTo>
                  <a:lnTo>
                    <a:pt x="528" y="528"/>
                  </a:lnTo>
                  <a:lnTo>
                    <a:pt x="528" y="336"/>
                  </a:lnTo>
                  <a:lnTo>
                    <a:pt x="196" y="0"/>
                  </a:lnTo>
                  <a:lnTo>
                    <a:pt x="0" y="0"/>
                  </a:lnTo>
                  <a:close/>
                </a:path>
              </a:pathLst>
            </a:custGeom>
            <a:solidFill>
              <a:schemeClr val="tx1"/>
            </a:solidFill>
            <a:ln w="9525">
              <a:noFill/>
              <a:round/>
              <a:headEnd/>
              <a:tailEnd/>
            </a:ln>
            <a:effectLst/>
          </p:spPr>
          <p:txBody>
            <a:bodyPr/>
            <a:lstStyle/>
            <a:p>
              <a:endParaRPr lang="ar-EG"/>
            </a:p>
          </p:txBody>
        </p:sp>
      </p:grpSp>
      <p:sp>
        <p:nvSpPr>
          <p:cNvPr id="2" name="Footer Placeholder 1"/>
          <p:cNvSpPr>
            <a:spLocks noGrp="1"/>
          </p:cNvSpPr>
          <p:nvPr>
            <p:ph type="ftr" sz="quarter" idx="3"/>
          </p:nvPr>
        </p:nvSpPr>
        <p:spPr/>
        <p:txBody>
          <a:bodyPr/>
          <a:lstStyle/>
          <a:p>
            <a:r>
              <a:rPr lang="en-US" dirty="0" smtClean="0">
                <a:solidFill>
                  <a:schemeClr val="bg1"/>
                </a:solidFill>
              </a:rPr>
              <a:t>IT448-Fall 2017</a:t>
            </a:r>
            <a:endParaRPr 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 Design Issues and Considerations</a:t>
            </a:r>
          </a:p>
        </p:txBody>
      </p:sp>
      <p:sp>
        <p:nvSpPr>
          <p:cNvPr id="3" name="Content Placeholder 2"/>
          <p:cNvSpPr>
            <a:spLocks noGrp="1"/>
          </p:cNvSpPr>
          <p:nvPr>
            <p:ph idx="1"/>
          </p:nvPr>
        </p:nvSpPr>
        <p:spPr/>
        <p:txBody>
          <a:bodyPr/>
          <a:lstStyle/>
          <a:p>
            <a:pPr algn="l" rtl="0"/>
            <a:r>
              <a:rPr lang="en-US" dirty="0"/>
              <a:t>App Design</a:t>
            </a:r>
          </a:p>
          <a:p>
            <a:pPr lvl="1" algn="l" rtl="0"/>
            <a:r>
              <a:rPr lang="en-US" dirty="0"/>
              <a:t>Operating System Design Issues</a:t>
            </a:r>
          </a:p>
          <a:p>
            <a:pPr lvl="2" algn="l" rtl="0"/>
            <a:r>
              <a:rPr lang="en-US" dirty="0"/>
              <a:t>IOS Life Cycle</a:t>
            </a:r>
            <a:br>
              <a:rPr lang="en-US" dirty="0"/>
            </a:br>
            <a:r>
              <a:rPr lang="en-US" dirty="0"/>
              <a:t/>
            </a:r>
            <a:br>
              <a:rPr lang="en-US" dirty="0"/>
            </a:br>
            <a:endParaRPr lang="en-US" dirty="0"/>
          </a:p>
        </p:txBody>
      </p:sp>
      <p:pic>
        <p:nvPicPr>
          <p:cNvPr id="4" name="Picture 3"/>
          <p:cNvPicPr>
            <a:picLocks noChangeAspect="1"/>
          </p:cNvPicPr>
          <p:nvPr/>
        </p:nvPicPr>
        <p:blipFill>
          <a:blip r:embed="rId2"/>
          <a:stretch>
            <a:fillRect/>
          </a:stretch>
        </p:blipFill>
        <p:spPr>
          <a:xfrm>
            <a:off x="1043608" y="3140967"/>
            <a:ext cx="6941021" cy="2875345"/>
          </a:xfrm>
          <a:prstGeom prst="rect">
            <a:avLst/>
          </a:prstGeom>
        </p:spPr>
      </p:pic>
    </p:spTree>
    <p:extLst>
      <p:ext uri="{BB962C8B-B14F-4D97-AF65-F5344CB8AC3E}">
        <p14:creationId xmlns:p14="http://schemas.microsoft.com/office/powerpoint/2010/main" val="3728163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 Design Issues and Considerations</a:t>
            </a:r>
          </a:p>
        </p:txBody>
      </p:sp>
      <p:sp>
        <p:nvSpPr>
          <p:cNvPr id="3" name="Content Placeholder 2"/>
          <p:cNvSpPr>
            <a:spLocks noGrp="1"/>
          </p:cNvSpPr>
          <p:nvPr>
            <p:ph idx="1"/>
          </p:nvPr>
        </p:nvSpPr>
        <p:spPr/>
        <p:txBody>
          <a:bodyPr/>
          <a:lstStyle/>
          <a:p>
            <a:pPr algn="l" rtl="0"/>
            <a:r>
              <a:rPr lang="en-US" dirty="0"/>
              <a:t>App Design</a:t>
            </a:r>
          </a:p>
          <a:p>
            <a:pPr lvl="1" algn="l" rtl="0"/>
            <a:r>
              <a:rPr lang="en-US" dirty="0"/>
              <a:t>Screen Size and Orientation Issues</a:t>
            </a:r>
          </a:p>
          <a:p>
            <a:pPr lvl="2" algn="l" rtl="0"/>
            <a:r>
              <a:rPr lang="en-US" dirty="0"/>
              <a:t>The mobile device has significantly less area to design the</a:t>
            </a:r>
            <a:br>
              <a:rPr lang="en-US" dirty="0"/>
            </a:br>
            <a:r>
              <a:rPr lang="en-US" dirty="0"/>
              <a:t>interaction that your users can experience with your app. Poor interface design is the easiest way to get bad reviews for your app.</a:t>
            </a:r>
          </a:p>
          <a:p>
            <a:pPr lvl="2" algn="l" rtl="0"/>
            <a:r>
              <a:rPr lang="en-US" dirty="0"/>
              <a:t>This significantly changes the amount of vertical and horizontal real estate for your interface. Interface elements that were obvious to the user in the vertical orientation may become inaccessible in the horizontal orientation. </a:t>
            </a:r>
          </a:p>
          <a:p>
            <a:pPr lvl="2" algn="l" rtl="0"/>
            <a:r>
              <a:rPr lang="en-US" dirty="0"/>
              <a:t>The solutions to these screen size and orientation issues are planning and design. What does the user want to do with your app? What can your user do with your app? </a:t>
            </a:r>
            <a:br>
              <a:rPr lang="en-US" dirty="0"/>
            </a:br>
            <a:r>
              <a:rPr lang="en-US" dirty="0"/>
              <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545422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 Design Issues and Considerations</a:t>
            </a:r>
          </a:p>
        </p:txBody>
      </p:sp>
      <p:sp>
        <p:nvSpPr>
          <p:cNvPr id="3" name="Content Placeholder 2"/>
          <p:cNvSpPr>
            <a:spLocks noGrp="1"/>
          </p:cNvSpPr>
          <p:nvPr>
            <p:ph idx="1"/>
          </p:nvPr>
        </p:nvSpPr>
        <p:spPr/>
        <p:txBody>
          <a:bodyPr/>
          <a:lstStyle/>
          <a:p>
            <a:pPr algn="l" rtl="0"/>
            <a:r>
              <a:rPr lang="en-US" dirty="0"/>
              <a:t>App Design</a:t>
            </a:r>
          </a:p>
          <a:p>
            <a:pPr lvl="1" algn="l" rtl="0"/>
            <a:r>
              <a:rPr lang="en-US" dirty="0"/>
              <a:t>Connectivity Issues</a:t>
            </a:r>
          </a:p>
          <a:p>
            <a:pPr lvl="2" algn="l" rtl="0"/>
            <a:r>
              <a:rPr lang="en-US" dirty="0"/>
              <a:t>The device’s capability to connect can be lost,</a:t>
            </a:r>
            <a:br>
              <a:rPr lang="en-US" dirty="0"/>
            </a:br>
            <a:r>
              <a:rPr lang="en-US" dirty="0"/>
              <a:t>or the connection speed may be very slow.  </a:t>
            </a:r>
          </a:p>
          <a:p>
            <a:pPr lvl="2" algn="l" rtl="0"/>
            <a:r>
              <a:rPr lang="en-US" dirty="0"/>
              <a:t>The primary issue that the app developer has to be concerned with is blocking the user from working with your app. When the app gets or sends data, it can take a significant amount of time. Users are unlikely to be happy waiting for this action to complete before doing other tasks. This means you have to plan for uploading and downloading data asynchronously, which means you have to make it run outside the main thread of the app.</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1594167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 Design Issues and Considerations</a:t>
            </a:r>
          </a:p>
        </p:txBody>
      </p:sp>
      <p:sp>
        <p:nvSpPr>
          <p:cNvPr id="3" name="Content Placeholder 2"/>
          <p:cNvSpPr>
            <a:spLocks noGrp="1"/>
          </p:cNvSpPr>
          <p:nvPr>
            <p:ph idx="1"/>
          </p:nvPr>
        </p:nvSpPr>
        <p:spPr/>
        <p:txBody>
          <a:bodyPr/>
          <a:lstStyle/>
          <a:p>
            <a:pPr algn="l" rtl="0"/>
            <a:r>
              <a:rPr lang="en-US" dirty="0"/>
              <a:t>App Design</a:t>
            </a:r>
          </a:p>
          <a:p>
            <a:pPr lvl="1" algn="l" rtl="0"/>
            <a:r>
              <a:rPr lang="en-US" dirty="0"/>
              <a:t>Battery Issues</a:t>
            </a:r>
          </a:p>
          <a:p>
            <a:pPr lvl="2" algn="l" rtl="0"/>
            <a:r>
              <a:rPr lang="en-US" dirty="0"/>
              <a:t>Mobile devices rely on batteries for their power, and batteries can be drained. Your job as a developer is to not drain those batteries unnecessarily. This is not just a courtesy issue. If every time your app is used the user’s device quickly becomes a brick.</a:t>
            </a:r>
          </a:p>
          <a:p>
            <a:pPr lvl="2" algn="l" rtl="0"/>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152122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 Design Issues and Considerations</a:t>
            </a:r>
          </a:p>
        </p:txBody>
      </p:sp>
      <p:sp>
        <p:nvSpPr>
          <p:cNvPr id="3" name="Content Placeholder 2"/>
          <p:cNvSpPr>
            <a:spLocks noGrp="1"/>
          </p:cNvSpPr>
          <p:nvPr>
            <p:ph idx="1"/>
          </p:nvPr>
        </p:nvSpPr>
        <p:spPr/>
        <p:txBody>
          <a:bodyPr/>
          <a:lstStyle/>
          <a:p>
            <a:pPr algn="l" rtl="0"/>
            <a:r>
              <a:rPr lang="en-US" sz="2400" dirty="0"/>
              <a:t>App Design</a:t>
            </a:r>
          </a:p>
          <a:p>
            <a:pPr lvl="1" algn="l" rtl="0"/>
            <a:r>
              <a:rPr lang="en-US" sz="2000" dirty="0"/>
              <a:t>Hardware Issues</a:t>
            </a:r>
          </a:p>
          <a:p>
            <a:pPr lvl="2" algn="l" rtl="0"/>
            <a:r>
              <a:rPr lang="en-US" sz="1800" dirty="0"/>
              <a:t>Many devices have the capability to locate the device within a few meters using the GPS, have sensors that can capture device orientation, have lights that can be turned on and off, have cameras, and have other hardware components that allow the device to interact with the environment. </a:t>
            </a:r>
          </a:p>
          <a:p>
            <a:pPr lvl="2" algn="l" rtl="0"/>
            <a:r>
              <a:rPr lang="en-US" sz="1800" dirty="0"/>
              <a:t>Availability of the component. Different manufacturers make</a:t>
            </a:r>
            <a:br>
              <a:rPr lang="en-US" sz="1800" dirty="0"/>
            </a:br>
            <a:r>
              <a:rPr lang="en-US" sz="1800" dirty="0"/>
              <a:t>Android devices, and some include devices that others do not. </a:t>
            </a:r>
            <a:r>
              <a:rPr lang="en-US" sz="1800" dirty="0" err="1"/>
              <a:t>iOS</a:t>
            </a:r>
            <a:r>
              <a:rPr lang="en-US" sz="1800" dirty="0"/>
              <a:t> devices are generally more homogeneous, but differences still exist. </a:t>
            </a:r>
          </a:p>
          <a:p>
            <a:pPr lvl="2" algn="l" rtl="0"/>
            <a:r>
              <a:rPr lang="en-US" sz="1800" dirty="0"/>
              <a:t>To access a hardware component you must use the</a:t>
            </a:r>
            <a:br>
              <a:rPr lang="en-US" sz="1800" dirty="0"/>
            </a:br>
            <a:r>
              <a:rPr lang="en-US" sz="1800" dirty="0"/>
              <a:t>component’s Application Program Interface (API). The component may take some time to turn on and respond with the information you need</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endParaRPr lang="en-US" sz="1800" dirty="0"/>
          </a:p>
        </p:txBody>
      </p:sp>
    </p:spTree>
    <p:extLst>
      <p:ext uri="{BB962C8B-B14F-4D97-AF65-F5344CB8AC3E}">
        <p14:creationId xmlns:p14="http://schemas.microsoft.com/office/powerpoint/2010/main" val="945461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 Design Issues and Considerations</a:t>
            </a:r>
          </a:p>
        </p:txBody>
      </p:sp>
      <p:sp>
        <p:nvSpPr>
          <p:cNvPr id="3" name="Content Placeholder 2"/>
          <p:cNvSpPr>
            <a:spLocks noGrp="1"/>
          </p:cNvSpPr>
          <p:nvPr>
            <p:ph idx="1"/>
          </p:nvPr>
        </p:nvSpPr>
        <p:spPr/>
        <p:txBody>
          <a:bodyPr/>
          <a:lstStyle/>
          <a:p>
            <a:pPr algn="l" rtl="0"/>
            <a:r>
              <a:rPr lang="en-US" dirty="0"/>
              <a:t>Device Differences</a:t>
            </a:r>
          </a:p>
          <a:p>
            <a:pPr lvl="1" algn="l" rtl="0"/>
            <a:r>
              <a:rPr lang="en-US" dirty="0"/>
              <a:t>Android devices (phones and tablets) and </a:t>
            </a:r>
            <a:r>
              <a:rPr lang="en-US" dirty="0" err="1"/>
              <a:t>iOS</a:t>
            </a:r>
            <a:r>
              <a:rPr lang="en-US" dirty="0"/>
              <a:t> phones and tablets each have a unique set of hardware and software capabilities that make the way the user  interacts with the device different for each. Again, to fully capture the device’s capabilities and not degrade the user experience, you must design for those unique characteristics. Remember, users can and will do things you are not expecting. Even if it makes no sense to you, they will do it! If the app crashes or</a:t>
            </a:r>
            <a:br>
              <a:rPr lang="en-US" dirty="0"/>
            </a:br>
            <a:r>
              <a:rPr lang="en-US" dirty="0"/>
              <a:t>loses important data because of something they did, it does not matter: IT IS YOUR FAULT! Plan accordingly.</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1743498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 Design Issues and Considerations</a:t>
            </a:r>
          </a:p>
        </p:txBody>
      </p:sp>
      <p:sp>
        <p:nvSpPr>
          <p:cNvPr id="3" name="Content Placeholder 2"/>
          <p:cNvSpPr>
            <a:spLocks noGrp="1"/>
          </p:cNvSpPr>
          <p:nvPr>
            <p:ph idx="1"/>
          </p:nvPr>
        </p:nvSpPr>
        <p:spPr/>
        <p:txBody>
          <a:bodyPr/>
          <a:lstStyle/>
          <a:p>
            <a:pPr algn="l" rtl="0"/>
            <a:r>
              <a:rPr lang="en-US" dirty="0"/>
              <a:t>Device Differences</a:t>
            </a:r>
          </a:p>
          <a:p>
            <a:pPr lvl="1" algn="l" rtl="0"/>
            <a:r>
              <a:rPr lang="en-US" dirty="0"/>
              <a:t>Android</a:t>
            </a:r>
            <a:br>
              <a:rPr lang="en-US" dirty="0"/>
            </a:br>
            <a:r>
              <a:rPr lang="en-US" dirty="0"/>
              <a:t/>
            </a:r>
            <a:br>
              <a:rPr lang="en-US" dirty="0"/>
            </a:br>
            <a:endParaRPr lang="en-US" dirty="0"/>
          </a:p>
        </p:txBody>
      </p:sp>
      <p:pic>
        <p:nvPicPr>
          <p:cNvPr id="4" name="Shape 115"/>
          <p:cNvPicPr preferRelativeResize="0"/>
          <p:nvPr/>
        </p:nvPicPr>
        <p:blipFill rotWithShape="1">
          <a:blip r:embed="rId2">
            <a:alphaModFix/>
          </a:blip>
          <a:srcRect/>
          <a:stretch/>
        </p:blipFill>
        <p:spPr>
          <a:xfrm>
            <a:off x="1721644" y="2492896"/>
            <a:ext cx="5624511" cy="863599"/>
          </a:xfrm>
          <a:prstGeom prst="rect">
            <a:avLst/>
          </a:prstGeom>
          <a:noFill/>
          <a:ln>
            <a:noFill/>
          </a:ln>
        </p:spPr>
      </p:pic>
      <p:pic>
        <p:nvPicPr>
          <p:cNvPr id="5" name="Shape 123"/>
          <p:cNvPicPr preferRelativeResize="0"/>
          <p:nvPr/>
        </p:nvPicPr>
        <p:blipFill rotWithShape="1">
          <a:blip r:embed="rId3">
            <a:alphaModFix/>
          </a:blip>
          <a:srcRect/>
          <a:stretch/>
        </p:blipFill>
        <p:spPr>
          <a:xfrm>
            <a:off x="1874044" y="4272497"/>
            <a:ext cx="5624511" cy="863599"/>
          </a:xfrm>
          <a:prstGeom prst="rect">
            <a:avLst/>
          </a:prstGeom>
          <a:noFill/>
          <a:ln>
            <a:noFill/>
          </a:ln>
        </p:spPr>
      </p:pic>
    </p:spTree>
    <p:extLst>
      <p:ext uri="{BB962C8B-B14F-4D97-AF65-F5344CB8AC3E}">
        <p14:creationId xmlns:p14="http://schemas.microsoft.com/office/powerpoint/2010/main" val="3738881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 Design Issues and Considerations</a:t>
            </a:r>
          </a:p>
        </p:txBody>
      </p:sp>
      <p:sp>
        <p:nvSpPr>
          <p:cNvPr id="3" name="Content Placeholder 2"/>
          <p:cNvSpPr>
            <a:spLocks noGrp="1"/>
          </p:cNvSpPr>
          <p:nvPr>
            <p:ph idx="1"/>
          </p:nvPr>
        </p:nvSpPr>
        <p:spPr/>
        <p:txBody>
          <a:bodyPr/>
          <a:lstStyle/>
          <a:p>
            <a:pPr algn="l" rtl="0"/>
            <a:r>
              <a:rPr lang="en-US" dirty="0"/>
              <a:t>Device Differences</a:t>
            </a:r>
          </a:p>
          <a:p>
            <a:pPr lvl="1" algn="l" rtl="0"/>
            <a:r>
              <a:rPr lang="en-US" dirty="0"/>
              <a:t>Android</a:t>
            </a:r>
            <a:br>
              <a:rPr lang="en-US" dirty="0"/>
            </a:br>
            <a:r>
              <a:rPr lang="en-US" dirty="0"/>
              <a:t/>
            </a:r>
            <a:br>
              <a:rPr lang="en-US" dirty="0"/>
            </a:br>
            <a:endParaRPr lang="en-US" dirty="0"/>
          </a:p>
        </p:txBody>
      </p:sp>
      <p:pic>
        <p:nvPicPr>
          <p:cNvPr id="4" name="Shape 115"/>
          <p:cNvPicPr preferRelativeResize="0"/>
          <p:nvPr/>
        </p:nvPicPr>
        <p:blipFill rotWithShape="1">
          <a:blip r:embed="rId2">
            <a:alphaModFix/>
          </a:blip>
          <a:srcRect/>
          <a:stretch/>
        </p:blipFill>
        <p:spPr>
          <a:xfrm>
            <a:off x="2833689" y="2132856"/>
            <a:ext cx="5624511" cy="863599"/>
          </a:xfrm>
          <a:prstGeom prst="rect">
            <a:avLst/>
          </a:prstGeom>
          <a:noFill/>
          <a:ln>
            <a:noFill/>
          </a:ln>
        </p:spPr>
      </p:pic>
      <p:pic>
        <p:nvPicPr>
          <p:cNvPr id="5" name="Shape 123"/>
          <p:cNvPicPr preferRelativeResize="0"/>
          <p:nvPr/>
        </p:nvPicPr>
        <p:blipFill rotWithShape="1">
          <a:blip r:embed="rId3">
            <a:alphaModFix/>
          </a:blip>
          <a:srcRect/>
          <a:stretch/>
        </p:blipFill>
        <p:spPr>
          <a:xfrm>
            <a:off x="3062289" y="3462929"/>
            <a:ext cx="5624511" cy="863599"/>
          </a:xfrm>
          <a:prstGeom prst="rect">
            <a:avLst/>
          </a:prstGeom>
          <a:noFill/>
          <a:ln>
            <a:noFill/>
          </a:ln>
        </p:spPr>
      </p:pic>
      <p:pic>
        <p:nvPicPr>
          <p:cNvPr id="6" name="Shape 131"/>
          <p:cNvPicPr preferRelativeResize="0"/>
          <p:nvPr/>
        </p:nvPicPr>
        <p:blipFill rotWithShape="1">
          <a:blip r:embed="rId4">
            <a:alphaModFix/>
          </a:blip>
          <a:srcRect/>
          <a:stretch/>
        </p:blipFill>
        <p:spPr>
          <a:xfrm>
            <a:off x="3411538" y="4768526"/>
            <a:ext cx="4468811" cy="1219199"/>
          </a:xfrm>
          <a:prstGeom prst="rect">
            <a:avLst/>
          </a:prstGeom>
          <a:noFill/>
          <a:ln>
            <a:noFill/>
          </a:ln>
        </p:spPr>
      </p:pic>
    </p:spTree>
    <p:extLst>
      <p:ext uri="{BB962C8B-B14F-4D97-AF65-F5344CB8AC3E}">
        <p14:creationId xmlns:p14="http://schemas.microsoft.com/office/powerpoint/2010/main" val="3733463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Introducing Your First App</a:t>
            </a:r>
          </a:p>
        </p:txBody>
      </p:sp>
      <p:sp>
        <p:nvSpPr>
          <p:cNvPr id="3" name="Content Placeholder 2"/>
          <p:cNvSpPr>
            <a:spLocks noGrp="1"/>
          </p:cNvSpPr>
          <p:nvPr>
            <p:ph idx="1"/>
          </p:nvPr>
        </p:nvSpPr>
        <p:spPr/>
        <p:txBody>
          <a:bodyPr/>
          <a:lstStyle/>
          <a:p>
            <a:pPr marL="0" indent="0" algn="l" rtl="0">
              <a:buNone/>
            </a:pPr>
            <a:r>
              <a:rPr lang="en-US" dirty="0"/>
              <a:t/>
            </a:r>
            <a:br>
              <a:rPr lang="en-US" dirty="0"/>
            </a:br>
            <a:r>
              <a:rPr lang="en-US" dirty="0"/>
              <a:t/>
            </a:r>
            <a:br>
              <a:rPr lang="en-US" dirty="0"/>
            </a:br>
            <a:endParaRPr lang="en-US" dirty="0"/>
          </a:p>
        </p:txBody>
      </p:sp>
      <p:pic>
        <p:nvPicPr>
          <p:cNvPr id="7" name="Shape 139"/>
          <p:cNvPicPr preferRelativeResize="0"/>
          <p:nvPr/>
        </p:nvPicPr>
        <p:blipFill rotWithShape="1">
          <a:blip r:embed="rId2">
            <a:alphaModFix/>
          </a:blip>
          <a:srcRect/>
          <a:stretch/>
        </p:blipFill>
        <p:spPr>
          <a:xfrm>
            <a:off x="2195736" y="1628800"/>
            <a:ext cx="5411786" cy="4878387"/>
          </a:xfrm>
          <a:prstGeom prst="rect">
            <a:avLst/>
          </a:prstGeom>
          <a:noFill/>
          <a:ln>
            <a:noFill/>
          </a:ln>
        </p:spPr>
      </p:pic>
    </p:spTree>
    <p:extLst>
      <p:ext uri="{BB962C8B-B14F-4D97-AF65-F5344CB8AC3E}">
        <p14:creationId xmlns:p14="http://schemas.microsoft.com/office/powerpoint/2010/main" val="3302154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Introducing Your First App</a:t>
            </a:r>
          </a:p>
        </p:txBody>
      </p:sp>
      <p:sp>
        <p:nvSpPr>
          <p:cNvPr id="3" name="Content Placeholder 2"/>
          <p:cNvSpPr>
            <a:spLocks noGrp="1"/>
          </p:cNvSpPr>
          <p:nvPr>
            <p:ph idx="1"/>
          </p:nvPr>
        </p:nvSpPr>
        <p:spPr/>
        <p:txBody>
          <a:bodyPr/>
          <a:lstStyle/>
          <a:p>
            <a:pPr marL="0" indent="0" algn="l" rtl="0">
              <a:buNone/>
            </a:pPr>
            <a:r>
              <a:rPr lang="en-US" dirty="0"/>
              <a:t/>
            </a:r>
            <a:br>
              <a:rPr lang="en-US" dirty="0"/>
            </a:br>
            <a:r>
              <a:rPr lang="en-US" dirty="0"/>
              <a:t/>
            </a:r>
            <a:br>
              <a:rPr lang="en-US" dirty="0"/>
            </a:br>
            <a:endParaRPr lang="en-US" dirty="0"/>
          </a:p>
        </p:txBody>
      </p:sp>
      <p:pic>
        <p:nvPicPr>
          <p:cNvPr id="5" name="Shape 155"/>
          <p:cNvPicPr preferRelativeResize="0"/>
          <p:nvPr/>
        </p:nvPicPr>
        <p:blipFill rotWithShape="1">
          <a:blip r:embed="rId2">
            <a:alphaModFix/>
          </a:blip>
          <a:srcRect/>
          <a:stretch/>
        </p:blipFill>
        <p:spPr>
          <a:xfrm>
            <a:off x="1980407" y="1416050"/>
            <a:ext cx="5411786" cy="4878387"/>
          </a:xfrm>
          <a:prstGeom prst="rect">
            <a:avLst/>
          </a:prstGeom>
          <a:noFill/>
          <a:ln>
            <a:noFill/>
          </a:ln>
        </p:spPr>
      </p:pic>
    </p:spTree>
    <p:extLst>
      <p:ext uri="{BB962C8B-B14F-4D97-AF65-F5344CB8AC3E}">
        <p14:creationId xmlns:p14="http://schemas.microsoft.com/office/powerpoint/2010/main" val="543173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p>
        </p:txBody>
      </p:sp>
      <p:grpSp>
        <p:nvGrpSpPr>
          <p:cNvPr id="4" name="Group 4"/>
          <p:cNvGrpSpPr>
            <a:grpSpLocks/>
          </p:cNvGrpSpPr>
          <p:nvPr/>
        </p:nvGrpSpPr>
        <p:grpSpPr bwMode="auto">
          <a:xfrm>
            <a:off x="2133600" y="1905000"/>
            <a:ext cx="4724400" cy="685800"/>
            <a:chOff x="1296" y="1824"/>
            <a:chExt cx="2976" cy="432"/>
          </a:xfrm>
        </p:grpSpPr>
        <p:sp>
          <p:nvSpPr>
            <p:cNvPr id="5" name="AutoShape 5"/>
            <p:cNvSpPr>
              <a:spLocks noChangeArrowheads="1"/>
            </p:cNvSpPr>
            <p:nvPr/>
          </p:nvSpPr>
          <p:spPr bwMode="gray">
            <a:xfrm>
              <a:off x="1536" y="1899"/>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algn="ctr">
              <a:solidFill>
                <a:schemeClr val="bg1"/>
              </a:solidFill>
              <a:round/>
              <a:headEnd/>
              <a:tailEnd/>
            </a:ln>
            <a:effectLst/>
          </p:spPr>
          <p:txBody>
            <a:bodyPr wrap="none" anchor="ctr"/>
            <a:lstStyle/>
            <a:p>
              <a:endParaRPr lang="ar-EG"/>
            </a:p>
          </p:txBody>
        </p:sp>
        <p:sp>
          <p:nvSpPr>
            <p:cNvPr id="6" name="AutoShape 6"/>
            <p:cNvSpPr>
              <a:spLocks noChangeArrowheads="1"/>
            </p:cNvSpPr>
            <p:nvPr/>
          </p:nvSpPr>
          <p:spPr bwMode="gray">
            <a:xfrm>
              <a:off x="1296" y="1824"/>
              <a:ext cx="432" cy="432"/>
            </a:xfrm>
            <a:prstGeom prst="diamond">
              <a:avLst/>
            </a:prstGeom>
            <a:solidFill>
              <a:schemeClr val="accent2"/>
            </a:solidFill>
            <a:ln w="25400" algn="ctr">
              <a:solidFill>
                <a:schemeClr val="bg1"/>
              </a:solidFill>
              <a:miter lim="800000"/>
              <a:headEnd/>
              <a:tailEnd/>
            </a:ln>
            <a:effectLst/>
          </p:spPr>
          <p:txBody>
            <a:bodyPr wrap="none" anchor="ctr"/>
            <a:lstStyle/>
            <a:p>
              <a:endParaRPr lang="ar-EG"/>
            </a:p>
          </p:txBody>
        </p:sp>
        <p:sp>
          <p:nvSpPr>
            <p:cNvPr id="7" name="Text Box 7"/>
            <p:cNvSpPr txBox="1">
              <a:spLocks noChangeArrowheads="1"/>
            </p:cNvSpPr>
            <p:nvPr/>
          </p:nvSpPr>
          <p:spPr bwMode="gray">
            <a:xfrm>
              <a:off x="1680" y="1934"/>
              <a:ext cx="2160" cy="233"/>
            </a:xfrm>
            <a:prstGeom prst="rect">
              <a:avLst/>
            </a:prstGeom>
            <a:noFill/>
            <a:ln w="9525" algn="ctr">
              <a:noFill/>
              <a:miter lim="800000"/>
              <a:headEnd/>
              <a:tailEnd/>
            </a:ln>
            <a:effectLst/>
          </p:spPr>
          <p:txBody>
            <a:bodyPr>
              <a:spAutoFit/>
            </a:bodyPr>
            <a:lstStyle/>
            <a:p>
              <a:pPr algn="ctr" eaLnBrk="0" hangingPunct="0"/>
              <a:r>
                <a:rPr lang="en-US" dirty="0"/>
                <a:t>Why Mobile Apps?</a:t>
              </a:r>
              <a:endParaRPr lang="en-US" b="1" dirty="0">
                <a:solidFill>
                  <a:srgbClr val="000000"/>
                </a:solidFill>
              </a:endParaRPr>
            </a:p>
          </p:txBody>
        </p:sp>
        <p:sp>
          <p:nvSpPr>
            <p:cNvPr id="8" name="Text Box 8"/>
            <p:cNvSpPr txBox="1">
              <a:spLocks noChangeArrowheads="1"/>
            </p:cNvSpPr>
            <p:nvPr/>
          </p:nvSpPr>
          <p:spPr bwMode="gray">
            <a:xfrm>
              <a:off x="1393" y="1886"/>
              <a:ext cx="223" cy="288"/>
            </a:xfrm>
            <a:prstGeom prst="rect">
              <a:avLst/>
            </a:prstGeom>
            <a:noFill/>
            <a:ln w="9525" algn="ctr">
              <a:noFill/>
              <a:miter lim="800000"/>
              <a:headEnd/>
              <a:tailEnd/>
            </a:ln>
            <a:effectLst/>
          </p:spPr>
          <p:txBody>
            <a:bodyPr wrap="none">
              <a:spAutoFit/>
            </a:bodyPr>
            <a:lstStyle/>
            <a:p>
              <a:pPr algn="ctr" eaLnBrk="0" hangingPunct="0"/>
              <a:r>
                <a:rPr lang="en-US" sz="2400">
                  <a:solidFill>
                    <a:schemeClr val="bg1"/>
                  </a:solidFill>
                </a:rPr>
                <a:t>1</a:t>
              </a:r>
            </a:p>
          </p:txBody>
        </p:sp>
      </p:grpSp>
      <p:grpSp>
        <p:nvGrpSpPr>
          <p:cNvPr id="9" name="Group 9"/>
          <p:cNvGrpSpPr>
            <a:grpSpLocks/>
          </p:cNvGrpSpPr>
          <p:nvPr/>
        </p:nvGrpSpPr>
        <p:grpSpPr bwMode="auto">
          <a:xfrm>
            <a:off x="2133600" y="2743199"/>
            <a:ext cx="4724400" cy="685800"/>
            <a:chOff x="1296" y="1824"/>
            <a:chExt cx="2976" cy="432"/>
          </a:xfrm>
        </p:grpSpPr>
        <p:sp>
          <p:nvSpPr>
            <p:cNvPr id="10" name="AutoShape 10"/>
            <p:cNvSpPr>
              <a:spLocks noChangeArrowheads="1"/>
            </p:cNvSpPr>
            <p:nvPr/>
          </p:nvSpPr>
          <p:spPr bwMode="gray">
            <a:xfrm>
              <a:off x="1536" y="1899"/>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algn="ctr">
              <a:solidFill>
                <a:schemeClr val="bg1"/>
              </a:solidFill>
              <a:round/>
              <a:headEnd/>
              <a:tailEnd/>
            </a:ln>
            <a:effectLst/>
          </p:spPr>
          <p:txBody>
            <a:bodyPr wrap="none" anchor="ctr"/>
            <a:lstStyle/>
            <a:p>
              <a:endParaRPr lang="ar-EG"/>
            </a:p>
          </p:txBody>
        </p:sp>
        <p:sp>
          <p:nvSpPr>
            <p:cNvPr id="11" name="AutoShape 11"/>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a:effectLst/>
          </p:spPr>
          <p:txBody>
            <a:bodyPr wrap="none" anchor="ctr"/>
            <a:lstStyle/>
            <a:p>
              <a:endParaRPr lang="ar-EG"/>
            </a:p>
          </p:txBody>
        </p:sp>
        <p:sp>
          <p:nvSpPr>
            <p:cNvPr id="12" name="Text Box 12"/>
            <p:cNvSpPr txBox="1">
              <a:spLocks noChangeArrowheads="1"/>
            </p:cNvSpPr>
            <p:nvPr/>
          </p:nvSpPr>
          <p:spPr bwMode="gray">
            <a:xfrm>
              <a:off x="1680" y="1934"/>
              <a:ext cx="2160" cy="233"/>
            </a:xfrm>
            <a:prstGeom prst="rect">
              <a:avLst/>
            </a:prstGeom>
            <a:noFill/>
            <a:ln w="9525" algn="ctr">
              <a:noFill/>
              <a:miter lim="800000"/>
              <a:headEnd/>
              <a:tailEnd/>
            </a:ln>
            <a:effectLst/>
          </p:spPr>
          <p:txBody>
            <a:bodyPr>
              <a:spAutoFit/>
            </a:bodyPr>
            <a:lstStyle/>
            <a:p>
              <a:pPr algn="ctr" eaLnBrk="0" hangingPunct="0"/>
              <a:r>
                <a:rPr lang="en-US" dirty="0"/>
                <a:t>Business Process</a:t>
              </a:r>
              <a:endParaRPr lang="en-US" b="1" dirty="0">
                <a:solidFill>
                  <a:srgbClr val="000000"/>
                </a:solidFill>
              </a:endParaRPr>
            </a:p>
          </p:txBody>
        </p:sp>
        <p:sp>
          <p:nvSpPr>
            <p:cNvPr id="13" name="Text Box 13"/>
            <p:cNvSpPr txBox="1">
              <a:spLocks noChangeArrowheads="1"/>
            </p:cNvSpPr>
            <p:nvPr/>
          </p:nvSpPr>
          <p:spPr bwMode="gray">
            <a:xfrm>
              <a:off x="1393" y="1886"/>
              <a:ext cx="223" cy="288"/>
            </a:xfrm>
            <a:prstGeom prst="rect">
              <a:avLst/>
            </a:prstGeom>
            <a:noFill/>
            <a:ln w="9525" algn="ctr">
              <a:noFill/>
              <a:miter lim="800000"/>
              <a:headEnd/>
              <a:tailEnd/>
            </a:ln>
            <a:effectLst/>
          </p:spPr>
          <p:txBody>
            <a:bodyPr wrap="none">
              <a:spAutoFit/>
            </a:bodyPr>
            <a:lstStyle/>
            <a:p>
              <a:pPr algn="ctr" eaLnBrk="0" hangingPunct="0"/>
              <a:r>
                <a:rPr lang="en-US" sz="2400">
                  <a:solidFill>
                    <a:schemeClr val="bg1"/>
                  </a:solidFill>
                </a:rPr>
                <a:t>2</a:t>
              </a:r>
            </a:p>
          </p:txBody>
        </p:sp>
      </p:grpSp>
      <p:grpSp>
        <p:nvGrpSpPr>
          <p:cNvPr id="14" name="Group 14"/>
          <p:cNvGrpSpPr>
            <a:grpSpLocks/>
          </p:cNvGrpSpPr>
          <p:nvPr/>
        </p:nvGrpSpPr>
        <p:grpSpPr bwMode="auto">
          <a:xfrm>
            <a:off x="2133600" y="3581400"/>
            <a:ext cx="4724400" cy="685800"/>
            <a:chOff x="1296" y="1824"/>
            <a:chExt cx="2976" cy="432"/>
          </a:xfrm>
        </p:grpSpPr>
        <p:sp>
          <p:nvSpPr>
            <p:cNvPr id="15" name="AutoShape 15"/>
            <p:cNvSpPr>
              <a:spLocks noChangeArrowheads="1"/>
            </p:cNvSpPr>
            <p:nvPr/>
          </p:nvSpPr>
          <p:spPr bwMode="gray">
            <a:xfrm>
              <a:off x="1536" y="1899"/>
              <a:ext cx="2736" cy="288"/>
            </a:xfrm>
            <a:prstGeom prst="roundRect">
              <a:avLst>
                <a:gd name="adj" fmla="val 16667"/>
              </a:avLst>
            </a:prstGeom>
            <a:gradFill rotWithShape="1">
              <a:gsLst>
                <a:gs pos="0">
                  <a:schemeClr val="tx2"/>
                </a:gs>
                <a:gs pos="50000">
                  <a:schemeClr val="tx2">
                    <a:gamma/>
                    <a:tint val="21176"/>
                    <a:invGamma/>
                  </a:schemeClr>
                </a:gs>
                <a:gs pos="100000">
                  <a:schemeClr val="tx2"/>
                </a:gs>
              </a:gsLst>
              <a:lin ang="5400000" scaled="1"/>
            </a:gradFill>
            <a:ln w="12700" algn="ctr">
              <a:solidFill>
                <a:schemeClr val="bg1"/>
              </a:solidFill>
              <a:round/>
              <a:headEnd/>
              <a:tailEnd/>
            </a:ln>
            <a:effectLst/>
          </p:spPr>
          <p:txBody>
            <a:bodyPr wrap="none" anchor="ctr"/>
            <a:lstStyle/>
            <a:p>
              <a:endParaRPr lang="ar-EG"/>
            </a:p>
          </p:txBody>
        </p:sp>
        <p:sp>
          <p:nvSpPr>
            <p:cNvPr id="16" name="AutoShape 16"/>
            <p:cNvSpPr>
              <a:spLocks noChangeArrowheads="1"/>
            </p:cNvSpPr>
            <p:nvPr/>
          </p:nvSpPr>
          <p:spPr bwMode="gray">
            <a:xfrm>
              <a:off x="1296" y="1824"/>
              <a:ext cx="432" cy="432"/>
            </a:xfrm>
            <a:prstGeom prst="diamond">
              <a:avLst/>
            </a:prstGeom>
            <a:solidFill>
              <a:schemeClr val="tx2"/>
            </a:solidFill>
            <a:ln w="25400" algn="ctr">
              <a:solidFill>
                <a:schemeClr val="bg1"/>
              </a:solidFill>
              <a:miter lim="800000"/>
              <a:headEnd/>
              <a:tailEnd/>
            </a:ln>
            <a:effectLst/>
          </p:spPr>
          <p:txBody>
            <a:bodyPr wrap="none" anchor="ctr"/>
            <a:lstStyle/>
            <a:p>
              <a:endParaRPr lang="ar-EG"/>
            </a:p>
          </p:txBody>
        </p:sp>
        <p:sp>
          <p:nvSpPr>
            <p:cNvPr id="17" name="Text Box 17"/>
            <p:cNvSpPr txBox="1">
              <a:spLocks noChangeArrowheads="1"/>
            </p:cNvSpPr>
            <p:nvPr/>
          </p:nvSpPr>
          <p:spPr bwMode="gray">
            <a:xfrm>
              <a:off x="1680" y="1934"/>
              <a:ext cx="2160" cy="233"/>
            </a:xfrm>
            <a:prstGeom prst="rect">
              <a:avLst/>
            </a:prstGeom>
            <a:noFill/>
            <a:ln w="9525" algn="ctr">
              <a:noFill/>
              <a:miter lim="800000"/>
              <a:headEnd/>
              <a:tailEnd/>
            </a:ln>
            <a:effectLst/>
          </p:spPr>
          <p:txBody>
            <a:bodyPr>
              <a:spAutoFit/>
            </a:bodyPr>
            <a:lstStyle/>
            <a:p>
              <a:pPr algn="ctr" eaLnBrk="0" hangingPunct="0"/>
              <a:r>
                <a:rPr lang="en-US" dirty="0"/>
                <a:t>App Design Issues</a:t>
              </a:r>
              <a:endParaRPr lang="en-US" b="1" dirty="0">
                <a:solidFill>
                  <a:srgbClr val="000000"/>
                </a:solidFill>
              </a:endParaRPr>
            </a:p>
          </p:txBody>
        </p:sp>
        <p:sp>
          <p:nvSpPr>
            <p:cNvPr id="18" name="Text Box 18"/>
            <p:cNvSpPr txBox="1">
              <a:spLocks noChangeArrowheads="1"/>
            </p:cNvSpPr>
            <p:nvPr/>
          </p:nvSpPr>
          <p:spPr bwMode="gray">
            <a:xfrm>
              <a:off x="1393" y="1886"/>
              <a:ext cx="223" cy="288"/>
            </a:xfrm>
            <a:prstGeom prst="rect">
              <a:avLst/>
            </a:prstGeom>
            <a:noFill/>
            <a:ln w="9525" algn="ctr">
              <a:noFill/>
              <a:miter lim="800000"/>
              <a:headEnd/>
              <a:tailEnd/>
            </a:ln>
            <a:effectLst/>
          </p:spPr>
          <p:txBody>
            <a:bodyPr wrap="none">
              <a:spAutoFit/>
            </a:bodyPr>
            <a:lstStyle/>
            <a:p>
              <a:pPr algn="ctr" eaLnBrk="0" hangingPunct="0"/>
              <a:r>
                <a:rPr lang="en-US" sz="2400">
                  <a:solidFill>
                    <a:schemeClr val="bg1"/>
                  </a:solidFill>
                </a:rPr>
                <a:t>3</a:t>
              </a:r>
            </a:p>
          </p:txBody>
        </p:sp>
      </p:grpSp>
      <p:grpSp>
        <p:nvGrpSpPr>
          <p:cNvPr id="19" name="Group 19"/>
          <p:cNvGrpSpPr>
            <a:grpSpLocks/>
          </p:cNvGrpSpPr>
          <p:nvPr/>
        </p:nvGrpSpPr>
        <p:grpSpPr bwMode="auto">
          <a:xfrm>
            <a:off x="2133600" y="4495799"/>
            <a:ext cx="4724400" cy="685800"/>
            <a:chOff x="1296" y="1824"/>
            <a:chExt cx="2976" cy="432"/>
          </a:xfrm>
        </p:grpSpPr>
        <p:sp>
          <p:nvSpPr>
            <p:cNvPr id="20" name="AutoShape 20"/>
            <p:cNvSpPr>
              <a:spLocks noChangeArrowheads="1"/>
            </p:cNvSpPr>
            <p:nvPr/>
          </p:nvSpPr>
          <p:spPr bwMode="gray">
            <a:xfrm>
              <a:off x="1536" y="1899"/>
              <a:ext cx="2736" cy="288"/>
            </a:xfrm>
            <a:prstGeom prst="roundRect">
              <a:avLst>
                <a:gd name="adj" fmla="val 16667"/>
              </a:avLst>
            </a:prstGeom>
            <a:gradFill rotWithShape="1">
              <a:gsLst>
                <a:gs pos="0">
                  <a:schemeClr val="folHlink"/>
                </a:gs>
                <a:gs pos="50000">
                  <a:schemeClr val="folHlink">
                    <a:gamma/>
                    <a:tint val="21176"/>
                    <a:invGamma/>
                  </a:schemeClr>
                </a:gs>
                <a:gs pos="100000">
                  <a:schemeClr val="folHlink"/>
                </a:gs>
              </a:gsLst>
              <a:lin ang="5400000" scaled="1"/>
            </a:gradFill>
            <a:ln w="12700" algn="ctr">
              <a:solidFill>
                <a:schemeClr val="bg1"/>
              </a:solidFill>
              <a:round/>
              <a:headEnd/>
              <a:tailEnd/>
            </a:ln>
            <a:effectLst/>
          </p:spPr>
          <p:txBody>
            <a:bodyPr wrap="none" anchor="ctr"/>
            <a:lstStyle/>
            <a:p>
              <a:endParaRPr lang="ar-EG"/>
            </a:p>
          </p:txBody>
        </p:sp>
        <p:sp>
          <p:nvSpPr>
            <p:cNvPr id="21" name="AutoShape 21"/>
            <p:cNvSpPr>
              <a:spLocks noChangeArrowheads="1"/>
            </p:cNvSpPr>
            <p:nvPr/>
          </p:nvSpPr>
          <p:spPr bwMode="gray">
            <a:xfrm>
              <a:off x="1296" y="1824"/>
              <a:ext cx="432" cy="432"/>
            </a:xfrm>
            <a:prstGeom prst="diamond">
              <a:avLst/>
            </a:prstGeom>
            <a:solidFill>
              <a:schemeClr val="folHlink"/>
            </a:solidFill>
            <a:ln w="25400" algn="ctr">
              <a:solidFill>
                <a:schemeClr val="bg1"/>
              </a:solidFill>
              <a:miter lim="800000"/>
              <a:headEnd/>
              <a:tailEnd/>
            </a:ln>
            <a:effectLst/>
          </p:spPr>
          <p:txBody>
            <a:bodyPr wrap="none" anchor="ctr"/>
            <a:lstStyle/>
            <a:p>
              <a:endParaRPr lang="ar-EG"/>
            </a:p>
          </p:txBody>
        </p:sp>
        <p:sp>
          <p:nvSpPr>
            <p:cNvPr id="22" name="Text Box 22"/>
            <p:cNvSpPr txBox="1">
              <a:spLocks noChangeArrowheads="1"/>
            </p:cNvSpPr>
            <p:nvPr/>
          </p:nvSpPr>
          <p:spPr bwMode="gray">
            <a:xfrm>
              <a:off x="1680" y="1934"/>
              <a:ext cx="2160" cy="233"/>
            </a:xfrm>
            <a:prstGeom prst="rect">
              <a:avLst/>
            </a:prstGeom>
            <a:noFill/>
            <a:ln w="9525" algn="ctr">
              <a:noFill/>
              <a:miter lim="800000"/>
              <a:headEnd/>
              <a:tailEnd/>
            </a:ln>
            <a:effectLst/>
          </p:spPr>
          <p:txBody>
            <a:bodyPr>
              <a:spAutoFit/>
            </a:bodyPr>
            <a:lstStyle/>
            <a:p>
              <a:pPr algn="ctr" eaLnBrk="0" hangingPunct="0"/>
              <a:r>
                <a:rPr lang="en-US" dirty="0"/>
                <a:t>Introducing Your First App</a:t>
              </a:r>
              <a:endParaRPr lang="en-US" b="1" dirty="0">
                <a:solidFill>
                  <a:srgbClr val="000000"/>
                </a:solidFill>
              </a:endParaRPr>
            </a:p>
          </p:txBody>
        </p:sp>
        <p:sp>
          <p:nvSpPr>
            <p:cNvPr id="23" name="Text Box 23"/>
            <p:cNvSpPr txBox="1">
              <a:spLocks noChangeArrowheads="1"/>
            </p:cNvSpPr>
            <p:nvPr/>
          </p:nvSpPr>
          <p:spPr bwMode="gray">
            <a:xfrm>
              <a:off x="1393" y="1886"/>
              <a:ext cx="223" cy="288"/>
            </a:xfrm>
            <a:prstGeom prst="rect">
              <a:avLst/>
            </a:prstGeom>
            <a:noFill/>
            <a:ln w="9525" algn="ctr">
              <a:noFill/>
              <a:miter lim="800000"/>
              <a:headEnd/>
              <a:tailEnd/>
            </a:ln>
            <a:effectLst/>
          </p:spPr>
          <p:txBody>
            <a:bodyPr wrap="none">
              <a:spAutoFit/>
            </a:bodyPr>
            <a:lstStyle/>
            <a:p>
              <a:pPr algn="ctr" eaLnBrk="0" hangingPunct="0"/>
              <a:r>
                <a:rPr lang="en-US" sz="2400">
                  <a:solidFill>
                    <a:schemeClr val="bg1"/>
                  </a:solidFill>
                </a:rPr>
                <a:t>4</a:t>
              </a:r>
            </a:p>
          </p:txBody>
        </p:sp>
      </p:grpSp>
    </p:spTree>
    <p:extLst>
      <p:ext uri="{BB962C8B-B14F-4D97-AF65-F5344CB8AC3E}">
        <p14:creationId xmlns:p14="http://schemas.microsoft.com/office/powerpoint/2010/main" val="2645892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Introducing Your First App</a:t>
            </a:r>
          </a:p>
        </p:txBody>
      </p:sp>
      <p:sp>
        <p:nvSpPr>
          <p:cNvPr id="3" name="Content Placeholder 2"/>
          <p:cNvSpPr>
            <a:spLocks noGrp="1"/>
          </p:cNvSpPr>
          <p:nvPr>
            <p:ph idx="1"/>
          </p:nvPr>
        </p:nvSpPr>
        <p:spPr/>
        <p:txBody>
          <a:bodyPr/>
          <a:lstStyle/>
          <a:p>
            <a:pPr marL="0" indent="0" algn="l" rtl="0">
              <a:buNone/>
            </a:pPr>
            <a:r>
              <a:rPr lang="en-US" dirty="0"/>
              <a:t/>
            </a:r>
            <a:br>
              <a:rPr lang="en-US" dirty="0"/>
            </a:br>
            <a:r>
              <a:rPr lang="en-US" dirty="0"/>
              <a:t/>
            </a:r>
            <a:br>
              <a:rPr lang="en-US" dirty="0"/>
            </a:br>
            <a:endParaRPr lang="en-US" dirty="0"/>
          </a:p>
        </p:txBody>
      </p:sp>
      <p:pic>
        <p:nvPicPr>
          <p:cNvPr id="6" name="Shape 163"/>
          <p:cNvPicPr preferRelativeResize="0"/>
          <p:nvPr/>
        </p:nvPicPr>
        <p:blipFill rotWithShape="1">
          <a:blip r:embed="rId2">
            <a:alphaModFix/>
          </a:blip>
          <a:srcRect/>
          <a:stretch/>
        </p:blipFill>
        <p:spPr>
          <a:xfrm>
            <a:off x="1980407" y="1416050"/>
            <a:ext cx="5411786" cy="4878387"/>
          </a:xfrm>
          <a:prstGeom prst="rect">
            <a:avLst/>
          </a:prstGeom>
          <a:noFill/>
          <a:ln>
            <a:noFill/>
          </a:ln>
        </p:spPr>
      </p:pic>
    </p:spTree>
    <p:extLst>
      <p:ext uri="{BB962C8B-B14F-4D97-AF65-F5344CB8AC3E}">
        <p14:creationId xmlns:p14="http://schemas.microsoft.com/office/powerpoint/2010/main" val="266844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Resources</a:t>
            </a:r>
            <a:endParaRPr lang="en-US" dirty="0"/>
          </a:p>
        </p:txBody>
      </p:sp>
      <p:sp>
        <p:nvSpPr>
          <p:cNvPr id="3" name="Content Placeholder 2"/>
          <p:cNvSpPr>
            <a:spLocks noGrp="1"/>
          </p:cNvSpPr>
          <p:nvPr>
            <p:ph idx="1"/>
          </p:nvPr>
        </p:nvSpPr>
        <p:spPr/>
        <p:txBody>
          <a:bodyPr/>
          <a:lstStyle/>
          <a:p>
            <a:pPr marL="0" marR="0" indent="-228600" algn="l" rtl="0">
              <a:spcBef>
                <a:spcPts val="0"/>
              </a:spcBef>
              <a:spcAft>
                <a:spcPts val="0"/>
              </a:spcAft>
            </a:pPr>
            <a:r>
              <a:rPr lang="en-US" b="1" dirty="0"/>
              <a:t>For Android Studio download:</a:t>
            </a:r>
          </a:p>
          <a:p>
            <a:pPr marL="0" lvl="0" indent="-228600" algn="l" rtl="0" fontAlgn="auto">
              <a:spcBef>
                <a:spcPts val="0"/>
              </a:spcBef>
              <a:spcAft>
                <a:spcPts val="0"/>
              </a:spcAft>
              <a:buClrTx/>
              <a:buNone/>
              <a:defRPr/>
            </a:pPr>
            <a:r>
              <a:rPr lang="en-US" dirty="0">
                <a:hlinkClick r:id="rId2"/>
              </a:rPr>
              <a:t>https://developer.android.com/studio/index.html?gclid=EAIaIQobChMI1ubH4qa81gIVEoGyCh0eOgPhEAAYASAAEgIlxfD_BwE</a:t>
            </a:r>
            <a:endParaRPr lang="en-US" dirty="0"/>
          </a:p>
          <a:p>
            <a:pPr marL="0" marR="0" indent="-228600" algn="l" rtl="0">
              <a:spcBef>
                <a:spcPts val="0"/>
              </a:spcBef>
              <a:spcAft>
                <a:spcPts val="0"/>
              </a:spcAft>
            </a:pPr>
            <a:endParaRPr lang="en-US" dirty="0"/>
          </a:p>
          <a:p>
            <a:pPr marL="0" marR="0" indent="-228600" algn="l" rtl="0">
              <a:spcBef>
                <a:spcPts val="0"/>
              </a:spcBef>
              <a:spcAft>
                <a:spcPts val="0"/>
              </a:spcAft>
            </a:pPr>
            <a:r>
              <a:rPr lang="en-US" b="1" dirty="0"/>
              <a:t>For Android Studio installation :</a:t>
            </a:r>
          </a:p>
          <a:p>
            <a:pPr marL="0" marR="0" indent="0" algn="l" rtl="0">
              <a:spcBef>
                <a:spcPts val="0"/>
              </a:spcBef>
              <a:spcAft>
                <a:spcPts val="0"/>
              </a:spcAft>
              <a:buNone/>
            </a:pPr>
            <a:r>
              <a:rPr lang="en-US" dirty="0">
                <a:hlinkClick r:id="rId3"/>
              </a:rPr>
              <a:t>http://www.vogella.com/tutorials/Android/article.html#android-studio-overview-and-installation</a:t>
            </a:r>
            <a:endParaRPr lang="en-US" dirty="0"/>
          </a:p>
          <a:p>
            <a:pPr marL="0" marR="0" indent="0" algn="l" rtl="0">
              <a:spcBef>
                <a:spcPts val="0"/>
              </a:spcBef>
              <a:spcAft>
                <a:spcPts val="0"/>
              </a:spcAft>
              <a:buNone/>
            </a:pPr>
            <a:r>
              <a:rPr lang="en-US" sz="2000" dirty="0"/>
              <a:t>The steps of how to install Android studio and how to open a new project are covered from point 1-3. This link contains additional info that will be covered in the </a:t>
            </a:r>
            <a:r>
              <a:rPr lang="en-US" sz="2000" dirty="0" smtClean="0"/>
              <a:t>next </a:t>
            </a:r>
            <a:r>
              <a:rPr lang="en-US" sz="2000" dirty="0"/>
              <a:t>week</a:t>
            </a:r>
          </a:p>
          <a:p>
            <a:pPr algn="l"/>
            <a:endParaRPr lang="en-US" dirty="0"/>
          </a:p>
        </p:txBody>
      </p:sp>
    </p:spTree>
    <p:extLst>
      <p:ext uri="{BB962C8B-B14F-4D97-AF65-F5344CB8AC3E}">
        <p14:creationId xmlns:p14="http://schemas.microsoft.com/office/powerpoint/2010/main" val="3021752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WordArt 3"/>
          <p:cNvSpPr>
            <a:spLocks noChangeArrowheads="1" noChangeShapeType="1" noTextEdit="1"/>
          </p:cNvSpPr>
          <p:nvPr/>
        </p:nvSpPr>
        <p:spPr bwMode="gray">
          <a:xfrm>
            <a:off x="1981200" y="2667000"/>
            <a:ext cx="5257800" cy="838200"/>
          </a:xfrm>
          <a:prstGeom prst="rect">
            <a:avLst/>
          </a:prstGeom>
        </p:spPr>
        <p:txBody>
          <a:bodyPr wrap="none" fromWordArt="1">
            <a:prstTxWarp prst="textDeflate">
              <a:avLst>
                <a:gd name="adj" fmla="val 0"/>
              </a:avLst>
            </a:prstTxWarp>
          </a:bodyPr>
          <a:lstStyle/>
          <a:p>
            <a:pPr algn="ctr"/>
            <a:r>
              <a:rPr lang="en-US" sz="5400" b="1" kern="10">
                <a:ln w="19050">
                  <a:solidFill>
                    <a:schemeClr val="bg1"/>
                  </a:solidFill>
                  <a:round/>
                  <a:headEnd/>
                  <a:tailEnd/>
                </a:ln>
                <a:gradFill rotWithShape="1">
                  <a:gsLst>
                    <a:gs pos="0">
                      <a:schemeClr val="accent1"/>
                    </a:gs>
                    <a:gs pos="100000">
                      <a:schemeClr val="accent2"/>
                    </a:gs>
                  </a:gsLst>
                  <a:lin ang="5400000" scaled="1"/>
                </a:gradFill>
                <a:effectLst>
                  <a:outerShdw dist="35921" dir="2700000" algn="ctr" rotWithShape="0">
                    <a:schemeClr val="bg2">
                      <a:alpha val="50000"/>
                    </a:schemeClr>
                  </a:outerShdw>
                </a:effectLst>
                <a:latin typeface="Verdana"/>
              </a:rPr>
              <a:t>Thank You !</a:t>
            </a:r>
            <a:endParaRPr lang="ar-EG" sz="5400" b="1" kern="10">
              <a:ln w="19050">
                <a:solidFill>
                  <a:schemeClr val="bg1"/>
                </a:solidFill>
                <a:round/>
                <a:headEnd/>
                <a:tailEnd/>
              </a:ln>
              <a:gradFill rotWithShape="1">
                <a:gsLst>
                  <a:gs pos="0">
                    <a:schemeClr val="accent1"/>
                  </a:gs>
                  <a:gs pos="100000">
                    <a:schemeClr val="accent2"/>
                  </a:gs>
                </a:gsLst>
                <a:lin ang="5400000" scaled="1"/>
              </a:gradFill>
              <a:effectLst>
                <a:outerShdw dist="35921" dir="2700000" algn="ctr" rotWithShape="0">
                  <a:schemeClr val="bg2">
                    <a:alpha val="50000"/>
                  </a:schemeClr>
                </a:outerShdw>
              </a:effectLst>
              <a:latin typeface="Verdana"/>
            </a:endParaRPr>
          </a:p>
        </p:txBody>
      </p:sp>
      <p:sp>
        <p:nvSpPr>
          <p:cNvPr id="2" name="Footer Placeholder 1"/>
          <p:cNvSpPr>
            <a:spLocks noGrp="1"/>
          </p:cNvSpPr>
          <p:nvPr>
            <p:ph type="ftr" sz="quarter" idx="3"/>
          </p:nvPr>
        </p:nvSpPr>
        <p:spPr/>
        <p:txBody>
          <a:bodyPr/>
          <a:lstStyle/>
          <a:p>
            <a:r>
              <a:rPr lang="en-US" smtClean="0"/>
              <a:t>IT448-Autumn2017</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Mobile Apps?</a:t>
            </a:r>
          </a:p>
        </p:txBody>
      </p:sp>
      <p:sp>
        <p:nvSpPr>
          <p:cNvPr id="3" name="Content Placeholder 2"/>
          <p:cNvSpPr>
            <a:spLocks noGrp="1"/>
          </p:cNvSpPr>
          <p:nvPr>
            <p:ph idx="1"/>
          </p:nvPr>
        </p:nvSpPr>
        <p:spPr/>
        <p:txBody>
          <a:bodyPr/>
          <a:lstStyle/>
          <a:p>
            <a:pPr algn="just" rtl="0"/>
            <a:r>
              <a:rPr lang="en-US" sz="2400" dirty="0"/>
              <a:t>Transformative Devices</a:t>
            </a:r>
          </a:p>
          <a:p>
            <a:pPr lvl="1" algn="l" rtl="0"/>
            <a:r>
              <a:rPr lang="en-US" sz="2000" dirty="0"/>
              <a:t>There must be something that makes these devices important. There is! Mobile devices add a host of new possibilities for business and personal software because they are truly the first mobile computing platforms. </a:t>
            </a:r>
          </a:p>
          <a:p>
            <a:pPr lvl="1" algn="l" rtl="0"/>
            <a:r>
              <a:rPr lang="en-US" sz="2000" dirty="0"/>
              <a:t>One key feature of a mobile device is the capability to be made aware of its current environment through built-in sensors. </a:t>
            </a:r>
          </a:p>
          <a:p>
            <a:pPr lvl="1" algn="l" rtl="0"/>
            <a:r>
              <a:rPr lang="en-US" sz="2000" dirty="0"/>
              <a:t>The capability to communicate with other</a:t>
            </a:r>
            <a:br>
              <a:rPr lang="en-US" sz="2000" dirty="0"/>
            </a:br>
            <a:r>
              <a:rPr lang="en-US" sz="2000" dirty="0"/>
              <a:t>computing devices through a variety of mechanisms. </a:t>
            </a:r>
            <a:br>
              <a:rPr lang="en-US" sz="2000" dirty="0"/>
            </a:br>
            <a:r>
              <a:rPr lang="en-US" sz="2000" dirty="0"/>
              <a:t/>
            </a:r>
            <a:br>
              <a:rPr lang="en-US" sz="2000" dirty="0"/>
            </a:br>
            <a:r>
              <a:rPr lang="en-US" sz="2000" dirty="0"/>
              <a:t/>
            </a:r>
            <a:br>
              <a:rPr lang="en-US" sz="2000" dirty="0"/>
            </a:br>
            <a:r>
              <a:rPr lang="en-US" sz="2000" dirty="0"/>
              <a:t/>
            </a:r>
            <a:br>
              <a:rPr lang="en-US" sz="2000" dirty="0"/>
            </a:br>
            <a:r>
              <a:rPr lang="en-US" sz="2000" dirty="0"/>
              <a:t/>
            </a:r>
            <a:br>
              <a:rPr lang="en-US" sz="2000" dirty="0"/>
            </a:br>
            <a:r>
              <a:rPr lang="en-US" sz="2000" dirty="0"/>
              <a:t/>
            </a:r>
            <a:br>
              <a:rPr lang="en-US" sz="2000" dirty="0"/>
            </a:br>
            <a:endParaRPr lang="en-US" sz="2000" dirty="0"/>
          </a:p>
        </p:txBody>
      </p:sp>
    </p:spTree>
    <p:extLst>
      <p:ext uri="{BB962C8B-B14F-4D97-AF65-F5344CB8AC3E}">
        <p14:creationId xmlns:p14="http://schemas.microsoft.com/office/powerpoint/2010/main" val="4147385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Mobile Apps?</a:t>
            </a:r>
          </a:p>
        </p:txBody>
      </p:sp>
      <p:sp>
        <p:nvSpPr>
          <p:cNvPr id="3" name="Content Placeholder 2"/>
          <p:cNvSpPr>
            <a:spLocks noGrp="1"/>
          </p:cNvSpPr>
          <p:nvPr>
            <p:ph idx="1"/>
          </p:nvPr>
        </p:nvSpPr>
        <p:spPr/>
        <p:txBody>
          <a:bodyPr/>
          <a:lstStyle/>
          <a:p>
            <a:pPr algn="l" rtl="0"/>
            <a:r>
              <a:rPr lang="en-US" sz="2400" dirty="0"/>
              <a:t>Reaching Customers</a:t>
            </a:r>
          </a:p>
          <a:p>
            <a:pPr lvl="1" algn="l" rtl="0"/>
            <a:r>
              <a:rPr lang="en-US" sz="2000" dirty="0"/>
              <a:t>Having a mobile app can also support brand loyalty and awareness. Some organizations</a:t>
            </a:r>
            <a:br>
              <a:rPr lang="en-US" sz="2000" dirty="0"/>
            </a:br>
            <a:r>
              <a:rPr lang="en-US" sz="2000" dirty="0"/>
              <a:t>have developed apps that allow customers to interact with their brands in positive ways. </a:t>
            </a:r>
            <a:br>
              <a:rPr lang="en-US" sz="2000" dirty="0"/>
            </a:br>
            <a:r>
              <a:rPr lang="en-US" sz="2000" dirty="0"/>
              <a:t/>
            </a:r>
            <a:br>
              <a:rPr lang="en-US" sz="2000" dirty="0"/>
            </a:br>
            <a:r>
              <a:rPr lang="en-US" sz="2000" dirty="0"/>
              <a:t/>
            </a:r>
            <a:br>
              <a:rPr lang="en-US" sz="2000" dirty="0"/>
            </a:br>
            <a:r>
              <a:rPr lang="en-US" sz="2000" dirty="0"/>
              <a:t/>
            </a:r>
            <a:br>
              <a:rPr lang="en-US" sz="2000" dirty="0"/>
            </a:br>
            <a:r>
              <a:rPr lang="en-US" sz="2000" dirty="0"/>
              <a:t/>
            </a:r>
            <a:br>
              <a:rPr lang="en-US" sz="2000" dirty="0"/>
            </a:br>
            <a:r>
              <a:rPr lang="en-US" sz="2000" dirty="0"/>
              <a:t/>
            </a:r>
            <a:br>
              <a:rPr lang="en-US" sz="2000" dirty="0"/>
            </a:br>
            <a:r>
              <a:rPr lang="en-US" sz="2000" dirty="0"/>
              <a:t/>
            </a:r>
            <a:br>
              <a:rPr lang="en-US" sz="2000" dirty="0"/>
            </a:br>
            <a:endParaRPr lang="en-US" sz="2000" dirty="0"/>
          </a:p>
        </p:txBody>
      </p:sp>
      <p:pic>
        <p:nvPicPr>
          <p:cNvPr id="4" name="Picture 3"/>
          <p:cNvPicPr>
            <a:picLocks noChangeAspect="1"/>
          </p:cNvPicPr>
          <p:nvPr/>
        </p:nvPicPr>
        <p:blipFill>
          <a:blip r:embed="rId2"/>
          <a:stretch>
            <a:fillRect/>
          </a:stretch>
        </p:blipFill>
        <p:spPr>
          <a:xfrm>
            <a:off x="1907704" y="3068960"/>
            <a:ext cx="5055071" cy="3468752"/>
          </a:xfrm>
          <a:prstGeom prst="rect">
            <a:avLst/>
          </a:prstGeom>
        </p:spPr>
      </p:pic>
    </p:spTree>
    <p:extLst>
      <p:ext uri="{BB962C8B-B14F-4D97-AF65-F5344CB8AC3E}">
        <p14:creationId xmlns:p14="http://schemas.microsoft.com/office/powerpoint/2010/main" val="2653663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Mobile Apps?</a:t>
            </a:r>
          </a:p>
        </p:txBody>
      </p:sp>
      <p:sp>
        <p:nvSpPr>
          <p:cNvPr id="3" name="Content Placeholder 2"/>
          <p:cNvSpPr>
            <a:spLocks noGrp="1"/>
          </p:cNvSpPr>
          <p:nvPr>
            <p:ph idx="1"/>
          </p:nvPr>
        </p:nvSpPr>
        <p:spPr/>
        <p:txBody>
          <a:bodyPr/>
          <a:lstStyle/>
          <a:p>
            <a:pPr algn="l" rtl="0"/>
            <a:r>
              <a:rPr lang="en-US" sz="2400" dirty="0"/>
              <a:t>Changing Business Process</a:t>
            </a:r>
          </a:p>
          <a:p>
            <a:pPr lvl="1" algn="l" rtl="0"/>
            <a:r>
              <a:rPr lang="en-US" sz="1800" b="1" dirty="0"/>
              <a:t>In smaller businesses that may have found that</a:t>
            </a:r>
            <a:br>
              <a:rPr lang="en-US" sz="1800" b="1" dirty="0"/>
            </a:br>
            <a:r>
              <a:rPr lang="en-US" sz="1800" b="1" dirty="0"/>
              <a:t>the cost, complexity, and </a:t>
            </a:r>
            <a:r>
              <a:rPr lang="en-US" sz="1800" b="1" dirty="0" err="1"/>
              <a:t>nonmobile</a:t>
            </a:r>
            <a:r>
              <a:rPr lang="en-US" sz="1800" b="1" dirty="0"/>
              <a:t> nature of traditional computing platforms made technological solutions to their business process infeasible. </a:t>
            </a:r>
            <a:br>
              <a:rPr lang="en-US" sz="1800" b="1" dirty="0"/>
            </a:br>
            <a:r>
              <a:rPr lang="en-US" sz="1800" b="1" dirty="0"/>
              <a:t/>
            </a:r>
            <a:br>
              <a:rPr lang="en-US" sz="1800" b="1"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endParaRPr lang="en-US" sz="1600" dirty="0"/>
          </a:p>
        </p:txBody>
      </p:sp>
      <p:pic>
        <p:nvPicPr>
          <p:cNvPr id="5" name="Picture 4"/>
          <p:cNvPicPr>
            <a:picLocks noChangeAspect="1"/>
          </p:cNvPicPr>
          <p:nvPr/>
        </p:nvPicPr>
        <p:blipFill>
          <a:blip r:embed="rId2"/>
          <a:stretch>
            <a:fillRect/>
          </a:stretch>
        </p:blipFill>
        <p:spPr>
          <a:xfrm>
            <a:off x="1835696" y="2924944"/>
            <a:ext cx="5672311" cy="3692468"/>
          </a:xfrm>
          <a:prstGeom prst="rect">
            <a:avLst/>
          </a:prstGeom>
        </p:spPr>
      </p:pic>
    </p:spTree>
    <p:extLst>
      <p:ext uri="{BB962C8B-B14F-4D97-AF65-F5344CB8AC3E}">
        <p14:creationId xmlns:p14="http://schemas.microsoft.com/office/powerpoint/2010/main" val="720985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Mobile Apps?</a:t>
            </a:r>
          </a:p>
        </p:txBody>
      </p:sp>
      <p:sp>
        <p:nvSpPr>
          <p:cNvPr id="3" name="Content Placeholder 2"/>
          <p:cNvSpPr>
            <a:spLocks noGrp="1"/>
          </p:cNvSpPr>
          <p:nvPr>
            <p:ph idx="1"/>
          </p:nvPr>
        </p:nvSpPr>
        <p:spPr/>
        <p:txBody>
          <a:bodyPr/>
          <a:lstStyle/>
          <a:p>
            <a:pPr algn="l" rtl="0"/>
            <a:r>
              <a:rPr lang="en-US" sz="2400" dirty="0"/>
              <a:t>Changing Business Process</a:t>
            </a:r>
          </a:p>
          <a:p>
            <a:pPr lvl="1" algn="l" rtl="0"/>
            <a:r>
              <a:rPr lang="en-US" sz="1800" b="1" dirty="0"/>
              <a:t>Although some big fence-building organizations exist, the majority of fence-building companies are much smaller, family owned businesses in which technology plays a very limited role.</a:t>
            </a:r>
            <a:br>
              <a:rPr lang="en-US" sz="1800" b="1" dirty="0"/>
            </a:br>
            <a:r>
              <a:rPr lang="en-US" sz="1800" b="1" dirty="0"/>
              <a:t> </a:t>
            </a:r>
            <a:br>
              <a:rPr lang="en-US" sz="1800" b="1" dirty="0"/>
            </a:br>
            <a:r>
              <a:rPr lang="en-US" sz="1800" b="1" dirty="0"/>
              <a:t/>
            </a:r>
            <a:br>
              <a:rPr lang="en-US" sz="1800" b="1" dirty="0"/>
            </a:br>
            <a:r>
              <a:rPr lang="en-US" sz="1600" b="1" dirty="0"/>
              <a:t/>
            </a:r>
            <a:br>
              <a:rPr lang="en-US" sz="1600" b="1" dirty="0"/>
            </a:br>
            <a:r>
              <a:rPr lang="en-US" sz="1600" b="1" dirty="0"/>
              <a:t/>
            </a:r>
            <a:br>
              <a:rPr lang="en-US" sz="1600" b="1" dirty="0"/>
            </a:br>
            <a:r>
              <a:rPr lang="en-US" sz="1600" b="1" dirty="0"/>
              <a:t/>
            </a:r>
            <a:br>
              <a:rPr lang="en-US" sz="1600" b="1" dirty="0"/>
            </a:br>
            <a:r>
              <a:rPr lang="en-US" sz="1600" b="1" dirty="0"/>
              <a:t/>
            </a:r>
            <a:br>
              <a:rPr lang="en-US" sz="1600" b="1" dirty="0"/>
            </a:br>
            <a:r>
              <a:rPr lang="en-US" sz="1600" b="1" dirty="0"/>
              <a:t/>
            </a:r>
            <a:br>
              <a:rPr lang="en-US" sz="1600" b="1" dirty="0"/>
            </a:br>
            <a:r>
              <a:rPr lang="en-US" sz="1600" b="1" dirty="0"/>
              <a:t/>
            </a:r>
            <a:br>
              <a:rPr lang="en-US" sz="1600" b="1" dirty="0"/>
            </a:br>
            <a:endParaRPr lang="en-US" sz="1600" b="1" dirty="0"/>
          </a:p>
        </p:txBody>
      </p:sp>
      <p:pic>
        <p:nvPicPr>
          <p:cNvPr id="4" name="Picture 3"/>
          <p:cNvPicPr>
            <a:picLocks noChangeAspect="1"/>
          </p:cNvPicPr>
          <p:nvPr/>
        </p:nvPicPr>
        <p:blipFill>
          <a:blip r:embed="rId2"/>
          <a:stretch>
            <a:fillRect/>
          </a:stretch>
        </p:blipFill>
        <p:spPr>
          <a:xfrm>
            <a:off x="2209800" y="2717171"/>
            <a:ext cx="4648200" cy="3562350"/>
          </a:xfrm>
          <a:prstGeom prst="rect">
            <a:avLst/>
          </a:prstGeom>
        </p:spPr>
      </p:pic>
    </p:spTree>
    <p:extLst>
      <p:ext uri="{BB962C8B-B14F-4D97-AF65-F5344CB8AC3E}">
        <p14:creationId xmlns:p14="http://schemas.microsoft.com/office/powerpoint/2010/main" val="4133125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Mobile Apps?</a:t>
            </a:r>
          </a:p>
        </p:txBody>
      </p:sp>
      <p:sp>
        <p:nvSpPr>
          <p:cNvPr id="3" name="Content Placeholder 2"/>
          <p:cNvSpPr>
            <a:spLocks noGrp="1"/>
          </p:cNvSpPr>
          <p:nvPr>
            <p:ph idx="1"/>
          </p:nvPr>
        </p:nvSpPr>
        <p:spPr/>
        <p:txBody>
          <a:bodyPr/>
          <a:lstStyle/>
          <a:p>
            <a:pPr algn="l" rtl="0"/>
            <a:r>
              <a:rPr lang="en-US" sz="2400" dirty="0"/>
              <a:t>Making Money</a:t>
            </a:r>
          </a:p>
          <a:p>
            <a:pPr lvl="1" algn="l" rtl="0"/>
            <a:r>
              <a:rPr lang="en-US" sz="2000" dirty="0"/>
              <a:t>A final reason that mobile is all the rage is that many enterprising individuals see the potential to start businesses and make money. The Google Play Store and the Apple App Store provide</a:t>
            </a:r>
            <a:br>
              <a:rPr lang="en-US" sz="2000" dirty="0"/>
            </a:br>
            <a:r>
              <a:rPr lang="en-US" sz="2000" dirty="0"/>
              <a:t>the app developer access to the market of app purchasers. The developer does not have to worry about product distribution, returns, or payment collection. The store does all this and</a:t>
            </a:r>
            <a:br>
              <a:rPr lang="en-US" sz="2000" dirty="0"/>
            </a:br>
            <a:r>
              <a:rPr lang="en-US" sz="2000" dirty="0"/>
              <a:t>conveniently deposits the proceeds into the developer’s bank account. </a:t>
            </a:r>
          </a:p>
          <a:p>
            <a:pPr lvl="1" algn="l" rtl="0"/>
            <a:endParaRPr lang="en-US" sz="2000" dirty="0"/>
          </a:p>
          <a:p>
            <a:pPr lvl="1" algn="l" rtl="0"/>
            <a:r>
              <a:rPr lang="en-US" sz="2000" dirty="0"/>
              <a:t>Apps can be sold for a onetime fee</a:t>
            </a:r>
          </a:p>
          <a:p>
            <a:pPr lvl="1" algn="l" rtl="0"/>
            <a:r>
              <a:rPr lang="en-US" sz="2000" dirty="0"/>
              <a:t>Ad supported apps make money by including an advertisement </a:t>
            </a:r>
          </a:p>
          <a:p>
            <a:pPr lvl="1" algn="l" rtl="0"/>
            <a:r>
              <a:rPr lang="en-US" sz="2000" dirty="0"/>
              <a:t>In-app purchases. </a:t>
            </a:r>
            <a:br>
              <a:rPr lang="en-US" sz="2000" dirty="0"/>
            </a:br>
            <a:r>
              <a:rPr lang="en-US" sz="2000" dirty="0"/>
              <a:t/>
            </a:r>
            <a:br>
              <a:rPr lang="en-US" sz="2000" dirty="0"/>
            </a:br>
            <a:r>
              <a:rPr lang="en-US" sz="2000" dirty="0"/>
              <a:t/>
            </a:r>
            <a:br>
              <a:rPr lang="en-US" sz="2000" dirty="0"/>
            </a:br>
            <a:r>
              <a:rPr lang="en-US" sz="2000" dirty="0"/>
              <a:t/>
            </a:r>
            <a:br>
              <a:rPr lang="en-US" sz="2000" dirty="0"/>
            </a:br>
            <a:endParaRPr lang="en-US" sz="2000" dirty="0"/>
          </a:p>
        </p:txBody>
      </p:sp>
    </p:spTree>
    <p:extLst>
      <p:ext uri="{BB962C8B-B14F-4D97-AF65-F5344CB8AC3E}">
        <p14:creationId xmlns:p14="http://schemas.microsoft.com/office/powerpoint/2010/main" val="3595031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 Design Issues and Considerations</a:t>
            </a:r>
          </a:p>
        </p:txBody>
      </p:sp>
      <p:sp>
        <p:nvSpPr>
          <p:cNvPr id="3" name="Content Placeholder 2"/>
          <p:cNvSpPr>
            <a:spLocks noGrp="1"/>
          </p:cNvSpPr>
          <p:nvPr>
            <p:ph idx="1"/>
          </p:nvPr>
        </p:nvSpPr>
        <p:spPr/>
        <p:txBody>
          <a:bodyPr/>
          <a:lstStyle/>
          <a:p>
            <a:pPr algn="l" rtl="0"/>
            <a:r>
              <a:rPr lang="en-US" dirty="0"/>
              <a:t>App Design</a:t>
            </a:r>
          </a:p>
          <a:p>
            <a:pPr lvl="1" algn="l" rtl="0"/>
            <a:r>
              <a:rPr lang="en-US" dirty="0"/>
              <a:t>Operating System Design Issues</a:t>
            </a:r>
          </a:p>
          <a:p>
            <a:pPr lvl="2" algn="l" rtl="0"/>
            <a:r>
              <a:rPr lang="en-US" dirty="0"/>
              <a:t>Android Activity Life Cycle</a:t>
            </a:r>
            <a:br>
              <a:rPr lang="en-US" dirty="0"/>
            </a:br>
            <a:r>
              <a:rPr lang="en-US" dirty="0"/>
              <a:t/>
            </a:r>
            <a:br>
              <a:rPr lang="en-US" dirty="0"/>
            </a:br>
            <a:r>
              <a:rPr lang="en-US" dirty="0"/>
              <a:t/>
            </a:r>
            <a:br>
              <a:rPr lang="en-US" dirty="0"/>
            </a:br>
            <a:r>
              <a:rPr lang="en-US" dirty="0"/>
              <a:t/>
            </a:r>
            <a:br>
              <a:rPr lang="en-US" dirty="0"/>
            </a:br>
            <a:endParaRPr lang="en-US" dirty="0"/>
          </a:p>
          <a:p>
            <a:endParaRPr lang="en-US" dirty="0"/>
          </a:p>
        </p:txBody>
      </p:sp>
      <p:pic>
        <p:nvPicPr>
          <p:cNvPr id="4" name="Picture 3"/>
          <p:cNvPicPr>
            <a:picLocks noChangeAspect="1"/>
          </p:cNvPicPr>
          <p:nvPr/>
        </p:nvPicPr>
        <p:blipFill>
          <a:blip r:embed="rId2"/>
          <a:stretch>
            <a:fillRect/>
          </a:stretch>
        </p:blipFill>
        <p:spPr>
          <a:xfrm>
            <a:off x="1331640" y="2636912"/>
            <a:ext cx="6604223" cy="3971167"/>
          </a:xfrm>
          <a:prstGeom prst="rect">
            <a:avLst/>
          </a:prstGeom>
        </p:spPr>
      </p:pic>
    </p:spTree>
    <p:extLst>
      <p:ext uri="{BB962C8B-B14F-4D97-AF65-F5344CB8AC3E}">
        <p14:creationId xmlns:p14="http://schemas.microsoft.com/office/powerpoint/2010/main" val="2945647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 Design Issues and Considerations</a:t>
            </a:r>
          </a:p>
        </p:txBody>
      </p:sp>
      <p:sp>
        <p:nvSpPr>
          <p:cNvPr id="3" name="Content Placeholder 2"/>
          <p:cNvSpPr>
            <a:spLocks noGrp="1"/>
          </p:cNvSpPr>
          <p:nvPr>
            <p:ph idx="1"/>
          </p:nvPr>
        </p:nvSpPr>
        <p:spPr/>
        <p:txBody>
          <a:bodyPr/>
          <a:lstStyle/>
          <a:p>
            <a:pPr algn="l" rtl="0"/>
            <a:r>
              <a:rPr lang="en-US" dirty="0"/>
              <a:t>App Design</a:t>
            </a:r>
          </a:p>
          <a:p>
            <a:pPr lvl="1" algn="l" rtl="0"/>
            <a:r>
              <a:rPr lang="en-US" dirty="0"/>
              <a:t>Operating System Design Issues</a:t>
            </a:r>
          </a:p>
          <a:p>
            <a:pPr lvl="2" algn="l" rtl="0"/>
            <a:r>
              <a:rPr lang="en-US" dirty="0"/>
              <a:t>IOS Life Cycle</a:t>
            </a:r>
            <a:br>
              <a:rPr lang="en-US" dirty="0"/>
            </a:br>
            <a:r>
              <a:rPr lang="en-US" dirty="0"/>
              <a:t/>
            </a:r>
            <a:br>
              <a:rPr lang="en-US" dirty="0"/>
            </a:br>
            <a:endParaRPr lang="en-US" dirty="0"/>
          </a:p>
        </p:txBody>
      </p:sp>
      <p:pic>
        <p:nvPicPr>
          <p:cNvPr id="5" name="Picture 4"/>
          <p:cNvPicPr>
            <a:picLocks noChangeAspect="1"/>
          </p:cNvPicPr>
          <p:nvPr/>
        </p:nvPicPr>
        <p:blipFill>
          <a:blip r:embed="rId2"/>
          <a:stretch>
            <a:fillRect/>
          </a:stretch>
        </p:blipFill>
        <p:spPr>
          <a:xfrm>
            <a:off x="2051720" y="2996952"/>
            <a:ext cx="4888377" cy="3297485"/>
          </a:xfrm>
          <a:prstGeom prst="rect">
            <a:avLst/>
          </a:prstGeom>
        </p:spPr>
      </p:pic>
    </p:spTree>
    <p:extLst>
      <p:ext uri="{BB962C8B-B14F-4D97-AF65-F5344CB8AC3E}">
        <p14:creationId xmlns:p14="http://schemas.microsoft.com/office/powerpoint/2010/main" val="760319245"/>
      </p:ext>
    </p:extLst>
  </p:cSld>
  <p:clrMapOvr>
    <a:masterClrMapping/>
  </p:clrMapOvr>
</p:sld>
</file>

<file path=ppt/theme/theme1.xml><?xml version="1.0" encoding="utf-8"?>
<a:theme xmlns:a="http://schemas.openxmlformats.org/drawingml/2006/main" name="WIRELESS_4_COMP">
  <a:themeElements>
    <a:clrScheme name="Office Theme 1">
      <a:dk1>
        <a:srgbClr val="000000"/>
      </a:dk1>
      <a:lt1>
        <a:srgbClr val="FFFFFF"/>
      </a:lt1>
      <a:dk2>
        <a:srgbClr val="4B546F"/>
      </a:dk2>
      <a:lt2>
        <a:srgbClr val="C0C0C0"/>
      </a:lt2>
      <a:accent1>
        <a:srgbClr val="4987E3"/>
      </a:accent1>
      <a:accent2>
        <a:srgbClr val="D9520F"/>
      </a:accent2>
      <a:accent3>
        <a:srgbClr val="FFFFFF"/>
      </a:accent3>
      <a:accent4>
        <a:srgbClr val="000000"/>
      </a:accent4>
      <a:accent5>
        <a:srgbClr val="B1C3EF"/>
      </a:accent5>
      <a:accent6>
        <a:srgbClr val="C4490C"/>
      </a:accent6>
      <a:hlink>
        <a:srgbClr val="36A1B6"/>
      </a:hlink>
      <a:folHlink>
        <a:srgbClr val="9CC769"/>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4B546F"/>
        </a:dk2>
        <a:lt2>
          <a:srgbClr val="C0C0C0"/>
        </a:lt2>
        <a:accent1>
          <a:srgbClr val="4987E3"/>
        </a:accent1>
        <a:accent2>
          <a:srgbClr val="D9520F"/>
        </a:accent2>
        <a:accent3>
          <a:srgbClr val="FFFFFF"/>
        </a:accent3>
        <a:accent4>
          <a:srgbClr val="000000"/>
        </a:accent4>
        <a:accent5>
          <a:srgbClr val="B1C3EF"/>
        </a:accent5>
        <a:accent6>
          <a:srgbClr val="C4490C"/>
        </a:accent6>
        <a:hlink>
          <a:srgbClr val="36A1B6"/>
        </a:hlink>
        <a:folHlink>
          <a:srgbClr val="9CC76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135377"/>
        </a:dk2>
        <a:lt2>
          <a:srgbClr val="969696"/>
        </a:lt2>
        <a:accent1>
          <a:srgbClr val="2AA08A"/>
        </a:accent1>
        <a:accent2>
          <a:srgbClr val="9C88E6"/>
        </a:accent2>
        <a:accent3>
          <a:srgbClr val="FFFFFF"/>
        </a:accent3>
        <a:accent4>
          <a:srgbClr val="000000"/>
        </a:accent4>
        <a:accent5>
          <a:srgbClr val="ACCDC4"/>
        </a:accent5>
        <a:accent6>
          <a:srgbClr val="8D7BD0"/>
        </a:accent6>
        <a:hlink>
          <a:srgbClr val="7D96D3"/>
        </a:hlink>
        <a:folHlink>
          <a:srgbClr val="DEDB7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351155"/>
        </a:dk2>
        <a:lt2>
          <a:srgbClr val="969696"/>
        </a:lt2>
        <a:accent1>
          <a:srgbClr val="117AC1"/>
        </a:accent1>
        <a:accent2>
          <a:srgbClr val="38B890"/>
        </a:accent2>
        <a:accent3>
          <a:srgbClr val="FFFFFF"/>
        </a:accent3>
        <a:accent4>
          <a:srgbClr val="000000"/>
        </a:accent4>
        <a:accent5>
          <a:srgbClr val="AABEDD"/>
        </a:accent5>
        <a:accent6>
          <a:srgbClr val="32A682"/>
        </a:accent6>
        <a:hlink>
          <a:srgbClr val="D17FB6"/>
        </a:hlink>
        <a:folHlink>
          <a:srgbClr val="E3981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WIRELESS_4_COMP</Template>
  <TotalTime>438</TotalTime>
  <Words>601</Words>
  <Application>Microsoft Office PowerPoint</Application>
  <PresentationFormat>On-screen Show (4:3)</PresentationFormat>
  <Paragraphs>92</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WIRELESS_4_COMP</vt:lpstr>
      <vt:lpstr>Mobile Application Development</vt:lpstr>
      <vt:lpstr>Contents</vt:lpstr>
      <vt:lpstr>Why Mobile Apps?</vt:lpstr>
      <vt:lpstr>Why Mobile Apps?</vt:lpstr>
      <vt:lpstr>Why Mobile Apps?</vt:lpstr>
      <vt:lpstr>Why Mobile Apps?</vt:lpstr>
      <vt:lpstr>Why Mobile Apps?</vt:lpstr>
      <vt:lpstr>App Design Issues and Considerations</vt:lpstr>
      <vt:lpstr>App Design Issues and Considerations</vt:lpstr>
      <vt:lpstr>App Design Issues and Considerations</vt:lpstr>
      <vt:lpstr>App Design Issues and Considerations</vt:lpstr>
      <vt:lpstr>App Design Issues and Considerations</vt:lpstr>
      <vt:lpstr>App Design Issues and Considerations</vt:lpstr>
      <vt:lpstr>App Design Issues and Considerations</vt:lpstr>
      <vt:lpstr>App Design Issues and Considerations</vt:lpstr>
      <vt:lpstr>App Design Issues and Considerations</vt:lpstr>
      <vt:lpstr>App Design Issues and Considerations</vt:lpstr>
      <vt:lpstr>Introducing Your First App</vt:lpstr>
      <vt:lpstr>Introducing Your First App</vt:lpstr>
      <vt:lpstr>Introducing Your First App</vt:lpstr>
      <vt:lpstr>Extra Resources</vt:lpstr>
      <vt:lpstr>PowerPoint Presentation</vt:lpstr>
    </vt:vector>
  </TitlesOfParts>
  <Company>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User</dc:creator>
  <cp:lastModifiedBy>ZUNERA-PC</cp:lastModifiedBy>
  <cp:revision>64</cp:revision>
  <dcterms:created xsi:type="dcterms:W3CDTF">2009-02-10T17:17:45Z</dcterms:created>
  <dcterms:modified xsi:type="dcterms:W3CDTF">2017-09-26T12:53:28Z</dcterms:modified>
</cp:coreProperties>
</file>