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76" r:id="rId2"/>
    <p:sldId id="308" r:id="rId3"/>
    <p:sldId id="309" r:id="rId4"/>
    <p:sldId id="310" r:id="rId5"/>
    <p:sldId id="311" r:id="rId6"/>
    <p:sldId id="312" r:id="rId7"/>
    <p:sldId id="313" r:id="rId8"/>
    <p:sldId id="339" r:id="rId9"/>
    <p:sldId id="343" r:id="rId10"/>
    <p:sldId id="344" r:id="rId11"/>
    <p:sldId id="345" r:id="rId12"/>
    <p:sldId id="346" r:id="rId13"/>
    <p:sldId id="347" r:id="rId14"/>
    <p:sldId id="348" r:id="rId15"/>
    <p:sldId id="349" r:id="rId16"/>
    <p:sldId id="350" r:id="rId17"/>
    <p:sldId id="351" r:id="rId18"/>
    <p:sldId id="352" r:id="rId19"/>
    <p:sldId id="353" r:id="rId20"/>
    <p:sldId id="340" r:id="rId21"/>
    <p:sldId id="341" r:id="rId22"/>
    <p:sldId id="342" r:id="rId23"/>
    <p:sldId id="385" r:id="rId24"/>
    <p:sldId id="387" r:id="rId25"/>
    <p:sldId id="386" r:id="rId26"/>
    <p:sldId id="388" r:id="rId27"/>
    <p:sldId id="354" r:id="rId28"/>
    <p:sldId id="355" r:id="rId29"/>
    <p:sldId id="356" r:id="rId30"/>
    <p:sldId id="357" r:id="rId31"/>
    <p:sldId id="389" r:id="rId32"/>
    <p:sldId id="371" r:id="rId33"/>
    <p:sldId id="372" r:id="rId34"/>
    <p:sldId id="373" r:id="rId35"/>
    <p:sldId id="374" r:id="rId36"/>
    <p:sldId id="361" r:id="rId37"/>
    <p:sldId id="362" r:id="rId38"/>
    <p:sldId id="384" r:id="rId39"/>
    <p:sldId id="375" r:id="rId40"/>
    <p:sldId id="376" r:id="rId41"/>
    <p:sldId id="377" r:id="rId42"/>
    <p:sldId id="390" r:id="rId43"/>
    <p:sldId id="391" r:id="rId44"/>
    <p:sldId id="392" r:id="rId45"/>
    <p:sldId id="378" r:id="rId46"/>
    <p:sldId id="379" r:id="rId47"/>
    <p:sldId id="380" r:id="rId48"/>
    <p:sldId id="381" r:id="rId49"/>
    <p:sldId id="382" r:id="rId50"/>
    <p:sldId id="383" r:id="rId51"/>
    <p:sldId id="370" r:id="rId5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D6037B8-9D29-4C26-8DB7-FB9A2A1E8019}">
          <p14:sldIdLst>
            <p14:sldId id="276"/>
            <p14:sldId id="308"/>
            <p14:sldId id="309"/>
            <p14:sldId id="310"/>
            <p14:sldId id="311"/>
            <p14:sldId id="312"/>
            <p14:sldId id="313"/>
            <p14:sldId id="339"/>
            <p14:sldId id="343"/>
            <p14:sldId id="344"/>
            <p14:sldId id="345"/>
            <p14:sldId id="346"/>
            <p14:sldId id="347"/>
            <p14:sldId id="348"/>
            <p14:sldId id="349"/>
            <p14:sldId id="350"/>
            <p14:sldId id="351"/>
            <p14:sldId id="352"/>
            <p14:sldId id="353"/>
            <p14:sldId id="340"/>
            <p14:sldId id="341"/>
            <p14:sldId id="342"/>
            <p14:sldId id="385"/>
            <p14:sldId id="387"/>
            <p14:sldId id="386"/>
            <p14:sldId id="388"/>
            <p14:sldId id="354"/>
            <p14:sldId id="355"/>
            <p14:sldId id="356"/>
            <p14:sldId id="357"/>
            <p14:sldId id="389"/>
            <p14:sldId id="371"/>
            <p14:sldId id="372"/>
            <p14:sldId id="373"/>
            <p14:sldId id="374"/>
            <p14:sldId id="361"/>
            <p14:sldId id="362"/>
            <p14:sldId id="384"/>
            <p14:sldId id="375"/>
            <p14:sldId id="376"/>
            <p14:sldId id="377"/>
            <p14:sldId id="390"/>
            <p14:sldId id="391"/>
            <p14:sldId id="392"/>
            <p14:sldId id="378"/>
            <p14:sldId id="379"/>
            <p14:sldId id="380"/>
            <p14:sldId id="381"/>
            <p14:sldId id="382"/>
            <p14:sldId id="383"/>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434" autoAdjust="0"/>
  </p:normalViewPr>
  <p:slideViewPr>
    <p:cSldViewPr>
      <p:cViewPr varScale="1">
        <p:scale>
          <a:sx n="70" d="100"/>
          <a:sy n="70" d="100"/>
        </p:scale>
        <p:origin x="122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06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066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r>
              <a:rPr lang="en-US" smtClean="0"/>
              <a:t>IT448- Fall2017</a:t>
            </a:r>
            <a:endParaRPr lang="en-US"/>
          </a:p>
        </p:txBody>
      </p:sp>
      <p:sp>
        <p:nvSpPr>
          <p:cNvPr id="7066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A6E9FD33-1B5C-4D5F-8BF1-6F7ABC95CE90}" type="slidenum">
              <a:rPr lang="en-US"/>
              <a:pPr/>
              <a:t>‹#›</a:t>
            </a:fld>
            <a:endParaRPr lang="en-US"/>
          </a:p>
        </p:txBody>
      </p:sp>
    </p:spTree>
    <p:extLst>
      <p:ext uri="{BB962C8B-B14F-4D97-AF65-F5344CB8AC3E}">
        <p14:creationId xmlns:p14="http://schemas.microsoft.com/office/powerpoint/2010/main" val="2379442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ar-EG"/>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28B952F-7826-4E85-A6F4-DD6CF1924212}" type="datetimeFigureOut">
              <a:rPr lang="ar-EG" smtClean="0"/>
              <a:pPr/>
              <a:t>24/03/1439</a:t>
            </a:fld>
            <a:endParaRPr lang="ar-E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ar-EG"/>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r>
              <a:rPr lang="en-US" smtClean="0"/>
              <a:t>IT448- Fall2017</a:t>
            </a:r>
            <a:endParaRPr lang="ar-EG"/>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149FB71C-E5CD-4F4E-9E10-6DEBED9D7996}" type="slidenum">
              <a:rPr lang="ar-EG" smtClean="0"/>
              <a:pPr/>
              <a:t>‹#›</a:t>
            </a:fld>
            <a:endParaRPr lang="ar-EG"/>
          </a:p>
        </p:txBody>
      </p:sp>
    </p:spTree>
    <p:extLst>
      <p:ext uri="{BB962C8B-B14F-4D97-AF65-F5344CB8AC3E}">
        <p14:creationId xmlns:p14="http://schemas.microsoft.com/office/powerpoint/2010/main" val="59520176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1</a:t>
            </a:fld>
            <a:endParaRPr lang="ar-EG"/>
          </a:p>
        </p:txBody>
      </p:sp>
      <p:sp>
        <p:nvSpPr>
          <p:cNvPr id="5" name="Footer Placeholder 4"/>
          <p:cNvSpPr>
            <a:spLocks noGrp="1"/>
          </p:cNvSpPr>
          <p:nvPr>
            <p:ph type="ftr" sz="quarter" idx="11"/>
          </p:nvPr>
        </p:nvSpPr>
        <p:spPr/>
        <p:txBody>
          <a:bodyPr/>
          <a:lstStyle/>
          <a:p>
            <a:r>
              <a:rPr lang="en-US" smtClean="0"/>
              <a:t>IT448- Fall2017</a:t>
            </a:r>
            <a:endParaRPr lang="ar-EG"/>
          </a:p>
        </p:txBody>
      </p:sp>
    </p:spTree>
    <p:extLst>
      <p:ext uri="{BB962C8B-B14F-4D97-AF65-F5344CB8AC3E}">
        <p14:creationId xmlns:p14="http://schemas.microsoft.com/office/powerpoint/2010/main" val="218152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32</a:t>
            </a:fld>
            <a:endParaRPr lang="ar-EG"/>
          </a:p>
        </p:txBody>
      </p:sp>
    </p:spTree>
    <p:extLst>
      <p:ext uri="{BB962C8B-B14F-4D97-AF65-F5344CB8AC3E}">
        <p14:creationId xmlns:p14="http://schemas.microsoft.com/office/powerpoint/2010/main" val="369412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11</a:t>
            </a:fld>
            <a:endParaRPr lang="ar-EG"/>
          </a:p>
        </p:txBody>
      </p:sp>
    </p:spTree>
    <p:extLst>
      <p:ext uri="{BB962C8B-B14F-4D97-AF65-F5344CB8AC3E}">
        <p14:creationId xmlns:p14="http://schemas.microsoft.com/office/powerpoint/2010/main" val="397667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12</a:t>
            </a:fld>
            <a:endParaRPr lang="ar-EG"/>
          </a:p>
        </p:txBody>
      </p:sp>
    </p:spTree>
    <p:extLst>
      <p:ext uri="{BB962C8B-B14F-4D97-AF65-F5344CB8AC3E}">
        <p14:creationId xmlns:p14="http://schemas.microsoft.com/office/powerpoint/2010/main" val="427445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13</a:t>
            </a:fld>
            <a:endParaRPr lang="ar-EG"/>
          </a:p>
        </p:txBody>
      </p:sp>
    </p:spTree>
    <p:extLst>
      <p:ext uri="{BB962C8B-B14F-4D97-AF65-F5344CB8AC3E}">
        <p14:creationId xmlns:p14="http://schemas.microsoft.com/office/powerpoint/2010/main" val="35116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14</a:t>
            </a:fld>
            <a:endParaRPr lang="ar-EG"/>
          </a:p>
        </p:txBody>
      </p:sp>
    </p:spTree>
    <p:extLst>
      <p:ext uri="{BB962C8B-B14F-4D97-AF65-F5344CB8AC3E}">
        <p14:creationId xmlns:p14="http://schemas.microsoft.com/office/powerpoint/2010/main" val="370689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15</a:t>
            </a:fld>
            <a:endParaRPr lang="ar-EG"/>
          </a:p>
        </p:txBody>
      </p:sp>
    </p:spTree>
    <p:extLst>
      <p:ext uri="{BB962C8B-B14F-4D97-AF65-F5344CB8AC3E}">
        <p14:creationId xmlns:p14="http://schemas.microsoft.com/office/powerpoint/2010/main" val="28092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16</a:t>
            </a:fld>
            <a:endParaRPr lang="ar-EG"/>
          </a:p>
        </p:txBody>
      </p:sp>
    </p:spTree>
    <p:extLst>
      <p:ext uri="{BB962C8B-B14F-4D97-AF65-F5344CB8AC3E}">
        <p14:creationId xmlns:p14="http://schemas.microsoft.com/office/powerpoint/2010/main" val="405195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IT448- Fall2017</a:t>
            </a:r>
            <a:endParaRPr lang="ar-EG"/>
          </a:p>
        </p:txBody>
      </p:sp>
      <p:sp>
        <p:nvSpPr>
          <p:cNvPr id="5" name="Slide Number Placeholder 4"/>
          <p:cNvSpPr>
            <a:spLocks noGrp="1"/>
          </p:cNvSpPr>
          <p:nvPr>
            <p:ph type="sldNum" sz="quarter" idx="11"/>
          </p:nvPr>
        </p:nvSpPr>
        <p:spPr/>
        <p:txBody>
          <a:bodyPr/>
          <a:lstStyle/>
          <a:p>
            <a:fld id="{149FB71C-E5CD-4F4E-9E10-6DEBED9D7996}" type="slidenum">
              <a:rPr lang="ar-EG" smtClean="0"/>
              <a:pPr/>
              <a:t>17</a:t>
            </a:fld>
            <a:endParaRPr lang="ar-EG"/>
          </a:p>
        </p:txBody>
      </p:sp>
    </p:spTree>
    <p:extLst>
      <p:ext uri="{BB962C8B-B14F-4D97-AF65-F5344CB8AC3E}">
        <p14:creationId xmlns:p14="http://schemas.microsoft.com/office/powerpoint/2010/main" val="164611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27</a:t>
            </a:fld>
            <a:endParaRPr lang="ar-EG"/>
          </a:p>
        </p:txBody>
      </p:sp>
      <p:sp>
        <p:nvSpPr>
          <p:cNvPr id="5" name="Footer Placeholder 4"/>
          <p:cNvSpPr>
            <a:spLocks noGrp="1"/>
          </p:cNvSpPr>
          <p:nvPr>
            <p:ph type="ftr" sz="quarter" idx="11"/>
          </p:nvPr>
        </p:nvSpPr>
        <p:spPr/>
        <p:txBody>
          <a:bodyPr/>
          <a:lstStyle/>
          <a:p>
            <a:r>
              <a:rPr lang="en-US"/>
              <a:t>IT448- Fall2017</a:t>
            </a:r>
            <a:endParaRPr lang="ar-EG"/>
          </a:p>
        </p:txBody>
      </p:sp>
    </p:spTree>
    <p:extLst>
      <p:ext uri="{BB962C8B-B14F-4D97-AF65-F5344CB8AC3E}">
        <p14:creationId xmlns:p14="http://schemas.microsoft.com/office/powerpoint/2010/main" val="3490427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lgn="ctr">
              <a:defRPr b="0"/>
            </a:lvl1pPr>
          </a:lstStyle>
          <a:p>
            <a:r>
              <a:rPr lang="en-US" smtClean="0"/>
              <a:t>IT448-Autumn2017</a:t>
            </a:r>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a:lvl1pPr>
          </a:lstStyle>
          <a:p>
            <a:fld id="{F3DA3022-7EC8-4EBB-A97F-8321580C9524}" type="slidenum">
              <a:rPr lang="en-US"/>
              <a:pPr/>
              <a:t>‹#›</a:t>
            </a:fld>
            <a:endParaRPr lang="en-US"/>
          </a:p>
        </p:txBody>
      </p:sp>
      <p:sp>
        <p:nvSpPr>
          <p:cNvPr id="3074" name="Rectangle 2"/>
          <p:cNvSpPr>
            <a:spLocks noGrp="1" noChangeArrowheads="1"/>
          </p:cNvSpPr>
          <p:nvPr>
            <p:ph type="ctrTitle"/>
          </p:nvPr>
        </p:nvSpPr>
        <p:spPr>
          <a:xfrm>
            <a:off x="2819400" y="2667000"/>
            <a:ext cx="5715000" cy="914400"/>
          </a:xfrm>
        </p:spPr>
        <p:txBody>
          <a:bodyPr/>
          <a:lstStyle>
            <a:lvl1pPr algn="r">
              <a:defRPr sz="40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949AA-8637-4D36-B6E6-551F06BBD6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5626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381000" y="457200"/>
            <a:ext cx="6076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F0BCD-7B31-4947-B385-D11621594B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381000" y="1295400"/>
            <a:ext cx="8305800" cy="4724400"/>
          </a:xfrm>
        </p:spPr>
        <p:txBody>
          <a:bodyPr/>
          <a:lstStyle/>
          <a:p>
            <a:r>
              <a:rPr lang="en-US"/>
              <a:t>Click icon to add table</a:t>
            </a:r>
            <a:endParaRPr lang="ar-EG"/>
          </a:p>
        </p:txBody>
      </p:sp>
      <p:sp>
        <p:nvSpPr>
          <p:cNvPr id="4" name="Date Placeholder 3"/>
          <p:cNvSpPr>
            <a:spLocks noGrp="1"/>
          </p:cNvSpPr>
          <p:nvPr>
            <p:ph type="dt" sz="half" idx="10"/>
          </p:nvPr>
        </p:nvSpPr>
        <p:spPr>
          <a:xfrm>
            <a:off x="762000" y="6553200"/>
            <a:ext cx="1828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581400" y="6629400"/>
            <a:ext cx="2133600" cy="228600"/>
          </a:xfrm>
        </p:spPr>
        <p:txBody>
          <a:bodyPr/>
          <a:lstStyle>
            <a:lvl1pPr>
              <a:defRPr/>
            </a:lvl1pPr>
          </a:lstStyle>
          <a:p>
            <a:fld id="{6C75E7C6-2A67-4DEF-9A03-8328072C08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7C3FB-5954-4649-9672-28FF3082D1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FA83B-2389-4FC8-971C-66AA5883F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BCB6A-0592-477F-ADA7-B072567DA7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00C19-8F8B-4189-8809-825A60736E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385DDA-D01C-4D7D-B099-F7A383CB6C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EFAFAB-BA68-4081-9AE4-B66BD1C0C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C5E295-2BCE-4B9D-B741-527BB4E9C0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F15B5-CFF1-4301-B50E-72A148771D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685800" y="685800"/>
            <a:ext cx="84582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white">
          <a:xfrm>
            <a:off x="762000" y="65532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C63051F0-3E62-43E1-8734-087D5F814831}" type="slidenum">
              <a:rPr lang="en-US"/>
              <a:pPr/>
              <a:t>‹#›</a:t>
            </a:fld>
            <a:endParaRPr lang="en-US"/>
          </a:p>
        </p:txBody>
      </p:sp>
      <p:sp>
        <p:nvSpPr>
          <p:cNvPr id="1026"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97" name="Group 73"/>
          <p:cNvGrpSpPr>
            <a:grpSpLocks/>
          </p:cNvGrpSpPr>
          <p:nvPr/>
        </p:nvGrpSpPr>
        <p:grpSpPr bwMode="auto">
          <a:xfrm>
            <a:off x="360363" y="457200"/>
            <a:ext cx="533400" cy="609600"/>
            <a:chOff x="4128" y="1920"/>
            <a:chExt cx="1010" cy="1104"/>
          </a:xfrm>
        </p:grpSpPr>
        <p:sp>
          <p:nvSpPr>
            <p:cNvPr id="1093" name="Freeform 69"/>
            <p:cNvSpPr>
              <a:spLocks/>
            </p:cNvSpPr>
            <p:nvPr userDrawn="1"/>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4" name="Freeform 70"/>
            <p:cNvSpPr>
              <a:spLocks/>
            </p:cNvSpPr>
            <p:nvPr userDrawn="1"/>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5" name="Freeform 71"/>
            <p:cNvSpPr>
              <a:spLocks/>
            </p:cNvSpPr>
            <p:nvPr userDrawn="1"/>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6" name="Freeform 72"/>
            <p:cNvSpPr>
              <a:spLocks/>
            </p:cNvSpPr>
            <p:nvPr userDrawn="1"/>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lay.google.com/apps/publish/"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664296" y="2204864"/>
            <a:ext cx="6588224" cy="914400"/>
          </a:xfrm>
        </p:spPr>
        <p:txBody>
          <a:bodyPr/>
          <a:lstStyle/>
          <a:p>
            <a:pPr algn="l" rtl="0"/>
            <a:r>
              <a:rPr lang="en-US" dirty="0" smtClean="0"/>
              <a:t>Mobile Application Development</a:t>
            </a:r>
            <a:r>
              <a:rPr lang="en-US" dirty="0"/>
              <a:t/>
            </a:r>
            <a:br>
              <a:rPr lang="en-US" dirty="0"/>
            </a:br>
            <a:r>
              <a:rPr lang="en-US" dirty="0" smtClean="0">
                <a:solidFill>
                  <a:srgbClr val="FF0000"/>
                </a:solidFill>
              </a:rPr>
              <a:t>Chapter 15</a:t>
            </a:r>
            <a:r>
              <a:rPr lang="en-US" dirty="0" smtClean="0"/>
              <a:t/>
            </a:r>
            <a:br>
              <a:rPr lang="en-US" dirty="0" smtClean="0"/>
            </a:br>
            <a:r>
              <a:rPr lang="en-US" sz="2000" dirty="0" smtClean="0"/>
              <a:t>[</a:t>
            </a:r>
            <a:r>
              <a:rPr lang="en-US" sz="1800" dirty="0" smtClean="0"/>
              <a:t>Monetizing Apps</a:t>
            </a:r>
            <a:r>
              <a:rPr lang="en-US" sz="2000" dirty="0" smtClean="0"/>
              <a:t>]</a:t>
            </a:r>
            <a:endParaRPr lang="en-US" sz="2000" dirty="0"/>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smtClean="0">
                <a:solidFill>
                  <a:schemeClr val="bg1"/>
                </a:solidFill>
              </a:rPr>
              <a:t>IT448-Fall 2017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dirty="0"/>
              <a:t>Generate downloads with the free app, get the users hooked, and then allow them to add features by advertising the feature in the app.</a:t>
            </a:r>
          </a:p>
          <a:p>
            <a:pPr algn="just" rtl="0"/>
            <a:endParaRPr lang="en-US" sz="2400" dirty="0"/>
          </a:p>
          <a:p>
            <a:pPr algn="just" rtl="0"/>
            <a:r>
              <a:rPr lang="en-US" sz="2400" dirty="0"/>
              <a:t>It is a very popular approach among app developers and more than 75% of the revenue going to iPhone developers from in-app purchases only.</a:t>
            </a:r>
          </a:p>
          <a:p>
            <a:pPr algn="just" rtl="0"/>
            <a:endParaRPr lang="en-US" sz="2400" dirty="0"/>
          </a:p>
          <a:p>
            <a:pPr algn="just" rtl="0"/>
            <a:r>
              <a:rPr lang="en-US" sz="2400" dirty="0"/>
              <a:t>In-app purchasing is one way to establish a freemium business model, where most of your users use the free version</a:t>
            </a:r>
          </a:p>
        </p:txBody>
      </p:sp>
    </p:spTree>
    <p:extLst>
      <p:ext uri="{BB962C8B-B14F-4D97-AF65-F5344CB8AC3E}">
        <p14:creationId xmlns:p14="http://schemas.microsoft.com/office/powerpoint/2010/main" val="428651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dirty="0"/>
              <a:t>It is used to sell a variety of content, including subscriptions, new features, and services. </a:t>
            </a:r>
          </a:p>
          <a:p>
            <a:pPr algn="just" rtl="0"/>
            <a:r>
              <a:rPr lang="en-US" sz="2400" dirty="0"/>
              <a:t>There are four in-app purchase types you can offer.</a:t>
            </a:r>
          </a:p>
          <a:p>
            <a:pPr lvl="1" algn="just" rtl="0"/>
            <a:r>
              <a:rPr lang="en-US" sz="2000" dirty="0"/>
              <a:t>Consumable</a:t>
            </a:r>
          </a:p>
          <a:p>
            <a:pPr lvl="1" algn="just" rtl="0"/>
            <a:r>
              <a:rPr lang="en-US" sz="2000" dirty="0"/>
              <a:t>Non-consumable</a:t>
            </a:r>
          </a:p>
          <a:p>
            <a:pPr lvl="1" algn="just" rtl="0"/>
            <a:r>
              <a:rPr lang="en-US" sz="2000" dirty="0"/>
              <a:t>Non-renewing subscriptions</a:t>
            </a:r>
          </a:p>
          <a:p>
            <a:pPr lvl="1" algn="just" rtl="0"/>
            <a:r>
              <a:rPr lang="en-US" sz="2000" dirty="0"/>
              <a:t>Auto-renewing subscriptions</a:t>
            </a:r>
          </a:p>
        </p:txBody>
      </p:sp>
    </p:spTree>
    <p:extLst>
      <p:ext uri="{BB962C8B-B14F-4D97-AF65-F5344CB8AC3E}">
        <p14:creationId xmlns:p14="http://schemas.microsoft.com/office/powerpoint/2010/main" val="190304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b="1" dirty="0"/>
              <a:t>Consumable – </a:t>
            </a:r>
            <a:r>
              <a:rPr lang="en-US" sz="2400" dirty="0"/>
              <a:t>Users can purchase different types of consumables, such as lives or gems in a game, to further their progress through an app. These purchases are used once, are depleted, and can be purchased again. For example:</a:t>
            </a:r>
          </a:p>
          <a:p>
            <a:pPr lvl="1" algn="just" rtl="0"/>
            <a:r>
              <a:rPr lang="en-US" sz="2000" dirty="0"/>
              <a:t>Game currency</a:t>
            </a:r>
          </a:p>
          <a:p>
            <a:pPr lvl="1" algn="just" rtl="0"/>
            <a:r>
              <a:rPr lang="en-US" sz="2000" dirty="0"/>
              <a:t>Game hints</a:t>
            </a:r>
          </a:p>
          <a:p>
            <a:pPr lvl="1" algn="just" rtl="0"/>
            <a:r>
              <a:rPr lang="en-US" sz="2000" dirty="0"/>
              <a:t>Extra health</a:t>
            </a:r>
          </a:p>
          <a:p>
            <a:pPr lvl="1" algn="just" rtl="0"/>
            <a:r>
              <a:rPr lang="en-US" sz="2000" dirty="0"/>
              <a:t>Extra experience points</a:t>
            </a:r>
          </a:p>
          <a:p>
            <a:pPr lvl="1" algn="just" rtl="0"/>
            <a:r>
              <a:rPr lang="en-US" sz="2000" dirty="0"/>
              <a:t>A package of exports to a new file format</a:t>
            </a:r>
          </a:p>
        </p:txBody>
      </p:sp>
    </p:spTree>
    <p:extLst>
      <p:ext uri="{BB962C8B-B14F-4D97-AF65-F5344CB8AC3E}">
        <p14:creationId xmlns:p14="http://schemas.microsoft.com/office/powerpoint/2010/main" val="401110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b="1" dirty="0"/>
              <a:t>Non-consumable -</a:t>
            </a:r>
            <a:r>
              <a:rPr lang="en-US" sz="2400" dirty="0"/>
              <a:t> Users can purchase non-consumable, premium features within an app. Non-consumables are purchased once and do not expire, such as additional filters in a photo app. Apple can host content associated with your non-consumable in-app purchases. For example:</a:t>
            </a:r>
          </a:p>
          <a:p>
            <a:pPr lvl="1" algn="just" rtl="0"/>
            <a:r>
              <a:rPr lang="en-US" sz="2000" dirty="0"/>
              <a:t>Upgrade to pro edition</a:t>
            </a:r>
          </a:p>
          <a:p>
            <a:pPr lvl="1" algn="just" rtl="0"/>
            <a:r>
              <a:rPr lang="en-US" sz="2000" dirty="0"/>
              <a:t>Remove ads</a:t>
            </a:r>
          </a:p>
          <a:p>
            <a:pPr lvl="1" algn="just" rtl="0"/>
            <a:r>
              <a:rPr lang="en-US" sz="2000" dirty="0"/>
              <a:t>Full game unlock</a:t>
            </a:r>
          </a:p>
          <a:p>
            <a:pPr lvl="1" algn="just" rtl="0"/>
            <a:r>
              <a:rPr lang="en-US" sz="2000" dirty="0"/>
              <a:t>Unlimited hints</a:t>
            </a:r>
          </a:p>
          <a:p>
            <a:pPr lvl="1" algn="just" rtl="0"/>
            <a:r>
              <a:rPr lang="en-US" sz="2000" dirty="0"/>
              <a:t>Extra characters</a:t>
            </a:r>
          </a:p>
          <a:p>
            <a:pPr lvl="1" algn="just" rtl="0"/>
            <a:r>
              <a:rPr lang="en-US" sz="2000" dirty="0"/>
              <a:t>Extra accessories, Bonus game levels, and  City guide maps</a:t>
            </a:r>
          </a:p>
        </p:txBody>
      </p:sp>
    </p:spTree>
    <p:extLst>
      <p:ext uri="{BB962C8B-B14F-4D97-AF65-F5344CB8AC3E}">
        <p14:creationId xmlns:p14="http://schemas.microsoft.com/office/powerpoint/2010/main" val="49124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b="1" dirty="0"/>
              <a:t>Non-renewing subscriptions -</a:t>
            </a:r>
            <a:r>
              <a:rPr lang="en-US" sz="2400" dirty="0"/>
              <a:t> Users can purchase access to services or content for a limited duration, such as a season pass to streaming content. This type of subscription does not renew automatically, so users need to renew each time. For example:</a:t>
            </a:r>
          </a:p>
          <a:p>
            <a:pPr lvl="1" algn="just" rtl="0"/>
            <a:r>
              <a:rPr lang="en-US" sz="2000" dirty="0"/>
              <a:t>A sports season pass</a:t>
            </a:r>
          </a:p>
          <a:p>
            <a:pPr lvl="1" algn="just" rtl="0"/>
            <a:r>
              <a:rPr lang="en-US" sz="2000" dirty="0"/>
              <a:t>Subscriptions for a set period of time (for example, one, three, or six months)</a:t>
            </a:r>
          </a:p>
        </p:txBody>
      </p:sp>
    </p:spTree>
    <p:extLst>
      <p:ext uri="{BB962C8B-B14F-4D97-AF65-F5344CB8AC3E}">
        <p14:creationId xmlns:p14="http://schemas.microsoft.com/office/powerpoint/2010/main" val="392851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b="1" dirty="0"/>
              <a:t>Auto-renewing subscriptions - </a:t>
            </a:r>
            <a:r>
              <a:rPr lang="en-US" sz="2400" dirty="0"/>
              <a:t>Users can purchase access to services or periodically updated content, such as monthly access to cloud storage or a weekly subscription to a magazine. Users are charged on a recurring basis until they decide to cancel. For example:</a:t>
            </a:r>
          </a:p>
          <a:p>
            <a:pPr lvl="1" algn="just" rtl="0"/>
            <a:r>
              <a:rPr lang="fr-FR" sz="2000" dirty="0" err="1"/>
              <a:t>Newspaper</a:t>
            </a:r>
            <a:r>
              <a:rPr lang="fr-FR" sz="2000" dirty="0"/>
              <a:t> </a:t>
            </a:r>
            <a:r>
              <a:rPr lang="fr-FR" sz="2000" dirty="0" err="1"/>
              <a:t>subscriptions</a:t>
            </a:r>
            <a:endParaRPr lang="fr-FR" sz="2000" dirty="0"/>
          </a:p>
          <a:p>
            <a:pPr lvl="1" algn="just" rtl="0"/>
            <a:r>
              <a:rPr lang="fr-FR" sz="2000" dirty="0"/>
              <a:t>Magazine </a:t>
            </a:r>
            <a:r>
              <a:rPr lang="fr-FR" sz="2000" dirty="0" err="1"/>
              <a:t>subscriptions</a:t>
            </a:r>
            <a:endParaRPr lang="fr-FR" sz="2000" dirty="0"/>
          </a:p>
          <a:p>
            <a:pPr lvl="1" algn="just" rtl="0"/>
            <a:r>
              <a:rPr lang="fr-FR" sz="2000" dirty="0" err="1"/>
              <a:t>Ongoing</a:t>
            </a:r>
            <a:r>
              <a:rPr lang="fr-FR" sz="2000" dirty="0"/>
              <a:t> services (Netflix, </a:t>
            </a:r>
            <a:r>
              <a:rPr lang="fr-FR" sz="2000" dirty="0" err="1"/>
              <a:t>Hulu</a:t>
            </a:r>
            <a:r>
              <a:rPr lang="fr-FR" sz="2000" dirty="0"/>
              <a:t> Plus, etc.)</a:t>
            </a:r>
          </a:p>
          <a:p>
            <a:pPr lvl="1" algn="just" rtl="0"/>
            <a:r>
              <a:rPr lang="fr-FR" sz="2000" dirty="0"/>
              <a:t>Games</a:t>
            </a:r>
            <a:endParaRPr lang="en-US" sz="2000" dirty="0"/>
          </a:p>
          <a:p>
            <a:pPr lvl="1" algn="just" rtl="0"/>
            <a:endParaRPr lang="en-US" sz="2000" dirty="0"/>
          </a:p>
        </p:txBody>
      </p:sp>
    </p:spTree>
    <p:extLst>
      <p:ext uri="{BB962C8B-B14F-4D97-AF65-F5344CB8AC3E}">
        <p14:creationId xmlns:p14="http://schemas.microsoft.com/office/powerpoint/2010/main" val="1167152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dirty="0"/>
              <a:t>Often an in-app purchase strategy is combined with an ad-supported strategy. </a:t>
            </a:r>
          </a:p>
          <a:p>
            <a:pPr algn="just" rtl="0"/>
            <a:r>
              <a:rPr lang="en-US" sz="2400" dirty="0"/>
              <a:t>The free version includes ads that are eliminated as a bonus for an in-app purchase.</a:t>
            </a:r>
          </a:p>
          <a:p>
            <a:pPr algn="just" rtl="0"/>
            <a:r>
              <a:rPr lang="en-US" sz="2400" dirty="0"/>
              <a:t>To implement in-app purchases in Android, </a:t>
            </a:r>
          </a:p>
          <a:p>
            <a:pPr lvl="1" algn="just" rtl="0"/>
            <a:r>
              <a:rPr lang="en-US" sz="2000" dirty="0"/>
              <a:t>you have to get the Google Play Billing Library from the Android SDK Manager.</a:t>
            </a:r>
          </a:p>
          <a:p>
            <a:pPr lvl="1" algn="just" rtl="0"/>
            <a:r>
              <a:rPr lang="en-US" sz="2000" dirty="0"/>
              <a:t>It is found in the extras folder in the SDK manager. </a:t>
            </a:r>
          </a:p>
          <a:p>
            <a:pPr lvl="1" algn="just" rtl="0"/>
            <a:r>
              <a:rPr lang="en-US" sz="2000" dirty="0"/>
              <a:t>Import the </a:t>
            </a:r>
            <a:r>
              <a:rPr lang="en-US" sz="2000" b="1" dirty="0" err="1"/>
              <a:t>IInAppBillingService.aidl</a:t>
            </a:r>
            <a:r>
              <a:rPr lang="en-US" sz="2000" dirty="0"/>
              <a:t> file into the </a:t>
            </a:r>
            <a:r>
              <a:rPr lang="en-US" sz="2000" dirty="0" err="1"/>
              <a:t>src</a:t>
            </a:r>
            <a:r>
              <a:rPr lang="en-US" sz="2000" dirty="0"/>
              <a:t> folder of your project. </a:t>
            </a:r>
          </a:p>
          <a:p>
            <a:pPr lvl="1" algn="just" rtl="0"/>
            <a:r>
              <a:rPr lang="en-US" sz="2000" dirty="0"/>
              <a:t>Also import the files in the </a:t>
            </a:r>
            <a:r>
              <a:rPr lang="en-US" sz="2000" dirty="0" err="1"/>
              <a:t>util</a:t>
            </a:r>
            <a:r>
              <a:rPr lang="en-US" sz="2000" dirty="0"/>
              <a:t> folder of the example app included in the library.</a:t>
            </a:r>
          </a:p>
        </p:txBody>
      </p:sp>
    </p:spTree>
    <p:extLst>
      <p:ext uri="{BB962C8B-B14F-4D97-AF65-F5344CB8AC3E}">
        <p14:creationId xmlns:p14="http://schemas.microsoft.com/office/powerpoint/2010/main" val="365970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dirty="0"/>
              <a:t>Implementing in-app purchases in iOS is easier because all you have to do to get the code is add the </a:t>
            </a:r>
            <a:r>
              <a:rPr lang="en-US" sz="2400" dirty="0" err="1"/>
              <a:t>StoreKit</a:t>
            </a:r>
            <a:r>
              <a:rPr lang="en-US" sz="2400" dirty="0"/>
              <a:t> framework to your project.</a:t>
            </a:r>
          </a:p>
          <a:p>
            <a:pPr algn="just" rtl="0"/>
            <a:r>
              <a:rPr lang="en-US" sz="2400" dirty="0"/>
              <a:t>Before you can offer in-app purchases, you’ll need to sign the Paid Applications Agreement and set up your banking and tax information.</a:t>
            </a:r>
          </a:p>
          <a:p>
            <a:pPr algn="just" rtl="0"/>
            <a:r>
              <a:rPr lang="en-US" sz="2400" dirty="0"/>
              <a:t>Use </a:t>
            </a:r>
            <a:r>
              <a:rPr lang="en-US" sz="2400" dirty="0" err="1"/>
              <a:t>Xcode</a:t>
            </a:r>
            <a:r>
              <a:rPr lang="en-US" sz="2400" dirty="0"/>
              <a:t> to enable the in-app purchase service for your app.</a:t>
            </a:r>
          </a:p>
          <a:p>
            <a:pPr lvl="1" algn="just" rtl="0"/>
            <a:r>
              <a:rPr lang="en-US" sz="2000" dirty="0"/>
              <a:t>Create Your In-App Purchases in iTunes Connect</a:t>
            </a:r>
          </a:p>
          <a:p>
            <a:pPr lvl="1" algn="just" rtl="0"/>
            <a:r>
              <a:rPr lang="en-US" sz="2000" dirty="0"/>
              <a:t>Submit Your In-App Purchases for Review</a:t>
            </a:r>
          </a:p>
          <a:p>
            <a:pPr lvl="1" algn="just" rtl="0"/>
            <a:r>
              <a:rPr lang="en-US" sz="2000" dirty="0"/>
              <a:t>Promote Your In-App Purchases on the App Store</a:t>
            </a:r>
          </a:p>
          <a:p>
            <a:pPr lvl="1" algn="just" rtl="0"/>
            <a:r>
              <a:rPr lang="en-US" sz="2000" dirty="0"/>
              <a:t>Distribute Promo Codes</a:t>
            </a:r>
          </a:p>
        </p:txBody>
      </p:sp>
    </p:spTree>
    <p:extLst>
      <p:ext uri="{BB962C8B-B14F-4D97-AF65-F5344CB8AC3E}">
        <p14:creationId xmlns:p14="http://schemas.microsoft.com/office/powerpoint/2010/main" val="177803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543800" cy="563563"/>
          </a:xfrm>
        </p:spPr>
        <p:txBody>
          <a:bodyPr/>
          <a:lstStyle/>
          <a:p>
            <a:r>
              <a:rPr lang="en-US" sz="2500" dirty="0"/>
              <a:t>Understanding the Economics of App Stores</a:t>
            </a:r>
            <a:endParaRPr lang="en-US" sz="2500" dirty="0">
              <a:solidFill>
                <a:srgbClr val="FF0000"/>
              </a:solidFill>
            </a:endParaRPr>
          </a:p>
        </p:txBody>
      </p:sp>
      <p:sp>
        <p:nvSpPr>
          <p:cNvPr id="3" name="Content Placeholder 2"/>
          <p:cNvSpPr>
            <a:spLocks noGrp="1"/>
          </p:cNvSpPr>
          <p:nvPr>
            <p:ph idx="1"/>
          </p:nvPr>
        </p:nvSpPr>
        <p:spPr/>
        <p:txBody>
          <a:bodyPr/>
          <a:lstStyle/>
          <a:p>
            <a:pPr algn="just" rtl="0"/>
            <a:r>
              <a:rPr lang="en-US" sz="2400" dirty="0"/>
              <a:t>It is important to understand the economics of app stores</a:t>
            </a:r>
          </a:p>
          <a:p>
            <a:pPr lvl="1" algn="just" rtl="0"/>
            <a:r>
              <a:rPr lang="en-US" sz="2000" dirty="0"/>
              <a:t>Often developers are surprised that they have to pay Google and Apple 30% of any sales made in the app stores (whether from paid apps or in-app purchases). </a:t>
            </a:r>
          </a:p>
          <a:p>
            <a:pPr algn="just" rtl="0"/>
            <a:r>
              <a:rPr lang="en-US" sz="2400" dirty="0"/>
              <a:t>You have to remember that you pay Apple and Google to set up an entirely new sales channel.</a:t>
            </a:r>
          </a:p>
          <a:p>
            <a:pPr lvl="1" algn="just" rtl="0"/>
            <a:r>
              <a:rPr lang="en-US" sz="2000" dirty="0"/>
              <a:t>They run and operate the stores</a:t>
            </a:r>
          </a:p>
          <a:p>
            <a:pPr lvl="1" algn="just" rtl="0"/>
            <a:r>
              <a:rPr lang="en-US" sz="2000" dirty="0"/>
              <a:t>You don’t have to worry about setting up a new infrastructure to handle sales of mobile apps</a:t>
            </a:r>
          </a:p>
          <a:p>
            <a:pPr algn="just" rtl="0"/>
            <a:r>
              <a:rPr lang="en-US" sz="2400" dirty="0"/>
              <a:t>If you wanted to avoid giving 30% of your sales to Google and Apple, you can carry out the sales outside of the app stores</a:t>
            </a:r>
          </a:p>
        </p:txBody>
      </p:sp>
    </p:spTree>
    <p:extLst>
      <p:ext uri="{BB962C8B-B14F-4D97-AF65-F5344CB8AC3E}">
        <p14:creationId xmlns:p14="http://schemas.microsoft.com/office/powerpoint/2010/main" val="86819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543800" cy="563563"/>
          </a:xfrm>
        </p:spPr>
        <p:txBody>
          <a:bodyPr/>
          <a:lstStyle/>
          <a:p>
            <a:r>
              <a:rPr lang="en-US" sz="2500" dirty="0"/>
              <a:t>Understanding the Economics of App Stores</a:t>
            </a:r>
            <a:endParaRPr lang="en-US" sz="2500" dirty="0">
              <a:solidFill>
                <a:srgbClr val="FF0000"/>
              </a:solidFill>
            </a:endParaRPr>
          </a:p>
        </p:txBody>
      </p:sp>
      <p:sp>
        <p:nvSpPr>
          <p:cNvPr id="3" name="Content Placeholder 2"/>
          <p:cNvSpPr>
            <a:spLocks noGrp="1"/>
          </p:cNvSpPr>
          <p:nvPr>
            <p:ph idx="1"/>
          </p:nvPr>
        </p:nvSpPr>
        <p:spPr/>
        <p:txBody>
          <a:bodyPr/>
          <a:lstStyle/>
          <a:p>
            <a:pPr algn="just" rtl="0"/>
            <a:r>
              <a:rPr lang="en-US" sz="2400" dirty="0"/>
              <a:t>You could set up your own website where users register for an account and then any sales made on your website could be made accessible to the app with a login in the app.</a:t>
            </a:r>
          </a:p>
          <a:p>
            <a:pPr algn="just" rtl="0"/>
            <a:r>
              <a:rPr lang="en-US" sz="2400" dirty="0"/>
              <a:t>Apple is particularly strict about restrictions on the purchasing of content outside the app store.</a:t>
            </a:r>
          </a:p>
          <a:p>
            <a:pPr algn="just" rtl="0"/>
            <a:endParaRPr lang="en-US" sz="2400" dirty="0"/>
          </a:p>
        </p:txBody>
      </p:sp>
    </p:spTree>
    <p:extLst>
      <p:ext uri="{BB962C8B-B14F-4D97-AF65-F5344CB8AC3E}">
        <p14:creationId xmlns:p14="http://schemas.microsoft.com/office/powerpoint/2010/main" val="224982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81000" y="908720"/>
            <a:ext cx="8305800" cy="4724400"/>
          </a:xfrm>
        </p:spPr>
        <p:txBody>
          <a:bodyPr/>
          <a:lstStyle/>
          <a:p>
            <a:pPr algn="l" rtl="0">
              <a:lnSpc>
                <a:spcPct val="150000"/>
              </a:lnSpc>
            </a:pPr>
            <a:r>
              <a:rPr lang="en-US" dirty="0" smtClean="0"/>
              <a:t>App Monetization Strategies</a:t>
            </a:r>
          </a:p>
          <a:p>
            <a:pPr algn="l" rtl="0">
              <a:lnSpc>
                <a:spcPct val="150000"/>
              </a:lnSpc>
            </a:pPr>
            <a:r>
              <a:rPr lang="en-US" dirty="0" smtClean="0"/>
              <a:t>Owning Your Own Business</a:t>
            </a:r>
          </a:p>
          <a:p>
            <a:pPr algn="l" rtl="0">
              <a:lnSpc>
                <a:spcPct val="150000"/>
              </a:lnSpc>
            </a:pPr>
            <a:r>
              <a:rPr lang="en-US" dirty="0" smtClean="0"/>
              <a:t>Other Income Possibilities</a:t>
            </a:r>
          </a:p>
          <a:p>
            <a:pPr algn="l" rtl="0">
              <a:lnSpc>
                <a:spcPct val="150000"/>
              </a:lnSpc>
            </a:pPr>
            <a:r>
              <a:rPr lang="en-US" dirty="0" smtClean="0"/>
              <a:t>Choosing a Platform</a:t>
            </a:r>
          </a:p>
        </p:txBody>
      </p:sp>
    </p:spTree>
    <p:extLst>
      <p:ext uri="{BB962C8B-B14F-4D97-AF65-F5344CB8AC3E}">
        <p14:creationId xmlns:p14="http://schemas.microsoft.com/office/powerpoint/2010/main" val="26458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Owning Your Own Business</a:t>
            </a:r>
            <a:endParaRPr lang="en-US" dirty="0">
              <a:solidFill>
                <a:schemeClr val="accent6"/>
              </a:solidFill>
            </a:endParaRPr>
          </a:p>
        </p:txBody>
      </p:sp>
      <p:sp>
        <p:nvSpPr>
          <p:cNvPr id="3" name="Content Placeholder 2"/>
          <p:cNvSpPr>
            <a:spLocks noGrp="1"/>
          </p:cNvSpPr>
          <p:nvPr>
            <p:ph idx="1"/>
          </p:nvPr>
        </p:nvSpPr>
        <p:spPr/>
        <p:txBody>
          <a:bodyPr/>
          <a:lstStyle/>
          <a:p>
            <a:pPr algn="l" rtl="0"/>
            <a:r>
              <a:rPr lang="en-US" dirty="0" smtClean="0"/>
              <a:t> </a:t>
            </a:r>
            <a:r>
              <a:rPr lang="en-US" dirty="0"/>
              <a:t>If you are going to sell apps, you should have a business.</a:t>
            </a:r>
          </a:p>
          <a:p>
            <a:pPr lvl="0" algn="l" rtl="0"/>
            <a:r>
              <a:rPr lang="en-US" dirty="0" smtClean="0"/>
              <a:t> </a:t>
            </a:r>
            <a:r>
              <a:rPr lang="en-US" dirty="0"/>
              <a:t>The Play and App Stores will let you sell apps as an individual. </a:t>
            </a:r>
            <a:endParaRPr lang="en-US" dirty="0" smtClean="0"/>
          </a:p>
          <a:p>
            <a:pPr lvl="0" algn="l" rtl="0"/>
            <a:r>
              <a:rPr lang="en-US" dirty="0"/>
              <a:t>If you plan to sell your app, you should get an </a:t>
            </a:r>
            <a:r>
              <a:rPr lang="en-US" dirty="0" smtClean="0"/>
              <a:t>LLC. It </a:t>
            </a:r>
            <a:r>
              <a:rPr lang="en-US" dirty="0"/>
              <a:t>is recommended to create a Limited Liability Corporation( </a:t>
            </a:r>
            <a:r>
              <a:rPr lang="en-US" dirty="0" smtClean="0"/>
              <a:t>LLC).</a:t>
            </a:r>
          </a:p>
          <a:p>
            <a:pPr algn="l" rtl="0"/>
            <a:r>
              <a:rPr lang="en-US" dirty="0"/>
              <a:t> </a:t>
            </a:r>
            <a:r>
              <a:rPr lang="en-US" dirty="0">
                <a:solidFill>
                  <a:schemeClr val="dk1"/>
                </a:solidFill>
                <a:ea typeface="Arial"/>
                <a:cs typeface="Arial"/>
                <a:sym typeface="Arial"/>
              </a:rPr>
              <a:t>In the United States, an LLC is a legal entity that is organized by registering the business with a state.</a:t>
            </a:r>
          </a:p>
          <a:p>
            <a:pPr marL="0" lvl="0" indent="0" algn="l" rtl="0">
              <a:buNone/>
            </a:pPr>
            <a:endParaRPr lang="en-US" dirty="0"/>
          </a:p>
          <a:p>
            <a:pPr marL="0" indent="0" algn="l">
              <a:buNone/>
            </a:pPr>
            <a:endParaRPr lang="en-US" dirty="0"/>
          </a:p>
        </p:txBody>
      </p:sp>
    </p:spTree>
    <p:extLst>
      <p:ext uri="{BB962C8B-B14F-4D97-AF65-F5344CB8AC3E}">
        <p14:creationId xmlns:p14="http://schemas.microsoft.com/office/powerpoint/2010/main" val="1952184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Owning </a:t>
            </a:r>
            <a:r>
              <a:rPr lang="en-US" dirty="0"/>
              <a:t>Your Own </a:t>
            </a:r>
            <a:r>
              <a:rPr lang="en-US" dirty="0" smtClean="0"/>
              <a:t>Business</a:t>
            </a:r>
            <a:br>
              <a:rPr lang="en-US" dirty="0" smtClean="0"/>
            </a:br>
            <a:r>
              <a:rPr lang="en-US" sz="2000" dirty="0" smtClean="0">
                <a:solidFill>
                  <a:srgbClr val="FF0000"/>
                </a:solidFill>
              </a:rPr>
              <a:t>Creating an LLC</a:t>
            </a:r>
            <a:endParaRPr lang="en-US" sz="2000" dirty="0">
              <a:solidFill>
                <a:srgbClr val="FF0000"/>
              </a:solidFill>
              <a:latin typeface="+mn-lt"/>
              <a:ea typeface="+mn-ea"/>
              <a:cs typeface="+mn-cs"/>
            </a:endParaRPr>
          </a:p>
        </p:txBody>
      </p:sp>
      <p:sp>
        <p:nvSpPr>
          <p:cNvPr id="3" name="Content Placeholder 2"/>
          <p:cNvSpPr>
            <a:spLocks noGrp="1"/>
          </p:cNvSpPr>
          <p:nvPr>
            <p:ph idx="1"/>
          </p:nvPr>
        </p:nvSpPr>
        <p:spPr/>
        <p:txBody>
          <a:bodyPr/>
          <a:lstStyle/>
          <a:p>
            <a:pPr marL="0" indent="0" algn="l">
              <a:buNone/>
            </a:pPr>
            <a:r>
              <a:rPr lang="en-US" sz="2000" dirty="0" smtClean="0"/>
              <a:t>The </a:t>
            </a:r>
            <a:r>
              <a:rPr lang="en-US" sz="2000" dirty="0"/>
              <a:t>basic process is as follows</a:t>
            </a:r>
            <a:r>
              <a:rPr lang="en-US" sz="2000" dirty="0" smtClean="0"/>
              <a:t>:</a:t>
            </a:r>
          </a:p>
          <a:p>
            <a:pPr algn="l" rtl="0"/>
            <a:r>
              <a:rPr lang="en-US" sz="2000" dirty="0"/>
              <a:t>Establish the business </a:t>
            </a:r>
            <a:r>
              <a:rPr lang="en-US" sz="2000" dirty="0" smtClean="0"/>
              <a:t>name.</a:t>
            </a:r>
            <a:endParaRPr lang="en-US" sz="2000" dirty="0"/>
          </a:p>
          <a:p>
            <a:pPr algn="l" rtl="0"/>
            <a:r>
              <a:rPr lang="en-US" sz="2000" dirty="0"/>
              <a:t>Download the Articles of Organization form and fill it out.</a:t>
            </a:r>
          </a:p>
          <a:p>
            <a:pPr algn="l" rtl="0"/>
            <a:r>
              <a:rPr lang="en-US" sz="2000" dirty="0"/>
              <a:t>Identify a registered agent. This is the individual who will receive legal documents for the business. It can be you</a:t>
            </a:r>
          </a:p>
          <a:p>
            <a:pPr algn="l" rtl="0"/>
            <a:r>
              <a:rPr lang="en-US" sz="2000" dirty="0" smtClean="0"/>
              <a:t> </a:t>
            </a:r>
            <a:r>
              <a:rPr lang="en-US" sz="2000" dirty="0"/>
              <a:t>Create an Operating Agreement that details the financial and management responsibilities of the members of the LLC (owners are called members).</a:t>
            </a:r>
          </a:p>
          <a:p>
            <a:pPr algn="l" rtl="0"/>
            <a:r>
              <a:rPr lang="en-US" sz="2000" dirty="0"/>
              <a:t>File the forms and pay the registration </a:t>
            </a:r>
            <a:r>
              <a:rPr lang="en-US" sz="2000" dirty="0" smtClean="0"/>
              <a:t>fee.</a:t>
            </a:r>
          </a:p>
          <a:p>
            <a:pPr algn="l" rtl="0"/>
            <a:r>
              <a:rPr lang="en-US" sz="2000" dirty="0" smtClean="0">
                <a:sym typeface="Arial"/>
              </a:rPr>
              <a:t>The </a:t>
            </a:r>
            <a:r>
              <a:rPr lang="en-US" sz="2000" dirty="0">
                <a:sym typeface="Arial"/>
              </a:rPr>
              <a:t>LLC shields personal assets in the event you get </a:t>
            </a:r>
            <a:r>
              <a:rPr lang="en-US" sz="2000" dirty="0" smtClean="0">
                <a:sym typeface="Arial"/>
              </a:rPr>
              <a:t>sued.</a:t>
            </a:r>
          </a:p>
          <a:p>
            <a:pPr algn="l" rtl="0"/>
            <a:r>
              <a:rPr lang="en-US" sz="2000" dirty="0" smtClean="0">
                <a:sym typeface="Arial"/>
              </a:rPr>
              <a:t>If </a:t>
            </a:r>
            <a:r>
              <a:rPr lang="en-US" sz="2000" dirty="0">
                <a:sym typeface="Arial"/>
              </a:rPr>
              <a:t>you are found </a:t>
            </a:r>
            <a:r>
              <a:rPr lang="en-US" sz="2000" dirty="0" smtClean="0">
                <a:sym typeface="Arial"/>
              </a:rPr>
              <a:t>liable, </a:t>
            </a:r>
            <a:r>
              <a:rPr lang="en-US" sz="2000" dirty="0">
                <a:sym typeface="Arial"/>
              </a:rPr>
              <a:t>only business assets, not personal assets are </a:t>
            </a:r>
            <a:r>
              <a:rPr lang="en-US" sz="2000" dirty="0" smtClean="0">
                <a:sym typeface="Arial"/>
              </a:rPr>
              <a:t>affected.</a:t>
            </a:r>
          </a:p>
          <a:p>
            <a:pPr algn="l" rtl="0"/>
            <a:r>
              <a:rPr lang="en-US" sz="2000" dirty="0" smtClean="0">
                <a:ea typeface="+mn-ea"/>
                <a:cs typeface="+mn-cs"/>
                <a:sym typeface="Arial"/>
              </a:rPr>
              <a:t>LLC’s </a:t>
            </a:r>
            <a:r>
              <a:rPr lang="en-US" sz="2000" dirty="0">
                <a:ea typeface="+mn-ea"/>
                <a:cs typeface="+mn-cs"/>
                <a:sym typeface="Arial"/>
              </a:rPr>
              <a:t>are useful for U.S. Income tax purposes.</a:t>
            </a:r>
          </a:p>
          <a:p>
            <a:pPr algn="l" rtl="0">
              <a:buFont typeface="Courier New" pitchFamily="49" charset="0"/>
              <a:buChar char="o"/>
            </a:pPr>
            <a:endParaRPr lang="en-US" sz="2000" dirty="0"/>
          </a:p>
          <a:p>
            <a:pPr marL="0" indent="0" algn="l">
              <a:buNone/>
            </a:pPr>
            <a:endParaRPr lang="en-US" sz="3200" dirty="0"/>
          </a:p>
          <a:p>
            <a:pPr marL="0" indent="0" algn="l">
              <a:buNone/>
            </a:pPr>
            <a:endParaRPr lang="en-US" sz="3200" dirty="0"/>
          </a:p>
        </p:txBody>
      </p:sp>
    </p:spTree>
    <p:extLst>
      <p:ext uri="{BB962C8B-B14F-4D97-AF65-F5344CB8AC3E}">
        <p14:creationId xmlns:p14="http://schemas.microsoft.com/office/powerpoint/2010/main" val="3880067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2000" dirty="0" smtClean="0"/>
              <a:t/>
            </a:r>
            <a:br>
              <a:rPr lang="ar-EG" sz="2000" dirty="0" smtClean="0"/>
            </a:br>
            <a:r>
              <a:rPr lang="en-US" sz="3200" dirty="0"/>
              <a:t>Owning Your Own Business</a:t>
            </a:r>
            <a:r>
              <a:rPr lang="en-US" sz="2000" dirty="0"/>
              <a:t/>
            </a:r>
            <a:br>
              <a:rPr lang="en-US" sz="2000" dirty="0"/>
            </a:br>
            <a:r>
              <a:rPr lang="en-US" sz="2000" dirty="0">
                <a:solidFill>
                  <a:srgbClr val="FF0000"/>
                </a:solidFill>
              </a:rPr>
              <a:t>Plan Your Business</a:t>
            </a:r>
            <a:r>
              <a:rPr lang="en-US" sz="2000" dirty="0" smtClean="0">
                <a:solidFill>
                  <a:srgbClr val="FF0000"/>
                </a:solidFill>
              </a:rPr>
              <a:t/>
            </a:r>
            <a:br>
              <a:rPr lang="en-US" sz="2000" dirty="0" smtClean="0">
                <a:solidFill>
                  <a:srgbClr val="FF0000"/>
                </a:solidFill>
              </a:rPr>
            </a:br>
            <a:endParaRPr lang="en-US" sz="1800" dirty="0">
              <a:solidFill>
                <a:srgbClr val="FF0000"/>
              </a:solidFill>
            </a:endParaRPr>
          </a:p>
        </p:txBody>
      </p:sp>
      <p:sp>
        <p:nvSpPr>
          <p:cNvPr id="3" name="Content Placeholder 2"/>
          <p:cNvSpPr>
            <a:spLocks noGrp="1"/>
          </p:cNvSpPr>
          <p:nvPr>
            <p:ph idx="1"/>
          </p:nvPr>
        </p:nvSpPr>
        <p:spPr/>
        <p:txBody>
          <a:bodyPr/>
          <a:lstStyle/>
          <a:p>
            <a:pPr algn="l" rtl="0"/>
            <a:r>
              <a:rPr lang="en-US" sz="1800" dirty="0"/>
              <a:t>Y</a:t>
            </a:r>
            <a:r>
              <a:rPr lang="en-US" sz="1800" dirty="0" smtClean="0"/>
              <a:t>ou </a:t>
            </a:r>
            <a:r>
              <a:rPr lang="en-US" sz="1800" dirty="0"/>
              <a:t>do not have to plan your business if the app is a passion for you, and you don’t want to run a business.</a:t>
            </a:r>
          </a:p>
          <a:p>
            <a:pPr algn="l" rtl="0"/>
            <a:r>
              <a:rPr lang="en-US" sz="1800" dirty="0"/>
              <a:t>If you want to make money in the app development business, you should develop a business </a:t>
            </a:r>
            <a:r>
              <a:rPr lang="en-US" sz="1800" dirty="0" smtClean="0"/>
              <a:t>plan.</a:t>
            </a:r>
            <a:endParaRPr lang="en-US" sz="1800" dirty="0"/>
          </a:p>
          <a:p>
            <a:pPr algn="l" rtl="0"/>
            <a:r>
              <a:rPr lang="en-US" sz="1800" dirty="0"/>
              <a:t>The details of developing a business plan are not covered here. There are many resources available on the Web to help you do </a:t>
            </a:r>
            <a:r>
              <a:rPr lang="en-US" sz="1800" dirty="0" smtClean="0"/>
              <a:t>this. The </a:t>
            </a:r>
            <a:r>
              <a:rPr lang="en-US" sz="1800" dirty="0"/>
              <a:t>Small Business Administration ( www.sba.gov </a:t>
            </a:r>
            <a:r>
              <a:rPr lang="en-US" sz="1800" dirty="0" smtClean="0"/>
              <a:t>).</a:t>
            </a:r>
          </a:p>
          <a:p>
            <a:pPr algn="l" rtl="0"/>
            <a:r>
              <a:rPr lang="en-US" sz="1800" dirty="0" smtClean="0"/>
              <a:t>There </a:t>
            </a:r>
            <a:r>
              <a:rPr lang="en-US" sz="1800" dirty="0"/>
              <a:t>are many </a:t>
            </a:r>
            <a:r>
              <a:rPr lang="en-US" sz="1800" dirty="0" smtClean="0"/>
              <a:t>benefits of </a:t>
            </a:r>
            <a:r>
              <a:rPr lang="en-US" sz="1800" dirty="0"/>
              <a:t>developing </a:t>
            </a:r>
            <a:r>
              <a:rPr lang="en-US" sz="1800" dirty="0" smtClean="0"/>
              <a:t>a business plan: will </a:t>
            </a:r>
            <a:r>
              <a:rPr lang="en-US" sz="1800" dirty="0"/>
              <a:t>help you </a:t>
            </a:r>
            <a:r>
              <a:rPr lang="en-US" sz="1800" dirty="0" smtClean="0"/>
              <a:t>think about what the </a:t>
            </a:r>
            <a:r>
              <a:rPr lang="en-US" sz="1800" dirty="0"/>
              <a:t>mission of your organization </a:t>
            </a:r>
            <a:r>
              <a:rPr lang="en-US" sz="1800" dirty="0" smtClean="0"/>
              <a:t>is,  who the market is,  who the competitors are, and  how you</a:t>
            </a:r>
            <a:r>
              <a:rPr lang="en-US" sz="1800" dirty="0"/>
              <a:t> want to run your business</a:t>
            </a:r>
            <a:r>
              <a:rPr lang="en-US" sz="1800" dirty="0" smtClean="0"/>
              <a:t> .</a:t>
            </a:r>
          </a:p>
          <a:p>
            <a:pPr algn="l" rtl="0"/>
            <a:r>
              <a:rPr lang="en-US" sz="1800" dirty="0" smtClean="0"/>
              <a:t> </a:t>
            </a:r>
            <a:r>
              <a:rPr lang="en-US" sz="1800" dirty="0"/>
              <a:t>Making a significant amount of money from apps requires </a:t>
            </a:r>
            <a:r>
              <a:rPr lang="en-US" sz="1800" dirty="0" smtClean="0"/>
              <a:t>money for </a:t>
            </a:r>
            <a:r>
              <a:rPr lang="en-US" sz="1800" dirty="0"/>
              <a:t>marketing and </a:t>
            </a:r>
            <a:r>
              <a:rPr lang="en-US" sz="1800" dirty="0" smtClean="0"/>
              <a:t>development</a:t>
            </a:r>
          </a:p>
          <a:p>
            <a:pPr algn="l" rtl="0"/>
            <a:r>
              <a:rPr lang="en-US" sz="1800" dirty="0"/>
              <a:t>A good business plan is a necessary condition for attracting enough capital to develop and test the app and begin establishing demand for your products.</a:t>
            </a:r>
          </a:p>
          <a:p>
            <a:pPr marL="0" indent="0" algn="l" rtl="0">
              <a:buNone/>
            </a:pPr>
            <a:endParaRPr lang="en-US" sz="1800" dirty="0"/>
          </a:p>
          <a:p>
            <a:pPr algn="l" rtl="0">
              <a:buFont typeface="Courier New" pitchFamily="49" charset="0"/>
              <a:buChar char="o"/>
            </a:pPr>
            <a:endParaRPr lang="en-US" dirty="0"/>
          </a:p>
        </p:txBody>
      </p:sp>
    </p:spTree>
    <p:extLst>
      <p:ext uri="{BB962C8B-B14F-4D97-AF65-F5344CB8AC3E}">
        <p14:creationId xmlns:p14="http://schemas.microsoft.com/office/powerpoint/2010/main" val="1147703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Platform</a:t>
            </a:r>
            <a:endParaRPr lang="en-US" dirty="0"/>
          </a:p>
        </p:txBody>
      </p:sp>
      <p:sp>
        <p:nvSpPr>
          <p:cNvPr id="3" name="Content Placeholder 2"/>
          <p:cNvSpPr>
            <a:spLocks noGrp="1"/>
          </p:cNvSpPr>
          <p:nvPr>
            <p:ph idx="1"/>
          </p:nvPr>
        </p:nvSpPr>
        <p:spPr>
          <a:xfrm>
            <a:off x="395536" y="1340768"/>
            <a:ext cx="8305800" cy="4724400"/>
          </a:xfrm>
        </p:spPr>
        <p:txBody>
          <a:bodyPr/>
          <a:lstStyle/>
          <a:p>
            <a:pPr marL="0" lvl="0" indent="0" algn="ctr" rtl="0">
              <a:spcBef>
                <a:spcPts val="0"/>
              </a:spcBef>
              <a:spcAft>
                <a:spcPts val="0"/>
              </a:spcAft>
              <a:buClr>
                <a:schemeClr val="dk1"/>
              </a:buClr>
              <a:buSzPct val="100000"/>
              <a:buNone/>
            </a:pPr>
            <a:endParaRPr lang="en-US" sz="2000" dirty="0" smtClean="0">
              <a:solidFill>
                <a:srgbClr val="FF0000"/>
              </a:solidFill>
              <a:ea typeface="Arial"/>
              <a:cs typeface="Arial"/>
              <a:sym typeface="Arial"/>
            </a:endParaRPr>
          </a:p>
          <a:p>
            <a:pPr marL="0" lvl="0" indent="0" algn="ctr" rtl="0">
              <a:spcBef>
                <a:spcPts val="0"/>
              </a:spcBef>
              <a:spcAft>
                <a:spcPts val="0"/>
              </a:spcAft>
              <a:buClr>
                <a:schemeClr val="dk1"/>
              </a:buClr>
              <a:buSzPct val="100000"/>
              <a:buNone/>
            </a:pPr>
            <a:r>
              <a:rPr lang="en-US" sz="2000" dirty="0" smtClean="0">
                <a:solidFill>
                  <a:srgbClr val="FF0000"/>
                </a:solidFill>
                <a:ea typeface="Arial"/>
                <a:cs typeface="Arial"/>
                <a:sym typeface="Arial"/>
              </a:rPr>
              <a:t>Should </a:t>
            </a:r>
            <a:r>
              <a:rPr lang="en-US" sz="2000" dirty="0">
                <a:solidFill>
                  <a:srgbClr val="FF0000"/>
                </a:solidFill>
                <a:ea typeface="Arial"/>
                <a:cs typeface="Arial"/>
                <a:sym typeface="Arial"/>
              </a:rPr>
              <a:t>you develop for Android or iOS? Both</a:t>
            </a:r>
            <a:r>
              <a:rPr lang="en-US" sz="2000" dirty="0" smtClean="0">
                <a:solidFill>
                  <a:srgbClr val="FF0000"/>
                </a:solidFill>
                <a:ea typeface="Arial"/>
                <a:cs typeface="Arial"/>
                <a:sym typeface="Arial"/>
              </a:rPr>
              <a:t>?</a:t>
            </a:r>
          </a:p>
          <a:p>
            <a:pPr marL="0" lvl="0" indent="0" algn="ctr" rtl="0">
              <a:spcBef>
                <a:spcPts val="0"/>
              </a:spcBef>
              <a:spcAft>
                <a:spcPts val="0"/>
              </a:spcAft>
              <a:buClr>
                <a:schemeClr val="dk1"/>
              </a:buClr>
              <a:buSzPct val="100000"/>
              <a:buNone/>
            </a:pPr>
            <a:endParaRPr lang="en-US" sz="2000" dirty="0" smtClean="0">
              <a:solidFill>
                <a:srgbClr val="FF0000"/>
              </a:solidFill>
              <a:ea typeface="Arial"/>
              <a:cs typeface="Arial"/>
              <a:sym typeface="Arial"/>
            </a:endParaRPr>
          </a:p>
          <a:p>
            <a:pPr marL="0" indent="0" algn="l" rtl="0">
              <a:buNone/>
            </a:pPr>
            <a:r>
              <a:rPr lang="en-US" sz="2000" dirty="0"/>
              <a:t>There are advantages and disadvantages to </a:t>
            </a:r>
            <a:r>
              <a:rPr lang="en-US" sz="2000" dirty="0" smtClean="0"/>
              <a:t>all three </a:t>
            </a:r>
            <a:r>
              <a:rPr lang="en-US" sz="2000" dirty="0"/>
              <a:t>options. You will have to </a:t>
            </a:r>
            <a:r>
              <a:rPr lang="en-US" sz="2000" dirty="0" smtClean="0"/>
              <a:t>consider:</a:t>
            </a:r>
          </a:p>
          <a:p>
            <a:pPr algn="l" rtl="0"/>
            <a:r>
              <a:rPr lang="en-US" sz="2000" dirty="0" smtClean="0"/>
              <a:t> </a:t>
            </a:r>
            <a:r>
              <a:rPr lang="en-US" sz="2000" dirty="0"/>
              <a:t>your app audience, </a:t>
            </a:r>
            <a:endParaRPr lang="en-US" sz="2000" dirty="0" smtClean="0"/>
          </a:p>
          <a:p>
            <a:pPr algn="l" rtl="0"/>
            <a:r>
              <a:rPr lang="en-US" sz="2000" dirty="0" smtClean="0"/>
              <a:t>market </a:t>
            </a:r>
            <a:r>
              <a:rPr lang="en-US" sz="2000" dirty="0"/>
              <a:t>size, </a:t>
            </a:r>
            <a:endParaRPr lang="en-US" sz="2000" dirty="0" smtClean="0"/>
          </a:p>
          <a:p>
            <a:pPr algn="l" rtl="0"/>
            <a:r>
              <a:rPr lang="en-US" sz="2000" dirty="0" smtClean="0"/>
              <a:t>how </a:t>
            </a:r>
            <a:r>
              <a:rPr lang="en-US" sz="2000" dirty="0"/>
              <a:t>committed </a:t>
            </a:r>
            <a:r>
              <a:rPr lang="en-US" sz="2000" dirty="0" smtClean="0"/>
              <a:t>you are </a:t>
            </a:r>
            <a:r>
              <a:rPr lang="en-US" sz="2000" dirty="0"/>
              <a:t>to making a successful app</a:t>
            </a:r>
            <a:r>
              <a:rPr lang="en-US" sz="2000" dirty="0" smtClean="0"/>
              <a:t>,</a:t>
            </a:r>
          </a:p>
          <a:p>
            <a:pPr algn="l" rtl="0"/>
            <a:r>
              <a:rPr lang="en-US" sz="2000" dirty="0" smtClean="0"/>
              <a:t> </a:t>
            </a:r>
            <a:r>
              <a:rPr lang="en-US" sz="2000" dirty="0"/>
              <a:t>and what your goals are in publishing an app.</a:t>
            </a:r>
            <a:endParaRPr lang="en-US" sz="2000" dirty="0">
              <a:solidFill>
                <a:schemeClr val="dk1"/>
              </a:solidFill>
              <a:ea typeface="Arial"/>
              <a:cs typeface="Arial"/>
              <a:sym typeface="Arial"/>
            </a:endParaRPr>
          </a:p>
          <a:p>
            <a:pPr lvl="0" indent="-215900" algn="l" rtl="0">
              <a:spcBef>
                <a:spcPts val="0"/>
              </a:spcBef>
              <a:spcAft>
                <a:spcPts val="0"/>
              </a:spcAft>
              <a:buClr>
                <a:schemeClr val="dk1"/>
              </a:buClr>
              <a:buNone/>
            </a:pPr>
            <a:endParaRPr lang="en-US" sz="2000" dirty="0">
              <a:solidFill>
                <a:schemeClr val="dk1"/>
              </a:solidFill>
              <a:ea typeface="Arial"/>
              <a:cs typeface="Arial"/>
              <a:sym typeface="Arial"/>
            </a:endParaRPr>
          </a:p>
        </p:txBody>
      </p:sp>
    </p:spTree>
    <p:extLst>
      <p:ext uri="{BB962C8B-B14F-4D97-AF65-F5344CB8AC3E}">
        <p14:creationId xmlns:p14="http://schemas.microsoft.com/office/powerpoint/2010/main" val="311693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0599"/>
            <a:ext cx="7543800" cy="563563"/>
          </a:xfrm>
        </p:spPr>
        <p:txBody>
          <a:bodyPr/>
          <a:lstStyle/>
          <a:p>
            <a:r>
              <a:rPr lang="en-US" dirty="0"/>
              <a:t>Choosing a </a:t>
            </a:r>
            <a:r>
              <a:rPr lang="en-US" dirty="0" smtClean="0"/>
              <a:t>Platform</a:t>
            </a:r>
            <a:br>
              <a:rPr lang="en-US" dirty="0" smtClean="0"/>
            </a:br>
            <a:r>
              <a:rPr lang="en-US" sz="2200" dirty="0" smtClean="0">
                <a:solidFill>
                  <a:srgbClr val="FF0000"/>
                </a:solidFill>
              </a:rPr>
              <a:t>Android</a:t>
            </a:r>
            <a:endParaRPr lang="en-US" sz="2200" dirty="0">
              <a:solidFill>
                <a:srgbClr val="FF0000"/>
              </a:solidFill>
            </a:endParaRPr>
          </a:p>
        </p:txBody>
      </p:sp>
      <p:sp>
        <p:nvSpPr>
          <p:cNvPr id="3" name="Content Placeholder 2"/>
          <p:cNvSpPr>
            <a:spLocks noGrp="1"/>
          </p:cNvSpPr>
          <p:nvPr>
            <p:ph idx="1"/>
          </p:nvPr>
        </p:nvSpPr>
        <p:spPr>
          <a:xfrm>
            <a:off x="381000" y="1152872"/>
            <a:ext cx="8305800" cy="4724400"/>
          </a:xfrm>
        </p:spPr>
        <p:txBody>
          <a:bodyPr/>
          <a:lstStyle/>
          <a:p>
            <a:pPr lvl="0" algn="l" rtl="0">
              <a:spcBef>
                <a:spcPts val="0"/>
              </a:spcBef>
              <a:spcAft>
                <a:spcPts val="0"/>
              </a:spcAft>
              <a:buClr>
                <a:schemeClr val="dk1"/>
              </a:buClr>
              <a:buSzPct val="100000"/>
            </a:pPr>
            <a:r>
              <a:rPr lang="en-US" sz="2000" dirty="0">
                <a:solidFill>
                  <a:schemeClr val="dk1"/>
                </a:solidFill>
                <a:ea typeface="Arial"/>
                <a:cs typeface="Arial"/>
                <a:sym typeface="Arial"/>
              </a:rPr>
              <a:t>Android has the biggest market share for devices sold and biggest potential for app sales. </a:t>
            </a:r>
            <a:endParaRPr lang="en-US" sz="2000" dirty="0" smtClean="0">
              <a:solidFill>
                <a:schemeClr val="dk1"/>
              </a:solidFill>
              <a:ea typeface="Arial"/>
              <a:cs typeface="Arial"/>
              <a:sym typeface="Arial"/>
            </a:endParaRP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Some industry segments use Android devices at greater rates.</a:t>
            </a: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Small businesses are primarily Android users.</a:t>
            </a: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Android’s barrier to entry is lower.</a:t>
            </a: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Developer fee is “one time”.</a:t>
            </a: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Apps are for both Windows or Mac computers.</a:t>
            </a: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Publishing an app is easy.</a:t>
            </a:r>
          </a:p>
          <a:p>
            <a:pPr marL="0" lvl="0" indent="0" algn="l" rtl="0">
              <a:spcBef>
                <a:spcPts val="0"/>
              </a:spcBef>
              <a:spcAft>
                <a:spcPts val="0"/>
              </a:spcAft>
              <a:buClr>
                <a:schemeClr val="dk1"/>
              </a:buClr>
              <a:buSzPct val="100000"/>
              <a:buNone/>
            </a:pPr>
            <a:endParaRPr lang="en-US" sz="2000" dirty="0">
              <a:solidFill>
                <a:schemeClr val="dk1"/>
              </a:solidFill>
              <a:ea typeface="Arial"/>
              <a:cs typeface="Arial"/>
              <a:sym typeface="Arial"/>
            </a:endParaRPr>
          </a:p>
          <a:p>
            <a:pPr marL="0" lvl="0" indent="0" algn="l" rtl="0">
              <a:spcBef>
                <a:spcPts val="0"/>
              </a:spcBef>
              <a:spcAft>
                <a:spcPts val="0"/>
              </a:spcAft>
              <a:buClr>
                <a:schemeClr val="dk1"/>
              </a:buClr>
              <a:buSzPct val="100000"/>
              <a:buNone/>
            </a:pPr>
            <a:r>
              <a:rPr lang="en-US" sz="2000" dirty="0">
                <a:solidFill>
                  <a:srgbClr val="FF0000"/>
                </a:solidFill>
                <a:ea typeface="Arial"/>
                <a:cs typeface="Arial"/>
                <a:sym typeface="Arial"/>
              </a:rPr>
              <a:t>However, </a:t>
            </a:r>
          </a:p>
          <a:p>
            <a:pPr algn="l" rtl="0"/>
            <a:r>
              <a:rPr lang="en-US" sz="2000" dirty="0"/>
              <a:t>M</a:t>
            </a:r>
            <a:r>
              <a:rPr lang="en-US" sz="2000" dirty="0" smtClean="0"/>
              <a:t>any </a:t>
            </a:r>
            <a:r>
              <a:rPr lang="en-US" sz="2000" dirty="0"/>
              <a:t>of </a:t>
            </a:r>
            <a:r>
              <a:rPr lang="en-US" sz="2000" dirty="0" smtClean="0"/>
              <a:t>the Android phone </a:t>
            </a:r>
            <a:r>
              <a:rPr lang="en-US" sz="2000" dirty="0"/>
              <a:t>owners </a:t>
            </a:r>
            <a:r>
              <a:rPr lang="en-US" sz="2000" dirty="0" smtClean="0"/>
              <a:t>primarily use them as dumb phones</a:t>
            </a:r>
            <a:r>
              <a:rPr lang="en-US" sz="2000" dirty="0" smtClean="0">
                <a:sym typeface="Wingdings" panose="05000000000000000000" pitchFamily="2" charset="2"/>
              </a:rPr>
              <a:t></a:t>
            </a:r>
            <a:r>
              <a:rPr lang="en-US" sz="2000" dirty="0" smtClean="0"/>
              <a:t> They are not a likely market for your app.</a:t>
            </a:r>
          </a:p>
          <a:p>
            <a:pPr algn="l" rtl="0"/>
            <a:r>
              <a:rPr lang="en-US" sz="2000" dirty="0" smtClean="0">
                <a:solidFill>
                  <a:schemeClr val="dk1"/>
                </a:solidFill>
                <a:ea typeface="Arial"/>
                <a:cs typeface="Arial"/>
                <a:sym typeface="Arial"/>
              </a:rPr>
              <a:t>Users are less willing to pay for an app than their iPhone competitors are. </a:t>
            </a:r>
            <a:r>
              <a:rPr lang="en-US" sz="2000" dirty="0" smtClean="0"/>
              <a:t>Studies have shown that each iOS user spends about three times as much on apps as an Android user.</a:t>
            </a:r>
            <a:endParaRPr lang="en-US" sz="2000" dirty="0">
              <a:solidFill>
                <a:schemeClr val="dk1"/>
              </a:solidFill>
              <a:ea typeface="Arial"/>
              <a:cs typeface="Arial"/>
              <a:sym typeface="Arial"/>
            </a:endParaRPr>
          </a:p>
        </p:txBody>
      </p:sp>
    </p:spTree>
    <p:extLst>
      <p:ext uri="{BB962C8B-B14F-4D97-AF65-F5344CB8AC3E}">
        <p14:creationId xmlns:p14="http://schemas.microsoft.com/office/powerpoint/2010/main" val="21533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Platform</a:t>
            </a:r>
            <a:br>
              <a:rPr lang="en-US" dirty="0" smtClean="0"/>
            </a:br>
            <a:r>
              <a:rPr lang="en-US" sz="2200" dirty="0" smtClean="0">
                <a:solidFill>
                  <a:srgbClr val="FF0000"/>
                </a:solidFill>
              </a:rPr>
              <a:t>iOS</a:t>
            </a:r>
            <a:endParaRPr lang="en-US" sz="2200" dirty="0">
              <a:solidFill>
                <a:srgbClr val="FF0000"/>
              </a:solidFill>
            </a:endParaRPr>
          </a:p>
        </p:txBody>
      </p:sp>
      <p:sp>
        <p:nvSpPr>
          <p:cNvPr id="3" name="Content Placeholder 2"/>
          <p:cNvSpPr>
            <a:spLocks noGrp="1"/>
          </p:cNvSpPr>
          <p:nvPr>
            <p:ph idx="1"/>
          </p:nvPr>
        </p:nvSpPr>
        <p:spPr/>
        <p:txBody>
          <a:bodyPr/>
          <a:lstStyle/>
          <a:p>
            <a:pPr marL="400050" algn="l" rtl="0">
              <a:spcBef>
                <a:spcPts val="0"/>
              </a:spcBef>
              <a:spcAft>
                <a:spcPts val="0"/>
              </a:spcAft>
              <a:buClr>
                <a:schemeClr val="dk1"/>
              </a:buClr>
              <a:buSzPct val="100000"/>
            </a:pPr>
            <a:r>
              <a:rPr lang="en-US" sz="2000" dirty="0">
                <a:solidFill>
                  <a:schemeClr val="dk1"/>
                </a:solidFill>
                <a:ea typeface="Arial"/>
                <a:cs typeface="Arial"/>
                <a:sym typeface="Arial"/>
              </a:rPr>
              <a:t>iPhone users like the apps.</a:t>
            </a:r>
          </a:p>
          <a:p>
            <a:pPr marL="400050" algn="l" rtl="0">
              <a:spcBef>
                <a:spcPts val="0"/>
              </a:spcBef>
              <a:spcAft>
                <a:spcPts val="0"/>
              </a:spcAft>
              <a:buClr>
                <a:schemeClr val="dk1"/>
              </a:buClr>
              <a:buSzPct val="100000"/>
            </a:pPr>
            <a:r>
              <a:rPr lang="en-US" sz="2000" dirty="0">
                <a:solidFill>
                  <a:schemeClr val="dk1"/>
                </a:solidFill>
                <a:ea typeface="Arial"/>
                <a:cs typeface="Arial"/>
                <a:sym typeface="Arial"/>
              </a:rPr>
              <a:t>Users </a:t>
            </a:r>
            <a:r>
              <a:rPr lang="en-US" sz="2000" dirty="0" smtClean="0">
                <a:solidFill>
                  <a:schemeClr val="dk1"/>
                </a:solidFill>
                <a:ea typeface="Arial"/>
                <a:cs typeface="Arial"/>
                <a:sym typeface="Arial"/>
              </a:rPr>
              <a:t>are more willing to search </a:t>
            </a:r>
            <a:r>
              <a:rPr lang="en-US" sz="2000" dirty="0">
                <a:solidFill>
                  <a:schemeClr val="dk1"/>
                </a:solidFill>
                <a:ea typeface="Arial"/>
                <a:cs typeface="Arial"/>
                <a:sym typeface="Arial"/>
              </a:rPr>
              <a:t>and pay for apps.</a:t>
            </a:r>
          </a:p>
          <a:p>
            <a:pPr marL="400050" algn="l" rtl="0">
              <a:spcBef>
                <a:spcPts val="0"/>
              </a:spcBef>
              <a:spcAft>
                <a:spcPts val="0"/>
              </a:spcAft>
              <a:buClr>
                <a:schemeClr val="dk1"/>
              </a:buClr>
              <a:buSzPct val="100000"/>
              <a:buFont typeface="Arial"/>
              <a:buChar char="•"/>
            </a:pPr>
            <a:endParaRPr lang="en-US" sz="2000" dirty="0">
              <a:solidFill>
                <a:schemeClr val="dk1"/>
              </a:solidFill>
              <a:ea typeface="Arial"/>
              <a:cs typeface="Arial"/>
              <a:sym typeface="Arial"/>
            </a:endParaRPr>
          </a:p>
          <a:p>
            <a:pPr marL="0" lvl="0" indent="0" algn="l" rtl="0">
              <a:spcBef>
                <a:spcPts val="0"/>
              </a:spcBef>
              <a:spcAft>
                <a:spcPts val="0"/>
              </a:spcAft>
              <a:buClr>
                <a:schemeClr val="dk1"/>
              </a:buClr>
              <a:buSzPct val="100000"/>
              <a:buNone/>
            </a:pPr>
            <a:r>
              <a:rPr lang="en-US" sz="2000" dirty="0" smtClean="0">
                <a:solidFill>
                  <a:srgbClr val="FF0000"/>
                </a:solidFill>
                <a:ea typeface="Arial"/>
                <a:cs typeface="Arial"/>
                <a:sym typeface="Arial"/>
              </a:rPr>
              <a:t>However,</a:t>
            </a:r>
          </a:p>
          <a:p>
            <a:pPr marL="0" lvl="0" indent="0" algn="l" rtl="0">
              <a:spcBef>
                <a:spcPts val="0"/>
              </a:spcBef>
              <a:spcAft>
                <a:spcPts val="0"/>
              </a:spcAft>
              <a:buClr>
                <a:schemeClr val="dk1"/>
              </a:buClr>
              <a:buSzPct val="100000"/>
              <a:buNone/>
            </a:pPr>
            <a:endParaRPr lang="en-US" sz="2000" dirty="0">
              <a:solidFill>
                <a:schemeClr val="dk1"/>
              </a:solidFill>
              <a:ea typeface="Arial"/>
              <a:cs typeface="Arial"/>
              <a:sym typeface="Arial"/>
            </a:endParaRPr>
          </a:p>
          <a:p>
            <a:pPr algn="l" rtl="0">
              <a:spcBef>
                <a:spcPts val="0"/>
              </a:spcBef>
              <a:spcAft>
                <a:spcPts val="0"/>
              </a:spcAft>
              <a:buClr>
                <a:schemeClr val="dk1"/>
              </a:buClr>
              <a:buSzPct val="100000"/>
            </a:pPr>
            <a:r>
              <a:rPr lang="en-US" sz="2000" dirty="0">
                <a:solidFill>
                  <a:schemeClr val="dk1"/>
                </a:solidFill>
                <a:ea typeface="Arial"/>
                <a:cs typeface="Arial"/>
                <a:sym typeface="Arial"/>
              </a:rPr>
              <a:t>Higher annual fee for developers</a:t>
            </a:r>
            <a:r>
              <a:rPr lang="en-US" sz="2000" dirty="0" smtClean="0">
                <a:solidFill>
                  <a:schemeClr val="dk1"/>
                </a:solidFill>
                <a:ea typeface="Arial"/>
                <a:cs typeface="Arial"/>
                <a:sym typeface="Arial"/>
              </a:rPr>
              <a:t>.</a:t>
            </a:r>
            <a:endParaRPr lang="en-US" sz="2000" dirty="0" smtClean="0">
              <a:solidFill>
                <a:schemeClr val="dk1"/>
              </a:solidFill>
              <a:ea typeface="Arial"/>
              <a:cs typeface="Arial"/>
              <a:sym typeface="Arial"/>
            </a:endParaRPr>
          </a:p>
          <a:p>
            <a:pPr algn="l" rtl="0">
              <a:spcBef>
                <a:spcPts val="0"/>
              </a:spcBef>
              <a:spcAft>
                <a:spcPts val="0"/>
              </a:spcAft>
              <a:buClr>
                <a:schemeClr val="dk1"/>
              </a:buClr>
              <a:buSzPct val="100000"/>
            </a:pPr>
            <a:r>
              <a:rPr lang="en-US" sz="2000" dirty="0" smtClean="0">
                <a:solidFill>
                  <a:schemeClr val="dk1"/>
                </a:solidFill>
                <a:ea typeface="Arial"/>
                <a:cs typeface="Arial"/>
                <a:sym typeface="Arial"/>
              </a:rPr>
              <a:t>iOS </a:t>
            </a:r>
            <a:r>
              <a:rPr lang="en-US" sz="2000" dirty="0">
                <a:solidFill>
                  <a:schemeClr val="dk1"/>
                </a:solidFill>
                <a:ea typeface="Arial"/>
                <a:cs typeface="Arial"/>
                <a:sym typeface="Arial"/>
              </a:rPr>
              <a:t>market is smaller than </a:t>
            </a:r>
            <a:r>
              <a:rPr lang="en-US" sz="2000" dirty="0" smtClean="0">
                <a:solidFill>
                  <a:schemeClr val="dk1"/>
                </a:solidFill>
                <a:ea typeface="Arial"/>
                <a:cs typeface="Arial"/>
                <a:sym typeface="Arial"/>
              </a:rPr>
              <a:t>Android.</a:t>
            </a:r>
          </a:p>
          <a:p>
            <a:pPr algn="l" rtl="0">
              <a:spcBef>
                <a:spcPts val="0"/>
              </a:spcBef>
              <a:spcAft>
                <a:spcPts val="0"/>
              </a:spcAft>
              <a:buClr>
                <a:schemeClr val="dk1"/>
              </a:buClr>
              <a:buSzPct val="100000"/>
            </a:pPr>
            <a:r>
              <a:rPr lang="en-US" sz="2000" dirty="0" smtClean="0">
                <a:solidFill>
                  <a:schemeClr val="dk1"/>
                </a:solidFill>
                <a:ea typeface="Arial"/>
                <a:cs typeface="Arial"/>
                <a:sym typeface="Arial"/>
              </a:rPr>
              <a:t>Publishing </a:t>
            </a:r>
            <a:r>
              <a:rPr lang="en-US" sz="2000" dirty="0">
                <a:solidFill>
                  <a:schemeClr val="dk1"/>
                </a:solidFill>
                <a:ea typeface="Arial"/>
                <a:cs typeface="Arial"/>
                <a:sym typeface="Arial"/>
              </a:rPr>
              <a:t>is </a:t>
            </a:r>
            <a:r>
              <a:rPr lang="en-US" sz="2000" dirty="0" smtClean="0">
                <a:solidFill>
                  <a:schemeClr val="dk1"/>
                </a:solidFill>
                <a:ea typeface="Arial"/>
                <a:cs typeface="Arial"/>
                <a:sym typeface="Arial"/>
              </a:rPr>
              <a:t>complicated.</a:t>
            </a:r>
          </a:p>
          <a:p>
            <a:pPr algn="l" rtl="0">
              <a:spcBef>
                <a:spcPts val="0"/>
              </a:spcBef>
              <a:spcAft>
                <a:spcPts val="0"/>
              </a:spcAft>
              <a:buClr>
                <a:schemeClr val="dk1"/>
              </a:buClr>
              <a:buSzPct val="100000"/>
            </a:pPr>
            <a:r>
              <a:rPr lang="en-US" sz="2000" dirty="0" smtClean="0">
                <a:solidFill>
                  <a:schemeClr val="dk1"/>
                </a:solidFill>
                <a:ea typeface="Arial"/>
                <a:cs typeface="Arial"/>
                <a:sym typeface="Arial"/>
              </a:rPr>
              <a:t>Mac </a:t>
            </a:r>
            <a:r>
              <a:rPr lang="en-US" sz="2000" dirty="0">
                <a:solidFill>
                  <a:schemeClr val="dk1"/>
                </a:solidFill>
                <a:ea typeface="Arial"/>
                <a:cs typeface="Arial"/>
                <a:sym typeface="Arial"/>
              </a:rPr>
              <a:t>uses </a:t>
            </a:r>
            <a:r>
              <a:rPr lang="en-US" sz="2000" dirty="0" err="1">
                <a:solidFill>
                  <a:schemeClr val="dk1"/>
                </a:solidFill>
                <a:ea typeface="Arial"/>
                <a:cs typeface="Arial"/>
                <a:sym typeface="Arial"/>
              </a:rPr>
              <a:t>Xcode</a:t>
            </a:r>
            <a:r>
              <a:rPr lang="en-US" sz="2000" dirty="0">
                <a:solidFill>
                  <a:schemeClr val="dk1"/>
                </a:solidFill>
                <a:ea typeface="Arial"/>
                <a:cs typeface="Arial"/>
                <a:sym typeface="Arial"/>
              </a:rPr>
              <a:t> to create apps. </a:t>
            </a:r>
            <a:endParaRPr lang="en-US" sz="2000" dirty="0" smtClean="0">
              <a:solidFill>
                <a:schemeClr val="dk1"/>
              </a:solidFill>
              <a:ea typeface="Arial"/>
              <a:cs typeface="Arial"/>
              <a:sym typeface="Arial"/>
            </a:endParaRPr>
          </a:p>
          <a:p>
            <a:pPr algn="l" rtl="0">
              <a:spcBef>
                <a:spcPts val="0"/>
              </a:spcBef>
              <a:spcAft>
                <a:spcPts val="0"/>
              </a:spcAft>
              <a:buClr>
                <a:schemeClr val="dk1"/>
              </a:buClr>
              <a:buSzPct val="100000"/>
            </a:pPr>
            <a:r>
              <a:rPr lang="en-US" sz="2000" dirty="0" smtClean="0">
                <a:solidFill>
                  <a:schemeClr val="dk1"/>
                </a:solidFill>
                <a:ea typeface="Arial"/>
                <a:cs typeface="Arial"/>
                <a:sym typeface="Arial"/>
              </a:rPr>
              <a:t>You </a:t>
            </a:r>
            <a:r>
              <a:rPr lang="en-US" sz="2000" dirty="0">
                <a:solidFill>
                  <a:schemeClr val="dk1"/>
                </a:solidFill>
                <a:ea typeface="Arial"/>
                <a:cs typeface="Arial"/>
                <a:sym typeface="Arial"/>
              </a:rPr>
              <a:t>cannot create an iOS app on a Windows machine.</a:t>
            </a:r>
          </a:p>
          <a:p>
            <a:pPr marL="0" lvl="0" indent="0" algn="l" rtl="0">
              <a:spcBef>
                <a:spcPts val="0"/>
              </a:spcBef>
              <a:spcAft>
                <a:spcPts val="0"/>
              </a:spcAft>
              <a:buClr>
                <a:schemeClr val="dk1"/>
              </a:buClr>
              <a:buSzPct val="100000"/>
              <a:buNone/>
            </a:pPr>
            <a:endParaRPr lang="en-US" sz="2000" dirty="0" smtClean="0">
              <a:solidFill>
                <a:schemeClr val="dk1"/>
              </a:solidFill>
              <a:ea typeface="Arial"/>
              <a:cs typeface="Arial"/>
              <a:sym typeface="Arial"/>
            </a:endParaRPr>
          </a:p>
          <a:p>
            <a:pPr marL="0" lvl="0" indent="0" algn="l" rtl="0">
              <a:spcBef>
                <a:spcPts val="0"/>
              </a:spcBef>
              <a:spcAft>
                <a:spcPts val="0"/>
              </a:spcAft>
              <a:buClr>
                <a:schemeClr val="dk1"/>
              </a:buClr>
              <a:buSzPct val="100000"/>
              <a:buNone/>
            </a:pPr>
            <a:r>
              <a:rPr lang="en-US" sz="2000" b="1" dirty="0">
                <a:solidFill>
                  <a:srgbClr val="FF0000"/>
                </a:solidFill>
                <a:ea typeface="Arial"/>
                <a:cs typeface="Arial"/>
                <a:sym typeface="Arial"/>
              </a:rPr>
              <a:t> </a:t>
            </a:r>
            <a:r>
              <a:rPr lang="en-US" sz="2000" b="1" dirty="0" smtClean="0">
                <a:solidFill>
                  <a:srgbClr val="FF0000"/>
                </a:solidFill>
                <a:ea typeface="Arial"/>
                <a:cs typeface="Arial"/>
                <a:sym typeface="Arial"/>
              </a:rPr>
              <a:t>                 </a:t>
            </a:r>
            <a:endParaRPr lang="en-US" sz="2000" b="1" dirty="0">
              <a:solidFill>
                <a:srgbClr val="FF0000"/>
              </a:solidFill>
              <a:ea typeface="Arial"/>
              <a:cs typeface="Arial"/>
              <a:sym typeface="Arial"/>
            </a:endParaRPr>
          </a:p>
        </p:txBody>
      </p:sp>
    </p:spTree>
    <p:extLst>
      <p:ext uri="{BB962C8B-B14F-4D97-AF65-F5344CB8AC3E}">
        <p14:creationId xmlns:p14="http://schemas.microsoft.com/office/powerpoint/2010/main" val="10731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a:t>
            </a:r>
            <a:r>
              <a:rPr lang="en-US" dirty="0" smtClean="0"/>
              <a:t>Platform</a:t>
            </a:r>
            <a:br>
              <a:rPr lang="en-US" dirty="0" smtClean="0"/>
            </a:br>
            <a:r>
              <a:rPr lang="en-US" sz="2200" dirty="0" smtClean="0">
                <a:solidFill>
                  <a:srgbClr val="FF0000"/>
                </a:solidFill>
              </a:rPr>
              <a:t>Both platforms</a:t>
            </a:r>
            <a:endParaRPr lang="en-US" sz="2200" dirty="0">
              <a:solidFill>
                <a:srgbClr val="FF0000"/>
              </a:solidFill>
            </a:endParaRPr>
          </a:p>
        </p:txBody>
      </p:sp>
      <p:sp>
        <p:nvSpPr>
          <p:cNvPr id="3" name="Content Placeholder 2"/>
          <p:cNvSpPr>
            <a:spLocks noGrp="1"/>
          </p:cNvSpPr>
          <p:nvPr>
            <p:ph idx="1"/>
          </p:nvPr>
        </p:nvSpPr>
        <p:spPr/>
        <p:txBody>
          <a:bodyPr/>
          <a:lstStyle/>
          <a:p>
            <a:pPr marL="0" lvl="0" indent="0" algn="ctr" rtl="0">
              <a:spcBef>
                <a:spcPts val="0"/>
              </a:spcBef>
              <a:spcAft>
                <a:spcPts val="0"/>
              </a:spcAft>
              <a:buClr>
                <a:schemeClr val="dk1"/>
              </a:buClr>
              <a:buSzPct val="100000"/>
              <a:buNone/>
            </a:pPr>
            <a:r>
              <a:rPr lang="en-US" sz="2000" b="1" dirty="0">
                <a:solidFill>
                  <a:srgbClr val="FF0000"/>
                </a:solidFill>
                <a:ea typeface="Arial"/>
                <a:cs typeface="Arial"/>
                <a:sym typeface="Arial"/>
              </a:rPr>
              <a:t>For maximum benefit, consider publishing on both!</a:t>
            </a:r>
          </a:p>
          <a:p>
            <a:pPr algn="l" rtl="0"/>
            <a:r>
              <a:rPr lang="en-US" sz="2000" dirty="0"/>
              <a:t>If you are trying to make money from apps, this is probably the way to go. You get access to a larger market and thus more potential revenue generation.</a:t>
            </a:r>
          </a:p>
          <a:p>
            <a:pPr algn="l" rtl="0"/>
            <a:r>
              <a:rPr lang="en-US" sz="2000" dirty="0"/>
              <a:t>Additionally, after you’ve gone through the effort of designing a user experience, user </a:t>
            </a:r>
            <a:r>
              <a:rPr lang="en-US" sz="2000" dirty="0" smtClean="0"/>
              <a:t>interface, and </a:t>
            </a:r>
            <a:r>
              <a:rPr lang="en-US" sz="2000" dirty="0"/>
              <a:t>logic to create an app for one market, you can leverage that effort by creating an app </a:t>
            </a:r>
            <a:r>
              <a:rPr lang="en-US" sz="2000" dirty="0" smtClean="0"/>
              <a:t>for the </a:t>
            </a:r>
            <a:r>
              <a:rPr lang="en-US" sz="2000" dirty="0"/>
              <a:t>other environment. </a:t>
            </a:r>
            <a:endParaRPr lang="en-US" sz="2000" dirty="0" smtClean="0"/>
          </a:p>
          <a:p>
            <a:pPr algn="l" rtl="0"/>
            <a:r>
              <a:rPr lang="en-US" sz="2000" dirty="0" smtClean="0"/>
              <a:t>You </a:t>
            </a:r>
            <a:r>
              <a:rPr lang="en-US" sz="2000" dirty="0"/>
              <a:t>will have to completely recode the app, but coding is much </a:t>
            </a:r>
            <a:r>
              <a:rPr lang="en-US" sz="2000" dirty="0" smtClean="0"/>
              <a:t>easier if </a:t>
            </a:r>
            <a:r>
              <a:rPr lang="en-US" sz="2000" dirty="0"/>
              <a:t>you already know what you want the app to </a:t>
            </a:r>
            <a:r>
              <a:rPr lang="en-US" sz="2000" dirty="0" smtClean="0"/>
              <a:t>do</a:t>
            </a:r>
          </a:p>
          <a:p>
            <a:pPr algn="l" rtl="0"/>
            <a:r>
              <a:rPr lang="en-US" sz="2000" dirty="0"/>
              <a:t>The primary problem with targeting both markets is that you will have to keep </a:t>
            </a:r>
            <a:r>
              <a:rPr lang="en-US" sz="2000" dirty="0" smtClean="0"/>
              <a:t>your app </a:t>
            </a:r>
            <a:r>
              <a:rPr lang="en-US" sz="2000" dirty="0"/>
              <a:t>current on both platforms. This means more work just to keep the lights on.</a:t>
            </a:r>
            <a:endParaRPr lang="en-US" sz="2000" b="1" dirty="0">
              <a:solidFill>
                <a:srgbClr val="FF0000"/>
              </a:solidFill>
              <a:ea typeface="Arial"/>
              <a:cs typeface="Arial"/>
              <a:sym typeface="Arial"/>
            </a:endParaRPr>
          </a:p>
          <a:p>
            <a:pPr algn="l" rtl="0"/>
            <a:endParaRPr lang="en-US" sz="2000" dirty="0"/>
          </a:p>
        </p:txBody>
      </p:sp>
    </p:spTree>
    <p:extLst>
      <p:ext uri="{BB962C8B-B14F-4D97-AF65-F5344CB8AC3E}">
        <p14:creationId xmlns:p14="http://schemas.microsoft.com/office/powerpoint/2010/main" val="39909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664296" y="2204864"/>
            <a:ext cx="6588224" cy="914400"/>
          </a:xfrm>
        </p:spPr>
        <p:txBody>
          <a:bodyPr/>
          <a:lstStyle/>
          <a:p>
            <a:pPr algn="l" rtl="0"/>
            <a:r>
              <a:rPr lang="en-US" dirty="0"/>
              <a:t>Mobile Application Development</a:t>
            </a:r>
            <a:br>
              <a:rPr lang="en-US" dirty="0"/>
            </a:br>
            <a:r>
              <a:rPr lang="en-US" dirty="0">
                <a:solidFill>
                  <a:srgbClr val="FF0000"/>
                </a:solidFill>
              </a:rPr>
              <a:t>Chapter 16</a:t>
            </a:r>
            <a:r>
              <a:rPr lang="en-US" dirty="0"/>
              <a:t/>
            </a:r>
            <a:br>
              <a:rPr lang="en-US" dirty="0"/>
            </a:br>
            <a:r>
              <a:rPr lang="en-US" sz="2000" dirty="0"/>
              <a:t>[</a:t>
            </a:r>
            <a:r>
              <a:rPr lang="en-US" sz="1800" dirty="0"/>
              <a:t>Publishing Apps</a:t>
            </a:r>
            <a:r>
              <a:rPr lang="en-US" sz="2000" dirty="0"/>
              <a:t>]</a:t>
            </a:r>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a:solidFill>
                  <a:schemeClr val="bg1"/>
                </a:solidFill>
              </a:rPr>
              <a:t>IT448-Fall 2017</a:t>
            </a:r>
          </a:p>
        </p:txBody>
      </p:sp>
    </p:spTree>
    <p:extLst>
      <p:ext uri="{BB962C8B-B14F-4D97-AF65-F5344CB8AC3E}">
        <p14:creationId xmlns:p14="http://schemas.microsoft.com/office/powerpoint/2010/main" val="147972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81000" y="908720"/>
            <a:ext cx="8305800" cy="4724400"/>
          </a:xfrm>
        </p:spPr>
        <p:txBody>
          <a:bodyPr/>
          <a:lstStyle/>
          <a:p>
            <a:pPr algn="l" rtl="0">
              <a:lnSpc>
                <a:spcPct val="150000"/>
              </a:lnSpc>
            </a:pPr>
            <a:r>
              <a:rPr lang="en-US" dirty="0"/>
              <a:t>App Distribution Through the App/Play Stores</a:t>
            </a:r>
          </a:p>
          <a:p>
            <a:pPr algn="l" rtl="0">
              <a:lnSpc>
                <a:spcPct val="150000"/>
              </a:lnSpc>
            </a:pPr>
            <a:r>
              <a:rPr lang="en-US" dirty="0"/>
              <a:t>App Distribution for the Enterprise</a:t>
            </a:r>
          </a:p>
          <a:p>
            <a:pPr algn="l" rtl="0">
              <a:lnSpc>
                <a:spcPct val="150000"/>
              </a:lnSpc>
            </a:pPr>
            <a:r>
              <a:rPr lang="en-US" dirty="0"/>
              <a:t>Testing and Fragmentation</a:t>
            </a:r>
          </a:p>
          <a:p>
            <a:pPr algn="l" rtl="0">
              <a:lnSpc>
                <a:spcPct val="150000"/>
              </a:lnSpc>
            </a:pPr>
            <a:r>
              <a:rPr lang="en-US" dirty="0"/>
              <a:t>Keeping Up with the Platform</a:t>
            </a:r>
          </a:p>
        </p:txBody>
      </p:sp>
    </p:spTree>
    <p:extLst>
      <p:ext uri="{BB962C8B-B14F-4D97-AF65-F5344CB8AC3E}">
        <p14:creationId xmlns:p14="http://schemas.microsoft.com/office/powerpoint/2010/main" val="310600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Stores</a:t>
            </a:r>
          </a:p>
        </p:txBody>
      </p:sp>
      <p:sp>
        <p:nvSpPr>
          <p:cNvPr id="3" name="Content Placeholder 2"/>
          <p:cNvSpPr>
            <a:spLocks noGrp="1"/>
          </p:cNvSpPr>
          <p:nvPr>
            <p:ph idx="1"/>
          </p:nvPr>
        </p:nvSpPr>
        <p:spPr/>
        <p:txBody>
          <a:bodyPr/>
          <a:lstStyle/>
          <a:p>
            <a:pPr algn="l" rtl="0"/>
            <a:r>
              <a:rPr lang="en-US" sz="2000" dirty="0"/>
              <a:t>Publishing the app should be done during development. </a:t>
            </a:r>
          </a:p>
          <a:p>
            <a:pPr algn="l" rtl="0"/>
            <a:r>
              <a:rPr lang="en-US" sz="2000" dirty="0"/>
              <a:t>D</a:t>
            </a:r>
            <a:r>
              <a:rPr lang="en-US" sz="2000" dirty="0">
                <a:solidFill>
                  <a:schemeClr val="dk1"/>
                </a:solidFill>
                <a:ea typeface="Arial"/>
                <a:cs typeface="Arial"/>
                <a:sym typeface="Arial"/>
              </a:rPr>
              <a:t>evelopers configure the app and conform to the sponsors requirements.</a:t>
            </a:r>
            <a:endParaRPr lang="en-US" sz="2000" dirty="0"/>
          </a:p>
          <a:p>
            <a:pPr algn="l" rtl="0"/>
            <a:r>
              <a:rPr lang="en-US" sz="2000" dirty="0"/>
              <a:t>Both Google and Apple have requirements and guidelines for apps that </a:t>
            </a:r>
            <a:r>
              <a:rPr lang="en-US" sz="2000" dirty="0">
                <a:solidFill>
                  <a:schemeClr val="dk1"/>
                </a:solidFill>
                <a:ea typeface="Arial"/>
                <a:cs typeface="Arial"/>
                <a:sym typeface="Arial"/>
              </a:rPr>
              <a:t>developers must adhere to these requirements for :</a:t>
            </a:r>
          </a:p>
          <a:p>
            <a:pPr algn="l" rtl="0"/>
            <a:endParaRPr lang="en-US" sz="2000" dirty="0">
              <a:solidFill>
                <a:schemeClr val="dk1"/>
              </a:solidFill>
              <a:ea typeface="Arial"/>
              <a:cs typeface="Arial"/>
              <a:sym typeface="Arial"/>
            </a:endParaRPr>
          </a:p>
          <a:p>
            <a:pPr marL="0" indent="0" algn="l" rtl="0">
              <a:buNone/>
            </a:pPr>
            <a:r>
              <a:rPr lang="en-US" sz="2000" b="1" u="sng" dirty="0">
                <a:solidFill>
                  <a:schemeClr val="dk1"/>
                </a:solidFill>
                <a:ea typeface="Arial"/>
                <a:cs typeface="Arial"/>
                <a:sym typeface="Arial"/>
              </a:rPr>
              <a:t>Apple </a:t>
            </a:r>
            <a:r>
              <a:rPr lang="en-US" sz="2000" dirty="0">
                <a:solidFill>
                  <a:schemeClr val="dk1"/>
                </a:solidFill>
                <a:ea typeface="Arial"/>
                <a:cs typeface="Arial"/>
                <a:sym typeface="Arial"/>
              </a:rPr>
              <a:t>as every app is reviewed before it is published </a:t>
            </a:r>
            <a:r>
              <a:rPr lang="en-US" sz="2000" dirty="0">
                <a:solidFill>
                  <a:schemeClr val="dk1"/>
                </a:solidFill>
                <a:ea typeface="Arial"/>
                <a:cs typeface="Arial"/>
              </a:rPr>
              <a:t>and if your app does not conform, it will be rejected. </a:t>
            </a:r>
          </a:p>
          <a:p>
            <a:pPr marL="0" indent="0" algn="l" rtl="0">
              <a:buNone/>
            </a:pPr>
            <a:endParaRPr lang="en-US" sz="2000" dirty="0">
              <a:solidFill>
                <a:schemeClr val="dk1"/>
              </a:solidFill>
              <a:ea typeface="Arial"/>
              <a:cs typeface="Arial"/>
            </a:endParaRPr>
          </a:p>
          <a:p>
            <a:pPr marL="0" indent="0" algn="l" rtl="0">
              <a:buNone/>
            </a:pPr>
            <a:r>
              <a:rPr lang="en-US" sz="2000" b="1" u="sng" dirty="0">
                <a:solidFill>
                  <a:schemeClr val="dk1"/>
                </a:solidFill>
                <a:ea typeface="Arial"/>
                <a:cs typeface="Arial"/>
              </a:rPr>
              <a:t>Google </a:t>
            </a:r>
            <a:r>
              <a:rPr lang="en-US" sz="2000" dirty="0"/>
              <a:t>will publish an application that does not meet its store requirements, but will remove the app from the store later if it finds that the app violates its rules.</a:t>
            </a:r>
          </a:p>
        </p:txBody>
      </p:sp>
    </p:spTree>
    <p:extLst>
      <p:ext uri="{BB962C8B-B14F-4D97-AF65-F5344CB8AC3E}">
        <p14:creationId xmlns:p14="http://schemas.microsoft.com/office/powerpoint/2010/main" val="366031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a:t>
            </a:r>
            <a:r>
              <a:rPr lang="en-US" dirty="0" smtClean="0"/>
              <a:t>Strategies</a:t>
            </a:r>
            <a:endParaRPr lang="en-US" dirty="0"/>
          </a:p>
        </p:txBody>
      </p:sp>
      <p:sp>
        <p:nvSpPr>
          <p:cNvPr id="3" name="Content Placeholder 2"/>
          <p:cNvSpPr>
            <a:spLocks noGrp="1"/>
          </p:cNvSpPr>
          <p:nvPr>
            <p:ph idx="1"/>
          </p:nvPr>
        </p:nvSpPr>
        <p:spPr>
          <a:xfrm>
            <a:off x="381000" y="1268760"/>
            <a:ext cx="8583488" cy="4724400"/>
          </a:xfrm>
        </p:spPr>
        <p:txBody>
          <a:bodyPr/>
          <a:lstStyle/>
          <a:p>
            <a:pPr lvl="0" algn="l" rtl="0">
              <a:spcBef>
                <a:spcPts val="0"/>
              </a:spcBef>
              <a:spcAft>
                <a:spcPts val="0"/>
              </a:spcAft>
              <a:buClr>
                <a:schemeClr val="dk1"/>
              </a:buClr>
              <a:buSzPct val="100000"/>
              <a:buFont typeface="Arial"/>
              <a:buChar char="•"/>
            </a:pPr>
            <a:r>
              <a:rPr lang="en-US" dirty="0">
                <a:solidFill>
                  <a:schemeClr val="dk1"/>
                </a:solidFill>
                <a:ea typeface="Arial"/>
                <a:cs typeface="Arial"/>
                <a:sym typeface="Arial"/>
              </a:rPr>
              <a:t>Making money from apps is possible but </a:t>
            </a:r>
            <a:r>
              <a:rPr lang="en-US" dirty="0" smtClean="0">
                <a:solidFill>
                  <a:schemeClr val="dk1"/>
                </a:solidFill>
                <a:ea typeface="Arial"/>
                <a:cs typeface="Arial"/>
                <a:sym typeface="Arial"/>
              </a:rPr>
              <a:t>difficult.</a:t>
            </a:r>
            <a:endParaRPr lang="en-US" dirty="0">
              <a:solidFill>
                <a:schemeClr val="dk1"/>
              </a:solidFill>
              <a:ea typeface="Arial"/>
              <a:cs typeface="Arial"/>
              <a:sym typeface="Arial"/>
            </a:endParaRP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Hundreds </a:t>
            </a:r>
            <a:r>
              <a:rPr lang="en-US" dirty="0">
                <a:solidFill>
                  <a:schemeClr val="dk1"/>
                </a:solidFill>
                <a:ea typeface="Arial"/>
                <a:cs typeface="Arial"/>
                <a:sym typeface="Arial"/>
              </a:rPr>
              <a:t>of thousands of apps </a:t>
            </a:r>
            <a:r>
              <a:rPr lang="en-US" dirty="0" smtClean="0">
                <a:solidFill>
                  <a:schemeClr val="dk1"/>
                </a:solidFill>
                <a:ea typeface="Arial"/>
                <a:cs typeface="Arial"/>
                <a:sym typeface="Arial"/>
              </a:rPr>
              <a:t>are available</a:t>
            </a:r>
            <a:r>
              <a:rPr lang="en-US" dirty="0">
                <a:solidFill>
                  <a:schemeClr val="dk1"/>
                </a:solidFill>
                <a:ea typeface="Arial"/>
                <a:cs typeface="Arial"/>
                <a:sym typeface="Arial"/>
              </a:rPr>
              <a:t>.</a:t>
            </a: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Revenue generated </a:t>
            </a:r>
            <a:r>
              <a:rPr lang="en-US" dirty="0">
                <a:solidFill>
                  <a:schemeClr val="dk1"/>
                </a:solidFill>
                <a:ea typeface="Arial"/>
                <a:cs typeface="Arial"/>
                <a:sym typeface="Arial"/>
              </a:rPr>
              <a:t>from an individual app is </a:t>
            </a:r>
            <a:r>
              <a:rPr lang="en-US" dirty="0" smtClean="0">
                <a:solidFill>
                  <a:schemeClr val="dk1"/>
                </a:solidFill>
                <a:ea typeface="Arial"/>
                <a:cs typeface="Arial"/>
                <a:sym typeface="Arial"/>
              </a:rPr>
              <a:t>less.</a:t>
            </a:r>
            <a:endParaRPr lang="en-US" dirty="0">
              <a:solidFill>
                <a:schemeClr val="dk1"/>
              </a:solidFill>
              <a:ea typeface="Arial"/>
              <a:cs typeface="Arial"/>
              <a:sym typeface="Arial"/>
            </a:endParaRP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App stores </a:t>
            </a:r>
            <a:r>
              <a:rPr lang="en-US" dirty="0">
                <a:solidFill>
                  <a:schemeClr val="dk1"/>
                </a:solidFill>
                <a:ea typeface="Arial"/>
                <a:cs typeface="Arial"/>
                <a:sym typeface="Arial"/>
              </a:rPr>
              <a:t>take a 30% cut of revenue that apps generate.</a:t>
            </a: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Some questions are:</a:t>
            </a:r>
          </a:p>
          <a:p>
            <a:pPr lvl="1" algn="l" rtl="0">
              <a:spcBef>
                <a:spcPts val="0"/>
              </a:spcBef>
              <a:spcAft>
                <a:spcPts val="0"/>
              </a:spcAft>
              <a:buClr>
                <a:schemeClr val="dk1"/>
              </a:buClr>
              <a:buSzPct val="100000"/>
              <a:buFont typeface="Arial"/>
              <a:buChar char="•"/>
            </a:pPr>
            <a:r>
              <a:rPr lang="en-US" sz="2000" i="1" dirty="0" smtClean="0">
                <a:solidFill>
                  <a:schemeClr val="dk1"/>
                </a:solidFill>
                <a:ea typeface="Arial"/>
                <a:cs typeface="Arial"/>
                <a:sym typeface="Arial"/>
              </a:rPr>
              <a:t>What </a:t>
            </a:r>
            <a:r>
              <a:rPr lang="en-US" sz="2000" i="1" dirty="0">
                <a:solidFill>
                  <a:schemeClr val="dk1"/>
                </a:solidFill>
                <a:ea typeface="Arial"/>
                <a:cs typeface="Arial"/>
                <a:sym typeface="Arial"/>
              </a:rPr>
              <a:t>are the different ways you can collect money for the use of your apps? </a:t>
            </a:r>
            <a:endParaRPr lang="en-US" sz="2000" i="1" dirty="0" smtClean="0">
              <a:solidFill>
                <a:schemeClr val="dk1"/>
              </a:solidFill>
              <a:ea typeface="Arial"/>
              <a:cs typeface="Arial"/>
              <a:sym typeface="Arial"/>
            </a:endParaRPr>
          </a:p>
          <a:p>
            <a:pPr lvl="1" algn="l" rtl="0">
              <a:spcBef>
                <a:spcPts val="0"/>
              </a:spcBef>
              <a:spcAft>
                <a:spcPts val="0"/>
              </a:spcAft>
              <a:buClr>
                <a:schemeClr val="dk1"/>
              </a:buClr>
              <a:buSzPct val="100000"/>
              <a:buFont typeface="Arial"/>
              <a:buChar char="•"/>
            </a:pPr>
            <a:r>
              <a:rPr lang="en-US" sz="2000" i="1" dirty="0" smtClean="0">
                <a:solidFill>
                  <a:schemeClr val="dk1"/>
                </a:solidFill>
                <a:ea typeface="Arial"/>
                <a:cs typeface="Arial"/>
                <a:sym typeface="Arial"/>
              </a:rPr>
              <a:t>How </a:t>
            </a:r>
            <a:r>
              <a:rPr lang="en-US" sz="2000" i="1" dirty="0">
                <a:solidFill>
                  <a:schemeClr val="dk1"/>
                </a:solidFill>
                <a:ea typeface="Arial"/>
                <a:cs typeface="Arial"/>
                <a:sym typeface="Arial"/>
              </a:rPr>
              <a:t>can you get a lot of people to pay you to use the </a:t>
            </a:r>
            <a:r>
              <a:rPr lang="en-US" sz="2000" i="1" dirty="0" smtClean="0">
                <a:solidFill>
                  <a:schemeClr val="dk1"/>
                </a:solidFill>
                <a:ea typeface="Arial"/>
                <a:cs typeface="Arial"/>
                <a:sym typeface="Arial"/>
              </a:rPr>
              <a:t>app?</a:t>
            </a:r>
          </a:p>
          <a:p>
            <a:pPr lvl="0" algn="l" rtl="0">
              <a:spcBef>
                <a:spcPts val="0"/>
              </a:spcBef>
              <a:spcAft>
                <a:spcPts val="0"/>
              </a:spcAft>
              <a:buClr>
                <a:schemeClr val="dk1"/>
              </a:buClr>
              <a:buSzPct val="100000"/>
              <a:buFont typeface="Arial"/>
              <a:buChar char="•"/>
            </a:pPr>
            <a:r>
              <a:rPr lang="en-US" dirty="0">
                <a:solidFill>
                  <a:schemeClr val="dk1"/>
                </a:solidFill>
                <a:ea typeface="Arial"/>
                <a:cs typeface="Arial"/>
                <a:sym typeface="Arial"/>
              </a:rPr>
              <a:t>Simplest method to monetizing an app is to charge for the </a:t>
            </a:r>
            <a:r>
              <a:rPr lang="en-US" dirty="0" smtClean="0">
                <a:solidFill>
                  <a:schemeClr val="dk1"/>
                </a:solidFill>
                <a:ea typeface="Arial"/>
                <a:cs typeface="Arial"/>
                <a:sym typeface="Arial"/>
              </a:rPr>
              <a:t>download.</a:t>
            </a:r>
            <a:endParaRPr lang="en-US" sz="3200" dirty="0" smtClean="0">
              <a:solidFill>
                <a:schemeClr val="dk1"/>
              </a:solidFill>
              <a:ea typeface="Arial"/>
              <a:cs typeface="Arial"/>
              <a:sym typeface="Arial"/>
            </a:endParaRPr>
          </a:p>
        </p:txBody>
      </p:sp>
    </p:spTree>
    <p:extLst>
      <p:ext uri="{BB962C8B-B14F-4D97-AF65-F5344CB8AC3E}">
        <p14:creationId xmlns:p14="http://schemas.microsoft.com/office/powerpoint/2010/main" val="179433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Stores</a:t>
            </a:r>
          </a:p>
        </p:txBody>
      </p:sp>
      <p:sp>
        <p:nvSpPr>
          <p:cNvPr id="3" name="Content Placeholder 2"/>
          <p:cNvSpPr>
            <a:spLocks noGrp="1"/>
          </p:cNvSpPr>
          <p:nvPr>
            <p:ph idx="1"/>
          </p:nvPr>
        </p:nvSpPr>
        <p:spPr>
          <a:xfrm>
            <a:off x="381000" y="1052736"/>
            <a:ext cx="8305800" cy="5445968"/>
          </a:xfrm>
        </p:spPr>
        <p:txBody>
          <a:bodyPr/>
          <a:lstStyle/>
          <a:p>
            <a:pPr marL="285750" indent="-285750" algn="l" rtl="0"/>
            <a:r>
              <a:rPr lang="en-US" sz="1900" dirty="0"/>
              <a:t>When you are confident your app meets publication requirements of the market you are targeting, the process of publishing requires several steps in either market and is greatly facilitated by preparing prior to beginning the process. The preparation is similar for both stores. You will need to prepare an icon for your app</a:t>
            </a:r>
          </a:p>
          <a:p>
            <a:pPr marL="399961" indent="-285750" algn="l" rtl="0">
              <a:spcBef>
                <a:spcPts val="0"/>
              </a:spcBef>
              <a:spcAft>
                <a:spcPts val="0"/>
              </a:spcAft>
              <a:buClr>
                <a:schemeClr val="dk1"/>
              </a:buClr>
            </a:pPr>
            <a:endParaRPr lang="en-US" sz="1900" dirty="0">
              <a:sym typeface="Arial"/>
            </a:endParaRPr>
          </a:p>
          <a:p>
            <a:pPr marL="308370" indent="-308370" algn="l" rtl="0">
              <a:spcBef>
                <a:spcPts val="0"/>
              </a:spcBef>
              <a:spcAft>
                <a:spcPts val="0"/>
              </a:spcAft>
              <a:buClr>
                <a:schemeClr val="dk1"/>
              </a:buClr>
              <a:buSzPct val="100000"/>
            </a:pPr>
            <a:r>
              <a:rPr lang="en-US" sz="1900" dirty="0">
                <a:sym typeface="Arial"/>
              </a:rPr>
              <a:t>When an app meets publication requirements of the target market the process of publishing requires several steps.</a:t>
            </a:r>
          </a:p>
          <a:p>
            <a:pPr marL="308370" indent="-194159" algn="l" rtl="0">
              <a:spcBef>
                <a:spcPts val="0"/>
              </a:spcBef>
              <a:spcAft>
                <a:spcPts val="0"/>
              </a:spcAft>
              <a:buClr>
                <a:schemeClr val="dk1"/>
              </a:buClr>
            </a:pPr>
            <a:endParaRPr lang="en-US" sz="1900" dirty="0">
              <a:solidFill>
                <a:schemeClr val="dk1"/>
              </a:solidFill>
              <a:ea typeface="Arial"/>
              <a:cs typeface="Arial"/>
              <a:sym typeface="Arial"/>
            </a:endParaRP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Prepare an icon for the app.</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Prepare screen shots of the app.</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Determine price.</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Establish category.</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Determine countries for app.</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Licensing Library and copyrights.</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Compile app and sign into application.</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Debug code.</a:t>
            </a:r>
          </a:p>
          <a:p>
            <a:pPr marL="719530" lvl="1" indent="-308370" algn="l" rtl="0">
              <a:spcBef>
                <a:spcPts val="0"/>
              </a:spcBef>
              <a:spcAft>
                <a:spcPts val="0"/>
              </a:spcAft>
              <a:buClr>
                <a:schemeClr val="dk1"/>
              </a:buClr>
              <a:buSzPct val="100000"/>
              <a:buFont typeface="Arial"/>
              <a:buChar char="•"/>
            </a:pPr>
            <a:r>
              <a:rPr lang="en-US" sz="1900" dirty="0">
                <a:solidFill>
                  <a:schemeClr val="dk1"/>
                </a:solidFill>
                <a:ea typeface="Arial"/>
                <a:cs typeface="Arial"/>
                <a:sym typeface="Arial"/>
              </a:rPr>
              <a:t>Set a private key.</a:t>
            </a:r>
            <a:endParaRPr lang="en-US" sz="1900" dirty="0">
              <a:solidFill>
                <a:schemeClr val="dk1"/>
              </a:solidFill>
              <a:ea typeface="Arial"/>
              <a:cs typeface="Arial"/>
              <a:sym typeface="Arial"/>
            </a:endParaRPr>
          </a:p>
        </p:txBody>
      </p:sp>
    </p:spTree>
    <p:extLst>
      <p:ext uri="{BB962C8B-B14F-4D97-AF65-F5344CB8AC3E}">
        <p14:creationId xmlns:p14="http://schemas.microsoft.com/office/powerpoint/2010/main" val="296736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978080" cy="563563"/>
          </a:xfrm>
        </p:spPr>
        <p:txBody>
          <a:bodyPr/>
          <a:lstStyle/>
          <a:p>
            <a:r>
              <a:rPr lang="en-US" dirty="0"/>
              <a:t>App Distribution Through the App/Play Stores</a:t>
            </a:r>
          </a:p>
        </p:txBody>
      </p:sp>
      <p:sp>
        <p:nvSpPr>
          <p:cNvPr id="4" name="Content Placeholder 2"/>
          <p:cNvSpPr>
            <a:spLocks noGrp="1"/>
          </p:cNvSpPr>
          <p:nvPr>
            <p:ph idx="1"/>
          </p:nvPr>
        </p:nvSpPr>
        <p:spPr>
          <a:xfrm>
            <a:off x="251520" y="1412776"/>
            <a:ext cx="4248472" cy="4607023"/>
          </a:xfrm>
        </p:spPr>
        <p:txBody>
          <a:bodyPr/>
          <a:lstStyle/>
          <a:p>
            <a:pPr algn="l" rtl="0"/>
            <a:r>
              <a:rPr lang="en-US" sz="1400" dirty="0" smtClean="0"/>
              <a:t>To create a signed APK (which is required</a:t>
            </a:r>
            <a:r>
              <a:rPr lang="ar-SA" sz="1400" dirty="0" smtClean="0"/>
              <a:t> </a:t>
            </a:r>
            <a:r>
              <a:rPr lang="en-US" sz="1400" dirty="0" smtClean="0"/>
              <a:t>by the Play Store) you need to set a private key.</a:t>
            </a:r>
            <a:r>
              <a:rPr lang="ar-SA" sz="1400" dirty="0" smtClean="0"/>
              <a:t> </a:t>
            </a:r>
            <a:r>
              <a:rPr lang="en-US" sz="1400" dirty="0" smtClean="0"/>
              <a:t>Fortunately, you can do this using the Export</a:t>
            </a:r>
            <a:r>
              <a:rPr lang="ar-SA" sz="1400" dirty="0" smtClean="0"/>
              <a:t> </a:t>
            </a:r>
            <a:r>
              <a:rPr lang="en-US" sz="1400" dirty="0" smtClean="0"/>
              <a:t>Wizard at the same time you are creating the APK.</a:t>
            </a:r>
          </a:p>
          <a:p>
            <a:pPr marL="228600" indent="-228600" algn="l" rtl="0">
              <a:buAutoNum type="arabicPeriod"/>
            </a:pPr>
            <a:r>
              <a:rPr lang="en-US" sz="1400" dirty="0" smtClean="0"/>
              <a:t>Right-click the app name in the Package Explorer and select Android Tools &gt; Export</a:t>
            </a:r>
            <a:r>
              <a:rPr lang="ar-SA" sz="1400" dirty="0" smtClean="0"/>
              <a:t> </a:t>
            </a:r>
            <a:r>
              <a:rPr lang="en-US" sz="1400" dirty="0" smtClean="0"/>
              <a:t>Signed </a:t>
            </a:r>
            <a:r>
              <a:rPr lang="en-US" sz="1400" dirty="0"/>
              <a:t>Application Package from the pop-up </a:t>
            </a:r>
            <a:r>
              <a:rPr lang="en-US" sz="1400" dirty="0" smtClean="0"/>
              <a:t>menu.</a:t>
            </a:r>
          </a:p>
          <a:p>
            <a:pPr marL="228600" indent="-228600" algn="l" rtl="0">
              <a:buAutoNum type="arabicPeriod"/>
            </a:pPr>
            <a:r>
              <a:rPr lang="en-US" sz="1400" dirty="0" smtClean="0"/>
              <a:t> </a:t>
            </a:r>
            <a:r>
              <a:rPr lang="en-US" sz="1400" dirty="0"/>
              <a:t>In the window that opens, make sure that your project name is displayed. If it is, </a:t>
            </a:r>
            <a:r>
              <a:rPr lang="en-US" sz="1400" dirty="0" smtClean="0"/>
              <a:t>click Next</a:t>
            </a:r>
            <a:r>
              <a:rPr lang="en-US" sz="1400" dirty="0"/>
              <a:t>. Otherwise, use the Browse button to select it and then click </a:t>
            </a:r>
            <a:r>
              <a:rPr lang="en-US" sz="1400" dirty="0" smtClean="0"/>
              <a:t>Next.</a:t>
            </a:r>
          </a:p>
          <a:p>
            <a:pPr marL="228600" indent="-228600" algn="l" rtl="0">
              <a:buAutoNum type="arabicPeriod"/>
            </a:pPr>
            <a:r>
              <a:rPr lang="en-US" sz="1400" dirty="0" smtClean="0"/>
              <a:t>In </a:t>
            </a:r>
            <a:r>
              <a:rPr lang="en-US" sz="1400" dirty="0"/>
              <a:t>the next window, click the Create New </a:t>
            </a:r>
            <a:r>
              <a:rPr lang="en-US" sz="1400" dirty="0" err="1"/>
              <a:t>Keystore</a:t>
            </a:r>
            <a:r>
              <a:rPr lang="en-US" sz="1400" dirty="0"/>
              <a:t> option button, choose a name </a:t>
            </a:r>
            <a:r>
              <a:rPr lang="en-US" sz="1400" dirty="0" smtClean="0"/>
              <a:t>and location </a:t>
            </a:r>
            <a:r>
              <a:rPr lang="en-US" sz="1400" dirty="0"/>
              <a:t>for the </a:t>
            </a:r>
            <a:r>
              <a:rPr lang="en-US" sz="1400" dirty="0" err="1"/>
              <a:t>keystore</a:t>
            </a:r>
            <a:r>
              <a:rPr lang="en-US" sz="1400" dirty="0"/>
              <a:t>, and enter a password (see Figure 16.1 ). Click Next. Be sure </a:t>
            </a:r>
            <a:r>
              <a:rPr lang="en-US" sz="1400" dirty="0" smtClean="0"/>
              <a:t>to note </a:t>
            </a:r>
            <a:r>
              <a:rPr lang="en-US" sz="1400" dirty="0"/>
              <a:t>the location of the </a:t>
            </a:r>
            <a:r>
              <a:rPr lang="en-US" sz="1400" dirty="0" err="1"/>
              <a:t>keystore</a:t>
            </a:r>
            <a:r>
              <a:rPr lang="en-US" sz="1400" dirty="0"/>
              <a:t> and back it up because after the app is published </a:t>
            </a:r>
            <a:r>
              <a:rPr lang="en-US" sz="1400" dirty="0" smtClean="0"/>
              <a:t>you will </a:t>
            </a:r>
            <a:r>
              <a:rPr lang="en-US" sz="1400" dirty="0"/>
              <a:t>need it for many </a:t>
            </a:r>
            <a:r>
              <a:rPr lang="en-US" sz="1400" dirty="0" smtClean="0"/>
              <a:t>years.</a:t>
            </a:r>
            <a:endParaRPr lang="en-US" sz="1400" dirty="0"/>
          </a:p>
        </p:txBody>
      </p:sp>
      <p:pic>
        <p:nvPicPr>
          <p:cNvPr id="5" name="Shape 75"/>
          <p:cNvPicPr preferRelativeResize="0"/>
          <p:nvPr/>
        </p:nvPicPr>
        <p:blipFill rotWithShape="1">
          <a:blip r:embed="rId2">
            <a:alphaModFix/>
          </a:blip>
          <a:srcRect/>
          <a:stretch/>
        </p:blipFill>
        <p:spPr>
          <a:xfrm>
            <a:off x="4499992" y="1412776"/>
            <a:ext cx="4176464" cy="4104456"/>
          </a:xfrm>
          <a:prstGeom prst="rect">
            <a:avLst/>
          </a:prstGeom>
          <a:noFill/>
          <a:ln>
            <a:noFill/>
          </a:ln>
        </p:spPr>
      </p:pic>
      <p:sp>
        <p:nvSpPr>
          <p:cNvPr id="6" name="Rectangle 5"/>
          <p:cNvSpPr/>
          <p:nvPr/>
        </p:nvSpPr>
        <p:spPr>
          <a:xfrm>
            <a:off x="4927694" y="5620905"/>
            <a:ext cx="3267241" cy="307777"/>
          </a:xfrm>
          <a:prstGeom prst="rect">
            <a:avLst/>
          </a:prstGeom>
          <a:solidFill>
            <a:schemeClr val="bg1"/>
          </a:solidFill>
        </p:spPr>
        <p:txBody>
          <a:bodyPr wrap="none">
            <a:spAutoFit/>
          </a:bodyPr>
          <a:lstStyle/>
          <a:p>
            <a:r>
              <a:rPr lang="en-US" sz="1400" dirty="0">
                <a:latin typeface="Arial"/>
                <a:ea typeface="Arial"/>
                <a:cs typeface="Arial"/>
                <a:sym typeface="Arial"/>
              </a:rPr>
              <a:t>Figure 16.1   Creating a new </a:t>
            </a:r>
            <a:r>
              <a:rPr lang="en-US" sz="1400" dirty="0" err="1">
                <a:latin typeface="Arial"/>
                <a:ea typeface="Arial"/>
                <a:cs typeface="Arial"/>
                <a:sym typeface="Arial"/>
              </a:rPr>
              <a:t>keystore</a:t>
            </a:r>
            <a:r>
              <a:rPr lang="en-US" sz="1400" dirty="0">
                <a:latin typeface="Arial"/>
                <a:ea typeface="Arial"/>
                <a:cs typeface="Arial"/>
                <a:sym typeface="Arial"/>
              </a:rPr>
              <a:t>. </a:t>
            </a:r>
            <a:endParaRPr lang="en-US" sz="1400" dirty="0"/>
          </a:p>
        </p:txBody>
      </p:sp>
    </p:spTree>
    <p:extLst>
      <p:ext uri="{BB962C8B-B14F-4D97-AF65-F5344CB8AC3E}">
        <p14:creationId xmlns:p14="http://schemas.microsoft.com/office/powerpoint/2010/main" val="45043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Android Play Store Distribution</a:t>
            </a:r>
            <a:endParaRPr lang="en-US" sz="2000" dirty="0">
              <a:solidFill>
                <a:srgbClr val="FF0000"/>
              </a:solidFill>
            </a:endParaRPr>
          </a:p>
        </p:txBody>
      </p:sp>
      <p:sp>
        <p:nvSpPr>
          <p:cNvPr id="3" name="Content Placeholder 2"/>
          <p:cNvSpPr>
            <a:spLocks noGrp="1"/>
          </p:cNvSpPr>
          <p:nvPr>
            <p:ph idx="1"/>
          </p:nvPr>
        </p:nvSpPr>
        <p:spPr>
          <a:xfrm>
            <a:off x="0" y="1196752"/>
            <a:ext cx="9144000" cy="5661248"/>
          </a:xfrm>
          <a:solidFill>
            <a:schemeClr val="bg1"/>
          </a:solidFill>
        </p:spPr>
        <p:txBody>
          <a:bodyPr/>
          <a:lstStyle/>
          <a:p>
            <a:pPr algn="just" rtl="0">
              <a:spcBef>
                <a:spcPts val="0"/>
              </a:spcBef>
              <a:spcAft>
                <a:spcPts val="1800"/>
              </a:spcAft>
            </a:pPr>
            <a:r>
              <a:rPr lang="en-US" sz="2400" dirty="0"/>
              <a:t>The Google Play Store does not provide any copy protection for your app. Instead, </a:t>
            </a:r>
            <a:r>
              <a:rPr lang="en-US" sz="2400" dirty="0" smtClean="0"/>
              <a:t>Google provides </a:t>
            </a:r>
            <a:r>
              <a:rPr lang="en-US" sz="2400" dirty="0"/>
              <a:t>a </a:t>
            </a:r>
            <a:r>
              <a:rPr lang="en-US" sz="2400" b="1" dirty="0">
                <a:solidFill>
                  <a:srgbClr val="FF0000"/>
                </a:solidFill>
              </a:rPr>
              <a:t>Licensing Library</a:t>
            </a:r>
            <a:r>
              <a:rPr lang="en-US" sz="2400" dirty="0"/>
              <a:t>, which allows developers to add copy protection to their </a:t>
            </a:r>
            <a:r>
              <a:rPr lang="en-US" sz="2400" dirty="0" smtClean="0"/>
              <a:t>apps </a:t>
            </a:r>
            <a:r>
              <a:rPr lang="en-US" sz="2400" dirty="0"/>
              <a:t>(</a:t>
            </a:r>
            <a:r>
              <a:rPr lang="en-US" sz="2400" b="1" dirty="0"/>
              <a:t>if you want to</a:t>
            </a:r>
            <a:r>
              <a:rPr lang="en-US" sz="2400" dirty="0" smtClean="0"/>
              <a:t>). The Licensing </a:t>
            </a:r>
            <a:r>
              <a:rPr lang="en-US" sz="2400" dirty="0"/>
              <a:t>Library needs to be added to the </a:t>
            </a:r>
            <a:r>
              <a:rPr lang="en-US" sz="2400" dirty="0" smtClean="0"/>
              <a:t>workspace, </a:t>
            </a:r>
            <a:r>
              <a:rPr lang="en-US" sz="2400" dirty="0"/>
              <a:t>each time the user opens the app, the Play Store is queried to determine whether the user bought the app. </a:t>
            </a:r>
            <a:endParaRPr lang="en-US" sz="2400" dirty="0" smtClean="0"/>
          </a:p>
          <a:p>
            <a:pPr lvl="1" algn="just" rtl="0">
              <a:spcBef>
                <a:spcPts val="0"/>
              </a:spcBef>
              <a:spcAft>
                <a:spcPts val="1800"/>
              </a:spcAft>
            </a:pPr>
            <a:r>
              <a:rPr lang="en-US" sz="2000" dirty="0" smtClean="0"/>
              <a:t>If </a:t>
            </a:r>
            <a:r>
              <a:rPr lang="en-US" sz="2000" dirty="0"/>
              <a:t>the user did not buy the app, the developer can have the app </a:t>
            </a:r>
            <a:r>
              <a:rPr lang="en-US" sz="2000" dirty="0" smtClean="0"/>
              <a:t>close or </a:t>
            </a:r>
            <a:r>
              <a:rPr lang="en-US" sz="2000" dirty="0"/>
              <a:t>take whatever action is deemed appropriate. </a:t>
            </a:r>
            <a:r>
              <a:rPr lang="en-US" sz="2000" b="1" dirty="0"/>
              <a:t>If you do not use licensing, your app can </a:t>
            </a:r>
            <a:r>
              <a:rPr lang="en-US" sz="2000" b="1" dirty="0" smtClean="0"/>
              <a:t>be copied </a:t>
            </a:r>
            <a:r>
              <a:rPr lang="en-US" sz="2000" b="1" dirty="0"/>
              <a:t>to other devices quite easily</a:t>
            </a:r>
            <a:r>
              <a:rPr lang="en-US" sz="2000" b="1" dirty="0" smtClean="0"/>
              <a:t>.</a:t>
            </a:r>
          </a:p>
          <a:p>
            <a:pPr algn="just" rtl="0">
              <a:spcBef>
                <a:spcPts val="0"/>
              </a:spcBef>
              <a:spcAft>
                <a:spcPts val="1800"/>
              </a:spcAft>
            </a:pPr>
            <a:r>
              <a:rPr lang="en-US" sz="2400" dirty="0" smtClean="0"/>
              <a:t>After that, the </a:t>
            </a:r>
            <a:r>
              <a:rPr lang="en-US" sz="2400" dirty="0"/>
              <a:t>app needs to be compiled into a </a:t>
            </a:r>
            <a:r>
              <a:rPr lang="en-US" sz="2400" b="1" dirty="0" smtClean="0"/>
              <a:t>signed</a:t>
            </a:r>
            <a:r>
              <a:rPr lang="en-US" sz="2400" dirty="0" smtClean="0"/>
              <a:t> Android </a:t>
            </a:r>
            <a:r>
              <a:rPr lang="en-US" sz="2400" dirty="0"/>
              <a:t>application package (</a:t>
            </a:r>
            <a:r>
              <a:rPr lang="en-US" sz="2400" b="1" dirty="0"/>
              <a:t>APK</a:t>
            </a:r>
            <a:r>
              <a:rPr lang="en-US" sz="2400" dirty="0"/>
              <a:t>) file</a:t>
            </a:r>
            <a:r>
              <a:rPr lang="en-US" sz="2400" dirty="0" smtClean="0"/>
              <a:t>.</a:t>
            </a:r>
          </a:p>
          <a:p>
            <a:pPr lvl="1" algn="just" rtl="0">
              <a:spcBef>
                <a:spcPts val="0"/>
              </a:spcBef>
              <a:spcAft>
                <a:spcPts val="1800"/>
              </a:spcAft>
            </a:pPr>
            <a:r>
              <a:rPr lang="en-US" sz="2000" dirty="0"/>
              <a:t>To create a signed APK (which is </a:t>
            </a:r>
            <a:r>
              <a:rPr lang="en-US" sz="2000" b="1" dirty="0" smtClean="0"/>
              <a:t>required by </a:t>
            </a:r>
            <a:r>
              <a:rPr lang="en-US" sz="2000" b="1" dirty="0"/>
              <a:t>the Play Store</a:t>
            </a:r>
            <a:r>
              <a:rPr lang="en-US" sz="2000" dirty="0"/>
              <a:t>) you need to set a </a:t>
            </a:r>
            <a:r>
              <a:rPr lang="en-US" sz="2000" dirty="0">
                <a:solidFill>
                  <a:srgbClr val="FF0000"/>
                </a:solidFill>
              </a:rPr>
              <a:t>private key</a:t>
            </a:r>
            <a:r>
              <a:rPr lang="en-US" sz="2000" dirty="0"/>
              <a:t>. Fortunately, you can do this using the </a:t>
            </a:r>
            <a:r>
              <a:rPr lang="en-US" sz="2000" dirty="0" smtClean="0"/>
              <a:t>Export Wizard </a:t>
            </a:r>
            <a:r>
              <a:rPr lang="en-US" sz="2000" dirty="0"/>
              <a:t>at the same time you are creating the APK.</a:t>
            </a:r>
          </a:p>
        </p:txBody>
      </p:sp>
    </p:spTree>
    <p:extLst>
      <p:ext uri="{BB962C8B-B14F-4D97-AF65-F5344CB8AC3E}">
        <p14:creationId xmlns:p14="http://schemas.microsoft.com/office/powerpoint/2010/main" val="4293963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Android Play Store Distribution</a:t>
            </a:r>
            <a:endParaRPr lang="en-US" sz="2000" dirty="0">
              <a:solidFill>
                <a:srgbClr val="FF0000"/>
              </a:solidFill>
            </a:endParaRPr>
          </a:p>
        </p:txBody>
      </p:sp>
      <p:sp>
        <p:nvSpPr>
          <p:cNvPr id="3" name="Content Placeholder 2"/>
          <p:cNvSpPr>
            <a:spLocks noGrp="1"/>
          </p:cNvSpPr>
          <p:nvPr>
            <p:ph idx="1"/>
          </p:nvPr>
        </p:nvSpPr>
        <p:spPr>
          <a:xfrm>
            <a:off x="0" y="1295400"/>
            <a:ext cx="9144000" cy="5562600"/>
          </a:xfrm>
          <a:solidFill>
            <a:schemeClr val="bg1"/>
          </a:solidFill>
        </p:spPr>
        <p:txBody>
          <a:bodyPr/>
          <a:lstStyle/>
          <a:p>
            <a:pPr marL="457200" indent="-457200" algn="l" rtl="0">
              <a:buFont typeface="+mj-lt"/>
              <a:buAutoNum type="arabicPeriod"/>
            </a:pPr>
            <a:r>
              <a:rPr lang="en-US" sz="2400" dirty="0"/>
              <a:t>Right-click the app name in the </a:t>
            </a:r>
            <a:r>
              <a:rPr lang="en-US" sz="2400" i="1" dirty="0"/>
              <a:t>Package Explorer </a:t>
            </a:r>
            <a:r>
              <a:rPr lang="en-US" sz="2400" dirty="0"/>
              <a:t>and select </a:t>
            </a:r>
            <a:r>
              <a:rPr lang="en-US" sz="2400" i="1" dirty="0"/>
              <a:t>Android Tools</a:t>
            </a:r>
            <a:r>
              <a:rPr lang="en-US" sz="2400" dirty="0"/>
              <a:t> &gt; </a:t>
            </a:r>
            <a:r>
              <a:rPr lang="en-US" sz="2400" i="1" dirty="0"/>
              <a:t>Export Signed Application Package </a:t>
            </a:r>
            <a:r>
              <a:rPr lang="en-US" sz="2400" dirty="0"/>
              <a:t>from the pop-up menu.</a:t>
            </a:r>
          </a:p>
          <a:p>
            <a:pPr marL="457200" indent="-457200" algn="l" rtl="0">
              <a:buFont typeface="+mj-lt"/>
              <a:buAutoNum type="arabicPeriod"/>
            </a:pPr>
            <a:r>
              <a:rPr lang="en-US" sz="2400" dirty="0"/>
              <a:t>In the window that opens, make sure that your project name is displayed. If it is, click Next. Otherwise, use the </a:t>
            </a:r>
            <a:r>
              <a:rPr lang="en-US" sz="2400" i="1" dirty="0"/>
              <a:t>Browse</a:t>
            </a:r>
            <a:r>
              <a:rPr lang="en-US" sz="2400" dirty="0"/>
              <a:t> button to select it and then click Next.</a:t>
            </a:r>
          </a:p>
          <a:p>
            <a:pPr marL="457200" indent="-457200" algn="l" rtl="0">
              <a:buFont typeface="+mj-lt"/>
              <a:buAutoNum type="arabicPeriod"/>
            </a:pPr>
            <a:r>
              <a:rPr lang="en-US" sz="2400" dirty="0"/>
              <a:t>In the next window, click the </a:t>
            </a:r>
            <a:r>
              <a:rPr lang="en-US" sz="2400" i="1" dirty="0"/>
              <a:t>Create New </a:t>
            </a:r>
            <a:r>
              <a:rPr lang="en-US" sz="2400" b="1" i="1" dirty="0">
                <a:solidFill>
                  <a:srgbClr val="FF0000"/>
                </a:solidFill>
              </a:rPr>
              <a:t>Keystore</a:t>
            </a:r>
            <a:r>
              <a:rPr lang="en-US" sz="2400" i="1" dirty="0"/>
              <a:t> </a:t>
            </a:r>
            <a:r>
              <a:rPr lang="en-US" sz="2400" dirty="0"/>
              <a:t>option button, choose a name and location for the keystore, and enter a password (see Figure 16.1).</a:t>
            </a:r>
          </a:p>
          <a:p>
            <a:pPr marL="457200" indent="-457200" algn="l" rtl="0">
              <a:buFont typeface="+mj-lt"/>
              <a:buAutoNum type="arabicPeriod"/>
            </a:pPr>
            <a:r>
              <a:rPr lang="en-US" sz="2400" dirty="0"/>
              <a:t>Fill in any company information you want (</a:t>
            </a:r>
            <a:r>
              <a:rPr lang="en-US" sz="2400" b="1" dirty="0"/>
              <a:t>Key configuration</a:t>
            </a:r>
            <a:r>
              <a:rPr lang="en-US" sz="2400" dirty="0"/>
              <a:t>) </a:t>
            </a:r>
            <a:r>
              <a:rPr lang="en-US" sz="2400" dirty="0" smtClean="0"/>
              <a:t>and </a:t>
            </a:r>
            <a:r>
              <a:rPr lang="en-US" sz="2400" dirty="0"/>
              <a:t>click Next (Figure 16.2</a:t>
            </a:r>
            <a:r>
              <a:rPr lang="en-US" sz="2400" dirty="0" smtClean="0"/>
              <a:t>)</a:t>
            </a:r>
          </a:p>
          <a:p>
            <a:pPr marL="457200" indent="-457200" algn="l" rtl="0">
              <a:buFont typeface="+mj-lt"/>
              <a:buAutoNum type="arabicPeriod"/>
            </a:pPr>
            <a:r>
              <a:rPr lang="en-US" sz="2400" dirty="0"/>
              <a:t>The </a:t>
            </a:r>
            <a:r>
              <a:rPr lang="en-US" sz="2400" b="1" dirty="0">
                <a:solidFill>
                  <a:srgbClr val="FF0000"/>
                </a:solidFill>
              </a:rPr>
              <a:t>signed APK </a:t>
            </a:r>
            <a:r>
              <a:rPr lang="en-US" sz="2400" dirty="0"/>
              <a:t>will be created and stored in the specified location you want </a:t>
            </a:r>
            <a:r>
              <a:rPr lang="en-US" sz="2400" dirty="0" smtClean="0"/>
              <a:t>to </a:t>
            </a:r>
            <a:r>
              <a:rPr lang="en-US" sz="2400" dirty="0"/>
              <a:t>be created. This </a:t>
            </a:r>
            <a:r>
              <a:rPr lang="en-US" sz="2400" dirty="0" smtClean="0"/>
              <a:t>APK </a:t>
            </a:r>
            <a:r>
              <a:rPr lang="en-US" sz="2400" dirty="0"/>
              <a:t>will be uploaded to the </a:t>
            </a:r>
            <a:r>
              <a:rPr lang="en-US" sz="2400" i="1" dirty="0"/>
              <a:t>Play Store </a:t>
            </a:r>
            <a:r>
              <a:rPr lang="en-US" sz="2400" dirty="0"/>
              <a:t>during the publishing process. </a:t>
            </a:r>
          </a:p>
        </p:txBody>
      </p:sp>
    </p:spTree>
    <p:extLst>
      <p:ext uri="{BB962C8B-B14F-4D97-AF65-F5344CB8AC3E}">
        <p14:creationId xmlns:p14="http://schemas.microsoft.com/office/powerpoint/2010/main" val="2699841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Android Play Store Distribution</a:t>
            </a:r>
            <a:endParaRPr lang="en-US" sz="2000" dirty="0">
              <a:solidFill>
                <a:srgbClr val="FF0000"/>
              </a:solidFill>
            </a:endParaRPr>
          </a:p>
        </p:txBody>
      </p:sp>
      <p:grpSp>
        <p:nvGrpSpPr>
          <p:cNvPr id="4" name="Group 3"/>
          <p:cNvGrpSpPr/>
          <p:nvPr/>
        </p:nvGrpSpPr>
        <p:grpSpPr>
          <a:xfrm>
            <a:off x="169168" y="1628800"/>
            <a:ext cx="4114800" cy="4813865"/>
            <a:chOff x="2286000" y="1511299"/>
            <a:chExt cx="5340350" cy="5564283"/>
          </a:xfrm>
          <a:solidFill>
            <a:schemeClr val="bg1"/>
          </a:solidFill>
        </p:grpSpPr>
        <p:pic>
          <p:nvPicPr>
            <p:cNvPr id="5" name="Shape 71"/>
            <p:cNvPicPr preferRelativeResize="0"/>
            <p:nvPr/>
          </p:nvPicPr>
          <p:blipFill rotWithShape="1">
            <a:blip r:embed="rId2">
              <a:alphaModFix/>
            </a:blip>
            <a:srcRect/>
            <a:stretch/>
          </p:blipFill>
          <p:spPr>
            <a:xfrm>
              <a:off x="2286000" y="1511299"/>
              <a:ext cx="5340350" cy="5284713"/>
            </a:xfrm>
            <a:prstGeom prst="rect">
              <a:avLst/>
            </a:prstGeom>
            <a:grpFill/>
            <a:ln>
              <a:noFill/>
            </a:ln>
          </p:spPr>
        </p:pic>
        <p:sp>
          <p:nvSpPr>
            <p:cNvPr id="6" name="Shape 72"/>
            <p:cNvSpPr txBox="1"/>
            <p:nvPr/>
          </p:nvSpPr>
          <p:spPr>
            <a:xfrm>
              <a:off x="2286000" y="6754984"/>
              <a:ext cx="5340350" cy="320598"/>
            </a:xfrm>
            <a:prstGeom prst="rect">
              <a:avLst/>
            </a:prstGeom>
            <a:grpFill/>
            <a:ln>
              <a:noFill/>
            </a:ln>
          </p:spPr>
          <p:txBody>
            <a:bodyPr lIns="82218" tIns="41098" rIns="82218" bIns="41098" anchor="t" anchorCtr="0">
              <a:noAutofit/>
            </a:bodyPr>
            <a:lstStyle/>
            <a:p>
              <a:pPr algn="ctr">
                <a:spcBef>
                  <a:spcPts val="0"/>
                </a:spcBef>
                <a:spcAft>
                  <a:spcPts val="0"/>
                </a:spcAft>
                <a:buSzPct val="25000"/>
              </a:pPr>
              <a:r>
                <a:rPr lang="en-US" sz="1259" dirty="0">
                  <a:solidFill>
                    <a:schemeClr val="dk1"/>
                  </a:solidFill>
                  <a:latin typeface="Arial"/>
                  <a:ea typeface="Arial"/>
                  <a:cs typeface="Arial"/>
                  <a:sym typeface="Arial"/>
                </a:rPr>
                <a:t> Figure 16.1   </a:t>
              </a:r>
              <a:r>
                <a:rPr lang="en-US" sz="1400" b="1" dirty="0">
                  <a:solidFill>
                    <a:schemeClr val="dk1"/>
                  </a:solidFill>
                  <a:latin typeface="Arial"/>
                  <a:ea typeface="Arial"/>
                  <a:cs typeface="Arial"/>
                  <a:sym typeface="Arial"/>
                </a:rPr>
                <a:t>Creating a new keystore. </a:t>
              </a:r>
            </a:p>
          </p:txBody>
        </p:sp>
      </p:grpSp>
      <p:grpSp>
        <p:nvGrpSpPr>
          <p:cNvPr id="9" name="Group 8"/>
          <p:cNvGrpSpPr/>
          <p:nvPr/>
        </p:nvGrpSpPr>
        <p:grpSpPr>
          <a:xfrm>
            <a:off x="4849688" y="1621294"/>
            <a:ext cx="4114800" cy="4851069"/>
            <a:chOff x="4499991" y="1621294"/>
            <a:chExt cx="4114800" cy="4851069"/>
          </a:xfrm>
        </p:grpSpPr>
        <p:pic>
          <p:nvPicPr>
            <p:cNvPr id="7" name="Shape 80"/>
            <p:cNvPicPr preferRelativeResize="0"/>
            <p:nvPr/>
          </p:nvPicPr>
          <p:blipFill rotWithShape="1">
            <a:blip r:embed="rId3">
              <a:alphaModFix/>
            </a:blip>
            <a:srcRect/>
            <a:stretch/>
          </p:blipFill>
          <p:spPr>
            <a:xfrm>
              <a:off x="4499991" y="1621294"/>
              <a:ext cx="4114800" cy="4572000"/>
            </a:xfrm>
            <a:prstGeom prst="rect">
              <a:avLst/>
            </a:prstGeom>
            <a:noFill/>
            <a:ln>
              <a:noFill/>
            </a:ln>
          </p:spPr>
        </p:pic>
        <p:sp>
          <p:nvSpPr>
            <p:cNvPr id="8" name="Shape 81"/>
            <p:cNvSpPr txBox="1"/>
            <p:nvPr/>
          </p:nvSpPr>
          <p:spPr>
            <a:xfrm>
              <a:off x="4499991" y="6165304"/>
              <a:ext cx="4114799" cy="307059"/>
            </a:xfrm>
            <a:prstGeom prst="rect">
              <a:avLst/>
            </a:prstGeom>
            <a:solidFill>
              <a:schemeClr val="bg1"/>
            </a:solidFill>
            <a:ln>
              <a:noFill/>
            </a:ln>
          </p:spPr>
          <p:txBody>
            <a:bodyPr lIns="82218" tIns="41098" rIns="82218" bIns="41098" anchor="t" anchorCtr="0">
              <a:noAutofit/>
            </a:bodyPr>
            <a:lstStyle/>
            <a:p>
              <a:pPr algn="ctr">
                <a:spcBef>
                  <a:spcPts val="0"/>
                </a:spcBef>
                <a:spcAft>
                  <a:spcPts val="0"/>
                </a:spcAft>
                <a:buSzPct val="25000"/>
              </a:pPr>
              <a:r>
                <a:rPr lang="en-US" sz="1259" dirty="0">
                  <a:solidFill>
                    <a:schemeClr val="dk1"/>
                  </a:solidFill>
                  <a:latin typeface="Arial"/>
                  <a:ea typeface="Arial"/>
                  <a:cs typeface="Arial"/>
                  <a:sym typeface="Arial"/>
                </a:rPr>
                <a:t> </a:t>
              </a:r>
              <a:r>
                <a:rPr lang="en-US" sz="1259" dirty="0" smtClean="0">
                  <a:solidFill>
                    <a:schemeClr val="dk1"/>
                  </a:solidFill>
                  <a:latin typeface="Arial"/>
                  <a:ea typeface="Arial"/>
                  <a:cs typeface="Arial"/>
                  <a:sym typeface="Arial"/>
                </a:rPr>
                <a:t>Figure </a:t>
              </a:r>
              <a:r>
                <a:rPr lang="en-US" sz="1259" dirty="0">
                  <a:solidFill>
                    <a:schemeClr val="dk1"/>
                  </a:solidFill>
                  <a:latin typeface="Arial"/>
                  <a:ea typeface="Arial"/>
                  <a:cs typeface="Arial"/>
                  <a:sym typeface="Arial"/>
                </a:rPr>
                <a:t>16.2   </a:t>
              </a:r>
              <a:r>
                <a:rPr lang="en-US" sz="1400" b="1" dirty="0">
                  <a:solidFill>
                    <a:schemeClr val="dk1"/>
                  </a:solidFill>
                  <a:latin typeface="Arial"/>
                  <a:ea typeface="Arial"/>
                  <a:cs typeface="Arial"/>
                  <a:sym typeface="Arial"/>
                </a:rPr>
                <a:t>Key configuration. </a:t>
              </a:r>
            </a:p>
          </p:txBody>
        </p:sp>
      </p:grpSp>
    </p:spTree>
    <p:extLst>
      <p:ext uri="{BB962C8B-B14F-4D97-AF65-F5344CB8AC3E}">
        <p14:creationId xmlns:p14="http://schemas.microsoft.com/office/powerpoint/2010/main" val="1587615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Android Play Store Distribution</a:t>
            </a:r>
            <a:endParaRPr lang="en-US" sz="2000" dirty="0">
              <a:solidFill>
                <a:srgbClr val="FF0000"/>
              </a:solidFill>
            </a:endParaRPr>
          </a:p>
        </p:txBody>
      </p:sp>
      <p:sp>
        <p:nvSpPr>
          <p:cNvPr id="3" name="Content Placeholder 2"/>
          <p:cNvSpPr>
            <a:spLocks noGrp="1"/>
          </p:cNvSpPr>
          <p:nvPr>
            <p:ph idx="1"/>
          </p:nvPr>
        </p:nvSpPr>
        <p:spPr>
          <a:xfrm>
            <a:off x="11440" y="1196752"/>
            <a:ext cx="9036496" cy="5661248"/>
          </a:xfrm>
          <a:solidFill>
            <a:schemeClr val="bg1"/>
          </a:solidFill>
        </p:spPr>
        <p:txBody>
          <a:bodyPr/>
          <a:lstStyle/>
          <a:p>
            <a:pPr algn="l" rtl="0">
              <a:spcBef>
                <a:spcPts val="0"/>
              </a:spcBef>
              <a:spcAft>
                <a:spcPts val="1200"/>
              </a:spcAft>
            </a:pPr>
            <a:r>
              <a:rPr lang="en-US" sz="2200" dirty="0"/>
              <a:t>An app is published through the Developer Console </a:t>
            </a:r>
            <a:r>
              <a:rPr lang="en-US" sz="2200" dirty="0" smtClean="0"/>
              <a:t>(</a:t>
            </a:r>
            <a:r>
              <a:rPr lang="en-US" sz="2200" dirty="0" smtClean="0">
                <a:hlinkClick r:id="rId2"/>
              </a:rPr>
              <a:t>https</a:t>
            </a:r>
            <a:r>
              <a:rPr lang="en-US" sz="2200" dirty="0">
                <a:hlinkClick r:id="rId2"/>
              </a:rPr>
              <a:t>://play.google.com/apps/publish</a:t>
            </a:r>
            <a:r>
              <a:rPr lang="en-US" sz="2200" dirty="0" smtClean="0">
                <a:hlinkClick r:id="rId2"/>
              </a:rPr>
              <a:t>/</a:t>
            </a:r>
            <a:r>
              <a:rPr lang="en-US" sz="2200" dirty="0" smtClean="0"/>
              <a:t>). To </a:t>
            </a:r>
            <a:r>
              <a:rPr lang="en-US" sz="2200" dirty="0"/>
              <a:t>publish apps, you need to sign up as a Google developer. The cost is a one-time fee of $25</a:t>
            </a:r>
            <a:r>
              <a:rPr lang="en-US" sz="2200" dirty="0" smtClean="0"/>
              <a:t>, which </a:t>
            </a:r>
            <a:r>
              <a:rPr lang="en-US" sz="2200" dirty="0"/>
              <a:t>must be paid from a Google Wallet account. If you are going to sell your apps, you </a:t>
            </a:r>
            <a:r>
              <a:rPr lang="en-US" sz="2200" dirty="0" smtClean="0"/>
              <a:t>will need </a:t>
            </a:r>
            <a:r>
              <a:rPr lang="en-US" sz="2200" dirty="0"/>
              <a:t>this account for payments</a:t>
            </a:r>
            <a:r>
              <a:rPr lang="en-US" sz="2200" dirty="0" smtClean="0"/>
              <a:t>.</a:t>
            </a:r>
          </a:p>
          <a:p>
            <a:pPr algn="l" rtl="0">
              <a:spcBef>
                <a:spcPts val="0"/>
              </a:spcBef>
              <a:spcAft>
                <a:spcPts val="1200"/>
              </a:spcAft>
            </a:pPr>
            <a:r>
              <a:rPr lang="en-US" sz="2200" dirty="0"/>
              <a:t>After setup, the </a:t>
            </a:r>
            <a:r>
              <a:rPr lang="en-US" sz="2200" u="sng" dirty="0"/>
              <a:t>Developer Console </a:t>
            </a:r>
            <a:r>
              <a:rPr lang="en-US" sz="2200" dirty="0"/>
              <a:t>displays all the apps you have published. console has a menu with five choices: APK, Store Listing, Pricing </a:t>
            </a:r>
            <a:r>
              <a:rPr lang="en-US" sz="2200" dirty="0" smtClean="0"/>
              <a:t>and Distribution</a:t>
            </a:r>
            <a:r>
              <a:rPr lang="en-US" sz="2200" dirty="0"/>
              <a:t>, In-app Products, and Services &amp; APIs. You have to complete the first three </a:t>
            </a:r>
            <a:r>
              <a:rPr lang="en-US" sz="2200" dirty="0" smtClean="0"/>
              <a:t>to publish </a:t>
            </a:r>
            <a:r>
              <a:rPr lang="en-US" sz="2200" dirty="0"/>
              <a:t>your app.</a:t>
            </a:r>
            <a:endParaRPr lang="en-US" sz="2200" dirty="0" smtClean="0"/>
          </a:p>
          <a:p>
            <a:pPr lvl="1" algn="l" rtl="0">
              <a:spcBef>
                <a:spcPts val="0"/>
              </a:spcBef>
              <a:spcAft>
                <a:spcPts val="1200"/>
              </a:spcAft>
            </a:pPr>
            <a:r>
              <a:rPr lang="en-US" sz="2000" dirty="0"/>
              <a:t>The APK menu item is where you upload your app APK</a:t>
            </a:r>
            <a:r>
              <a:rPr lang="en-US" sz="2000" dirty="0" smtClean="0"/>
              <a:t>.</a:t>
            </a:r>
          </a:p>
          <a:p>
            <a:pPr lvl="1" algn="l" rtl="0">
              <a:spcBef>
                <a:spcPts val="0"/>
              </a:spcBef>
              <a:spcAft>
                <a:spcPts val="1200"/>
              </a:spcAft>
            </a:pPr>
            <a:r>
              <a:rPr lang="en-US" sz="2000" dirty="0"/>
              <a:t>The Store Listing menu item is where you </a:t>
            </a:r>
            <a:r>
              <a:rPr lang="en-US" sz="2000" dirty="0" smtClean="0"/>
              <a:t>provide product </a:t>
            </a:r>
            <a:r>
              <a:rPr lang="en-US" sz="2000" dirty="0"/>
              <a:t>details, such as its description and screenshots. You must also categorize the app </a:t>
            </a:r>
            <a:r>
              <a:rPr lang="en-US" sz="2000" dirty="0" smtClean="0"/>
              <a:t>and provide </a:t>
            </a:r>
            <a:r>
              <a:rPr lang="en-US" sz="2000" dirty="0"/>
              <a:t>contact details for you or your company</a:t>
            </a:r>
            <a:r>
              <a:rPr lang="en-US" sz="2000" dirty="0" smtClean="0"/>
              <a:t>.</a:t>
            </a:r>
          </a:p>
          <a:p>
            <a:pPr lvl="1" algn="l" rtl="0">
              <a:spcBef>
                <a:spcPts val="0"/>
              </a:spcBef>
              <a:spcAft>
                <a:spcPts val="1200"/>
              </a:spcAft>
            </a:pPr>
            <a:r>
              <a:rPr lang="en-US" sz="2000" dirty="0"/>
              <a:t>Finally, in the Pricing and Distribution area</a:t>
            </a:r>
            <a:r>
              <a:rPr lang="en-US" sz="2000" dirty="0" smtClean="0"/>
              <a:t>, you </a:t>
            </a:r>
            <a:r>
              <a:rPr lang="en-US" sz="2000" dirty="0"/>
              <a:t>provide the price for the app and specify the countries where you want to sell it.</a:t>
            </a:r>
          </a:p>
        </p:txBody>
      </p:sp>
    </p:spTree>
    <p:extLst>
      <p:ext uri="{BB962C8B-B14F-4D97-AF65-F5344CB8AC3E}">
        <p14:creationId xmlns:p14="http://schemas.microsoft.com/office/powerpoint/2010/main" val="391930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Stores</a:t>
            </a:r>
            <a:br>
              <a:rPr lang="en-US" sz="2500" dirty="0"/>
            </a:br>
            <a:r>
              <a:rPr lang="en-US" sz="2000" dirty="0">
                <a:solidFill>
                  <a:srgbClr val="FF0000"/>
                </a:solidFill>
              </a:rPr>
              <a:t>iOS App Store Distribution</a:t>
            </a:r>
          </a:p>
        </p:txBody>
      </p:sp>
      <p:sp>
        <p:nvSpPr>
          <p:cNvPr id="3" name="Content Placeholder 2"/>
          <p:cNvSpPr>
            <a:spLocks noGrp="1"/>
          </p:cNvSpPr>
          <p:nvPr>
            <p:ph idx="1"/>
          </p:nvPr>
        </p:nvSpPr>
        <p:spPr/>
        <p:txBody>
          <a:bodyPr/>
          <a:lstStyle/>
          <a:p>
            <a:pPr algn="l" rtl="0"/>
            <a:r>
              <a:rPr lang="en-US" sz="2000" dirty="0"/>
              <a:t>The Apple App Store provides strong controls over illegal copying of your app. As a developer, unlike in Android, you don’t have to worry about setting up any licensing. However, the built-in copy protection requires other additional work to get your app published. </a:t>
            </a:r>
            <a:endParaRPr lang="en-US" sz="2000" dirty="0" smtClean="0"/>
          </a:p>
          <a:p>
            <a:pPr algn="l" rtl="0"/>
            <a:r>
              <a:rPr lang="en-US" sz="2000" dirty="0">
                <a:solidFill>
                  <a:srgbClr val="000000"/>
                </a:solidFill>
              </a:rPr>
              <a:t>The first step is to set up your Distribution Certificate and Distribution Provisioning </a:t>
            </a:r>
            <a:r>
              <a:rPr lang="en-US" sz="2000" dirty="0" smtClean="0">
                <a:solidFill>
                  <a:srgbClr val="000000"/>
                </a:solidFill>
              </a:rPr>
              <a:t>Profile</a:t>
            </a:r>
          </a:p>
          <a:p>
            <a:pPr algn="l" rtl="0"/>
            <a:r>
              <a:rPr lang="en-US" sz="2000" dirty="0" smtClean="0">
                <a:solidFill>
                  <a:srgbClr val="000000"/>
                </a:solidFill>
              </a:rPr>
              <a:t>The </a:t>
            </a:r>
            <a:r>
              <a:rPr lang="en-US" sz="2000" dirty="0">
                <a:solidFill>
                  <a:srgbClr val="000000"/>
                </a:solidFill>
              </a:rPr>
              <a:t>next step is to set up an entry for your app in iTunes Connect ( https://itunesconnect.apple.com ). You will have to use your developer ID to sign in. iTunes Connect is the website that is used to manage many aspects of your app, including seeing reports on how the app is performing.</a:t>
            </a:r>
          </a:p>
          <a:p>
            <a:pPr algn="l" rtl="0"/>
            <a:r>
              <a:rPr lang="en-US" sz="2000" dirty="0">
                <a:latin typeface="StoneSerifStd-Medium"/>
              </a:rPr>
              <a:t>In iTunes Connect you provide information about the app, pricing, and screenshots prior to being able to upload the app. </a:t>
            </a:r>
            <a:endParaRPr lang="en-US" sz="2000" dirty="0" smtClean="0">
              <a:latin typeface="StoneSerifStd-Medium"/>
            </a:endParaRPr>
          </a:p>
          <a:p>
            <a:pPr algn="l" rtl="0"/>
            <a:endParaRPr lang="en-US" sz="2000" dirty="0">
              <a:latin typeface="Arial" charset="0"/>
            </a:endParaRPr>
          </a:p>
        </p:txBody>
      </p:sp>
    </p:spTree>
    <p:extLst>
      <p:ext uri="{BB962C8B-B14F-4D97-AF65-F5344CB8AC3E}">
        <p14:creationId xmlns:p14="http://schemas.microsoft.com/office/powerpoint/2010/main" val="4040671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Stores</a:t>
            </a:r>
            <a:br>
              <a:rPr lang="en-US" sz="2500" dirty="0"/>
            </a:br>
            <a:r>
              <a:rPr lang="en-US" sz="2000" dirty="0">
                <a:solidFill>
                  <a:srgbClr val="FF0000"/>
                </a:solidFill>
              </a:rPr>
              <a:t>iOS App Store Distribution</a:t>
            </a:r>
          </a:p>
        </p:txBody>
      </p:sp>
      <p:sp>
        <p:nvSpPr>
          <p:cNvPr id="3" name="Content Placeholder 2"/>
          <p:cNvSpPr>
            <a:spLocks noGrp="1"/>
          </p:cNvSpPr>
          <p:nvPr>
            <p:ph idx="1"/>
          </p:nvPr>
        </p:nvSpPr>
        <p:spPr>
          <a:xfrm>
            <a:off x="381000" y="1295400"/>
            <a:ext cx="8305800" cy="5085928"/>
          </a:xfrm>
          <a:solidFill>
            <a:schemeClr val="bg1"/>
          </a:solidFill>
        </p:spPr>
        <p:txBody>
          <a:bodyPr/>
          <a:lstStyle/>
          <a:p>
            <a:pPr algn="l" rtl="0"/>
            <a:r>
              <a:rPr lang="en-US" sz="2000" dirty="0">
                <a:latin typeface="StoneSerifStd-Medium"/>
              </a:rPr>
              <a:t>To start, click Manage Your Apps in the console. In this section you can add iOS or Mac OS X apps, depending on your developer license. Click Add New App. If you have a Mac Developer account, you will be asked to select either iOS App or Mac OS </a:t>
            </a:r>
            <a:r>
              <a:rPr lang="en-US" sz="2000" dirty="0" smtClean="0">
                <a:latin typeface="StoneSerifStd-Medium"/>
              </a:rPr>
              <a:t>X app. Select iOS app.</a:t>
            </a:r>
          </a:p>
          <a:p>
            <a:pPr algn="l" rtl="0"/>
            <a:r>
              <a:rPr lang="en-US" sz="2000" dirty="0" smtClean="0">
                <a:latin typeface="StoneSerifStd-Medium"/>
              </a:rPr>
              <a:t>The </a:t>
            </a:r>
            <a:r>
              <a:rPr lang="en-US" sz="2000" dirty="0">
                <a:latin typeface="StoneSerifStd-Medium"/>
              </a:rPr>
              <a:t>App Information screen requires selecting the default language of the app, entering the app name, entering a </a:t>
            </a:r>
            <a:r>
              <a:rPr lang="en-US" sz="2000" b="1" dirty="0">
                <a:latin typeface="StoneSerifStd-Medium"/>
              </a:rPr>
              <a:t>SKU number</a:t>
            </a:r>
            <a:r>
              <a:rPr lang="en-US" sz="2000" dirty="0">
                <a:latin typeface="StoneSerifStd-Medium"/>
              </a:rPr>
              <a:t>, and selecting the </a:t>
            </a:r>
            <a:r>
              <a:rPr lang="en-US" sz="2000" b="1" dirty="0">
                <a:latin typeface="StoneSerifStd-Medium"/>
              </a:rPr>
              <a:t>Bundle ID</a:t>
            </a:r>
            <a:r>
              <a:rPr lang="en-US" sz="2000" dirty="0">
                <a:latin typeface="StoneSerifStd-Medium"/>
              </a:rPr>
              <a:t>. The SKU number is a unique number used to identify your app. </a:t>
            </a:r>
            <a:r>
              <a:rPr lang="en-US" sz="2000" u="sng" dirty="0">
                <a:latin typeface="StoneSerifStd-Medium"/>
              </a:rPr>
              <a:t>A standard approach is to concatenate the year of publication, the number of the app in your stock, and the version number. </a:t>
            </a:r>
            <a:endParaRPr lang="en-US" sz="2000" u="sng" dirty="0">
              <a:latin typeface="Arial" charset="0"/>
            </a:endParaRPr>
          </a:p>
          <a:p>
            <a:pPr lvl="1" algn="l" rtl="0"/>
            <a:r>
              <a:rPr lang="en-US" sz="1600" dirty="0">
                <a:solidFill>
                  <a:srgbClr val="000000"/>
                </a:solidFill>
                <a:latin typeface="StoneSerifStd-Medium"/>
              </a:rPr>
              <a:t>For example your first app could be 201300010001. For Bundle ID, it is best to select </a:t>
            </a:r>
            <a:r>
              <a:rPr lang="en-US" sz="1600" dirty="0" err="1">
                <a:solidFill>
                  <a:srgbClr val="000000"/>
                </a:solidFill>
                <a:latin typeface="StoneSerifStd-Medium"/>
              </a:rPr>
              <a:t>Xcode</a:t>
            </a:r>
            <a:r>
              <a:rPr lang="en-US" sz="1600" dirty="0">
                <a:solidFill>
                  <a:srgbClr val="000000"/>
                </a:solidFill>
                <a:latin typeface="StoneSerifStd-Medium"/>
              </a:rPr>
              <a:t> iOS Wildcard </a:t>
            </a:r>
            <a:r>
              <a:rPr lang="en-US" sz="1600" dirty="0" err="1">
                <a:solidFill>
                  <a:srgbClr val="000000"/>
                </a:solidFill>
                <a:latin typeface="StoneSerifStd-Medium"/>
              </a:rPr>
              <a:t>AppID</a:t>
            </a:r>
            <a:r>
              <a:rPr lang="en-US" sz="1600" dirty="0">
                <a:solidFill>
                  <a:srgbClr val="000000"/>
                </a:solidFill>
                <a:latin typeface="StoneSerifStd-Medium"/>
              </a:rPr>
              <a:t> and then enter the app name in Bundle ID Suffix. The Bundle ID Suffix must match the name that’s entered as the last part of the Bundle Identifier in the Project Summary in </a:t>
            </a:r>
            <a:r>
              <a:rPr lang="en-US" sz="1600" dirty="0" err="1">
                <a:solidFill>
                  <a:srgbClr val="000000"/>
                </a:solidFill>
                <a:latin typeface="StoneSerifStd-Medium"/>
              </a:rPr>
              <a:t>Xcode</a:t>
            </a:r>
            <a:r>
              <a:rPr lang="en-US" sz="1600" dirty="0">
                <a:solidFill>
                  <a:srgbClr val="000000"/>
                </a:solidFill>
                <a:latin typeface="StoneSerifStd-Medium"/>
              </a:rPr>
              <a:t>. For the </a:t>
            </a:r>
            <a:r>
              <a:rPr lang="en-US" sz="1600" dirty="0" err="1">
                <a:solidFill>
                  <a:srgbClr val="000000"/>
                </a:solidFill>
                <a:latin typeface="StoneSerifStd-Medium"/>
              </a:rPr>
              <a:t>MyContactList</a:t>
            </a:r>
            <a:r>
              <a:rPr lang="en-US" sz="1600" dirty="0">
                <a:solidFill>
                  <a:srgbClr val="000000"/>
                </a:solidFill>
                <a:latin typeface="StoneSerifStd-Medium"/>
              </a:rPr>
              <a:t> app, the Bundle ID you used was </a:t>
            </a:r>
            <a:r>
              <a:rPr lang="en-US" sz="1600" dirty="0" err="1">
                <a:solidFill>
                  <a:srgbClr val="000000"/>
                </a:solidFill>
                <a:latin typeface="StoneSerifStd-Medium"/>
              </a:rPr>
              <a:t>com.pearson.MyContactList</a:t>
            </a:r>
            <a:r>
              <a:rPr lang="en-US" sz="1600" dirty="0">
                <a:solidFill>
                  <a:srgbClr val="000000"/>
                </a:solidFill>
                <a:latin typeface="StoneSerifStd-Medium"/>
              </a:rPr>
              <a:t>. The Bundle ID Suffix is </a:t>
            </a:r>
            <a:r>
              <a:rPr lang="en-US" sz="1600" dirty="0" err="1">
                <a:solidFill>
                  <a:srgbClr val="000000"/>
                </a:solidFill>
                <a:latin typeface="StoneSerifStd-Medium"/>
              </a:rPr>
              <a:t>MyContactList</a:t>
            </a:r>
            <a:r>
              <a:rPr lang="en-US" sz="1600" dirty="0">
                <a:solidFill>
                  <a:srgbClr val="000000"/>
                </a:solidFill>
                <a:latin typeface="StoneSerifStd-Medium"/>
              </a:rPr>
              <a:t> for this app. </a:t>
            </a:r>
            <a:endParaRPr lang="en-US" sz="2000" dirty="0"/>
          </a:p>
        </p:txBody>
      </p:sp>
    </p:spTree>
    <p:extLst>
      <p:ext uri="{BB962C8B-B14F-4D97-AF65-F5344CB8AC3E}">
        <p14:creationId xmlns:p14="http://schemas.microsoft.com/office/powerpoint/2010/main" val="1214473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sz="2000" dirty="0" smtClean="0">
                <a:latin typeface="StoneSerifStd-Medium"/>
              </a:rPr>
              <a:t>Then, </a:t>
            </a:r>
            <a:r>
              <a:rPr lang="en-US" sz="2000" dirty="0">
                <a:latin typeface="StoneSerifStd-Medium"/>
              </a:rPr>
              <a:t>you provide an app description, screenshots, icon, rating and categorization, and specific review information, much like you did for your Android app. Once it is complete and you click the Save button, you will get a summary screen for the app. </a:t>
            </a:r>
          </a:p>
          <a:p>
            <a:pPr algn="l" rtl="0"/>
            <a:r>
              <a:rPr lang="en-US" sz="2000" dirty="0" smtClean="0">
                <a:latin typeface="StoneSerifStd-Medium"/>
              </a:rPr>
              <a:t>The </a:t>
            </a:r>
            <a:r>
              <a:rPr lang="en-US" sz="2000" dirty="0">
                <a:latin typeface="StoneSerifStd-Medium"/>
              </a:rPr>
              <a:t>app status should be listed as Prepare for Upload. Click View Details below the app icon, and then click Ready to Upload Binary at the top right of the next screen. You will be asked to verify that your app is compliant with export laws if it contains any cryptography. Choose the answer that fits your app and click Save, and then Continue. Your app status is now Waiting for Upload. Open your app in </a:t>
            </a:r>
            <a:r>
              <a:rPr lang="en-US" sz="2000" dirty="0" err="1">
                <a:latin typeface="StoneSerifStd-Medium"/>
              </a:rPr>
              <a:t>Xcode</a:t>
            </a:r>
            <a:r>
              <a:rPr lang="en-US" sz="2000" dirty="0">
                <a:latin typeface="StoneSerifStd-Medium"/>
              </a:rPr>
              <a:t> to complete the process.</a:t>
            </a:r>
            <a:endParaRPr lang="en-US" sz="2000" dirty="0">
              <a:latin typeface="Arial" charset="0"/>
            </a:endParaRPr>
          </a:p>
          <a:p>
            <a:pPr algn="l" rtl="0"/>
            <a:endParaRPr lang="en-US" sz="2000" dirty="0"/>
          </a:p>
        </p:txBody>
      </p:sp>
      <p:sp>
        <p:nvSpPr>
          <p:cNvPr id="4" name="Title 1"/>
          <p:cNvSpPr>
            <a:spLocks noGrp="1"/>
          </p:cNvSpPr>
          <p:nvPr>
            <p:ph type="title"/>
          </p:nvPr>
        </p:nvSpPr>
        <p:spPr>
          <a:xfrm>
            <a:off x="914400" y="457200"/>
            <a:ext cx="7543800" cy="563563"/>
          </a:xfrm>
        </p:spPr>
        <p:txBody>
          <a:bodyPr/>
          <a:lstStyle/>
          <a:p>
            <a:r>
              <a:rPr lang="en-US" sz="2500" dirty="0"/>
              <a:t>App Distribution Through the App/Play Stores</a:t>
            </a:r>
            <a:br>
              <a:rPr lang="en-US" sz="2500" dirty="0"/>
            </a:br>
            <a:r>
              <a:rPr lang="en-US" sz="2000" dirty="0">
                <a:solidFill>
                  <a:srgbClr val="FF0000"/>
                </a:solidFill>
              </a:rPr>
              <a:t>iOS App Store Distribution</a:t>
            </a:r>
          </a:p>
        </p:txBody>
      </p:sp>
    </p:spTree>
    <p:extLst>
      <p:ext uri="{BB962C8B-B14F-4D97-AF65-F5344CB8AC3E}">
        <p14:creationId xmlns:p14="http://schemas.microsoft.com/office/powerpoint/2010/main" val="3779548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iOS App Store Distribution</a:t>
            </a:r>
            <a:endParaRPr lang="en-US" sz="2000" dirty="0">
              <a:solidFill>
                <a:srgbClr val="FF0000"/>
              </a:solidFill>
            </a:endParaRPr>
          </a:p>
        </p:txBody>
      </p:sp>
      <p:pic>
        <p:nvPicPr>
          <p:cNvPr id="3" name="Picture 2"/>
          <p:cNvPicPr>
            <a:picLocks noChangeAspect="1"/>
          </p:cNvPicPr>
          <p:nvPr/>
        </p:nvPicPr>
        <p:blipFill>
          <a:blip r:embed="rId2"/>
          <a:stretch>
            <a:fillRect/>
          </a:stretch>
        </p:blipFill>
        <p:spPr>
          <a:xfrm>
            <a:off x="504916" y="4702658"/>
            <a:ext cx="2628292" cy="506317"/>
          </a:xfrm>
          <a:prstGeom prst="rect">
            <a:avLst/>
          </a:prstGeom>
        </p:spPr>
      </p:pic>
      <p:sp>
        <p:nvSpPr>
          <p:cNvPr id="4" name="Rectangle 3"/>
          <p:cNvSpPr/>
          <p:nvPr/>
        </p:nvSpPr>
        <p:spPr>
          <a:xfrm>
            <a:off x="342898" y="5255622"/>
            <a:ext cx="2952328" cy="261610"/>
          </a:xfrm>
          <a:prstGeom prst="rect">
            <a:avLst/>
          </a:prstGeom>
        </p:spPr>
        <p:txBody>
          <a:bodyPr wrap="square">
            <a:spAutoFit/>
          </a:bodyPr>
          <a:lstStyle/>
          <a:p>
            <a:pPr algn="ctr"/>
            <a:r>
              <a:rPr lang="en-US" sz="1100" dirty="0" smtClean="0">
                <a:solidFill>
                  <a:srgbClr val="58595B"/>
                </a:solidFill>
                <a:latin typeface="ITCFranklinGothicStd-Book"/>
              </a:rPr>
              <a:t>Figure 16.3: Changed</a:t>
            </a:r>
            <a:r>
              <a:rPr lang="en-US" sz="1050" dirty="0" smtClean="0">
                <a:solidFill>
                  <a:srgbClr val="000000"/>
                </a:solidFill>
                <a:latin typeface="ITCFranklinGothicStd-Book"/>
              </a:rPr>
              <a:t> </a:t>
            </a:r>
            <a:r>
              <a:rPr lang="en-US" sz="1050" dirty="0">
                <a:solidFill>
                  <a:srgbClr val="000000"/>
                </a:solidFill>
                <a:latin typeface="ITCFranklinGothicStd-Book"/>
              </a:rPr>
              <a:t>scheme to iOS Device.</a:t>
            </a:r>
            <a:endParaRPr lang="en-US" sz="1050" dirty="0"/>
          </a:p>
        </p:txBody>
      </p:sp>
      <p:pic>
        <p:nvPicPr>
          <p:cNvPr id="8" name="Picture 7"/>
          <p:cNvPicPr>
            <a:picLocks noChangeAspect="1"/>
          </p:cNvPicPr>
          <p:nvPr/>
        </p:nvPicPr>
        <p:blipFill>
          <a:blip r:embed="rId3"/>
          <a:stretch>
            <a:fillRect/>
          </a:stretch>
        </p:blipFill>
        <p:spPr>
          <a:xfrm>
            <a:off x="4144639" y="1834594"/>
            <a:ext cx="4896544" cy="3901915"/>
          </a:xfrm>
          <a:prstGeom prst="rect">
            <a:avLst/>
          </a:prstGeom>
        </p:spPr>
      </p:pic>
      <p:sp>
        <p:nvSpPr>
          <p:cNvPr id="9" name="Rectangle 8"/>
          <p:cNvSpPr/>
          <p:nvPr/>
        </p:nvSpPr>
        <p:spPr>
          <a:xfrm>
            <a:off x="5724128" y="5736509"/>
            <a:ext cx="2441694" cy="253916"/>
          </a:xfrm>
          <a:prstGeom prst="rect">
            <a:avLst/>
          </a:prstGeom>
          <a:solidFill>
            <a:schemeClr val="bg1"/>
          </a:solidFill>
        </p:spPr>
        <p:txBody>
          <a:bodyPr wrap="none">
            <a:spAutoFit/>
          </a:bodyPr>
          <a:lstStyle/>
          <a:p>
            <a:r>
              <a:rPr lang="en-US" sz="1050" dirty="0">
                <a:solidFill>
                  <a:srgbClr val="58595B"/>
                </a:solidFill>
                <a:latin typeface="ITCFranklinGothicStd-Book"/>
              </a:rPr>
              <a:t>Figure 16.4 </a:t>
            </a:r>
            <a:r>
              <a:rPr lang="en-US" sz="1050" dirty="0" err="1">
                <a:solidFill>
                  <a:srgbClr val="000000"/>
                </a:solidFill>
                <a:latin typeface="ITCFranklinGothicStd-Book"/>
              </a:rPr>
              <a:t>Xcode</a:t>
            </a:r>
            <a:r>
              <a:rPr lang="en-US" sz="1050" dirty="0">
                <a:solidFill>
                  <a:srgbClr val="000000"/>
                </a:solidFill>
                <a:latin typeface="ITCFranklinGothicStd-Book"/>
              </a:rPr>
              <a:t> Archive Organizer.</a:t>
            </a:r>
            <a:endParaRPr lang="en-US" sz="1050" dirty="0"/>
          </a:p>
        </p:txBody>
      </p:sp>
      <p:sp>
        <p:nvSpPr>
          <p:cNvPr id="10" name="Rectangle 9"/>
          <p:cNvSpPr/>
          <p:nvPr/>
        </p:nvSpPr>
        <p:spPr>
          <a:xfrm>
            <a:off x="48307" y="1192569"/>
            <a:ext cx="8409893" cy="646331"/>
          </a:xfrm>
          <a:prstGeom prst="rect">
            <a:avLst/>
          </a:prstGeom>
        </p:spPr>
        <p:txBody>
          <a:bodyPr wrap="square">
            <a:spAutoFit/>
          </a:bodyPr>
          <a:lstStyle/>
          <a:p>
            <a:pPr algn="just"/>
            <a:r>
              <a:rPr lang="en-US" dirty="0"/>
              <a:t>When your app is open in </a:t>
            </a:r>
            <a:r>
              <a:rPr lang="en-US" dirty="0" err="1"/>
              <a:t>Xcode</a:t>
            </a:r>
            <a:r>
              <a:rPr lang="en-US" dirty="0"/>
              <a:t>, do the following to upload the app to iTunes Connect.</a:t>
            </a:r>
          </a:p>
        </p:txBody>
      </p:sp>
      <p:sp>
        <p:nvSpPr>
          <p:cNvPr id="11" name="Rectangle 10"/>
          <p:cNvSpPr/>
          <p:nvPr/>
        </p:nvSpPr>
        <p:spPr>
          <a:xfrm>
            <a:off x="-3727" y="1904303"/>
            <a:ext cx="4148366" cy="2585323"/>
          </a:xfrm>
          <a:prstGeom prst="rect">
            <a:avLst/>
          </a:prstGeom>
        </p:spPr>
        <p:txBody>
          <a:bodyPr wrap="square">
            <a:spAutoFit/>
          </a:bodyPr>
          <a:lstStyle/>
          <a:p>
            <a:r>
              <a:rPr lang="en-US" dirty="0" smtClean="0"/>
              <a:t>1. Change </a:t>
            </a:r>
            <a:r>
              <a:rPr lang="en-US" dirty="0"/>
              <a:t>the active scheme from the simulator to iOS Device in the upper-left corner of </a:t>
            </a:r>
            <a:r>
              <a:rPr lang="en-US" dirty="0" err="1"/>
              <a:t>Xcode</a:t>
            </a:r>
            <a:r>
              <a:rPr lang="en-US" dirty="0"/>
              <a:t> (see Figure 16.3</a:t>
            </a:r>
            <a:r>
              <a:rPr lang="en-US" dirty="0" smtClean="0"/>
              <a:t>).</a:t>
            </a:r>
          </a:p>
          <a:p>
            <a:endParaRPr lang="en-US" dirty="0" smtClean="0"/>
          </a:p>
          <a:p>
            <a:r>
              <a:rPr lang="en-US" dirty="0" smtClean="0"/>
              <a:t>2. Select </a:t>
            </a:r>
            <a:r>
              <a:rPr lang="en-US" dirty="0"/>
              <a:t>Product &gt; Archive from the menu. An archive file will be compiled and the Organizer opens (see Figure 16.4 ).</a:t>
            </a:r>
          </a:p>
          <a:p>
            <a:endParaRPr lang="en-US" dirty="0">
              <a:solidFill>
                <a:srgbClr val="000000"/>
              </a:solidFill>
            </a:endParaRPr>
          </a:p>
        </p:txBody>
      </p:sp>
    </p:spTree>
    <p:extLst>
      <p:ext uri="{BB962C8B-B14F-4D97-AF65-F5344CB8AC3E}">
        <p14:creationId xmlns:p14="http://schemas.microsoft.com/office/powerpoint/2010/main" val="367521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a:t>
            </a:r>
            <a:r>
              <a:rPr lang="en-US" dirty="0" smtClean="0"/>
              <a:t>Strategies</a:t>
            </a:r>
            <a:br>
              <a:rPr lang="en-US" dirty="0" smtClean="0"/>
            </a:br>
            <a:r>
              <a:rPr lang="en-US" sz="2000" dirty="0" smtClean="0">
                <a:solidFill>
                  <a:srgbClr val="FF0000"/>
                </a:solidFill>
              </a:rPr>
              <a:t>Paid Apps</a:t>
            </a:r>
            <a:endParaRPr lang="en-US" sz="2000" dirty="0">
              <a:solidFill>
                <a:srgbClr val="FF0000"/>
              </a:solidFill>
            </a:endParaRPr>
          </a:p>
        </p:txBody>
      </p:sp>
      <p:sp>
        <p:nvSpPr>
          <p:cNvPr id="3" name="Content Placeholder 2"/>
          <p:cNvSpPr>
            <a:spLocks noGrp="1"/>
          </p:cNvSpPr>
          <p:nvPr>
            <p:ph idx="1"/>
          </p:nvPr>
        </p:nvSpPr>
        <p:spPr>
          <a:xfrm>
            <a:off x="539552" y="1295400"/>
            <a:ext cx="8388424" cy="4724400"/>
          </a:xfrm>
        </p:spPr>
        <p:txBody>
          <a:bodyPr/>
          <a:lstStyle/>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Market </a:t>
            </a:r>
            <a:r>
              <a:rPr lang="en-US" dirty="0">
                <a:solidFill>
                  <a:schemeClr val="dk1"/>
                </a:solidFill>
                <a:ea typeface="Arial"/>
                <a:cs typeface="Arial"/>
                <a:sym typeface="Arial"/>
              </a:rPr>
              <a:t>is very price sensitive</a:t>
            </a:r>
            <a:r>
              <a:rPr lang="en-US" dirty="0" smtClean="0">
                <a:solidFill>
                  <a:schemeClr val="dk1"/>
                </a:solidFill>
                <a:ea typeface="Arial"/>
                <a:cs typeface="Arial"/>
                <a:sym typeface="Arial"/>
              </a:rPr>
              <a:t>.</a:t>
            </a: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Apps with enticing </a:t>
            </a:r>
            <a:r>
              <a:rPr lang="en-US" dirty="0">
                <a:solidFill>
                  <a:schemeClr val="dk1"/>
                </a:solidFill>
                <a:ea typeface="Arial"/>
                <a:cs typeface="Arial"/>
                <a:sym typeface="Arial"/>
              </a:rPr>
              <a:t>description </a:t>
            </a:r>
            <a:r>
              <a:rPr lang="en-US" dirty="0" smtClean="0">
                <a:solidFill>
                  <a:schemeClr val="dk1"/>
                </a:solidFill>
                <a:ea typeface="Arial"/>
                <a:cs typeface="Arial"/>
                <a:sym typeface="Arial"/>
              </a:rPr>
              <a:t>get downloaded more frequently</a:t>
            </a: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Need to advertise app to win customers- costs money.</a:t>
            </a:r>
          </a:p>
          <a:p>
            <a:pPr lvl="0" algn="l" rtl="0">
              <a:spcBef>
                <a:spcPts val="0"/>
              </a:spcBef>
              <a:spcAft>
                <a:spcPts val="0"/>
              </a:spcAft>
              <a:buClr>
                <a:schemeClr val="dk1"/>
              </a:buClr>
              <a:buSzPct val="100000"/>
              <a:buFont typeface="Arial"/>
              <a:buChar char="•"/>
            </a:pPr>
            <a:r>
              <a:rPr lang="en-US" dirty="0" smtClean="0">
                <a:solidFill>
                  <a:schemeClr val="dk1"/>
                </a:solidFill>
                <a:ea typeface="Arial"/>
                <a:cs typeface="Arial"/>
                <a:sym typeface="Arial"/>
              </a:rPr>
              <a:t>An </a:t>
            </a:r>
            <a:r>
              <a:rPr lang="en-US" dirty="0">
                <a:solidFill>
                  <a:schemeClr val="dk1"/>
                </a:solidFill>
                <a:ea typeface="Arial"/>
                <a:cs typeface="Arial"/>
                <a:sym typeface="Arial"/>
              </a:rPr>
              <a:t>up-and-coming approach to the paid app approach is to build apps for business use. </a:t>
            </a:r>
            <a:endParaRPr lang="en-US" dirty="0" smtClean="0">
              <a:solidFill>
                <a:schemeClr val="dk1"/>
              </a:solidFill>
              <a:ea typeface="Arial"/>
              <a:cs typeface="Arial"/>
              <a:sym typeface="Arial"/>
            </a:endParaRPr>
          </a:p>
          <a:p>
            <a:pPr lvl="1" algn="l" rtl="0">
              <a:spcBef>
                <a:spcPts val="0"/>
              </a:spcBef>
              <a:spcAft>
                <a:spcPts val="0"/>
              </a:spcAft>
              <a:buClr>
                <a:schemeClr val="dk1"/>
              </a:buClr>
              <a:buSzPct val="100000"/>
              <a:buFont typeface="Arial"/>
              <a:buChar char="•"/>
            </a:pPr>
            <a:r>
              <a:rPr lang="en-US" sz="2000" i="1" dirty="0" smtClean="0">
                <a:solidFill>
                  <a:schemeClr val="dk1"/>
                </a:solidFill>
                <a:ea typeface="Arial"/>
                <a:cs typeface="Arial"/>
                <a:sym typeface="Arial"/>
              </a:rPr>
              <a:t>requires </a:t>
            </a:r>
            <a:r>
              <a:rPr lang="en-US" sz="2000" i="1" dirty="0">
                <a:solidFill>
                  <a:schemeClr val="dk1"/>
                </a:solidFill>
                <a:ea typeface="Arial"/>
                <a:cs typeface="Arial"/>
                <a:sym typeface="Arial"/>
              </a:rPr>
              <a:t>a business plan, </a:t>
            </a:r>
            <a:endParaRPr lang="en-US" sz="2000" i="1" dirty="0" smtClean="0">
              <a:solidFill>
                <a:schemeClr val="dk1"/>
              </a:solidFill>
              <a:ea typeface="Arial"/>
              <a:cs typeface="Arial"/>
              <a:sym typeface="Arial"/>
            </a:endParaRPr>
          </a:p>
          <a:p>
            <a:pPr lvl="1" algn="l" rtl="0">
              <a:spcBef>
                <a:spcPts val="0"/>
              </a:spcBef>
              <a:spcAft>
                <a:spcPts val="0"/>
              </a:spcAft>
              <a:buClr>
                <a:schemeClr val="dk1"/>
              </a:buClr>
              <a:buSzPct val="100000"/>
              <a:buFont typeface="Arial"/>
              <a:buChar char="•"/>
            </a:pPr>
            <a:r>
              <a:rPr lang="en-US" sz="2000" i="1" dirty="0" smtClean="0">
                <a:solidFill>
                  <a:schemeClr val="dk1"/>
                </a:solidFill>
                <a:ea typeface="Arial"/>
                <a:cs typeface="Arial"/>
                <a:sym typeface="Arial"/>
              </a:rPr>
              <a:t>establishing </a:t>
            </a:r>
            <a:r>
              <a:rPr lang="en-US" sz="2000" i="1" dirty="0">
                <a:solidFill>
                  <a:schemeClr val="dk1"/>
                </a:solidFill>
                <a:ea typeface="Arial"/>
                <a:cs typeface="Arial"/>
                <a:sym typeface="Arial"/>
              </a:rPr>
              <a:t>a target  </a:t>
            </a:r>
            <a:r>
              <a:rPr lang="en-US" sz="2000" i="1" dirty="0" smtClean="0">
                <a:solidFill>
                  <a:schemeClr val="dk1"/>
                </a:solidFill>
                <a:ea typeface="Arial"/>
                <a:cs typeface="Arial"/>
                <a:sym typeface="Arial"/>
              </a:rPr>
              <a:t>market</a:t>
            </a:r>
          </a:p>
          <a:p>
            <a:pPr lvl="1" algn="l" rtl="0">
              <a:spcBef>
                <a:spcPts val="0"/>
              </a:spcBef>
              <a:spcAft>
                <a:spcPts val="0"/>
              </a:spcAft>
              <a:buClr>
                <a:schemeClr val="dk1"/>
              </a:buClr>
              <a:buSzPct val="100000"/>
              <a:buFont typeface="Arial"/>
              <a:buChar char="•"/>
            </a:pPr>
            <a:r>
              <a:rPr lang="en-US" sz="2000" i="1" dirty="0" smtClean="0">
                <a:solidFill>
                  <a:schemeClr val="dk1"/>
                </a:solidFill>
                <a:ea typeface="Arial"/>
                <a:cs typeface="Arial"/>
                <a:sym typeface="Arial"/>
              </a:rPr>
              <a:t>directly </a:t>
            </a:r>
            <a:r>
              <a:rPr lang="en-US" sz="2000" i="1" dirty="0">
                <a:solidFill>
                  <a:schemeClr val="dk1"/>
                </a:solidFill>
                <a:ea typeface="Arial"/>
                <a:cs typeface="Arial"/>
                <a:sym typeface="Arial"/>
              </a:rPr>
              <a:t>contacting the market with information about your product. </a:t>
            </a:r>
            <a:endParaRPr lang="en-US" sz="2000" i="1" dirty="0" smtClean="0">
              <a:solidFill>
                <a:schemeClr val="dk1"/>
              </a:solidFill>
              <a:ea typeface="Arial"/>
              <a:cs typeface="Arial"/>
              <a:sym typeface="Arial"/>
            </a:endParaRPr>
          </a:p>
          <a:p>
            <a:pPr lvl="1" algn="l" rtl="0">
              <a:spcBef>
                <a:spcPts val="0"/>
              </a:spcBef>
              <a:spcAft>
                <a:spcPts val="0"/>
              </a:spcAft>
              <a:buClr>
                <a:schemeClr val="dk1"/>
              </a:buClr>
              <a:buSzPct val="100000"/>
              <a:buFont typeface="Arial"/>
              <a:buChar char="•"/>
            </a:pPr>
            <a:r>
              <a:rPr lang="en-US" sz="2000" i="1" dirty="0" smtClean="0">
                <a:solidFill>
                  <a:schemeClr val="dk1"/>
                </a:solidFill>
                <a:ea typeface="Arial"/>
                <a:cs typeface="Arial"/>
                <a:sym typeface="Arial"/>
              </a:rPr>
              <a:t>potentially </a:t>
            </a:r>
            <a:r>
              <a:rPr lang="en-US" sz="2000" i="1" dirty="0">
                <a:solidFill>
                  <a:schemeClr val="dk1"/>
                </a:solidFill>
                <a:ea typeface="Arial"/>
                <a:cs typeface="Arial"/>
                <a:sym typeface="Arial"/>
              </a:rPr>
              <a:t>significant monetary investment.   </a:t>
            </a:r>
            <a:endParaRPr lang="en-US" i="1" dirty="0">
              <a:solidFill>
                <a:schemeClr val="dk1"/>
              </a:solidFill>
              <a:ea typeface="Arial"/>
              <a:cs typeface="Arial"/>
              <a:sym typeface="Arial"/>
            </a:endParaRPr>
          </a:p>
          <a:p>
            <a:pPr algn="l" rtl="0"/>
            <a:endParaRPr lang="en-US" dirty="0"/>
          </a:p>
        </p:txBody>
      </p:sp>
    </p:spTree>
    <p:extLst>
      <p:ext uri="{BB962C8B-B14F-4D97-AF65-F5344CB8AC3E}">
        <p14:creationId xmlns:p14="http://schemas.microsoft.com/office/powerpoint/2010/main" val="53324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iOS App Store Distribution</a:t>
            </a:r>
            <a:endParaRPr lang="en-US" sz="2000" dirty="0">
              <a:solidFill>
                <a:srgbClr val="FF0000"/>
              </a:solidFill>
            </a:endParaRPr>
          </a:p>
        </p:txBody>
      </p:sp>
      <p:sp>
        <p:nvSpPr>
          <p:cNvPr id="5" name="Rectangle 4"/>
          <p:cNvSpPr/>
          <p:nvPr/>
        </p:nvSpPr>
        <p:spPr>
          <a:xfrm>
            <a:off x="539552" y="1268760"/>
            <a:ext cx="8496944" cy="4801314"/>
          </a:xfrm>
          <a:prstGeom prst="rect">
            <a:avLst/>
          </a:prstGeom>
        </p:spPr>
        <p:txBody>
          <a:bodyPr wrap="square">
            <a:spAutoFit/>
          </a:bodyPr>
          <a:lstStyle/>
          <a:p>
            <a:pPr algn="just"/>
            <a:r>
              <a:rPr lang="en-US" dirty="0" smtClean="0"/>
              <a:t>3. In the Organizer, make sure the latest archive file is selected and click the Validate button. If you have not set up the app correctly in iTunes Connect, you will get an error and will have to go back to the website to correct any problems. Otherwise, it asks you to log in with your developer ID, and validation will begin. This may take a while. If you get a message that there are no issues, you are ready to submit to the App Store.</a:t>
            </a:r>
          </a:p>
          <a:p>
            <a:pPr algn="just"/>
            <a:endParaRPr lang="en-US" dirty="0"/>
          </a:p>
          <a:p>
            <a:pPr algn="just"/>
            <a:r>
              <a:rPr lang="en-US" dirty="0"/>
              <a:t>4. Click the Distribute button. Click the Submit to App Store option button. Click Next.</a:t>
            </a:r>
            <a:endParaRPr lang="en-US" dirty="0">
              <a:solidFill>
                <a:srgbClr val="000000"/>
              </a:solidFill>
            </a:endParaRPr>
          </a:p>
          <a:p>
            <a:pPr algn="just"/>
            <a:endParaRPr lang="en-US" dirty="0" smtClean="0"/>
          </a:p>
          <a:p>
            <a:pPr algn="just"/>
            <a:r>
              <a:rPr lang="en-US" dirty="0"/>
              <a:t>5. Enter your developer login information (it may already be there). Select an identity. The identity is your Distribution Profile you created </a:t>
            </a:r>
            <a:r>
              <a:rPr lang="en-US" dirty="0" smtClean="0"/>
              <a:t>earlier. </a:t>
            </a:r>
            <a:r>
              <a:rPr lang="en-US" dirty="0"/>
              <a:t>The identity may already be filled in. If so, check to make sure that it is your Distribution Profile. Click the Next button. You will get a message “Your application is being uploaded.” This may take a while. When it is complete, you will get a success message. Your app is now waiting to be reviewed by Apple.</a:t>
            </a:r>
          </a:p>
          <a:p>
            <a:pPr algn="just"/>
            <a:endParaRPr lang="en-US" dirty="0"/>
          </a:p>
        </p:txBody>
      </p:sp>
    </p:spTree>
    <p:extLst>
      <p:ext uri="{BB962C8B-B14F-4D97-AF65-F5344CB8AC3E}">
        <p14:creationId xmlns:p14="http://schemas.microsoft.com/office/powerpoint/2010/main" val="1445969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 Distribution Through the App/Play </a:t>
            </a:r>
            <a:r>
              <a:rPr lang="en-US" sz="2500" dirty="0" smtClean="0"/>
              <a:t>Stores</a:t>
            </a:r>
            <a:br>
              <a:rPr lang="en-US" sz="2500" dirty="0" smtClean="0"/>
            </a:br>
            <a:r>
              <a:rPr lang="en-US" sz="2000" dirty="0" smtClean="0">
                <a:solidFill>
                  <a:srgbClr val="FF0000"/>
                </a:solidFill>
              </a:rPr>
              <a:t>iOS App Store Distribution</a:t>
            </a:r>
            <a:endParaRPr lang="en-US" sz="2000" dirty="0">
              <a:solidFill>
                <a:srgbClr val="FF0000"/>
              </a:solidFill>
            </a:endParaRPr>
          </a:p>
        </p:txBody>
      </p:sp>
      <p:sp>
        <p:nvSpPr>
          <p:cNvPr id="6" name="Rectangle 5"/>
          <p:cNvSpPr/>
          <p:nvPr/>
        </p:nvSpPr>
        <p:spPr>
          <a:xfrm>
            <a:off x="251520" y="1556792"/>
            <a:ext cx="8352928" cy="1754326"/>
          </a:xfrm>
          <a:prstGeom prst="rect">
            <a:avLst/>
          </a:prstGeom>
        </p:spPr>
        <p:txBody>
          <a:bodyPr wrap="square">
            <a:spAutoFit/>
          </a:bodyPr>
          <a:lstStyle/>
          <a:p>
            <a:pPr marL="285750" indent="-285750" algn="just">
              <a:buFont typeface="Wingdings" panose="05000000000000000000" pitchFamily="2" charset="2"/>
              <a:buChar char="§"/>
            </a:pPr>
            <a:r>
              <a:rPr lang="en-US" dirty="0">
                <a:latin typeface="StoneSerifStd-Medium"/>
              </a:rPr>
              <a:t>The app review process is very thorough and may take several weeks to complete. After the app is accepted, it will be available for purchase. If it is </a:t>
            </a:r>
            <a:r>
              <a:rPr lang="en-US" b="1" dirty="0">
                <a:latin typeface="StoneSerifStd-Medium"/>
              </a:rPr>
              <a:t>rejected</a:t>
            </a:r>
            <a:r>
              <a:rPr lang="en-US" dirty="0">
                <a:latin typeface="StoneSerifStd-Medium"/>
              </a:rPr>
              <a:t>, Apple will inform you of the reason and give you a chance to correct the problems. </a:t>
            </a:r>
            <a:r>
              <a:rPr lang="en-US" b="1" i="1" dirty="0">
                <a:latin typeface="StoneSerifStd-Medium"/>
              </a:rPr>
              <a:t>Generally, your first app takes the longest to get reviewed</a:t>
            </a:r>
            <a:r>
              <a:rPr lang="en-US" dirty="0">
                <a:latin typeface="StoneSerifStd-Medium"/>
              </a:rPr>
              <a:t>. Future apps typically get a less-thorough review because you have demonstrated that you can conform to the App Store requirements. </a:t>
            </a:r>
            <a:endParaRPr lang="en-US" dirty="0"/>
          </a:p>
        </p:txBody>
      </p:sp>
    </p:spTree>
    <p:extLst>
      <p:ext uri="{BB962C8B-B14F-4D97-AF65-F5344CB8AC3E}">
        <p14:creationId xmlns:p14="http://schemas.microsoft.com/office/powerpoint/2010/main" val="276612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Distribution for the Enterprise</a:t>
            </a:r>
            <a:br>
              <a:rPr lang="en-US" dirty="0"/>
            </a:br>
            <a:r>
              <a:rPr lang="en-US" sz="2000" dirty="0">
                <a:solidFill>
                  <a:srgbClr val="FF0000"/>
                </a:solidFill>
              </a:rPr>
              <a:t>Android Enterprise Distribution</a:t>
            </a:r>
          </a:p>
        </p:txBody>
      </p:sp>
      <p:sp>
        <p:nvSpPr>
          <p:cNvPr id="3" name="Content Placeholder 2"/>
          <p:cNvSpPr>
            <a:spLocks noGrp="1"/>
          </p:cNvSpPr>
          <p:nvPr>
            <p:ph idx="1"/>
          </p:nvPr>
        </p:nvSpPr>
        <p:spPr/>
        <p:txBody>
          <a:bodyPr/>
          <a:lstStyle/>
          <a:p>
            <a:pPr algn="l" rtl="0"/>
            <a:r>
              <a:rPr lang="en-US" sz="2400" dirty="0"/>
              <a:t>Distributing Android apps within an organization is very easy. </a:t>
            </a:r>
            <a:endParaRPr lang="en-US" sz="2400" dirty="0" smtClean="0"/>
          </a:p>
          <a:p>
            <a:pPr algn="l" rtl="0"/>
            <a:r>
              <a:rPr lang="en-US" sz="2400" dirty="0" smtClean="0"/>
              <a:t>We </a:t>
            </a:r>
            <a:r>
              <a:rPr lang="en-US" sz="2400" dirty="0"/>
              <a:t>prepare an APK just like </a:t>
            </a:r>
            <a:r>
              <a:rPr lang="en-US" sz="2400" dirty="0" smtClean="0"/>
              <a:t>for </a:t>
            </a:r>
            <a:r>
              <a:rPr lang="en-US" sz="2400" dirty="0"/>
              <a:t>the Play Store, and then </a:t>
            </a:r>
            <a:r>
              <a:rPr lang="en-US" sz="2400" dirty="0" smtClean="0"/>
              <a:t>provide it </a:t>
            </a:r>
            <a:r>
              <a:rPr lang="en-US" sz="2400" dirty="0"/>
              <a:t>to your users. The easiest way to do this is by sending users an email with the APK attached. If users open the email on an Android device, the device automatically asks if they want to install it. However, for this to occur, users must have set their device to accept apps from unknown sources. To do this, go to the Settings app on the Android device and check the box next to Unknown Sources. </a:t>
            </a:r>
            <a:endParaRPr lang="en-US" dirty="0"/>
          </a:p>
        </p:txBody>
      </p:sp>
    </p:spTree>
    <p:extLst>
      <p:ext uri="{BB962C8B-B14F-4D97-AF65-F5344CB8AC3E}">
        <p14:creationId xmlns:p14="http://schemas.microsoft.com/office/powerpoint/2010/main" val="135935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Distribution for the Enterprise</a:t>
            </a:r>
            <a:br>
              <a:rPr lang="en-US" dirty="0"/>
            </a:br>
            <a:r>
              <a:rPr lang="en-US" sz="2000" dirty="0">
                <a:solidFill>
                  <a:srgbClr val="FF0000"/>
                </a:solidFill>
              </a:rPr>
              <a:t>Android Enterprise Distribution</a:t>
            </a:r>
            <a:endParaRPr lang="en-US" dirty="0"/>
          </a:p>
        </p:txBody>
      </p:sp>
      <p:sp>
        <p:nvSpPr>
          <p:cNvPr id="3" name="Content Placeholder 2"/>
          <p:cNvSpPr>
            <a:spLocks noGrp="1"/>
          </p:cNvSpPr>
          <p:nvPr>
            <p:ph idx="1"/>
          </p:nvPr>
        </p:nvSpPr>
        <p:spPr/>
        <p:txBody>
          <a:bodyPr/>
          <a:lstStyle/>
          <a:p>
            <a:pPr algn="l" rtl="0"/>
            <a:r>
              <a:rPr lang="en-US" sz="2400" dirty="0"/>
              <a:t>Another approach would be to set up an internal website to distribute the app. Again, accepting apps from unknown sources must be checked. </a:t>
            </a:r>
            <a:endParaRPr lang="en-US" sz="2400" dirty="0" smtClean="0"/>
          </a:p>
          <a:p>
            <a:pPr algn="l" rtl="0"/>
            <a:r>
              <a:rPr lang="en-US" sz="2400" dirty="0" smtClean="0"/>
              <a:t>Although </a:t>
            </a:r>
            <a:r>
              <a:rPr lang="en-US" sz="2400" dirty="0"/>
              <a:t>these are the two </a:t>
            </a:r>
            <a:r>
              <a:rPr lang="en-US" sz="2400" dirty="0" smtClean="0"/>
              <a:t>most common</a:t>
            </a:r>
            <a:r>
              <a:rPr lang="en-US" sz="2400" dirty="0"/>
              <a:t> approaches, because Android is open, you can choose whatever method works for your organization</a:t>
            </a:r>
            <a:r>
              <a:rPr lang="en-US" sz="2400" dirty="0" smtClean="0"/>
              <a:t>.</a:t>
            </a:r>
          </a:p>
          <a:p>
            <a:pPr algn="l" rtl="0"/>
            <a:r>
              <a:rPr lang="en-US" sz="2400" dirty="0"/>
              <a:t>Many organizations also implement Mobile Device Management (MDM) solutions to manage their mobile devices and app distribution. These systems can help organizations implement security controls on both devices owned by employees as well as devices owned by the enterprise.</a:t>
            </a:r>
          </a:p>
        </p:txBody>
      </p:sp>
    </p:spTree>
    <p:extLst>
      <p:ext uri="{BB962C8B-B14F-4D97-AF65-F5344CB8AC3E}">
        <p14:creationId xmlns:p14="http://schemas.microsoft.com/office/powerpoint/2010/main" val="2145576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Distribution for the Enterprise</a:t>
            </a:r>
            <a:br>
              <a:rPr lang="en-US" dirty="0"/>
            </a:br>
            <a:r>
              <a:rPr lang="en-US" sz="2000" dirty="0">
                <a:solidFill>
                  <a:srgbClr val="FF0000"/>
                </a:solidFill>
              </a:rPr>
              <a:t>iOS Enterprise Distribution</a:t>
            </a:r>
          </a:p>
        </p:txBody>
      </p:sp>
      <p:sp>
        <p:nvSpPr>
          <p:cNvPr id="3" name="Content Placeholder 2"/>
          <p:cNvSpPr>
            <a:spLocks noGrp="1"/>
          </p:cNvSpPr>
          <p:nvPr>
            <p:ph idx="1"/>
          </p:nvPr>
        </p:nvSpPr>
        <p:spPr/>
        <p:txBody>
          <a:bodyPr/>
          <a:lstStyle/>
          <a:p>
            <a:pPr algn="l" rtl="0"/>
            <a:r>
              <a:rPr lang="en-US" sz="2000" dirty="0"/>
              <a:t>Distribution of iOS apps within the organization is a bit more complicated in iOS than it is in Android. </a:t>
            </a:r>
            <a:endParaRPr lang="en-US" sz="2000" dirty="0" smtClean="0"/>
          </a:p>
          <a:p>
            <a:pPr algn="l" rtl="0"/>
            <a:r>
              <a:rPr lang="en-US" sz="2000" dirty="0" smtClean="0"/>
              <a:t>The </a:t>
            </a:r>
            <a:r>
              <a:rPr lang="en-US" sz="2000" dirty="0"/>
              <a:t>first step is to get an iOS Enterprise Developer license. The cost of the license is $299 per year but allows unlimited distribution of apps within the organization. </a:t>
            </a:r>
            <a:endParaRPr lang="en-US" sz="2000" dirty="0" smtClean="0"/>
          </a:p>
          <a:p>
            <a:pPr algn="l" rtl="0"/>
            <a:r>
              <a:rPr lang="en-US" sz="2000" dirty="0"/>
              <a:t>Distributing within the organization requires setting up both an enterprise distribution certificate and an enterprise distribution provisioning profile. </a:t>
            </a:r>
            <a:endParaRPr lang="en-US" sz="2000" dirty="0" smtClean="0"/>
          </a:p>
          <a:p>
            <a:pPr algn="l" rtl="0"/>
            <a:r>
              <a:rPr lang="en-US" sz="2000" dirty="0" smtClean="0"/>
              <a:t>These </a:t>
            </a:r>
            <a:r>
              <a:rPr lang="en-US" sz="2000" dirty="0"/>
              <a:t>are then packaged with the app using </a:t>
            </a:r>
            <a:r>
              <a:rPr lang="en-US" sz="2000" dirty="0" err="1"/>
              <a:t>Xcode</a:t>
            </a:r>
            <a:r>
              <a:rPr lang="en-US" sz="2000" dirty="0"/>
              <a:t>. There is no need to use iTunes Connect with in-house apps. However, the provisioning profile expires after a year. Prior to that time, a new profile must be created, packaged with the app, and redistributed, or the app will stop working.</a:t>
            </a:r>
          </a:p>
        </p:txBody>
      </p:sp>
    </p:spTree>
    <p:extLst>
      <p:ext uri="{BB962C8B-B14F-4D97-AF65-F5344CB8AC3E}">
        <p14:creationId xmlns:p14="http://schemas.microsoft.com/office/powerpoint/2010/main" val="2312253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Fragmentation</a:t>
            </a:r>
            <a:endParaRPr lang="en-US" dirty="0"/>
          </a:p>
        </p:txBody>
      </p:sp>
      <p:sp>
        <p:nvSpPr>
          <p:cNvPr id="3" name="Content Placeholder 2"/>
          <p:cNvSpPr>
            <a:spLocks noGrp="1"/>
          </p:cNvSpPr>
          <p:nvPr>
            <p:ph idx="1"/>
          </p:nvPr>
        </p:nvSpPr>
        <p:spPr/>
        <p:txBody>
          <a:bodyPr/>
          <a:lstStyle/>
          <a:p>
            <a:pPr algn="l" rtl="0"/>
            <a:r>
              <a:rPr lang="en-US" sz="2000" b="1" dirty="0"/>
              <a:t>Testing is a critical component </a:t>
            </a:r>
            <a:r>
              <a:rPr lang="en-US" sz="2000" dirty="0"/>
              <a:t>of </a:t>
            </a:r>
            <a:r>
              <a:rPr lang="en-US" sz="2000" dirty="0" smtClean="0"/>
              <a:t>app development</a:t>
            </a:r>
            <a:r>
              <a:rPr lang="en-US" sz="2000" dirty="0"/>
              <a:t>. This is especially true for Android </a:t>
            </a:r>
            <a:r>
              <a:rPr lang="en-US" sz="2000" dirty="0" smtClean="0"/>
              <a:t>because of </a:t>
            </a:r>
            <a:r>
              <a:rPr lang="en-US" sz="2000" dirty="0"/>
              <a:t>the wide array of devices that the operating system is installed on. </a:t>
            </a:r>
            <a:endParaRPr lang="en-US" sz="2000" dirty="0" smtClean="0"/>
          </a:p>
          <a:p>
            <a:pPr algn="l" rtl="0"/>
            <a:endParaRPr lang="en-US" sz="2000" dirty="0" smtClean="0"/>
          </a:p>
          <a:p>
            <a:pPr algn="l" rtl="0"/>
            <a:r>
              <a:rPr lang="en-US" sz="2000" dirty="0" smtClean="0"/>
              <a:t>It </a:t>
            </a:r>
            <a:r>
              <a:rPr lang="en-US" sz="2000" dirty="0"/>
              <a:t>is critical </a:t>
            </a:r>
            <a:r>
              <a:rPr lang="en-US" sz="2000" dirty="0" smtClean="0"/>
              <a:t>that apps </a:t>
            </a:r>
            <a:r>
              <a:rPr lang="en-US" sz="2000" dirty="0"/>
              <a:t>developed on either platform be </a:t>
            </a:r>
            <a:r>
              <a:rPr lang="en-US" sz="2000" b="1" dirty="0"/>
              <a:t>tested on real devices </a:t>
            </a:r>
            <a:r>
              <a:rPr lang="en-US" sz="2000" dirty="0"/>
              <a:t>prior to release. </a:t>
            </a:r>
            <a:endParaRPr lang="en-US" sz="2000" dirty="0" smtClean="0"/>
          </a:p>
          <a:p>
            <a:pPr algn="l" rtl="0"/>
            <a:endParaRPr lang="en-US" sz="2000" dirty="0" smtClean="0"/>
          </a:p>
          <a:p>
            <a:pPr algn="l" rtl="0"/>
            <a:r>
              <a:rPr lang="en-US" sz="2000" dirty="0" smtClean="0"/>
              <a:t>Testing an </a:t>
            </a:r>
            <a:r>
              <a:rPr lang="en-US" sz="2000" dirty="0"/>
              <a:t>app is very much like testing any other piece of software in that a </a:t>
            </a:r>
            <a:r>
              <a:rPr lang="en-US" sz="2000" b="1" dirty="0"/>
              <a:t>comprehensive test </a:t>
            </a:r>
            <a:r>
              <a:rPr lang="en-US" sz="2000" b="1" dirty="0" smtClean="0"/>
              <a:t>plan must </a:t>
            </a:r>
            <a:r>
              <a:rPr lang="en-US" sz="2000" b="1" dirty="0"/>
              <a:t>be established </a:t>
            </a:r>
            <a:r>
              <a:rPr lang="en-US" sz="2000" dirty="0"/>
              <a:t>and followed. Testing should also be performed by individuals outside the</a:t>
            </a:r>
            <a:br>
              <a:rPr lang="en-US" sz="2000" dirty="0"/>
            </a:br>
            <a:r>
              <a:rPr lang="en-US" sz="2000" dirty="0"/>
              <a:t>development team. </a:t>
            </a:r>
            <a:endParaRPr lang="en-US" sz="2000" dirty="0" smtClean="0"/>
          </a:p>
        </p:txBody>
      </p:sp>
    </p:spTree>
    <p:extLst>
      <p:ext uri="{BB962C8B-B14F-4D97-AF65-F5344CB8AC3E}">
        <p14:creationId xmlns:p14="http://schemas.microsoft.com/office/powerpoint/2010/main" val="854221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Fragmentation</a:t>
            </a:r>
            <a:endParaRPr lang="en-US" dirty="0"/>
          </a:p>
        </p:txBody>
      </p:sp>
      <p:sp>
        <p:nvSpPr>
          <p:cNvPr id="3" name="Content Placeholder 2"/>
          <p:cNvSpPr>
            <a:spLocks noGrp="1"/>
          </p:cNvSpPr>
          <p:nvPr>
            <p:ph idx="1"/>
          </p:nvPr>
        </p:nvSpPr>
        <p:spPr>
          <a:xfrm>
            <a:off x="395536" y="1268760"/>
            <a:ext cx="8305800" cy="4724400"/>
          </a:xfrm>
        </p:spPr>
        <p:txBody>
          <a:bodyPr/>
          <a:lstStyle/>
          <a:p>
            <a:pPr lvl="1" algn="l" rtl="0"/>
            <a:r>
              <a:rPr lang="en-US" sz="1600" dirty="0"/>
              <a:t>A comprehensive test plan should include thorough black box unit testing, including:</a:t>
            </a:r>
          </a:p>
          <a:p>
            <a:pPr lvl="2" algn="l" rtl="0"/>
            <a:r>
              <a:rPr lang="en-US" sz="1600" b="1" u="sng" dirty="0"/>
              <a:t>Equivalence partitioning:</a:t>
            </a:r>
          </a:p>
          <a:p>
            <a:pPr lvl="3" algn="l" rtl="0"/>
            <a:r>
              <a:rPr lang="en-US" dirty="0"/>
              <a:t>identify all the possible outcomes of the user interaction with the screen and identify the input or other data that would lead to that outcome.</a:t>
            </a:r>
            <a:r>
              <a:rPr lang="en-US" sz="1000" dirty="0"/>
              <a:t> </a:t>
            </a:r>
            <a:endParaRPr lang="en-US" sz="1000" dirty="0" smtClean="0"/>
          </a:p>
          <a:p>
            <a:pPr lvl="2" algn="l" rtl="0"/>
            <a:r>
              <a:rPr lang="en-US" sz="1600" b="1" u="sng" dirty="0" smtClean="0"/>
              <a:t>Boundary </a:t>
            </a:r>
            <a:r>
              <a:rPr lang="en-US" sz="1600" b="1" u="sng" dirty="0"/>
              <a:t>value </a:t>
            </a:r>
            <a:r>
              <a:rPr lang="en-US" sz="1600" b="1" u="sng" dirty="0" smtClean="0"/>
              <a:t>analysis:</a:t>
            </a:r>
            <a:endParaRPr lang="en-US" sz="1600" b="1" u="sng" dirty="0"/>
          </a:p>
          <a:p>
            <a:pPr lvl="3" algn="l" rtl="0"/>
            <a:r>
              <a:rPr lang="en-US" dirty="0"/>
              <a:t>the limits for each input should be identified, and each side of </a:t>
            </a:r>
            <a:r>
              <a:rPr lang="en-US" dirty="0" smtClean="0"/>
              <a:t>the limit </a:t>
            </a:r>
            <a:r>
              <a:rPr lang="en-US" dirty="0"/>
              <a:t>should be tested. </a:t>
            </a:r>
            <a:endParaRPr lang="en-US" dirty="0" smtClean="0"/>
          </a:p>
          <a:p>
            <a:pPr lvl="3" algn="l" rtl="0"/>
            <a:r>
              <a:rPr lang="en-US" dirty="0"/>
              <a:t>Other boundary values </a:t>
            </a:r>
            <a:r>
              <a:rPr lang="en-US" dirty="0" smtClean="0"/>
              <a:t>for this </a:t>
            </a:r>
            <a:r>
              <a:rPr lang="en-US" dirty="0"/>
              <a:t>screen might include entering too many and too few digits for a telephone number.</a:t>
            </a:r>
            <a:r>
              <a:rPr lang="en-US" sz="1000" dirty="0"/>
              <a:t> </a:t>
            </a:r>
            <a:endParaRPr lang="en-US" sz="1000" dirty="0" smtClean="0"/>
          </a:p>
          <a:p>
            <a:pPr lvl="2" algn="l" rtl="0"/>
            <a:r>
              <a:rPr lang="en-US" sz="1600" b="1" u="sng" dirty="0"/>
              <a:t>Cause-effect graphing: </a:t>
            </a:r>
          </a:p>
          <a:p>
            <a:pPr lvl="3" algn="l" rtl="0"/>
            <a:r>
              <a:rPr lang="en-US" dirty="0"/>
              <a:t>each outcome identified in equivalence partitioning is examined to identify the possible paths that could lead to the expected outcome. </a:t>
            </a:r>
            <a:r>
              <a:rPr lang="en-US" sz="1200" dirty="0"/>
              <a:t/>
            </a:r>
            <a:br>
              <a:rPr lang="en-US" sz="1200" dirty="0"/>
            </a:br>
            <a:r>
              <a:rPr lang="en-US" sz="1200" dirty="0"/>
              <a:t/>
            </a:r>
            <a:br>
              <a:rPr lang="en-US" sz="1200" dirty="0"/>
            </a:br>
            <a:r>
              <a:rPr lang="en-US" sz="1200" dirty="0"/>
              <a:t/>
            </a:r>
            <a:br>
              <a:rPr lang="en-US" sz="1200" dirty="0"/>
            </a:br>
            <a:endParaRPr lang="en-US" sz="1200" dirty="0"/>
          </a:p>
        </p:txBody>
      </p:sp>
    </p:spTree>
    <p:extLst>
      <p:ext uri="{BB962C8B-B14F-4D97-AF65-F5344CB8AC3E}">
        <p14:creationId xmlns:p14="http://schemas.microsoft.com/office/powerpoint/2010/main" val="2025941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Fragmentation</a:t>
            </a:r>
            <a:endParaRPr lang="en-US" dirty="0"/>
          </a:p>
        </p:txBody>
      </p:sp>
      <p:sp>
        <p:nvSpPr>
          <p:cNvPr id="3" name="Content Placeholder 2"/>
          <p:cNvSpPr>
            <a:spLocks noGrp="1"/>
          </p:cNvSpPr>
          <p:nvPr>
            <p:ph idx="1"/>
          </p:nvPr>
        </p:nvSpPr>
        <p:spPr/>
        <p:txBody>
          <a:bodyPr/>
          <a:lstStyle/>
          <a:p>
            <a:pPr algn="l" rtl="0"/>
            <a:r>
              <a:rPr lang="en-US" sz="2000" dirty="0"/>
              <a:t>The testing just described may initially be performed on </a:t>
            </a:r>
            <a:r>
              <a:rPr lang="en-US" sz="2000" b="1" dirty="0"/>
              <a:t>the Android Emulator or the </a:t>
            </a:r>
            <a:r>
              <a:rPr lang="en-US" sz="2000" b="1" dirty="0" smtClean="0"/>
              <a:t>iOS Simulator</a:t>
            </a:r>
            <a:r>
              <a:rPr lang="en-US" sz="2000" dirty="0"/>
              <a:t>, but it should also be performed on </a:t>
            </a:r>
            <a:r>
              <a:rPr lang="en-US" sz="2000" b="1" dirty="0"/>
              <a:t>an actual device</a:t>
            </a:r>
            <a:r>
              <a:rPr lang="en-US" sz="2000" dirty="0"/>
              <a:t>. </a:t>
            </a:r>
            <a:endParaRPr lang="en-US" sz="2000" dirty="0" smtClean="0"/>
          </a:p>
          <a:p>
            <a:pPr algn="l" rtl="0"/>
            <a:endParaRPr lang="en-US" sz="2000" dirty="0" smtClean="0"/>
          </a:p>
          <a:p>
            <a:pPr algn="l" rtl="0"/>
            <a:r>
              <a:rPr lang="en-US" sz="2000" dirty="0"/>
              <a:t>After all the unit tests have been passed successfully, </a:t>
            </a:r>
            <a:r>
              <a:rPr lang="en-US" sz="2000" b="1" dirty="0"/>
              <a:t>the app should be tested for usability</a:t>
            </a:r>
            <a:r>
              <a:rPr lang="en-US" sz="2000" dirty="0"/>
              <a:t>. </a:t>
            </a:r>
            <a:r>
              <a:rPr lang="en-US" sz="2000" dirty="0" smtClean="0"/>
              <a:t>The ability </a:t>
            </a:r>
            <a:r>
              <a:rPr lang="en-US" sz="2000" dirty="0"/>
              <a:t>to provide help and/or training in the use of your app is extremely limited. </a:t>
            </a:r>
            <a:endParaRPr lang="en-US" sz="2000" dirty="0" smtClean="0"/>
          </a:p>
          <a:p>
            <a:pPr algn="l" rtl="0"/>
            <a:endParaRPr lang="en-US" sz="2000" dirty="0" smtClean="0"/>
          </a:p>
          <a:p>
            <a:pPr algn="l" rtl="0"/>
            <a:r>
              <a:rPr lang="en-US" sz="2000" dirty="0"/>
              <a:t>The final set of tests requires access to a variety of devices</a:t>
            </a:r>
            <a:r>
              <a:rPr lang="en-US" sz="2000" dirty="0" smtClean="0"/>
              <a:t>.</a:t>
            </a:r>
          </a:p>
          <a:p>
            <a:pPr lvl="1" algn="l" rtl="0"/>
            <a:r>
              <a:rPr lang="en-US" sz="1600" dirty="0" smtClean="0"/>
              <a:t> </a:t>
            </a:r>
            <a:r>
              <a:rPr lang="en-US" sz="1600" dirty="0"/>
              <a:t>Because of the large number </a:t>
            </a:r>
            <a:r>
              <a:rPr lang="en-US" sz="1600" dirty="0" smtClean="0"/>
              <a:t>of manufacturers </a:t>
            </a:r>
            <a:r>
              <a:rPr lang="en-US" sz="1600" dirty="0"/>
              <a:t>that provide Android devices this is a much more difficult problem in </a:t>
            </a:r>
            <a:r>
              <a:rPr lang="en-US" sz="1600" dirty="0" smtClean="0"/>
              <a:t>Android than </a:t>
            </a:r>
            <a:r>
              <a:rPr lang="en-US" sz="1600" dirty="0"/>
              <a:t>in iOS</a:t>
            </a:r>
            <a:r>
              <a:rPr lang="en-US" sz="1600" dirty="0" smtClean="0"/>
              <a:t>.</a:t>
            </a:r>
          </a:p>
          <a:p>
            <a:pPr lvl="1" algn="l" rtl="0"/>
            <a:r>
              <a:rPr lang="en-US" sz="1600" dirty="0" smtClean="0"/>
              <a:t>For </a:t>
            </a:r>
            <a:r>
              <a:rPr lang="en-US" sz="1600" dirty="0"/>
              <a:t>Android, you should have at least one device that runs the minimum SDK </a:t>
            </a:r>
            <a:r>
              <a:rPr lang="en-US" sz="1600" dirty="0" smtClean="0"/>
              <a:t>and one </a:t>
            </a:r>
            <a:r>
              <a:rPr lang="en-US" sz="1600" dirty="0"/>
              <a:t>that runs the target SDK. </a:t>
            </a:r>
            <a:endParaRPr lang="en-US" sz="1600" dirty="0" smtClean="0"/>
          </a:p>
          <a:p>
            <a:pPr lvl="1" algn="l" rtl="0"/>
            <a:r>
              <a:rPr lang="en-US" sz="1600" dirty="0" smtClean="0"/>
              <a:t>You </a:t>
            </a:r>
            <a:r>
              <a:rPr lang="en-US" sz="1600" dirty="0"/>
              <a:t>also should have one device for each screen size supported</a:t>
            </a:r>
            <a:br>
              <a:rPr lang="en-US" sz="1600" dirty="0"/>
            </a:br>
            <a:r>
              <a:rPr lang="en-US" sz="1600" dirty="0"/>
              <a:t>by your app. </a:t>
            </a:r>
            <a:br>
              <a:rPr lang="en-US" sz="1600" dirty="0"/>
            </a:br>
            <a:r>
              <a:rPr lang="en-US" sz="1600" dirty="0"/>
              <a:t/>
            </a:r>
            <a:br>
              <a:rPr lang="en-US" sz="1600" dirty="0"/>
            </a:br>
            <a:endParaRPr lang="en-US" sz="1600" dirty="0"/>
          </a:p>
        </p:txBody>
      </p:sp>
    </p:spTree>
    <p:extLst>
      <p:ext uri="{BB962C8B-B14F-4D97-AF65-F5344CB8AC3E}">
        <p14:creationId xmlns:p14="http://schemas.microsoft.com/office/powerpoint/2010/main" val="3435225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Up with the Platform</a:t>
            </a:r>
            <a:endParaRPr lang="en-US" dirty="0"/>
          </a:p>
        </p:txBody>
      </p:sp>
      <p:sp>
        <p:nvSpPr>
          <p:cNvPr id="3" name="Content Placeholder 2"/>
          <p:cNvSpPr>
            <a:spLocks noGrp="1"/>
          </p:cNvSpPr>
          <p:nvPr>
            <p:ph idx="1"/>
          </p:nvPr>
        </p:nvSpPr>
        <p:spPr>
          <a:xfrm>
            <a:off x="370656" y="1124744"/>
            <a:ext cx="8305800" cy="4724400"/>
          </a:xfrm>
        </p:spPr>
        <p:txBody>
          <a:bodyPr/>
          <a:lstStyle/>
          <a:p>
            <a:pPr algn="l" rtl="0"/>
            <a:r>
              <a:rPr lang="en-US" dirty="0"/>
              <a:t>Both Apple and Google make changes to their respective operating systems on a regular basis. This can be challenging for developers with apps “in the wild</a:t>
            </a:r>
            <a:r>
              <a:rPr lang="en-US" dirty="0" smtClean="0"/>
              <a:t>.”</a:t>
            </a:r>
          </a:p>
          <a:p>
            <a:pPr algn="l" rtl="0"/>
            <a:r>
              <a:rPr lang="en-US" dirty="0" smtClean="0"/>
              <a:t>Updates </a:t>
            </a:r>
            <a:r>
              <a:rPr lang="en-US" dirty="0"/>
              <a:t>to the operating system can, and although infrequently, do disrupt apps that previously ran fine. </a:t>
            </a:r>
            <a:endParaRPr lang="en-US" dirty="0" smtClean="0"/>
          </a:p>
          <a:p>
            <a:pPr algn="l" rtl="0"/>
            <a:r>
              <a:rPr lang="en-US" dirty="0" smtClean="0"/>
              <a:t>To </a:t>
            </a:r>
            <a:r>
              <a:rPr lang="en-US" dirty="0"/>
              <a:t>avoid problems with users of your app or to prevent getting bad reviews in the app stores, it pays to keep on top of platform changes. </a:t>
            </a:r>
          </a:p>
        </p:txBody>
      </p:sp>
    </p:spTree>
    <p:extLst>
      <p:ext uri="{BB962C8B-B14F-4D97-AF65-F5344CB8AC3E}">
        <p14:creationId xmlns:p14="http://schemas.microsoft.com/office/powerpoint/2010/main" val="4267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Up with the Platform</a:t>
            </a:r>
            <a:endParaRPr lang="en-US" dirty="0"/>
          </a:p>
        </p:txBody>
      </p:sp>
      <p:sp>
        <p:nvSpPr>
          <p:cNvPr id="3" name="Content Placeholder 2"/>
          <p:cNvSpPr>
            <a:spLocks noGrp="1"/>
          </p:cNvSpPr>
          <p:nvPr>
            <p:ph idx="1"/>
          </p:nvPr>
        </p:nvSpPr>
        <p:spPr>
          <a:xfrm>
            <a:off x="152400" y="1268760"/>
            <a:ext cx="8305800" cy="4724400"/>
          </a:xfrm>
        </p:spPr>
        <p:txBody>
          <a:bodyPr/>
          <a:lstStyle/>
          <a:p>
            <a:pPr algn="l" rtl="0"/>
            <a:r>
              <a:rPr lang="en-US" sz="2200" dirty="0"/>
              <a:t>Keeping up with changes to the OS is not rocket science, but it does require diligence. At a minimum, as soon as the new OS is released, you should recompile your app to include the new version as a target. </a:t>
            </a:r>
            <a:endParaRPr lang="en-US" sz="2200" dirty="0" smtClean="0"/>
          </a:p>
          <a:p>
            <a:pPr algn="l" rtl="0"/>
            <a:r>
              <a:rPr lang="en-US" sz="2200" dirty="0" smtClean="0"/>
              <a:t>Correct </a:t>
            </a:r>
            <a:r>
              <a:rPr lang="en-US" sz="2200" dirty="0"/>
              <a:t>any errors that occur when you do this until you get a new version that can be tested on an actual device. </a:t>
            </a:r>
            <a:endParaRPr lang="en-US" sz="2200" dirty="0" smtClean="0"/>
          </a:p>
          <a:p>
            <a:pPr algn="l" rtl="0"/>
            <a:r>
              <a:rPr lang="en-US" sz="2200" dirty="0" smtClean="0"/>
              <a:t>Next</a:t>
            </a:r>
            <a:r>
              <a:rPr lang="en-US" sz="2200" dirty="0"/>
              <a:t>, get a device with the updated OS installed and run through your complete test plan to ensure that it works on that device. </a:t>
            </a:r>
            <a:endParaRPr lang="en-US" sz="2200" dirty="0" smtClean="0"/>
          </a:p>
          <a:p>
            <a:pPr algn="l" rtl="0"/>
            <a:r>
              <a:rPr lang="en-US" sz="2200" dirty="0" smtClean="0"/>
              <a:t>Finally</a:t>
            </a:r>
            <a:r>
              <a:rPr lang="en-US" sz="2200" dirty="0"/>
              <a:t>, test the new version of your app on a device running an older version of the OS. When you are satisfied that your app works, release an upgrade to the app through the appropriate app store. </a:t>
            </a:r>
          </a:p>
        </p:txBody>
      </p:sp>
    </p:spTree>
    <p:extLst>
      <p:ext uri="{BB962C8B-B14F-4D97-AF65-F5344CB8AC3E}">
        <p14:creationId xmlns:p14="http://schemas.microsoft.com/office/powerpoint/2010/main" val="401642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a:t>
            </a:r>
            <a:r>
              <a:rPr lang="en-US" dirty="0" smtClean="0"/>
              <a:t>Monetization Strategies</a:t>
            </a:r>
            <a:br>
              <a:rPr lang="en-US" dirty="0" smtClean="0"/>
            </a:br>
            <a:r>
              <a:rPr lang="en-US" sz="2000" dirty="0" smtClean="0">
                <a:solidFill>
                  <a:srgbClr val="FF0000"/>
                </a:solidFill>
              </a:rPr>
              <a:t>Ad Supported Apps</a:t>
            </a:r>
            <a:endParaRPr lang="en-US" sz="2000" dirty="0">
              <a:solidFill>
                <a:srgbClr val="FF0000"/>
              </a:solidFill>
            </a:endParaRPr>
          </a:p>
        </p:txBody>
      </p:sp>
      <p:sp>
        <p:nvSpPr>
          <p:cNvPr id="3" name="Content Placeholder 2"/>
          <p:cNvSpPr>
            <a:spLocks noGrp="1"/>
          </p:cNvSpPr>
          <p:nvPr>
            <p:ph idx="1"/>
          </p:nvPr>
        </p:nvSpPr>
        <p:spPr/>
        <p:txBody>
          <a:bodyPr/>
          <a:lstStyle/>
          <a:p>
            <a:pPr algn="l" rtl="0"/>
            <a:r>
              <a:rPr lang="en-US" dirty="0" smtClean="0"/>
              <a:t>Most </a:t>
            </a:r>
            <a:r>
              <a:rPr lang="en-US" dirty="0"/>
              <a:t>common approach to making money from a free app is to embed ads within the app </a:t>
            </a:r>
            <a:r>
              <a:rPr lang="en-US" dirty="0" smtClean="0"/>
              <a:t>screens.</a:t>
            </a:r>
          </a:p>
          <a:p>
            <a:pPr algn="l" rtl="0"/>
            <a:r>
              <a:rPr lang="en-US" dirty="0" smtClean="0"/>
              <a:t>Setting </a:t>
            </a:r>
            <a:r>
              <a:rPr lang="en-US" dirty="0"/>
              <a:t>up for supporting ads in your app </a:t>
            </a:r>
            <a:r>
              <a:rPr lang="en-US" dirty="0" smtClean="0"/>
              <a:t>involves </a:t>
            </a:r>
            <a:r>
              <a:rPr lang="en-US" dirty="0"/>
              <a:t>registering for </a:t>
            </a:r>
            <a:r>
              <a:rPr lang="en-US" dirty="0" smtClean="0"/>
              <a:t>ads </a:t>
            </a:r>
            <a:r>
              <a:rPr lang="en-US" dirty="0"/>
              <a:t>with either Google or </a:t>
            </a:r>
            <a:r>
              <a:rPr lang="en-US" dirty="0" smtClean="0"/>
              <a:t>Apple</a:t>
            </a:r>
          </a:p>
          <a:p>
            <a:pPr algn="l" rtl="0"/>
            <a:r>
              <a:rPr lang="en-US" dirty="0" smtClean="0"/>
              <a:t>Also, need to provide bank </a:t>
            </a:r>
            <a:r>
              <a:rPr lang="en-US" dirty="0"/>
              <a:t>account information and </a:t>
            </a:r>
            <a:r>
              <a:rPr lang="en-US" dirty="0" smtClean="0"/>
              <a:t>W-9 </a:t>
            </a:r>
            <a:r>
              <a:rPr lang="en-US" dirty="0"/>
              <a:t>tax </a:t>
            </a:r>
            <a:r>
              <a:rPr lang="en-US" dirty="0" smtClean="0"/>
              <a:t>form.</a:t>
            </a:r>
          </a:p>
          <a:p>
            <a:pPr algn="l" rtl="0"/>
            <a:endParaRPr lang="en-US" dirty="0"/>
          </a:p>
          <a:p>
            <a:pPr algn="l" rtl="0"/>
            <a:endParaRPr lang="en-US" dirty="0" smtClean="0"/>
          </a:p>
          <a:p>
            <a:pPr algn="l" rtl="0"/>
            <a:endParaRPr lang="en-US" dirty="0"/>
          </a:p>
        </p:txBody>
      </p:sp>
    </p:spTree>
    <p:extLst>
      <p:ext uri="{BB962C8B-B14F-4D97-AF65-F5344CB8AC3E}">
        <p14:creationId xmlns:p14="http://schemas.microsoft.com/office/powerpoint/2010/main" val="2142858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Up with the Platform</a:t>
            </a:r>
            <a:endParaRPr lang="en-US" dirty="0"/>
          </a:p>
        </p:txBody>
      </p:sp>
      <p:sp>
        <p:nvSpPr>
          <p:cNvPr id="3" name="Content Placeholder 2"/>
          <p:cNvSpPr>
            <a:spLocks noGrp="1"/>
          </p:cNvSpPr>
          <p:nvPr>
            <p:ph idx="1"/>
          </p:nvPr>
        </p:nvSpPr>
        <p:spPr>
          <a:xfrm>
            <a:off x="152400" y="1268760"/>
            <a:ext cx="8305800" cy="4724400"/>
          </a:xfrm>
        </p:spPr>
        <p:txBody>
          <a:bodyPr/>
          <a:lstStyle/>
          <a:p>
            <a:pPr algn="l" rtl="0"/>
            <a:r>
              <a:rPr lang="en-US" sz="2400" dirty="0"/>
              <a:t>Beyond the bare minimum previously outlined, as a registered developer you also have access to prerelease software so you can test your app in advance of the general release to the public. </a:t>
            </a:r>
            <a:endParaRPr lang="en-US" sz="2400" dirty="0" smtClean="0"/>
          </a:p>
          <a:p>
            <a:pPr algn="l" rtl="0"/>
            <a:r>
              <a:rPr lang="en-US" sz="2400" dirty="0" smtClean="0"/>
              <a:t>For </a:t>
            </a:r>
            <a:r>
              <a:rPr lang="en-US" sz="2400" dirty="0"/>
              <a:t>instance, Apple typically releases the first beta version of a new version of </a:t>
            </a:r>
            <a:r>
              <a:rPr lang="en-US" sz="2400" dirty="0" err="1"/>
              <a:t>iOS</a:t>
            </a:r>
            <a:r>
              <a:rPr lang="en-US" sz="2400" dirty="0"/>
              <a:t> and </a:t>
            </a:r>
            <a:r>
              <a:rPr lang="en-US" sz="2400" dirty="0" err="1"/>
              <a:t>Xcode</a:t>
            </a:r>
            <a:r>
              <a:rPr lang="en-US" sz="2400" dirty="0"/>
              <a:t> at its WWDC conference in June, several months before the public release in September. </a:t>
            </a:r>
            <a:endParaRPr lang="en-US" sz="2400" dirty="0" smtClean="0"/>
          </a:p>
          <a:p>
            <a:pPr algn="l" rtl="0"/>
            <a:r>
              <a:rPr lang="en-US" sz="2400" dirty="0" smtClean="0"/>
              <a:t>Because </a:t>
            </a:r>
            <a:r>
              <a:rPr lang="en-US" sz="2400" dirty="0"/>
              <a:t>most </a:t>
            </a:r>
            <a:r>
              <a:rPr lang="en-US" sz="2400" dirty="0" err="1"/>
              <a:t>iOS</a:t>
            </a:r>
            <a:r>
              <a:rPr lang="en-US" sz="2400" dirty="0"/>
              <a:t> users update their devices very quickly after the public release, it’s very important that you have tested your app thoroughly before the release. </a:t>
            </a:r>
            <a:endParaRPr lang="en-US" sz="2200" dirty="0"/>
          </a:p>
        </p:txBody>
      </p:sp>
    </p:spTree>
    <p:extLst>
      <p:ext uri="{BB962C8B-B14F-4D97-AF65-F5344CB8AC3E}">
        <p14:creationId xmlns:p14="http://schemas.microsoft.com/office/powerpoint/2010/main" val="1788917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rPr>
              <a:t>Thank You !</a:t>
            </a:r>
            <a:endParaRPr lang="ar-EG"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endParaRPr>
          </a:p>
        </p:txBody>
      </p:sp>
      <p:sp>
        <p:nvSpPr>
          <p:cNvPr id="2" name="Footer Placeholder 1"/>
          <p:cNvSpPr>
            <a:spLocks noGrp="1"/>
          </p:cNvSpPr>
          <p:nvPr>
            <p:ph type="ftr" sz="quarter" idx="3"/>
          </p:nvPr>
        </p:nvSpPr>
        <p:spPr/>
        <p:txBody>
          <a:bodyPr/>
          <a:lstStyle/>
          <a:p>
            <a:r>
              <a:rPr lang="en-US"/>
              <a:t>IT448-Autumn2017</a:t>
            </a:r>
          </a:p>
        </p:txBody>
      </p:sp>
    </p:spTree>
    <p:extLst>
      <p:ext uri="{BB962C8B-B14F-4D97-AF65-F5344CB8AC3E}">
        <p14:creationId xmlns:p14="http://schemas.microsoft.com/office/powerpoint/2010/main" val="376089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a:t>
            </a:r>
            <a:r>
              <a:rPr lang="en-US" dirty="0" smtClean="0"/>
              <a:t>Strategies</a:t>
            </a:r>
            <a:br>
              <a:rPr lang="en-US" dirty="0" smtClean="0"/>
            </a:br>
            <a:r>
              <a:rPr lang="en-US" sz="2000" dirty="0" smtClean="0">
                <a:solidFill>
                  <a:srgbClr val="FF0000"/>
                </a:solidFill>
              </a:rPr>
              <a:t>Ad Supported Apps</a:t>
            </a:r>
            <a:endParaRPr lang="en-US" sz="2000" dirty="0">
              <a:solidFill>
                <a:srgbClr val="FF0000"/>
              </a:solidFill>
            </a:endParaRPr>
          </a:p>
        </p:txBody>
      </p:sp>
      <p:sp>
        <p:nvSpPr>
          <p:cNvPr id="3" name="Content Placeholder 2"/>
          <p:cNvSpPr>
            <a:spLocks noGrp="1"/>
          </p:cNvSpPr>
          <p:nvPr>
            <p:ph idx="1"/>
          </p:nvPr>
        </p:nvSpPr>
        <p:spPr/>
        <p:txBody>
          <a:bodyPr/>
          <a:lstStyle/>
          <a:p>
            <a:pPr algn="l" rtl="0"/>
            <a:r>
              <a:rPr lang="en-US" dirty="0" smtClean="0"/>
              <a:t>Six steps to embed ad in an Android app:</a:t>
            </a:r>
          </a:p>
          <a:p>
            <a:pPr marL="0" indent="0" algn="l" rtl="0">
              <a:buNone/>
            </a:pPr>
            <a:endParaRPr lang="en-US" dirty="0" smtClean="0"/>
          </a:p>
          <a:p>
            <a:pPr marL="914400" lvl="1" indent="-457200" algn="l" rtl="0">
              <a:buFont typeface="+mj-lt"/>
              <a:buAutoNum type="arabicPeriod"/>
            </a:pPr>
            <a:r>
              <a:rPr lang="en-US" sz="2000" dirty="0" smtClean="0"/>
              <a:t>Download </a:t>
            </a:r>
            <a:r>
              <a:rPr lang="en-US" sz="2000" dirty="0"/>
              <a:t>the Google </a:t>
            </a:r>
            <a:r>
              <a:rPr lang="en-US" sz="2000" dirty="0" err="1"/>
              <a:t>AdMob</a:t>
            </a:r>
            <a:r>
              <a:rPr lang="en-US" sz="2000" dirty="0"/>
              <a:t> Ads SDK using the SDK </a:t>
            </a:r>
            <a:r>
              <a:rPr lang="en-US" sz="2000" dirty="0" smtClean="0"/>
              <a:t>manager (in extras  folder)</a:t>
            </a:r>
          </a:p>
          <a:p>
            <a:pPr marL="914400" lvl="1" indent="-457200" algn="l" rtl="0">
              <a:buFont typeface="+mj-lt"/>
              <a:buAutoNum type="arabicPeriod"/>
            </a:pPr>
            <a:r>
              <a:rPr lang="en-US" sz="2000" dirty="0" smtClean="0"/>
              <a:t>Copy </a:t>
            </a:r>
            <a:r>
              <a:rPr lang="en-US" sz="2000" dirty="0"/>
              <a:t>the downloaded  </a:t>
            </a:r>
            <a:r>
              <a:rPr lang="en-US" sz="2000" dirty="0" err="1"/>
              <a:t>GoogleAdMobAds</a:t>
            </a:r>
            <a:r>
              <a:rPr lang="en-US" sz="2000" dirty="0"/>
              <a:t>  file to the  libs  folder of your application. If the folder is not present, create it.      </a:t>
            </a:r>
            <a:endParaRPr lang="en-US" sz="2000" dirty="0" smtClean="0"/>
          </a:p>
          <a:p>
            <a:pPr marL="914400" lvl="1" indent="-457200" algn="l" rtl="0">
              <a:buFont typeface="+mj-lt"/>
              <a:buAutoNum type="arabicPeriod"/>
            </a:pPr>
            <a:r>
              <a:rPr lang="en-US" sz="2000" dirty="0" smtClean="0"/>
              <a:t>Right-click </a:t>
            </a:r>
            <a:r>
              <a:rPr lang="en-US" sz="2000" dirty="0"/>
              <a:t>the  </a:t>
            </a:r>
            <a:r>
              <a:rPr lang="en-US" sz="2000" dirty="0" err="1"/>
              <a:t>GoogleAdMobAds</a:t>
            </a:r>
            <a:r>
              <a:rPr lang="en-US" sz="2000" dirty="0"/>
              <a:t>  jar file in the  libs  folder and select Build Path &gt; Add to build the path. </a:t>
            </a:r>
            <a:endParaRPr lang="en-US" sz="2000" dirty="0" smtClean="0"/>
          </a:p>
          <a:p>
            <a:pPr marL="914400" lvl="1" indent="-457200" algn="l" rtl="0">
              <a:buFont typeface="+mj-lt"/>
              <a:buAutoNum type="arabicPeriod"/>
            </a:pPr>
            <a:r>
              <a:rPr lang="en-US" sz="2000" dirty="0" smtClean="0"/>
              <a:t>Open </a:t>
            </a:r>
            <a:r>
              <a:rPr lang="en-US" sz="2000" dirty="0"/>
              <a:t>a layout file and add the xml in </a:t>
            </a:r>
            <a:r>
              <a:rPr lang="en-US" sz="2000" dirty="0" smtClean="0"/>
              <a:t>Listing 15.1 to </a:t>
            </a:r>
            <a:r>
              <a:rPr lang="en-US" sz="2000" dirty="0"/>
              <a:t>place the ad widget to the layout. </a:t>
            </a:r>
          </a:p>
        </p:txBody>
      </p:sp>
    </p:spTree>
    <p:extLst>
      <p:ext uri="{BB962C8B-B14F-4D97-AF65-F5344CB8AC3E}">
        <p14:creationId xmlns:p14="http://schemas.microsoft.com/office/powerpoint/2010/main" val="320982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a:t>
            </a:r>
            <a:r>
              <a:rPr lang="en-US" dirty="0" smtClean="0"/>
              <a:t>Strategies</a:t>
            </a:r>
            <a:br>
              <a:rPr lang="en-US" dirty="0" smtClean="0"/>
            </a:br>
            <a:r>
              <a:rPr lang="en-US" sz="2000" dirty="0" smtClean="0">
                <a:solidFill>
                  <a:srgbClr val="FF0000"/>
                </a:solidFill>
              </a:rPr>
              <a:t>Ad Supported Apps</a:t>
            </a:r>
            <a:endParaRPr lang="en-US" sz="2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16199"/>
            <a:ext cx="6378052" cy="224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3369766"/>
            <a:ext cx="8568952" cy="923330"/>
          </a:xfrm>
          <a:prstGeom prst="rect">
            <a:avLst/>
          </a:prstGeom>
          <a:solidFill>
            <a:srgbClr val="FFFF00"/>
          </a:solidFill>
        </p:spPr>
        <p:txBody>
          <a:bodyPr wrap="square">
            <a:spAutoFit/>
          </a:bodyPr>
          <a:lstStyle/>
          <a:p>
            <a:r>
              <a:rPr lang="en-US" dirty="0" smtClean="0"/>
              <a:t>5. Add </a:t>
            </a:r>
            <a:r>
              <a:rPr lang="en-US" dirty="0"/>
              <a:t>the code in </a:t>
            </a:r>
            <a:r>
              <a:rPr lang="en-US" dirty="0" smtClean="0"/>
              <a:t> Listing   </a:t>
            </a:r>
            <a:r>
              <a:rPr lang="en-US" dirty="0"/>
              <a:t>15.2    to the  </a:t>
            </a:r>
            <a:r>
              <a:rPr lang="en-US" dirty="0" err="1"/>
              <a:t>onCreate</a:t>
            </a:r>
            <a:r>
              <a:rPr lang="en-US" dirty="0"/>
              <a:t>  or  </a:t>
            </a:r>
            <a:r>
              <a:rPr lang="en-US" dirty="0" err="1"/>
              <a:t>onResume</a:t>
            </a:r>
            <a:r>
              <a:rPr lang="en-US" dirty="0"/>
              <a:t>  method of the activity that uses the layout. This code can be added to any method you want. It retrieves a new ad each time it is executed.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20" y="4395006"/>
            <a:ext cx="6000288" cy="16262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01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a:t>
            </a:r>
            <a:r>
              <a:rPr lang="en-US" dirty="0" smtClean="0"/>
              <a:t>Strategies</a:t>
            </a:r>
            <a:br>
              <a:rPr lang="en-US" dirty="0" smtClean="0"/>
            </a:br>
            <a:r>
              <a:rPr lang="en-US" sz="2000" dirty="0" smtClean="0">
                <a:solidFill>
                  <a:srgbClr val="FF0000"/>
                </a:solidFill>
              </a:rPr>
              <a:t>Ad Supported Apps</a:t>
            </a:r>
            <a:endParaRPr lang="en-US" sz="2000" dirty="0">
              <a:solidFill>
                <a:srgbClr val="FF0000"/>
              </a:solidFill>
            </a:endParaRPr>
          </a:p>
        </p:txBody>
      </p:sp>
      <p:sp>
        <p:nvSpPr>
          <p:cNvPr id="4" name="Content Placeholder 2"/>
          <p:cNvSpPr>
            <a:spLocks noGrp="1"/>
          </p:cNvSpPr>
          <p:nvPr>
            <p:ph idx="1"/>
          </p:nvPr>
        </p:nvSpPr>
        <p:spPr>
          <a:xfrm>
            <a:off x="323528" y="4221088"/>
            <a:ext cx="8305800" cy="1701552"/>
          </a:xfrm>
        </p:spPr>
        <p:txBody>
          <a:bodyPr/>
          <a:lstStyle/>
          <a:p>
            <a:pPr lvl="0" algn="l" rtl="0"/>
            <a:r>
              <a:rPr lang="en-US" sz="2400" dirty="0" smtClean="0">
                <a:solidFill>
                  <a:schemeClr val="dk1"/>
                </a:solidFill>
                <a:ea typeface="Arial"/>
                <a:cs typeface="Arial"/>
                <a:sym typeface="Arial"/>
              </a:rPr>
              <a:t>We </a:t>
            </a:r>
            <a:r>
              <a:rPr lang="en-US" sz="2400" dirty="0">
                <a:solidFill>
                  <a:schemeClr val="dk1"/>
                </a:solidFill>
                <a:ea typeface="Arial"/>
                <a:cs typeface="Arial"/>
                <a:sym typeface="Arial"/>
              </a:rPr>
              <a:t>can also use </a:t>
            </a:r>
            <a:r>
              <a:rPr lang="en-US" sz="2400" dirty="0" err="1">
                <a:solidFill>
                  <a:schemeClr val="dk1"/>
                </a:solidFill>
                <a:ea typeface="Arial"/>
                <a:cs typeface="Arial"/>
                <a:sym typeface="Arial"/>
              </a:rPr>
              <a:t>AdMob</a:t>
            </a:r>
            <a:r>
              <a:rPr lang="en-US" sz="2400" dirty="0">
                <a:solidFill>
                  <a:schemeClr val="dk1"/>
                </a:solidFill>
                <a:ea typeface="Arial"/>
                <a:cs typeface="Arial"/>
                <a:sym typeface="Arial"/>
              </a:rPr>
              <a:t> in an iOS </a:t>
            </a:r>
            <a:r>
              <a:rPr lang="en-US" sz="2400" dirty="0" smtClean="0">
                <a:solidFill>
                  <a:schemeClr val="dk1"/>
                </a:solidFill>
                <a:ea typeface="Arial"/>
                <a:cs typeface="Arial"/>
                <a:sym typeface="Arial"/>
              </a:rPr>
              <a:t>app after downloading its SDK. </a:t>
            </a:r>
          </a:p>
          <a:p>
            <a:pPr lvl="0" algn="l" rtl="0"/>
            <a:r>
              <a:rPr lang="en-US" sz="2400" dirty="0" smtClean="0">
                <a:solidFill>
                  <a:schemeClr val="dk1"/>
                </a:solidFill>
                <a:ea typeface="Arial"/>
                <a:cs typeface="Arial"/>
                <a:sym typeface="Arial"/>
              </a:rPr>
              <a:t>Apple ad network </a:t>
            </a:r>
            <a:r>
              <a:rPr lang="en-US" sz="2400" dirty="0" err="1" smtClean="0">
                <a:solidFill>
                  <a:schemeClr val="dk1"/>
                </a:solidFill>
                <a:ea typeface="Arial"/>
                <a:cs typeface="Arial"/>
                <a:sym typeface="Arial"/>
              </a:rPr>
              <a:t>iAd</a:t>
            </a:r>
            <a:r>
              <a:rPr lang="en-US" sz="2400" dirty="0" smtClean="0">
                <a:solidFill>
                  <a:schemeClr val="dk1"/>
                </a:solidFill>
                <a:ea typeface="Arial"/>
                <a:cs typeface="Arial"/>
                <a:sym typeface="Arial"/>
              </a:rPr>
              <a:t> </a:t>
            </a:r>
            <a:r>
              <a:rPr lang="en-US" sz="2400" dirty="0">
                <a:solidFill>
                  <a:schemeClr val="dk1"/>
                </a:solidFill>
                <a:ea typeface="Arial"/>
                <a:cs typeface="Arial"/>
                <a:sym typeface="Arial"/>
              </a:rPr>
              <a:t>provides </a:t>
            </a:r>
            <a:r>
              <a:rPr lang="en-US" sz="2400" dirty="0" smtClean="0">
                <a:solidFill>
                  <a:schemeClr val="dk1"/>
                </a:solidFill>
                <a:ea typeface="Arial"/>
                <a:cs typeface="Arial"/>
                <a:sym typeface="Arial"/>
              </a:rPr>
              <a:t>same </a:t>
            </a:r>
            <a:r>
              <a:rPr lang="en-US" sz="2400" dirty="0">
                <a:solidFill>
                  <a:schemeClr val="dk1"/>
                </a:solidFill>
                <a:ea typeface="Arial"/>
                <a:cs typeface="Arial"/>
                <a:sym typeface="Arial"/>
              </a:rPr>
              <a:t>features as </a:t>
            </a:r>
            <a:r>
              <a:rPr lang="en-US" sz="2400" dirty="0" err="1">
                <a:solidFill>
                  <a:schemeClr val="dk1"/>
                </a:solidFill>
                <a:ea typeface="Arial"/>
                <a:cs typeface="Arial"/>
                <a:sym typeface="Arial"/>
              </a:rPr>
              <a:t>AdMob</a:t>
            </a:r>
            <a:r>
              <a:rPr lang="en-US" sz="2400" dirty="0">
                <a:solidFill>
                  <a:schemeClr val="dk1"/>
                </a:solidFill>
                <a:ea typeface="Arial"/>
                <a:cs typeface="Arial"/>
                <a:sym typeface="Arial"/>
              </a:rPr>
              <a:t>, and is built in to the iOS platform</a:t>
            </a:r>
            <a:r>
              <a:rPr lang="en-US" sz="2400" dirty="0" smtClean="0">
                <a:solidFill>
                  <a:schemeClr val="dk1"/>
                </a:solidFill>
                <a:ea typeface="Arial"/>
                <a:cs typeface="Arial"/>
                <a:sym typeface="Arial"/>
              </a:rPr>
              <a:t>.</a:t>
            </a:r>
            <a:endParaRPr lang="en-US" sz="2400" dirty="0"/>
          </a:p>
        </p:txBody>
      </p:sp>
      <p:sp>
        <p:nvSpPr>
          <p:cNvPr id="3" name="Rectangle 2"/>
          <p:cNvSpPr/>
          <p:nvPr/>
        </p:nvSpPr>
        <p:spPr>
          <a:xfrm>
            <a:off x="395536" y="1412776"/>
            <a:ext cx="7848872" cy="400110"/>
          </a:xfrm>
          <a:prstGeom prst="rect">
            <a:avLst/>
          </a:prstGeom>
          <a:solidFill>
            <a:srgbClr val="FFFF00"/>
          </a:solidFill>
        </p:spPr>
        <p:txBody>
          <a:bodyPr wrap="square">
            <a:spAutoFit/>
          </a:bodyPr>
          <a:lstStyle/>
          <a:p>
            <a:r>
              <a:rPr lang="en-US" sz="2000" dirty="0"/>
              <a:t>6. </a:t>
            </a:r>
            <a:r>
              <a:rPr lang="en-US" sz="2000" dirty="0" smtClean="0"/>
              <a:t>Add </a:t>
            </a:r>
            <a:r>
              <a:rPr lang="en-US" sz="2000" dirty="0"/>
              <a:t>the ad activity to the manifest file.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7"/>
            <a:ext cx="6480720" cy="17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2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Monetization Strategies</a:t>
            </a:r>
            <a:br>
              <a:rPr lang="en-US" dirty="0"/>
            </a:br>
            <a:r>
              <a:rPr lang="en-US" sz="2000" dirty="0">
                <a:solidFill>
                  <a:srgbClr val="FF0000"/>
                </a:solidFill>
              </a:rPr>
              <a:t>In-App Purchases</a:t>
            </a:r>
          </a:p>
        </p:txBody>
      </p:sp>
      <p:sp>
        <p:nvSpPr>
          <p:cNvPr id="3" name="Content Placeholder 2"/>
          <p:cNvSpPr>
            <a:spLocks noGrp="1"/>
          </p:cNvSpPr>
          <p:nvPr>
            <p:ph idx="1"/>
          </p:nvPr>
        </p:nvSpPr>
        <p:spPr/>
        <p:txBody>
          <a:bodyPr/>
          <a:lstStyle/>
          <a:p>
            <a:pPr algn="just" rtl="0"/>
            <a:r>
              <a:rPr lang="en-US" sz="2400" dirty="0"/>
              <a:t>Making enough money from ad-supported apps to support a business is difficult.</a:t>
            </a:r>
          </a:p>
          <a:p>
            <a:pPr algn="just" rtl="0"/>
            <a:endParaRPr lang="en-US" sz="2400" dirty="0"/>
          </a:p>
          <a:p>
            <a:pPr algn="just" rtl="0"/>
            <a:r>
              <a:rPr lang="en-US" sz="2400" dirty="0"/>
              <a:t>In-app purchases are extra content or subscriptions that you can buy in apps on your iOS device or computer.</a:t>
            </a:r>
          </a:p>
          <a:p>
            <a:pPr algn="just" rtl="0"/>
            <a:endParaRPr lang="en-US" sz="2400" dirty="0"/>
          </a:p>
          <a:p>
            <a:pPr algn="just" rtl="0"/>
            <a:r>
              <a:rPr lang="en-US" sz="2400" dirty="0"/>
              <a:t>An iOS app needs to be popular to generate a significant amount of money.</a:t>
            </a:r>
          </a:p>
          <a:p>
            <a:pPr algn="just" rtl="0"/>
            <a:endParaRPr lang="en-US" sz="2400" dirty="0"/>
          </a:p>
          <a:p>
            <a:pPr algn="just" rtl="0"/>
            <a:r>
              <a:rPr lang="en-US" sz="2400" dirty="0"/>
              <a:t>Another approach for monetization is to release a free app that is supported by in-app purchases.</a:t>
            </a:r>
          </a:p>
        </p:txBody>
      </p:sp>
    </p:spTree>
    <p:extLst>
      <p:ext uri="{BB962C8B-B14F-4D97-AF65-F5344CB8AC3E}">
        <p14:creationId xmlns:p14="http://schemas.microsoft.com/office/powerpoint/2010/main" val="1786892115"/>
      </p:ext>
    </p:extLst>
  </p:cSld>
  <p:clrMapOvr>
    <a:masterClrMapping/>
  </p:clrMapOvr>
</p:sld>
</file>

<file path=ppt/theme/theme1.xml><?xml version="1.0" encoding="utf-8"?>
<a:theme xmlns:a="http://schemas.openxmlformats.org/drawingml/2006/main" name="WIRELESS_4_COMP">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15311</TotalTime>
  <Words>4725</Words>
  <Application>Microsoft Office PowerPoint</Application>
  <PresentationFormat>On-screen Show (4:3)</PresentationFormat>
  <Paragraphs>331</Paragraphs>
  <Slides>51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Courier New</vt:lpstr>
      <vt:lpstr>ITCFranklinGothicStd-Book</vt:lpstr>
      <vt:lpstr>StoneSerifStd-Medium</vt:lpstr>
      <vt:lpstr>Verdana</vt:lpstr>
      <vt:lpstr>Wingdings</vt:lpstr>
      <vt:lpstr>WIRELESS_4_COMP</vt:lpstr>
      <vt:lpstr>Mobile Application Development Chapter 15 [Monetizing Apps]</vt:lpstr>
      <vt:lpstr>Contents</vt:lpstr>
      <vt:lpstr>App Monetization Strategies</vt:lpstr>
      <vt:lpstr>App Monetization Strategies Paid Apps</vt:lpstr>
      <vt:lpstr>App Monetization Strategies Ad Supported Apps</vt:lpstr>
      <vt:lpstr>App Monetization Strategies Ad Supported Apps</vt:lpstr>
      <vt:lpstr>App Monetization Strategies Ad Supported Apps</vt:lpstr>
      <vt:lpstr>App Monetization Strategies Ad Supported Apps</vt:lpstr>
      <vt:lpstr>App Monetization Strategies In-App Purchases</vt:lpstr>
      <vt:lpstr>App Monetization Strategies In-App Purchases</vt:lpstr>
      <vt:lpstr>App Monetization Strategies In-App Purchases</vt:lpstr>
      <vt:lpstr>App Monetization Strategies In-App Purchases</vt:lpstr>
      <vt:lpstr>App Monetization Strategies In-App Purchases</vt:lpstr>
      <vt:lpstr>App Monetization Strategies In-App Purchases</vt:lpstr>
      <vt:lpstr>App Monetization Strategies In-App Purchases</vt:lpstr>
      <vt:lpstr>App Monetization Strategies In-App Purchases</vt:lpstr>
      <vt:lpstr>App Monetization Strategies In-App Purchases</vt:lpstr>
      <vt:lpstr>Understanding the Economics of App Stores</vt:lpstr>
      <vt:lpstr>Understanding the Economics of App Stores</vt:lpstr>
      <vt:lpstr>Owning Your Own Business</vt:lpstr>
      <vt:lpstr>Owning Your Own Business Creating an LLC</vt:lpstr>
      <vt:lpstr> Owning Your Own Business Plan Your Business </vt:lpstr>
      <vt:lpstr>Choosing a Platform</vt:lpstr>
      <vt:lpstr>Choosing a Platform Android</vt:lpstr>
      <vt:lpstr>Choosing a Platform iOS</vt:lpstr>
      <vt:lpstr>Choosing a Platform Both platforms</vt:lpstr>
      <vt:lpstr>Mobile Application Development Chapter 16 [Publishing Apps]</vt:lpstr>
      <vt:lpstr>Contents</vt:lpstr>
      <vt:lpstr>App Distribution Through the App/Play Stores</vt:lpstr>
      <vt:lpstr>App Distribution Through the App/Play Stores</vt:lpstr>
      <vt:lpstr>App Distribution Through the App/Play Stores</vt:lpstr>
      <vt:lpstr>App Distribution Through the App/Play Stores Android Play Store Distribution</vt:lpstr>
      <vt:lpstr>App Distribution Through the App/Play Stores Android Play Store Distribution</vt:lpstr>
      <vt:lpstr>App Distribution Through the App/Play Stores Android Play Store Distribution</vt:lpstr>
      <vt:lpstr>App Distribution Through the App/Play Stores Android Play Store Distribution</vt:lpstr>
      <vt:lpstr>App Distribution Through the App/Play Stores iOS App Store Distribution</vt:lpstr>
      <vt:lpstr>App Distribution Through the App/Play Stores iOS App Store Distribution</vt:lpstr>
      <vt:lpstr>App Distribution Through the App/Play Stores iOS App Store Distribution</vt:lpstr>
      <vt:lpstr>App Distribution Through the App/Play Stores iOS App Store Distribution</vt:lpstr>
      <vt:lpstr>App Distribution Through the App/Play Stores iOS App Store Distribution</vt:lpstr>
      <vt:lpstr>App Distribution Through the App/Play Stores iOS App Store Distribution</vt:lpstr>
      <vt:lpstr>App Distribution for the Enterprise Android Enterprise Distribution</vt:lpstr>
      <vt:lpstr>App Distribution for the Enterprise Android Enterprise Distribution</vt:lpstr>
      <vt:lpstr>App Distribution for the Enterprise iOS Enterprise Distribution</vt:lpstr>
      <vt:lpstr>Testing and Fragmentation</vt:lpstr>
      <vt:lpstr>Testing and Fragmentation</vt:lpstr>
      <vt:lpstr>Testing and Fragmentation</vt:lpstr>
      <vt:lpstr>Keeping Up with the Platform</vt:lpstr>
      <vt:lpstr>Keeping Up with the Platform</vt:lpstr>
      <vt:lpstr>Keeping Up with the Platform</vt:lpstr>
      <vt:lpstr>PowerPoint Presentation</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Shaimaa m. Hussein</cp:lastModifiedBy>
  <cp:revision>576</cp:revision>
  <dcterms:created xsi:type="dcterms:W3CDTF">2009-02-10T17:17:45Z</dcterms:created>
  <dcterms:modified xsi:type="dcterms:W3CDTF">2017-12-12T12:59:20Z</dcterms:modified>
</cp:coreProperties>
</file>