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76" r:id="rId2"/>
    <p:sldId id="308"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38" r:id="rId28"/>
    <p:sldId id="339" r:id="rId29"/>
    <p:sldId id="341" r:id="rId30"/>
    <p:sldId id="342" r:id="rId31"/>
    <p:sldId id="343" r:id="rId32"/>
    <p:sldId id="344" r:id="rId33"/>
    <p:sldId id="345" r:id="rId34"/>
    <p:sldId id="370" r:id="rId35"/>
    <p:sldId id="371" r:id="rId36"/>
    <p:sldId id="372" r:id="rId37"/>
    <p:sldId id="373" r:id="rId38"/>
    <p:sldId id="374" r:id="rId39"/>
    <p:sldId id="375" r:id="rId40"/>
    <p:sldId id="376" r:id="rId41"/>
    <p:sldId id="377" r:id="rId42"/>
    <p:sldId id="326" r:id="rId43"/>
    <p:sldId id="331" r:id="rId44"/>
    <p:sldId id="332" r:id="rId45"/>
    <p:sldId id="333" r:id="rId46"/>
    <p:sldId id="275" r:id="rId4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D6037B8-9D29-4C26-8DB7-FB9A2A1E8019}">
          <p14:sldIdLst>
            <p14:sldId id="276"/>
            <p14:sldId id="308"/>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38"/>
            <p14:sldId id="339"/>
            <p14:sldId id="341"/>
            <p14:sldId id="342"/>
            <p14:sldId id="343"/>
            <p14:sldId id="344"/>
            <p14:sldId id="345"/>
            <p14:sldId id="370"/>
            <p14:sldId id="371"/>
            <p14:sldId id="372"/>
            <p14:sldId id="373"/>
            <p14:sldId id="374"/>
            <p14:sldId id="375"/>
            <p14:sldId id="376"/>
            <p14:sldId id="377"/>
            <p14:sldId id="326"/>
            <p14:sldId id="331"/>
            <p14:sldId id="332"/>
            <p14:sldId id="333"/>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434" autoAdjust="0"/>
  </p:normalViewPr>
  <p:slideViewPr>
    <p:cSldViewPr>
      <p:cViewPr varScale="1">
        <p:scale>
          <a:sx n="70" d="100"/>
          <a:sy n="70" d="100"/>
        </p:scale>
        <p:origin x="1224"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7065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7066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r>
              <a:rPr lang="en-US" smtClean="0"/>
              <a:t>IT448- Fall2017</a:t>
            </a:r>
            <a:endParaRPr lang="en-US"/>
          </a:p>
        </p:txBody>
      </p:sp>
      <p:sp>
        <p:nvSpPr>
          <p:cNvPr id="7066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A6E9FD33-1B5C-4D5F-8BF1-6F7ABC95CE90}" type="slidenum">
              <a:rPr lang="en-US"/>
              <a:pPr/>
              <a:t>‹#›</a:t>
            </a:fld>
            <a:endParaRPr lang="en-US"/>
          </a:p>
        </p:txBody>
      </p:sp>
    </p:spTree>
    <p:extLst>
      <p:ext uri="{BB962C8B-B14F-4D97-AF65-F5344CB8AC3E}">
        <p14:creationId xmlns:p14="http://schemas.microsoft.com/office/powerpoint/2010/main" val="2379442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ar-EG"/>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A28B952F-7826-4E85-A6F4-DD6CF1924212}" type="datetimeFigureOut">
              <a:rPr lang="ar-EG" smtClean="0"/>
              <a:pPr/>
              <a:t>08/03/1439</a:t>
            </a:fld>
            <a:endParaRPr lang="ar-EG"/>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ar-EG"/>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r>
              <a:rPr lang="en-US" smtClean="0"/>
              <a:t>IT448- Fall2017</a:t>
            </a:r>
            <a:endParaRPr lang="ar-EG"/>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149FB71C-E5CD-4F4E-9E10-6DEBED9D7996}" type="slidenum">
              <a:rPr lang="ar-EG" smtClean="0"/>
              <a:pPr/>
              <a:t>‹#›</a:t>
            </a:fld>
            <a:endParaRPr lang="ar-EG"/>
          </a:p>
        </p:txBody>
      </p:sp>
    </p:spTree>
    <p:extLst>
      <p:ext uri="{BB962C8B-B14F-4D97-AF65-F5344CB8AC3E}">
        <p14:creationId xmlns:p14="http://schemas.microsoft.com/office/powerpoint/2010/main" val="595201760"/>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FB71C-E5CD-4F4E-9E10-6DEBED9D7996}" type="slidenum">
              <a:rPr lang="ar-EG" smtClean="0"/>
              <a:pPr/>
              <a:t>1</a:t>
            </a:fld>
            <a:endParaRPr lang="ar-EG"/>
          </a:p>
        </p:txBody>
      </p:sp>
      <p:sp>
        <p:nvSpPr>
          <p:cNvPr id="5" name="Footer Placeholder 4"/>
          <p:cNvSpPr>
            <a:spLocks noGrp="1"/>
          </p:cNvSpPr>
          <p:nvPr>
            <p:ph type="ftr" sz="quarter" idx="11"/>
          </p:nvPr>
        </p:nvSpPr>
        <p:spPr/>
        <p:txBody>
          <a:bodyPr/>
          <a:lstStyle/>
          <a:p>
            <a:r>
              <a:rPr lang="en-US" smtClean="0"/>
              <a:t>IT448- Fall2017</a:t>
            </a:r>
            <a:endParaRPr lang="ar-EG"/>
          </a:p>
        </p:txBody>
      </p:sp>
    </p:spTree>
    <p:extLst>
      <p:ext uri="{BB962C8B-B14F-4D97-AF65-F5344CB8AC3E}">
        <p14:creationId xmlns:p14="http://schemas.microsoft.com/office/powerpoint/2010/main" val="2181525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a:prstGeom prst="rect">
            <a:avLst/>
          </a:prstGeom>
        </p:spPr>
        <p:txBody>
          <a:bodyPr/>
          <a:lstStyle>
            <a:lvl1pPr algn="ctr">
              <a:defRPr b="0"/>
            </a:lvl1pPr>
          </a:lstStyle>
          <a:p>
            <a:r>
              <a:rPr lang="en-US" smtClean="0"/>
              <a:t>IT448-Autumn2017</a:t>
            </a:r>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a:lvl1pPr>
          </a:lstStyle>
          <a:p>
            <a:fld id="{F3DA3022-7EC8-4EBB-A97F-8321580C9524}" type="slidenum">
              <a:rPr lang="en-US"/>
              <a:pPr/>
              <a:t>‹#›</a:t>
            </a:fld>
            <a:endParaRPr lang="en-US"/>
          </a:p>
        </p:txBody>
      </p:sp>
      <p:sp>
        <p:nvSpPr>
          <p:cNvPr id="3074" name="Rectangle 2"/>
          <p:cNvSpPr>
            <a:spLocks noGrp="1" noChangeArrowheads="1"/>
          </p:cNvSpPr>
          <p:nvPr>
            <p:ph type="ctrTitle"/>
          </p:nvPr>
        </p:nvSpPr>
        <p:spPr>
          <a:xfrm>
            <a:off x="2819400" y="2667000"/>
            <a:ext cx="5715000" cy="914400"/>
          </a:xfrm>
        </p:spPr>
        <p:txBody>
          <a:bodyPr/>
          <a:lstStyle>
            <a:lvl1pPr algn="r">
              <a:defRPr sz="4000">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949AA-8637-4D36-B6E6-551F06BBD6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76450" cy="55626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381000" y="457200"/>
            <a:ext cx="60769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F0BCD-7B31-4947-B385-D11621594B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563563"/>
          </a:xfrm>
        </p:spPr>
        <p:txBody>
          <a:bodyPr/>
          <a:lstStyle/>
          <a:p>
            <a:r>
              <a:rPr lang="en-US"/>
              <a:t>Click to edit Master title style</a:t>
            </a:r>
            <a:endParaRPr lang="ar-EG"/>
          </a:p>
        </p:txBody>
      </p:sp>
      <p:sp>
        <p:nvSpPr>
          <p:cNvPr id="3" name="Table Placeholder 2"/>
          <p:cNvSpPr>
            <a:spLocks noGrp="1"/>
          </p:cNvSpPr>
          <p:nvPr>
            <p:ph type="tbl" idx="1"/>
          </p:nvPr>
        </p:nvSpPr>
        <p:spPr>
          <a:xfrm>
            <a:off x="381000" y="1295400"/>
            <a:ext cx="8305800" cy="4724400"/>
          </a:xfrm>
        </p:spPr>
        <p:txBody>
          <a:bodyPr/>
          <a:lstStyle/>
          <a:p>
            <a:r>
              <a:rPr lang="en-US"/>
              <a:t>Click icon to add table</a:t>
            </a:r>
            <a:endParaRPr lang="ar-EG"/>
          </a:p>
        </p:txBody>
      </p:sp>
      <p:sp>
        <p:nvSpPr>
          <p:cNvPr id="4" name="Date Placeholder 3"/>
          <p:cNvSpPr>
            <a:spLocks noGrp="1"/>
          </p:cNvSpPr>
          <p:nvPr>
            <p:ph type="dt" sz="half" idx="10"/>
          </p:nvPr>
        </p:nvSpPr>
        <p:spPr>
          <a:xfrm>
            <a:off x="762000" y="6553200"/>
            <a:ext cx="18288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581400" y="6629400"/>
            <a:ext cx="2133600" cy="228600"/>
          </a:xfrm>
        </p:spPr>
        <p:txBody>
          <a:bodyPr/>
          <a:lstStyle>
            <a:lvl1pPr>
              <a:defRPr/>
            </a:lvl1pPr>
          </a:lstStyle>
          <a:p>
            <a:fld id="{6C75E7C6-2A67-4DEF-9A03-8328072C08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7C3FB-5954-4649-9672-28FF3082D11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FA83B-2389-4FC8-971C-66AA5883F0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3810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BCB6A-0592-477F-ADA7-B072567DA7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600C19-8F8B-4189-8809-825A60736E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385DDA-D01C-4D7D-B099-F7A383CB6C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EFAFAB-BA68-4081-9AE4-B66BD1C0CB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C5E295-2BCE-4B9D-B741-527BB4E9C0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F15B5-CFF1-4301-B50E-72A148771D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685800" y="685800"/>
            <a:ext cx="84582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grpSp>
      <p:sp>
        <p:nvSpPr>
          <p:cNvPr id="1027" name="Rectangle 3"/>
          <p:cNvSpPr>
            <a:spLocks noGrp="1" noChangeArrowheads="1"/>
          </p:cNvSpPr>
          <p:nvPr>
            <p:ph type="body" idx="1"/>
          </p:nvPr>
        </p:nvSpPr>
        <p:spPr bwMode="auto">
          <a:xfrm>
            <a:off x="381000" y="12954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white">
          <a:xfrm>
            <a:off x="762000" y="65532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white">
          <a:xfrm>
            <a:off x="3581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fld id="{C63051F0-3E62-43E1-8734-087D5F814831}" type="slidenum">
              <a:rPr lang="en-US"/>
              <a:pPr/>
              <a:t>‹#›</a:t>
            </a:fld>
            <a:endParaRPr lang="en-US"/>
          </a:p>
        </p:txBody>
      </p:sp>
      <p:sp>
        <p:nvSpPr>
          <p:cNvPr id="1026" name="Rectangle 2"/>
          <p:cNvSpPr>
            <a:spLocks noGrp="1" noChangeArrowheads="1"/>
          </p:cNvSpPr>
          <p:nvPr>
            <p:ph type="title"/>
          </p:nvPr>
        </p:nvSpPr>
        <p:spPr bwMode="gray">
          <a:xfrm>
            <a:off x="914400" y="45720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97" name="Group 73"/>
          <p:cNvGrpSpPr>
            <a:grpSpLocks/>
          </p:cNvGrpSpPr>
          <p:nvPr/>
        </p:nvGrpSpPr>
        <p:grpSpPr bwMode="auto">
          <a:xfrm>
            <a:off x="360363" y="457200"/>
            <a:ext cx="533400" cy="609600"/>
            <a:chOff x="4128" y="1920"/>
            <a:chExt cx="1010" cy="1104"/>
          </a:xfrm>
        </p:grpSpPr>
        <p:sp>
          <p:nvSpPr>
            <p:cNvPr id="1093" name="Freeform 69"/>
            <p:cNvSpPr>
              <a:spLocks/>
            </p:cNvSpPr>
            <p:nvPr userDrawn="1"/>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4" name="Freeform 70"/>
            <p:cNvSpPr>
              <a:spLocks/>
            </p:cNvSpPr>
            <p:nvPr userDrawn="1"/>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5" name="Freeform 71"/>
            <p:cNvSpPr>
              <a:spLocks/>
            </p:cNvSpPr>
            <p:nvPr userDrawn="1"/>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6" name="Freeform 72"/>
            <p:cNvSpPr>
              <a:spLocks/>
            </p:cNvSpPr>
            <p:nvPr userDrawn="1"/>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nformit.com/title/978032194786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664296" y="2204864"/>
            <a:ext cx="6588224" cy="914400"/>
          </a:xfrm>
        </p:spPr>
        <p:txBody>
          <a:bodyPr/>
          <a:lstStyle/>
          <a:p>
            <a:pPr algn="l" rtl="0"/>
            <a:r>
              <a:rPr lang="en-US" dirty="0" smtClean="0"/>
              <a:t>Mobile Application Development</a:t>
            </a:r>
            <a:r>
              <a:rPr lang="en-US" dirty="0"/>
              <a:t/>
            </a:r>
            <a:br>
              <a:rPr lang="en-US" dirty="0"/>
            </a:br>
            <a:r>
              <a:rPr lang="en-US" dirty="0" smtClean="0">
                <a:solidFill>
                  <a:srgbClr val="FF0000"/>
                </a:solidFill>
              </a:rPr>
              <a:t>Chapter 10</a:t>
            </a:r>
            <a:r>
              <a:rPr lang="en-US" dirty="0" smtClean="0"/>
              <a:t/>
            </a:r>
            <a:br>
              <a:rPr lang="en-US" dirty="0" smtClean="0"/>
            </a:br>
            <a:r>
              <a:rPr lang="en-US" sz="2000" dirty="0" smtClean="0"/>
              <a:t>[</a:t>
            </a:r>
            <a:r>
              <a:rPr lang="en-US" sz="1800" dirty="0" smtClean="0"/>
              <a:t>iOS Navigation and Interface Design</a:t>
            </a:r>
            <a:r>
              <a:rPr lang="en-US" sz="2000" dirty="0" smtClean="0"/>
              <a:t>]</a:t>
            </a:r>
            <a:endParaRPr lang="en-US" sz="2000" dirty="0"/>
          </a:p>
        </p:txBody>
      </p:sp>
      <p:grpSp>
        <p:nvGrpSpPr>
          <p:cNvPr id="72711" name="Group 7"/>
          <p:cNvGrpSpPr>
            <a:grpSpLocks/>
          </p:cNvGrpSpPr>
          <p:nvPr/>
        </p:nvGrpSpPr>
        <p:grpSpPr bwMode="auto">
          <a:xfrm>
            <a:off x="2214546" y="28194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grpSp>
      <p:sp>
        <p:nvSpPr>
          <p:cNvPr id="2" name="Footer Placeholder 1"/>
          <p:cNvSpPr>
            <a:spLocks noGrp="1"/>
          </p:cNvSpPr>
          <p:nvPr>
            <p:ph type="ftr" sz="quarter" idx="3"/>
          </p:nvPr>
        </p:nvSpPr>
        <p:spPr/>
        <p:txBody>
          <a:bodyPr/>
          <a:lstStyle/>
          <a:p>
            <a:r>
              <a:rPr lang="en-US" dirty="0" smtClean="0">
                <a:solidFill>
                  <a:schemeClr val="bg1"/>
                </a:solidFill>
              </a:rPr>
              <a:t>IT448-Fall 2017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endParaRPr lang="en-US" sz="2000" dirty="0">
              <a:solidFill>
                <a:srgbClr val="FF0000"/>
              </a:solidFill>
            </a:endParaRPr>
          </a:p>
        </p:txBody>
      </p:sp>
      <p:sp>
        <p:nvSpPr>
          <p:cNvPr id="3" name="Content Placeholder 2"/>
          <p:cNvSpPr>
            <a:spLocks noGrp="1"/>
          </p:cNvSpPr>
          <p:nvPr>
            <p:ph idx="1"/>
          </p:nvPr>
        </p:nvSpPr>
        <p:spPr/>
        <p:txBody>
          <a:bodyPr/>
          <a:lstStyle/>
          <a:p>
            <a:pPr algn="just" rtl="0"/>
            <a:r>
              <a:rPr lang="en-US" sz="2400" i="1" dirty="0" err="1"/>
              <a:t>MyContactList</a:t>
            </a:r>
            <a:r>
              <a:rPr lang="en-US" sz="2400" dirty="0"/>
              <a:t> app will have three basic screens:</a:t>
            </a:r>
          </a:p>
          <a:p>
            <a:pPr lvl="1" algn="just" rtl="0"/>
            <a:r>
              <a:rPr lang="en-US" sz="2000" dirty="0"/>
              <a:t>Displaying and editing the contacts</a:t>
            </a:r>
          </a:p>
          <a:p>
            <a:pPr lvl="1" algn="just" rtl="0"/>
            <a:r>
              <a:rPr lang="en-US" sz="2000" dirty="0"/>
              <a:t>A map view of one or more contacts, and </a:t>
            </a:r>
          </a:p>
          <a:p>
            <a:pPr lvl="1" algn="just" rtl="0"/>
            <a:r>
              <a:rPr lang="en-US" sz="2000" dirty="0"/>
              <a:t>A settings screen</a:t>
            </a:r>
          </a:p>
          <a:p>
            <a:pPr lvl="1" algn="just" rtl="0"/>
            <a:r>
              <a:rPr lang="en-US" sz="2000" dirty="0"/>
              <a:t>The contacts screen will also have an associated screen to edit the birthdate of the contact</a:t>
            </a:r>
          </a:p>
          <a:p>
            <a:pPr algn="just" rtl="0"/>
            <a:r>
              <a:rPr lang="en-US" sz="2400" dirty="0"/>
              <a:t>First task is to create views for each of these four screens</a:t>
            </a:r>
          </a:p>
          <a:p>
            <a:pPr algn="just" rtl="0"/>
            <a:r>
              <a:rPr lang="en-US" sz="2400" dirty="0"/>
              <a:t>As the Tabbed template is selected when creating the project</a:t>
            </a:r>
          </a:p>
          <a:p>
            <a:pPr lvl="1" algn="just" rtl="0"/>
            <a:r>
              <a:rPr lang="en-US" sz="2000" dirty="0"/>
              <a:t>two of the view controllers and the tab bar have already been created in the storyboard</a:t>
            </a:r>
          </a:p>
          <a:p>
            <a:pPr lvl="1" algn="just" rtl="0"/>
            <a:r>
              <a:rPr lang="en-US" sz="2000" dirty="0"/>
              <a:t>open the storyboard, to see the Tab Bar Controller and two View Controllers</a:t>
            </a:r>
          </a:p>
          <a:p>
            <a:pPr algn="just" rtl="0"/>
            <a:endParaRPr lang="en-US" sz="2400" dirty="0"/>
          </a:p>
        </p:txBody>
      </p:sp>
    </p:spTree>
    <p:extLst>
      <p:ext uri="{BB962C8B-B14F-4D97-AF65-F5344CB8AC3E}">
        <p14:creationId xmlns:p14="http://schemas.microsoft.com/office/powerpoint/2010/main" val="154673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smtClean="0">
                <a:solidFill>
                  <a:srgbClr val="FF0000"/>
                </a:solidFill>
              </a:rPr>
              <a:t>Creating </a:t>
            </a:r>
            <a:r>
              <a:rPr lang="en-US" sz="2000" dirty="0">
                <a:solidFill>
                  <a:srgbClr val="FF0000"/>
                </a:solidFill>
              </a:rPr>
              <a:t>the Views</a:t>
            </a:r>
          </a:p>
        </p:txBody>
      </p:sp>
      <p:sp>
        <p:nvSpPr>
          <p:cNvPr id="3" name="Content Placeholder 2"/>
          <p:cNvSpPr>
            <a:spLocks noGrp="1"/>
          </p:cNvSpPr>
          <p:nvPr>
            <p:ph idx="1"/>
          </p:nvPr>
        </p:nvSpPr>
        <p:spPr/>
        <p:txBody>
          <a:bodyPr/>
          <a:lstStyle/>
          <a:p>
            <a:endParaRPr lang="en-US"/>
          </a:p>
        </p:txBody>
      </p:sp>
      <p:grpSp>
        <p:nvGrpSpPr>
          <p:cNvPr id="7" name="Group 3">
            <a:extLst>
              <a:ext uri="{FF2B5EF4-FFF2-40B4-BE49-F238E27FC236}">
                <a16:creationId xmlns:a16="http://schemas.microsoft.com/office/drawing/2014/main" xmlns="" id="{419DE256-88CE-40A2-8C69-DA34576A1E1B}"/>
              </a:ext>
            </a:extLst>
          </p:cNvPr>
          <p:cNvGrpSpPr>
            <a:grpSpLocks noGrp="1" noUngrp="1" noChangeAspect="1"/>
          </p:cNvGrpSpPr>
          <p:nvPr/>
        </p:nvGrpSpPr>
        <p:grpSpPr bwMode="auto">
          <a:xfrm>
            <a:off x="387723" y="1306218"/>
            <a:ext cx="8305800" cy="5419122"/>
            <a:chOff x="685800" y="735013"/>
            <a:chExt cx="7772400" cy="5768975"/>
          </a:xfrm>
        </p:grpSpPr>
        <p:pic>
          <p:nvPicPr>
            <p:cNvPr id="8" name="Picture 1" descr="10fig03.jpg">
              <a:extLst>
                <a:ext uri="{FF2B5EF4-FFF2-40B4-BE49-F238E27FC236}">
                  <a16:creationId xmlns:a16="http://schemas.microsoft.com/office/drawing/2014/main" xmlns="" id="{357065A6-8E67-4A70-BBB6-3CA967D733ED}"/>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735013"/>
              <a:ext cx="77724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4EDD7D6A-7145-4DA4-BF75-E5C821A67EA2}"/>
                </a:ext>
              </a:extLst>
            </p:cNvPr>
            <p:cNvSpPr/>
            <p:nvPr/>
          </p:nvSpPr>
          <p:spPr>
            <a:xfrm>
              <a:off x="685800" y="6161088"/>
              <a:ext cx="7772400" cy="342900"/>
            </a:xfrm>
            <a:prstGeom prst="rect">
              <a:avLst/>
            </a:prstGeom>
            <a:noFill/>
            <a:ln>
              <a:noFill/>
            </a:ln>
          </p:spPr>
          <p:txBody>
            <a:bodyPr anchor="ctr">
              <a:normAutofit fontScale="70000" lnSpcReduction="20000"/>
            </a:bodyPr>
            <a:lstStyle/>
            <a:p>
              <a:pPr algn="ctr">
                <a:defRPr/>
              </a:pPr>
              <a:endParaRPr lang="en-US" sz="2400" dirty="0"/>
            </a:p>
          </p:txBody>
        </p:sp>
      </p:grpSp>
      <p:sp>
        <p:nvSpPr>
          <p:cNvPr id="10" name="TextBox 5">
            <a:extLst>
              <a:ext uri="{FF2B5EF4-FFF2-40B4-BE49-F238E27FC236}">
                <a16:creationId xmlns:a16="http://schemas.microsoft.com/office/drawing/2014/main" xmlns="" id="{92B0AF20-D08F-45D9-A0B6-3B77452B2F05}"/>
              </a:ext>
            </a:extLst>
          </p:cNvPr>
          <p:cNvSpPr txBox="1">
            <a:spLocks noChangeArrowheads="1"/>
          </p:cNvSpPr>
          <p:nvPr/>
        </p:nvSpPr>
        <p:spPr bwMode="auto">
          <a:xfrm>
            <a:off x="890418" y="6381328"/>
            <a:ext cx="7809828" cy="307777"/>
          </a:xfrm>
          <a:prstGeom prst="rect">
            <a:avLst/>
          </a:prstGeom>
          <a:solidFill>
            <a:schemeClr val="bg1"/>
          </a:solidFill>
          <a:ln w="9525">
            <a:solidFill>
              <a:srgbClr val="000000"/>
            </a:solidFill>
            <a:miter lim="800000"/>
            <a:headEnd/>
            <a:tailEnd/>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t>Figure 10.3 Tab Bar Controller and two View Controllers.</a:t>
            </a:r>
          </a:p>
        </p:txBody>
      </p:sp>
    </p:spTree>
    <p:extLst>
      <p:ext uri="{BB962C8B-B14F-4D97-AF65-F5344CB8AC3E}">
        <p14:creationId xmlns:p14="http://schemas.microsoft.com/office/powerpoint/2010/main" val="42542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3" name="Content Placeholder 2"/>
          <p:cNvSpPr>
            <a:spLocks noGrp="1"/>
          </p:cNvSpPr>
          <p:nvPr>
            <p:ph idx="1"/>
          </p:nvPr>
        </p:nvSpPr>
        <p:spPr/>
        <p:txBody>
          <a:bodyPr/>
          <a:lstStyle/>
          <a:p>
            <a:pPr algn="just" rtl="0"/>
            <a:r>
              <a:rPr lang="en-US" sz="2400" dirty="0"/>
              <a:t>The tab bar needs three screens, start by adding a new View Controller for the third screen:</a:t>
            </a:r>
          </a:p>
          <a:p>
            <a:pPr lvl="1" algn="just" rtl="0"/>
            <a:r>
              <a:rPr lang="en-US" sz="2000" dirty="0"/>
              <a:t>Drag a View Controller into the Storyboard.</a:t>
            </a:r>
          </a:p>
          <a:p>
            <a:pPr lvl="1" algn="just" rtl="0"/>
            <a:r>
              <a:rPr lang="en-US" sz="2000" dirty="0"/>
              <a:t>Select the Tab Bar Controller.</a:t>
            </a:r>
          </a:p>
          <a:p>
            <a:pPr lvl="1" algn="just" rtl="0"/>
            <a:r>
              <a:rPr lang="en-US" sz="2000" dirty="0"/>
              <a:t>Hold down the control key and then drag from the Tab Bar Controller to the new View Controller, then let go (this is called Control-dragging, and you will use this technique to accomplish a number of tasks when building user interfaces for iOS).</a:t>
            </a:r>
          </a:p>
          <a:p>
            <a:pPr lvl="1" algn="just" rtl="0"/>
            <a:r>
              <a:rPr lang="en-US" sz="2000" dirty="0"/>
              <a:t>Choose View Controllers in the dialog that pops up (</a:t>
            </a:r>
            <a:r>
              <a:rPr lang="en-US" sz="2000" b="1" dirty="0"/>
              <a:t>Figure 10.4</a:t>
            </a:r>
            <a:r>
              <a:rPr lang="en-US" sz="2000" dirty="0"/>
              <a:t>). This will add an arrow from the Tab Bar Controller to the new View Controller and add a third element to the actual tab bar (</a:t>
            </a:r>
            <a:r>
              <a:rPr lang="en-US" sz="2000" b="1" dirty="0"/>
              <a:t>Figure 10.5</a:t>
            </a:r>
            <a:r>
              <a:rPr lang="en-US" sz="2000" dirty="0" smtClean="0"/>
              <a:t>).</a:t>
            </a:r>
            <a:endParaRPr lang="en-US" sz="2000" dirty="0"/>
          </a:p>
        </p:txBody>
      </p:sp>
    </p:spTree>
    <p:extLst>
      <p:ext uri="{BB962C8B-B14F-4D97-AF65-F5344CB8AC3E}">
        <p14:creationId xmlns:p14="http://schemas.microsoft.com/office/powerpoint/2010/main" val="113432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Interface </a:t>
            </a:r>
            <a:r>
              <a:rPr lang="en-US" dirty="0" smtClean="0"/>
              <a:t/>
            </a:r>
            <a:br>
              <a:rPr lang="en-US" dirty="0" smtClean="0"/>
            </a:br>
            <a:r>
              <a:rPr lang="en-US" sz="2000" dirty="0" smtClean="0">
                <a:solidFill>
                  <a:srgbClr val="FF0000"/>
                </a:solidFill>
              </a:rPr>
              <a:t>Creating </a:t>
            </a:r>
            <a:r>
              <a:rPr lang="en-US" sz="2000" dirty="0">
                <a:solidFill>
                  <a:srgbClr val="FF0000"/>
                </a:solidFill>
              </a:rPr>
              <a:t>the Views</a:t>
            </a:r>
          </a:p>
        </p:txBody>
      </p:sp>
      <p:sp>
        <p:nvSpPr>
          <p:cNvPr id="5" name="Content Placeholder 4">
            <a:extLst>
              <a:ext uri="{FF2B5EF4-FFF2-40B4-BE49-F238E27FC236}">
                <a16:creationId xmlns:a16="http://schemas.microsoft.com/office/drawing/2014/main" xmlns="" id="{68BBCDB1-A241-48D7-8565-B1E463F03C63}"/>
              </a:ext>
            </a:extLst>
          </p:cNvPr>
          <p:cNvSpPr>
            <a:spLocks noGrp="1"/>
          </p:cNvSpPr>
          <p:nvPr>
            <p:ph idx="1"/>
          </p:nvPr>
        </p:nvSpPr>
        <p:spPr/>
        <p:txBody>
          <a:bodyPr/>
          <a:lstStyle/>
          <a:p>
            <a:endParaRPr lang="en-US"/>
          </a:p>
        </p:txBody>
      </p:sp>
      <p:grpSp>
        <p:nvGrpSpPr>
          <p:cNvPr id="6" name="Group 3">
            <a:extLst>
              <a:ext uri="{FF2B5EF4-FFF2-40B4-BE49-F238E27FC236}">
                <a16:creationId xmlns:a16="http://schemas.microsoft.com/office/drawing/2014/main" xmlns="" id="{79F6AE10-4325-402B-A2AD-A717CA77F05D}"/>
              </a:ext>
            </a:extLst>
          </p:cNvPr>
          <p:cNvGrpSpPr>
            <a:grpSpLocks noGrp="1" noUngrp="1" noChangeAspect="1"/>
          </p:cNvGrpSpPr>
          <p:nvPr/>
        </p:nvGrpSpPr>
        <p:grpSpPr bwMode="auto">
          <a:xfrm>
            <a:off x="381000" y="1325756"/>
            <a:ext cx="8223448" cy="5560977"/>
            <a:chOff x="1889125" y="685800"/>
            <a:chExt cx="5364163" cy="5867400"/>
          </a:xfrm>
        </p:grpSpPr>
        <p:pic>
          <p:nvPicPr>
            <p:cNvPr id="7" name="Picture 1" descr="10fig04.jpg">
              <a:extLst>
                <a:ext uri="{FF2B5EF4-FFF2-40B4-BE49-F238E27FC236}">
                  <a16:creationId xmlns:a16="http://schemas.microsoft.com/office/drawing/2014/main" xmlns="" id="{16021084-3C3F-4FEE-BC02-C4119F27BD72}"/>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889125" y="685800"/>
              <a:ext cx="53641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49A2F039-252C-4AC9-9AA7-52F3EB42C29E}"/>
                </a:ext>
              </a:extLst>
            </p:cNvPr>
            <p:cNvSpPr/>
            <p:nvPr/>
          </p:nvSpPr>
          <p:spPr>
            <a:xfrm>
              <a:off x="1889125" y="6210300"/>
              <a:ext cx="5364163" cy="342900"/>
            </a:xfrm>
            <a:prstGeom prst="rect">
              <a:avLst/>
            </a:prstGeom>
            <a:noFill/>
            <a:ln>
              <a:noFill/>
            </a:ln>
          </p:spPr>
          <p:txBody>
            <a:bodyPr anchor="ctr">
              <a:normAutofit fontScale="77500" lnSpcReduction="20000"/>
            </a:bodyPr>
            <a:lstStyle/>
            <a:p>
              <a:pPr algn="ctr">
                <a:defRPr/>
              </a:pPr>
              <a:endParaRPr lang="en-US" sz="2400" dirty="0"/>
            </a:p>
          </p:txBody>
        </p:sp>
      </p:grpSp>
      <p:sp>
        <p:nvSpPr>
          <p:cNvPr id="9" name="TextBox 5">
            <a:extLst>
              <a:ext uri="{FF2B5EF4-FFF2-40B4-BE49-F238E27FC236}">
                <a16:creationId xmlns:a16="http://schemas.microsoft.com/office/drawing/2014/main" xmlns="" id="{8FC0FD0E-7D3E-4E9D-8440-B846B29DE1A1}"/>
              </a:ext>
            </a:extLst>
          </p:cNvPr>
          <p:cNvSpPr txBox="1">
            <a:spLocks noChangeArrowheads="1"/>
          </p:cNvSpPr>
          <p:nvPr/>
        </p:nvSpPr>
        <p:spPr bwMode="auto">
          <a:xfrm>
            <a:off x="3491880" y="6525631"/>
            <a:ext cx="3240360" cy="307777"/>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t>Figure 10.4 Adding a new View Controller.</a:t>
            </a:r>
          </a:p>
        </p:txBody>
      </p:sp>
    </p:spTree>
    <p:extLst>
      <p:ext uri="{BB962C8B-B14F-4D97-AF65-F5344CB8AC3E}">
        <p14:creationId xmlns:p14="http://schemas.microsoft.com/office/powerpoint/2010/main" val="339143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lvl="1" algn="just" rtl="0"/>
            <a:r>
              <a:rPr lang="en-US" sz="2000" dirty="0"/>
              <a:t>To help distinguish among the three View Controllers, copy the label that says First View onto the new View Controller by selecting it and pressing </a:t>
            </a:r>
            <a:r>
              <a:rPr lang="en-US" sz="2000" dirty="0" err="1"/>
              <a:t>Cmd</a:t>
            </a:r>
            <a:r>
              <a:rPr lang="en-US" sz="2000" dirty="0"/>
              <a:t>-C; then select the new View Controller and press </a:t>
            </a:r>
            <a:r>
              <a:rPr lang="en-US" sz="2000" dirty="0" err="1"/>
              <a:t>Cmd</a:t>
            </a:r>
            <a:r>
              <a:rPr lang="en-US" sz="2000" dirty="0"/>
              <a:t>-V. You may have to zoom in a little to be able to select the label.</a:t>
            </a:r>
          </a:p>
          <a:p>
            <a:pPr lvl="1" algn="just" rtl="0"/>
            <a:r>
              <a:rPr lang="en-US" sz="2000" dirty="0"/>
              <a:t>Double-click each of the three labels and change the text to Contacts , Map , and Settings , as shown in Figure 10.5 .</a:t>
            </a:r>
          </a:p>
        </p:txBody>
      </p:sp>
    </p:spTree>
    <p:extLst>
      <p:ext uri="{BB962C8B-B14F-4D97-AF65-F5344CB8AC3E}">
        <p14:creationId xmlns:p14="http://schemas.microsoft.com/office/powerpoint/2010/main" val="299715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grpSp>
        <p:nvGrpSpPr>
          <p:cNvPr id="10" name="Group 3">
            <a:extLst>
              <a:ext uri="{FF2B5EF4-FFF2-40B4-BE49-F238E27FC236}">
                <a16:creationId xmlns:a16="http://schemas.microsoft.com/office/drawing/2014/main" xmlns="" id="{CE14595F-7B1C-47FD-B961-66417CC5E022}"/>
              </a:ext>
            </a:extLst>
          </p:cNvPr>
          <p:cNvGrpSpPr>
            <a:grpSpLocks noGrp="1" noUngrp="1" noChangeAspect="1"/>
          </p:cNvGrpSpPr>
          <p:nvPr/>
        </p:nvGrpSpPr>
        <p:grpSpPr bwMode="auto">
          <a:xfrm>
            <a:off x="1993899" y="1196752"/>
            <a:ext cx="5157787" cy="5524500"/>
            <a:chOff x="1992313" y="685800"/>
            <a:chExt cx="5157787" cy="5867400"/>
          </a:xfrm>
        </p:grpSpPr>
        <p:pic>
          <p:nvPicPr>
            <p:cNvPr id="11" name="Picture 1" descr="10fig05.jpg">
              <a:extLst>
                <a:ext uri="{FF2B5EF4-FFF2-40B4-BE49-F238E27FC236}">
                  <a16:creationId xmlns:a16="http://schemas.microsoft.com/office/drawing/2014/main" xmlns="" id="{B66A1D4E-8F1F-4B8B-8097-148EFB1101B8}"/>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992313" y="685800"/>
              <a:ext cx="51577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68C8E0F8-246D-4D25-B37A-E79D498BC6AE}"/>
                </a:ext>
              </a:extLst>
            </p:cNvPr>
            <p:cNvSpPr/>
            <p:nvPr/>
          </p:nvSpPr>
          <p:spPr>
            <a:xfrm>
              <a:off x="1992313" y="6210300"/>
              <a:ext cx="5157787" cy="342900"/>
            </a:xfrm>
            <a:prstGeom prst="rect">
              <a:avLst/>
            </a:prstGeom>
            <a:noFill/>
            <a:ln>
              <a:noFill/>
            </a:ln>
          </p:spPr>
          <p:txBody>
            <a:bodyPr anchor="ctr">
              <a:normAutofit fontScale="70000" lnSpcReduction="20000"/>
            </a:bodyPr>
            <a:lstStyle/>
            <a:p>
              <a:pPr algn="ctr">
                <a:defRPr/>
              </a:pPr>
              <a:endParaRPr lang="en-US" sz="2400" dirty="0"/>
            </a:p>
          </p:txBody>
        </p:sp>
      </p:grpSp>
      <p:sp>
        <p:nvSpPr>
          <p:cNvPr id="13" name="TextBox 5">
            <a:extLst>
              <a:ext uri="{FF2B5EF4-FFF2-40B4-BE49-F238E27FC236}">
                <a16:creationId xmlns:a16="http://schemas.microsoft.com/office/drawing/2014/main" xmlns="" id="{627F6DB2-4C95-4206-8209-5B2E189B35CB}"/>
              </a:ext>
            </a:extLst>
          </p:cNvPr>
          <p:cNvSpPr txBox="1">
            <a:spLocks noChangeArrowheads="1"/>
          </p:cNvSpPr>
          <p:nvPr/>
        </p:nvSpPr>
        <p:spPr bwMode="auto">
          <a:xfrm>
            <a:off x="1993898" y="6381328"/>
            <a:ext cx="5157787" cy="307777"/>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t>Figure 10.5 Completed interface of the Tab Bar Controller.</a:t>
            </a:r>
          </a:p>
        </p:txBody>
      </p:sp>
    </p:spTree>
    <p:extLst>
      <p:ext uri="{BB962C8B-B14F-4D97-AF65-F5344CB8AC3E}">
        <p14:creationId xmlns:p14="http://schemas.microsoft.com/office/powerpoint/2010/main" val="5094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algn="just" rtl="0"/>
            <a:r>
              <a:rPr lang="en-US" sz="2400" dirty="0"/>
              <a:t>Run the app now, you will see the Contacts screen come up, and then the three tabs at the bottom, named First, Second, and Item.</a:t>
            </a:r>
          </a:p>
          <a:p>
            <a:pPr algn="just" rtl="0"/>
            <a:r>
              <a:rPr lang="en-US" sz="2400" dirty="0"/>
              <a:t>To change the tabs to have the proper names:</a:t>
            </a:r>
          </a:p>
          <a:p>
            <a:pPr lvl="1" algn="just" rtl="0"/>
            <a:r>
              <a:rPr lang="en-US" sz="2000" dirty="0"/>
              <a:t>Open the Storyboard and select the First View Controller in the Dock.</a:t>
            </a:r>
          </a:p>
          <a:p>
            <a:pPr lvl="1" algn="just" rtl="0"/>
            <a:r>
              <a:rPr lang="en-US" sz="2000" dirty="0"/>
              <a:t>Make sure the Attributes Inspector is selected and then change the Title to Contacts (</a:t>
            </a:r>
            <a:r>
              <a:rPr lang="en-US" sz="2000" b="1" dirty="0"/>
              <a:t>Figure 10.6</a:t>
            </a:r>
            <a:r>
              <a:rPr lang="en-US" sz="2000" dirty="0"/>
              <a:t>).</a:t>
            </a:r>
          </a:p>
          <a:p>
            <a:pPr lvl="1" algn="just" rtl="0"/>
            <a:r>
              <a:rPr lang="en-US" sz="2000" dirty="0"/>
              <a:t>Select the Tab Bar item at the bottom of the Contacts View Controller (see Figure 10.5) and change the Title in the Attributes Inspector to Contacts (</a:t>
            </a:r>
            <a:r>
              <a:rPr lang="en-US" sz="2000" b="1" dirty="0"/>
              <a:t>Figure 10.7</a:t>
            </a:r>
            <a:r>
              <a:rPr lang="en-US" sz="2000" dirty="0"/>
              <a:t>).</a:t>
            </a:r>
          </a:p>
          <a:p>
            <a:pPr lvl="1" algn="just" rtl="0"/>
            <a:r>
              <a:rPr lang="en-US" sz="2000" dirty="0"/>
              <a:t>Repeat the same steps for the Map and Settings screen.</a:t>
            </a:r>
          </a:p>
        </p:txBody>
      </p:sp>
    </p:spTree>
    <p:extLst>
      <p:ext uri="{BB962C8B-B14F-4D97-AF65-F5344CB8AC3E}">
        <p14:creationId xmlns:p14="http://schemas.microsoft.com/office/powerpoint/2010/main" val="380694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grpSp>
        <p:nvGrpSpPr>
          <p:cNvPr id="7" name="Group 3">
            <a:extLst>
              <a:ext uri="{FF2B5EF4-FFF2-40B4-BE49-F238E27FC236}">
                <a16:creationId xmlns:a16="http://schemas.microsoft.com/office/drawing/2014/main" xmlns="" id="{AC185854-CF69-4621-835A-A7BB92E4A74F}"/>
              </a:ext>
            </a:extLst>
          </p:cNvPr>
          <p:cNvGrpSpPr>
            <a:grpSpLocks noGrp="1" noUngrp="1" noChangeAspect="1"/>
          </p:cNvGrpSpPr>
          <p:nvPr/>
        </p:nvGrpSpPr>
        <p:grpSpPr bwMode="auto">
          <a:xfrm>
            <a:off x="2844006" y="1124744"/>
            <a:ext cx="3455988" cy="5665959"/>
            <a:chOff x="2843213" y="685800"/>
            <a:chExt cx="3455987" cy="5867400"/>
          </a:xfrm>
        </p:grpSpPr>
        <p:pic>
          <p:nvPicPr>
            <p:cNvPr id="8" name="Picture 1" descr="10fig06.jpg">
              <a:extLst>
                <a:ext uri="{FF2B5EF4-FFF2-40B4-BE49-F238E27FC236}">
                  <a16:creationId xmlns:a16="http://schemas.microsoft.com/office/drawing/2014/main" xmlns="" id="{DB684BB5-71FE-4827-8987-4E79C54C7A4F}"/>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843213" y="685800"/>
              <a:ext cx="34559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6C724807-8F35-4E50-9DBD-DEF3B6B66E8A}"/>
                </a:ext>
              </a:extLst>
            </p:cNvPr>
            <p:cNvSpPr/>
            <p:nvPr/>
          </p:nvSpPr>
          <p:spPr>
            <a:xfrm>
              <a:off x="2843213" y="6210300"/>
              <a:ext cx="3455987" cy="342900"/>
            </a:xfrm>
            <a:prstGeom prst="rect">
              <a:avLst/>
            </a:prstGeom>
            <a:noFill/>
            <a:ln>
              <a:noFill/>
            </a:ln>
          </p:spPr>
          <p:txBody>
            <a:bodyPr anchor="ctr">
              <a:normAutofit fontScale="77500" lnSpcReduction="20000"/>
            </a:bodyPr>
            <a:lstStyle/>
            <a:p>
              <a:pPr algn="ctr">
                <a:defRPr/>
              </a:pPr>
              <a:endParaRPr lang="en-US" sz="2400" dirty="0"/>
            </a:p>
          </p:txBody>
        </p:sp>
      </p:grpSp>
      <p:sp>
        <p:nvSpPr>
          <p:cNvPr id="14" name="TextBox 5">
            <a:extLst>
              <a:ext uri="{FF2B5EF4-FFF2-40B4-BE49-F238E27FC236}">
                <a16:creationId xmlns:a16="http://schemas.microsoft.com/office/drawing/2014/main" xmlns="" id="{2208BFDD-FDC4-4C10-BCF0-4AD103DB8366}"/>
              </a:ext>
            </a:extLst>
          </p:cNvPr>
          <p:cNvSpPr txBox="1">
            <a:spLocks noChangeArrowheads="1"/>
          </p:cNvSpPr>
          <p:nvPr/>
        </p:nvSpPr>
        <p:spPr bwMode="auto">
          <a:xfrm>
            <a:off x="2195736" y="6519718"/>
            <a:ext cx="5158408" cy="307777"/>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t>Figure 10.6 Changing the title of the Contacts View Controller.</a:t>
            </a:r>
          </a:p>
        </p:txBody>
      </p:sp>
    </p:spTree>
    <p:extLst>
      <p:ext uri="{BB962C8B-B14F-4D97-AF65-F5344CB8AC3E}">
        <p14:creationId xmlns:p14="http://schemas.microsoft.com/office/powerpoint/2010/main" val="310559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grpSp>
        <p:nvGrpSpPr>
          <p:cNvPr id="10" name="Group 3">
            <a:extLst>
              <a:ext uri="{FF2B5EF4-FFF2-40B4-BE49-F238E27FC236}">
                <a16:creationId xmlns:a16="http://schemas.microsoft.com/office/drawing/2014/main" xmlns="" id="{6095B67A-09D2-4A4D-BFA6-DA67728ABDDE}"/>
              </a:ext>
            </a:extLst>
          </p:cNvPr>
          <p:cNvGrpSpPr>
            <a:grpSpLocks noGrp="1" noUngrp="1" noChangeAspect="1"/>
          </p:cNvGrpSpPr>
          <p:nvPr/>
        </p:nvGrpSpPr>
        <p:grpSpPr bwMode="auto">
          <a:xfrm>
            <a:off x="1042231" y="1052736"/>
            <a:ext cx="7521575" cy="5867400"/>
            <a:chOff x="811213" y="685800"/>
            <a:chExt cx="7521575" cy="5867400"/>
          </a:xfrm>
        </p:grpSpPr>
        <p:pic>
          <p:nvPicPr>
            <p:cNvPr id="11" name="Picture 1" descr="10fig07.jpg">
              <a:extLst>
                <a:ext uri="{FF2B5EF4-FFF2-40B4-BE49-F238E27FC236}">
                  <a16:creationId xmlns:a16="http://schemas.microsoft.com/office/drawing/2014/main" xmlns="" id="{420AA1CD-307E-453C-9AD2-561223F4BEE2}"/>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811213" y="685800"/>
              <a:ext cx="75215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DF29DDCB-6193-4CB6-9FE9-8441BB328CAB}"/>
                </a:ext>
              </a:extLst>
            </p:cNvPr>
            <p:cNvSpPr/>
            <p:nvPr/>
          </p:nvSpPr>
          <p:spPr>
            <a:xfrm>
              <a:off x="811213" y="6210300"/>
              <a:ext cx="7521575" cy="342900"/>
            </a:xfrm>
            <a:prstGeom prst="rect">
              <a:avLst/>
            </a:prstGeom>
            <a:noFill/>
            <a:ln>
              <a:noFill/>
            </a:ln>
          </p:spPr>
          <p:txBody>
            <a:bodyPr anchor="ctr">
              <a:normAutofit fontScale="85000" lnSpcReduction="20000"/>
            </a:bodyPr>
            <a:lstStyle/>
            <a:p>
              <a:pPr algn="ctr">
                <a:defRPr/>
              </a:pPr>
              <a:endParaRPr lang="en-US" sz="2400" dirty="0"/>
            </a:p>
          </p:txBody>
        </p:sp>
      </p:grpSp>
      <p:sp>
        <p:nvSpPr>
          <p:cNvPr id="13" name="TextBox 5">
            <a:extLst>
              <a:ext uri="{FF2B5EF4-FFF2-40B4-BE49-F238E27FC236}">
                <a16:creationId xmlns:a16="http://schemas.microsoft.com/office/drawing/2014/main" xmlns="" id="{72F11F8F-411D-405C-BA54-1D5DC82067C2}"/>
              </a:ext>
            </a:extLst>
          </p:cNvPr>
          <p:cNvSpPr txBox="1">
            <a:spLocks noChangeArrowheads="1"/>
          </p:cNvSpPr>
          <p:nvPr/>
        </p:nvSpPr>
        <p:spPr bwMode="auto">
          <a:xfrm>
            <a:off x="2291079" y="6539136"/>
            <a:ext cx="4790441" cy="307750"/>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t>Figure 10.7 Changing the Title of the Tab Bar Item.</a:t>
            </a:r>
          </a:p>
        </p:txBody>
      </p:sp>
    </p:spTree>
    <p:extLst>
      <p:ext uri="{BB962C8B-B14F-4D97-AF65-F5344CB8AC3E}">
        <p14:creationId xmlns:p14="http://schemas.microsoft.com/office/powerpoint/2010/main" val="763551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algn="just" rtl="0"/>
            <a:r>
              <a:rPr lang="en-US" sz="2400" dirty="0"/>
              <a:t>Rename the code files that manage each View Controller</a:t>
            </a:r>
          </a:p>
          <a:p>
            <a:pPr algn="just" rtl="0"/>
            <a:r>
              <a:rPr lang="en-US" sz="2400" dirty="0"/>
              <a:t>These were autogenerated with the Tab Bar template and are currently named </a:t>
            </a:r>
            <a:r>
              <a:rPr lang="en-US" sz="2400" i="1" dirty="0" err="1"/>
              <a:t>LMAFirstViewController</a:t>
            </a:r>
            <a:r>
              <a:rPr lang="en-US" sz="2400" dirty="0"/>
              <a:t> and </a:t>
            </a:r>
            <a:r>
              <a:rPr lang="en-US" sz="2400" i="1" dirty="0" err="1"/>
              <a:t>LMASecondViewController</a:t>
            </a:r>
            <a:endParaRPr lang="en-US" sz="2400" i="1" dirty="0"/>
          </a:p>
          <a:p>
            <a:pPr algn="just" rtl="0"/>
            <a:r>
              <a:rPr lang="en-US" sz="2400" dirty="0"/>
              <a:t>The name of a View Controller appears in many places in the project</a:t>
            </a:r>
          </a:p>
          <a:p>
            <a:pPr algn="just" rtl="0"/>
            <a:r>
              <a:rPr lang="en-US" sz="2400" dirty="0" err="1"/>
              <a:t>Xcode</a:t>
            </a:r>
            <a:r>
              <a:rPr lang="en-US" sz="2400" dirty="0"/>
              <a:t> has good support for refactoring, which will find and rename everything:</a:t>
            </a:r>
          </a:p>
          <a:p>
            <a:pPr lvl="1" algn="just" rtl="0"/>
            <a:r>
              <a:rPr lang="en-US" sz="2000" dirty="0"/>
              <a:t>With the Dock in List View, select the First View Controller and double check that this is the one that has the Contacts bar item. If it isn’t, go back to the previous instructions and redo the renaming of the tab bar items</a:t>
            </a:r>
            <a:r>
              <a:rPr lang="en-US" sz="2000" dirty="0" smtClean="0"/>
              <a:t>.</a:t>
            </a:r>
            <a:endParaRPr lang="en-US" sz="2000" dirty="0">
              <a:highlight>
                <a:srgbClr val="FFFF00"/>
              </a:highlight>
            </a:endParaRPr>
          </a:p>
        </p:txBody>
      </p:sp>
    </p:spTree>
    <p:extLst>
      <p:ext uri="{BB962C8B-B14F-4D97-AF65-F5344CB8AC3E}">
        <p14:creationId xmlns:p14="http://schemas.microsoft.com/office/powerpoint/2010/main" val="317719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381000" y="908720"/>
            <a:ext cx="8305800" cy="4724400"/>
          </a:xfrm>
        </p:spPr>
        <p:txBody>
          <a:bodyPr/>
          <a:lstStyle/>
          <a:p>
            <a:pPr algn="l" rtl="0">
              <a:lnSpc>
                <a:spcPct val="150000"/>
              </a:lnSpc>
            </a:pPr>
            <a:r>
              <a:rPr lang="en-US" dirty="0" smtClean="0"/>
              <a:t>Views and Controllers</a:t>
            </a:r>
          </a:p>
          <a:p>
            <a:pPr algn="l" rtl="0">
              <a:lnSpc>
                <a:spcPct val="150000"/>
              </a:lnSpc>
            </a:pPr>
            <a:r>
              <a:rPr lang="en-US" dirty="0" smtClean="0"/>
              <a:t>Creating the Interface</a:t>
            </a:r>
          </a:p>
          <a:p>
            <a:pPr algn="l" rtl="0">
              <a:lnSpc>
                <a:spcPct val="150000"/>
              </a:lnSpc>
            </a:pPr>
            <a:r>
              <a:rPr lang="en-US" dirty="0" smtClean="0"/>
              <a:t>Design the Contacts Screen</a:t>
            </a:r>
          </a:p>
          <a:p>
            <a:pPr algn="l" rtl="0">
              <a:lnSpc>
                <a:spcPct val="150000"/>
              </a:lnSpc>
            </a:pPr>
            <a:r>
              <a:rPr lang="en-US" dirty="0" smtClean="0"/>
              <a:t>Activating the Interface</a:t>
            </a:r>
          </a:p>
        </p:txBody>
      </p:sp>
    </p:spTree>
    <p:extLst>
      <p:ext uri="{BB962C8B-B14F-4D97-AF65-F5344CB8AC3E}">
        <p14:creationId xmlns:p14="http://schemas.microsoft.com/office/powerpoint/2010/main" val="264589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lvl="1" algn="l" rtl="0"/>
            <a:r>
              <a:rPr lang="en-US" sz="2000" dirty="0"/>
              <a:t>Open </a:t>
            </a:r>
            <a:r>
              <a:rPr lang="en-US" sz="1600" b="1" i="1" dirty="0" err="1"/>
              <a:t>LMAFirstViewController.h</a:t>
            </a:r>
            <a:r>
              <a:rPr lang="en-US" sz="2000" dirty="0"/>
              <a:t> and right-click </a:t>
            </a:r>
            <a:r>
              <a:rPr lang="en-US" sz="1600" b="1" i="1" dirty="0" err="1"/>
              <a:t>LMAFirstViewController</a:t>
            </a:r>
            <a:r>
              <a:rPr lang="en-US" sz="2000" dirty="0"/>
              <a:t> in the @interface line.</a:t>
            </a:r>
          </a:p>
          <a:p>
            <a:pPr lvl="1" algn="just" rtl="0"/>
            <a:r>
              <a:rPr lang="en-US" sz="2000" dirty="0"/>
              <a:t>Select Refactor &gt; Rename.</a:t>
            </a:r>
          </a:p>
          <a:p>
            <a:pPr lvl="1" algn="just" rtl="0"/>
            <a:r>
              <a:rPr lang="en-US" sz="2000" dirty="0"/>
              <a:t>Change the name to </a:t>
            </a:r>
            <a:r>
              <a:rPr lang="en-US" sz="1600" b="1" i="1" dirty="0" err="1"/>
              <a:t>LMAContactsController</a:t>
            </a:r>
            <a:r>
              <a:rPr lang="en-US" sz="2000" dirty="0"/>
              <a:t> and ensure that Rename Related Files is checked. Click Save.</a:t>
            </a:r>
          </a:p>
          <a:p>
            <a:pPr lvl="1" algn="just" rtl="0"/>
            <a:r>
              <a:rPr lang="en-US" sz="2000" dirty="0"/>
              <a:t>You will see the screen in Figure 10.8 . </a:t>
            </a:r>
          </a:p>
          <a:p>
            <a:pPr lvl="1" algn="just" rtl="0"/>
            <a:r>
              <a:rPr lang="en-US" sz="2000" dirty="0"/>
              <a:t>This shows all the files on the left that will be affected, and for each file you can see the current and potential changes if you carry out the rename operation. </a:t>
            </a:r>
          </a:p>
          <a:p>
            <a:pPr lvl="1" algn="just" rtl="0"/>
            <a:r>
              <a:rPr lang="en-US" sz="2000" dirty="0"/>
              <a:t>Click through each file and preview the changes. Note that in the Storyboard file, the code is shown as XML, as the Interface Builder generates XML code in the background.</a:t>
            </a:r>
          </a:p>
          <a:p>
            <a:pPr lvl="1" algn="just" rtl="0"/>
            <a:endParaRPr lang="en-US" sz="2000" dirty="0">
              <a:highlight>
                <a:srgbClr val="FFFF00"/>
              </a:highlight>
            </a:endParaRPr>
          </a:p>
        </p:txBody>
      </p:sp>
    </p:spTree>
    <p:extLst>
      <p:ext uri="{BB962C8B-B14F-4D97-AF65-F5344CB8AC3E}">
        <p14:creationId xmlns:p14="http://schemas.microsoft.com/office/powerpoint/2010/main" val="417120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Interface </a:t>
            </a:r>
            <a:r>
              <a:rPr lang="en-US" dirty="0" smtClean="0"/>
              <a:t/>
            </a:r>
            <a:br>
              <a:rPr lang="en-US" dirty="0" smtClean="0"/>
            </a:br>
            <a:r>
              <a:rPr lang="en-US" sz="2000" dirty="0" smtClean="0">
                <a:solidFill>
                  <a:srgbClr val="FF0000"/>
                </a:solidFill>
              </a:rPr>
              <a:t>Creating </a:t>
            </a:r>
            <a:r>
              <a:rPr lang="en-US" sz="2000" dirty="0">
                <a:solidFill>
                  <a:srgbClr val="FF0000"/>
                </a:solidFill>
              </a:rPr>
              <a:t>the Views</a:t>
            </a:r>
          </a:p>
        </p:txBody>
      </p:sp>
      <p:sp>
        <p:nvSpPr>
          <p:cNvPr id="4" name="Content Placeholder 3">
            <a:extLst>
              <a:ext uri="{FF2B5EF4-FFF2-40B4-BE49-F238E27FC236}">
                <a16:creationId xmlns:a16="http://schemas.microsoft.com/office/drawing/2014/main" xmlns="" id="{63A59423-781B-47BA-864A-6A4C7BEFE8AF}"/>
              </a:ext>
            </a:extLst>
          </p:cNvPr>
          <p:cNvSpPr>
            <a:spLocks noGrp="1"/>
          </p:cNvSpPr>
          <p:nvPr>
            <p:ph idx="1"/>
          </p:nvPr>
        </p:nvSpPr>
        <p:spPr>
          <a:xfrm>
            <a:off x="381000" y="1295399"/>
            <a:ext cx="8305800" cy="5413375"/>
          </a:xfrm>
        </p:spPr>
        <p:txBody>
          <a:bodyPr/>
          <a:lstStyle/>
          <a:p>
            <a:endParaRPr lang="en-US" dirty="0"/>
          </a:p>
        </p:txBody>
      </p:sp>
      <p:grpSp>
        <p:nvGrpSpPr>
          <p:cNvPr id="6" name="Group 3">
            <a:extLst>
              <a:ext uri="{FF2B5EF4-FFF2-40B4-BE49-F238E27FC236}">
                <a16:creationId xmlns:a16="http://schemas.microsoft.com/office/drawing/2014/main" xmlns="" id="{081AC565-59B5-4F9E-8EBE-F5D15031E762}"/>
              </a:ext>
            </a:extLst>
          </p:cNvPr>
          <p:cNvGrpSpPr>
            <a:grpSpLocks noGrp="1" noUngrp="1" noChangeAspect="1"/>
          </p:cNvGrpSpPr>
          <p:nvPr/>
        </p:nvGrpSpPr>
        <p:grpSpPr bwMode="auto">
          <a:xfrm>
            <a:off x="457200" y="1449289"/>
            <a:ext cx="8229600" cy="4724400"/>
            <a:chOff x="685800" y="1452563"/>
            <a:chExt cx="7772400" cy="4332287"/>
          </a:xfrm>
        </p:grpSpPr>
        <p:pic>
          <p:nvPicPr>
            <p:cNvPr id="8" name="Picture 1" descr="10fig08.jpg">
              <a:extLst>
                <a:ext uri="{FF2B5EF4-FFF2-40B4-BE49-F238E27FC236}">
                  <a16:creationId xmlns:a16="http://schemas.microsoft.com/office/drawing/2014/main" xmlns="" id="{77C23844-5E58-4971-8AB8-00A25F16E218}"/>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1452563"/>
              <a:ext cx="77724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CBEB316C-E9C6-46A3-A2F0-772378371476}"/>
                </a:ext>
              </a:extLst>
            </p:cNvPr>
            <p:cNvSpPr/>
            <p:nvPr/>
          </p:nvSpPr>
          <p:spPr>
            <a:xfrm>
              <a:off x="685800" y="5441950"/>
              <a:ext cx="7772400" cy="342900"/>
            </a:xfrm>
            <a:prstGeom prst="rect">
              <a:avLst/>
            </a:prstGeom>
            <a:noFill/>
            <a:ln>
              <a:noFill/>
            </a:ln>
          </p:spPr>
          <p:txBody>
            <a:bodyPr anchor="ctr">
              <a:normAutofit fontScale="92500" lnSpcReduction="20000"/>
            </a:bodyPr>
            <a:lstStyle/>
            <a:p>
              <a:pPr algn="ctr">
                <a:defRPr/>
              </a:pPr>
              <a:endParaRPr lang="en-US" sz="2400" dirty="0"/>
            </a:p>
          </p:txBody>
        </p:sp>
      </p:grpSp>
      <p:sp>
        <p:nvSpPr>
          <p:cNvPr id="10" name="TextBox 5">
            <a:extLst>
              <a:ext uri="{FF2B5EF4-FFF2-40B4-BE49-F238E27FC236}">
                <a16:creationId xmlns:a16="http://schemas.microsoft.com/office/drawing/2014/main" xmlns="" id="{BE8031AC-8665-4E1B-B86C-6F96056738EB}"/>
              </a:ext>
            </a:extLst>
          </p:cNvPr>
          <p:cNvSpPr txBox="1">
            <a:spLocks noChangeArrowheads="1"/>
          </p:cNvSpPr>
          <p:nvPr/>
        </p:nvSpPr>
        <p:spPr bwMode="auto">
          <a:xfrm>
            <a:off x="2061338" y="5865912"/>
            <a:ext cx="5021324" cy="307777"/>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t>Figure 10.8 Renaming a file using the Refactor option in </a:t>
            </a:r>
            <a:r>
              <a:rPr lang="en-US" altLang="en-US" sz="1400" dirty="0" err="1"/>
              <a:t>Xcode</a:t>
            </a:r>
            <a:r>
              <a:rPr lang="en-US" altLang="en-US" sz="1400" dirty="0"/>
              <a:t>.</a:t>
            </a:r>
          </a:p>
        </p:txBody>
      </p:sp>
    </p:spTree>
    <p:extLst>
      <p:ext uri="{BB962C8B-B14F-4D97-AF65-F5344CB8AC3E}">
        <p14:creationId xmlns:p14="http://schemas.microsoft.com/office/powerpoint/2010/main" val="285730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lvl="1" algn="just" rtl="0"/>
            <a:r>
              <a:rPr lang="en-US" sz="2000" dirty="0"/>
              <a:t>After reviewed the changes, click Save. </a:t>
            </a:r>
          </a:p>
          <a:p>
            <a:pPr lvl="1" algn="just" rtl="0"/>
            <a:r>
              <a:rPr lang="en-US" sz="2000" dirty="0"/>
              <a:t>You will see a message about taking snapshots ( Figure 10.9 ). </a:t>
            </a:r>
          </a:p>
          <a:p>
            <a:pPr lvl="1" algn="just" rtl="0"/>
            <a:r>
              <a:rPr lang="en-US" sz="2000" dirty="0"/>
              <a:t>If you enable this, you will be able to roll back changes like this renaming operation. Click Enable, and the rename is carried out.</a:t>
            </a:r>
          </a:p>
          <a:p>
            <a:pPr lvl="1" algn="just" rtl="0"/>
            <a:r>
              <a:rPr lang="en-US" sz="2000" dirty="0"/>
              <a:t>Repeat for the Second View Controller, renaming it </a:t>
            </a:r>
            <a:r>
              <a:rPr lang="en-US" sz="1600" b="1" i="1" dirty="0" err="1"/>
              <a:t>LMAMapController</a:t>
            </a:r>
            <a:endParaRPr lang="en-US" sz="2000" b="1" i="1" dirty="0">
              <a:highlight>
                <a:srgbClr val="FFFF00"/>
              </a:highlight>
            </a:endParaRPr>
          </a:p>
        </p:txBody>
      </p:sp>
      <p:grpSp>
        <p:nvGrpSpPr>
          <p:cNvPr id="4" name="Group 3">
            <a:extLst>
              <a:ext uri="{FF2B5EF4-FFF2-40B4-BE49-F238E27FC236}">
                <a16:creationId xmlns:a16="http://schemas.microsoft.com/office/drawing/2014/main" xmlns="" id="{F942D30A-4F94-4A19-B3FD-A2BD5C84AAC5}"/>
              </a:ext>
            </a:extLst>
          </p:cNvPr>
          <p:cNvGrpSpPr>
            <a:grpSpLocks noGrp="1" noUngrp="1" noChangeAspect="1"/>
          </p:cNvGrpSpPr>
          <p:nvPr/>
        </p:nvGrpSpPr>
        <p:grpSpPr bwMode="auto">
          <a:xfrm>
            <a:off x="914400" y="3356992"/>
            <a:ext cx="7772400" cy="3225800"/>
            <a:chOff x="685800" y="2006600"/>
            <a:chExt cx="7772400" cy="3225800"/>
          </a:xfrm>
        </p:grpSpPr>
        <p:pic>
          <p:nvPicPr>
            <p:cNvPr id="5" name="Picture 1" descr="10fig09.jpg">
              <a:extLst>
                <a:ext uri="{FF2B5EF4-FFF2-40B4-BE49-F238E27FC236}">
                  <a16:creationId xmlns:a16="http://schemas.microsoft.com/office/drawing/2014/main" xmlns="" id="{2D71788C-8F11-4A4B-9475-C0A5A89BB30C}"/>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2006600"/>
              <a:ext cx="7772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46C71EEB-BE76-4757-92EF-573C05FD90D8}"/>
                </a:ext>
              </a:extLst>
            </p:cNvPr>
            <p:cNvSpPr/>
            <p:nvPr/>
          </p:nvSpPr>
          <p:spPr>
            <a:xfrm>
              <a:off x="685800" y="4889500"/>
              <a:ext cx="7772400" cy="342900"/>
            </a:xfrm>
            <a:prstGeom prst="rect">
              <a:avLst/>
            </a:prstGeom>
            <a:noFill/>
            <a:ln>
              <a:noFill/>
            </a:ln>
          </p:spPr>
          <p:txBody>
            <a:bodyPr anchor="ctr">
              <a:normAutofit fontScale="85000" lnSpcReduction="20000"/>
            </a:bodyPr>
            <a:lstStyle/>
            <a:p>
              <a:pPr algn="ctr">
                <a:defRPr/>
              </a:pPr>
              <a:endParaRPr lang="en-US" sz="2400" dirty="0"/>
            </a:p>
          </p:txBody>
        </p:sp>
      </p:grpSp>
      <p:sp>
        <p:nvSpPr>
          <p:cNvPr id="3" name="Rectangle 2"/>
          <p:cNvSpPr/>
          <p:nvPr/>
        </p:nvSpPr>
        <p:spPr>
          <a:xfrm>
            <a:off x="2922836" y="6275015"/>
            <a:ext cx="3526928" cy="307777"/>
          </a:xfrm>
          <a:prstGeom prst="rect">
            <a:avLst/>
          </a:prstGeom>
          <a:solidFill>
            <a:schemeClr val="bg1"/>
          </a:solidFill>
        </p:spPr>
        <p:txBody>
          <a:bodyPr wrap="none">
            <a:spAutoFit/>
          </a:bodyPr>
          <a:lstStyle/>
          <a:p>
            <a:r>
              <a:rPr lang="en-US" altLang="en-US" sz="1400" dirty="0"/>
              <a:t>Figure 10.9 Enabling automatic snapshots</a:t>
            </a:r>
            <a:endParaRPr lang="en-US" sz="1400" dirty="0"/>
          </a:p>
        </p:txBody>
      </p:sp>
    </p:spTree>
    <p:extLst>
      <p:ext uri="{BB962C8B-B14F-4D97-AF65-F5344CB8AC3E}">
        <p14:creationId xmlns:p14="http://schemas.microsoft.com/office/powerpoint/2010/main" val="382820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algn="just" rtl="0"/>
            <a:r>
              <a:rPr lang="en-US" sz="2400" dirty="0"/>
              <a:t>The tab bar allows for having both a title and an image (icon). </a:t>
            </a:r>
          </a:p>
          <a:p>
            <a:pPr algn="just" rtl="0"/>
            <a:r>
              <a:rPr lang="en-US" sz="2400" dirty="0"/>
              <a:t>These images have to be around 20x20 pixels for regular screens and about 40x40 pixels for retina screens. </a:t>
            </a:r>
          </a:p>
          <a:p>
            <a:pPr algn="just" rtl="0"/>
            <a:r>
              <a:rPr lang="en-US" sz="2400" dirty="0"/>
              <a:t>iOS comes with a set of standard icon symbols you can use, but there are only 12 of them.</a:t>
            </a:r>
          </a:p>
          <a:p>
            <a:pPr algn="just" rtl="0"/>
            <a:r>
              <a:rPr lang="en-US" sz="2400" dirty="0"/>
              <a:t>For the </a:t>
            </a:r>
            <a:r>
              <a:rPr lang="en-US" sz="2400" dirty="0" err="1"/>
              <a:t>MyContactList</a:t>
            </a:r>
            <a:r>
              <a:rPr lang="en-US" sz="2400" dirty="0"/>
              <a:t> app, </a:t>
            </a:r>
          </a:p>
          <a:p>
            <a:pPr lvl="1" algn="just" rtl="0"/>
            <a:r>
              <a:rPr lang="en-US" sz="2000" dirty="0"/>
              <a:t>included the free set from </a:t>
            </a:r>
            <a:r>
              <a:rPr lang="en-US" sz="2000" dirty="0" err="1"/>
              <a:t>Glyphish</a:t>
            </a:r>
            <a:r>
              <a:rPr lang="en-US" sz="2000" dirty="0"/>
              <a:t> with the download files for the book (</a:t>
            </a:r>
            <a:r>
              <a:rPr lang="en-US" sz="2000" dirty="0">
                <a:hlinkClick r:id="rId2"/>
              </a:rPr>
              <a:t>www.informit.com/title/9780321947864</a:t>
            </a:r>
            <a:r>
              <a:rPr lang="en-US" sz="2000" dirty="0"/>
              <a:t>).</a:t>
            </a:r>
          </a:p>
          <a:p>
            <a:pPr lvl="1" algn="just" rtl="0"/>
            <a:r>
              <a:rPr lang="en-US" sz="2000" dirty="0"/>
              <a:t>After you download it, open </a:t>
            </a:r>
            <a:r>
              <a:rPr lang="en-US" sz="2000" dirty="0" err="1"/>
              <a:t>images.xcassets</a:t>
            </a:r>
            <a:r>
              <a:rPr lang="en-US" sz="2000" dirty="0"/>
              <a:t> in </a:t>
            </a:r>
            <a:r>
              <a:rPr lang="en-US" sz="2000" dirty="0" err="1"/>
              <a:t>Xcode</a:t>
            </a:r>
            <a:r>
              <a:rPr lang="en-US" sz="2000" dirty="0"/>
              <a:t> and drag the following files to the right side of the asset catalog (where it says No Selection): 20-gear2.png, 103-map.png, and 111-user.png.</a:t>
            </a:r>
            <a:endParaRPr lang="en-US" sz="2000" dirty="0">
              <a:highlight>
                <a:srgbClr val="FFFF00"/>
              </a:highlight>
            </a:endParaRPr>
          </a:p>
        </p:txBody>
      </p:sp>
    </p:spTree>
    <p:extLst>
      <p:ext uri="{BB962C8B-B14F-4D97-AF65-F5344CB8AC3E}">
        <p14:creationId xmlns:p14="http://schemas.microsoft.com/office/powerpoint/2010/main" val="335294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a:t>
            </a:r>
            <a:r>
              <a:rPr lang="en-US" dirty="0"/>
              <a:t/>
            </a:r>
            <a:br>
              <a:rPr lang="en-US" dirty="0"/>
            </a:br>
            <a:r>
              <a:rPr lang="en-US" sz="2000" dirty="0">
                <a:solidFill>
                  <a:srgbClr val="FF0000"/>
                </a:solidFill>
              </a:rPr>
              <a:t>Creating 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lvl="1" algn="just" rtl="0"/>
            <a:r>
              <a:rPr lang="en-US" sz="2000" dirty="0"/>
              <a:t>The images are inserted in the 1x spot. If you had a retina version, you would simply drag that into the 2x spot. </a:t>
            </a:r>
          </a:p>
          <a:p>
            <a:pPr lvl="1" algn="just" rtl="0"/>
            <a:r>
              <a:rPr lang="en-US" sz="2000" dirty="0"/>
              <a:t>Because you won’t need them anymore, you can delete the images named first and second ( Figure 10.10 ).</a:t>
            </a:r>
          </a:p>
        </p:txBody>
      </p:sp>
      <p:pic>
        <p:nvPicPr>
          <p:cNvPr id="3" name="Picture 2">
            <a:extLst>
              <a:ext uri="{FF2B5EF4-FFF2-40B4-BE49-F238E27FC236}">
                <a16:creationId xmlns:a16="http://schemas.microsoft.com/office/drawing/2014/main" xmlns="" id="{3DF2BA11-4779-4AC1-8338-A141810B9C81}"/>
              </a:ext>
            </a:extLst>
          </p:cNvPr>
          <p:cNvPicPr>
            <a:picLocks noChangeAspect="1"/>
          </p:cNvPicPr>
          <p:nvPr/>
        </p:nvPicPr>
        <p:blipFill>
          <a:blip r:embed="rId2"/>
          <a:stretch>
            <a:fillRect/>
          </a:stretch>
        </p:blipFill>
        <p:spPr>
          <a:xfrm>
            <a:off x="799763" y="2778619"/>
            <a:ext cx="7773074" cy="3744416"/>
          </a:xfrm>
          <a:prstGeom prst="rect">
            <a:avLst/>
          </a:prstGeom>
        </p:spPr>
      </p:pic>
      <p:sp>
        <p:nvSpPr>
          <p:cNvPr id="6" name="TextBox 5">
            <a:extLst>
              <a:ext uri="{FF2B5EF4-FFF2-40B4-BE49-F238E27FC236}">
                <a16:creationId xmlns:a16="http://schemas.microsoft.com/office/drawing/2014/main" xmlns="" id="{0B24D365-FF9A-4F3E-99EE-7920B82D8F04}"/>
              </a:ext>
            </a:extLst>
          </p:cNvPr>
          <p:cNvSpPr txBox="1">
            <a:spLocks noChangeArrowheads="1"/>
          </p:cNvSpPr>
          <p:nvPr/>
        </p:nvSpPr>
        <p:spPr bwMode="auto">
          <a:xfrm>
            <a:off x="2915816" y="6550223"/>
            <a:ext cx="4025652" cy="307777"/>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t>Figure 10.10 Adding images to the Asset Catalog.</a:t>
            </a:r>
          </a:p>
        </p:txBody>
      </p:sp>
    </p:spTree>
    <p:extLst>
      <p:ext uri="{BB962C8B-B14F-4D97-AF65-F5344CB8AC3E}">
        <p14:creationId xmlns:p14="http://schemas.microsoft.com/office/powerpoint/2010/main" val="146051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a:t>
            </a:r>
            <a:r>
              <a:rPr lang="en-US" dirty="0" smtClean="0"/>
              <a:t>Interface </a:t>
            </a:r>
            <a:br>
              <a:rPr lang="en-US" dirty="0" smtClean="0"/>
            </a:br>
            <a:r>
              <a:rPr lang="en-US" sz="2000" dirty="0" smtClean="0">
                <a:solidFill>
                  <a:srgbClr val="FF0000"/>
                </a:solidFill>
              </a:rPr>
              <a:t>Creating the Views</a:t>
            </a:r>
            <a:endParaRPr lang="en-US" sz="2000" dirty="0">
              <a:solidFill>
                <a:srgbClr val="FF0000"/>
              </a:solidFill>
            </a:endParaRP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8305800" cy="4724400"/>
          </a:xfrm>
        </p:spPr>
        <p:txBody>
          <a:bodyPr/>
          <a:lstStyle/>
          <a:p>
            <a:pPr lvl="1" algn="just" rtl="0"/>
            <a:r>
              <a:rPr lang="en-US" sz="2000" dirty="0"/>
              <a:t>The images are now available for use anywhere in your code.</a:t>
            </a:r>
          </a:p>
          <a:p>
            <a:pPr lvl="1" algn="just" rtl="0"/>
            <a:r>
              <a:rPr lang="en-US" sz="2000" dirty="0"/>
              <a:t>The icons are licensed under a Creative Commons attribution-only license, which means they can be used in any of your projects, as long as you put a note in your code with a reference to the </a:t>
            </a:r>
            <a:r>
              <a:rPr lang="en-US" sz="2000" dirty="0" err="1"/>
              <a:t>Glyphish</a:t>
            </a:r>
            <a:r>
              <a:rPr lang="en-US" sz="2000" dirty="0"/>
              <a:t> website</a:t>
            </a:r>
          </a:p>
          <a:p>
            <a:pPr algn="just" rtl="0"/>
            <a:r>
              <a:rPr lang="en-US" sz="2400" dirty="0"/>
              <a:t>With the images imported</a:t>
            </a:r>
          </a:p>
          <a:p>
            <a:pPr lvl="1" algn="just" rtl="0"/>
            <a:r>
              <a:rPr lang="en-US" sz="2000" dirty="0"/>
              <a:t>Open the Storyboard and select the Tab Bar Item for the Contacts View Controller.</a:t>
            </a:r>
          </a:p>
          <a:p>
            <a:pPr lvl="1" algn="just" rtl="0"/>
            <a:r>
              <a:rPr lang="en-US" sz="2000" dirty="0"/>
              <a:t>Make sure the Attributes Inspector is open, and then change the Identifier to Contacts. As you do that, you’ll notice the other default options that you can use, such as Search, Bookmarks, History, and so on.</a:t>
            </a:r>
          </a:p>
        </p:txBody>
      </p:sp>
    </p:spTree>
    <p:extLst>
      <p:ext uri="{BB962C8B-B14F-4D97-AF65-F5344CB8AC3E}">
        <p14:creationId xmlns:p14="http://schemas.microsoft.com/office/powerpoint/2010/main" val="2354048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Interface </a:t>
            </a:r>
            <a:r>
              <a:rPr lang="en-US" dirty="0" smtClean="0"/>
              <a:t/>
            </a:r>
            <a:br>
              <a:rPr lang="en-US" dirty="0" smtClean="0"/>
            </a:br>
            <a:r>
              <a:rPr lang="en-US" sz="2000" dirty="0" smtClean="0">
                <a:solidFill>
                  <a:srgbClr val="FF0000"/>
                </a:solidFill>
              </a:rPr>
              <a:t>Creating </a:t>
            </a:r>
            <a:r>
              <a:rPr lang="en-US" sz="2000" dirty="0">
                <a:solidFill>
                  <a:srgbClr val="FF0000"/>
                </a:solidFill>
              </a:rPr>
              <a:t>the Views</a:t>
            </a:r>
          </a:p>
        </p:txBody>
      </p:sp>
      <p:sp>
        <p:nvSpPr>
          <p:cNvPr id="7" name="Content Placeholder 2">
            <a:extLst>
              <a:ext uri="{FF2B5EF4-FFF2-40B4-BE49-F238E27FC236}">
                <a16:creationId xmlns:a16="http://schemas.microsoft.com/office/drawing/2014/main" xmlns="" id="{A0BC055A-3E06-4B2B-89DE-ABEE37CEF251}"/>
              </a:ext>
            </a:extLst>
          </p:cNvPr>
          <p:cNvSpPr>
            <a:spLocks noGrp="1"/>
          </p:cNvSpPr>
          <p:nvPr>
            <p:ph idx="1"/>
          </p:nvPr>
        </p:nvSpPr>
        <p:spPr>
          <a:xfrm>
            <a:off x="381000" y="1295400"/>
            <a:ext cx="5487144" cy="4724400"/>
          </a:xfrm>
        </p:spPr>
        <p:txBody>
          <a:bodyPr/>
          <a:lstStyle/>
          <a:p>
            <a:pPr lvl="1" algn="just" rtl="0"/>
            <a:r>
              <a:rPr lang="en-US" sz="2000" dirty="0"/>
              <a:t>Select the Tab Bar Item for the Map View Controller.</a:t>
            </a:r>
          </a:p>
          <a:p>
            <a:pPr lvl="1" algn="just" rtl="0"/>
            <a:r>
              <a:rPr lang="en-US" sz="2000" dirty="0"/>
              <a:t>In the Attributes Inspector, use the Image drop-down list to change the image to103-map.</a:t>
            </a:r>
          </a:p>
          <a:p>
            <a:pPr lvl="1" algn="just" rtl="0"/>
            <a:r>
              <a:rPr lang="en-US" sz="2000" dirty="0"/>
              <a:t>Use the same technique to change the Settings image to 20-gear2</a:t>
            </a:r>
          </a:p>
          <a:p>
            <a:pPr algn="just" rtl="0"/>
            <a:r>
              <a:rPr lang="en-US" sz="2400" dirty="0"/>
              <a:t>Run the app and you should see the three tabs with the text show up. Tap on each tab to make sure the proper View Controller shows up (see Figure 10.11 ).</a:t>
            </a:r>
          </a:p>
          <a:p>
            <a:pPr marL="457200" lvl="1" indent="0" algn="just" rtl="0">
              <a:buNone/>
            </a:pPr>
            <a:endParaRPr lang="en-IN" sz="2000" dirty="0"/>
          </a:p>
        </p:txBody>
      </p:sp>
      <p:grpSp>
        <p:nvGrpSpPr>
          <p:cNvPr id="4" name="Group 3">
            <a:extLst>
              <a:ext uri="{FF2B5EF4-FFF2-40B4-BE49-F238E27FC236}">
                <a16:creationId xmlns:a16="http://schemas.microsoft.com/office/drawing/2014/main" xmlns="" id="{61FE2071-1B54-441B-B5CC-5F8C065D9EE3}"/>
              </a:ext>
            </a:extLst>
          </p:cNvPr>
          <p:cNvGrpSpPr>
            <a:grpSpLocks noGrp="1" noUngrp="1" noChangeAspect="1"/>
          </p:cNvGrpSpPr>
          <p:nvPr/>
        </p:nvGrpSpPr>
        <p:grpSpPr bwMode="auto">
          <a:xfrm>
            <a:off x="5868144" y="835275"/>
            <a:ext cx="3255963" cy="5644650"/>
            <a:chOff x="2943225" y="685800"/>
            <a:chExt cx="3255963" cy="5867400"/>
          </a:xfrm>
        </p:grpSpPr>
        <p:pic>
          <p:nvPicPr>
            <p:cNvPr id="5" name="Picture 1" descr="10fig11.jpg">
              <a:extLst>
                <a:ext uri="{FF2B5EF4-FFF2-40B4-BE49-F238E27FC236}">
                  <a16:creationId xmlns:a16="http://schemas.microsoft.com/office/drawing/2014/main" xmlns="" id="{A1AC920B-B93D-473C-BCBB-05F42B3F9020}"/>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943225" y="685800"/>
              <a:ext cx="32559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490583A5-8F90-4625-9709-F15A937B0D20}"/>
                </a:ext>
              </a:extLst>
            </p:cNvPr>
            <p:cNvSpPr/>
            <p:nvPr/>
          </p:nvSpPr>
          <p:spPr>
            <a:xfrm>
              <a:off x="2943225" y="6210300"/>
              <a:ext cx="3255963" cy="342900"/>
            </a:xfrm>
            <a:prstGeom prst="rect">
              <a:avLst/>
            </a:prstGeom>
            <a:noFill/>
            <a:ln>
              <a:noFill/>
            </a:ln>
          </p:spPr>
          <p:txBody>
            <a:bodyPr anchor="ctr">
              <a:normAutofit fontScale="77500" lnSpcReduction="20000"/>
            </a:bodyPr>
            <a:lstStyle/>
            <a:p>
              <a:pPr algn="ctr">
                <a:defRPr/>
              </a:pPr>
              <a:endParaRPr lang="en-US" sz="2400" dirty="0"/>
            </a:p>
          </p:txBody>
        </p:sp>
      </p:grpSp>
      <p:sp>
        <p:nvSpPr>
          <p:cNvPr id="3" name="Rectangle 2"/>
          <p:cNvSpPr/>
          <p:nvPr/>
        </p:nvSpPr>
        <p:spPr>
          <a:xfrm>
            <a:off x="4590219" y="6156759"/>
            <a:ext cx="4572000" cy="523220"/>
          </a:xfrm>
          <a:prstGeom prst="rect">
            <a:avLst/>
          </a:prstGeom>
          <a:solidFill>
            <a:schemeClr val="bg1"/>
          </a:solidFill>
        </p:spPr>
        <p:txBody>
          <a:bodyPr>
            <a:spAutoFit/>
          </a:bodyPr>
          <a:lstStyle/>
          <a:p>
            <a:pPr algn="ctr"/>
            <a:r>
              <a:rPr lang="en-US" altLang="en-US" sz="1400" dirty="0"/>
              <a:t>Figure 10.11 The completed Tab Bar with three view controllers.</a:t>
            </a:r>
            <a:endParaRPr lang="en-US" altLang="en-US" sz="1400" dirty="0"/>
          </a:p>
        </p:txBody>
      </p:sp>
    </p:spTree>
    <p:extLst>
      <p:ext uri="{BB962C8B-B14F-4D97-AF65-F5344CB8AC3E}">
        <p14:creationId xmlns:p14="http://schemas.microsoft.com/office/powerpoint/2010/main" val="407346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a:t>
            </a:r>
            <a:r>
              <a:rPr lang="en-US" dirty="0" smtClean="0"/>
              <a:t>Screen</a:t>
            </a:r>
            <a:endParaRPr lang="en-US" dirty="0">
              <a:solidFill>
                <a:schemeClr val="accent6"/>
              </a:solidFill>
            </a:endParaRPr>
          </a:p>
        </p:txBody>
      </p:sp>
      <p:sp>
        <p:nvSpPr>
          <p:cNvPr id="3" name="Content Placeholder 2"/>
          <p:cNvSpPr>
            <a:spLocks noGrp="1"/>
          </p:cNvSpPr>
          <p:nvPr>
            <p:ph idx="1"/>
          </p:nvPr>
        </p:nvSpPr>
        <p:spPr>
          <a:xfrm>
            <a:off x="381000" y="1556792"/>
            <a:ext cx="5559152" cy="5184576"/>
          </a:xfrm>
        </p:spPr>
        <p:txBody>
          <a:bodyPr/>
          <a:lstStyle/>
          <a:p>
            <a:pPr marL="0" indent="0" algn="l" rtl="0">
              <a:buNone/>
            </a:pPr>
            <a:r>
              <a:rPr lang="en-US" sz="1600" dirty="0" smtClean="0"/>
              <a:t>1. Open </a:t>
            </a:r>
            <a:r>
              <a:rPr lang="en-US" sz="1600" dirty="0"/>
              <a:t>the Storyboard and remove the Contacts label and the </a:t>
            </a:r>
            <a:r>
              <a:rPr lang="en-US" sz="1600" dirty="0" err="1"/>
              <a:t>UITextView</a:t>
            </a:r>
            <a:r>
              <a:rPr lang="en-US" sz="1600" dirty="0"/>
              <a:t> control by clicking each and pressing Delete</a:t>
            </a:r>
            <a:r>
              <a:rPr lang="en-US" sz="1600" dirty="0" smtClean="0"/>
              <a:t>.</a:t>
            </a:r>
          </a:p>
          <a:p>
            <a:pPr algn="l" rtl="0">
              <a:buAutoNum type="arabicPeriod"/>
            </a:pPr>
            <a:endParaRPr lang="en-US" sz="1600" dirty="0"/>
          </a:p>
          <a:p>
            <a:pPr marL="0" indent="0" algn="l" rtl="0">
              <a:buNone/>
            </a:pPr>
            <a:r>
              <a:rPr lang="en-US" sz="1600" dirty="0"/>
              <a:t>2. Drag a Segmented Control to the canvas and place in the center of the screen toward the top. A Segmented Control can have multiple segments, only one of which can be activated at a time. This is the </a:t>
            </a:r>
            <a:r>
              <a:rPr lang="en-US" sz="1600" dirty="0" err="1"/>
              <a:t>iOS</a:t>
            </a:r>
            <a:r>
              <a:rPr lang="en-US" sz="1600" dirty="0"/>
              <a:t> equivalent to a radio button. Double-click the text  and change to </a:t>
            </a:r>
            <a:r>
              <a:rPr lang="en-US" sz="1600" b="1" dirty="0"/>
              <a:t>Edit </a:t>
            </a:r>
            <a:r>
              <a:rPr lang="en-US" sz="1600" dirty="0"/>
              <a:t>, then change Second to </a:t>
            </a:r>
            <a:r>
              <a:rPr lang="en-US" sz="1600" b="1" dirty="0" smtClean="0"/>
              <a:t>View </a:t>
            </a:r>
            <a:r>
              <a:rPr lang="en-US" sz="1600" dirty="0" smtClean="0"/>
              <a:t>you </a:t>
            </a:r>
            <a:r>
              <a:rPr lang="en-US" sz="1600" dirty="0"/>
              <a:t>can also change these in the </a:t>
            </a:r>
            <a:r>
              <a:rPr lang="en-US" sz="1600" b="1" u="sng" dirty="0"/>
              <a:t>Attributes Inspector</a:t>
            </a:r>
            <a:r>
              <a:rPr lang="en-US" sz="1600" dirty="0"/>
              <a:t> by choosing the Segment and then changing the Title</a:t>
            </a:r>
            <a:r>
              <a:rPr lang="en-US" sz="1600" dirty="0" smtClean="0"/>
              <a:t>.</a:t>
            </a:r>
          </a:p>
          <a:p>
            <a:pPr marL="0" indent="0" algn="l" rtl="0">
              <a:buNone/>
            </a:pPr>
            <a:endParaRPr lang="en-US" sz="1600" dirty="0"/>
          </a:p>
          <a:p>
            <a:pPr marL="0" indent="0" algn="l" rtl="0">
              <a:buNone/>
            </a:pPr>
            <a:r>
              <a:rPr lang="en-US" sz="1600" dirty="0"/>
              <a:t>3. Drag a Label to the left side of the screen below the Segmented Control and change its text to </a:t>
            </a:r>
            <a:r>
              <a:rPr lang="en-US" sz="1600" b="1" dirty="0"/>
              <a:t>Contact</a:t>
            </a:r>
            <a:r>
              <a:rPr lang="en-US" sz="1600" b="1" dirty="0" smtClean="0"/>
              <a:t>:</a:t>
            </a:r>
          </a:p>
          <a:p>
            <a:pPr marL="0" indent="0" algn="l" rtl="0">
              <a:buNone/>
            </a:pPr>
            <a:endParaRPr lang="en-US" sz="160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556792"/>
            <a:ext cx="2915816" cy="4810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530" y="1125905"/>
            <a:ext cx="7236296" cy="430887"/>
          </a:xfrm>
          <a:prstGeom prst="rect">
            <a:avLst/>
          </a:prstGeom>
        </p:spPr>
        <p:txBody>
          <a:bodyPr wrap="square">
            <a:spAutoFit/>
          </a:bodyPr>
          <a:lstStyle/>
          <a:p>
            <a:r>
              <a:rPr lang="en-US" sz="2200" dirty="0"/>
              <a:t>To set up the user interface for the Contacts screen:</a:t>
            </a:r>
            <a:endParaRPr lang="en-US" sz="2200" dirty="0"/>
          </a:p>
        </p:txBody>
      </p:sp>
    </p:spTree>
    <p:extLst>
      <p:ext uri="{BB962C8B-B14F-4D97-AF65-F5344CB8AC3E}">
        <p14:creationId xmlns:p14="http://schemas.microsoft.com/office/powerpoint/2010/main" val="4082273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a:t>
            </a:r>
            <a:r>
              <a:rPr lang="en-US" dirty="0" smtClean="0"/>
              <a:t>Screen</a:t>
            </a:r>
            <a:endParaRPr lang="en-US" dirty="0">
              <a:solidFill>
                <a:schemeClr val="accent6"/>
              </a:solidFill>
            </a:endParaRPr>
          </a:p>
        </p:txBody>
      </p:sp>
      <p:sp>
        <p:nvSpPr>
          <p:cNvPr id="3" name="Content Placeholder 2"/>
          <p:cNvSpPr>
            <a:spLocks noGrp="1"/>
          </p:cNvSpPr>
          <p:nvPr>
            <p:ph idx="1"/>
          </p:nvPr>
        </p:nvSpPr>
        <p:spPr>
          <a:xfrm>
            <a:off x="395536" y="1300241"/>
            <a:ext cx="5487144" cy="4724400"/>
          </a:xfrm>
        </p:spPr>
        <p:txBody>
          <a:bodyPr/>
          <a:lstStyle/>
          <a:p>
            <a:pPr marL="0" indent="0" algn="l" rtl="0">
              <a:buNone/>
            </a:pPr>
            <a:r>
              <a:rPr lang="en-US" sz="1600" dirty="0" smtClean="0"/>
              <a:t>4. </a:t>
            </a:r>
            <a:r>
              <a:rPr lang="en-US" sz="1600" dirty="0"/>
              <a:t>Drag a Text Field below the label, and resize to the right until the blue guideline appears. Then continue with the remaining labels and text fields</a:t>
            </a:r>
            <a:r>
              <a:rPr lang="en-US" sz="1600" dirty="0" smtClean="0"/>
              <a:t>.</a:t>
            </a:r>
          </a:p>
          <a:p>
            <a:pPr marL="0" indent="0" algn="l" rtl="0">
              <a:buNone/>
            </a:pPr>
            <a:endParaRPr lang="en-US" sz="1600" dirty="0"/>
          </a:p>
          <a:p>
            <a:pPr marL="0" indent="0" algn="l" rtl="0">
              <a:buNone/>
            </a:pPr>
            <a:r>
              <a:rPr lang="en-US" sz="1600" dirty="0"/>
              <a:t>5. The Birthday line has two Labels and a Button.</a:t>
            </a:r>
          </a:p>
          <a:p>
            <a:pPr marL="0" indent="0" algn="l" rtl="0">
              <a:buNone/>
            </a:pPr>
            <a:endParaRPr lang="en-US" sz="1600" dirty="0" smtClean="0"/>
          </a:p>
          <a:p>
            <a:pPr marL="0" indent="0" algn="l" rtl="0">
              <a:buNone/>
            </a:pPr>
            <a:r>
              <a:rPr lang="en-US" sz="1600" dirty="0" smtClean="0"/>
              <a:t>6</a:t>
            </a:r>
            <a:r>
              <a:rPr lang="en-US" sz="1600" dirty="0" smtClean="0"/>
              <a:t>. For </a:t>
            </a:r>
            <a:r>
              <a:rPr lang="en-US" sz="1600" dirty="0"/>
              <a:t>the City, State, and Zip fields, select the Attributes Inspector and change the Place holder property for each of them as shown in the </a:t>
            </a:r>
            <a:r>
              <a:rPr lang="en-US" sz="1600" dirty="0" smtClean="0"/>
              <a:t>screenshot.</a:t>
            </a:r>
          </a:p>
          <a:p>
            <a:pPr marL="0" indent="0" algn="l" rtl="0">
              <a:buNone/>
            </a:pPr>
            <a:endParaRPr lang="en-US" sz="1600" dirty="0" smtClean="0"/>
          </a:p>
          <a:p>
            <a:pPr marL="0" indent="0" algn="l" rtl="0">
              <a:buNone/>
            </a:pPr>
            <a:r>
              <a:rPr lang="en-US" sz="1600" dirty="0" smtClean="0"/>
              <a:t>7</a:t>
            </a:r>
            <a:r>
              <a:rPr lang="en-US" sz="1600" dirty="0"/>
              <a:t>. Use the Attributes Inspector to change the Capitalization to Words for the Contact, Address, and City fields. Change Capitalization for the State field to All Characters</a:t>
            </a:r>
            <a:r>
              <a:rPr lang="en-US" sz="1600" dirty="0" smtClean="0"/>
              <a:t>.</a:t>
            </a:r>
          </a:p>
          <a:p>
            <a:pPr marL="0" indent="0" algn="l" rtl="0">
              <a:buNone/>
            </a:pPr>
            <a:endParaRPr lang="en-US" sz="1600" dirty="0"/>
          </a:p>
          <a:p>
            <a:pPr marL="0" indent="0" algn="l" rtl="0">
              <a:buNone/>
            </a:pPr>
            <a:r>
              <a:rPr lang="en-US" sz="1600" dirty="0"/>
              <a:t>8</a:t>
            </a:r>
            <a:r>
              <a:rPr lang="en-US" sz="1600" dirty="0" smtClean="0"/>
              <a:t>. </a:t>
            </a:r>
            <a:r>
              <a:rPr lang="en-US" sz="1600" dirty="0"/>
              <a:t>Use the Attributes Inspector to change the Keyboard for the Zip field to Number Pad, and for the two phone fields to Phone Pad, and for the Email field to Email Address</a:t>
            </a:r>
            <a:r>
              <a:rPr lang="en-US" sz="1600" dirty="0" smtClean="0"/>
              <a:t>.</a:t>
            </a:r>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295400"/>
            <a:ext cx="2843808" cy="469151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058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a:t>
            </a:r>
            <a:r>
              <a:rPr lang="en-US" dirty="0" smtClean="0"/>
              <a:t>Screen</a:t>
            </a:r>
            <a:endParaRPr lang="en-US" dirty="0">
              <a:solidFill>
                <a:schemeClr val="accent6"/>
              </a:solidFill>
            </a:endParaRPr>
          </a:p>
        </p:txBody>
      </p:sp>
      <p:sp>
        <p:nvSpPr>
          <p:cNvPr id="3" name="Content Placeholder 2"/>
          <p:cNvSpPr>
            <a:spLocks noGrp="1"/>
          </p:cNvSpPr>
          <p:nvPr>
            <p:ph idx="1"/>
          </p:nvPr>
        </p:nvSpPr>
        <p:spPr/>
        <p:txBody>
          <a:bodyPr/>
          <a:lstStyle/>
          <a:p>
            <a:pPr marL="0" indent="0" algn="l" rtl="0">
              <a:buNone/>
            </a:pPr>
            <a:r>
              <a:rPr lang="en-US" sz="2000" dirty="0" smtClean="0"/>
              <a:t>When running the app, you’ll notice that </a:t>
            </a:r>
            <a:r>
              <a:rPr lang="en-US" sz="2000" dirty="0" smtClean="0"/>
              <a:t>the </a:t>
            </a:r>
            <a:r>
              <a:rPr lang="en-US" sz="2000" dirty="0"/>
              <a:t>keyboard </a:t>
            </a:r>
            <a:r>
              <a:rPr lang="en-US" sz="2000" dirty="0" smtClean="0"/>
              <a:t>can</a:t>
            </a:r>
            <a:r>
              <a:rPr lang="en-US" sz="2000" dirty="0" smtClean="0"/>
              <a:t>not be dismissed</a:t>
            </a:r>
            <a:r>
              <a:rPr lang="en-US" sz="2000" dirty="0"/>
              <a:t>, and some of the controls are hidden behind the keyboard. </a:t>
            </a:r>
            <a:r>
              <a:rPr lang="en-US" sz="2000" dirty="0" smtClean="0"/>
              <a:t>These two </a:t>
            </a:r>
            <a:r>
              <a:rPr lang="en-US" sz="2000" dirty="0"/>
              <a:t>problems can be fixed by using a scroll view control</a:t>
            </a:r>
            <a:r>
              <a:rPr lang="en-US" sz="2000" dirty="0" smtClean="0"/>
              <a:t>.</a:t>
            </a:r>
          </a:p>
          <a:p>
            <a:pPr marL="0" indent="0" algn="l" rtl="0">
              <a:buNone/>
            </a:pPr>
            <a:endParaRPr lang="en-US" sz="2000" dirty="0"/>
          </a:p>
          <a:p>
            <a:pPr marL="0" indent="0" algn="l" rtl="0">
              <a:buNone/>
            </a:pPr>
            <a:r>
              <a:rPr lang="en-US" sz="2000" dirty="0" smtClean="0"/>
              <a:t>1. With </a:t>
            </a:r>
            <a:r>
              <a:rPr lang="en-US" sz="2000" dirty="0"/>
              <a:t>the Dock in List View, select all the controls on the page except the Segmented Control. </a:t>
            </a:r>
            <a:r>
              <a:rPr lang="en-US" sz="2000" dirty="0" smtClean="0"/>
              <a:t>(</a:t>
            </a:r>
            <a:r>
              <a:rPr lang="en-US" sz="2000" b="1" dirty="0"/>
              <a:t>see Figure 10.13 </a:t>
            </a:r>
            <a:r>
              <a:rPr lang="en-US" sz="2000" dirty="0" smtClean="0"/>
              <a:t>).</a:t>
            </a:r>
          </a:p>
          <a:p>
            <a:pPr marL="457200" indent="-457200" algn="l" rtl="0">
              <a:buAutoNum type="arabicPeriod"/>
            </a:pPr>
            <a:endParaRPr lang="en-US" sz="2000" dirty="0"/>
          </a:p>
          <a:p>
            <a:pPr marL="0" indent="0" algn="l" rtl="0">
              <a:buNone/>
            </a:pPr>
            <a:r>
              <a:rPr lang="en-US" sz="2000" dirty="0"/>
              <a:t>2. Select Editor &gt; Embed In &gt; Scroll View. This will embed all the controls in a Scroll View</a:t>
            </a:r>
            <a:r>
              <a:rPr lang="en-US" sz="2000" dirty="0" smtClean="0"/>
              <a:t>.</a:t>
            </a:r>
          </a:p>
          <a:p>
            <a:pPr marL="0" indent="0" algn="l" rtl="0">
              <a:buNone/>
            </a:pPr>
            <a:endParaRPr lang="en-US" sz="2000" dirty="0"/>
          </a:p>
          <a:p>
            <a:pPr marL="0" indent="0" algn="l" rtl="0">
              <a:buNone/>
            </a:pPr>
            <a:r>
              <a:rPr lang="en-US" sz="2000" dirty="0"/>
              <a:t>3. Add an outlet named </a:t>
            </a:r>
            <a:r>
              <a:rPr lang="en-US" sz="2000" dirty="0" err="1"/>
              <a:t>scrollView</a:t>
            </a:r>
            <a:r>
              <a:rPr lang="en-US" sz="2000" dirty="0"/>
              <a:t> for the Scroll View by using the Assistant Editor and control-drag from the Control View to </a:t>
            </a:r>
            <a:r>
              <a:rPr lang="en-US" sz="2000" dirty="0" err="1"/>
              <a:t>LMAContactsController.h</a:t>
            </a:r>
            <a:endParaRPr lang="en-US" sz="2000" dirty="0"/>
          </a:p>
        </p:txBody>
      </p:sp>
    </p:spTree>
    <p:extLst>
      <p:ext uri="{BB962C8B-B14F-4D97-AF65-F5344CB8AC3E}">
        <p14:creationId xmlns:p14="http://schemas.microsoft.com/office/powerpoint/2010/main" val="1038049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and Controllers </a:t>
            </a:r>
          </a:p>
        </p:txBody>
      </p:sp>
      <p:sp>
        <p:nvSpPr>
          <p:cNvPr id="4" name="Content Placeholder 3"/>
          <p:cNvSpPr>
            <a:spLocks noGrp="1"/>
          </p:cNvSpPr>
          <p:nvPr>
            <p:ph idx="1"/>
          </p:nvPr>
        </p:nvSpPr>
        <p:spPr>
          <a:xfrm>
            <a:off x="381000" y="1296888"/>
            <a:ext cx="8305800" cy="4724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Designers create </a:t>
            </a:r>
            <a:r>
              <a:rPr lang="en-US" dirty="0">
                <a:solidFill>
                  <a:schemeClr val="dk1"/>
                </a:solidFill>
                <a:ea typeface="Arial"/>
                <a:cs typeface="Arial"/>
                <a:sym typeface="Arial"/>
              </a:rPr>
              <a:t>multiple screens for each </a:t>
            </a:r>
            <a:r>
              <a:rPr lang="en-US" dirty="0" smtClean="0">
                <a:solidFill>
                  <a:schemeClr val="dk1"/>
                </a:solidFill>
                <a:ea typeface="Arial"/>
                <a:cs typeface="Arial"/>
                <a:sym typeface="Arial"/>
              </a:rPr>
              <a:t>app</a:t>
            </a:r>
            <a:r>
              <a:rPr lang="en-US" dirty="0">
                <a:solidFill>
                  <a:schemeClr val="dk1"/>
                </a:solidFill>
                <a:ea typeface="Arial"/>
                <a:cs typeface="Arial"/>
                <a:sym typeface="Arial"/>
              </a:rPr>
              <a:t>. </a:t>
            </a:r>
            <a:endParaRPr lang="en-US" dirty="0" smtClean="0">
              <a:solidFill>
                <a:schemeClr val="dk1"/>
              </a:solidFill>
              <a:ea typeface="Arial"/>
              <a:cs typeface="Arial"/>
              <a:sym typeface="Arial"/>
            </a:endParaRPr>
          </a:p>
          <a:p>
            <a:pPr marL="0" indent="0" algn="l" rtl="0">
              <a:spcBef>
                <a:spcPts val="0"/>
              </a:spcBef>
              <a:spcAft>
                <a:spcPts val="0"/>
              </a:spcAft>
              <a:buClr>
                <a:schemeClr val="dk1"/>
              </a:buClr>
              <a:buSzPct val="100000"/>
              <a:buNone/>
            </a:pPr>
            <a:endParaRPr lang="en-US" dirty="0">
              <a:solidFill>
                <a:schemeClr val="dk1"/>
              </a:solidFill>
              <a:ea typeface="Arial"/>
              <a:cs typeface="Arial"/>
              <a:sym typeface="Arial"/>
            </a:endParaRPr>
          </a:p>
          <a:p>
            <a:pPr lvl="0" algn="l" rtl="0">
              <a:spcBef>
                <a:spcPts val="0"/>
              </a:spcBef>
              <a:spcAft>
                <a:spcPts val="0"/>
              </a:spcAft>
              <a:buClr>
                <a:schemeClr val="dk1"/>
              </a:buClr>
              <a:buSzPct val="100000"/>
              <a:buFont typeface="Arial"/>
              <a:buChar char="•"/>
            </a:pPr>
            <a:r>
              <a:rPr lang="en-US" dirty="0">
                <a:solidFill>
                  <a:schemeClr val="dk1"/>
                </a:solidFill>
                <a:ea typeface="Arial"/>
                <a:cs typeface="Arial"/>
                <a:sym typeface="Arial"/>
              </a:rPr>
              <a:t>Each screen is managed by an instance of the </a:t>
            </a:r>
            <a:r>
              <a:rPr lang="en-US" dirty="0" err="1">
                <a:solidFill>
                  <a:schemeClr val="dk1"/>
                </a:solidFill>
                <a:ea typeface="Arial"/>
                <a:cs typeface="Arial"/>
                <a:sym typeface="Arial"/>
              </a:rPr>
              <a:t>UIViewController</a:t>
            </a:r>
            <a:r>
              <a:rPr lang="en-US" dirty="0">
                <a:solidFill>
                  <a:schemeClr val="dk1"/>
                </a:solidFill>
                <a:ea typeface="Arial"/>
                <a:cs typeface="Arial"/>
                <a:sym typeface="Arial"/>
              </a:rPr>
              <a:t> class</a:t>
            </a:r>
            <a:r>
              <a:rPr lang="en-US" dirty="0" smtClean="0">
                <a:solidFill>
                  <a:schemeClr val="dk1"/>
                </a:solidFill>
                <a:ea typeface="Arial"/>
                <a:cs typeface="Arial"/>
                <a:sym typeface="Arial"/>
              </a:rPr>
              <a:t>.</a:t>
            </a:r>
          </a:p>
          <a:p>
            <a:pPr lvl="0" algn="l" rtl="0">
              <a:spcBef>
                <a:spcPts val="0"/>
              </a:spcBef>
              <a:spcAft>
                <a:spcPts val="0"/>
              </a:spcAft>
              <a:buClr>
                <a:schemeClr val="dk1"/>
              </a:buClr>
              <a:buSzPct val="100000"/>
              <a:buFont typeface="Arial"/>
              <a:buChar char="•"/>
            </a:pPr>
            <a:endParaRPr lang="en-US" dirty="0">
              <a:solidFill>
                <a:schemeClr val="dk1"/>
              </a:solidFill>
              <a:ea typeface="Arial"/>
              <a:cs typeface="Arial"/>
              <a:sym typeface="Arial"/>
            </a:endParaRPr>
          </a:p>
          <a:p>
            <a:pPr algn="l" rtl="0">
              <a:spcBef>
                <a:spcPts val="0"/>
              </a:spcBef>
              <a:spcAft>
                <a:spcPts val="0"/>
              </a:spcAft>
              <a:buClr>
                <a:schemeClr val="dk1"/>
              </a:buClr>
              <a:buSzPct val="100000"/>
              <a:buFont typeface="Arial"/>
              <a:buChar char="•"/>
            </a:pPr>
            <a:r>
              <a:rPr lang="en-US" dirty="0">
                <a:solidFill>
                  <a:schemeClr val="dk1"/>
                </a:solidFill>
                <a:ea typeface="Arial"/>
                <a:cs typeface="Arial"/>
                <a:sym typeface="Arial"/>
              </a:rPr>
              <a:t>This class is where other </a:t>
            </a:r>
            <a:r>
              <a:rPr lang="en-US" dirty="0" err="1">
                <a:solidFill>
                  <a:schemeClr val="dk1"/>
                </a:solidFill>
                <a:ea typeface="Arial"/>
                <a:cs typeface="Arial"/>
                <a:sym typeface="Arial"/>
              </a:rPr>
              <a:t>UIView</a:t>
            </a:r>
            <a:r>
              <a:rPr lang="en-US" dirty="0">
                <a:solidFill>
                  <a:schemeClr val="dk1"/>
                </a:solidFill>
                <a:ea typeface="Arial"/>
                <a:cs typeface="Arial"/>
                <a:sym typeface="Arial"/>
              </a:rPr>
              <a:t> objects for the various user interface elements are added. </a:t>
            </a:r>
          </a:p>
          <a:p>
            <a:pPr marL="0" indent="0" algn="l" rtl="0">
              <a:spcBef>
                <a:spcPts val="0"/>
              </a:spcBef>
              <a:spcAft>
                <a:spcPts val="0"/>
              </a:spcAft>
              <a:buClr>
                <a:schemeClr val="dk1"/>
              </a:buClr>
              <a:buSzPct val="100000"/>
              <a:buNone/>
            </a:pPr>
            <a:endParaRPr lang="en-US" dirty="0" smtClean="0">
              <a:solidFill>
                <a:schemeClr val="dk1"/>
              </a:solidFill>
              <a:ea typeface="Arial"/>
              <a:cs typeface="Arial"/>
            </a:endParaRPr>
          </a:p>
          <a:p>
            <a:pPr algn="l" rtl="0">
              <a:spcBef>
                <a:spcPts val="0"/>
              </a:spcBef>
              <a:spcAft>
                <a:spcPts val="0"/>
              </a:spcAft>
              <a:buClr>
                <a:schemeClr val="dk1"/>
              </a:buClr>
              <a:buSzPct val="100000"/>
              <a:buFont typeface="Arial"/>
              <a:buChar char="•"/>
            </a:pPr>
            <a:r>
              <a:rPr lang="en-US" dirty="0" smtClean="0">
                <a:solidFill>
                  <a:schemeClr val="dk1"/>
                </a:solidFill>
                <a:ea typeface="Arial"/>
                <a:cs typeface="Arial"/>
              </a:rPr>
              <a:t>User </a:t>
            </a:r>
            <a:r>
              <a:rPr lang="en-US" dirty="0">
                <a:solidFill>
                  <a:schemeClr val="dk1"/>
                </a:solidFill>
                <a:ea typeface="Arial"/>
                <a:cs typeface="Arial"/>
              </a:rPr>
              <a:t>interface classes are contained in </a:t>
            </a:r>
            <a:r>
              <a:rPr lang="en-US" dirty="0" err="1">
                <a:solidFill>
                  <a:schemeClr val="dk1"/>
                </a:solidFill>
                <a:ea typeface="Arial"/>
                <a:cs typeface="Arial"/>
              </a:rPr>
              <a:t>UIKit</a:t>
            </a:r>
            <a:r>
              <a:rPr lang="en-US" dirty="0">
                <a:solidFill>
                  <a:schemeClr val="dk1"/>
                </a:solidFill>
                <a:ea typeface="Arial"/>
                <a:cs typeface="Arial"/>
              </a:rPr>
              <a:t> framework with the top class, </a:t>
            </a:r>
            <a:r>
              <a:rPr lang="en-US" dirty="0" err="1">
                <a:solidFill>
                  <a:schemeClr val="dk1"/>
                </a:solidFill>
                <a:ea typeface="Arial"/>
                <a:cs typeface="Arial"/>
              </a:rPr>
              <a:t>UIView</a:t>
            </a:r>
            <a:r>
              <a:rPr lang="en-US" dirty="0" smtClean="0">
                <a:solidFill>
                  <a:schemeClr val="dk1"/>
                </a:solidFill>
                <a:ea typeface="Arial"/>
                <a:cs typeface="Arial"/>
              </a:rPr>
              <a:t>.</a:t>
            </a:r>
          </a:p>
        </p:txBody>
      </p:sp>
    </p:spTree>
    <p:extLst>
      <p:ext uri="{BB962C8B-B14F-4D97-AF65-F5344CB8AC3E}">
        <p14:creationId xmlns:p14="http://schemas.microsoft.com/office/powerpoint/2010/main" val="290222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20" y="356197"/>
            <a:ext cx="7543800" cy="563563"/>
          </a:xfrm>
        </p:spPr>
        <p:txBody>
          <a:bodyPr/>
          <a:lstStyle/>
          <a:p>
            <a:r>
              <a:rPr lang="en-US" dirty="0"/>
              <a:t>Design the Contacts </a:t>
            </a:r>
            <a:r>
              <a:rPr lang="en-US" dirty="0" smtClean="0"/>
              <a:t>Screen</a:t>
            </a:r>
            <a:endParaRPr lang="ar-SA" dirty="0"/>
          </a:p>
        </p:txBody>
      </p:sp>
      <p:grpSp>
        <p:nvGrpSpPr>
          <p:cNvPr id="4" name="Group 3"/>
          <p:cNvGrpSpPr>
            <a:grpSpLocks noGrp="1" noUngrp="1" noChangeAspect="1"/>
          </p:cNvGrpSpPr>
          <p:nvPr/>
        </p:nvGrpSpPr>
        <p:grpSpPr bwMode="auto">
          <a:xfrm>
            <a:off x="1619672" y="1161696"/>
            <a:ext cx="5759219" cy="4684628"/>
            <a:chOff x="1863725" y="685800"/>
            <a:chExt cx="5416550" cy="5867400"/>
          </a:xfrm>
        </p:grpSpPr>
        <p:pic>
          <p:nvPicPr>
            <p:cNvPr id="5" name="Picture 1" descr="10fig13.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863725" y="685800"/>
              <a:ext cx="5416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63725" y="6210300"/>
              <a:ext cx="5416550" cy="342900"/>
            </a:xfrm>
            <a:prstGeom prst="rect">
              <a:avLst/>
            </a:prstGeom>
            <a:noFill/>
            <a:ln>
              <a:noFill/>
            </a:ln>
          </p:spPr>
          <p:txBody>
            <a:bodyPr anchor="ctr">
              <a:normAutofit fontScale="55000" lnSpcReduction="20000"/>
            </a:bodyPr>
            <a:lstStyle/>
            <a:p>
              <a:pPr algn="ctr">
                <a:defRPr/>
              </a:pPr>
              <a:endParaRPr lang="en-US" sz="2400" dirty="0"/>
            </a:p>
          </p:txBody>
        </p:sp>
      </p:grpSp>
      <p:sp>
        <p:nvSpPr>
          <p:cNvPr id="7" name="TextBox 5"/>
          <p:cNvSpPr txBox="1">
            <a:spLocks noChangeArrowheads="1"/>
          </p:cNvSpPr>
          <p:nvPr/>
        </p:nvSpPr>
        <p:spPr bwMode="auto">
          <a:xfrm>
            <a:off x="11155" y="5548567"/>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a:t>
            </a:r>
            <a:r>
              <a:rPr lang="en-US" altLang="en-US" sz="1400" dirty="0" smtClean="0">
                <a:latin typeface="Arial" panose="020B0604020202020204" pitchFamily="34" charset="0"/>
              </a:rPr>
              <a:t>10.13 </a:t>
            </a:r>
            <a:r>
              <a:rPr lang="en-US" altLang="en-US" sz="1400" dirty="0">
                <a:latin typeface="Arial" panose="020B0604020202020204" pitchFamily="34" charset="0"/>
              </a:rPr>
              <a:t>Selecting the controls to embed in Scroll View.</a:t>
            </a:r>
          </a:p>
        </p:txBody>
      </p:sp>
    </p:spTree>
    <p:extLst>
      <p:ext uri="{BB962C8B-B14F-4D97-AF65-F5344CB8AC3E}">
        <p14:creationId xmlns:p14="http://schemas.microsoft.com/office/powerpoint/2010/main" val="3416644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the Contacts </a:t>
            </a:r>
            <a:r>
              <a:rPr lang="en-US" dirty="0" smtClean="0"/>
              <a:t>Screen</a:t>
            </a:r>
            <a:endParaRPr lang="ar-SA" dirty="0"/>
          </a:p>
        </p:txBody>
      </p:sp>
      <p:sp>
        <p:nvSpPr>
          <p:cNvPr id="3" name="Content Placeholder 2"/>
          <p:cNvSpPr>
            <a:spLocks noGrp="1"/>
          </p:cNvSpPr>
          <p:nvPr>
            <p:ph idx="1"/>
          </p:nvPr>
        </p:nvSpPr>
        <p:spPr/>
        <p:txBody>
          <a:bodyPr/>
          <a:lstStyle/>
          <a:p>
            <a:pPr marL="0" indent="0" algn="l">
              <a:buNone/>
            </a:pPr>
            <a:r>
              <a:rPr lang="en-US" sz="1800" dirty="0" smtClean="0"/>
              <a:t>To set the </a:t>
            </a:r>
            <a:r>
              <a:rPr lang="en-US" sz="1800" dirty="0" smtClean="0"/>
              <a:t>size </a:t>
            </a:r>
            <a:r>
              <a:rPr lang="en-US" sz="1800" dirty="0"/>
              <a:t>of the container </a:t>
            </a:r>
            <a:r>
              <a:rPr lang="en-US" sz="1800" dirty="0" smtClean="0"/>
              <a:t>that will be </a:t>
            </a:r>
            <a:r>
              <a:rPr lang="en-US" sz="1800" dirty="0"/>
              <a:t>scrolled, enter the code of Listing 10.1 </a:t>
            </a:r>
            <a:r>
              <a:rPr lang="en-US" sz="1800" dirty="0" smtClean="0"/>
              <a:t>in </a:t>
            </a:r>
            <a:r>
              <a:rPr lang="en-US" sz="1800" dirty="0" err="1" smtClean="0"/>
              <a:t>LMAContactsController.m</a:t>
            </a:r>
            <a:r>
              <a:rPr lang="en-US" dirty="0" smtClean="0"/>
              <a:t>.</a:t>
            </a:r>
          </a:p>
          <a:p>
            <a:pPr marL="0" indent="0" algn="l">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16559"/>
            <a:ext cx="6768752" cy="2752601"/>
          </a:xfrm>
          <a:prstGeom prst="rect">
            <a:avLst/>
          </a:prstGeom>
          <a:noFill/>
          <a:ln>
            <a:noFill/>
          </a:ln>
        </p:spPr>
      </p:pic>
      <p:sp>
        <p:nvSpPr>
          <p:cNvPr id="5" name="TextBox 4"/>
          <p:cNvSpPr txBox="1"/>
          <p:nvPr/>
        </p:nvSpPr>
        <p:spPr>
          <a:xfrm>
            <a:off x="408146" y="5088086"/>
            <a:ext cx="8532439" cy="1077218"/>
          </a:xfrm>
          <a:prstGeom prst="rect">
            <a:avLst/>
          </a:prstGeom>
          <a:solidFill>
            <a:srgbClr val="FFFF00"/>
          </a:solidFill>
        </p:spPr>
        <p:txBody>
          <a:bodyPr wrap="square" rtlCol="1">
            <a:spAutoFit/>
          </a:bodyPr>
          <a:lstStyle/>
          <a:p>
            <a:pPr marL="285750" indent="-285750" algn="l">
              <a:buFont typeface="Arial" panose="020B0604020202020204" pitchFamily="34" charset="0"/>
              <a:buChar char="•"/>
            </a:pPr>
            <a:r>
              <a:rPr lang="en-US" sz="1600" dirty="0" smtClean="0"/>
              <a:t>This code sets the content size to a rectangle that is 320 pixels wide and 500 pixels tall.</a:t>
            </a:r>
          </a:p>
          <a:p>
            <a:pPr marL="285750" indent="-285750" algn="l">
              <a:buFont typeface="Arial" panose="020B0604020202020204" pitchFamily="34" charset="0"/>
              <a:buChar char="•"/>
            </a:pPr>
            <a:r>
              <a:rPr lang="en-US" sz="1600" dirty="0" smtClean="0"/>
              <a:t>The second method, </a:t>
            </a:r>
            <a:r>
              <a:rPr lang="en-US" sz="1600" b="1" dirty="0" err="1" smtClean="0"/>
              <a:t>viewDidLayoutSubviews</a:t>
            </a:r>
            <a:r>
              <a:rPr lang="en-US" sz="1600" b="1" dirty="0" smtClean="0"/>
              <a:t>: </a:t>
            </a:r>
            <a:r>
              <a:rPr lang="en-US" sz="1600" dirty="0" smtClean="0"/>
              <a:t>, needs to be added to the file because of an apparent bug in </a:t>
            </a:r>
            <a:r>
              <a:rPr lang="en-US" sz="1600" dirty="0" err="1" smtClean="0"/>
              <a:t>iOS</a:t>
            </a:r>
            <a:r>
              <a:rPr lang="en-US" sz="1600" dirty="0" smtClean="0"/>
              <a:t> 7 that sets the size of the scroll view to (0, 0) sometime after </a:t>
            </a:r>
            <a:r>
              <a:rPr lang="en-US" sz="1600" b="1" dirty="0" err="1" smtClean="0"/>
              <a:t>viewDidLoad</a:t>
            </a:r>
            <a:r>
              <a:rPr lang="en-US" sz="1600" b="1" dirty="0" smtClean="0"/>
              <a:t> :</a:t>
            </a:r>
            <a:r>
              <a:rPr lang="en-US" sz="1600" dirty="0" smtClean="0"/>
              <a:t> This code was written on the </a:t>
            </a:r>
            <a:r>
              <a:rPr lang="en-US" sz="1600" dirty="0" err="1" smtClean="0"/>
              <a:t>iOS</a:t>
            </a:r>
            <a:r>
              <a:rPr lang="en-US" sz="1600" dirty="0" smtClean="0"/>
              <a:t> 7.0 SDK. </a:t>
            </a:r>
            <a:endParaRPr lang="ar-SA" sz="1600" dirty="0"/>
          </a:p>
        </p:txBody>
      </p:sp>
    </p:spTree>
    <p:extLst>
      <p:ext uri="{BB962C8B-B14F-4D97-AF65-F5344CB8AC3E}">
        <p14:creationId xmlns:p14="http://schemas.microsoft.com/office/powerpoint/2010/main" val="2365811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the Contacts </a:t>
            </a:r>
            <a:r>
              <a:rPr lang="en-US" dirty="0" smtClean="0"/>
              <a:t>Screen</a:t>
            </a:r>
            <a:endParaRPr lang="ar-SA" dirty="0"/>
          </a:p>
        </p:txBody>
      </p:sp>
      <p:sp>
        <p:nvSpPr>
          <p:cNvPr id="3" name="Content Placeholder 2"/>
          <p:cNvSpPr>
            <a:spLocks noGrp="1"/>
          </p:cNvSpPr>
          <p:nvPr>
            <p:ph idx="1"/>
          </p:nvPr>
        </p:nvSpPr>
        <p:spPr/>
        <p:txBody>
          <a:bodyPr/>
          <a:lstStyle/>
          <a:p>
            <a:pPr algn="l" rtl="0"/>
            <a:r>
              <a:rPr lang="en-US" sz="2000" dirty="0"/>
              <a:t>Try running the app, and you should now be able to scroll the contents of the screen up </a:t>
            </a:r>
            <a:r>
              <a:rPr lang="en-US" sz="2000" dirty="0" smtClean="0"/>
              <a:t>and down</a:t>
            </a:r>
            <a:r>
              <a:rPr lang="en-US" sz="2000" dirty="0"/>
              <a:t>, but the keyboard still can’t be </a:t>
            </a:r>
            <a:r>
              <a:rPr lang="en-US" sz="2000" dirty="0" smtClean="0"/>
              <a:t>dismissed</a:t>
            </a:r>
          </a:p>
          <a:p>
            <a:pPr algn="l" rtl="0"/>
            <a:r>
              <a:rPr lang="en-US" sz="2000" dirty="0" smtClean="0"/>
              <a:t>To </a:t>
            </a:r>
            <a:r>
              <a:rPr lang="en-US" sz="2000" dirty="0"/>
              <a:t>fix the problem, select the Scroll View in the Storyboard and Keyboard setting in Attributes Inspector ( </a:t>
            </a:r>
            <a:r>
              <a:rPr lang="en-US" sz="2000" b="1" u="sng" dirty="0"/>
              <a:t>See Figure 10.14 </a:t>
            </a:r>
            <a:r>
              <a:rPr lang="en-US" sz="2000" dirty="0"/>
              <a:t>). There are two ways to dismiss the </a:t>
            </a:r>
            <a:r>
              <a:rPr lang="en-US" sz="2000" dirty="0" smtClean="0"/>
              <a:t>keyboard:</a:t>
            </a:r>
          </a:p>
          <a:p>
            <a:pPr marL="800100" lvl="1" indent="-342900" algn="l" rtl="0">
              <a:buFont typeface="+mj-lt"/>
              <a:buAutoNum type="arabicParenR"/>
            </a:pPr>
            <a:r>
              <a:rPr lang="en-US" sz="1800" dirty="0" smtClean="0"/>
              <a:t>The </a:t>
            </a:r>
            <a:r>
              <a:rPr lang="en-US" sz="1800" dirty="0"/>
              <a:t>first option, </a:t>
            </a:r>
            <a:r>
              <a:rPr lang="en-US" sz="1800" b="1" dirty="0" smtClean="0"/>
              <a:t>“Dismiss </a:t>
            </a:r>
            <a:r>
              <a:rPr lang="en-US" sz="1800" b="1" dirty="0"/>
              <a:t>on </a:t>
            </a:r>
            <a:r>
              <a:rPr lang="en-US" sz="1800" b="1" dirty="0" smtClean="0"/>
              <a:t>Drag” </a:t>
            </a:r>
            <a:r>
              <a:rPr lang="en-US" sz="1800" dirty="0"/>
              <a:t>will dismiss the keyboard as soon as the user starts dragging the scroll view. </a:t>
            </a:r>
            <a:endParaRPr lang="en-US" sz="1800" dirty="0" smtClean="0"/>
          </a:p>
          <a:p>
            <a:pPr marL="800100" lvl="1" indent="-342900" algn="l" rtl="0">
              <a:buFont typeface="+mj-lt"/>
              <a:buAutoNum type="arabicParenR"/>
            </a:pPr>
            <a:r>
              <a:rPr lang="en-US" sz="1800" dirty="0" smtClean="0"/>
              <a:t>The second option</a:t>
            </a:r>
            <a:r>
              <a:rPr lang="en-US" sz="1800" b="1" dirty="0" smtClean="0"/>
              <a:t>: “Dismiss Interactively” </a:t>
            </a:r>
            <a:r>
              <a:rPr lang="en-US" sz="1800" dirty="0"/>
              <a:t>will dismiss the keyboard as the user scrolls down and </a:t>
            </a:r>
            <a:r>
              <a:rPr lang="en-US" sz="1800" dirty="0" smtClean="0"/>
              <a:t>starts </a:t>
            </a:r>
            <a:r>
              <a:rPr lang="en-US" sz="1800" dirty="0"/>
              <a:t>to scroll into the space where the keyboard </a:t>
            </a:r>
            <a:r>
              <a:rPr lang="en-US" sz="1800" dirty="0" smtClean="0"/>
              <a:t>is.</a:t>
            </a:r>
          </a:p>
          <a:p>
            <a:pPr marL="514350" indent="-457200" algn="l" rtl="0"/>
            <a:r>
              <a:rPr lang="en-US" sz="2000" dirty="0"/>
              <a:t>The scroll view is used extensively throughout </a:t>
            </a:r>
            <a:r>
              <a:rPr lang="en-US" sz="2000" dirty="0" smtClean="0"/>
              <a:t>iOS. </a:t>
            </a:r>
            <a:r>
              <a:rPr lang="en-US" sz="2000" dirty="0" smtClean="0"/>
              <a:t>In </a:t>
            </a:r>
            <a:r>
              <a:rPr lang="en-US" sz="2000" dirty="0"/>
              <a:t>addition to scrolling up and down, </a:t>
            </a:r>
            <a:r>
              <a:rPr lang="en-US" sz="2000" dirty="0" err="1"/>
              <a:t>UIScrollView</a:t>
            </a:r>
            <a:r>
              <a:rPr lang="en-US" sz="2000" dirty="0"/>
              <a:t>  allows for scrolling horizontally as well as </a:t>
            </a:r>
            <a:r>
              <a:rPr lang="en-US" sz="2000" dirty="0" smtClean="0"/>
              <a:t>zooming.</a:t>
            </a:r>
            <a:endParaRPr lang="ar-SA" sz="2000" dirty="0"/>
          </a:p>
        </p:txBody>
      </p:sp>
    </p:spTree>
    <p:extLst>
      <p:ext uri="{BB962C8B-B14F-4D97-AF65-F5344CB8AC3E}">
        <p14:creationId xmlns:p14="http://schemas.microsoft.com/office/powerpoint/2010/main" val="2357968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the Contacts </a:t>
            </a:r>
            <a:r>
              <a:rPr lang="en-US" dirty="0" smtClean="0"/>
              <a:t>Screen</a:t>
            </a:r>
            <a:endParaRPr lang="ar-S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11505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a:spLocks noChangeArrowheads="1"/>
          </p:cNvSpPr>
          <p:nvPr/>
        </p:nvSpPr>
        <p:spPr bwMode="auto">
          <a:xfrm>
            <a:off x="401790" y="5313086"/>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a:t>
            </a:r>
            <a:r>
              <a:rPr lang="en-US" altLang="en-US" sz="1400" dirty="0" smtClean="0">
                <a:latin typeface="Arial" panose="020B0604020202020204" pitchFamily="34" charset="0"/>
              </a:rPr>
              <a:t>10.14 </a:t>
            </a:r>
            <a:r>
              <a:rPr lang="en-US" altLang="en-US" sz="1400" dirty="0">
                <a:latin typeface="Arial" panose="020B0604020202020204" pitchFamily="34" charset="0"/>
              </a:rPr>
              <a:t>Selecting the controls to embed in Scroll View.</a:t>
            </a:r>
          </a:p>
        </p:txBody>
      </p:sp>
    </p:spTree>
    <p:extLst>
      <p:ext uri="{BB962C8B-B14F-4D97-AF65-F5344CB8AC3E}">
        <p14:creationId xmlns:p14="http://schemas.microsoft.com/office/powerpoint/2010/main" val="46836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sp>
        <p:nvSpPr>
          <p:cNvPr id="3" name="Content Placeholder 2"/>
          <p:cNvSpPr>
            <a:spLocks noGrp="1"/>
          </p:cNvSpPr>
          <p:nvPr>
            <p:ph idx="1"/>
          </p:nvPr>
        </p:nvSpPr>
        <p:spPr/>
        <p:txBody>
          <a:bodyPr/>
          <a:lstStyle/>
          <a:p>
            <a:pPr marL="0" indent="0" algn="l">
              <a:buNone/>
            </a:pPr>
            <a:endParaRPr lang="en-US" dirty="0" smtClean="0"/>
          </a:p>
          <a:p>
            <a:pPr marL="0" indent="0" algn="l">
              <a:buNone/>
            </a:pPr>
            <a:endParaRPr lang="en-US" dirty="0"/>
          </a:p>
        </p:txBody>
      </p:sp>
      <p:sp>
        <p:nvSpPr>
          <p:cNvPr id="6" name="Rectangle 5"/>
          <p:cNvSpPr/>
          <p:nvPr/>
        </p:nvSpPr>
        <p:spPr>
          <a:xfrm>
            <a:off x="346238" y="1295400"/>
            <a:ext cx="8111962" cy="2308324"/>
          </a:xfrm>
          <a:prstGeom prst="rect">
            <a:avLst/>
          </a:prstGeom>
        </p:spPr>
        <p:txBody>
          <a:bodyPr wrap="square">
            <a:spAutoFit/>
          </a:bodyPr>
          <a:lstStyle/>
          <a:p>
            <a:pPr marL="285750" indent="-285750" algn="just">
              <a:buFont typeface="Arial" panose="020B0604020202020204" pitchFamily="34" charset="0"/>
              <a:buChar char="•"/>
            </a:pPr>
            <a:r>
              <a:rPr lang="en-US" dirty="0"/>
              <a:t>A Navigation Controller is a special control that allows users to drill down through several screens and then return the way they came by tapping a button in the top left of the screen to navigate back to the previous screen</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In </a:t>
            </a:r>
            <a:r>
              <a:rPr lang="en-US" dirty="0" err="1"/>
              <a:t>MyContactList</a:t>
            </a:r>
            <a:r>
              <a:rPr lang="en-US" dirty="0"/>
              <a:t>, you implement this by adding a Navigation Controller to the Contacts Controller, so the Tab Bar will actually be connected to the Navigation Controller, which in turn is connected to the View Controller</a:t>
            </a:r>
            <a:r>
              <a:rPr lang="en-US" dirty="0" smtClean="0"/>
              <a:t>.</a:t>
            </a:r>
          </a:p>
          <a:p>
            <a:pPr marL="285750" indent="-285750" algn="just">
              <a:buFont typeface="Arial" panose="020B0604020202020204" pitchFamily="34" charset="0"/>
              <a:buChar char="•"/>
            </a:pPr>
            <a:endParaRPr lang="en-US" dirty="0"/>
          </a:p>
        </p:txBody>
      </p:sp>
      <p:sp>
        <p:nvSpPr>
          <p:cNvPr id="7" name="Rectangle 6"/>
          <p:cNvSpPr/>
          <p:nvPr/>
        </p:nvSpPr>
        <p:spPr>
          <a:xfrm>
            <a:off x="755576" y="3429000"/>
            <a:ext cx="7931224" cy="2308324"/>
          </a:xfrm>
          <a:prstGeom prst="rect">
            <a:avLst/>
          </a:prstGeom>
        </p:spPr>
        <p:txBody>
          <a:bodyPr wrap="square">
            <a:spAutoFit/>
          </a:bodyPr>
          <a:lstStyle/>
          <a:p>
            <a:pPr algn="just"/>
            <a:r>
              <a:rPr lang="en-US" b="1" dirty="0"/>
              <a:t>1. </a:t>
            </a:r>
            <a:r>
              <a:rPr lang="en-US" dirty="0"/>
              <a:t>Select the Contacts Controller and then choose Editor &gt; Embed In &gt; Navigation Controller. This adds a Navigation Controller between the Tab Bar Controller and the Contacts Controller </a:t>
            </a:r>
            <a:r>
              <a:rPr lang="en-US" dirty="0" smtClean="0"/>
              <a:t>(</a:t>
            </a:r>
            <a:r>
              <a:rPr lang="en-US" b="1" dirty="0" smtClean="0"/>
              <a:t>Figure </a:t>
            </a:r>
            <a:r>
              <a:rPr lang="en-US" b="1" dirty="0"/>
              <a:t>10.15</a:t>
            </a:r>
            <a:r>
              <a:rPr lang="en-US" dirty="0"/>
              <a:t>). It also adds a gray bar to the top of the Contacts screen covering the Segmented Control and part of the scroll view. This is the navigation bar, which will contain the title of the screen, the button for navigating back, and possibly some other controls. You’ll need to move the Segmented Control and scroll view</a:t>
            </a:r>
          </a:p>
          <a:p>
            <a:pPr algn="just"/>
            <a:r>
              <a:rPr lang="en-US" dirty="0"/>
              <a:t>down to be visible under the navigation bar.</a:t>
            </a:r>
          </a:p>
        </p:txBody>
      </p:sp>
    </p:spTree>
    <p:extLst>
      <p:ext uri="{BB962C8B-B14F-4D97-AF65-F5344CB8AC3E}">
        <p14:creationId xmlns:p14="http://schemas.microsoft.com/office/powerpoint/2010/main" val="3003696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grpSp>
        <p:nvGrpSpPr>
          <p:cNvPr id="5" name="Group 4"/>
          <p:cNvGrpSpPr>
            <a:grpSpLocks noGrp="1" noUngrp="1" noChangeAspect="1"/>
          </p:cNvGrpSpPr>
          <p:nvPr/>
        </p:nvGrpSpPr>
        <p:grpSpPr bwMode="auto">
          <a:xfrm>
            <a:off x="755576" y="1196752"/>
            <a:ext cx="7543800" cy="4588529"/>
            <a:chOff x="685800" y="1255713"/>
            <a:chExt cx="7772400" cy="4727575"/>
          </a:xfrm>
        </p:grpSpPr>
        <p:pic>
          <p:nvPicPr>
            <p:cNvPr id="6" name="Picture 5" descr="10fig15.jpg"/>
            <p:cNvPicPr>
              <a:picLocks noRot="1" noChangeAspect="1" noMove="1" noResize="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55713"/>
              <a:ext cx="77724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5800" y="5640388"/>
              <a:ext cx="7772400" cy="342900"/>
            </a:xfrm>
            <a:prstGeom prst="rect">
              <a:avLst/>
            </a:prstGeom>
            <a:noFill/>
            <a:ln>
              <a:noFill/>
            </a:ln>
          </p:spPr>
          <p:txBody>
            <a:bodyPr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dirty="0"/>
            </a:p>
          </p:txBody>
        </p:sp>
      </p:grpSp>
      <p:sp>
        <p:nvSpPr>
          <p:cNvPr id="8" name="TextBox 5"/>
          <p:cNvSpPr txBox="1">
            <a:spLocks noChangeArrowheads="1"/>
          </p:cNvSpPr>
          <p:nvPr/>
        </p:nvSpPr>
        <p:spPr bwMode="auto">
          <a:xfrm>
            <a:off x="611560" y="5517232"/>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400" dirty="0">
                <a:latin typeface="Arial" panose="020B0604020202020204" pitchFamily="34" charset="0"/>
              </a:rPr>
              <a:t>Figure 10.15 Adding a Navigation Controller.</a:t>
            </a:r>
          </a:p>
        </p:txBody>
      </p:sp>
    </p:spTree>
    <p:extLst>
      <p:ext uri="{BB962C8B-B14F-4D97-AF65-F5344CB8AC3E}">
        <p14:creationId xmlns:p14="http://schemas.microsoft.com/office/powerpoint/2010/main" val="2399543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grpSp>
        <p:nvGrpSpPr>
          <p:cNvPr id="6" name="Group 5"/>
          <p:cNvGrpSpPr>
            <a:grpSpLocks noGrp="1" noUngrp="1" noChangeAspect="1"/>
          </p:cNvGrpSpPr>
          <p:nvPr/>
        </p:nvGrpSpPr>
        <p:grpSpPr bwMode="auto">
          <a:xfrm>
            <a:off x="3498236" y="1399088"/>
            <a:ext cx="5472608" cy="3886681"/>
            <a:chOff x="685800" y="1312863"/>
            <a:chExt cx="7772400" cy="4611687"/>
          </a:xfrm>
        </p:grpSpPr>
        <p:pic>
          <p:nvPicPr>
            <p:cNvPr id="7" name="Picture 6" descr="10fig16.jpg"/>
            <p:cNvPicPr>
              <a:picLocks noRot="1" noChangeAspect="1" noMove="1" noResize="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12863"/>
              <a:ext cx="7772400"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5581650"/>
              <a:ext cx="7772400" cy="342900"/>
            </a:xfrm>
            <a:prstGeom prst="rect">
              <a:avLst/>
            </a:prstGeom>
            <a:noFill/>
            <a:ln>
              <a:noFill/>
            </a:ln>
          </p:spPr>
          <p:txBody>
            <a:bodyPr anchor="ctr">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dirty="0"/>
            </a:p>
          </p:txBody>
        </p:sp>
      </p:grpSp>
      <p:sp>
        <p:nvSpPr>
          <p:cNvPr id="9" name="TextBox 5"/>
          <p:cNvSpPr txBox="1">
            <a:spLocks noChangeArrowheads="1"/>
          </p:cNvSpPr>
          <p:nvPr/>
        </p:nvSpPr>
        <p:spPr bwMode="auto">
          <a:xfrm>
            <a:off x="3563888" y="5049251"/>
            <a:ext cx="534130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10.16 Setting the Y placement for the Segmented Control.</a:t>
            </a:r>
          </a:p>
        </p:txBody>
      </p:sp>
      <p:sp>
        <p:nvSpPr>
          <p:cNvPr id="3" name="Rectangle 2"/>
          <p:cNvSpPr/>
          <p:nvPr/>
        </p:nvSpPr>
        <p:spPr>
          <a:xfrm>
            <a:off x="86219" y="1531269"/>
            <a:ext cx="3189637" cy="1200329"/>
          </a:xfrm>
          <a:prstGeom prst="rect">
            <a:avLst/>
          </a:prstGeom>
        </p:spPr>
        <p:txBody>
          <a:bodyPr wrap="square">
            <a:spAutoFit/>
          </a:bodyPr>
          <a:lstStyle/>
          <a:p>
            <a:pPr algn="just"/>
            <a:r>
              <a:rPr lang="en-US" b="1" dirty="0"/>
              <a:t>2.</a:t>
            </a:r>
            <a:r>
              <a:rPr lang="en-US" dirty="0"/>
              <a:t>Select the scroll view and drag down to free up some whitespace below the navigation bar.</a:t>
            </a:r>
          </a:p>
        </p:txBody>
      </p:sp>
      <p:sp>
        <p:nvSpPr>
          <p:cNvPr id="12" name="Rectangle 11"/>
          <p:cNvSpPr/>
          <p:nvPr/>
        </p:nvSpPr>
        <p:spPr>
          <a:xfrm>
            <a:off x="23819" y="2985036"/>
            <a:ext cx="3252037" cy="1754326"/>
          </a:xfrm>
          <a:prstGeom prst="rect">
            <a:avLst/>
          </a:prstGeom>
        </p:spPr>
        <p:txBody>
          <a:bodyPr wrap="square">
            <a:spAutoFit/>
          </a:bodyPr>
          <a:lstStyle/>
          <a:p>
            <a:r>
              <a:rPr lang="en-US" b="1" dirty="0"/>
              <a:t>3.</a:t>
            </a:r>
            <a:r>
              <a:rPr lang="en-US" dirty="0"/>
              <a:t>The Segmented Control is hidden, so select it in the Dock, and then use the Size Inspector in the right sidebar to change the Y coordinate to 70 </a:t>
            </a:r>
            <a:r>
              <a:rPr lang="en-US" b="1" dirty="0"/>
              <a:t>( Figure 10.16 </a:t>
            </a:r>
            <a:r>
              <a:rPr lang="en-US" dirty="0"/>
              <a:t>).</a:t>
            </a:r>
          </a:p>
        </p:txBody>
      </p:sp>
      <p:sp>
        <p:nvSpPr>
          <p:cNvPr id="13" name="Rectangle 12"/>
          <p:cNvSpPr/>
          <p:nvPr/>
        </p:nvSpPr>
        <p:spPr>
          <a:xfrm>
            <a:off x="0" y="4964666"/>
            <a:ext cx="3432584" cy="1754326"/>
          </a:xfrm>
          <a:prstGeom prst="rect">
            <a:avLst/>
          </a:prstGeom>
          <a:solidFill>
            <a:schemeClr val="bg1"/>
          </a:solidFill>
        </p:spPr>
        <p:txBody>
          <a:bodyPr wrap="square">
            <a:spAutoFit/>
          </a:bodyPr>
          <a:lstStyle/>
          <a:p>
            <a:r>
              <a:rPr lang="en-US" b="1" dirty="0"/>
              <a:t>4.</a:t>
            </a:r>
            <a:r>
              <a:rPr lang="en-US" dirty="0"/>
              <a:t>Set the title of the navigation bar by selecting the Contacts Controller’s Navigation Item in the Dock and then use the Attributes Inspector to set the Title to Contact ( </a:t>
            </a:r>
            <a:r>
              <a:rPr lang="en-US" b="1" dirty="0"/>
              <a:t>Figure </a:t>
            </a:r>
            <a:r>
              <a:rPr lang="en-US" b="1" dirty="0" smtClean="0"/>
              <a:t>10.17</a:t>
            </a:r>
            <a:r>
              <a:rPr lang="en-US" dirty="0" smtClean="0"/>
              <a:t>) </a:t>
            </a:r>
            <a:endParaRPr lang="en-US" dirty="0"/>
          </a:p>
        </p:txBody>
      </p:sp>
    </p:spTree>
    <p:extLst>
      <p:ext uri="{BB962C8B-B14F-4D97-AF65-F5344CB8AC3E}">
        <p14:creationId xmlns:p14="http://schemas.microsoft.com/office/powerpoint/2010/main" val="3117750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grpSp>
        <p:nvGrpSpPr>
          <p:cNvPr id="4" name="Group 3"/>
          <p:cNvGrpSpPr>
            <a:grpSpLocks noGrp="1" noUngrp="1" noChangeAspect="1"/>
          </p:cNvGrpSpPr>
          <p:nvPr/>
        </p:nvGrpSpPr>
        <p:grpSpPr bwMode="auto">
          <a:xfrm>
            <a:off x="655336" y="1556792"/>
            <a:ext cx="8093128" cy="2664296"/>
            <a:chOff x="685800" y="2500313"/>
            <a:chExt cx="7772400" cy="2238375"/>
          </a:xfrm>
        </p:grpSpPr>
        <p:pic>
          <p:nvPicPr>
            <p:cNvPr id="5" name="Picture 1" descr="10fig17.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2500313"/>
              <a:ext cx="7772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4395788"/>
              <a:ext cx="7772400" cy="342900"/>
            </a:xfrm>
            <a:prstGeom prst="rect">
              <a:avLst/>
            </a:prstGeom>
            <a:noFill/>
            <a:ln>
              <a:noFill/>
            </a:ln>
          </p:spPr>
          <p:txBody>
            <a:bodyPr anchor="ctr">
              <a:normAutofit fontScale="92500" lnSpcReduction="10000"/>
            </a:bodyPr>
            <a:lstStyle/>
            <a:p>
              <a:pPr algn="ctr">
                <a:defRPr/>
              </a:pPr>
              <a:endParaRPr lang="en-US" sz="2400" dirty="0"/>
            </a:p>
          </p:txBody>
        </p:sp>
      </p:grpSp>
      <p:sp>
        <p:nvSpPr>
          <p:cNvPr id="7" name="TextBox 5"/>
          <p:cNvSpPr txBox="1">
            <a:spLocks noChangeArrowheads="1"/>
          </p:cNvSpPr>
          <p:nvPr/>
        </p:nvSpPr>
        <p:spPr bwMode="auto">
          <a:xfrm>
            <a:off x="485408" y="3850123"/>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10.17 Setting the navigation bar Title.</a:t>
            </a:r>
          </a:p>
        </p:txBody>
      </p:sp>
      <p:sp>
        <p:nvSpPr>
          <p:cNvPr id="9" name="Rectangle 8"/>
          <p:cNvSpPr/>
          <p:nvPr/>
        </p:nvSpPr>
        <p:spPr bwMode="auto">
          <a:xfrm>
            <a:off x="625272" y="4437112"/>
            <a:ext cx="8407072" cy="6480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If you run the app, you should see the navigation bar show up on the Contact screen, </a:t>
            </a:r>
            <a:r>
              <a:rPr lang="en-US" dirty="0" smtClean="0"/>
              <a:t>but otherwise</a:t>
            </a:r>
            <a:r>
              <a:rPr lang="en-US" dirty="0"/>
              <a:t>, everything else should function as before. </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741327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sp>
        <p:nvSpPr>
          <p:cNvPr id="3" name="Rectangle 2"/>
          <p:cNvSpPr/>
          <p:nvPr/>
        </p:nvSpPr>
        <p:spPr>
          <a:xfrm>
            <a:off x="683568" y="1374716"/>
            <a:ext cx="8136904" cy="4524315"/>
          </a:xfrm>
          <a:prstGeom prst="rect">
            <a:avLst/>
          </a:prstGeom>
        </p:spPr>
        <p:txBody>
          <a:bodyPr wrap="square">
            <a:spAutoFit/>
          </a:bodyPr>
          <a:lstStyle/>
          <a:p>
            <a:r>
              <a:rPr lang="en-US" dirty="0"/>
              <a:t>The next step is to add a View Controller for the Date screen and add that to the Navigation Controller as well</a:t>
            </a:r>
            <a:r>
              <a:rPr lang="en-US" dirty="0" smtClean="0"/>
              <a:t>.</a:t>
            </a:r>
          </a:p>
          <a:p>
            <a:pPr marL="342900" indent="-342900">
              <a:buAutoNum type="arabicPeriod"/>
            </a:pPr>
            <a:r>
              <a:rPr lang="en-US" dirty="0" smtClean="0"/>
              <a:t>Drag </a:t>
            </a:r>
            <a:r>
              <a:rPr lang="en-US" dirty="0"/>
              <a:t>a new View Controller onto the </a:t>
            </a:r>
            <a:r>
              <a:rPr lang="en-US" dirty="0" smtClean="0"/>
              <a:t>Storyboard</a:t>
            </a:r>
          </a:p>
          <a:p>
            <a:pPr marL="342900" indent="-342900">
              <a:buFontTx/>
              <a:buAutoNum type="arabicPeriod"/>
            </a:pPr>
            <a:r>
              <a:rPr lang="en-US" dirty="0" smtClean="0"/>
              <a:t>Use </a:t>
            </a:r>
            <a:r>
              <a:rPr lang="en-US" dirty="0"/>
              <a:t>the Attributes Inspector to change the new View Controller’s Title to Birthdate .</a:t>
            </a:r>
          </a:p>
          <a:p>
            <a:r>
              <a:rPr lang="en-US" dirty="0"/>
              <a:t>3. </a:t>
            </a:r>
            <a:r>
              <a:rPr lang="en-US" dirty="0" smtClean="0"/>
              <a:t> Control-drag </a:t>
            </a:r>
            <a:r>
              <a:rPr lang="en-US" dirty="0"/>
              <a:t>from the Change button to the Birthdate View Controller, </a:t>
            </a:r>
            <a:r>
              <a:rPr lang="en-US" dirty="0" smtClean="0"/>
              <a:t> </a:t>
            </a:r>
          </a:p>
          <a:p>
            <a:r>
              <a:rPr lang="en-US" dirty="0"/>
              <a:t> </a:t>
            </a:r>
            <a:r>
              <a:rPr lang="en-US" dirty="0" smtClean="0"/>
              <a:t>    and </a:t>
            </a:r>
            <a:r>
              <a:rPr lang="en-US" dirty="0"/>
              <a:t>pick Push in the action menu that comes up. This will push the new </a:t>
            </a:r>
            <a:r>
              <a:rPr lang="en-US" dirty="0" smtClean="0"/>
              <a:t>  </a:t>
            </a:r>
          </a:p>
          <a:p>
            <a:r>
              <a:rPr lang="en-US" dirty="0"/>
              <a:t> </a:t>
            </a:r>
            <a:r>
              <a:rPr lang="en-US" dirty="0" smtClean="0"/>
              <a:t>    View </a:t>
            </a:r>
            <a:r>
              <a:rPr lang="en-US" dirty="0"/>
              <a:t>Controller on to the Navigation Stack that the Contacts screen is </a:t>
            </a:r>
            <a:r>
              <a:rPr lang="en-US" dirty="0" smtClean="0"/>
              <a:t> </a:t>
            </a:r>
          </a:p>
          <a:p>
            <a:r>
              <a:rPr lang="en-US" dirty="0"/>
              <a:t> </a:t>
            </a:r>
            <a:r>
              <a:rPr lang="en-US" dirty="0" smtClean="0"/>
              <a:t>    already </a:t>
            </a:r>
            <a:r>
              <a:rPr lang="en-US" dirty="0"/>
              <a:t>part of. You should see a navigation bar added to the new View </a:t>
            </a:r>
            <a:endParaRPr lang="en-US" dirty="0" smtClean="0"/>
          </a:p>
          <a:p>
            <a:r>
              <a:rPr lang="en-US" dirty="0"/>
              <a:t> </a:t>
            </a:r>
            <a:r>
              <a:rPr lang="en-US" dirty="0" smtClean="0"/>
              <a:t>    Controller</a:t>
            </a:r>
            <a:r>
              <a:rPr lang="en-US" dirty="0"/>
              <a:t>, and in the Dock you will see a Navigation Item appear for the </a:t>
            </a:r>
            <a:endParaRPr lang="en-US" dirty="0" smtClean="0"/>
          </a:p>
          <a:p>
            <a:r>
              <a:rPr lang="en-US" dirty="0"/>
              <a:t> </a:t>
            </a:r>
            <a:r>
              <a:rPr lang="en-US" dirty="0" smtClean="0"/>
              <a:t>     Birthdate </a:t>
            </a:r>
            <a:r>
              <a:rPr lang="en-US" dirty="0"/>
              <a:t>Controller</a:t>
            </a:r>
            <a:r>
              <a:rPr lang="en-US" dirty="0" smtClean="0"/>
              <a:t>.</a:t>
            </a:r>
          </a:p>
          <a:p>
            <a:r>
              <a:rPr lang="en-US" dirty="0"/>
              <a:t>4. Select the new Navigation Item and set its Title to </a:t>
            </a:r>
            <a:r>
              <a:rPr lang="en-US" b="1" dirty="0"/>
              <a:t>Pick Birthdate ( Figure 10.18 </a:t>
            </a:r>
            <a:r>
              <a:rPr lang="en-US" dirty="0"/>
              <a:t>).</a:t>
            </a:r>
          </a:p>
          <a:p>
            <a:endParaRPr lang="en-US" dirty="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1924290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pic>
        <p:nvPicPr>
          <p:cNvPr id="3" name="Picture 2"/>
          <p:cNvPicPr>
            <a:picLocks noChangeAspect="1"/>
          </p:cNvPicPr>
          <p:nvPr/>
        </p:nvPicPr>
        <p:blipFill>
          <a:blip r:embed="rId2"/>
          <a:stretch>
            <a:fillRect/>
          </a:stretch>
        </p:blipFill>
        <p:spPr>
          <a:xfrm>
            <a:off x="395536" y="1648668"/>
            <a:ext cx="8363839" cy="3796555"/>
          </a:xfrm>
          <a:prstGeom prst="rect">
            <a:avLst/>
          </a:prstGeom>
        </p:spPr>
      </p:pic>
      <p:sp>
        <p:nvSpPr>
          <p:cNvPr id="9" name="TextBox 5"/>
          <p:cNvSpPr txBox="1">
            <a:spLocks noChangeArrowheads="1"/>
          </p:cNvSpPr>
          <p:nvPr/>
        </p:nvSpPr>
        <p:spPr bwMode="auto">
          <a:xfrm>
            <a:off x="611560" y="5137248"/>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 Figure 10.18   Setting the Navigation Bar Title for the Birthdate View Controller. </a:t>
            </a:r>
          </a:p>
        </p:txBody>
      </p:sp>
      <p:sp>
        <p:nvSpPr>
          <p:cNvPr id="6" name="Rectangle 5"/>
          <p:cNvSpPr/>
          <p:nvPr/>
        </p:nvSpPr>
        <p:spPr bwMode="auto">
          <a:xfrm>
            <a:off x="395536" y="5749092"/>
            <a:ext cx="8496944" cy="6480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dirty="0"/>
              <a:t>The connections between the various view controllers are called segues, as they define how </a:t>
            </a:r>
            <a:r>
              <a:rPr lang="en-US" dirty="0" smtClean="0"/>
              <a:t>the various </a:t>
            </a:r>
            <a:r>
              <a:rPr lang="en-US" dirty="0"/>
              <a:t>screens will transition back and forth.</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17752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and Controllers</a:t>
            </a:r>
            <a:endParaRPr lang="en-US" dirty="0">
              <a:solidFill>
                <a:schemeClr val="accent6"/>
              </a:solidFill>
            </a:endParaRPr>
          </a:p>
        </p:txBody>
      </p:sp>
      <p:sp>
        <p:nvSpPr>
          <p:cNvPr id="3" name="Content Placeholder 2"/>
          <p:cNvSpPr>
            <a:spLocks noGrp="1"/>
          </p:cNvSpPr>
          <p:nvPr>
            <p:ph idx="1"/>
          </p:nvPr>
        </p:nvSpPr>
        <p:spPr>
          <a:xfrm>
            <a:off x="381000" y="1124744"/>
            <a:ext cx="8305800" cy="4724400"/>
          </a:xfrm>
        </p:spPr>
        <p:txBody>
          <a:bodyPr/>
          <a:lstStyle/>
          <a:p>
            <a:pPr lvl="0" indent="-190500" algn="l" rtl="0">
              <a:spcBef>
                <a:spcPts val="0"/>
              </a:spcBef>
              <a:spcAft>
                <a:spcPts val="0"/>
              </a:spcAft>
              <a:buClr>
                <a:schemeClr val="dk1"/>
              </a:buClr>
              <a:buNone/>
            </a:pPr>
            <a:endParaRPr lang="en-US" dirty="0">
              <a:solidFill>
                <a:schemeClr val="dk1"/>
              </a:solidFill>
              <a:ea typeface="Arial"/>
              <a:cs typeface="Arial"/>
              <a:sym typeface="Arial"/>
            </a:endParaRPr>
          </a:p>
          <a:p>
            <a:pPr algn="l" rtl="0">
              <a:spcBef>
                <a:spcPts val="0"/>
              </a:spcBef>
              <a:spcAft>
                <a:spcPts val="0"/>
              </a:spcAft>
              <a:buClr>
                <a:schemeClr val="dk1"/>
              </a:buClr>
              <a:buSzPct val="100000"/>
              <a:buFont typeface="Arial"/>
              <a:buChar char="•"/>
            </a:pPr>
            <a:r>
              <a:rPr lang="en-US" dirty="0">
                <a:solidFill>
                  <a:schemeClr val="dk1"/>
                </a:solidFill>
                <a:ea typeface="Arial"/>
                <a:cs typeface="Arial"/>
              </a:rPr>
              <a:t>A subclass of </a:t>
            </a:r>
            <a:r>
              <a:rPr lang="en-US" dirty="0" err="1">
                <a:solidFill>
                  <a:schemeClr val="dk1"/>
                </a:solidFill>
                <a:ea typeface="Arial"/>
                <a:cs typeface="Arial"/>
              </a:rPr>
              <a:t>UIView</a:t>
            </a:r>
            <a:r>
              <a:rPr lang="en-US" dirty="0">
                <a:solidFill>
                  <a:schemeClr val="dk1"/>
                </a:solidFill>
                <a:ea typeface="Arial"/>
                <a:cs typeface="Arial"/>
              </a:rPr>
              <a:t> is </a:t>
            </a:r>
            <a:r>
              <a:rPr lang="en-US" dirty="0" err="1">
                <a:solidFill>
                  <a:schemeClr val="dk1"/>
                </a:solidFill>
                <a:ea typeface="Arial"/>
                <a:cs typeface="Arial"/>
              </a:rPr>
              <a:t>UIWindow</a:t>
            </a:r>
            <a:endParaRPr lang="en-US" dirty="0">
              <a:solidFill>
                <a:schemeClr val="dk1"/>
              </a:solidFill>
              <a:ea typeface="Arial"/>
              <a:cs typeface="Arial"/>
            </a:endParaRPr>
          </a:p>
          <a:p>
            <a:pPr algn="l" rtl="0">
              <a:spcBef>
                <a:spcPts val="0"/>
              </a:spcBef>
              <a:spcAft>
                <a:spcPts val="0"/>
              </a:spcAft>
              <a:buClr>
                <a:schemeClr val="dk1"/>
              </a:buClr>
              <a:buSzPct val="100000"/>
              <a:buFont typeface="Arial"/>
              <a:buChar char="•"/>
            </a:pPr>
            <a:endParaRPr lang="en-US" dirty="0" smtClean="0">
              <a:solidFill>
                <a:schemeClr val="dk1"/>
              </a:solidFill>
              <a:ea typeface="Arial"/>
              <a:cs typeface="Arial"/>
            </a:endParaRPr>
          </a:p>
          <a:p>
            <a:pPr algn="l" rtl="0">
              <a:spcBef>
                <a:spcPts val="0"/>
              </a:spcBef>
              <a:spcAft>
                <a:spcPts val="0"/>
              </a:spcAft>
              <a:buClr>
                <a:schemeClr val="dk1"/>
              </a:buClr>
              <a:buSzPct val="100000"/>
              <a:buFont typeface="Arial"/>
              <a:buChar char="•"/>
            </a:pPr>
            <a:r>
              <a:rPr lang="en-US" dirty="0" smtClean="0">
                <a:solidFill>
                  <a:schemeClr val="dk1"/>
                </a:solidFill>
                <a:ea typeface="Arial"/>
                <a:cs typeface="Arial"/>
              </a:rPr>
              <a:t>Each </a:t>
            </a:r>
            <a:r>
              <a:rPr lang="en-US" dirty="0">
                <a:solidFill>
                  <a:schemeClr val="dk1"/>
                </a:solidFill>
                <a:ea typeface="Arial"/>
                <a:cs typeface="Arial"/>
              </a:rPr>
              <a:t>iOS app has one </a:t>
            </a:r>
            <a:r>
              <a:rPr lang="en-US" dirty="0" err="1">
                <a:solidFill>
                  <a:schemeClr val="dk1"/>
                </a:solidFill>
                <a:ea typeface="Arial"/>
                <a:cs typeface="Arial"/>
              </a:rPr>
              <a:t>UIWindow</a:t>
            </a:r>
            <a:r>
              <a:rPr lang="en-US" dirty="0">
                <a:solidFill>
                  <a:schemeClr val="dk1"/>
                </a:solidFill>
                <a:ea typeface="Arial"/>
                <a:cs typeface="Arial"/>
              </a:rPr>
              <a:t> object that is created when the app launches</a:t>
            </a:r>
            <a:r>
              <a:rPr lang="en-US" dirty="0" smtClean="0">
                <a:solidFill>
                  <a:schemeClr val="dk1"/>
                </a:solidFill>
                <a:ea typeface="Arial"/>
                <a:cs typeface="Arial"/>
              </a:rPr>
              <a:t>.</a:t>
            </a:r>
          </a:p>
          <a:p>
            <a:pPr marL="0" indent="0" algn="l" rtl="0">
              <a:spcBef>
                <a:spcPts val="0"/>
              </a:spcBef>
              <a:spcAft>
                <a:spcPts val="0"/>
              </a:spcAft>
              <a:buClr>
                <a:schemeClr val="dk1"/>
              </a:buClr>
              <a:buSzPct val="100000"/>
              <a:buNone/>
            </a:pPr>
            <a:endParaRPr lang="en-US" dirty="0">
              <a:solidFill>
                <a:schemeClr val="dk1"/>
              </a:solidFill>
              <a:ea typeface="Arial"/>
              <a:cs typeface="Arial"/>
            </a:endParaRPr>
          </a:p>
          <a:p>
            <a:pPr algn="l" rtl="0">
              <a:spcBef>
                <a:spcPts val="0"/>
              </a:spcBef>
              <a:spcAft>
                <a:spcPts val="0"/>
              </a:spcAft>
              <a:buClr>
                <a:schemeClr val="dk1"/>
              </a:buClr>
              <a:buSzPct val="100000"/>
              <a:buFont typeface="Arial"/>
              <a:buChar char="•"/>
            </a:pPr>
            <a:r>
              <a:rPr lang="en-US" dirty="0">
                <a:solidFill>
                  <a:schemeClr val="dk1"/>
                </a:solidFill>
                <a:ea typeface="Arial"/>
                <a:cs typeface="Arial"/>
              </a:rPr>
              <a:t>All other screens are </a:t>
            </a:r>
            <a:r>
              <a:rPr lang="en-US" dirty="0" err="1">
                <a:solidFill>
                  <a:schemeClr val="dk1"/>
                </a:solidFill>
                <a:ea typeface="Arial"/>
                <a:cs typeface="Arial"/>
              </a:rPr>
              <a:t>subviews</a:t>
            </a:r>
            <a:r>
              <a:rPr lang="en-US" dirty="0">
                <a:solidFill>
                  <a:schemeClr val="dk1"/>
                </a:solidFill>
                <a:ea typeface="Arial"/>
                <a:cs typeface="Arial"/>
              </a:rPr>
              <a:t> of </a:t>
            </a:r>
            <a:r>
              <a:rPr lang="en-US" dirty="0" err="1">
                <a:solidFill>
                  <a:schemeClr val="dk1"/>
                </a:solidFill>
                <a:ea typeface="Arial"/>
                <a:cs typeface="Arial"/>
              </a:rPr>
              <a:t>UIWindow</a:t>
            </a:r>
            <a:r>
              <a:rPr lang="en-US" dirty="0">
                <a:solidFill>
                  <a:schemeClr val="dk1"/>
                </a:solidFill>
                <a:ea typeface="Arial"/>
                <a:cs typeface="Arial"/>
              </a:rPr>
              <a:t>.</a:t>
            </a:r>
          </a:p>
          <a:p>
            <a:pPr algn="l" rtl="0">
              <a:spcBef>
                <a:spcPts val="0"/>
              </a:spcBef>
              <a:spcAft>
                <a:spcPts val="0"/>
              </a:spcAft>
              <a:buClr>
                <a:schemeClr val="dk1"/>
              </a:buClr>
              <a:buSzPct val="100000"/>
              <a:buFont typeface="Arial"/>
              <a:buChar char="•"/>
            </a:pPr>
            <a:endParaRPr lang="en-US" dirty="0" smtClean="0">
              <a:solidFill>
                <a:schemeClr val="dk1"/>
              </a:solidFill>
              <a:ea typeface="Arial"/>
              <a:cs typeface="Arial"/>
            </a:endParaRPr>
          </a:p>
          <a:p>
            <a:pPr algn="l" rtl="0">
              <a:spcBef>
                <a:spcPts val="0"/>
              </a:spcBef>
              <a:spcAft>
                <a:spcPts val="0"/>
              </a:spcAft>
              <a:buClr>
                <a:schemeClr val="dk1"/>
              </a:buClr>
              <a:buSzPct val="100000"/>
              <a:buFont typeface="Arial"/>
              <a:buChar char="•"/>
            </a:pPr>
            <a:r>
              <a:rPr lang="en-US" dirty="0" smtClean="0">
                <a:solidFill>
                  <a:schemeClr val="dk1"/>
                </a:solidFill>
                <a:ea typeface="Arial"/>
                <a:cs typeface="Arial"/>
              </a:rPr>
              <a:t>Other </a:t>
            </a:r>
            <a:r>
              <a:rPr lang="en-US" dirty="0">
                <a:solidFill>
                  <a:schemeClr val="dk1"/>
                </a:solidFill>
                <a:ea typeface="Arial"/>
                <a:cs typeface="Arial"/>
              </a:rPr>
              <a:t>subclasses are:</a:t>
            </a:r>
          </a:p>
          <a:p>
            <a:pPr lvl="1" algn="l" rtl="0">
              <a:spcBef>
                <a:spcPts val="0"/>
              </a:spcBef>
              <a:spcAft>
                <a:spcPts val="0"/>
              </a:spcAft>
              <a:buClr>
                <a:schemeClr val="dk1"/>
              </a:buClr>
              <a:buSzPct val="100000"/>
              <a:buFont typeface="Arial"/>
              <a:buChar char="•"/>
            </a:pPr>
            <a:r>
              <a:rPr lang="en-US" dirty="0" err="1">
                <a:solidFill>
                  <a:schemeClr val="dk1"/>
                </a:solidFill>
                <a:ea typeface="Arial"/>
                <a:cs typeface="Arial"/>
              </a:rPr>
              <a:t>UILabel</a:t>
            </a:r>
            <a:r>
              <a:rPr lang="en-US" dirty="0">
                <a:solidFill>
                  <a:schemeClr val="dk1"/>
                </a:solidFill>
                <a:ea typeface="Arial"/>
                <a:cs typeface="Arial"/>
              </a:rPr>
              <a:t>, </a:t>
            </a:r>
            <a:r>
              <a:rPr lang="en-US" dirty="0" err="1">
                <a:solidFill>
                  <a:schemeClr val="dk1"/>
                </a:solidFill>
                <a:ea typeface="Arial"/>
                <a:cs typeface="Arial"/>
              </a:rPr>
              <a:t>UIScrollView</a:t>
            </a:r>
            <a:r>
              <a:rPr lang="en-US" dirty="0">
                <a:solidFill>
                  <a:schemeClr val="dk1"/>
                </a:solidFill>
                <a:ea typeface="Arial"/>
                <a:cs typeface="Arial"/>
              </a:rPr>
              <a:t>, </a:t>
            </a:r>
            <a:r>
              <a:rPr lang="en-US" dirty="0" err="1">
                <a:solidFill>
                  <a:schemeClr val="dk1"/>
                </a:solidFill>
                <a:ea typeface="Arial"/>
                <a:cs typeface="Arial"/>
              </a:rPr>
              <a:t>UINavigatorBar</a:t>
            </a:r>
            <a:r>
              <a:rPr lang="en-US" dirty="0">
                <a:solidFill>
                  <a:schemeClr val="dk1"/>
                </a:solidFill>
                <a:ea typeface="Arial"/>
                <a:cs typeface="Arial"/>
              </a:rPr>
              <a:t>, </a:t>
            </a:r>
            <a:r>
              <a:rPr lang="en-US" dirty="0" err="1">
                <a:solidFill>
                  <a:schemeClr val="dk1"/>
                </a:solidFill>
                <a:ea typeface="Arial"/>
                <a:cs typeface="Arial"/>
              </a:rPr>
              <a:t>UITableCell</a:t>
            </a:r>
            <a:r>
              <a:rPr lang="en-US" dirty="0">
                <a:solidFill>
                  <a:schemeClr val="dk1"/>
                </a:solidFill>
                <a:ea typeface="Arial"/>
                <a:cs typeface="Arial"/>
              </a:rPr>
              <a:t>, </a:t>
            </a:r>
            <a:r>
              <a:rPr lang="en-US" dirty="0" err="1">
                <a:solidFill>
                  <a:schemeClr val="dk1"/>
                </a:solidFill>
                <a:ea typeface="Arial"/>
                <a:cs typeface="Arial"/>
              </a:rPr>
              <a:t>UIControl</a:t>
            </a:r>
            <a:r>
              <a:rPr lang="en-US" dirty="0">
                <a:solidFill>
                  <a:schemeClr val="dk1"/>
                </a:solidFill>
                <a:ea typeface="Arial"/>
                <a:cs typeface="Arial"/>
              </a:rPr>
              <a:t>.</a:t>
            </a:r>
          </a:p>
          <a:p>
            <a:pPr lvl="0" indent="-190500" algn="l" rtl="0">
              <a:spcBef>
                <a:spcPts val="0"/>
              </a:spcBef>
              <a:spcAft>
                <a:spcPts val="0"/>
              </a:spcAft>
              <a:buClr>
                <a:schemeClr val="dk1"/>
              </a:buClr>
              <a:buNone/>
            </a:pPr>
            <a:endParaRPr lang="en-US" dirty="0">
              <a:solidFill>
                <a:schemeClr val="dk1"/>
              </a:solidFill>
              <a:ea typeface="Arial"/>
              <a:cs typeface="Arial"/>
              <a:sym typeface="Arial"/>
            </a:endParaRPr>
          </a:p>
          <a:p>
            <a:endParaRPr lang="en-US" dirty="0"/>
          </a:p>
        </p:txBody>
      </p:sp>
    </p:spTree>
    <p:extLst>
      <p:ext uri="{BB962C8B-B14F-4D97-AF65-F5344CB8AC3E}">
        <p14:creationId xmlns:p14="http://schemas.microsoft.com/office/powerpoint/2010/main" val="3754443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5713208" y="1164104"/>
            <a:ext cx="3035256" cy="5001200"/>
          </a:xfrm>
          <a:prstGeom prst="rect">
            <a:avLst/>
          </a:prstGeom>
        </p:spPr>
      </p:pic>
      <p:sp>
        <p:nvSpPr>
          <p:cNvPr id="8" name="TextBox 5"/>
          <p:cNvSpPr txBox="1">
            <a:spLocks noChangeArrowheads="1"/>
          </p:cNvSpPr>
          <p:nvPr/>
        </p:nvSpPr>
        <p:spPr bwMode="auto">
          <a:xfrm>
            <a:off x="5298616" y="5858688"/>
            <a:ext cx="3816424" cy="738664"/>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 Figure 10.19</a:t>
            </a:r>
            <a:r>
              <a:rPr lang="en-US" altLang="en-US" sz="1400" b="1" dirty="0">
                <a:latin typeface="Arial" panose="020B0604020202020204" pitchFamily="34" charset="0"/>
              </a:rPr>
              <a:t>   </a:t>
            </a:r>
            <a:r>
              <a:rPr lang="en-US" altLang="en-US" sz="1400" dirty="0">
                <a:latin typeface="Arial" panose="020B0604020202020204" pitchFamily="34" charset="0"/>
              </a:rPr>
              <a:t>The Date screen with the navigation controller and button to go back to Contacts. </a:t>
            </a:r>
          </a:p>
        </p:txBody>
      </p:sp>
      <p:sp>
        <p:nvSpPr>
          <p:cNvPr id="3" name="Rectangle 2"/>
          <p:cNvSpPr/>
          <p:nvPr/>
        </p:nvSpPr>
        <p:spPr>
          <a:xfrm>
            <a:off x="173070" y="1925766"/>
            <a:ext cx="5263026" cy="3477875"/>
          </a:xfrm>
          <a:prstGeom prst="rect">
            <a:avLst/>
          </a:prstGeom>
        </p:spPr>
        <p:txBody>
          <a:bodyPr wrap="square">
            <a:spAutoFit/>
          </a:bodyPr>
          <a:lstStyle/>
          <a:p>
            <a:pPr marL="342900" indent="-342900" algn="just">
              <a:buFont typeface="Arial" panose="020B0604020202020204" pitchFamily="34" charset="0"/>
              <a:buChar char="•"/>
            </a:pPr>
            <a:r>
              <a:rPr lang="en-US" sz="2000" dirty="0"/>
              <a:t>Run the app and tap the Change button, and you should see the Date screen as shown in </a:t>
            </a:r>
            <a:r>
              <a:rPr lang="en-US" sz="2000" b="1" dirty="0"/>
              <a:t>Figure 10.19 </a:t>
            </a:r>
            <a:r>
              <a:rPr lang="en-US" sz="2000" dirty="0"/>
              <a:t>. </a:t>
            </a:r>
          </a:p>
          <a:p>
            <a:pPr marL="342900" indent="-342900" algn="just">
              <a:buFont typeface="Arial" panose="020B0604020202020204" pitchFamily="34" charset="0"/>
              <a:buChar char="•"/>
            </a:pPr>
            <a:r>
              <a:rPr lang="en-US" sz="2000" dirty="0" smtClean="0"/>
              <a:t>The </a:t>
            </a:r>
            <a:r>
              <a:rPr lang="en-US" sz="2000" dirty="0"/>
              <a:t>Contacts button will take the user back to the Contacts screen. The text for the Contacts button is the Title setting in the Navigation Item for the Contacts View Controller. </a:t>
            </a:r>
            <a:endParaRPr lang="en-US" sz="2000" dirty="0" smtClean="0"/>
          </a:p>
          <a:p>
            <a:pPr marL="342900" indent="-342900" algn="just">
              <a:buFont typeface="Arial" panose="020B0604020202020204" pitchFamily="34" charset="0"/>
              <a:buChar char="•"/>
            </a:pPr>
            <a:r>
              <a:rPr lang="en-US" sz="2000" dirty="0" smtClean="0"/>
              <a:t>You </a:t>
            </a:r>
            <a:r>
              <a:rPr lang="en-US" sz="2000" dirty="0"/>
              <a:t>can set an alternative text for the button here by adding text to the </a:t>
            </a:r>
            <a:r>
              <a:rPr lang="en-US" sz="2000" dirty="0" smtClean="0"/>
              <a:t>Back Button </a:t>
            </a:r>
            <a:r>
              <a:rPr lang="en-US" sz="2000" dirty="0"/>
              <a:t>setting for the Navigation Item.</a:t>
            </a:r>
          </a:p>
        </p:txBody>
      </p:sp>
    </p:spTree>
    <p:extLst>
      <p:ext uri="{BB962C8B-B14F-4D97-AF65-F5344CB8AC3E}">
        <p14:creationId xmlns:p14="http://schemas.microsoft.com/office/powerpoint/2010/main" val="3570218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Contacts Screen </a:t>
            </a:r>
            <a:r>
              <a:rPr lang="en-US" dirty="0" smtClean="0"/>
              <a:t/>
            </a:r>
            <a:br>
              <a:rPr lang="en-US" dirty="0" smtClean="0"/>
            </a:br>
            <a:r>
              <a:rPr lang="en-US" sz="2000" dirty="0" smtClean="0">
                <a:solidFill>
                  <a:srgbClr val="FF0000"/>
                </a:solidFill>
              </a:rPr>
              <a:t>Add </a:t>
            </a:r>
            <a:r>
              <a:rPr lang="en-US" sz="2000" dirty="0" smtClean="0">
                <a:solidFill>
                  <a:srgbClr val="FF0000"/>
                </a:solidFill>
              </a:rPr>
              <a:t>Navigation Controller to the Date Screen</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4067943" y="1268760"/>
            <a:ext cx="5100151" cy="4752528"/>
          </a:xfrm>
          <a:prstGeom prst="rect">
            <a:avLst/>
          </a:prstGeom>
        </p:spPr>
      </p:pic>
      <p:sp>
        <p:nvSpPr>
          <p:cNvPr id="3" name="Rectangle 2"/>
          <p:cNvSpPr/>
          <p:nvPr/>
        </p:nvSpPr>
        <p:spPr>
          <a:xfrm>
            <a:off x="11771" y="1352957"/>
            <a:ext cx="4056172" cy="5262979"/>
          </a:xfrm>
          <a:prstGeom prst="rect">
            <a:avLst/>
          </a:prstGeom>
          <a:solidFill>
            <a:schemeClr val="bg1"/>
          </a:solidFill>
        </p:spPr>
        <p:txBody>
          <a:bodyPr wrap="square">
            <a:spAutoFit/>
          </a:bodyPr>
          <a:lstStyle/>
          <a:p>
            <a:r>
              <a:rPr lang="en-US" sz="1600" dirty="0"/>
              <a:t>The last step in setting up the user interface and navigation is to add the capability to choose a date on the Date screen. </a:t>
            </a:r>
            <a:endParaRPr lang="en-US" sz="1600" dirty="0" smtClean="0"/>
          </a:p>
          <a:p>
            <a:pPr marL="285750" indent="-285750">
              <a:buFont typeface="Arial" panose="020B0604020202020204" pitchFamily="34" charset="0"/>
              <a:buChar char="•"/>
            </a:pPr>
            <a:r>
              <a:rPr lang="en-US" sz="1600" dirty="0" smtClean="0"/>
              <a:t>Open </a:t>
            </a:r>
            <a:r>
              <a:rPr lang="en-US" sz="1600" dirty="0"/>
              <a:t>the Storyboard and drag in a Date Picker from the toolbox and place it at the top of the Date View </a:t>
            </a:r>
            <a:r>
              <a:rPr lang="en-US" sz="1600" dirty="0" smtClean="0"/>
              <a:t>Controller.</a:t>
            </a:r>
          </a:p>
          <a:p>
            <a:pPr marL="285750" indent="-285750">
              <a:buFont typeface="Arial" panose="020B0604020202020204" pitchFamily="34" charset="0"/>
              <a:buChar char="•"/>
            </a:pPr>
            <a:r>
              <a:rPr lang="en-US" sz="1600" dirty="0" smtClean="0"/>
              <a:t>The </a:t>
            </a:r>
            <a:r>
              <a:rPr lang="en-US" sz="1600" dirty="0"/>
              <a:t>Date Picker can be configured to work with both time and date. However, you want to use only dates, so open the Attributes Inspector and change the Mode to Date</a:t>
            </a:r>
            <a:r>
              <a:rPr lang="en-US" sz="1600" dirty="0" smtClean="0"/>
              <a:t>.</a:t>
            </a:r>
          </a:p>
          <a:p>
            <a:pPr marL="285750" indent="-285750">
              <a:buFont typeface="Arial" panose="020B0604020202020204" pitchFamily="34" charset="0"/>
              <a:buChar char="•"/>
            </a:pPr>
            <a:r>
              <a:rPr lang="en-US" sz="1600" dirty="0" smtClean="0"/>
              <a:t>You </a:t>
            </a:r>
            <a:r>
              <a:rPr lang="en-US" sz="1600" dirty="0"/>
              <a:t>can also set the default date as well as constrain the picker between specific dates. You don’t have to change these settings for this app. </a:t>
            </a:r>
            <a:endParaRPr lang="en-US" sz="1600" dirty="0" smtClean="0"/>
          </a:p>
          <a:p>
            <a:pPr marL="285750" indent="-285750">
              <a:buFont typeface="Arial" panose="020B0604020202020204" pitchFamily="34" charset="0"/>
              <a:buChar char="•"/>
            </a:pPr>
            <a:r>
              <a:rPr lang="en-US" sz="1600" dirty="0" smtClean="0"/>
              <a:t>Run </a:t>
            </a:r>
            <a:r>
              <a:rPr lang="en-US" sz="1600" dirty="0"/>
              <a:t>the app and make sure the Date Picker shows up as expected. </a:t>
            </a:r>
            <a:endParaRPr lang="en-US" sz="1600" dirty="0" smtClean="0"/>
          </a:p>
          <a:p>
            <a:pPr marL="285750" indent="-285750">
              <a:buFont typeface="Arial" panose="020B0604020202020204" pitchFamily="34" charset="0"/>
              <a:buChar char="•"/>
            </a:pPr>
            <a:r>
              <a:rPr lang="en-US" sz="1600" b="1" dirty="0" smtClean="0"/>
              <a:t>Figure </a:t>
            </a:r>
            <a:r>
              <a:rPr lang="en-US" sz="1600" b="1" dirty="0"/>
              <a:t>10.20 </a:t>
            </a:r>
            <a:r>
              <a:rPr lang="en-US" sz="1600" dirty="0"/>
              <a:t>shows the completed navigation control hierarchy for the Contacts and Date View Controllers. </a:t>
            </a:r>
          </a:p>
        </p:txBody>
      </p:sp>
      <p:sp>
        <p:nvSpPr>
          <p:cNvPr id="6" name="TextBox 5"/>
          <p:cNvSpPr txBox="1">
            <a:spLocks noChangeArrowheads="1"/>
          </p:cNvSpPr>
          <p:nvPr/>
        </p:nvSpPr>
        <p:spPr bwMode="auto">
          <a:xfrm>
            <a:off x="4061226" y="5616316"/>
            <a:ext cx="5082774" cy="523220"/>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 Figure 10.20   The completed navigation interface for the Contact and Date screens. </a:t>
            </a:r>
          </a:p>
        </p:txBody>
      </p:sp>
    </p:spTree>
    <p:extLst>
      <p:ext uri="{BB962C8B-B14F-4D97-AF65-F5344CB8AC3E}">
        <p14:creationId xmlns:p14="http://schemas.microsoft.com/office/powerpoint/2010/main" val="1590881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 the </a:t>
            </a:r>
            <a:r>
              <a:rPr lang="en-US" dirty="0" smtClean="0"/>
              <a:t>Interface</a:t>
            </a:r>
            <a:endParaRPr lang="en-US" dirty="0">
              <a:solidFill>
                <a:schemeClr val="accent6"/>
              </a:solidFill>
            </a:endParaRPr>
          </a:p>
        </p:txBody>
      </p:sp>
      <p:sp>
        <p:nvSpPr>
          <p:cNvPr id="3" name="Content Placeholder 2"/>
          <p:cNvSpPr>
            <a:spLocks noGrp="1"/>
          </p:cNvSpPr>
          <p:nvPr>
            <p:ph idx="1"/>
          </p:nvPr>
        </p:nvSpPr>
        <p:spPr>
          <a:xfrm>
            <a:off x="381000" y="1224880"/>
            <a:ext cx="8305800" cy="4724400"/>
          </a:xfrm>
        </p:spPr>
        <p:txBody>
          <a:bodyPr/>
          <a:lstStyle/>
          <a:p>
            <a:pPr algn="l" rtl="0"/>
            <a:r>
              <a:rPr lang="en-US" sz="2000" dirty="0" smtClean="0"/>
              <a:t>In this section will </a:t>
            </a:r>
            <a:r>
              <a:rPr lang="en-US" sz="2000" dirty="0"/>
              <a:t>implement the capability to switch between view </a:t>
            </a:r>
            <a:r>
              <a:rPr lang="en-US" sz="2000" dirty="0" smtClean="0"/>
              <a:t>and edit modes</a:t>
            </a:r>
          </a:p>
          <a:p>
            <a:pPr algn="l" rtl="0"/>
            <a:r>
              <a:rPr lang="en-US" sz="2000" dirty="0"/>
              <a:t>The edit mode is controlled by the </a:t>
            </a:r>
            <a:r>
              <a:rPr lang="en-US" sz="2000" b="1" u="sng" dirty="0"/>
              <a:t>Segmented Control</a:t>
            </a:r>
            <a:r>
              <a:rPr lang="en-US" sz="2000" u="sng" dirty="0"/>
              <a:t>.</a:t>
            </a:r>
            <a:r>
              <a:rPr lang="en-US" sz="2000" dirty="0"/>
              <a:t> </a:t>
            </a:r>
            <a:endParaRPr lang="en-US" sz="2000" dirty="0" smtClean="0"/>
          </a:p>
          <a:p>
            <a:pPr algn="l" rtl="0"/>
            <a:r>
              <a:rPr lang="en-US" sz="2000" dirty="0" smtClean="0"/>
              <a:t>When </a:t>
            </a:r>
            <a:r>
              <a:rPr lang="en-US" sz="2000" dirty="0"/>
              <a:t>the user changes to View, all </a:t>
            </a:r>
            <a:r>
              <a:rPr lang="en-US" sz="2000" dirty="0" smtClean="0"/>
              <a:t>the controls </a:t>
            </a:r>
            <a:r>
              <a:rPr lang="en-US" sz="2000" dirty="0"/>
              <a:t>will be disabled so they can’t be edited. And when the user changes back again, </a:t>
            </a:r>
            <a:r>
              <a:rPr lang="en-US" sz="2000" dirty="0" smtClean="0"/>
              <a:t>they will </a:t>
            </a:r>
            <a:r>
              <a:rPr lang="en-US" sz="2000" dirty="0"/>
              <a:t>be reactivated</a:t>
            </a:r>
            <a:r>
              <a:rPr lang="en-US" sz="2000" dirty="0" smtClean="0"/>
              <a:t>. To achieve that, follow these steps:</a:t>
            </a:r>
          </a:p>
          <a:p>
            <a:pPr algn="l" rtl="0"/>
            <a:endParaRPr lang="en-US" sz="2000" dirty="0" smtClean="0"/>
          </a:p>
          <a:p>
            <a:pPr algn="l" rtl="0">
              <a:buFont typeface="+mj-lt"/>
              <a:buAutoNum type="arabicPeriod"/>
            </a:pPr>
            <a:r>
              <a:rPr lang="en-US" sz="1600" dirty="0" smtClean="0"/>
              <a:t>Open </a:t>
            </a:r>
            <a:r>
              <a:rPr lang="en-US" sz="1600" dirty="0"/>
              <a:t>the storyboard in Assistant Editor mode and control-drag from the </a:t>
            </a:r>
            <a:r>
              <a:rPr lang="en-US" sz="1600" dirty="0" smtClean="0"/>
              <a:t>Segmented Control </a:t>
            </a:r>
            <a:r>
              <a:rPr lang="en-US" sz="1600" dirty="0"/>
              <a:t>in the Contact View Controller to the @interface section of </a:t>
            </a:r>
            <a:r>
              <a:rPr lang="en-US" sz="1600" dirty="0" smtClean="0"/>
              <a:t>the </a:t>
            </a:r>
            <a:r>
              <a:rPr lang="en-US" sz="1600" dirty="0" err="1" smtClean="0"/>
              <a:t>LMAContactsController.h</a:t>
            </a:r>
            <a:r>
              <a:rPr lang="en-US" sz="1600" dirty="0" smtClean="0"/>
              <a:t> file.</a:t>
            </a:r>
          </a:p>
          <a:p>
            <a:pPr algn="l" rtl="0">
              <a:buFont typeface="+mj-lt"/>
              <a:buAutoNum type="arabicPeriod"/>
            </a:pPr>
            <a:r>
              <a:rPr lang="en-US" sz="1600" dirty="0" smtClean="0"/>
              <a:t>Add </a:t>
            </a:r>
            <a:r>
              <a:rPr lang="en-US" sz="1600" dirty="0"/>
              <a:t>an action named </a:t>
            </a:r>
            <a:r>
              <a:rPr lang="en-US" sz="1600" dirty="0" err="1"/>
              <a:t>changeEditMode</a:t>
            </a:r>
            <a:r>
              <a:rPr lang="en-US" sz="1600" dirty="0"/>
              <a:t>: (see Figure 10.21 ). Click Connect. </a:t>
            </a:r>
            <a:r>
              <a:rPr lang="en-US" sz="1600" dirty="0" smtClean="0"/>
              <a:t>The </a:t>
            </a:r>
            <a:r>
              <a:rPr lang="en-US" sz="1600" dirty="0" err="1" smtClean="0"/>
              <a:t>changeEditMode</a:t>
            </a:r>
            <a:r>
              <a:rPr lang="en-US" sz="1600" dirty="0"/>
              <a:t>: method is called anytime the value of the Segmented Control </a:t>
            </a:r>
            <a:r>
              <a:rPr lang="en-US" sz="1600" dirty="0" smtClean="0"/>
              <a:t>is changed</a:t>
            </a:r>
            <a:r>
              <a:rPr lang="en-US" sz="1600" dirty="0"/>
              <a:t>, but the method call doesn’t indicate the current value of the control, so </a:t>
            </a:r>
            <a:r>
              <a:rPr lang="en-US" sz="1600" dirty="0" smtClean="0"/>
              <a:t>you need </a:t>
            </a:r>
            <a:r>
              <a:rPr lang="en-US" sz="1600" dirty="0"/>
              <a:t>to add an outlet to be able to reference and read the value.</a:t>
            </a:r>
            <a:endParaRPr lang="en-US" sz="1600" dirty="0"/>
          </a:p>
        </p:txBody>
      </p:sp>
    </p:spTree>
    <p:extLst>
      <p:ext uri="{BB962C8B-B14F-4D97-AF65-F5344CB8AC3E}">
        <p14:creationId xmlns:p14="http://schemas.microsoft.com/office/powerpoint/2010/main" val="2338057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 the </a:t>
            </a:r>
            <a:r>
              <a:rPr lang="en-US" dirty="0" smtClean="0"/>
              <a:t>Interface</a:t>
            </a:r>
            <a:endParaRPr lang="en-US" dirty="0">
              <a:solidFill>
                <a:schemeClr val="accent6"/>
              </a:solidFill>
            </a:endParaRPr>
          </a:p>
        </p:txBody>
      </p:sp>
      <p:pic>
        <p:nvPicPr>
          <p:cNvPr id="4" name="Picture 3"/>
          <p:cNvPicPr>
            <a:picLocks noChangeAspect="1"/>
          </p:cNvPicPr>
          <p:nvPr/>
        </p:nvPicPr>
        <p:blipFill>
          <a:blip r:embed="rId2"/>
          <a:stretch>
            <a:fillRect/>
          </a:stretch>
        </p:blipFill>
        <p:spPr>
          <a:xfrm>
            <a:off x="1259632" y="1168957"/>
            <a:ext cx="6905460" cy="2816884"/>
          </a:xfrm>
          <a:prstGeom prst="rect">
            <a:avLst/>
          </a:prstGeom>
        </p:spPr>
      </p:pic>
      <p:sp>
        <p:nvSpPr>
          <p:cNvPr id="5" name="Rectangle 4"/>
          <p:cNvSpPr/>
          <p:nvPr/>
        </p:nvSpPr>
        <p:spPr>
          <a:xfrm>
            <a:off x="1637077" y="3985841"/>
            <a:ext cx="6098446" cy="307777"/>
          </a:xfrm>
          <a:prstGeom prst="rect">
            <a:avLst/>
          </a:prstGeom>
        </p:spPr>
        <p:txBody>
          <a:bodyPr wrap="square">
            <a:spAutoFit/>
          </a:bodyPr>
          <a:lstStyle/>
          <a:p>
            <a:r>
              <a:rPr lang="en-US" sz="1400" dirty="0">
                <a:solidFill>
                  <a:srgbClr val="58595B"/>
                </a:solidFill>
                <a:latin typeface="ITCFranklinGothicStd-Book"/>
              </a:rPr>
              <a:t>Figure 10.21 </a:t>
            </a:r>
            <a:r>
              <a:rPr lang="en-US" sz="1400" dirty="0">
                <a:solidFill>
                  <a:srgbClr val="000000"/>
                </a:solidFill>
                <a:latin typeface="ITCFranklinGothicStd-Book"/>
              </a:rPr>
              <a:t>Adding an action to change the edit mode.</a:t>
            </a:r>
            <a:endParaRPr lang="en-US" sz="1400" dirty="0"/>
          </a:p>
        </p:txBody>
      </p:sp>
      <p:sp>
        <p:nvSpPr>
          <p:cNvPr id="6" name="Rectangle 5"/>
          <p:cNvSpPr/>
          <p:nvPr/>
        </p:nvSpPr>
        <p:spPr>
          <a:xfrm>
            <a:off x="23008" y="4581128"/>
            <a:ext cx="9140687" cy="1323439"/>
          </a:xfrm>
          <a:prstGeom prst="rect">
            <a:avLst/>
          </a:prstGeom>
          <a:solidFill>
            <a:schemeClr val="bg1"/>
          </a:solidFill>
        </p:spPr>
        <p:txBody>
          <a:bodyPr wrap="square">
            <a:spAutoFit/>
          </a:bodyPr>
          <a:lstStyle/>
          <a:p>
            <a:r>
              <a:rPr lang="en-US" sz="1600" dirty="0" smtClean="0">
                <a:latin typeface="StoneSerifStd-Medium"/>
              </a:rPr>
              <a:t>3. Control-drag </a:t>
            </a:r>
            <a:r>
              <a:rPr lang="en-US" sz="1600" dirty="0">
                <a:latin typeface="StoneSerifStd-Medium"/>
              </a:rPr>
              <a:t>again from the Segmented Control to the </a:t>
            </a:r>
            <a:r>
              <a:rPr lang="en-US" sz="1600" dirty="0">
                <a:latin typeface="CourierStd"/>
              </a:rPr>
              <a:t>@interface </a:t>
            </a:r>
            <a:r>
              <a:rPr lang="en-US" sz="1600" dirty="0">
                <a:latin typeface="StoneSerifStd-Medium"/>
              </a:rPr>
              <a:t>section </a:t>
            </a:r>
            <a:r>
              <a:rPr lang="en-US" sz="1600" dirty="0" smtClean="0">
                <a:latin typeface="StoneSerifStd-Medium"/>
              </a:rPr>
              <a:t>of    </a:t>
            </a:r>
          </a:p>
          <a:p>
            <a:r>
              <a:rPr lang="en-US" sz="1600" dirty="0">
                <a:latin typeface="StoneSerifStd-Medium"/>
              </a:rPr>
              <a:t> </a:t>
            </a:r>
            <a:r>
              <a:rPr lang="en-US" sz="1600" dirty="0" smtClean="0">
                <a:latin typeface="StoneSerifStd-Medium"/>
              </a:rPr>
              <a:t>    </a:t>
            </a:r>
            <a:r>
              <a:rPr lang="en-US" sz="1600" dirty="0" err="1" smtClean="0">
                <a:latin typeface="StoneSerifStd-Medium"/>
              </a:rPr>
              <a:t>LMAContactsConroller.h</a:t>
            </a:r>
            <a:r>
              <a:rPr lang="en-US" sz="1600" dirty="0" smtClean="0">
                <a:latin typeface="StoneSerifStd-Medium"/>
              </a:rPr>
              <a:t>.</a:t>
            </a:r>
          </a:p>
          <a:p>
            <a:endParaRPr lang="en-US" sz="1600" dirty="0">
              <a:latin typeface="StoneSerifStd-Medium"/>
            </a:endParaRPr>
          </a:p>
          <a:p>
            <a:r>
              <a:rPr lang="en-US" sz="1600" dirty="0">
                <a:latin typeface="ITCFranklinGothicStd-Med"/>
              </a:rPr>
              <a:t>4. </a:t>
            </a:r>
            <a:r>
              <a:rPr lang="en-US" sz="1600" dirty="0">
                <a:latin typeface="StoneSerifStd-Medium"/>
              </a:rPr>
              <a:t>Add an outlet named </a:t>
            </a:r>
            <a:r>
              <a:rPr lang="en-US" sz="1600" dirty="0" err="1">
                <a:latin typeface="CourierStd"/>
              </a:rPr>
              <a:t>sgmtEditMode</a:t>
            </a:r>
            <a:r>
              <a:rPr lang="en-US" sz="1600" dirty="0">
                <a:latin typeface="CourierStd"/>
              </a:rPr>
              <a:t> </a:t>
            </a:r>
            <a:r>
              <a:rPr lang="en-US" sz="1600" dirty="0">
                <a:latin typeface="StoneSerifStd-Medium"/>
              </a:rPr>
              <a:t>. Click Connect.</a:t>
            </a:r>
          </a:p>
          <a:p>
            <a:endParaRPr lang="en-US" sz="1600" dirty="0">
              <a:latin typeface="StoneSerifStd-Medium"/>
            </a:endParaRPr>
          </a:p>
        </p:txBody>
      </p:sp>
    </p:spTree>
    <p:extLst>
      <p:ext uri="{BB962C8B-B14F-4D97-AF65-F5344CB8AC3E}">
        <p14:creationId xmlns:p14="http://schemas.microsoft.com/office/powerpoint/2010/main" val="1293757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 the </a:t>
            </a:r>
            <a:r>
              <a:rPr lang="en-US" dirty="0" smtClean="0"/>
              <a:t>Interface</a:t>
            </a:r>
            <a:endParaRPr lang="en-US" dirty="0">
              <a:solidFill>
                <a:schemeClr val="accent6"/>
              </a:solidFill>
            </a:endParaRPr>
          </a:p>
        </p:txBody>
      </p:sp>
      <p:sp>
        <p:nvSpPr>
          <p:cNvPr id="5" name="Rectangle 4"/>
          <p:cNvSpPr/>
          <p:nvPr/>
        </p:nvSpPr>
        <p:spPr>
          <a:xfrm>
            <a:off x="251520" y="1067252"/>
            <a:ext cx="8892480" cy="1569660"/>
          </a:xfrm>
          <a:prstGeom prst="rect">
            <a:avLst/>
          </a:prstGeom>
        </p:spPr>
        <p:txBody>
          <a:bodyPr wrap="square">
            <a:spAutoFit/>
          </a:bodyPr>
          <a:lstStyle/>
          <a:p>
            <a:r>
              <a:rPr lang="en-US" sz="1600" dirty="0" smtClean="0">
                <a:latin typeface="StoneSerifStd-Medium"/>
              </a:rPr>
              <a:t>5. You </a:t>
            </a:r>
            <a:r>
              <a:rPr lang="en-US" sz="1600" dirty="0">
                <a:latin typeface="StoneSerifStd-Medium"/>
              </a:rPr>
              <a:t>will also need to reference all the text fields and buttons in the </a:t>
            </a:r>
            <a:r>
              <a:rPr lang="en-US" sz="1600" dirty="0" smtClean="0">
                <a:latin typeface="StoneSerifStd-Medium"/>
              </a:rPr>
              <a:t>interface. See </a:t>
            </a:r>
            <a:r>
              <a:rPr lang="en-US" sz="1600" b="1" u="sng" dirty="0" smtClean="0">
                <a:latin typeface="StoneSerifStd-Medium"/>
              </a:rPr>
              <a:t>Listing 10.2 </a:t>
            </a:r>
            <a:r>
              <a:rPr lang="en-US" sz="1600" dirty="0" smtClean="0">
                <a:latin typeface="StoneSerifStd-Medium"/>
              </a:rPr>
              <a:t>for the names to give the text fields, the Birthdate label, and the Change button. If </a:t>
            </a:r>
            <a:r>
              <a:rPr lang="en-US" sz="1600" dirty="0">
                <a:latin typeface="StoneSerifStd-Medium"/>
              </a:rPr>
              <a:t>you make a mistake in connecting the fields and the outlets, you may have </a:t>
            </a:r>
            <a:r>
              <a:rPr lang="en-US" sz="1600" dirty="0" smtClean="0">
                <a:latin typeface="StoneSerifStd-Medium"/>
              </a:rPr>
              <a:t> some strange </a:t>
            </a:r>
            <a:r>
              <a:rPr lang="en-US" sz="1600" dirty="0">
                <a:latin typeface="StoneSerifStd-Medium"/>
              </a:rPr>
              <a:t>results when running the app. It’s always a good idea to check the </a:t>
            </a:r>
            <a:r>
              <a:rPr lang="en-US" sz="1600" dirty="0" smtClean="0">
                <a:latin typeface="StoneSerifStd-Medium"/>
              </a:rPr>
              <a:t>connections.</a:t>
            </a:r>
            <a:endParaRPr lang="en-US" sz="1600" dirty="0">
              <a:latin typeface="StoneSerifStd-Medium"/>
            </a:endParaRPr>
          </a:p>
          <a:p>
            <a:r>
              <a:rPr lang="en-US" sz="1600" dirty="0" smtClean="0">
                <a:latin typeface="StoneSerifStd-Medium"/>
              </a:rPr>
              <a:t>If </a:t>
            </a:r>
            <a:r>
              <a:rPr lang="en-US" sz="1600" dirty="0">
                <a:latin typeface="StoneSerifStd-Medium"/>
              </a:rPr>
              <a:t>something doesn’t work as expected. You can see all the connections made on a </a:t>
            </a:r>
            <a:r>
              <a:rPr lang="en-US" sz="1600" dirty="0" smtClean="0">
                <a:latin typeface="StoneSerifStd-Medium"/>
              </a:rPr>
              <a:t>View Controller </a:t>
            </a:r>
            <a:r>
              <a:rPr lang="en-US" sz="1600" dirty="0">
                <a:latin typeface="StoneSerifStd-Medium"/>
              </a:rPr>
              <a:t>by selecting the Connections Inspector.</a:t>
            </a:r>
            <a:endParaRPr lang="en-US" sz="1600" dirty="0">
              <a:latin typeface="StoneSerifStd-Medium"/>
            </a:endParaRPr>
          </a:p>
        </p:txBody>
      </p:sp>
      <p:pic>
        <p:nvPicPr>
          <p:cNvPr id="6" name="Picture 5"/>
          <p:cNvPicPr>
            <a:picLocks noChangeAspect="1"/>
          </p:cNvPicPr>
          <p:nvPr/>
        </p:nvPicPr>
        <p:blipFill rotWithShape="1">
          <a:blip r:embed="rId2"/>
          <a:srcRect l="28969" t="30313" r="33951" b="21454"/>
          <a:stretch/>
        </p:blipFill>
        <p:spPr>
          <a:xfrm>
            <a:off x="-11701" y="2666145"/>
            <a:ext cx="5708126" cy="4174599"/>
          </a:xfrm>
          <a:prstGeom prst="rect">
            <a:avLst/>
          </a:prstGeom>
        </p:spPr>
      </p:pic>
      <p:sp>
        <p:nvSpPr>
          <p:cNvPr id="7" name="Rectangle 6"/>
          <p:cNvSpPr/>
          <p:nvPr/>
        </p:nvSpPr>
        <p:spPr>
          <a:xfrm>
            <a:off x="5696425" y="3068960"/>
            <a:ext cx="3196055" cy="2031325"/>
          </a:xfrm>
          <a:prstGeom prst="rect">
            <a:avLst/>
          </a:prstGeom>
        </p:spPr>
        <p:txBody>
          <a:bodyPr wrap="square">
            <a:spAutoFit/>
          </a:bodyPr>
          <a:lstStyle/>
          <a:p>
            <a:r>
              <a:rPr lang="en-US" dirty="0">
                <a:latin typeface="ITCFranklinGothicStd-Med"/>
              </a:rPr>
              <a:t>6. </a:t>
            </a:r>
            <a:r>
              <a:rPr lang="en-US" dirty="0">
                <a:latin typeface="StoneSerifStd-Medium"/>
              </a:rPr>
              <a:t>Implement the </a:t>
            </a:r>
            <a:r>
              <a:rPr lang="en-US" dirty="0" err="1">
                <a:latin typeface="CourierStd"/>
              </a:rPr>
              <a:t>changeEditMode</a:t>
            </a:r>
            <a:r>
              <a:rPr lang="en-US" dirty="0">
                <a:latin typeface="CourierStd"/>
              </a:rPr>
              <a:t>: </a:t>
            </a:r>
            <a:r>
              <a:rPr lang="en-US" dirty="0">
                <a:latin typeface="StoneSerifStd-Medium"/>
              </a:rPr>
              <a:t>method as shown in </a:t>
            </a:r>
            <a:r>
              <a:rPr lang="en-US" b="1" u="sng" dirty="0">
                <a:latin typeface="StoneSerifStd-Medium"/>
              </a:rPr>
              <a:t>Listing </a:t>
            </a:r>
            <a:r>
              <a:rPr lang="en-US" b="1" u="sng" dirty="0" smtClean="0">
                <a:latin typeface="StoneSerifStd-Medium"/>
              </a:rPr>
              <a:t>10.3</a:t>
            </a:r>
            <a:r>
              <a:rPr lang="en-US" b="1" dirty="0" smtClean="0">
                <a:latin typeface="StoneSerifStd-Medium"/>
              </a:rPr>
              <a:t>.</a:t>
            </a:r>
          </a:p>
          <a:p>
            <a:endParaRPr lang="en-US" dirty="0">
              <a:latin typeface="StoneSerifStd-Medium"/>
            </a:endParaRPr>
          </a:p>
          <a:p>
            <a:r>
              <a:rPr lang="en-US" dirty="0">
                <a:latin typeface="ITCFranklinGothicStd-Med"/>
              </a:rPr>
              <a:t>7. </a:t>
            </a:r>
            <a:r>
              <a:rPr lang="en-US" dirty="0">
                <a:latin typeface="StoneSerifStd-Medium"/>
              </a:rPr>
              <a:t>Run the app and switch between view and edit modes.</a:t>
            </a:r>
            <a:endParaRPr lang="en-US" dirty="0"/>
          </a:p>
        </p:txBody>
      </p:sp>
    </p:spTree>
    <p:extLst>
      <p:ext uri="{BB962C8B-B14F-4D97-AF65-F5344CB8AC3E}">
        <p14:creationId xmlns:p14="http://schemas.microsoft.com/office/powerpoint/2010/main" val="316592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 the </a:t>
            </a:r>
            <a:r>
              <a:rPr lang="en-US" dirty="0" smtClean="0"/>
              <a:t>Interface</a:t>
            </a:r>
            <a:endParaRPr lang="en-US" dirty="0">
              <a:solidFill>
                <a:schemeClr val="accent6"/>
              </a:solidFill>
            </a:endParaRPr>
          </a:p>
        </p:txBody>
      </p:sp>
      <p:pic>
        <p:nvPicPr>
          <p:cNvPr id="5" name="Picture 4"/>
          <p:cNvPicPr>
            <a:picLocks noChangeAspect="1"/>
          </p:cNvPicPr>
          <p:nvPr/>
        </p:nvPicPr>
        <p:blipFill rotWithShape="1">
          <a:blip r:embed="rId2"/>
          <a:srcRect l="30075" t="33266" r="28970" b="12594"/>
          <a:stretch/>
        </p:blipFill>
        <p:spPr>
          <a:xfrm>
            <a:off x="7932" y="1484784"/>
            <a:ext cx="5572180" cy="4141484"/>
          </a:xfrm>
          <a:prstGeom prst="rect">
            <a:avLst/>
          </a:prstGeom>
        </p:spPr>
      </p:pic>
      <p:pic>
        <p:nvPicPr>
          <p:cNvPr id="6" name="Picture 5"/>
          <p:cNvPicPr>
            <a:picLocks noChangeAspect="1"/>
          </p:cNvPicPr>
          <p:nvPr/>
        </p:nvPicPr>
        <p:blipFill rotWithShape="1">
          <a:blip r:embed="rId3"/>
          <a:srcRect l="30076" t="30313" r="35057" b="51969"/>
          <a:stretch/>
        </p:blipFill>
        <p:spPr>
          <a:xfrm>
            <a:off x="149796" y="5332627"/>
            <a:ext cx="5292588" cy="1512168"/>
          </a:xfrm>
          <a:prstGeom prst="rect">
            <a:avLst/>
          </a:prstGeom>
        </p:spPr>
      </p:pic>
      <p:sp>
        <p:nvSpPr>
          <p:cNvPr id="7" name="Rectangle 6"/>
          <p:cNvSpPr/>
          <p:nvPr/>
        </p:nvSpPr>
        <p:spPr>
          <a:xfrm>
            <a:off x="4753315" y="1628800"/>
            <a:ext cx="4427197" cy="1169551"/>
          </a:xfrm>
          <a:prstGeom prst="rect">
            <a:avLst/>
          </a:prstGeom>
          <a:solidFill>
            <a:srgbClr val="FFFF00"/>
          </a:solidFill>
        </p:spPr>
        <p:txBody>
          <a:bodyPr wrap="square">
            <a:spAutoFit/>
          </a:bodyPr>
          <a:lstStyle/>
          <a:p>
            <a:r>
              <a:rPr lang="en-US" sz="1400" dirty="0" smtClean="0">
                <a:latin typeface="StoneSerifStd-Medium"/>
              </a:rPr>
              <a:t>1. All </a:t>
            </a:r>
            <a:r>
              <a:rPr lang="en-US" sz="1400" dirty="0">
                <a:latin typeface="StoneSerifStd-Medium"/>
              </a:rPr>
              <a:t>the properties are changed in the same way for each of the text fields, so you </a:t>
            </a:r>
            <a:r>
              <a:rPr lang="en-US" sz="1400" dirty="0" smtClean="0">
                <a:latin typeface="StoneSerifStd-Medium"/>
              </a:rPr>
              <a:t>set up </a:t>
            </a:r>
            <a:r>
              <a:rPr lang="en-US" sz="1400" dirty="0">
                <a:latin typeface="StoneSerifStd-Medium"/>
              </a:rPr>
              <a:t>a </a:t>
            </a:r>
            <a:r>
              <a:rPr lang="en-US" sz="1400" dirty="0" err="1">
                <a:latin typeface="CourierStd"/>
              </a:rPr>
              <a:t>NSArray</a:t>
            </a:r>
            <a:r>
              <a:rPr lang="en-US" sz="1400" dirty="0">
                <a:latin typeface="CourierStd"/>
              </a:rPr>
              <a:t> </a:t>
            </a:r>
            <a:r>
              <a:rPr lang="en-US" sz="1400" dirty="0">
                <a:latin typeface="StoneSerifStd-Medium"/>
              </a:rPr>
              <a:t>object containing all the text fields by separating the list of objects </a:t>
            </a:r>
            <a:r>
              <a:rPr lang="en-US" sz="1400" dirty="0" smtClean="0">
                <a:latin typeface="StoneSerifStd-Medium"/>
              </a:rPr>
              <a:t>with commas </a:t>
            </a:r>
            <a:r>
              <a:rPr lang="en-US" sz="1400" dirty="0">
                <a:latin typeface="StoneSerifStd-Medium"/>
              </a:rPr>
              <a:t>and surrounding the entire list with square brackets.</a:t>
            </a:r>
            <a:endParaRPr lang="en-US" sz="1400" dirty="0"/>
          </a:p>
        </p:txBody>
      </p:sp>
      <p:sp>
        <p:nvSpPr>
          <p:cNvPr id="8" name="Rectangle 7"/>
          <p:cNvSpPr/>
          <p:nvPr/>
        </p:nvSpPr>
        <p:spPr>
          <a:xfrm>
            <a:off x="5442384" y="2852936"/>
            <a:ext cx="3701616" cy="523220"/>
          </a:xfrm>
          <a:prstGeom prst="rect">
            <a:avLst/>
          </a:prstGeom>
          <a:solidFill>
            <a:srgbClr val="FFFF00"/>
          </a:solidFill>
        </p:spPr>
        <p:txBody>
          <a:bodyPr wrap="square">
            <a:spAutoFit/>
          </a:bodyPr>
          <a:lstStyle/>
          <a:p>
            <a:r>
              <a:rPr lang="en-US" sz="1400" dirty="0" smtClean="0">
                <a:latin typeface="StoneSerifStd-Medium"/>
              </a:rPr>
              <a:t>2. Check </a:t>
            </a:r>
            <a:r>
              <a:rPr lang="en-US" sz="1400" dirty="0">
                <a:latin typeface="StoneSerifStd-Medium"/>
              </a:rPr>
              <a:t>the value of the Segmented Control. Viewing is 0 and Editing is 1.</a:t>
            </a:r>
            <a:endParaRPr lang="en-US" sz="1400" dirty="0"/>
          </a:p>
        </p:txBody>
      </p:sp>
      <p:sp>
        <p:nvSpPr>
          <p:cNvPr id="9" name="Rectangle 8"/>
          <p:cNvSpPr/>
          <p:nvPr/>
        </p:nvSpPr>
        <p:spPr>
          <a:xfrm>
            <a:off x="5442384" y="3501008"/>
            <a:ext cx="3738128" cy="523220"/>
          </a:xfrm>
          <a:prstGeom prst="rect">
            <a:avLst/>
          </a:prstGeom>
          <a:solidFill>
            <a:srgbClr val="FFFF00"/>
          </a:solidFill>
        </p:spPr>
        <p:txBody>
          <a:bodyPr wrap="square">
            <a:spAutoFit/>
          </a:bodyPr>
          <a:lstStyle/>
          <a:p>
            <a:r>
              <a:rPr lang="en-US" sz="1400" dirty="0">
                <a:latin typeface="ITCFranklinGothicStd-Med"/>
              </a:rPr>
              <a:t>3. </a:t>
            </a:r>
            <a:r>
              <a:rPr lang="en-US" sz="1400" dirty="0">
                <a:latin typeface="StoneSerifStd-Medium"/>
              </a:rPr>
              <a:t>Use a fast enumeration loop to go through all the text fields in the array.</a:t>
            </a:r>
            <a:endParaRPr lang="en-US" sz="1400" dirty="0"/>
          </a:p>
        </p:txBody>
      </p:sp>
      <p:sp>
        <p:nvSpPr>
          <p:cNvPr id="10" name="Rectangle 9"/>
          <p:cNvSpPr/>
          <p:nvPr/>
        </p:nvSpPr>
        <p:spPr>
          <a:xfrm>
            <a:off x="5442384" y="4149080"/>
            <a:ext cx="3701616" cy="738664"/>
          </a:xfrm>
          <a:prstGeom prst="rect">
            <a:avLst/>
          </a:prstGeom>
          <a:solidFill>
            <a:srgbClr val="FFFF00"/>
          </a:solidFill>
        </p:spPr>
        <p:txBody>
          <a:bodyPr wrap="square">
            <a:spAutoFit/>
          </a:bodyPr>
          <a:lstStyle/>
          <a:p>
            <a:r>
              <a:rPr lang="en-US" sz="1400" dirty="0">
                <a:latin typeface="ITCFranklinGothicStd-Med"/>
              </a:rPr>
              <a:t>4.–5. </a:t>
            </a:r>
            <a:r>
              <a:rPr lang="en-US" sz="1400" dirty="0">
                <a:latin typeface="StoneSerifStd-Medium"/>
              </a:rPr>
              <a:t>In view mode, the text fields </a:t>
            </a:r>
            <a:r>
              <a:rPr lang="en-US" sz="1400" dirty="0" smtClean="0">
                <a:latin typeface="StoneSerifStd-Medium"/>
              </a:rPr>
              <a:t>are disabled</a:t>
            </a:r>
            <a:r>
              <a:rPr lang="en-US" sz="1400" dirty="0">
                <a:latin typeface="StoneSerifStd-Medium"/>
              </a:rPr>
              <a:t>, and the border is set to not </a:t>
            </a:r>
            <a:r>
              <a:rPr lang="en-US" sz="1400" dirty="0" smtClean="0">
                <a:latin typeface="StoneSerifStd-Medium"/>
              </a:rPr>
              <a:t>be there( </a:t>
            </a:r>
            <a:r>
              <a:rPr lang="en-US" sz="1400" dirty="0" err="1">
                <a:latin typeface="CourierStd"/>
              </a:rPr>
              <a:t>UITextBorderStyleNone</a:t>
            </a:r>
            <a:r>
              <a:rPr lang="en-US" sz="1400" dirty="0">
                <a:latin typeface="CourierStd"/>
              </a:rPr>
              <a:t> </a:t>
            </a:r>
            <a:r>
              <a:rPr lang="en-US" sz="1400" dirty="0">
                <a:latin typeface="StoneSerifStd-Medium"/>
              </a:rPr>
              <a:t>).</a:t>
            </a:r>
            <a:endParaRPr lang="en-US" sz="1400" dirty="0"/>
          </a:p>
        </p:txBody>
      </p:sp>
      <p:sp>
        <p:nvSpPr>
          <p:cNvPr id="11" name="Rectangle 10"/>
          <p:cNvSpPr/>
          <p:nvPr/>
        </p:nvSpPr>
        <p:spPr>
          <a:xfrm>
            <a:off x="5427163" y="5013176"/>
            <a:ext cx="3716837" cy="523220"/>
          </a:xfrm>
          <a:prstGeom prst="rect">
            <a:avLst/>
          </a:prstGeom>
          <a:solidFill>
            <a:srgbClr val="FFFF00"/>
          </a:solidFill>
        </p:spPr>
        <p:txBody>
          <a:bodyPr wrap="square">
            <a:spAutoFit/>
          </a:bodyPr>
          <a:lstStyle/>
          <a:p>
            <a:r>
              <a:rPr lang="en-US" sz="1400" dirty="0" smtClean="0">
                <a:latin typeface="StoneSerifStd-Medium"/>
              </a:rPr>
              <a:t>6. The </a:t>
            </a:r>
            <a:r>
              <a:rPr lang="en-US" sz="1400" dirty="0">
                <a:latin typeface="StoneSerifStd-Medium"/>
              </a:rPr>
              <a:t>Change button should not be shown in view mode.</a:t>
            </a:r>
            <a:endParaRPr lang="en-US" sz="1400" dirty="0"/>
          </a:p>
        </p:txBody>
      </p:sp>
      <p:sp>
        <p:nvSpPr>
          <p:cNvPr id="12" name="Rectangle 11"/>
          <p:cNvSpPr/>
          <p:nvPr/>
        </p:nvSpPr>
        <p:spPr>
          <a:xfrm>
            <a:off x="5442384" y="5680412"/>
            <a:ext cx="3701616" cy="1169551"/>
          </a:xfrm>
          <a:prstGeom prst="rect">
            <a:avLst/>
          </a:prstGeom>
          <a:solidFill>
            <a:srgbClr val="FFFF00"/>
          </a:solidFill>
        </p:spPr>
        <p:txBody>
          <a:bodyPr wrap="square">
            <a:spAutoFit/>
          </a:bodyPr>
          <a:lstStyle/>
          <a:p>
            <a:r>
              <a:rPr lang="en-US" sz="1400" dirty="0" smtClean="0">
                <a:latin typeface="StoneSerifStd-Medium"/>
              </a:rPr>
              <a:t>7. When </a:t>
            </a:r>
            <a:r>
              <a:rPr lang="en-US" sz="1400" dirty="0">
                <a:latin typeface="StoneSerifStd-Medium"/>
              </a:rPr>
              <a:t>switching to edit mode, the code is similar, but the values are opposite. The </a:t>
            </a:r>
            <a:r>
              <a:rPr lang="en-US" sz="1400" dirty="0" smtClean="0">
                <a:latin typeface="StoneSerifStd-Medium"/>
              </a:rPr>
              <a:t>text fields </a:t>
            </a:r>
            <a:r>
              <a:rPr lang="en-US" sz="1400" dirty="0">
                <a:latin typeface="StoneSerifStd-Medium"/>
              </a:rPr>
              <a:t>are enabled and the border is set to the Rounded </a:t>
            </a:r>
            <a:r>
              <a:rPr lang="en-US" sz="1400" dirty="0" err="1">
                <a:latin typeface="StoneSerifStd-Medium"/>
              </a:rPr>
              <a:t>Rect</a:t>
            </a:r>
            <a:r>
              <a:rPr lang="en-US" sz="1400" dirty="0">
                <a:latin typeface="StoneSerifStd-Medium"/>
              </a:rPr>
              <a:t> mode (the default). The</a:t>
            </a:r>
          </a:p>
          <a:p>
            <a:r>
              <a:rPr lang="en-US" sz="1400" dirty="0">
                <a:latin typeface="StoneSerifStd-Medium"/>
              </a:rPr>
              <a:t>button is hidden.</a:t>
            </a:r>
            <a:endParaRPr lang="en-US" sz="1400" dirty="0"/>
          </a:p>
        </p:txBody>
      </p:sp>
      <p:sp>
        <p:nvSpPr>
          <p:cNvPr id="15" name="Rectangle 14"/>
          <p:cNvSpPr/>
          <p:nvPr/>
        </p:nvSpPr>
        <p:spPr>
          <a:xfrm>
            <a:off x="7932" y="1077723"/>
            <a:ext cx="4980851" cy="369332"/>
          </a:xfrm>
          <a:prstGeom prst="rect">
            <a:avLst/>
          </a:prstGeom>
          <a:solidFill>
            <a:schemeClr val="bg1"/>
          </a:solidFill>
        </p:spPr>
        <p:txBody>
          <a:bodyPr wrap="none">
            <a:spAutoFit/>
          </a:bodyPr>
          <a:lstStyle/>
          <a:p>
            <a:r>
              <a:rPr lang="en-US" b="1" dirty="0" smtClean="0">
                <a:latin typeface="StoneSerifStd-Medium"/>
              </a:rPr>
              <a:t>Implementing </a:t>
            </a:r>
            <a:r>
              <a:rPr lang="en-US" b="1" dirty="0">
                <a:latin typeface="StoneSerifStd-Medium"/>
              </a:rPr>
              <a:t>the </a:t>
            </a:r>
            <a:r>
              <a:rPr lang="en-US" b="1" dirty="0" err="1">
                <a:latin typeface="CourierStd"/>
              </a:rPr>
              <a:t>changeEditMode</a:t>
            </a:r>
            <a:r>
              <a:rPr lang="en-US" b="1" dirty="0">
                <a:latin typeface="CourierStd"/>
              </a:rPr>
              <a:t>: </a:t>
            </a:r>
            <a:r>
              <a:rPr lang="en-US" b="1" dirty="0">
                <a:latin typeface="StoneSerifStd-Medium"/>
              </a:rPr>
              <a:t>method</a:t>
            </a:r>
            <a:endParaRPr lang="en-US" b="1" dirty="0"/>
          </a:p>
        </p:txBody>
      </p:sp>
    </p:spTree>
    <p:extLst>
      <p:ext uri="{BB962C8B-B14F-4D97-AF65-F5344CB8AC3E}">
        <p14:creationId xmlns:p14="http://schemas.microsoft.com/office/powerpoint/2010/main" val="4069843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981200" y="2667000"/>
            <a:ext cx="5257800" cy="8382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rPr>
              <a:t>Thank You !</a:t>
            </a:r>
            <a:endParaRPr lang="ar-EG"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endParaRPr>
          </a:p>
        </p:txBody>
      </p:sp>
      <p:sp>
        <p:nvSpPr>
          <p:cNvPr id="2" name="Footer Placeholder 1"/>
          <p:cNvSpPr>
            <a:spLocks noGrp="1"/>
          </p:cNvSpPr>
          <p:nvPr>
            <p:ph type="ftr" sz="quarter" idx="3"/>
          </p:nvPr>
        </p:nvSpPr>
        <p:spPr/>
        <p:txBody>
          <a:bodyPr/>
          <a:lstStyle/>
          <a:p>
            <a:r>
              <a:rPr lang="en-US" smtClean="0"/>
              <a:t>IT448-Autumn2017</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and </a:t>
            </a:r>
            <a:r>
              <a:rPr lang="en-US" dirty="0" smtClean="0"/>
              <a:t>Controllers  </a:t>
            </a:r>
            <a:br>
              <a:rPr lang="en-US" dirty="0" smtClean="0"/>
            </a:br>
            <a:r>
              <a:rPr lang="en-US" sz="2000" dirty="0" smtClean="0">
                <a:solidFill>
                  <a:srgbClr val="FF0000"/>
                </a:solidFill>
              </a:rPr>
              <a:t>View Controller</a:t>
            </a:r>
            <a:endParaRPr lang="en-US" sz="2000" dirty="0">
              <a:solidFill>
                <a:srgbClr val="FF0000"/>
              </a:solidFill>
            </a:endParaRPr>
          </a:p>
        </p:txBody>
      </p:sp>
      <p:sp>
        <p:nvSpPr>
          <p:cNvPr id="4" name="Shape 72"/>
          <p:cNvSpPr txBox="1">
            <a:spLocks noGrp="1"/>
          </p:cNvSpPr>
          <p:nvPr>
            <p:ph idx="1"/>
          </p:nvPr>
        </p:nvSpPr>
        <p:spPr>
          <a:xfrm>
            <a:off x="381000" y="1368896"/>
            <a:ext cx="8305800"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View Controller is managed in three files: </a:t>
            </a:r>
          </a:p>
          <a:p>
            <a:pPr marL="342900" marR="0" lvl="0" indent="-190500" algn="l" rtl="0">
              <a:spcBef>
                <a:spcPts val="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800100" marR="0" lvl="1" indent="-342900" algn="l" rtl="0">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a .storyboard file that specifies the layout of user interface elements; </a:t>
            </a:r>
          </a:p>
          <a:p>
            <a:pPr marL="800100" marR="0" lvl="1" indent="-342900" algn="l" rtl="0">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a .h file that has information bout any outlets and actions needed to control the user interface; and, </a:t>
            </a:r>
          </a:p>
          <a:p>
            <a:pPr marL="800100" marR="0" lvl="1" indent="-342900" algn="l" rtl="0">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a .m file that contains the implementation of the user interface actions.</a:t>
            </a:r>
          </a:p>
          <a:p>
            <a:pPr marL="342900" marR="0" lvl="0" indent="-190500" algn="l" rtl="0">
              <a:spcBef>
                <a:spcPts val="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After the View Controller has been set up, it can be added to the application in different ways (i.e. added as a root view).</a:t>
            </a:r>
          </a:p>
        </p:txBody>
      </p:sp>
    </p:spTree>
    <p:extLst>
      <p:ext uri="{BB962C8B-B14F-4D97-AF65-F5344CB8AC3E}">
        <p14:creationId xmlns:p14="http://schemas.microsoft.com/office/powerpoint/2010/main" val="178220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543800" cy="563563"/>
          </a:xfrm>
        </p:spPr>
        <p:txBody>
          <a:bodyPr/>
          <a:lstStyle/>
          <a:p>
            <a:r>
              <a:rPr lang="en-US" dirty="0"/>
              <a:t>Views and </a:t>
            </a:r>
            <a:r>
              <a:rPr lang="en-US" dirty="0" smtClean="0"/>
              <a:t>Controllers </a:t>
            </a:r>
            <a:r>
              <a:rPr lang="en-US" dirty="0"/>
              <a:t/>
            </a:r>
            <a:br>
              <a:rPr lang="en-US" dirty="0"/>
            </a:br>
            <a:r>
              <a:rPr lang="en-US" sz="2000" dirty="0" smtClean="0">
                <a:solidFill>
                  <a:srgbClr val="FF0000"/>
                </a:solidFill>
              </a:rPr>
              <a:t>Tab Bar Controller</a:t>
            </a:r>
            <a:endParaRPr lang="en-US" dirty="0"/>
          </a:p>
        </p:txBody>
      </p:sp>
      <p:sp>
        <p:nvSpPr>
          <p:cNvPr id="4" name="Shape 81"/>
          <p:cNvSpPr txBox="1">
            <a:spLocks noGrp="1"/>
          </p:cNvSpPr>
          <p:nvPr>
            <p:ph idx="1"/>
          </p:nvPr>
        </p:nvSpPr>
        <p:spPr>
          <a:xfrm>
            <a:off x="381000" y="1656928"/>
            <a:ext cx="4911080" cy="342825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The Tab Bar Controller shows up at the bottom of iPhone apps and allows the user to choose between different screens in the app. </a:t>
            </a:r>
            <a:endParaRPr lang="en-US" sz="2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None/>
            </a:pPr>
            <a:endParaRPr lang="en-US" sz="2400" b="0" i="0" u="none" strike="noStrike" cap="none" baseline="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This user interface is used in many common apps, including the built-in </a:t>
            </a:r>
            <a:r>
              <a:rPr lang="en-US" sz="2400" b="0" i="0" u="none" strike="noStrike" cap="none" baseline="0" dirty="0" err="1">
                <a:solidFill>
                  <a:schemeClr val="dk1"/>
                </a:solidFill>
                <a:latin typeface="Arial"/>
                <a:ea typeface="Arial"/>
                <a:cs typeface="Arial"/>
                <a:sym typeface="Arial"/>
              </a:rPr>
              <a:t>GameCenter</a:t>
            </a:r>
            <a:r>
              <a:rPr lang="en-US" sz="2400" b="0" i="0" u="none" strike="noStrike" cap="none" baseline="0" dirty="0">
                <a:solidFill>
                  <a:schemeClr val="dk1"/>
                </a:solidFill>
                <a:latin typeface="Arial"/>
                <a:ea typeface="Arial"/>
                <a:cs typeface="Arial"/>
                <a:sym typeface="Arial"/>
              </a:rPr>
              <a:t> app (see  Figure  10.1 ). </a:t>
            </a:r>
          </a:p>
        </p:txBody>
      </p:sp>
      <p:pic>
        <p:nvPicPr>
          <p:cNvPr id="5" name="Shape 79"/>
          <p:cNvPicPr preferRelativeResize="0"/>
          <p:nvPr/>
        </p:nvPicPr>
        <p:blipFill rotWithShape="1">
          <a:blip r:embed="rId2">
            <a:alphaModFix/>
          </a:blip>
          <a:srcRect/>
          <a:stretch/>
        </p:blipFill>
        <p:spPr>
          <a:xfrm>
            <a:off x="6156176" y="1124744"/>
            <a:ext cx="2261298" cy="3798921"/>
          </a:xfrm>
          <a:prstGeom prst="rect">
            <a:avLst/>
          </a:prstGeom>
          <a:noFill/>
          <a:ln>
            <a:noFill/>
          </a:ln>
        </p:spPr>
      </p:pic>
      <p:sp>
        <p:nvSpPr>
          <p:cNvPr id="6" name="Shape 80"/>
          <p:cNvSpPr txBox="1"/>
          <p:nvPr/>
        </p:nvSpPr>
        <p:spPr>
          <a:xfrm>
            <a:off x="4860032" y="4941168"/>
            <a:ext cx="4283968" cy="50405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Figure 10.1   Tab Bar Controller shown at the bottom of the built-in </a:t>
            </a:r>
            <a:r>
              <a:rPr lang="en-US" sz="1400" b="0" i="0" u="none" strike="noStrike" cap="none" baseline="0" dirty="0" err="1">
                <a:solidFill>
                  <a:schemeClr val="dk1"/>
                </a:solidFill>
                <a:latin typeface="Arial"/>
                <a:ea typeface="Arial"/>
                <a:cs typeface="Arial"/>
                <a:sym typeface="Arial"/>
              </a:rPr>
              <a:t>GameCenter</a:t>
            </a:r>
            <a:r>
              <a:rPr lang="en-US" sz="1400" b="0" i="0" u="none" strike="noStrike" cap="none" baseline="0" dirty="0">
                <a:solidFill>
                  <a:schemeClr val="dk1"/>
                </a:solidFill>
                <a:latin typeface="Arial"/>
                <a:ea typeface="Arial"/>
                <a:cs typeface="Arial"/>
                <a:sym typeface="Arial"/>
              </a:rPr>
              <a:t> app. </a:t>
            </a:r>
          </a:p>
        </p:txBody>
      </p:sp>
    </p:spTree>
    <p:extLst>
      <p:ext uri="{BB962C8B-B14F-4D97-AF65-F5344CB8AC3E}">
        <p14:creationId xmlns:p14="http://schemas.microsoft.com/office/powerpoint/2010/main" val="331262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and </a:t>
            </a:r>
            <a:r>
              <a:rPr lang="en-US" dirty="0" smtClean="0"/>
              <a:t>Controllers  </a:t>
            </a:r>
            <a:br>
              <a:rPr lang="en-US" dirty="0" smtClean="0"/>
            </a:br>
            <a:r>
              <a:rPr lang="en-US" sz="2000" dirty="0" smtClean="0">
                <a:solidFill>
                  <a:srgbClr val="FF0000"/>
                </a:solidFill>
              </a:rPr>
              <a:t>Navigation Controller</a:t>
            </a:r>
            <a:endParaRPr lang="en-US" sz="2000" dirty="0">
              <a:solidFill>
                <a:srgbClr val="FF0000"/>
              </a:solidFill>
            </a:endParaRPr>
          </a:p>
        </p:txBody>
      </p:sp>
      <p:sp>
        <p:nvSpPr>
          <p:cNvPr id="3" name="Content Placeholder 2"/>
          <p:cNvSpPr>
            <a:spLocks noGrp="1"/>
          </p:cNvSpPr>
          <p:nvPr>
            <p:ph idx="1"/>
          </p:nvPr>
        </p:nvSpPr>
        <p:spPr/>
        <p:txBody>
          <a:bodyPr/>
          <a:lstStyle/>
          <a:p>
            <a:pPr lvl="0" algn="l" rtl="0">
              <a:spcBef>
                <a:spcPts val="0"/>
              </a:spcBef>
              <a:spcAft>
                <a:spcPts val="0"/>
              </a:spcAft>
              <a:buClr>
                <a:schemeClr val="dk1"/>
              </a:buClr>
              <a:buSzPct val="100000"/>
              <a:buFont typeface="Arial"/>
              <a:buChar char="•"/>
            </a:pPr>
            <a:r>
              <a:rPr lang="en-US" sz="2400" dirty="0" smtClean="0">
                <a:solidFill>
                  <a:schemeClr val="dk1"/>
                </a:solidFill>
                <a:ea typeface="Arial"/>
                <a:cs typeface="Arial"/>
                <a:sym typeface="Arial"/>
              </a:rPr>
              <a:t>Used </a:t>
            </a:r>
            <a:r>
              <a:rPr lang="en-US" sz="2400" dirty="0">
                <a:solidFill>
                  <a:schemeClr val="dk1"/>
                </a:solidFill>
                <a:ea typeface="Arial"/>
                <a:cs typeface="Arial"/>
                <a:sym typeface="Arial"/>
              </a:rPr>
              <a:t>to by users to drill down through multiple screens, but keeps track of the path so the user can go back the same way. </a:t>
            </a:r>
          </a:p>
          <a:p>
            <a:pPr lvl="0" algn="l" rtl="0">
              <a:spcBef>
                <a:spcPts val="0"/>
              </a:spcBef>
              <a:spcAft>
                <a:spcPts val="0"/>
              </a:spcAft>
              <a:buClr>
                <a:schemeClr val="dk1"/>
              </a:buClr>
              <a:buSzPct val="100000"/>
              <a:buFont typeface="Arial"/>
              <a:buChar char="•"/>
            </a:pPr>
            <a:endParaRPr lang="en-US" sz="2400" dirty="0" smtClean="0">
              <a:solidFill>
                <a:schemeClr val="dk1"/>
              </a:solidFill>
              <a:ea typeface="Arial"/>
              <a:cs typeface="Arial"/>
              <a:sym typeface="Arial"/>
            </a:endParaRPr>
          </a:p>
          <a:p>
            <a:pPr lvl="0" algn="l" rtl="0">
              <a:spcBef>
                <a:spcPts val="0"/>
              </a:spcBef>
              <a:spcAft>
                <a:spcPts val="0"/>
              </a:spcAft>
              <a:buClr>
                <a:schemeClr val="dk1"/>
              </a:buClr>
              <a:buSzPct val="100000"/>
              <a:buFont typeface="Arial"/>
              <a:buChar char="•"/>
            </a:pPr>
            <a:r>
              <a:rPr lang="en-US" sz="2400" dirty="0" smtClean="0">
                <a:solidFill>
                  <a:schemeClr val="dk1"/>
                </a:solidFill>
                <a:ea typeface="Arial"/>
                <a:cs typeface="Arial"/>
                <a:sym typeface="Arial"/>
              </a:rPr>
              <a:t>This </a:t>
            </a:r>
            <a:r>
              <a:rPr lang="en-US" sz="2400" dirty="0">
                <a:solidFill>
                  <a:schemeClr val="dk1"/>
                </a:solidFill>
                <a:ea typeface="Arial"/>
                <a:cs typeface="Arial"/>
                <a:sym typeface="Arial"/>
              </a:rPr>
              <a:t>pattern is used in iPhone apps, including the built-in Contacts app, (Figure  10.2).</a:t>
            </a:r>
          </a:p>
          <a:p>
            <a:pPr lvl="0" algn="l" rtl="0">
              <a:spcBef>
                <a:spcPts val="0"/>
              </a:spcBef>
              <a:spcAft>
                <a:spcPts val="0"/>
              </a:spcAft>
              <a:buClr>
                <a:schemeClr val="dk1"/>
              </a:buClr>
              <a:buSzPct val="100000"/>
              <a:buFont typeface="Arial"/>
              <a:buChar char="•"/>
            </a:pPr>
            <a:endParaRPr lang="en-US" sz="2400" dirty="0" smtClean="0">
              <a:solidFill>
                <a:schemeClr val="dk1"/>
              </a:solidFill>
              <a:ea typeface="Arial"/>
              <a:cs typeface="Arial"/>
              <a:sym typeface="Arial"/>
            </a:endParaRPr>
          </a:p>
          <a:p>
            <a:pPr lvl="0" algn="l" rtl="0">
              <a:spcBef>
                <a:spcPts val="0"/>
              </a:spcBef>
              <a:spcAft>
                <a:spcPts val="0"/>
              </a:spcAft>
              <a:buClr>
                <a:schemeClr val="dk1"/>
              </a:buClr>
              <a:buSzPct val="100000"/>
              <a:buFont typeface="Arial"/>
              <a:buChar char="•"/>
            </a:pPr>
            <a:r>
              <a:rPr lang="en-US" sz="2400" dirty="0" smtClean="0">
                <a:solidFill>
                  <a:schemeClr val="dk1"/>
                </a:solidFill>
                <a:ea typeface="Arial"/>
                <a:cs typeface="Arial"/>
                <a:sym typeface="Arial"/>
              </a:rPr>
              <a:t>When </a:t>
            </a:r>
            <a:r>
              <a:rPr lang="en-US" sz="2400" dirty="0">
                <a:solidFill>
                  <a:schemeClr val="dk1"/>
                </a:solidFill>
                <a:ea typeface="Arial"/>
                <a:cs typeface="Arial"/>
                <a:sym typeface="Arial"/>
              </a:rPr>
              <a:t>the user taps one of the contacts listed in the screen on the left, the app navigates to the screen on the right</a:t>
            </a:r>
            <a:r>
              <a:rPr lang="en-US" sz="2400" dirty="0" smtClean="0">
                <a:solidFill>
                  <a:schemeClr val="dk1"/>
                </a:solidFill>
                <a:ea typeface="Arial"/>
                <a:cs typeface="Arial"/>
                <a:sym typeface="Arial"/>
              </a:rPr>
              <a:t>.</a:t>
            </a:r>
          </a:p>
          <a:p>
            <a:pPr lvl="0" algn="l" rtl="0">
              <a:spcBef>
                <a:spcPts val="0"/>
              </a:spcBef>
              <a:spcAft>
                <a:spcPts val="0"/>
              </a:spcAft>
              <a:buClr>
                <a:schemeClr val="dk1"/>
              </a:buClr>
              <a:buSzPct val="100000"/>
              <a:buFont typeface="Arial"/>
              <a:buChar char="•"/>
            </a:pPr>
            <a:endParaRPr lang="en-US" sz="2400" dirty="0">
              <a:solidFill>
                <a:schemeClr val="dk1"/>
              </a:solidFill>
              <a:ea typeface="Arial"/>
              <a:cs typeface="Arial"/>
              <a:sym typeface="Arial"/>
            </a:endParaRPr>
          </a:p>
          <a:p>
            <a:pPr lvl="0" algn="l" rtl="0">
              <a:spcBef>
                <a:spcPts val="0"/>
              </a:spcBef>
              <a:spcAft>
                <a:spcPts val="0"/>
              </a:spcAft>
              <a:buClr>
                <a:schemeClr val="dk1"/>
              </a:buClr>
              <a:buSzPct val="100000"/>
              <a:buFont typeface="Arial"/>
              <a:buChar char="•"/>
            </a:pPr>
            <a:r>
              <a:rPr lang="en-US" sz="2400" dirty="0">
                <a:solidFill>
                  <a:schemeClr val="dk1"/>
                </a:solidFill>
                <a:ea typeface="Arial"/>
                <a:cs typeface="Arial"/>
                <a:sym typeface="Arial"/>
              </a:rPr>
              <a:t>The button at the top left allows the user to navigate back to the list of all users. </a:t>
            </a:r>
          </a:p>
          <a:p>
            <a:endParaRPr lang="en-US" sz="2400" dirty="0"/>
          </a:p>
        </p:txBody>
      </p:sp>
    </p:spTree>
    <p:extLst>
      <p:ext uri="{BB962C8B-B14F-4D97-AF65-F5344CB8AC3E}">
        <p14:creationId xmlns:p14="http://schemas.microsoft.com/office/powerpoint/2010/main" val="265753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and </a:t>
            </a:r>
            <a:r>
              <a:rPr lang="en-US" dirty="0" smtClean="0"/>
              <a:t>Controllers </a:t>
            </a:r>
            <a:br>
              <a:rPr lang="en-US" dirty="0" smtClean="0"/>
            </a:br>
            <a:r>
              <a:rPr lang="en-US" sz="2000" dirty="0" smtClean="0">
                <a:solidFill>
                  <a:srgbClr val="FF0000"/>
                </a:solidFill>
              </a:rPr>
              <a:t>Navigation Controller</a:t>
            </a:r>
            <a:endParaRPr lang="en-US" sz="2000" dirty="0">
              <a:solidFill>
                <a:srgbClr val="FF0000"/>
              </a:solidFill>
            </a:endParaRPr>
          </a:p>
        </p:txBody>
      </p:sp>
      <p:pic>
        <p:nvPicPr>
          <p:cNvPr id="5" name="Shape 88"/>
          <p:cNvPicPr preferRelativeResize="0"/>
          <p:nvPr/>
        </p:nvPicPr>
        <p:blipFill rotWithShape="1">
          <a:blip r:embed="rId2">
            <a:alphaModFix/>
          </a:blip>
          <a:srcRect/>
          <a:stretch/>
        </p:blipFill>
        <p:spPr>
          <a:xfrm>
            <a:off x="1619723" y="1318470"/>
            <a:ext cx="5040509" cy="4179698"/>
          </a:xfrm>
          <a:prstGeom prst="rect">
            <a:avLst/>
          </a:prstGeom>
          <a:noFill/>
          <a:ln>
            <a:noFill/>
          </a:ln>
        </p:spPr>
      </p:pic>
      <p:sp>
        <p:nvSpPr>
          <p:cNvPr id="6" name="Shape 89"/>
          <p:cNvSpPr txBox="1"/>
          <p:nvPr/>
        </p:nvSpPr>
        <p:spPr>
          <a:xfrm>
            <a:off x="1384461" y="5445224"/>
            <a:ext cx="6715931" cy="28062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Figure 10.2   Navigation Controller in the built-in Contacts app. </a:t>
            </a:r>
          </a:p>
        </p:txBody>
      </p:sp>
    </p:spTree>
    <p:extLst>
      <p:ext uri="{BB962C8B-B14F-4D97-AF65-F5344CB8AC3E}">
        <p14:creationId xmlns:p14="http://schemas.microsoft.com/office/powerpoint/2010/main" val="302997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Interface </a:t>
            </a:r>
            <a:r>
              <a:rPr lang="en-US" dirty="0" smtClean="0"/>
              <a:t/>
            </a:r>
            <a:br>
              <a:rPr lang="en-US" dirty="0" smtClean="0"/>
            </a:br>
            <a:r>
              <a:rPr lang="en-US" sz="2000" dirty="0" smtClean="0">
                <a:solidFill>
                  <a:srgbClr val="FF0000"/>
                </a:solidFill>
              </a:rPr>
              <a:t>Creating </a:t>
            </a:r>
            <a:r>
              <a:rPr lang="en-US" sz="2000" dirty="0">
                <a:solidFill>
                  <a:srgbClr val="FF0000"/>
                </a:solidFill>
              </a:rPr>
              <a:t>the Project</a:t>
            </a:r>
          </a:p>
        </p:txBody>
      </p:sp>
      <p:sp>
        <p:nvSpPr>
          <p:cNvPr id="3" name="Content Placeholder 2"/>
          <p:cNvSpPr>
            <a:spLocks noGrp="1"/>
          </p:cNvSpPr>
          <p:nvPr>
            <p:ph idx="1"/>
          </p:nvPr>
        </p:nvSpPr>
        <p:spPr/>
        <p:txBody>
          <a:bodyPr/>
          <a:lstStyle/>
          <a:p>
            <a:pPr algn="just" rtl="0"/>
            <a:r>
              <a:rPr lang="en-US" sz="2400" dirty="0"/>
              <a:t>To create the user interface for the </a:t>
            </a:r>
            <a:r>
              <a:rPr lang="en-US" sz="2400" i="1" dirty="0" err="1"/>
              <a:t>MyContactList</a:t>
            </a:r>
            <a:r>
              <a:rPr lang="en-US" sz="2400" dirty="0"/>
              <a:t> app project in </a:t>
            </a:r>
            <a:r>
              <a:rPr lang="en-US" sz="2400" dirty="0" err="1"/>
              <a:t>Xcode</a:t>
            </a:r>
            <a:r>
              <a:rPr lang="en-US" sz="2400" dirty="0"/>
              <a:t> use the following settings in the first two steps in the wizard:</a:t>
            </a:r>
          </a:p>
          <a:p>
            <a:pPr marL="0" indent="0" algn="just" rtl="0">
              <a:buNone/>
            </a:pPr>
            <a:endParaRPr lang="en-US" sz="2400" dirty="0"/>
          </a:p>
          <a:p>
            <a:pPr lvl="1" algn="just" rtl="0"/>
            <a:r>
              <a:rPr lang="en-US" sz="2000" dirty="0"/>
              <a:t>Template: Tabbed Application</a:t>
            </a:r>
          </a:p>
          <a:p>
            <a:pPr lvl="1" algn="just" rtl="0"/>
            <a:r>
              <a:rPr lang="en-US" sz="2000" dirty="0"/>
              <a:t>Product Name: </a:t>
            </a:r>
            <a:r>
              <a:rPr lang="en-US" sz="2000" dirty="0" err="1"/>
              <a:t>MyContactList</a:t>
            </a:r>
            <a:endParaRPr lang="en-US" sz="2000" dirty="0"/>
          </a:p>
          <a:p>
            <a:pPr lvl="1" algn="just" rtl="0"/>
            <a:r>
              <a:rPr lang="en-US" sz="2000" dirty="0"/>
              <a:t>Organization Name: Learning Mobile Apps</a:t>
            </a:r>
          </a:p>
          <a:p>
            <a:pPr lvl="1" algn="just" rtl="0"/>
            <a:r>
              <a:rPr lang="en-US" sz="2000" dirty="0"/>
              <a:t>Company Identifier: </a:t>
            </a:r>
            <a:r>
              <a:rPr lang="en-US" sz="2000" dirty="0" err="1"/>
              <a:t>com.pearson</a:t>
            </a:r>
            <a:endParaRPr lang="en-US" sz="2000" dirty="0"/>
          </a:p>
          <a:p>
            <a:pPr lvl="1" algn="just" rtl="0"/>
            <a:r>
              <a:rPr lang="en-US" sz="2000" dirty="0"/>
              <a:t>Class Prefix: LMA</a:t>
            </a:r>
          </a:p>
          <a:p>
            <a:pPr lvl="1" algn="just" rtl="0"/>
            <a:r>
              <a:rPr lang="en-US" sz="2000" dirty="0"/>
              <a:t>Devices: iPhone</a:t>
            </a:r>
          </a:p>
        </p:txBody>
      </p:sp>
    </p:spTree>
    <p:extLst>
      <p:ext uri="{BB962C8B-B14F-4D97-AF65-F5344CB8AC3E}">
        <p14:creationId xmlns:p14="http://schemas.microsoft.com/office/powerpoint/2010/main" val="318422804"/>
      </p:ext>
    </p:extLst>
  </p:cSld>
  <p:clrMapOvr>
    <a:masterClrMapping/>
  </p:clrMapOvr>
</p:sld>
</file>

<file path=ppt/theme/theme1.xml><?xml version="1.0" encoding="utf-8"?>
<a:theme xmlns:a="http://schemas.openxmlformats.org/drawingml/2006/main" name="WIRELESS_4_COMP">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11464</TotalTime>
  <Words>3551</Words>
  <Application>Microsoft Office PowerPoint</Application>
  <PresentationFormat>On-screen Show (4:3)</PresentationFormat>
  <Paragraphs>252</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CourierStd</vt:lpstr>
      <vt:lpstr>ITCFranklinGothicStd-Book</vt:lpstr>
      <vt:lpstr>ITCFranklinGothicStd-Med</vt:lpstr>
      <vt:lpstr>StoneSerifStd-Medium</vt:lpstr>
      <vt:lpstr>Verdana</vt:lpstr>
      <vt:lpstr>Wingdings</vt:lpstr>
      <vt:lpstr>WIRELESS_4_COMP</vt:lpstr>
      <vt:lpstr>Mobile Application Development Chapter 10 [iOS Navigation and Interface Design]</vt:lpstr>
      <vt:lpstr>Contents</vt:lpstr>
      <vt:lpstr>Views and Controllers </vt:lpstr>
      <vt:lpstr>Views and Controllers</vt:lpstr>
      <vt:lpstr>Views and Controllers   View Controller</vt:lpstr>
      <vt:lpstr>Views and Controllers  Tab Bar Controller</vt:lpstr>
      <vt:lpstr>Views and Controllers   Navigation Controller</vt:lpstr>
      <vt:lpstr>Views and Controllers  Navigation Controller</vt:lpstr>
      <vt:lpstr>Creating the Interface  Creating the Project</vt:lpstr>
      <vt:lpstr>Creating the Interface</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Creating the Interface  Creating the Views</vt:lpstr>
      <vt:lpstr>Design the Contacts Screen</vt:lpstr>
      <vt:lpstr>Design the Contacts Screen</vt:lpstr>
      <vt:lpstr>Design the Contacts Screen</vt:lpstr>
      <vt:lpstr>Design the Contacts Screen</vt:lpstr>
      <vt:lpstr>Design the Contacts Screen</vt:lpstr>
      <vt:lpstr>Design the Contacts Screen</vt:lpstr>
      <vt:lpstr>Design the Contacts Screen</vt:lpstr>
      <vt:lpstr>Design the Contacts Screen  Add Navigation Controller to the Date Screen</vt:lpstr>
      <vt:lpstr>Design the Contacts Screen  Add Navigation Controller to the Date Screen</vt:lpstr>
      <vt:lpstr>Design the Contacts Screen  Add Navigation Controller to the Date Screen</vt:lpstr>
      <vt:lpstr>Design the Contacts Screen  Add Navigation Controller to the Date Screen</vt:lpstr>
      <vt:lpstr>Design the Contacts Screen  Add Navigation Controller to the Date Screen</vt:lpstr>
      <vt:lpstr>Design the Contacts Screen  Add Navigation Controller to the Date Screen</vt:lpstr>
      <vt:lpstr>Design the Contacts Screen  Add Navigation Controller to the Date Screen</vt:lpstr>
      <vt:lpstr>Design the Contacts Screen  Add Navigation Controller to the Date Screen</vt:lpstr>
      <vt:lpstr>Activating the Interface</vt:lpstr>
      <vt:lpstr>Activating the Interface</vt:lpstr>
      <vt:lpstr>Activating the Interface</vt:lpstr>
      <vt:lpstr>Activating the Interface</vt:lpstr>
      <vt:lpstr>PowerPoint Presentation</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Shaimaa m. Hussein</cp:lastModifiedBy>
  <cp:revision>472</cp:revision>
  <dcterms:created xsi:type="dcterms:W3CDTF">2009-02-10T17:17:45Z</dcterms:created>
  <dcterms:modified xsi:type="dcterms:W3CDTF">2017-11-26T08:51:12Z</dcterms:modified>
  <cp:contentStatus/>
</cp:coreProperties>
</file>