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76" r:id="rId2"/>
    <p:sldId id="308" r:id="rId3"/>
    <p:sldId id="456" r:id="rId4"/>
    <p:sldId id="457" r:id="rId5"/>
    <p:sldId id="458" r:id="rId6"/>
    <p:sldId id="459" r:id="rId7"/>
    <p:sldId id="460" r:id="rId8"/>
    <p:sldId id="461" r:id="rId9"/>
    <p:sldId id="447" r:id="rId10"/>
    <p:sldId id="448" r:id="rId11"/>
    <p:sldId id="449" r:id="rId12"/>
    <p:sldId id="453" r:id="rId13"/>
    <p:sldId id="451" r:id="rId14"/>
    <p:sldId id="454" r:id="rId15"/>
    <p:sldId id="455" r:id="rId16"/>
    <p:sldId id="411" r:id="rId17"/>
    <p:sldId id="436" r:id="rId18"/>
    <p:sldId id="437" r:id="rId19"/>
    <p:sldId id="442" r:id="rId20"/>
    <p:sldId id="443" r:id="rId21"/>
    <p:sldId id="444" r:id="rId22"/>
    <p:sldId id="445" r:id="rId23"/>
    <p:sldId id="409" r:id="rId24"/>
    <p:sldId id="438" r:id="rId25"/>
    <p:sldId id="439" r:id="rId26"/>
    <p:sldId id="462" r:id="rId27"/>
    <p:sldId id="410" r:id="rId28"/>
    <p:sldId id="440" r:id="rId29"/>
    <p:sldId id="446" r:id="rId30"/>
    <p:sldId id="441" r:id="rId31"/>
    <p:sldId id="404" r:id="rId32"/>
    <p:sldId id="275" r:id="rId33"/>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DD6037B8-9D29-4C26-8DB7-FB9A2A1E8019}">
          <p14:sldIdLst>
            <p14:sldId id="276"/>
            <p14:sldId id="308"/>
            <p14:sldId id="456"/>
            <p14:sldId id="457"/>
            <p14:sldId id="458"/>
            <p14:sldId id="459"/>
            <p14:sldId id="460"/>
            <p14:sldId id="461"/>
            <p14:sldId id="447"/>
            <p14:sldId id="448"/>
            <p14:sldId id="449"/>
            <p14:sldId id="453"/>
            <p14:sldId id="451"/>
            <p14:sldId id="454"/>
            <p14:sldId id="455"/>
            <p14:sldId id="411"/>
            <p14:sldId id="436"/>
            <p14:sldId id="437"/>
            <p14:sldId id="442"/>
            <p14:sldId id="443"/>
            <p14:sldId id="444"/>
            <p14:sldId id="445"/>
            <p14:sldId id="409"/>
            <p14:sldId id="438"/>
            <p14:sldId id="439"/>
            <p14:sldId id="462"/>
            <p14:sldId id="410"/>
            <p14:sldId id="440"/>
            <p14:sldId id="446"/>
            <p14:sldId id="441"/>
            <p14:sldId id="404"/>
            <p14:sldId id="275"/>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FAA9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59" autoAdjust="0"/>
    <p:restoredTop sz="86355" autoAdjust="0"/>
  </p:normalViewPr>
  <p:slideViewPr>
    <p:cSldViewPr>
      <p:cViewPr>
        <p:scale>
          <a:sx n="57" d="100"/>
          <a:sy n="57" d="100"/>
        </p:scale>
        <p:origin x="-444" y="-1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1860"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endParaRPr lang="en-US"/>
          </a:p>
        </p:txBody>
      </p:sp>
      <p:sp>
        <p:nvSpPr>
          <p:cNvPr id="70659" name="Rectangle 3"/>
          <p:cNvSpPr>
            <a:spLocks noGrp="1" noChangeArrowheads="1"/>
          </p:cNvSpPr>
          <p:nvPr>
            <p:ph type="dt" sz="quarter"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endParaRPr lang="en-US"/>
          </a:p>
        </p:txBody>
      </p:sp>
      <p:sp>
        <p:nvSpPr>
          <p:cNvPr id="70660" name="Rectangle 4"/>
          <p:cNvSpPr>
            <a:spLocks noGrp="1" noChangeArrowheads="1"/>
          </p:cNvSpPr>
          <p:nvPr>
            <p:ph type="ftr" sz="quarter" idx="2"/>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r>
              <a:rPr lang="en-US" smtClean="0"/>
              <a:t>IT448- Fall2017</a:t>
            </a:r>
            <a:endParaRPr lang="en-US"/>
          </a:p>
        </p:txBody>
      </p:sp>
      <p:sp>
        <p:nvSpPr>
          <p:cNvPr id="70661" name="Rectangle 5"/>
          <p:cNvSpPr>
            <a:spLocks noGrp="1" noChangeArrowheads="1"/>
          </p:cNvSpPr>
          <p:nvPr>
            <p:ph type="sldNum" sz="quarter" idx="3"/>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fld id="{A6E9FD33-1B5C-4D5F-8BF1-6F7ABC95CE90}" type="slidenum">
              <a:rPr lang="en-US"/>
              <a:pPr/>
              <a:t>‹#›</a:t>
            </a:fld>
            <a:endParaRPr lang="en-US"/>
          </a:p>
        </p:txBody>
      </p:sp>
    </p:spTree>
    <p:extLst>
      <p:ext uri="{BB962C8B-B14F-4D97-AF65-F5344CB8AC3E}">
        <p14:creationId xmlns:p14="http://schemas.microsoft.com/office/powerpoint/2010/main" val="23794426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022937" y="0"/>
            <a:ext cx="3076363" cy="511731"/>
          </a:xfrm>
          <a:prstGeom prst="rect">
            <a:avLst/>
          </a:prstGeom>
        </p:spPr>
        <p:txBody>
          <a:bodyPr vert="horz" lIns="99048" tIns="49524" rIns="99048" bIns="49524" rtlCol="1"/>
          <a:lstStyle>
            <a:lvl1pPr algn="r">
              <a:defRPr sz="1300"/>
            </a:lvl1pPr>
          </a:lstStyle>
          <a:p>
            <a:endParaRPr lang="ar-EG"/>
          </a:p>
        </p:txBody>
      </p:sp>
      <p:sp>
        <p:nvSpPr>
          <p:cNvPr id="3" name="Date Placeholder 2"/>
          <p:cNvSpPr>
            <a:spLocks noGrp="1"/>
          </p:cNvSpPr>
          <p:nvPr>
            <p:ph type="dt" idx="1"/>
          </p:nvPr>
        </p:nvSpPr>
        <p:spPr>
          <a:xfrm>
            <a:off x="1644" y="0"/>
            <a:ext cx="3076363" cy="511731"/>
          </a:xfrm>
          <a:prstGeom prst="rect">
            <a:avLst/>
          </a:prstGeom>
        </p:spPr>
        <p:txBody>
          <a:bodyPr vert="horz" lIns="99048" tIns="49524" rIns="99048" bIns="49524" rtlCol="1"/>
          <a:lstStyle>
            <a:lvl1pPr algn="l">
              <a:defRPr sz="1300"/>
            </a:lvl1pPr>
          </a:lstStyle>
          <a:p>
            <a:fld id="{A28B952F-7826-4E85-A6F4-DD6CF1924212}" type="datetimeFigureOut">
              <a:rPr lang="ar-EG" smtClean="0"/>
              <a:pPr/>
              <a:t>03/03/1439</a:t>
            </a:fld>
            <a:endParaRPr lang="ar-EG"/>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1" anchor="ctr"/>
          <a:lstStyle/>
          <a:p>
            <a:endParaRPr lang="ar-EG"/>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6" name="Footer Placeholder 5"/>
          <p:cNvSpPr>
            <a:spLocks noGrp="1"/>
          </p:cNvSpPr>
          <p:nvPr>
            <p:ph type="ftr" sz="quarter" idx="4"/>
          </p:nvPr>
        </p:nvSpPr>
        <p:spPr>
          <a:xfrm>
            <a:off x="4022937" y="9721106"/>
            <a:ext cx="3076363" cy="511731"/>
          </a:xfrm>
          <a:prstGeom prst="rect">
            <a:avLst/>
          </a:prstGeom>
        </p:spPr>
        <p:txBody>
          <a:bodyPr vert="horz" lIns="99048" tIns="49524" rIns="99048" bIns="49524" rtlCol="1" anchor="b"/>
          <a:lstStyle>
            <a:lvl1pPr algn="r">
              <a:defRPr sz="1300"/>
            </a:lvl1pPr>
          </a:lstStyle>
          <a:p>
            <a:r>
              <a:rPr lang="en-US" smtClean="0"/>
              <a:t>IT448- Fall2017</a:t>
            </a:r>
            <a:endParaRPr lang="ar-EG"/>
          </a:p>
        </p:txBody>
      </p:sp>
      <p:sp>
        <p:nvSpPr>
          <p:cNvPr id="7" name="Slide Number Placeholder 6"/>
          <p:cNvSpPr>
            <a:spLocks noGrp="1"/>
          </p:cNvSpPr>
          <p:nvPr>
            <p:ph type="sldNum" sz="quarter" idx="5"/>
          </p:nvPr>
        </p:nvSpPr>
        <p:spPr>
          <a:xfrm>
            <a:off x="1644" y="9721106"/>
            <a:ext cx="3076363" cy="511731"/>
          </a:xfrm>
          <a:prstGeom prst="rect">
            <a:avLst/>
          </a:prstGeom>
        </p:spPr>
        <p:txBody>
          <a:bodyPr vert="horz" lIns="99048" tIns="49524" rIns="99048" bIns="49524" rtlCol="1" anchor="b"/>
          <a:lstStyle>
            <a:lvl1pPr algn="l">
              <a:defRPr sz="1300"/>
            </a:lvl1pPr>
          </a:lstStyle>
          <a:p>
            <a:fld id="{149FB71C-E5CD-4F4E-9E10-6DEBED9D7996}" type="slidenum">
              <a:rPr lang="ar-EG" smtClean="0"/>
              <a:pPr/>
              <a:t>‹#›</a:t>
            </a:fld>
            <a:endParaRPr lang="ar-EG"/>
          </a:p>
        </p:txBody>
      </p:sp>
    </p:spTree>
    <p:extLst>
      <p:ext uri="{BB962C8B-B14F-4D97-AF65-F5344CB8AC3E}">
        <p14:creationId xmlns:p14="http://schemas.microsoft.com/office/powerpoint/2010/main" val="595201760"/>
      </p:ext>
    </p:extLst>
  </p:cSld>
  <p:clrMap bg1="lt1" tx1="dk1" bg2="lt2" tx2="dk2" accent1="accent1" accent2="accent2" accent3="accent3" accent4="accent4" accent5="accent5" accent6="accent6" hlink="hlink" folHlink="folHlink"/>
  <p:hf hd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9FB71C-E5CD-4F4E-9E10-6DEBED9D7996}" type="slidenum">
              <a:rPr lang="ar-EG" smtClean="0"/>
              <a:pPr/>
              <a:t>1</a:t>
            </a:fld>
            <a:endParaRPr lang="ar-EG"/>
          </a:p>
        </p:txBody>
      </p:sp>
      <p:sp>
        <p:nvSpPr>
          <p:cNvPr id="5" name="Footer Placeholder 4"/>
          <p:cNvSpPr>
            <a:spLocks noGrp="1"/>
          </p:cNvSpPr>
          <p:nvPr>
            <p:ph type="ftr" sz="quarter" idx="11"/>
          </p:nvPr>
        </p:nvSpPr>
        <p:spPr/>
        <p:txBody>
          <a:bodyPr/>
          <a:lstStyle/>
          <a:p>
            <a:r>
              <a:rPr lang="en-US" smtClean="0"/>
              <a:t>IT448- Fall2017</a:t>
            </a:r>
            <a:endParaRPr lang="ar-EG"/>
          </a:p>
        </p:txBody>
      </p:sp>
    </p:spTree>
    <p:extLst>
      <p:ext uri="{BB962C8B-B14F-4D97-AF65-F5344CB8AC3E}">
        <p14:creationId xmlns:p14="http://schemas.microsoft.com/office/powerpoint/2010/main" val="2181525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IT448- Fall2017</a:t>
            </a:r>
            <a:endParaRPr lang="ar-EG"/>
          </a:p>
        </p:txBody>
      </p:sp>
      <p:sp>
        <p:nvSpPr>
          <p:cNvPr id="5" name="Slide Number Placeholder 4"/>
          <p:cNvSpPr>
            <a:spLocks noGrp="1"/>
          </p:cNvSpPr>
          <p:nvPr>
            <p:ph type="sldNum" sz="quarter" idx="11"/>
          </p:nvPr>
        </p:nvSpPr>
        <p:spPr/>
        <p:txBody>
          <a:bodyPr/>
          <a:lstStyle/>
          <a:p>
            <a:fld id="{149FB71C-E5CD-4F4E-9E10-6DEBED9D7996}" type="slidenum">
              <a:rPr lang="ar-EG" smtClean="0"/>
              <a:pPr/>
              <a:t>5</a:t>
            </a:fld>
            <a:endParaRPr lang="ar-EG"/>
          </a:p>
        </p:txBody>
      </p:sp>
    </p:spTree>
    <p:extLst>
      <p:ext uri="{BB962C8B-B14F-4D97-AF65-F5344CB8AC3E}">
        <p14:creationId xmlns:p14="http://schemas.microsoft.com/office/powerpoint/2010/main" val="3632437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IT448- Fall2017</a:t>
            </a:r>
            <a:endParaRPr lang="ar-EG"/>
          </a:p>
        </p:txBody>
      </p:sp>
      <p:sp>
        <p:nvSpPr>
          <p:cNvPr id="5" name="Slide Number Placeholder 4"/>
          <p:cNvSpPr>
            <a:spLocks noGrp="1"/>
          </p:cNvSpPr>
          <p:nvPr>
            <p:ph type="sldNum" sz="quarter" idx="11"/>
          </p:nvPr>
        </p:nvSpPr>
        <p:spPr/>
        <p:txBody>
          <a:bodyPr/>
          <a:lstStyle/>
          <a:p>
            <a:fld id="{149FB71C-E5CD-4F4E-9E10-6DEBED9D7996}" type="slidenum">
              <a:rPr lang="ar-EG" smtClean="0"/>
              <a:pPr/>
              <a:t>6</a:t>
            </a:fld>
            <a:endParaRPr lang="ar-EG"/>
          </a:p>
        </p:txBody>
      </p:sp>
    </p:spTree>
    <p:extLst>
      <p:ext uri="{BB962C8B-B14F-4D97-AF65-F5344CB8AC3E}">
        <p14:creationId xmlns:p14="http://schemas.microsoft.com/office/powerpoint/2010/main" val="3979998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IT448- Fall2017</a:t>
            </a:r>
            <a:endParaRPr lang="ar-EG"/>
          </a:p>
        </p:txBody>
      </p:sp>
      <p:sp>
        <p:nvSpPr>
          <p:cNvPr id="5" name="Slide Number Placeholder 4"/>
          <p:cNvSpPr>
            <a:spLocks noGrp="1"/>
          </p:cNvSpPr>
          <p:nvPr>
            <p:ph type="sldNum" sz="quarter" idx="11"/>
          </p:nvPr>
        </p:nvSpPr>
        <p:spPr/>
        <p:txBody>
          <a:bodyPr/>
          <a:lstStyle/>
          <a:p>
            <a:fld id="{149FB71C-E5CD-4F4E-9E10-6DEBED9D7996}" type="slidenum">
              <a:rPr lang="ar-EG" smtClean="0"/>
              <a:pPr/>
              <a:t>12</a:t>
            </a:fld>
            <a:endParaRPr lang="ar-EG"/>
          </a:p>
        </p:txBody>
      </p:sp>
    </p:spTree>
    <p:extLst>
      <p:ext uri="{BB962C8B-B14F-4D97-AF65-F5344CB8AC3E}">
        <p14:creationId xmlns:p14="http://schemas.microsoft.com/office/powerpoint/2010/main" val="3981146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IT448- Fall2017</a:t>
            </a:r>
            <a:endParaRPr lang="ar-EG"/>
          </a:p>
        </p:txBody>
      </p:sp>
      <p:sp>
        <p:nvSpPr>
          <p:cNvPr id="5" name="Slide Number Placeholder 4"/>
          <p:cNvSpPr>
            <a:spLocks noGrp="1"/>
          </p:cNvSpPr>
          <p:nvPr>
            <p:ph type="sldNum" sz="quarter" idx="11"/>
          </p:nvPr>
        </p:nvSpPr>
        <p:spPr/>
        <p:txBody>
          <a:bodyPr/>
          <a:lstStyle/>
          <a:p>
            <a:fld id="{149FB71C-E5CD-4F4E-9E10-6DEBED9D7996}" type="slidenum">
              <a:rPr lang="ar-EG" smtClean="0"/>
              <a:pPr/>
              <a:t>18</a:t>
            </a:fld>
            <a:endParaRPr lang="ar-EG"/>
          </a:p>
        </p:txBody>
      </p:sp>
    </p:spTree>
    <p:extLst>
      <p:ext uri="{BB962C8B-B14F-4D97-AF65-F5344CB8AC3E}">
        <p14:creationId xmlns:p14="http://schemas.microsoft.com/office/powerpoint/2010/main" val="10151694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dt" sz="half" idx="2"/>
          </p:nvPr>
        </p:nvSpPr>
        <p:spPr>
          <a:xfrm>
            <a:off x="457200" y="6477000"/>
            <a:ext cx="2133600" cy="244475"/>
          </a:xfrm>
        </p:spPr>
        <p:txBody>
          <a:bodyPr/>
          <a:lstStyle>
            <a:lvl1pPr>
              <a:defRPr/>
            </a:lvl1pPr>
          </a:lstStyle>
          <a:p>
            <a:endParaRPr lang="en-US"/>
          </a:p>
        </p:txBody>
      </p:sp>
      <p:sp>
        <p:nvSpPr>
          <p:cNvPr id="3077" name="Rectangle 5"/>
          <p:cNvSpPr>
            <a:spLocks noGrp="1" noChangeArrowheads="1"/>
          </p:cNvSpPr>
          <p:nvPr>
            <p:ph type="ftr" sz="quarter" idx="3"/>
          </p:nvPr>
        </p:nvSpPr>
        <p:spPr>
          <a:xfrm>
            <a:off x="3124200" y="6477000"/>
            <a:ext cx="2895600" cy="244475"/>
          </a:xfrm>
          <a:prstGeom prst="rect">
            <a:avLst/>
          </a:prstGeom>
        </p:spPr>
        <p:txBody>
          <a:bodyPr/>
          <a:lstStyle>
            <a:lvl1pPr algn="ctr">
              <a:defRPr b="0"/>
            </a:lvl1pPr>
          </a:lstStyle>
          <a:p>
            <a:r>
              <a:rPr lang="en-US" smtClean="0"/>
              <a:t>IT448-Autumn2017</a:t>
            </a:r>
            <a:endParaRPr lang="en-US"/>
          </a:p>
        </p:txBody>
      </p:sp>
      <p:sp>
        <p:nvSpPr>
          <p:cNvPr id="3078" name="Rectangle 6"/>
          <p:cNvSpPr>
            <a:spLocks noGrp="1" noChangeArrowheads="1"/>
          </p:cNvSpPr>
          <p:nvPr>
            <p:ph type="sldNum" sz="quarter" idx="4"/>
          </p:nvPr>
        </p:nvSpPr>
        <p:spPr>
          <a:xfrm>
            <a:off x="6553200" y="6477000"/>
            <a:ext cx="2133600" cy="244475"/>
          </a:xfrm>
        </p:spPr>
        <p:txBody>
          <a:bodyPr/>
          <a:lstStyle>
            <a:lvl1pPr algn="r">
              <a:defRPr/>
            </a:lvl1pPr>
          </a:lstStyle>
          <a:p>
            <a:fld id="{F3DA3022-7EC8-4EBB-A97F-8321580C9524}" type="slidenum">
              <a:rPr lang="en-US"/>
              <a:pPr/>
              <a:t>‹#›</a:t>
            </a:fld>
            <a:endParaRPr lang="en-US"/>
          </a:p>
        </p:txBody>
      </p:sp>
      <p:sp>
        <p:nvSpPr>
          <p:cNvPr id="3074" name="Rectangle 2"/>
          <p:cNvSpPr>
            <a:spLocks noGrp="1" noChangeArrowheads="1"/>
          </p:cNvSpPr>
          <p:nvPr>
            <p:ph type="ctrTitle"/>
          </p:nvPr>
        </p:nvSpPr>
        <p:spPr>
          <a:xfrm>
            <a:off x="2819400" y="2667000"/>
            <a:ext cx="5715000" cy="914400"/>
          </a:xfrm>
        </p:spPr>
        <p:txBody>
          <a:bodyPr/>
          <a:lstStyle>
            <a:lvl1pPr algn="r">
              <a:defRPr sz="4000">
                <a:solidFill>
                  <a:schemeClr val="tx1"/>
                </a:solidFill>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2C949AA-8637-4D36-B6E6-551F06BBD68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457200"/>
            <a:ext cx="2076450" cy="5562600"/>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381000" y="457200"/>
            <a:ext cx="607695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7F0BCD-7B31-4947-B385-D11621594B6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543800" cy="563563"/>
          </a:xfrm>
        </p:spPr>
        <p:txBody>
          <a:bodyPr/>
          <a:lstStyle/>
          <a:p>
            <a:r>
              <a:rPr lang="en-US"/>
              <a:t>Click to edit Master title style</a:t>
            </a:r>
            <a:endParaRPr lang="ar-EG"/>
          </a:p>
        </p:txBody>
      </p:sp>
      <p:sp>
        <p:nvSpPr>
          <p:cNvPr id="3" name="Table Placeholder 2"/>
          <p:cNvSpPr>
            <a:spLocks noGrp="1"/>
          </p:cNvSpPr>
          <p:nvPr>
            <p:ph type="tbl" idx="1"/>
          </p:nvPr>
        </p:nvSpPr>
        <p:spPr>
          <a:xfrm>
            <a:off x="381000" y="1295400"/>
            <a:ext cx="8305800" cy="4724400"/>
          </a:xfrm>
        </p:spPr>
        <p:txBody>
          <a:bodyPr/>
          <a:lstStyle/>
          <a:p>
            <a:r>
              <a:rPr lang="en-US"/>
              <a:t>Click icon to add table</a:t>
            </a:r>
            <a:endParaRPr lang="ar-EG"/>
          </a:p>
        </p:txBody>
      </p:sp>
      <p:sp>
        <p:nvSpPr>
          <p:cNvPr id="4" name="Date Placeholder 3"/>
          <p:cNvSpPr>
            <a:spLocks noGrp="1"/>
          </p:cNvSpPr>
          <p:nvPr>
            <p:ph type="dt" sz="half" idx="10"/>
          </p:nvPr>
        </p:nvSpPr>
        <p:spPr>
          <a:xfrm>
            <a:off x="762000" y="6553200"/>
            <a:ext cx="1828800" cy="228600"/>
          </a:xfrm>
        </p:spPr>
        <p:txBody>
          <a:bodyPr/>
          <a:lstStyle>
            <a:lvl1pPr>
              <a:defRPr/>
            </a:lvl1pPr>
          </a:lstStyle>
          <a:p>
            <a:endParaRPr lang="en-US"/>
          </a:p>
        </p:txBody>
      </p:sp>
      <p:sp>
        <p:nvSpPr>
          <p:cNvPr id="6" name="Slide Number Placeholder 5"/>
          <p:cNvSpPr>
            <a:spLocks noGrp="1"/>
          </p:cNvSpPr>
          <p:nvPr>
            <p:ph type="sldNum" sz="quarter" idx="12"/>
          </p:nvPr>
        </p:nvSpPr>
        <p:spPr>
          <a:xfrm>
            <a:off x="3581400" y="6629400"/>
            <a:ext cx="2133600" cy="228600"/>
          </a:xfrm>
        </p:spPr>
        <p:txBody>
          <a:bodyPr/>
          <a:lstStyle>
            <a:lvl1pPr>
              <a:defRPr/>
            </a:lvl1pPr>
          </a:lstStyle>
          <a:p>
            <a:fld id="{6C75E7C6-2A67-4DEF-9A03-8328072C083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37C3FB-5954-4649-9672-28FF3082D11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78FA83B-2389-4FC8-971C-66AA5883F0F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381000" y="12954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10100" y="12954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p:cNvSpPr>
            <a:spLocks noGrp="1"/>
          </p:cNvSpPr>
          <p:nvPr>
            <p:ph type="dt" sz="half" idx="10"/>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4EBCB6A-0592-477F-ADA7-B072567DA73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p:cNvSpPr>
            <a:spLocks noGrp="1"/>
          </p:cNvSpPr>
          <p:nvPr>
            <p:ph type="dt" sz="half" idx="10"/>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C600C19-8F8B-4189-8809-825A60736EB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2"/>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0385DDA-D01C-4D7D-B099-F7A383CB6C4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9EFAFAB-BA68-4081-9AE4-B66BD1C0CB4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C5E295-2BCE-4B9D-B741-527BB4E9C0A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20F15B5-CFF1-4301-B50E-72A148771DF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4"/>
          <a:srcRect/>
          <a:stretch>
            <a:fillRect/>
          </a:stretch>
        </a:blipFill>
        <a:effectLst/>
      </p:bgPr>
    </p:bg>
    <p:spTree>
      <p:nvGrpSpPr>
        <p:cNvPr id="1" name=""/>
        <p:cNvGrpSpPr/>
        <p:nvPr/>
      </p:nvGrpSpPr>
      <p:grpSpPr>
        <a:xfrm>
          <a:off x="0" y="0"/>
          <a:ext cx="0" cy="0"/>
          <a:chOff x="0" y="0"/>
          <a:chExt cx="0" cy="0"/>
        </a:xfrm>
      </p:grpSpPr>
      <p:grpSp>
        <p:nvGrpSpPr>
          <p:cNvPr id="1103" name="Group 79"/>
          <p:cNvGrpSpPr>
            <a:grpSpLocks/>
          </p:cNvGrpSpPr>
          <p:nvPr/>
        </p:nvGrpSpPr>
        <p:grpSpPr bwMode="auto">
          <a:xfrm>
            <a:off x="685800" y="685800"/>
            <a:ext cx="8458200" cy="260350"/>
            <a:chOff x="2448" y="384"/>
            <a:chExt cx="3312" cy="212"/>
          </a:xfrm>
        </p:grpSpPr>
        <p:sp>
          <p:nvSpPr>
            <p:cNvPr id="1101" name="Rectangle 77"/>
            <p:cNvSpPr>
              <a:spLocks noChangeArrowheads="1"/>
            </p:cNvSpPr>
            <p:nvPr userDrawn="1"/>
          </p:nvSpPr>
          <p:spPr bwMode="gray">
            <a:xfrm>
              <a:off x="2448" y="384"/>
              <a:ext cx="3312" cy="96"/>
            </a:xfrm>
            <a:prstGeom prst="rect">
              <a:avLst/>
            </a:prstGeom>
            <a:gradFill rotWithShape="1">
              <a:gsLst>
                <a:gs pos="0">
                  <a:srgbClr val="969696">
                    <a:gamma/>
                    <a:tint val="0"/>
                    <a:invGamma/>
                    <a:alpha val="0"/>
                  </a:srgbClr>
                </a:gs>
                <a:gs pos="100000">
                  <a:srgbClr val="969696">
                    <a:alpha val="27000"/>
                  </a:srgbClr>
                </a:gs>
              </a:gsLst>
              <a:lin ang="0" scaled="1"/>
            </a:gradFill>
            <a:ln w="9525">
              <a:noFill/>
              <a:miter lim="800000"/>
              <a:headEnd/>
              <a:tailEnd/>
            </a:ln>
            <a:effectLst/>
          </p:spPr>
          <p:txBody>
            <a:bodyPr wrap="none" anchor="ctr"/>
            <a:lstStyle/>
            <a:p>
              <a:endParaRPr lang="ar-EG"/>
            </a:p>
          </p:txBody>
        </p:sp>
        <p:sp>
          <p:nvSpPr>
            <p:cNvPr id="1102" name="Rectangle 78"/>
            <p:cNvSpPr>
              <a:spLocks noChangeArrowheads="1"/>
            </p:cNvSpPr>
            <p:nvPr userDrawn="1"/>
          </p:nvSpPr>
          <p:spPr bwMode="gray">
            <a:xfrm>
              <a:off x="2448" y="500"/>
              <a:ext cx="3312" cy="96"/>
            </a:xfrm>
            <a:prstGeom prst="rect">
              <a:avLst/>
            </a:prstGeom>
            <a:gradFill rotWithShape="1">
              <a:gsLst>
                <a:gs pos="0">
                  <a:srgbClr val="969696">
                    <a:gamma/>
                    <a:tint val="0"/>
                    <a:invGamma/>
                    <a:alpha val="0"/>
                  </a:srgbClr>
                </a:gs>
                <a:gs pos="100000">
                  <a:srgbClr val="969696">
                    <a:alpha val="27000"/>
                  </a:srgbClr>
                </a:gs>
              </a:gsLst>
              <a:lin ang="0" scaled="1"/>
            </a:gradFill>
            <a:ln w="9525">
              <a:noFill/>
              <a:miter lim="800000"/>
              <a:headEnd/>
              <a:tailEnd/>
            </a:ln>
            <a:effectLst/>
          </p:spPr>
          <p:txBody>
            <a:bodyPr wrap="none" anchor="ctr"/>
            <a:lstStyle/>
            <a:p>
              <a:endParaRPr lang="ar-EG"/>
            </a:p>
          </p:txBody>
        </p:sp>
      </p:grpSp>
      <p:sp>
        <p:nvSpPr>
          <p:cNvPr id="1027" name="Rectangle 3"/>
          <p:cNvSpPr>
            <a:spLocks noGrp="1" noChangeArrowheads="1"/>
          </p:cNvSpPr>
          <p:nvPr>
            <p:ph type="body" idx="1"/>
          </p:nvPr>
        </p:nvSpPr>
        <p:spPr bwMode="auto">
          <a:xfrm>
            <a:off x="381000" y="1295400"/>
            <a:ext cx="83058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white">
          <a:xfrm>
            <a:off x="762000" y="6553200"/>
            <a:ext cx="1828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endParaRPr lang="en-US"/>
          </a:p>
        </p:txBody>
      </p:sp>
      <p:sp>
        <p:nvSpPr>
          <p:cNvPr id="1030" name="Rectangle 6"/>
          <p:cNvSpPr>
            <a:spLocks noGrp="1" noChangeArrowheads="1"/>
          </p:cNvSpPr>
          <p:nvPr>
            <p:ph type="sldNum" sz="quarter" idx="4"/>
          </p:nvPr>
        </p:nvSpPr>
        <p:spPr bwMode="white">
          <a:xfrm>
            <a:off x="3581400" y="662940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bg1"/>
                </a:solidFill>
              </a:defRPr>
            </a:lvl1pPr>
          </a:lstStyle>
          <a:p>
            <a:fld id="{C63051F0-3E62-43E1-8734-087D5F814831}" type="slidenum">
              <a:rPr lang="en-US"/>
              <a:pPr/>
              <a:t>‹#›</a:t>
            </a:fld>
            <a:endParaRPr lang="en-US"/>
          </a:p>
        </p:txBody>
      </p:sp>
      <p:sp>
        <p:nvSpPr>
          <p:cNvPr id="1026" name="Rectangle 2"/>
          <p:cNvSpPr>
            <a:spLocks noGrp="1" noChangeArrowheads="1"/>
          </p:cNvSpPr>
          <p:nvPr>
            <p:ph type="title"/>
          </p:nvPr>
        </p:nvSpPr>
        <p:spPr bwMode="gray">
          <a:xfrm>
            <a:off x="914400" y="457200"/>
            <a:ext cx="75438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grpSp>
        <p:nvGrpSpPr>
          <p:cNvPr id="1097" name="Group 73"/>
          <p:cNvGrpSpPr>
            <a:grpSpLocks/>
          </p:cNvGrpSpPr>
          <p:nvPr/>
        </p:nvGrpSpPr>
        <p:grpSpPr bwMode="auto">
          <a:xfrm>
            <a:off x="360363" y="457200"/>
            <a:ext cx="533400" cy="609600"/>
            <a:chOff x="4128" y="1920"/>
            <a:chExt cx="1010" cy="1104"/>
          </a:xfrm>
        </p:grpSpPr>
        <p:sp>
          <p:nvSpPr>
            <p:cNvPr id="1093" name="Freeform 69"/>
            <p:cNvSpPr>
              <a:spLocks/>
            </p:cNvSpPr>
            <p:nvPr userDrawn="1"/>
          </p:nvSpPr>
          <p:spPr bwMode="gray">
            <a:xfrm>
              <a:off x="4128" y="1920"/>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2"/>
            </a:solidFill>
            <a:ln w="9525">
              <a:noFill/>
              <a:round/>
              <a:headEnd/>
              <a:tailEnd/>
            </a:ln>
            <a:effectLst/>
          </p:spPr>
          <p:txBody>
            <a:bodyPr/>
            <a:lstStyle/>
            <a:p>
              <a:endParaRPr lang="ar-EG"/>
            </a:p>
          </p:txBody>
        </p:sp>
        <p:sp>
          <p:nvSpPr>
            <p:cNvPr id="1094" name="Freeform 70"/>
            <p:cNvSpPr>
              <a:spLocks/>
            </p:cNvSpPr>
            <p:nvPr userDrawn="1"/>
          </p:nvSpPr>
          <p:spPr bwMode="gray">
            <a:xfrm rot="5400000">
              <a:off x="4129" y="2495"/>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2"/>
            </a:solidFill>
            <a:ln w="9525">
              <a:noFill/>
              <a:round/>
              <a:headEnd/>
              <a:tailEnd/>
            </a:ln>
            <a:effectLst/>
          </p:spPr>
          <p:txBody>
            <a:bodyPr/>
            <a:lstStyle/>
            <a:p>
              <a:endParaRPr lang="ar-EG"/>
            </a:p>
          </p:txBody>
        </p:sp>
        <p:sp>
          <p:nvSpPr>
            <p:cNvPr id="1095" name="Freeform 71"/>
            <p:cNvSpPr>
              <a:spLocks/>
            </p:cNvSpPr>
            <p:nvPr userDrawn="1"/>
          </p:nvSpPr>
          <p:spPr bwMode="gray">
            <a:xfrm>
              <a:off x="4608" y="1920"/>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2"/>
            </a:solidFill>
            <a:ln w="9525">
              <a:noFill/>
              <a:round/>
              <a:headEnd/>
              <a:tailEnd/>
            </a:ln>
            <a:effectLst/>
          </p:spPr>
          <p:txBody>
            <a:bodyPr/>
            <a:lstStyle/>
            <a:p>
              <a:endParaRPr lang="ar-EG"/>
            </a:p>
          </p:txBody>
        </p:sp>
        <p:sp>
          <p:nvSpPr>
            <p:cNvPr id="1096" name="Freeform 72"/>
            <p:cNvSpPr>
              <a:spLocks/>
            </p:cNvSpPr>
            <p:nvPr userDrawn="1"/>
          </p:nvSpPr>
          <p:spPr bwMode="gray">
            <a:xfrm rot="5400000">
              <a:off x="4609" y="2495"/>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2"/>
            </a:solidFill>
            <a:ln w="9525">
              <a:noFill/>
              <a:round/>
              <a:headEnd/>
              <a:tailEnd/>
            </a:ln>
            <a:effectLst/>
          </p:spPr>
          <p:txBody>
            <a:bodyPr/>
            <a:lstStyle/>
            <a:p>
              <a:endParaRPr lang="ar-EG"/>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rtl="1" eaLnBrk="1" fontAlgn="base" hangingPunct="1">
        <a:spcBef>
          <a:spcPct val="0"/>
        </a:spcBef>
        <a:spcAft>
          <a:spcPct val="0"/>
        </a:spcAft>
        <a:defRPr sz="2800" b="1">
          <a:solidFill>
            <a:schemeClr val="tx2"/>
          </a:solidFill>
          <a:latin typeface="+mj-lt"/>
          <a:ea typeface="+mj-ea"/>
          <a:cs typeface="+mj-cs"/>
        </a:defRPr>
      </a:lvl1pPr>
      <a:lvl2pPr algn="l" rtl="1" eaLnBrk="1" fontAlgn="base" hangingPunct="1">
        <a:spcBef>
          <a:spcPct val="0"/>
        </a:spcBef>
        <a:spcAft>
          <a:spcPct val="0"/>
        </a:spcAft>
        <a:defRPr sz="2800" b="1">
          <a:solidFill>
            <a:schemeClr val="tx2"/>
          </a:solidFill>
          <a:latin typeface="Arial" charset="0"/>
        </a:defRPr>
      </a:lvl2pPr>
      <a:lvl3pPr algn="l" rtl="1" eaLnBrk="1" fontAlgn="base" hangingPunct="1">
        <a:spcBef>
          <a:spcPct val="0"/>
        </a:spcBef>
        <a:spcAft>
          <a:spcPct val="0"/>
        </a:spcAft>
        <a:defRPr sz="2800" b="1">
          <a:solidFill>
            <a:schemeClr val="tx2"/>
          </a:solidFill>
          <a:latin typeface="Arial" charset="0"/>
        </a:defRPr>
      </a:lvl3pPr>
      <a:lvl4pPr algn="l" rtl="1" eaLnBrk="1" fontAlgn="base" hangingPunct="1">
        <a:spcBef>
          <a:spcPct val="0"/>
        </a:spcBef>
        <a:spcAft>
          <a:spcPct val="0"/>
        </a:spcAft>
        <a:defRPr sz="2800" b="1">
          <a:solidFill>
            <a:schemeClr val="tx2"/>
          </a:solidFill>
          <a:latin typeface="Arial" charset="0"/>
        </a:defRPr>
      </a:lvl4pPr>
      <a:lvl5pPr algn="l" rtl="1" eaLnBrk="1" fontAlgn="base" hangingPunct="1">
        <a:spcBef>
          <a:spcPct val="0"/>
        </a:spcBef>
        <a:spcAft>
          <a:spcPct val="0"/>
        </a:spcAft>
        <a:defRPr sz="2800" b="1">
          <a:solidFill>
            <a:schemeClr val="tx2"/>
          </a:solidFill>
          <a:latin typeface="Arial" charset="0"/>
        </a:defRPr>
      </a:lvl5pPr>
      <a:lvl6pPr marL="457200" algn="l" rtl="1" eaLnBrk="1" fontAlgn="base" hangingPunct="1">
        <a:spcBef>
          <a:spcPct val="0"/>
        </a:spcBef>
        <a:spcAft>
          <a:spcPct val="0"/>
        </a:spcAft>
        <a:defRPr sz="2800" b="1">
          <a:solidFill>
            <a:schemeClr val="tx2"/>
          </a:solidFill>
          <a:latin typeface="Arial" charset="0"/>
        </a:defRPr>
      </a:lvl6pPr>
      <a:lvl7pPr marL="914400" algn="l" rtl="1" eaLnBrk="1" fontAlgn="base" hangingPunct="1">
        <a:spcBef>
          <a:spcPct val="0"/>
        </a:spcBef>
        <a:spcAft>
          <a:spcPct val="0"/>
        </a:spcAft>
        <a:defRPr sz="2800" b="1">
          <a:solidFill>
            <a:schemeClr val="tx2"/>
          </a:solidFill>
          <a:latin typeface="Arial" charset="0"/>
        </a:defRPr>
      </a:lvl7pPr>
      <a:lvl8pPr marL="1371600" algn="l" rtl="1" eaLnBrk="1" fontAlgn="base" hangingPunct="1">
        <a:spcBef>
          <a:spcPct val="0"/>
        </a:spcBef>
        <a:spcAft>
          <a:spcPct val="0"/>
        </a:spcAft>
        <a:defRPr sz="2800" b="1">
          <a:solidFill>
            <a:schemeClr val="tx2"/>
          </a:solidFill>
          <a:latin typeface="Arial" charset="0"/>
        </a:defRPr>
      </a:lvl8pPr>
      <a:lvl9pPr marL="1828800" algn="l" rtl="1" eaLnBrk="1" fontAlgn="base" hangingPunct="1">
        <a:spcBef>
          <a:spcPct val="0"/>
        </a:spcBef>
        <a:spcAft>
          <a:spcPct val="0"/>
        </a:spcAft>
        <a:defRPr sz="2800" b="1">
          <a:solidFill>
            <a:schemeClr val="tx2"/>
          </a:solidFill>
          <a:latin typeface="Arial" charset="0"/>
        </a:defRPr>
      </a:lvl9pPr>
    </p:titleStyle>
    <p:bodyStyle>
      <a:lvl1pPr marL="342900" indent="-342900" algn="r" rtl="1" eaLnBrk="1" fontAlgn="base" hangingPunct="1">
        <a:spcBef>
          <a:spcPct val="20000"/>
        </a:spcBef>
        <a:spcAft>
          <a:spcPct val="0"/>
        </a:spcAft>
        <a:buClr>
          <a:schemeClr val="tx2"/>
        </a:buClr>
        <a:buFont typeface="Wingdings" pitchFamily="2" charset="2"/>
        <a:buChar char="§"/>
        <a:defRPr sz="2800">
          <a:solidFill>
            <a:schemeClr val="tx1"/>
          </a:solidFill>
          <a:latin typeface="+mn-lt"/>
          <a:ea typeface="+mn-ea"/>
          <a:cs typeface="+mn-cs"/>
        </a:defRPr>
      </a:lvl1pPr>
      <a:lvl2pPr marL="742950" indent="-285750" algn="r" rtl="1" eaLnBrk="1" fontAlgn="base" hangingPunct="1">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r" rtl="1" eaLnBrk="1" fontAlgn="base" hangingPunct="1">
        <a:spcBef>
          <a:spcPct val="20000"/>
        </a:spcBef>
        <a:spcAft>
          <a:spcPct val="0"/>
        </a:spcAft>
        <a:buClr>
          <a:schemeClr val="tx1"/>
        </a:buClr>
        <a:buChar char="•"/>
        <a:defRPr sz="2000">
          <a:solidFill>
            <a:schemeClr val="tx1"/>
          </a:solidFill>
          <a:latin typeface="+mn-lt"/>
        </a:defRPr>
      </a:lvl3pPr>
      <a:lvl4pPr marL="1600200" indent="-228600" algn="r" rtl="1" eaLnBrk="1" fontAlgn="base" hangingPunct="1">
        <a:spcBef>
          <a:spcPct val="20000"/>
        </a:spcBef>
        <a:spcAft>
          <a:spcPct val="0"/>
        </a:spcAft>
        <a:buChar char="–"/>
        <a:defRPr>
          <a:solidFill>
            <a:schemeClr val="tx1"/>
          </a:solidFill>
          <a:latin typeface="+mn-lt"/>
        </a:defRPr>
      </a:lvl4pPr>
      <a:lvl5pPr marL="2057400" indent="-228600" algn="r" rtl="1" eaLnBrk="1" fontAlgn="base" hangingPunct="1">
        <a:spcBef>
          <a:spcPct val="20000"/>
        </a:spcBef>
        <a:spcAft>
          <a:spcPct val="0"/>
        </a:spcAft>
        <a:buChar char="»"/>
        <a:defRPr>
          <a:solidFill>
            <a:schemeClr val="tx1"/>
          </a:solidFill>
          <a:latin typeface="+mn-lt"/>
        </a:defRPr>
      </a:lvl5pPr>
      <a:lvl6pPr marL="2514600" indent="-228600" algn="r" rtl="1" eaLnBrk="1" fontAlgn="base" hangingPunct="1">
        <a:spcBef>
          <a:spcPct val="20000"/>
        </a:spcBef>
        <a:spcAft>
          <a:spcPct val="0"/>
        </a:spcAft>
        <a:buChar char="»"/>
        <a:defRPr>
          <a:solidFill>
            <a:schemeClr val="tx1"/>
          </a:solidFill>
          <a:latin typeface="+mn-lt"/>
        </a:defRPr>
      </a:lvl6pPr>
      <a:lvl7pPr marL="2971800" indent="-228600" algn="r" rtl="1" eaLnBrk="1" fontAlgn="base" hangingPunct="1">
        <a:spcBef>
          <a:spcPct val="20000"/>
        </a:spcBef>
        <a:spcAft>
          <a:spcPct val="0"/>
        </a:spcAft>
        <a:buChar char="»"/>
        <a:defRPr>
          <a:solidFill>
            <a:schemeClr val="tx1"/>
          </a:solidFill>
          <a:latin typeface="+mn-lt"/>
        </a:defRPr>
      </a:lvl7pPr>
      <a:lvl8pPr marL="3429000" indent="-228600" algn="r" rtl="1" eaLnBrk="1" fontAlgn="base" hangingPunct="1">
        <a:spcBef>
          <a:spcPct val="20000"/>
        </a:spcBef>
        <a:spcAft>
          <a:spcPct val="0"/>
        </a:spcAft>
        <a:buChar char="»"/>
        <a:defRPr>
          <a:solidFill>
            <a:schemeClr val="tx1"/>
          </a:solidFill>
          <a:latin typeface="+mn-lt"/>
        </a:defRPr>
      </a:lvl8pPr>
      <a:lvl9pPr marL="3886200" indent="-228600" algn="r" rtl="1" eaLnBrk="1" fontAlgn="base" hangingPunct="1">
        <a:spcBef>
          <a:spcPct val="20000"/>
        </a:spcBef>
        <a:spcAft>
          <a:spcPct val="0"/>
        </a:spcAft>
        <a:buChar char="»"/>
        <a:defRPr>
          <a:solidFill>
            <a:schemeClr val="tx1"/>
          </a:solidFill>
          <a:latin typeface="+mn-lt"/>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academic.safaribooksonline.com.sdl.idm.oclc.org/9780133489521/ch09lev1sec2#ch09ex02"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academic.safaribooksonline.com.sdl.idm.oclc.org/9780133489521/ch09lev1sec2#ch09fig15"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developer.android.com/training/basics/intents/index.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bwMode="ltGray">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2708" name="Rectangle 4"/>
          <p:cNvSpPr>
            <a:spLocks noGrp="1" noChangeArrowheads="1"/>
          </p:cNvSpPr>
          <p:nvPr>
            <p:ph type="ctrTitle"/>
          </p:nvPr>
        </p:nvSpPr>
        <p:spPr>
          <a:xfrm>
            <a:off x="2664296" y="2204864"/>
            <a:ext cx="6588224" cy="914400"/>
          </a:xfrm>
        </p:spPr>
        <p:txBody>
          <a:bodyPr/>
          <a:lstStyle/>
          <a:p>
            <a:pPr algn="l" rtl="0"/>
            <a:r>
              <a:rPr lang="en-US" dirty="0" smtClean="0"/>
              <a:t>Mobile Application Development</a:t>
            </a:r>
            <a:r>
              <a:rPr lang="en-US" dirty="0"/>
              <a:t/>
            </a:r>
            <a:br>
              <a:rPr lang="en-US" dirty="0"/>
            </a:br>
            <a:r>
              <a:rPr lang="en-US" dirty="0" smtClean="0">
                <a:solidFill>
                  <a:srgbClr val="FF0000"/>
                </a:solidFill>
              </a:rPr>
              <a:t>Chapter </a:t>
            </a:r>
            <a:r>
              <a:rPr lang="en-US" dirty="0">
                <a:solidFill>
                  <a:srgbClr val="FF0000"/>
                </a:solidFill>
              </a:rPr>
              <a:t>9</a:t>
            </a:r>
            <a:r>
              <a:rPr lang="en-US" dirty="0" smtClean="0"/>
              <a:t/>
            </a:r>
            <a:br>
              <a:rPr lang="en-US" dirty="0" smtClean="0"/>
            </a:br>
            <a:r>
              <a:rPr lang="en-US" sz="2000" dirty="0" smtClean="0"/>
              <a:t>[</a:t>
            </a:r>
            <a:r>
              <a:rPr lang="en-US" sz="1800" dirty="0" smtClean="0"/>
              <a:t>Using </a:t>
            </a:r>
            <a:r>
              <a:rPr lang="en-US" sz="1800" dirty="0" err="1" smtClean="0"/>
              <a:t>Xcode</a:t>
            </a:r>
            <a:r>
              <a:rPr lang="en-US" sz="1800" dirty="0" smtClean="0"/>
              <a:t> for iOS Development</a:t>
            </a:r>
            <a:r>
              <a:rPr lang="en-US" sz="2000" dirty="0" smtClean="0"/>
              <a:t>]</a:t>
            </a:r>
            <a:endParaRPr lang="en-US" sz="2000" dirty="0"/>
          </a:p>
        </p:txBody>
      </p:sp>
      <p:grpSp>
        <p:nvGrpSpPr>
          <p:cNvPr id="72711" name="Group 7"/>
          <p:cNvGrpSpPr>
            <a:grpSpLocks/>
          </p:cNvGrpSpPr>
          <p:nvPr/>
        </p:nvGrpSpPr>
        <p:grpSpPr bwMode="auto">
          <a:xfrm>
            <a:off x="2214546" y="2819400"/>
            <a:ext cx="533400" cy="609600"/>
            <a:chOff x="4128" y="1920"/>
            <a:chExt cx="1010" cy="1104"/>
          </a:xfrm>
        </p:grpSpPr>
        <p:sp>
          <p:nvSpPr>
            <p:cNvPr id="72712" name="Freeform 8"/>
            <p:cNvSpPr>
              <a:spLocks/>
            </p:cNvSpPr>
            <p:nvPr/>
          </p:nvSpPr>
          <p:spPr bwMode="gray">
            <a:xfrm>
              <a:off x="4128" y="1920"/>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1"/>
            </a:solidFill>
            <a:ln w="9525">
              <a:noFill/>
              <a:round/>
              <a:headEnd/>
              <a:tailEnd/>
            </a:ln>
            <a:effectLst/>
          </p:spPr>
          <p:txBody>
            <a:bodyPr/>
            <a:lstStyle/>
            <a:p>
              <a:endParaRPr lang="ar-EG"/>
            </a:p>
          </p:txBody>
        </p:sp>
        <p:sp>
          <p:nvSpPr>
            <p:cNvPr id="72713" name="Freeform 9"/>
            <p:cNvSpPr>
              <a:spLocks/>
            </p:cNvSpPr>
            <p:nvPr/>
          </p:nvSpPr>
          <p:spPr bwMode="gray">
            <a:xfrm rot="5400000">
              <a:off x="4129" y="2495"/>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1"/>
            </a:solidFill>
            <a:ln w="9525">
              <a:noFill/>
              <a:round/>
              <a:headEnd/>
              <a:tailEnd/>
            </a:ln>
            <a:effectLst/>
          </p:spPr>
          <p:txBody>
            <a:bodyPr/>
            <a:lstStyle/>
            <a:p>
              <a:endParaRPr lang="ar-EG"/>
            </a:p>
          </p:txBody>
        </p:sp>
        <p:sp>
          <p:nvSpPr>
            <p:cNvPr id="72714" name="Freeform 10"/>
            <p:cNvSpPr>
              <a:spLocks/>
            </p:cNvSpPr>
            <p:nvPr/>
          </p:nvSpPr>
          <p:spPr bwMode="gray">
            <a:xfrm>
              <a:off x="4608" y="1920"/>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1"/>
            </a:solidFill>
            <a:ln w="9525">
              <a:noFill/>
              <a:round/>
              <a:headEnd/>
              <a:tailEnd/>
            </a:ln>
            <a:effectLst/>
          </p:spPr>
          <p:txBody>
            <a:bodyPr/>
            <a:lstStyle/>
            <a:p>
              <a:endParaRPr lang="ar-EG"/>
            </a:p>
          </p:txBody>
        </p:sp>
        <p:sp>
          <p:nvSpPr>
            <p:cNvPr id="72715" name="Freeform 11"/>
            <p:cNvSpPr>
              <a:spLocks/>
            </p:cNvSpPr>
            <p:nvPr/>
          </p:nvSpPr>
          <p:spPr bwMode="gray">
            <a:xfrm rot="5400000">
              <a:off x="4609" y="2495"/>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1"/>
            </a:solidFill>
            <a:ln w="9525">
              <a:noFill/>
              <a:round/>
              <a:headEnd/>
              <a:tailEnd/>
            </a:ln>
            <a:effectLst/>
          </p:spPr>
          <p:txBody>
            <a:bodyPr/>
            <a:lstStyle/>
            <a:p>
              <a:endParaRPr lang="ar-EG"/>
            </a:p>
          </p:txBody>
        </p:sp>
      </p:grpSp>
      <p:sp>
        <p:nvSpPr>
          <p:cNvPr id="2" name="Footer Placeholder 1"/>
          <p:cNvSpPr>
            <a:spLocks noGrp="1"/>
          </p:cNvSpPr>
          <p:nvPr>
            <p:ph type="ftr" sz="quarter" idx="3"/>
          </p:nvPr>
        </p:nvSpPr>
        <p:spPr/>
        <p:txBody>
          <a:bodyPr/>
          <a:lstStyle/>
          <a:p>
            <a:r>
              <a:rPr lang="en-US" dirty="0" smtClean="0">
                <a:solidFill>
                  <a:schemeClr val="bg1"/>
                </a:solidFill>
              </a:rPr>
              <a:t>IT448-Fall 2017</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457200"/>
            <a:ext cx="7906072" cy="563563"/>
          </a:xfrm>
        </p:spPr>
        <p:txBody>
          <a:bodyPr/>
          <a:lstStyle/>
          <a:p>
            <a:pPr rtl="0"/>
            <a:r>
              <a:rPr lang="en-US" dirty="0"/>
              <a:t>Creating </a:t>
            </a:r>
            <a:r>
              <a:rPr lang="en-US" dirty="0" smtClean="0"/>
              <a:t>the User Interface</a:t>
            </a:r>
            <a:endParaRPr lang="en-US" sz="2000" dirty="0">
              <a:solidFill>
                <a:srgbClr val="FF0000"/>
              </a:solidFill>
            </a:endParaRPr>
          </a:p>
        </p:txBody>
      </p:sp>
      <p:grpSp>
        <p:nvGrpSpPr>
          <p:cNvPr id="5" name="Group 3"/>
          <p:cNvGrpSpPr>
            <a:grpSpLocks noGrp="1" noUngrp="1" noChangeAspect="1"/>
          </p:cNvGrpSpPr>
          <p:nvPr/>
        </p:nvGrpSpPr>
        <p:grpSpPr bwMode="auto">
          <a:xfrm>
            <a:off x="395536" y="990600"/>
            <a:ext cx="6781800" cy="5867400"/>
            <a:chOff x="1181100" y="685800"/>
            <a:chExt cx="6781800" cy="5867400"/>
          </a:xfrm>
        </p:grpSpPr>
        <p:pic>
          <p:nvPicPr>
            <p:cNvPr id="6" name="Picture 1" descr="09fig07.jpg"/>
            <p:cNvPicPr>
              <a:picLocks noRot="1" noChangeAspect="1" noMove="1" noResize="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1181100" y="685800"/>
              <a:ext cx="6781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181100" y="6210300"/>
              <a:ext cx="6781800" cy="342900"/>
            </a:xfrm>
            <a:prstGeom prst="rect">
              <a:avLst/>
            </a:prstGeom>
            <a:noFill/>
            <a:ln>
              <a:noFill/>
            </a:ln>
          </p:spPr>
          <p:txBody>
            <a:bodyPr anchor="ctr">
              <a:normAutofit fontScale="85000" lnSpcReduction="20000"/>
            </a:bodyPr>
            <a:lstStyle/>
            <a:p>
              <a:pPr algn="ctr">
                <a:defRPr/>
              </a:pPr>
              <a:endParaRPr lang="en-US" sz="2400" dirty="0"/>
            </a:p>
          </p:txBody>
        </p:sp>
      </p:grpSp>
      <p:sp>
        <p:nvSpPr>
          <p:cNvPr id="8" name="TextBox 5"/>
          <p:cNvSpPr txBox="1">
            <a:spLocks noChangeArrowheads="1"/>
          </p:cNvSpPr>
          <p:nvPr/>
        </p:nvSpPr>
        <p:spPr bwMode="auto">
          <a:xfrm>
            <a:off x="2140516" y="6525344"/>
            <a:ext cx="4447708" cy="307777"/>
          </a:xfrm>
          <a:prstGeom prst="rect">
            <a:avLst/>
          </a:prstGeom>
          <a:solidFill>
            <a:schemeClr val="bg1"/>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dirty="0">
                <a:latin typeface="Arial" panose="020B0604020202020204" pitchFamily="34" charset="0"/>
              </a:rPr>
              <a:t>Figure 9.7 Interface Builder.</a:t>
            </a:r>
          </a:p>
        </p:txBody>
      </p:sp>
    </p:spTree>
    <p:extLst>
      <p:ext uri="{BB962C8B-B14F-4D97-AF65-F5344CB8AC3E}">
        <p14:creationId xmlns:p14="http://schemas.microsoft.com/office/powerpoint/2010/main" val="2444136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457200"/>
            <a:ext cx="7906072" cy="563563"/>
          </a:xfrm>
        </p:spPr>
        <p:txBody>
          <a:bodyPr/>
          <a:lstStyle/>
          <a:p>
            <a:pPr rtl="0"/>
            <a:r>
              <a:rPr lang="en-US" dirty="0"/>
              <a:t>Creating </a:t>
            </a:r>
            <a:r>
              <a:rPr lang="en-US" dirty="0" smtClean="0"/>
              <a:t>the User Interface</a:t>
            </a:r>
            <a:endParaRPr lang="en-US" sz="2000" dirty="0">
              <a:solidFill>
                <a:srgbClr val="FF0000"/>
              </a:solidFill>
            </a:endParaRPr>
          </a:p>
        </p:txBody>
      </p:sp>
      <p:sp>
        <p:nvSpPr>
          <p:cNvPr id="5" name="Content Placeholder 2"/>
          <p:cNvSpPr>
            <a:spLocks noGrp="1"/>
          </p:cNvSpPr>
          <p:nvPr>
            <p:ph idx="1"/>
          </p:nvPr>
        </p:nvSpPr>
        <p:spPr>
          <a:xfrm>
            <a:off x="251520" y="1268760"/>
            <a:ext cx="8892480" cy="4724400"/>
          </a:xfrm>
        </p:spPr>
        <p:txBody>
          <a:bodyPr/>
          <a:lstStyle/>
          <a:p>
            <a:pPr algn="l" rtl="0">
              <a:lnSpc>
                <a:spcPct val="150000"/>
              </a:lnSpc>
            </a:pPr>
            <a:r>
              <a:rPr lang="en-US" sz="2000" dirty="0"/>
              <a:t>In the lower right of the utility area, you should see the </a:t>
            </a:r>
            <a:r>
              <a:rPr lang="en-US" sz="2000" b="1" u="sng" dirty="0"/>
              <a:t>Object Library</a:t>
            </a:r>
            <a:r>
              <a:rPr lang="en-US" sz="2000" dirty="0"/>
              <a:t>, which contains all the user interface elements you can use in your app. If you don’t see the Object Library, click the cube-shaped icon highlighted in Figure 9.7 . </a:t>
            </a:r>
            <a:endParaRPr lang="en-US" sz="2000" dirty="0" smtClean="0"/>
          </a:p>
          <a:p>
            <a:pPr algn="l" rtl="0">
              <a:lnSpc>
                <a:spcPct val="150000"/>
              </a:lnSpc>
            </a:pPr>
            <a:r>
              <a:rPr lang="en-US" sz="2000" dirty="0"/>
              <a:t>Start by dragging a label onto the user interface canvas (see Figure 9.8 ). </a:t>
            </a:r>
          </a:p>
          <a:p>
            <a:pPr algn="l" rtl="0">
              <a:lnSpc>
                <a:spcPct val="150000"/>
              </a:lnSpc>
            </a:pPr>
            <a:r>
              <a:rPr lang="en-US" sz="2000" dirty="0"/>
              <a:t>You may have to scroll down the list of controls to find the label. You can also use the </a:t>
            </a:r>
            <a:r>
              <a:rPr lang="en-US" sz="2000" b="1" u="sng" dirty="0"/>
              <a:t>Search bar </a:t>
            </a:r>
            <a:r>
              <a:rPr lang="en-US" sz="2000" dirty="0"/>
              <a:t>below the controls and type in label.</a:t>
            </a:r>
          </a:p>
          <a:p>
            <a:pPr algn="l" rtl="0">
              <a:lnSpc>
                <a:spcPct val="150000"/>
              </a:lnSpc>
            </a:pPr>
            <a:r>
              <a:rPr lang="en-US" sz="2000" dirty="0"/>
              <a:t>Notice that you get blue dotted guidelines as you drag the label around. Drag it to the middle left of the screen and let go when both guidelines appear. </a:t>
            </a:r>
          </a:p>
          <a:p>
            <a:pPr algn="l" rtl="0">
              <a:lnSpc>
                <a:spcPct val="150000"/>
              </a:lnSpc>
            </a:pPr>
            <a:endParaRPr lang="en-US" sz="2000" dirty="0" smtClean="0"/>
          </a:p>
        </p:txBody>
      </p:sp>
    </p:spTree>
    <p:extLst>
      <p:ext uri="{BB962C8B-B14F-4D97-AF65-F5344CB8AC3E}">
        <p14:creationId xmlns:p14="http://schemas.microsoft.com/office/powerpoint/2010/main" val="3791572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457200"/>
            <a:ext cx="7906072" cy="563563"/>
          </a:xfrm>
        </p:spPr>
        <p:txBody>
          <a:bodyPr/>
          <a:lstStyle/>
          <a:p>
            <a:pPr rtl="0"/>
            <a:r>
              <a:rPr lang="en-US" dirty="0"/>
              <a:t>Creating </a:t>
            </a:r>
            <a:r>
              <a:rPr lang="en-US" dirty="0" smtClean="0"/>
              <a:t>the User Interface</a:t>
            </a:r>
            <a:endParaRPr lang="en-US" sz="2000" dirty="0">
              <a:solidFill>
                <a:srgbClr val="FF0000"/>
              </a:solidFill>
            </a:endParaRPr>
          </a:p>
        </p:txBody>
      </p:sp>
      <p:grpSp>
        <p:nvGrpSpPr>
          <p:cNvPr id="6" name="Group 3"/>
          <p:cNvGrpSpPr>
            <a:grpSpLocks noGrp="1" noUngrp="1" noChangeAspect="1"/>
          </p:cNvGrpSpPr>
          <p:nvPr/>
        </p:nvGrpSpPr>
        <p:grpSpPr bwMode="auto">
          <a:xfrm>
            <a:off x="590872" y="1027114"/>
            <a:ext cx="7772400" cy="5183187"/>
            <a:chOff x="685800" y="1027113"/>
            <a:chExt cx="7772400" cy="5183187"/>
          </a:xfrm>
        </p:grpSpPr>
        <p:pic>
          <p:nvPicPr>
            <p:cNvPr id="7" name="Picture 1" descr="09fig08.jpg"/>
            <p:cNvPicPr>
              <a:picLocks noRot="1" noChangeAspect="1" noMove="1" noResize="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685800" y="1027113"/>
              <a:ext cx="7772400"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85800" y="5867400"/>
              <a:ext cx="7772400" cy="342900"/>
            </a:xfrm>
            <a:prstGeom prst="rect">
              <a:avLst/>
            </a:prstGeom>
            <a:noFill/>
            <a:ln>
              <a:noFill/>
            </a:ln>
          </p:spPr>
          <p:txBody>
            <a:bodyPr anchor="ctr">
              <a:normAutofit fontScale="85000" lnSpcReduction="20000"/>
            </a:bodyPr>
            <a:lstStyle/>
            <a:p>
              <a:pPr algn="ctr">
                <a:defRPr/>
              </a:pPr>
              <a:endParaRPr lang="en-US" sz="2400" dirty="0"/>
            </a:p>
          </p:txBody>
        </p:sp>
      </p:grpSp>
      <p:sp>
        <p:nvSpPr>
          <p:cNvPr id="9" name="TextBox 5"/>
          <p:cNvSpPr txBox="1">
            <a:spLocks noChangeArrowheads="1"/>
          </p:cNvSpPr>
          <p:nvPr/>
        </p:nvSpPr>
        <p:spPr bwMode="auto">
          <a:xfrm>
            <a:off x="133672" y="5805264"/>
            <a:ext cx="8686800" cy="338554"/>
          </a:xfrm>
          <a:prstGeom prst="rect">
            <a:avLst/>
          </a:prstGeom>
          <a:solidFill>
            <a:schemeClr val="bg1"/>
          </a:solidFill>
          <a:ln>
            <a:no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dirty="0">
                <a:latin typeface="Arial" panose="020B0604020202020204" pitchFamily="34" charset="0"/>
              </a:rPr>
              <a:t>Figure 9.8 Dragging a label onto the canvas and using guidelines for placement.</a:t>
            </a:r>
          </a:p>
        </p:txBody>
      </p:sp>
    </p:spTree>
    <p:extLst>
      <p:ext uri="{BB962C8B-B14F-4D97-AF65-F5344CB8AC3E}">
        <p14:creationId xmlns:p14="http://schemas.microsoft.com/office/powerpoint/2010/main" val="2413985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457200"/>
            <a:ext cx="7906072" cy="563563"/>
          </a:xfrm>
        </p:spPr>
        <p:txBody>
          <a:bodyPr/>
          <a:lstStyle/>
          <a:p>
            <a:pPr rtl="0"/>
            <a:r>
              <a:rPr lang="en-US" dirty="0"/>
              <a:t>Creating </a:t>
            </a:r>
            <a:r>
              <a:rPr lang="en-US" dirty="0" smtClean="0"/>
              <a:t>the User Interface</a:t>
            </a:r>
            <a:endParaRPr lang="en-US" sz="2000" dirty="0">
              <a:solidFill>
                <a:srgbClr val="FF0000"/>
              </a:solidFill>
            </a:endParaRPr>
          </a:p>
        </p:txBody>
      </p:sp>
      <p:sp>
        <p:nvSpPr>
          <p:cNvPr id="5" name="Content Placeholder 2"/>
          <p:cNvSpPr>
            <a:spLocks noGrp="1"/>
          </p:cNvSpPr>
          <p:nvPr>
            <p:ph idx="1"/>
          </p:nvPr>
        </p:nvSpPr>
        <p:spPr>
          <a:xfrm>
            <a:off x="251520" y="1017771"/>
            <a:ext cx="8892480" cy="4724400"/>
          </a:xfrm>
        </p:spPr>
        <p:txBody>
          <a:bodyPr/>
          <a:lstStyle/>
          <a:p>
            <a:pPr algn="l" rtl="0">
              <a:lnSpc>
                <a:spcPct val="150000"/>
              </a:lnSpc>
            </a:pPr>
            <a:r>
              <a:rPr lang="en-US" sz="2000" dirty="0"/>
              <a:t>Double-click the label to change the text of it to “Hello World!” and then press Enter. </a:t>
            </a:r>
            <a:endParaRPr lang="en-US" sz="2000" dirty="0" smtClean="0"/>
          </a:p>
          <a:p>
            <a:pPr algn="l" rtl="0">
              <a:lnSpc>
                <a:spcPct val="150000"/>
              </a:lnSpc>
            </a:pPr>
            <a:r>
              <a:rPr lang="en-US" sz="2000" dirty="0" smtClean="0"/>
              <a:t>Expand </a:t>
            </a:r>
            <a:r>
              <a:rPr lang="en-US" sz="2000" dirty="0"/>
              <a:t>the label by clicking the right side of it and dragging it to the right side until the blue dotted guidelines appear. </a:t>
            </a:r>
            <a:endParaRPr lang="en-US" sz="2000" dirty="0" smtClean="0"/>
          </a:p>
          <a:p>
            <a:pPr algn="l" rtl="0">
              <a:lnSpc>
                <a:spcPct val="150000"/>
              </a:lnSpc>
            </a:pPr>
            <a:r>
              <a:rPr lang="en-US" sz="2000" dirty="0" smtClean="0"/>
              <a:t>Above </a:t>
            </a:r>
            <a:r>
              <a:rPr lang="en-US" sz="2000" dirty="0"/>
              <a:t>the utility area on the right, you have a little menu bar of five items. The fourth one from the right should be selected. This is the Attributes Inspector, which enables you to set many properties for the currently selected user interface element. </a:t>
            </a:r>
          </a:p>
          <a:p>
            <a:pPr algn="l" rtl="0">
              <a:lnSpc>
                <a:spcPct val="150000"/>
              </a:lnSpc>
            </a:pPr>
            <a:r>
              <a:rPr lang="en-US" sz="2000" dirty="0"/>
              <a:t>For the label, you can change its appearance quite a bit. Feel free to play around, but you just need to center the text of the label. </a:t>
            </a:r>
          </a:p>
          <a:p>
            <a:pPr algn="l" rtl="0">
              <a:lnSpc>
                <a:spcPct val="150000"/>
              </a:lnSpc>
            </a:pPr>
            <a:endParaRPr lang="en-US" sz="2000" dirty="0" smtClean="0"/>
          </a:p>
        </p:txBody>
      </p:sp>
    </p:spTree>
    <p:extLst>
      <p:ext uri="{BB962C8B-B14F-4D97-AF65-F5344CB8AC3E}">
        <p14:creationId xmlns:p14="http://schemas.microsoft.com/office/powerpoint/2010/main" val="2411635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rtl="0"/>
            <a:r>
              <a:rPr lang="en-US" sz="2000" dirty="0" smtClean="0"/>
              <a:t>In the top-right </a:t>
            </a:r>
            <a:r>
              <a:rPr lang="en-US" sz="2000" dirty="0"/>
              <a:t>corner of </a:t>
            </a:r>
            <a:r>
              <a:rPr lang="en-US" sz="2000" dirty="0" err="1"/>
              <a:t>Xcode</a:t>
            </a:r>
            <a:r>
              <a:rPr lang="en-US" sz="2000" dirty="0"/>
              <a:t>, you will see a big Run button, and next to that, something </a:t>
            </a:r>
            <a:r>
              <a:rPr lang="en-US" sz="2000" dirty="0" smtClean="0"/>
              <a:t>called a </a:t>
            </a:r>
            <a:r>
              <a:rPr lang="en-US" sz="2000" dirty="0"/>
              <a:t>Scheme, which enables choosing which device is targeted (see Figure 9.9 ). Click the </a:t>
            </a:r>
            <a:r>
              <a:rPr lang="en-US" sz="2000" dirty="0" smtClean="0"/>
              <a:t>right side </a:t>
            </a:r>
            <a:r>
              <a:rPr lang="en-US" sz="2000" dirty="0"/>
              <a:t>of the scheme and choose the iPhone simulator. </a:t>
            </a:r>
            <a:endParaRPr lang="en-US" sz="2000" dirty="0" smtClean="0"/>
          </a:p>
          <a:p>
            <a:pPr algn="l" rtl="0"/>
            <a:r>
              <a:rPr lang="en-US" sz="2000" dirty="0"/>
              <a:t>If you have a registered physical device connected to your computer, it will also show up in this list. </a:t>
            </a:r>
          </a:p>
          <a:p>
            <a:pPr algn="l" rtl="0"/>
            <a:endParaRPr lang="en-US" sz="1800" dirty="0"/>
          </a:p>
        </p:txBody>
      </p:sp>
      <p:sp>
        <p:nvSpPr>
          <p:cNvPr id="4" name="Title 1"/>
          <p:cNvSpPr>
            <a:spLocks noGrp="1"/>
          </p:cNvSpPr>
          <p:nvPr>
            <p:ph type="title"/>
          </p:nvPr>
        </p:nvSpPr>
        <p:spPr>
          <a:xfrm>
            <a:off x="914400" y="457200"/>
            <a:ext cx="7906072" cy="563563"/>
          </a:xfrm>
        </p:spPr>
        <p:txBody>
          <a:bodyPr/>
          <a:lstStyle/>
          <a:p>
            <a:pPr rtl="0"/>
            <a:r>
              <a:rPr lang="en-US" dirty="0" smtClean="0"/>
              <a:t>Running the App in the Simulator</a:t>
            </a:r>
            <a:endParaRPr lang="en-US" sz="2000" dirty="0">
              <a:solidFill>
                <a:schemeClr val="accent2"/>
              </a:solidFill>
            </a:endParaRPr>
          </a:p>
        </p:txBody>
      </p:sp>
      <p:grpSp>
        <p:nvGrpSpPr>
          <p:cNvPr id="5" name="Group 3"/>
          <p:cNvGrpSpPr>
            <a:grpSpLocks noGrp="1" noUngrp="1" noChangeAspect="1"/>
          </p:cNvGrpSpPr>
          <p:nvPr/>
        </p:nvGrpSpPr>
        <p:grpSpPr bwMode="auto">
          <a:xfrm>
            <a:off x="981236" y="4005064"/>
            <a:ext cx="7772400" cy="2644775"/>
            <a:chOff x="685800" y="2297113"/>
            <a:chExt cx="7772400" cy="2644775"/>
          </a:xfrm>
        </p:grpSpPr>
        <p:pic>
          <p:nvPicPr>
            <p:cNvPr id="6" name="Picture 1" descr="09fig09.jpg"/>
            <p:cNvPicPr>
              <a:picLocks noRot="1" noChangeAspect="1" noMove="1" noResize="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685800" y="2297113"/>
              <a:ext cx="7772400"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85800" y="4598988"/>
              <a:ext cx="7772400" cy="342900"/>
            </a:xfrm>
            <a:prstGeom prst="rect">
              <a:avLst/>
            </a:prstGeom>
            <a:noFill/>
            <a:ln>
              <a:noFill/>
            </a:ln>
          </p:spPr>
          <p:txBody>
            <a:bodyPr anchor="ctr">
              <a:normAutofit fontScale="85000" lnSpcReduction="20000"/>
            </a:bodyPr>
            <a:lstStyle/>
            <a:p>
              <a:pPr algn="ctr">
                <a:defRPr/>
              </a:pPr>
              <a:endParaRPr lang="en-US" sz="2400" dirty="0"/>
            </a:p>
          </p:txBody>
        </p:sp>
      </p:grpSp>
      <p:sp>
        <p:nvSpPr>
          <p:cNvPr id="8" name="TextBox 5"/>
          <p:cNvSpPr txBox="1">
            <a:spLocks noChangeArrowheads="1"/>
          </p:cNvSpPr>
          <p:nvPr/>
        </p:nvSpPr>
        <p:spPr bwMode="auto">
          <a:xfrm>
            <a:off x="381000" y="6289377"/>
            <a:ext cx="8686800" cy="307975"/>
          </a:xfrm>
          <a:prstGeom prst="rect">
            <a:avLst/>
          </a:prstGeom>
          <a:solidFill>
            <a:schemeClr val="bg1"/>
          </a:solidFill>
          <a:ln>
            <a:no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dirty="0">
                <a:latin typeface="Arial" panose="020B0604020202020204" pitchFamily="34" charset="0"/>
              </a:rPr>
              <a:t>Figure 9.9 Choosing the iPhone simulator to run the app.</a:t>
            </a:r>
          </a:p>
        </p:txBody>
      </p:sp>
    </p:spTree>
    <p:extLst>
      <p:ext uri="{BB962C8B-B14F-4D97-AF65-F5344CB8AC3E}">
        <p14:creationId xmlns:p14="http://schemas.microsoft.com/office/powerpoint/2010/main" val="4116625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96752"/>
            <a:ext cx="4968552" cy="4724400"/>
          </a:xfrm>
        </p:spPr>
        <p:txBody>
          <a:bodyPr/>
          <a:lstStyle/>
          <a:p>
            <a:pPr algn="l" rtl="0"/>
            <a:r>
              <a:rPr lang="en-US" sz="2000" dirty="0"/>
              <a:t>Click the Run button on the top left of the </a:t>
            </a:r>
            <a:r>
              <a:rPr lang="en-US" sz="2000" dirty="0" err="1"/>
              <a:t>Xcode</a:t>
            </a:r>
            <a:r>
              <a:rPr lang="en-US" sz="2000" dirty="0"/>
              <a:t> </a:t>
            </a:r>
            <a:r>
              <a:rPr lang="en-US" sz="2000" dirty="0" smtClean="0"/>
              <a:t>toolbar.</a:t>
            </a:r>
          </a:p>
          <a:p>
            <a:pPr algn="l" rtl="0"/>
            <a:r>
              <a:rPr lang="en-US" sz="2000" dirty="0" smtClean="0"/>
              <a:t>to </a:t>
            </a:r>
            <a:r>
              <a:rPr lang="en-US" sz="2000" dirty="0"/>
              <a:t>launch with </a:t>
            </a:r>
            <a:r>
              <a:rPr lang="en-US" sz="2000" dirty="0" smtClean="0"/>
              <a:t>your, you </a:t>
            </a:r>
            <a:r>
              <a:rPr lang="en-US" sz="2000" dirty="0"/>
              <a:t>can control how the simulator looks </a:t>
            </a:r>
            <a:r>
              <a:rPr lang="en-US" sz="2000" dirty="0" smtClean="0"/>
              <a:t>and behaves </a:t>
            </a:r>
            <a:r>
              <a:rPr lang="en-US" sz="2000" dirty="0"/>
              <a:t>in the Hardware menu. If you choose a device with a high-resolution screen, it </a:t>
            </a:r>
            <a:r>
              <a:rPr lang="en-US" sz="2000" dirty="0" smtClean="0"/>
              <a:t>may not </a:t>
            </a:r>
            <a:r>
              <a:rPr lang="en-US" sz="2000" dirty="0"/>
              <a:t>fit on your computer screen comfortably. In that case, you can go to </a:t>
            </a:r>
            <a:r>
              <a:rPr lang="en-US" sz="2000" dirty="0" smtClean="0"/>
              <a:t>  </a:t>
            </a:r>
          </a:p>
          <a:p>
            <a:pPr marL="0" indent="0" algn="l" rtl="0">
              <a:buNone/>
            </a:pPr>
            <a:r>
              <a:rPr lang="en-US" sz="2000" dirty="0" smtClean="0"/>
              <a:t>   </a:t>
            </a:r>
            <a:r>
              <a:rPr lang="en-US" sz="1800" b="1" dirty="0" smtClean="0"/>
              <a:t>Window </a:t>
            </a:r>
            <a:r>
              <a:rPr lang="en-US" sz="1800" b="1" dirty="0"/>
              <a:t>&gt; Scale </a:t>
            </a:r>
            <a:r>
              <a:rPr lang="en-US" sz="1800" b="1" dirty="0" smtClean="0"/>
              <a:t>and choose </a:t>
            </a:r>
            <a:r>
              <a:rPr lang="en-US" sz="1800" b="1" dirty="0"/>
              <a:t>a zoom level.</a:t>
            </a:r>
          </a:p>
        </p:txBody>
      </p:sp>
      <p:sp>
        <p:nvSpPr>
          <p:cNvPr id="4" name="Title 1"/>
          <p:cNvSpPr>
            <a:spLocks noGrp="1"/>
          </p:cNvSpPr>
          <p:nvPr>
            <p:ph type="title"/>
          </p:nvPr>
        </p:nvSpPr>
        <p:spPr>
          <a:xfrm>
            <a:off x="914400" y="457200"/>
            <a:ext cx="7906072" cy="563563"/>
          </a:xfrm>
        </p:spPr>
        <p:txBody>
          <a:bodyPr/>
          <a:lstStyle/>
          <a:p>
            <a:pPr rtl="0"/>
            <a:r>
              <a:rPr lang="en-US" dirty="0" smtClean="0"/>
              <a:t>Running the App in the Simulator</a:t>
            </a:r>
            <a:endParaRPr lang="en-US" sz="2000" dirty="0">
              <a:solidFill>
                <a:schemeClr val="accent2"/>
              </a:solidFill>
            </a:endParaRPr>
          </a:p>
        </p:txBody>
      </p:sp>
      <p:grpSp>
        <p:nvGrpSpPr>
          <p:cNvPr id="5" name="Group 3"/>
          <p:cNvGrpSpPr>
            <a:grpSpLocks noGrp="1" noUngrp="1" noChangeAspect="1"/>
          </p:cNvGrpSpPr>
          <p:nvPr/>
        </p:nvGrpSpPr>
        <p:grpSpPr bwMode="auto">
          <a:xfrm>
            <a:off x="5796136" y="1196752"/>
            <a:ext cx="3024336" cy="5449997"/>
            <a:chOff x="2943225" y="685800"/>
            <a:chExt cx="3255963" cy="5867400"/>
          </a:xfrm>
        </p:grpSpPr>
        <p:pic>
          <p:nvPicPr>
            <p:cNvPr id="6" name="Picture 1" descr="09fig10.jpg"/>
            <p:cNvPicPr>
              <a:picLocks noRot="1" noChangeAspect="1" noMove="1" noResize="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2943225" y="685800"/>
              <a:ext cx="325596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943225" y="6210300"/>
              <a:ext cx="3255963" cy="342900"/>
            </a:xfrm>
            <a:prstGeom prst="rect">
              <a:avLst/>
            </a:prstGeom>
            <a:noFill/>
            <a:ln>
              <a:noFill/>
            </a:ln>
          </p:spPr>
          <p:txBody>
            <a:bodyPr anchor="ctr">
              <a:normAutofit fontScale="70000" lnSpcReduction="20000"/>
            </a:bodyPr>
            <a:lstStyle/>
            <a:p>
              <a:pPr algn="ctr">
                <a:defRPr/>
              </a:pPr>
              <a:endParaRPr lang="en-US" sz="2400" dirty="0"/>
            </a:p>
          </p:txBody>
        </p:sp>
      </p:grpSp>
      <p:sp>
        <p:nvSpPr>
          <p:cNvPr id="2" name="Rectangle 1"/>
          <p:cNvSpPr/>
          <p:nvPr/>
        </p:nvSpPr>
        <p:spPr>
          <a:xfrm>
            <a:off x="1247955" y="5157192"/>
            <a:ext cx="4572000" cy="646331"/>
          </a:xfrm>
          <a:prstGeom prst="rect">
            <a:avLst/>
          </a:prstGeom>
        </p:spPr>
        <p:txBody>
          <a:bodyPr>
            <a:spAutoFit/>
          </a:bodyPr>
          <a:lstStyle/>
          <a:p>
            <a:pPr algn="ctr"/>
            <a:r>
              <a:rPr lang="en-US" altLang="en-US" dirty="0">
                <a:latin typeface="Arial" panose="020B0604020202020204" pitchFamily="34" charset="0"/>
              </a:rPr>
              <a:t>Figure 9.10 iOS simulator with the Hello World! App.</a:t>
            </a:r>
          </a:p>
        </p:txBody>
      </p:sp>
    </p:spTree>
    <p:extLst>
      <p:ext uri="{BB962C8B-B14F-4D97-AF65-F5344CB8AC3E}">
        <p14:creationId xmlns:p14="http://schemas.microsoft.com/office/powerpoint/2010/main" val="3315731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rtl="0"/>
            <a:r>
              <a:rPr lang="en-US" dirty="0" smtClean="0"/>
              <a:t>Adding App Behavior</a:t>
            </a:r>
            <a:endParaRPr lang="en-US" sz="2000" dirty="0">
              <a:solidFill>
                <a:schemeClr val="accent2"/>
              </a:solidFill>
            </a:endParaRPr>
          </a:p>
        </p:txBody>
      </p:sp>
      <p:sp>
        <p:nvSpPr>
          <p:cNvPr id="3" name="Content Placeholder 2"/>
          <p:cNvSpPr>
            <a:spLocks noGrp="1"/>
          </p:cNvSpPr>
          <p:nvPr>
            <p:ph sz="half" idx="1"/>
          </p:nvPr>
        </p:nvSpPr>
        <p:spPr>
          <a:xfrm>
            <a:off x="381000" y="1052736"/>
            <a:ext cx="8943528" cy="792088"/>
          </a:xfrm>
        </p:spPr>
        <p:txBody>
          <a:bodyPr/>
          <a:lstStyle/>
          <a:p>
            <a:pPr algn="l" rtl="0"/>
            <a:r>
              <a:rPr lang="en-US" sz="2000" dirty="0" smtClean="0"/>
              <a:t>Now you will add </a:t>
            </a:r>
            <a:r>
              <a:rPr lang="en-US" sz="2000" dirty="0"/>
              <a:t>some real functionality to your app. </a:t>
            </a:r>
            <a:r>
              <a:rPr lang="en-US" sz="2000" dirty="0" smtClean="0"/>
              <a:t>First, you need </a:t>
            </a:r>
            <a:r>
              <a:rPr lang="en-US" sz="2000" dirty="0"/>
              <a:t>to set up the user interface, so make sure the </a:t>
            </a:r>
            <a:r>
              <a:rPr lang="en-US" sz="2000" b="1" u="sng" dirty="0"/>
              <a:t>storyboard </a:t>
            </a:r>
            <a:r>
              <a:rPr lang="en-US" sz="2000" dirty="0"/>
              <a:t>is open.</a:t>
            </a:r>
          </a:p>
        </p:txBody>
      </p:sp>
      <p:grpSp>
        <p:nvGrpSpPr>
          <p:cNvPr id="5" name="Group 3"/>
          <p:cNvGrpSpPr>
            <a:grpSpLocks noGrp="1" noUngrp="1" noChangeAspect="1"/>
          </p:cNvGrpSpPr>
          <p:nvPr/>
        </p:nvGrpSpPr>
        <p:grpSpPr bwMode="auto">
          <a:xfrm>
            <a:off x="5317420" y="1982619"/>
            <a:ext cx="3863092" cy="5262805"/>
            <a:chOff x="2417763" y="685800"/>
            <a:chExt cx="4306887" cy="5867400"/>
          </a:xfrm>
        </p:grpSpPr>
        <p:pic>
          <p:nvPicPr>
            <p:cNvPr id="6" name="Picture 1" descr="09fig11.jpg"/>
            <p:cNvPicPr>
              <a:picLocks noRot="1" noChangeAspect="1" noMove="1" noResize="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2417763" y="685800"/>
              <a:ext cx="4306887"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417763" y="6210300"/>
              <a:ext cx="4306887" cy="342900"/>
            </a:xfrm>
            <a:prstGeom prst="rect">
              <a:avLst/>
            </a:prstGeom>
            <a:noFill/>
            <a:ln>
              <a:noFill/>
            </a:ln>
          </p:spPr>
          <p:txBody>
            <a:bodyPr anchor="ctr">
              <a:normAutofit fontScale="70000" lnSpcReduction="20000"/>
            </a:bodyPr>
            <a:lstStyle/>
            <a:p>
              <a:pPr algn="ctr" eaLnBrk="1" fontAlgn="auto" hangingPunct="1">
                <a:spcBef>
                  <a:spcPts val="0"/>
                </a:spcBef>
                <a:spcAft>
                  <a:spcPts val="0"/>
                </a:spcAft>
                <a:defRPr/>
              </a:pPr>
              <a:endParaRPr lang="en-US" sz="2400" dirty="0">
                <a:latin typeface="+mn-lt"/>
                <a:cs typeface="+mn-cs"/>
              </a:endParaRPr>
            </a:p>
          </p:txBody>
        </p:sp>
      </p:grpSp>
      <p:sp>
        <p:nvSpPr>
          <p:cNvPr id="8" name="Rectangle 7"/>
          <p:cNvSpPr/>
          <p:nvPr/>
        </p:nvSpPr>
        <p:spPr>
          <a:xfrm>
            <a:off x="381000" y="2276872"/>
            <a:ext cx="4572000" cy="523220"/>
          </a:xfrm>
          <a:prstGeom prst="rect">
            <a:avLst/>
          </a:prstGeom>
          <a:solidFill>
            <a:srgbClr val="FFFF00"/>
          </a:solidFill>
        </p:spPr>
        <p:txBody>
          <a:bodyPr>
            <a:spAutoFit/>
          </a:bodyPr>
          <a:lstStyle/>
          <a:p>
            <a:r>
              <a:rPr lang="en-US" sz="1400" dirty="0" smtClean="0">
                <a:latin typeface="StoneSerifStd-Medium"/>
              </a:rPr>
              <a:t>double-click the </a:t>
            </a:r>
            <a:r>
              <a:rPr lang="en-US" sz="1400" dirty="0">
                <a:latin typeface="StoneSerifStd-Medium"/>
              </a:rPr>
              <a:t>Hello World label and change it to </a:t>
            </a:r>
            <a:r>
              <a:rPr lang="en-US" sz="1400" b="1" dirty="0">
                <a:latin typeface="StoneSerifStd-Semibold"/>
              </a:rPr>
              <a:t>Please enter your name.</a:t>
            </a:r>
            <a:endParaRPr lang="en-US" sz="1400" dirty="0"/>
          </a:p>
        </p:txBody>
      </p:sp>
      <p:sp>
        <p:nvSpPr>
          <p:cNvPr id="9" name="Rectangle 8"/>
          <p:cNvSpPr/>
          <p:nvPr/>
        </p:nvSpPr>
        <p:spPr>
          <a:xfrm>
            <a:off x="381000" y="3008055"/>
            <a:ext cx="4572000" cy="523220"/>
          </a:xfrm>
          <a:prstGeom prst="rect">
            <a:avLst/>
          </a:prstGeom>
          <a:solidFill>
            <a:srgbClr val="FFFF00"/>
          </a:solidFill>
        </p:spPr>
        <p:txBody>
          <a:bodyPr>
            <a:spAutoFit/>
          </a:bodyPr>
          <a:lstStyle/>
          <a:p>
            <a:r>
              <a:rPr lang="en-US" sz="1400" dirty="0">
                <a:latin typeface="StoneSerifStd-Medium"/>
              </a:rPr>
              <a:t>Drag a Text Field </a:t>
            </a:r>
            <a:r>
              <a:rPr lang="en-US" sz="1400" dirty="0" smtClean="0">
                <a:latin typeface="StoneSerifStd-Medium"/>
              </a:rPr>
              <a:t>onto </a:t>
            </a:r>
            <a:r>
              <a:rPr lang="en-US" sz="1400" dirty="0">
                <a:latin typeface="StoneSerifStd-Medium"/>
              </a:rPr>
              <a:t>the canvas and place it below the label.</a:t>
            </a:r>
            <a:endParaRPr lang="en-US" sz="1400" dirty="0"/>
          </a:p>
        </p:txBody>
      </p:sp>
      <p:sp>
        <p:nvSpPr>
          <p:cNvPr id="10" name="Rectangle 9"/>
          <p:cNvSpPr/>
          <p:nvPr/>
        </p:nvSpPr>
        <p:spPr>
          <a:xfrm>
            <a:off x="381000" y="3804679"/>
            <a:ext cx="4572000" cy="523220"/>
          </a:xfrm>
          <a:prstGeom prst="rect">
            <a:avLst/>
          </a:prstGeom>
          <a:solidFill>
            <a:srgbClr val="FFFF00"/>
          </a:solidFill>
        </p:spPr>
        <p:txBody>
          <a:bodyPr>
            <a:spAutoFit/>
          </a:bodyPr>
          <a:lstStyle/>
          <a:p>
            <a:r>
              <a:rPr lang="en-US" sz="1400" dirty="0">
                <a:latin typeface="StoneSerifStd-Medium"/>
              </a:rPr>
              <a:t>drag </a:t>
            </a:r>
            <a:r>
              <a:rPr lang="en-US" sz="1400" dirty="0" smtClean="0">
                <a:latin typeface="StoneSerifStd-Medium"/>
              </a:rPr>
              <a:t>a button </a:t>
            </a:r>
            <a:r>
              <a:rPr lang="en-US" sz="1400" dirty="0">
                <a:latin typeface="StoneSerifStd-Medium"/>
              </a:rPr>
              <a:t>below the text field. Double-click the button and change its text to </a:t>
            </a:r>
            <a:r>
              <a:rPr lang="en-US" sz="1400" b="1" dirty="0">
                <a:latin typeface="StoneSerifStd-Semibold"/>
              </a:rPr>
              <a:t>Tap Here!</a:t>
            </a:r>
            <a:endParaRPr lang="en-US" sz="1400" dirty="0"/>
          </a:p>
        </p:txBody>
      </p:sp>
      <p:sp>
        <p:nvSpPr>
          <p:cNvPr id="11" name="Rectangle 10"/>
          <p:cNvSpPr/>
          <p:nvPr/>
        </p:nvSpPr>
        <p:spPr>
          <a:xfrm>
            <a:off x="381000" y="4601303"/>
            <a:ext cx="4572000" cy="738664"/>
          </a:xfrm>
          <a:prstGeom prst="rect">
            <a:avLst/>
          </a:prstGeom>
          <a:solidFill>
            <a:srgbClr val="FFFF00"/>
          </a:solidFill>
        </p:spPr>
        <p:txBody>
          <a:bodyPr>
            <a:spAutoFit/>
          </a:bodyPr>
          <a:lstStyle/>
          <a:p>
            <a:r>
              <a:rPr lang="en-US" sz="1400" dirty="0" smtClean="0">
                <a:latin typeface="StoneSerifStd-Medium"/>
              </a:rPr>
              <a:t>Finally, add </a:t>
            </a:r>
            <a:r>
              <a:rPr lang="en-US" sz="1400" dirty="0">
                <a:latin typeface="StoneSerifStd-Medium"/>
              </a:rPr>
              <a:t>a label below the button. Make the label as wide as the width of the screen, delete its text,</a:t>
            </a:r>
          </a:p>
          <a:p>
            <a:r>
              <a:rPr lang="en-US" sz="1400" dirty="0">
                <a:latin typeface="StoneSerifStd-Medium"/>
              </a:rPr>
              <a:t>and specify its content to be centered and blue.</a:t>
            </a:r>
            <a:endParaRPr lang="en-US" sz="1400" dirty="0"/>
          </a:p>
        </p:txBody>
      </p:sp>
      <p:sp>
        <p:nvSpPr>
          <p:cNvPr id="12" name="Rectangle 11"/>
          <p:cNvSpPr/>
          <p:nvPr/>
        </p:nvSpPr>
        <p:spPr>
          <a:xfrm>
            <a:off x="381000" y="5487904"/>
            <a:ext cx="4767064" cy="1169551"/>
          </a:xfrm>
          <a:prstGeom prst="rect">
            <a:avLst/>
          </a:prstGeom>
          <a:solidFill>
            <a:srgbClr val="FFFF00"/>
          </a:solidFill>
        </p:spPr>
        <p:txBody>
          <a:bodyPr wrap="square">
            <a:spAutoFit/>
          </a:bodyPr>
          <a:lstStyle/>
          <a:p>
            <a:r>
              <a:rPr lang="en-US" sz="1400" dirty="0">
                <a:latin typeface="StoneSerifStd-Medium"/>
              </a:rPr>
              <a:t>Select the text field and look in the Attributes Inspector at some of the settings </a:t>
            </a:r>
            <a:r>
              <a:rPr lang="en-US" sz="1400" dirty="0" smtClean="0">
                <a:latin typeface="StoneSerifStd-Medium"/>
              </a:rPr>
              <a:t>available</a:t>
            </a:r>
            <a:r>
              <a:rPr lang="en-US" sz="1400" dirty="0">
                <a:latin typeface="StoneSerifStd-Medium"/>
              </a:rPr>
              <a:t>:</a:t>
            </a:r>
            <a:endParaRPr lang="en-US" sz="1400" dirty="0" smtClean="0">
              <a:latin typeface="StoneSerifStd-Medium"/>
            </a:endParaRPr>
          </a:p>
          <a:p>
            <a:pPr marL="285750" indent="-285750">
              <a:buFont typeface="Arial" panose="020B0604020202020204" pitchFamily="34" charset="0"/>
              <a:buChar char="•"/>
            </a:pPr>
            <a:r>
              <a:rPr lang="en-US" sz="1400" dirty="0"/>
              <a:t>Change the Capitalization to Words</a:t>
            </a:r>
            <a:r>
              <a:rPr lang="en-US" sz="1400" dirty="0" smtClean="0"/>
              <a:t>,</a:t>
            </a:r>
          </a:p>
          <a:p>
            <a:pPr marL="285750" indent="-285750">
              <a:buFont typeface="Arial" panose="020B0604020202020204" pitchFamily="34" charset="0"/>
              <a:buChar char="•"/>
            </a:pPr>
            <a:r>
              <a:rPr lang="en-US" sz="1400" dirty="0" smtClean="0"/>
              <a:t>Specify a </a:t>
            </a:r>
            <a:r>
              <a:rPr lang="en-US" sz="1400" dirty="0"/>
              <a:t>keyboard that will show up on screen that is suited to the kind of data being </a:t>
            </a:r>
            <a:r>
              <a:rPr lang="en-US" sz="1400" dirty="0" smtClean="0"/>
              <a:t>input (</a:t>
            </a:r>
            <a:r>
              <a:rPr lang="en-US" sz="1400" dirty="0" err="1" smtClean="0"/>
              <a:t>eg</a:t>
            </a:r>
            <a:r>
              <a:rPr lang="en-US" sz="1400" dirty="0" smtClean="0"/>
              <a:t>. </a:t>
            </a:r>
            <a:r>
              <a:rPr lang="en-US" sz="1400" dirty="0" err="1" smtClean="0"/>
              <a:t>NumberPad</a:t>
            </a:r>
            <a:r>
              <a:rPr lang="en-US" sz="1400" dirty="0" smtClean="0"/>
              <a:t>)</a:t>
            </a:r>
            <a:endParaRPr lang="en-US" sz="1400" dirty="0"/>
          </a:p>
        </p:txBody>
      </p:sp>
    </p:spTree>
    <p:extLst>
      <p:ext uri="{BB962C8B-B14F-4D97-AF65-F5344CB8AC3E}">
        <p14:creationId xmlns:p14="http://schemas.microsoft.com/office/powerpoint/2010/main" val="4176446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305800" cy="1948653"/>
          </a:xfrm>
        </p:spPr>
        <p:txBody>
          <a:bodyPr/>
          <a:lstStyle/>
          <a:p>
            <a:pPr marL="0" indent="0" algn="l" rtl="0">
              <a:buNone/>
            </a:pPr>
            <a:r>
              <a:rPr lang="en-US" sz="2000" dirty="0"/>
              <a:t>T</a:t>
            </a:r>
            <a:r>
              <a:rPr lang="en-US" sz="2000" dirty="0" smtClean="0"/>
              <a:t>he </a:t>
            </a:r>
            <a:r>
              <a:rPr lang="en-US" sz="2000" dirty="0"/>
              <a:t>app </a:t>
            </a:r>
            <a:r>
              <a:rPr lang="en-US" sz="2000" dirty="0" smtClean="0"/>
              <a:t>should take </a:t>
            </a:r>
            <a:r>
              <a:rPr lang="en-US" sz="2000" dirty="0"/>
              <a:t>the name entered and </a:t>
            </a:r>
            <a:r>
              <a:rPr lang="en-US" sz="2000" dirty="0" smtClean="0"/>
              <a:t>display </a:t>
            </a:r>
            <a:r>
              <a:rPr lang="en-US" sz="2000" dirty="0"/>
              <a:t>Hello to the user by name</a:t>
            </a:r>
            <a:r>
              <a:rPr lang="en-US" sz="2000" dirty="0" smtClean="0"/>
              <a:t>. To do that:</a:t>
            </a:r>
          </a:p>
          <a:p>
            <a:pPr algn="l" rtl="0"/>
            <a:r>
              <a:rPr lang="en-US" sz="2000" dirty="0"/>
              <a:t>M</a:t>
            </a:r>
            <a:r>
              <a:rPr lang="en-US" sz="2000" dirty="0" smtClean="0"/>
              <a:t>ake </a:t>
            </a:r>
            <a:r>
              <a:rPr lang="en-US" sz="2000" dirty="0"/>
              <a:t>sure the </a:t>
            </a:r>
            <a:r>
              <a:rPr lang="en-US" sz="2000" dirty="0" smtClean="0"/>
              <a:t>storyboard is </a:t>
            </a:r>
            <a:r>
              <a:rPr lang="en-US" sz="2000" dirty="0"/>
              <a:t>open. </a:t>
            </a:r>
            <a:endParaRPr lang="en-US" sz="2000" dirty="0" smtClean="0"/>
          </a:p>
          <a:p>
            <a:pPr algn="l" rtl="0"/>
            <a:r>
              <a:rPr lang="en-US" sz="2000" dirty="0" smtClean="0"/>
              <a:t>Next</a:t>
            </a:r>
            <a:r>
              <a:rPr lang="en-US" sz="2000" dirty="0"/>
              <a:t>, click the Show Assistant Editor button in the top-right corner of the </a:t>
            </a:r>
            <a:r>
              <a:rPr lang="en-US" sz="2000" dirty="0" err="1" smtClean="0"/>
              <a:t>Xcode</a:t>
            </a:r>
            <a:r>
              <a:rPr lang="en-US" sz="2000" dirty="0"/>
              <a:t> </a:t>
            </a:r>
            <a:r>
              <a:rPr lang="en-US" sz="2000" dirty="0" smtClean="0"/>
              <a:t>window </a:t>
            </a:r>
            <a:r>
              <a:rPr lang="en-US" sz="2000" dirty="0"/>
              <a:t>(it’s the second button from the </a:t>
            </a:r>
            <a:r>
              <a:rPr lang="en-US" sz="2000" dirty="0" smtClean="0"/>
              <a:t>left)</a:t>
            </a:r>
          </a:p>
          <a:p>
            <a:pPr algn="l" rtl="0"/>
            <a:endParaRPr lang="en-US" sz="2000" dirty="0"/>
          </a:p>
        </p:txBody>
      </p:sp>
      <p:sp>
        <p:nvSpPr>
          <p:cNvPr id="4" name="Title 1"/>
          <p:cNvSpPr>
            <a:spLocks noGrp="1"/>
          </p:cNvSpPr>
          <p:nvPr>
            <p:ph type="title"/>
          </p:nvPr>
        </p:nvSpPr>
        <p:spPr>
          <a:xfrm>
            <a:off x="914400" y="457200"/>
            <a:ext cx="7543800" cy="563563"/>
          </a:xfrm>
        </p:spPr>
        <p:txBody>
          <a:bodyPr/>
          <a:lstStyle/>
          <a:p>
            <a:pPr rtl="0"/>
            <a:r>
              <a:rPr lang="en-US" dirty="0" smtClean="0"/>
              <a:t>Adding App Behavior</a:t>
            </a:r>
            <a:endParaRPr lang="en-US" sz="2000" dirty="0">
              <a:solidFill>
                <a:schemeClr val="accent2"/>
              </a:solidFill>
            </a:endParaRPr>
          </a:p>
        </p:txBody>
      </p:sp>
      <p:pic>
        <p:nvPicPr>
          <p:cNvPr id="2" name="Picture 1"/>
          <p:cNvPicPr>
            <a:picLocks noChangeAspect="1"/>
          </p:cNvPicPr>
          <p:nvPr/>
        </p:nvPicPr>
        <p:blipFill>
          <a:blip r:embed="rId2"/>
          <a:stretch>
            <a:fillRect/>
          </a:stretch>
        </p:blipFill>
        <p:spPr>
          <a:xfrm>
            <a:off x="2843808" y="3124617"/>
            <a:ext cx="3456384" cy="766244"/>
          </a:xfrm>
          <a:prstGeom prst="rect">
            <a:avLst/>
          </a:prstGeom>
        </p:spPr>
      </p:pic>
      <p:sp>
        <p:nvSpPr>
          <p:cNvPr id="6" name="Rectangle 5"/>
          <p:cNvSpPr/>
          <p:nvPr/>
        </p:nvSpPr>
        <p:spPr>
          <a:xfrm>
            <a:off x="607451" y="4005064"/>
            <a:ext cx="8508131" cy="1384995"/>
          </a:xfrm>
          <a:prstGeom prst="rect">
            <a:avLst/>
          </a:prstGeom>
        </p:spPr>
        <p:txBody>
          <a:bodyPr wrap="square">
            <a:spAutoFit/>
          </a:bodyPr>
          <a:lstStyle/>
          <a:p>
            <a:pPr marL="342900" indent="-342900">
              <a:spcBef>
                <a:spcPct val="20000"/>
              </a:spcBef>
              <a:buClr>
                <a:schemeClr val="tx2"/>
              </a:buClr>
              <a:buFont typeface="Wingdings" pitchFamily="2" charset="2"/>
              <a:buChar char="§"/>
            </a:pPr>
            <a:r>
              <a:rPr lang="en-US" sz="2000" dirty="0"/>
              <a:t>This opens an extra editor that by default contains the file that best matches </a:t>
            </a:r>
            <a:r>
              <a:rPr lang="en-US" sz="2000" dirty="0" smtClean="0"/>
              <a:t>what </a:t>
            </a:r>
            <a:r>
              <a:rPr lang="en-US" sz="2000" dirty="0"/>
              <a:t>is displayed in the main window.</a:t>
            </a:r>
          </a:p>
          <a:p>
            <a:pPr marL="342900" indent="-342900">
              <a:spcBef>
                <a:spcPct val="20000"/>
              </a:spcBef>
              <a:buClr>
                <a:schemeClr val="tx2"/>
              </a:buClr>
              <a:buFont typeface="Wingdings" pitchFamily="2" charset="2"/>
              <a:buChar char="§"/>
            </a:pPr>
            <a:r>
              <a:rPr lang="en-US" sz="2000" dirty="0"/>
              <a:t> For this user interface screen, this is the header file for the view </a:t>
            </a:r>
            <a:r>
              <a:rPr lang="en-US" sz="2000" dirty="0" smtClean="0"/>
              <a:t>controller  </a:t>
            </a:r>
            <a:r>
              <a:rPr lang="en-US" sz="2000" b="1" u="sng" dirty="0"/>
              <a:t>(</a:t>
            </a:r>
            <a:r>
              <a:rPr lang="en-US" sz="2000" b="1" u="sng" dirty="0" err="1"/>
              <a:t>LMAViewController.h</a:t>
            </a:r>
            <a:r>
              <a:rPr lang="en-US" sz="2000" b="1" u="sng" dirty="0"/>
              <a:t>)</a:t>
            </a:r>
            <a:r>
              <a:rPr lang="en-US" sz="2000" dirty="0"/>
              <a:t>.</a:t>
            </a:r>
          </a:p>
        </p:txBody>
      </p:sp>
    </p:spTree>
    <p:extLst>
      <p:ext uri="{BB962C8B-B14F-4D97-AF65-F5344CB8AC3E}">
        <p14:creationId xmlns:p14="http://schemas.microsoft.com/office/powerpoint/2010/main" val="17462557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457200"/>
            <a:ext cx="7543800" cy="563563"/>
          </a:xfrm>
        </p:spPr>
        <p:txBody>
          <a:bodyPr/>
          <a:lstStyle/>
          <a:p>
            <a:pPr rtl="0"/>
            <a:r>
              <a:rPr lang="en-US" dirty="0" smtClean="0"/>
              <a:t>Adding App Behavior</a:t>
            </a:r>
            <a:endParaRPr lang="en-US" sz="2000" dirty="0">
              <a:solidFill>
                <a:schemeClr val="accent2"/>
              </a:solidFill>
            </a:endParaRPr>
          </a:p>
        </p:txBody>
      </p:sp>
      <p:sp>
        <p:nvSpPr>
          <p:cNvPr id="5" name="TextBox 4"/>
          <p:cNvSpPr txBox="1"/>
          <p:nvPr/>
        </p:nvSpPr>
        <p:spPr>
          <a:xfrm>
            <a:off x="0" y="1052736"/>
            <a:ext cx="8892480" cy="2363724"/>
          </a:xfrm>
          <a:prstGeom prst="rect">
            <a:avLst/>
          </a:prstGeom>
          <a:solidFill>
            <a:schemeClr val="bg1"/>
          </a:solidFill>
        </p:spPr>
        <p:txBody>
          <a:bodyPr wrap="square" rtlCol="0">
            <a:spAutoFit/>
          </a:bodyPr>
          <a:lstStyle/>
          <a:p>
            <a:pPr marL="342900" indent="-342900">
              <a:spcBef>
                <a:spcPct val="20000"/>
              </a:spcBef>
              <a:buClr>
                <a:schemeClr val="tx2"/>
              </a:buClr>
              <a:buFont typeface="Wingdings" pitchFamily="2" charset="2"/>
              <a:buChar char="§"/>
            </a:pPr>
            <a:r>
              <a:rPr lang="en-US" dirty="0" smtClean="0">
                <a:latin typeface="+mn-lt"/>
              </a:rPr>
              <a:t>Now, we </a:t>
            </a:r>
            <a:r>
              <a:rPr lang="en-US" dirty="0">
                <a:latin typeface="+mn-lt"/>
              </a:rPr>
              <a:t>need to create </a:t>
            </a:r>
            <a:r>
              <a:rPr lang="en-US" b="1" u="sng" dirty="0" smtClean="0">
                <a:latin typeface="+mn-lt"/>
              </a:rPr>
              <a:t>outlets</a:t>
            </a:r>
            <a:r>
              <a:rPr lang="en-US" dirty="0" smtClean="0">
                <a:latin typeface="+mn-lt"/>
              </a:rPr>
              <a:t> </a:t>
            </a:r>
            <a:r>
              <a:rPr lang="en-US" dirty="0">
                <a:latin typeface="+mn-lt"/>
              </a:rPr>
              <a:t>for those user </a:t>
            </a:r>
            <a:r>
              <a:rPr lang="en-US" dirty="0" smtClean="0">
                <a:latin typeface="+mn-lt"/>
              </a:rPr>
              <a:t>interface elements, we want to </a:t>
            </a:r>
          </a:p>
          <a:p>
            <a:pPr>
              <a:spcBef>
                <a:spcPct val="20000"/>
              </a:spcBef>
              <a:buClr>
                <a:schemeClr val="tx2"/>
              </a:buClr>
            </a:pPr>
            <a:r>
              <a:rPr lang="en-US" dirty="0">
                <a:latin typeface="+mn-lt"/>
              </a:rPr>
              <a:t> </a:t>
            </a:r>
            <a:r>
              <a:rPr lang="en-US" dirty="0" smtClean="0">
                <a:latin typeface="+mn-lt"/>
              </a:rPr>
              <a:t>    access from </a:t>
            </a:r>
            <a:r>
              <a:rPr lang="en-US" dirty="0">
                <a:latin typeface="+mn-lt"/>
              </a:rPr>
              <a:t>the code. </a:t>
            </a:r>
            <a:r>
              <a:rPr lang="en-US" dirty="0" smtClean="0">
                <a:latin typeface="+mn-lt"/>
              </a:rPr>
              <a:t>This includes:</a:t>
            </a:r>
          </a:p>
          <a:p>
            <a:pPr marL="742950" lvl="1" indent="-285750">
              <a:spcBef>
                <a:spcPct val="20000"/>
              </a:spcBef>
              <a:buClr>
                <a:schemeClr val="tx2"/>
              </a:buClr>
              <a:buFont typeface="Arial" panose="020B0604020202020204" pitchFamily="34" charset="0"/>
              <a:buChar char="•"/>
            </a:pPr>
            <a:r>
              <a:rPr lang="en-US" dirty="0" smtClean="0">
                <a:latin typeface="+mn-lt"/>
              </a:rPr>
              <a:t>the text field, where the user enters his/her name.</a:t>
            </a:r>
          </a:p>
          <a:p>
            <a:pPr marL="742950" lvl="1" indent="-285750">
              <a:spcBef>
                <a:spcPct val="20000"/>
              </a:spcBef>
              <a:buClr>
                <a:schemeClr val="tx2"/>
              </a:buClr>
              <a:buFont typeface="Arial" panose="020B0604020202020204" pitchFamily="34" charset="0"/>
              <a:buChar char="•"/>
            </a:pPr>
            <a:r>
              <a:rPr lang="en-US" dirty="0" smtClean="0"/>
              <a:t>The label </a:t>
            </a:r>
            <a:r>
              <a:rPr lang="en-US" dirty="0"/>
              <a:t>that will be </a:t>
            </a:r>
            <a:r>
              <a:rPr lang="en-US" dirty="0" smtClean="0"/>
              <a:t>updated by the user name</a:t>
            </a:r>
            <a:r>
              <a:rPr lang="en-US" dirty="0"/>
              <a:t>.</a:t>
            </a:r>
            <a:endParaRPr lang="en-US" dirty="0">
              <a:latin typeface="+mn-lt"/>
            </a:endParaRPr>
          </a:p>
          <a:p>
            <a:pPr marL="342900" indent="-342900">
              <a:spcBef>
                <a:spcPct val="20000"/>
              </a:spcBef>
              <a:buClr>
                <a:schemeClr val="tx2"/>
              </a:buClr>
              <a:buFont typeface="Wingdings" pitchFamily="2" charset="2"/>
              <a:buChar char="§"/>
            </a:pPr>
            <a:r>
              <a:rPr lang="en-US" dirty="0" smtClean="0">
                <a:latin typeface="+mn-lt"/>
              </a:rPr>
              <a:t>To </a:t>
            </a:r>
            <a:r>
              <a:rPr lang="en-US" dirty="0">
                <a:latin typeface="+mn-lt"/>
              </a:rPr>
              <a:t>create the outlets, hold </a:t>
            </a:r>
            <a:r>
              <a:rPr lang="en-US" dirty="0" smtClean="0">
                <a:latin typeface="+mn-lt"/>
              </a:rPr>
              <a:t>down the </a:t>
            </a:r>
            <a:r>
              <a:rPr lang="en-US" dirty="0">
                <a:latin typeface="+mn-lt"/>
              </a:rPr>
              <a:t>Control key, click the text field, and drag to </a:t>
            </a:r>
            <a:r>
              <a:rPr lang="en-US" dirty="0" smtClean="0">
                <a:latin typeface="+mn-lt"/>
              </a:rPr>
              <a:t>the</a:t>
            </a:r>
          </a:p>
          <a:p>
            <a:pPr>
              <a:spcBef>
                <a:spcPct val="20000"/>
              </a:spcBef>
              <a:buClr>
                <a:schemeClr val="tx2"/>
              </a:buClr>
            </a:pPr>
            <a:r>
              <a:rPr lang="en-US" dirty="0" smtClean="0">
                <a:latin typeface="+mn-lt"/>
              </a:rPr>
              <a:t>      </a:t>
            </a:r>
            <a:r>
              <a:rPr lang="en-US" dirty="0">
                <a:latin typeface="+mn-lt"/>
              </a:rPr>
              <a:t>view controller between the @</a:t>
            </a:r>
            <a:r>
              <a:rPr lang="en-US" dirty="0" smtClean="0">
                <a:latin typeface="+mn-lt"/>
              </a:rPr>
              <a:t>interface and </a:t>
            </a:r>
            <a:r>
              <a:rPr lang="en-US" dirty="0">
                <a:latin typeface="+mn-lt"/>
              </a:rPr>
              <a:t>@end entries. Then let go, and you </a:t>
            </a:r>
            <a:r>
              <a:rPr lang="en-US" dirty="0" smtClean="0">
                <a:latin typeface="+mn-lt"/>
              </a:rPr>
              <a:t>  </a:t>
            </a:r>
          </a:p>
          <a:p>
            <a:pPr>
              <a:spcBef>
                <a:spcPct val="20000"/>
              </a:spcBef>
              <a:buClr>
                <a:schemeClr val="tx2"/>
              </a:buClr>
            </a:pPr>
            <a:r>
              <a:rPr lang="en-US" dirty="0">
                <a:latin typeface="+mn-lt"/>
              </a:rPr>
              <a:t> </a:t>
            </a:r>
            <a:r>
              <a:rPr lang="en-US" dirty="0" smtClean="0">
                <a:latin typeface="+mn-lt"/>
              </a:rPr>
              <a:t>     should see </a:t>
            </a:r>
            <a:r>
              <a:rPr lang="en-US" dirty="0">
                <a:latin typeface="+mn-lt"/>
              </a:rPr>
              <a:t>the situation as shown in </a:t>
            </a:r>
            <a:r>
              <a:rPr lang="en-US" dirty="0" smtClean="0">
                <a:latin typeface="+mn-lt"/>
              </a:rPr>
              <a:t>the figure below </a:t>
            </a:r>
            <a:r>
              <a:rPr lang="en-US" dirty="0">
                <a:latin typeface="+mn-lt"/>
              </a:rPr>
              <a:t>.</a:t>
            </a:r>
          </a:p>
        </p:txBody>
      </p:sp>
      <p:grpSp>
        <p:nvGrpSpPr>
          <p:cNvPr id="6" name="Group 3"/>
          <p:cNvGrpSpPr>
            <a:grpSpLocks noGrp="1" noUngrp="1" noChangeAspect="1"/>
          </p:cNvGrpSpPr>
          <p:nvPr/>
        </p:nvGrpSpPr>
        <p:grpSpPr bwMode="auto">
          <a:xfrm>
            <a:off x="395536" y="3356992"/>
            <a:ext cx="8378394" cy="2655896"/>
            <a:chOff x="685800" y="2387600"/>
            <a:chExt cx="7772400" cy="2463800"/>
          </a:xfrm>
        </p:grpSpPr>
        <p:pic>
          <p:nvPicPr>
            <p:cNvPr id="7" name="Picture 1" descr="09fig13.jpg"/>
            <p:cNvPicPr>
              <a:picLocks noRot="1" noChangeAspect="1" noMove="1" noResize="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685800" y="2387600"/>
              <a:ext cx="77724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85800" y="4508500"/>
              <a:ext cx="7772400" cy="342900"/>
            </a:xfrm>
            <a:prstGeom prst="rect">
              <a:avLst/>
            </a:prstGeom>
            <a:noFill/>
            <a:ln>
              <a:noFill/>
            </a:ln>
          </p:spPr>
          <p:txBody>
            <a:bodyPr anchor="ctr">
              <a:normAutofit fontScale="92500" lnSpcReduction="20000"/>
            </a:bodyPr>
            <a:lstStyle/>
            <a:p>
              <a:pPr algn="ctr" eaLnBrk="1" fontAlgn="auto" hangingPunct="1">
                <a:spcBef>
                  <a:spcPts val="0"/>
                </a:spcBef>
                <a:spcAft>
                  <a:spcPts val="0"/>
                </a:spcAft>
                <a:defRPr/>
              </a:pPr>
              <a:endParaRPr lang="en-US" sz="2400" dirty="0">
                <a:latin typeface="+mn-lt"/>
                <a:cs typeface="+mn-cs"/>
              </a:endParaRPr>
            </a:p>
          </p:txBody>
        </p:sp>
      </p:grpSp>
      <p:sp>
        <p:nvSpPr>
          <p:cNvPr id="2" name="Rectangle 1"/>
          <p:cNvSpPr/>
          <p:nvPr/>
        </p:nvSpPr>
        <p:spPr>
          <a:xfrm>
            <a:off x="370070" y="5629656"/>
            <a:ext cx="8522410" cy="1255728"/>
          </a:xfrm>
          <a:prstGeom prst="rect">
            <a:avLst/>
          </a:prstGeom>
          <a:solidFill>
            <a:schemeClr val="bg1"/>
          </a:solidFill>
        </p:spPr>
        <p:txBody>
          <a:bodyPr wrap="square">
            <a:spAutoFit/>
          </a:bodyPr>
          <a:lstStyle/>
          <a:p>
            <a:pPr marL="285750" indent="-285750">
              <a:spcBef>
                <a:spcPct val="20000"/>
              </a:spcBef>
              <a:buClr>
                <a:schemeClr val="tx2"/>
              </a:buClr>
              <a:buFont typeface="Wingdings" panose="05000000000000000000" pitchFamily="2" charset="2"/>
              <a:buChar char="§"/>
            </a:pPr>
            <a:r>
              <a:rPr lang="en-US" dirty="0" smtClean="0">
                <a:latin typeface="+mn-lt"/>
              </a:rPr>
              <a:t>Enter </a:t>
            </a:r>
            <a:r>
              <a:rPr lang="en-US" b="1" u="sng" dirty="0" err="1">
                <a:latin typeface="+mn-lt"/>
              </a:rPr>
              <a:t>txtName</a:t>
            </a:r>
            <a:r>
              <a:rPr lang="en-US" dirty="0">
                <a:latin typeface="+mn-lt"/>
              </a:rPr>
              <a:t> </a:t>
            </a:r>
            <a:r>
              <a:rPr lang="en-US" dirty="0" smtClean="0">
                <a:latin typeface="+mn-lt"/>
              </a:rPr>
              <a:t>in </a:t>
            </a:r>
            <a:r>
              <a:rPr lang="en-US" dirty="0">
                <a:latin typeface="+mn-lt"/>
              </a:rPr>
              <a:t>the Name field and click </a:t>
            </a:r>
            <a:r>
              <a:rPr lang="en-US" u="sng" dirty="0">
                <a:latin typeface="+mn-lt"/>
              </a:rPr>
              <a:t>Connect.</a:t>
            </a:r>
            <a:r>
              <a:rPr lang="en-US" dirty="0">
                <a:latin typeface="+mn-lt"/>
              </a:rPr>
              <a:t> You should now have this line of code </a:t>
            </a:r>
            <a:r>
              <a:rPr lang="en-US" dirty="0" smtClean="0">
                <a:latin typeface="+mn-lt"/>
              </a:rPr>
              <a:t>in </a:t>
            </a:r>
            <a:r>
              <a:rPr lang="en-US" dirty="0" err="1" smtClean="0">
                <a:latin typeface="+mn-lt"/>
              </a:rPr>
              <a:t>LMAViewController</a:t>
            </a:r>
            <a:r>
              <a:rPr lang="en-US" dirty="0">
                <a:latin typeface="+mn-lt"/>
              </a:rPr>
              <a:t>:</a:t>
            </a:r>
          </a:p>
          <a:p>
            <a:pPr>
              <a:spcBef>
                <a:spcPct val="20000"/>
              </a:spcBef>
              <a:buClr>
                <a:schemeClr val="tx2"/>
              </a:buClr>
            </a:pPr>
            <a:r>
              <a:rPr lang="en-US" b="1" dirty="0" smtClean="0">
                <a:latin typeface="+mn-lt"/>
              </a:rPr>
              <a:t>	@</a:t>
            </a:r>
            <a:r>
              <a:rPr lang="en-US" b="1" dirty="0">
                <a:latin typeface="+mn-lt"/>
              </a:rPr>
              <a:t>property (weak, </a:t>
            </a:r>
            <a:r>
              <a:rPr lang="en-US" b="1" dirty="0" err="1">
                <a:latin typeface="+mn-lt"/>
              </a:rPr>
              <a:t>non</a:t>
            </a:r>
            <a:r>
              <a:rPr lang="en-US" b="1" dirty="0" err="1">
                <a:solidFill>
                  <a:srgbClr val="000000"/>
                </a:solidFill>
                <a:latin typeface="CourierStd"/>
              </a:rPr>
              <a:t>atomic</a:t>
            </a:r>
            <a:r>
              <a:rPr lang="en-US" b="1" dirty="0">
                <a:solidFill>
                  <a:srgbClr val="000000"/>
                </a:solidFill>
                <a:latin typeface="CourierStd"/>
              </a:rPr>
              <a:t>) </a:t>
            </a:r>
            <a:r>
              <a:rPr lang="en-US" b="1" dirty="0" err="1">
                <a:solidFill>
                  <a:srgbClr val="000000"/>
                </a:solidFill>
                <a:latin typeface="CourierStd"/>
              </a:rPr>
              <a:t>IBOutlet</a:t>
            </a:r>
            <a:r>
              <a:rPr lang="en-US" b="1" dirty="0">
                <a:solidFill>
                  <a:srgbClr val="000000"/>
                </a:solidFill>
                <a:latin typeface="CourierStd"/>
              </a:rPr>
              <a:t> </a:t>
            </a:r>
            <a:r>
              <a:rPr lang="en-US" b="1" dirty="0" err="1">
                <a:solidFill>
                  <a:srgbClr val="5D2F93"/>
                </a:solidFill>
                <a:latin typeface="CourierStd"/>
              </a:rPr>
              <a:t>UITextField</a:t>
            </a:r>
            <a:r>
              <a:rPr lang="en-US" b="1" dirty="0">
                <a:solidFill>
                  <a:srgbClr val="5D2F93"/>
                </a:solidFill>
                <a:latin typeface="CourierStd"/>
              </a:rPr>
              <a:t> </a:t>
            </a:r>
            <a:r>
              <a:rPr lang="en-US" b="1" dirty="0">
                <a:solidFill>
                  <a:srgbClr val="000000"/>
                </a:solidFill>
                <a:latin typeface="CourierStd"/>
              </a:rPr>
              <a:t>*</a:t>
            </a:r>
            <a:r>
              <a:rPr lang="en-US" b="1" dirty="0" err="1">
                <a:solidFill>
                  <a:srgbClr val="000000"/>
                </a:solidFill>
                <a:latin typeface="CourierStd"/>
              </a:rPr>
              <a:t>txtName</a:t>
            </a:r>
            <a:r>
              <a:rPr lang="en-US" b="1" dirty="0" smtClean="0">
                <a:solidFill>
                  <a:srgbClr val="000000"/>
                </a:solidFill>
                <a:latin typeface="CourierStd"/>
              </a:rPr>
              <a:t>;</a:t>
            </a:r>
          </a:p>
          <a:p>
            <a:pPr marL="285750" indent="-285750">
              <a:buFont typeface="Wingdings" panose="05000000000000000000" pitchFamily="2" charset="2"/>
              <a:buChar char="§"/>
            </a:pPr>
            <a:r>
              <a:rPr lang="en-US" dirty="0"/>
              <a:t>Do the same for the bottom label, </a:t>
            </a:r>
            <a:r>
              <a:rPr lang="en-US" dirty="0" smtClean="0"/>
              <a:t>naming it </a:t>
            </a:r>
            <a:r>
              <a:rPr lang="en-US" b="1" u="sng" dirty="0" err="1"/>
              <a:t>lblOutput</a:t>
            </a:r>
            <a:r>
              <a:rPr lang="en-US" dirty="0"/>
              <a:t> .</a:t>
            </a:r>
            <a:endParaRPr lang="en-US" b="1" dirty="0"/>
          </a:p>
        </p:txBody>
      </p:sp>
    </p:spTree>
    <p:extLst>
      <p:ext uri="{BB962C8B-B14F-4D97-AF65-F5344CB8AC3E}">
        <p14:creationId xmlns:p14="http://schemas.microsoft.com/office/powerpoint/2010/main" val="615021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gray">
          <a:xfrm>
            <a:off x="899592" y="476672"/>
            <a:ext cx="75438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2800" b="1">
                <a:solidFill>
                  <a:schemeClr val="tx2"/>
                </a:solidFill>
                <a:latin typeface="+mj-lt"/>
                <a:ea typeface="+mj-ea"/>
                <a:cs typeface="+mj-cs"/>
              </a:defRPr>
            </a:lvl1pPr>
            <a:lvl2pPr algn="l" rtl="1" eaLnBrk="1" fontAlgn="base" hangingPunct="1">
              <a:spcBef>
                <a:spcPct val="0"/>
              </a:spcBef>
              <a:spcAft>
                <a:spcPct val="0"/>
              </a:spcAft>
              <a:defRPr sz="2800" b="1">
                <a:solidFill>
                  <a:schemeClr val="tx2"/>
                </a:solidFill>
                <a:latin typeface="Arial" charset="0"/>
              </a:defRPr>
            </a:lvl2pPr>
            <a:lvl3pPr algn="l" rtl="1" eaLnBrk="1" fontAlgn="base" hangingPunct="1">
              <a:spcBef>
                <a:spcPct val="0"/>
              </a:spcBef>
              <a:spcAft>
                <a:spcPct val="0"/>
              </a:spcAft>
              <a:defRPr sz="2800" b="1">
                <a:solidFill>
                  <a:schemeClr val="tx2"/>
                </a:solidFill>
                <a:latin typeface="Arial" charset="0"/>
              </a:defRPr>
            </a:lvl3pPr>
            <a:lvl4pPr algn="l" rtl="1" eaLnBrk="1" fontAlgn="base" hangingPunct="1">
              <a:spcBef>
                <a:spcPct val="0"/>
              </a:spcBef>
              <a:spcAft>
                <a:spcPct val="0"/>
              </a:spcAft>
              <a:defRPr sz="2800" b="1">
                <a:solidFill>
                  <a:schemeClr val="tx2"/>
                </a:solidFill>
                <a:latin typeface="Arial" charset="0"/>
              </a:defRPr>
            </a:lvl4pPr>
            <a:lvl5pPr algn="l" rtl="1" eaLnBrk="1" fontAlgn="base" hangingPunct="1">
              <a:spcBef>
                <a:spcPct val="0"/>
              </a:spcBef>
              <a:spcAft>
                <a:spcPct val="0"/>
              </a:spcAft>
              <a:defRPr sz="2800" b="1">
                <a:solidFill>
                  <a:schemeClr val="tx2"/>
                </a:solidFill>
                <a:latin typeface="Arial" charset="0"/>
              </a:defRPr>
            </a:lvl5pPr>
            <a:lvl6pPr marL="457200" algn="l" rtl="1" eaLnBrk="1" fontAlgn="base" hangingPunct="1">
              <a:spcBef>
                <a:spcPct val="0"/>
              </a:spcBef>
              <a:spcAft>
                <a:spcPct val="0"/>
              </a:spcAft>
              <a:defRPr sz="2800" b="1">
                <a:solidFill>
                  <a:schemeClr val="tx2"/>
                </a:solidFill>
                <a:latin typeface="Arial" charset="0"/>
              </a:defRPr>
            </a:lvl6pPr>
            <a:lvl7pPr marL="914400" algn="l" rtl="1" eaLnBrk="1" fontAlgn="base" hangingPunct="1">
              <a:spcBef>
                <a:spcPct val="0"/>
              </a:spcBef>
              <a:spcAft>
                <a:spcPct val="0"/>
              </a:spcAft>
              <a:defRPr sz="2800" b="1">
                <a:solidFill>
                  <a:schemeClr val="tx2"/>
                </a:solidFill>
                <a:latin typeface="Arial" charset="0"/>
              </a:defRPr>
            </a:lvl7pPr>
            <a:lvl8pPr marL="1371600" algn="l" rtl="1" eaLnBrk="1" fontAlgn="base" hangingPunct="1">
              <a:spcBef>
                <a:spcPct val="0"/>
              </a:spcBef>
              <a:spcAft>
                <a:spcPct val="0"/>
              </a:spcAft>
              <a:defRPr sz="2800" b="1">
                <a:solidFill>
                  <a:schemeClr val="tx2"/>
                </a:solidFill>
                <a:latin typeface="Arial" charset="0"/>
              </a:defRPr>
            </a:lvl8pPr>
            <a:lvl9pPr marL="1828800" algn="l" rtl="1" eaLnBrk="1" fontAlgn="base" hangingPunct="1">
              <a:spcBef>
                <a:spcPct val="0"/>
              </a:spcBef>
              <a:spcAft>
                <a:spcPct val="0"/>
              </a:spcAft>
              <a:defRPr sz="2800" b="1">
                <a:solidFill>
                  <a:schemeClr val="tx2"/>
                </a:solidFill>
                <a:latin typeface="Arial" charset="0"/>
              </a:defRPr>
            </a:lvl9pPr>
          </a:lstStyle>
          <a:p>
            <a:pPr rtl="0"/>
            <a:r>
              <a:rPr lang="en-US" kern="0" dirty="0" smtClean="0"/>
              <a:t>Adding App Behavior</a:t>
            </a:r>
            <a:endParaRPr lang="en-US" sz="2000" kern="0" dirty="0">
              <a:solidFill>
                <a:schemeClr val="accent2"/>
              </a:solidFill>
            </a:endParaRPr>
          </a:p>
        </p:txBody>
      </p:sp>
      <p:sp>
        <p:nvSpPr>
          <p:cNvPr id="6" name="Rectangle 5"/>
          <p:cNvSpPr/>
          <p:nvPr/>
        </p:nvSpPr>
        <p:spPr>
          <a:xfrm>
            <a:off x="251520" y="1196752"/>
            <a:ext cx="8892480" cy="3693319"/>
          </a:xfrm>
          <a:prstGeom prst="rect">
            <a:avLst/>
          </a:prstGeom>
        </p:spPr>
        <p:txBody>
          <a:bodyPr wrap="square">
            <a:spAutoFit/>
          </a:bodyPr>
          <a:lstStyle/>
          <a:p>
            <a:r>
              <a:rPr lang="en-US" dirty="0" smtClean="0">
                <a:latin typeface="+mj-lt"/>
              </a:rPr>
              <a:t>Now, you need </a:t>
            </a:r>
            <a:r>
              <a:rPr lang="en-US" dirty="0">
                <a:latin typeface="+mj-lt"/>
              </a:rPr>
              <a:t>add the code for the button. Switch back to the </a:t>
            </a:r>
            <a:r>
              <a:rPr lang="en-US" dirty="0" smtClean="0">
                <a:latin typeface="+mj-lt"/>
              </a:rPr>
              <a:t>storyboard and do the following: </a:t>
            </a:r>
          </a:p>
          <a:p>
            <a:pPr marL="342900" indent="-342900">
              <a:buFont typeface="+mj-lt"/>
              <a:buAutoNum type="arabicPeriod"/>
            </a:pPr>
            <a:r>
              <a:rPr lang="en-US" dirty="0">
                <a:latin typeface="+mj-lt"/>
              </a:rPr>
              <a:t>The</a:t>
            </a:r>
            <a:r>
              <a:rPr lang="en-US" dirty="0" smtClean="0">
                <a:latin typeface="+mj-lt"/>
              </a:rPr>
              <a:t> first step </a:t>
            </a:r>
            <a:r>
              <a:rPr lang="en-US" dirty="0">
                <a:latin typeface="+mj-lt"/>
              </a:rPr>
              <a:t>is the same: control-drag from the button to the view controller below the properties </a:t>
            </a:r>
            <a:r>
              <a:rPr lang="en-US" dirty="0" smtClean="0">
                <a:latin typeface="+mj-lt"/>
              </a:rPr>
              <a:t>for the </a:t>
            </a:r>
            <a:r>
              <a:rPr lang="en-US" dirty="0">
                <a:latin typeface="+mj-lt"/>
              </a:rPr>
              <a:t>text fields and label</a:t>
            </a:r>
            <a:r>
              <a:rPr lang="en-US" dirty="0" smtClean="0">
                <a:latin typeface="+mj-lt"/>
              </a:rPr>
              <a:t>.</a:t>
            </a:r>
          </a:p>
          <a:p>
            <a:pPr marL="342900" indent="-342900">
              <a:buFont typeface="+mj-lt"/>
              <a:buAutoNum type="arabicPeriod"/>
            </a:pPr>
            <a:r>
              <a:rPr lang="en-US" dirty="0" smtClean="0">
                <a:latin typeface="+mj-lt"/>
              </a:rPr>
              <a:t>However</a:t>
            </a:r>
            <a:r>
              <a:rPr lang="en-US" dirty="0">
                <a:latin typeface="+mj-lt"/>
              </a:rPr>
              <a:t>, this time, in the top drop-down choose Action instead </a:t>
            </a:r>
            <a:r>
              <a:rPr lang="en-US" dirty="0" smtClean="0">
                <a:latin typeface="+mj-lt"/>
              </a:rPr>
              <a:t>of Outlet </a:t>
            </a:r>
            <a:r>
              <a:rPr lang="en-US" dirty="0">
                <a:latin typeface="+mj-lt"/>
              </a:rPr>
              <a:t>(See f</a:t>
            </a:r>
            <a:r>
              <a:rPr lang="en-US" dirty="0" smtClean="0">
                <a:latin typeface="+mj-lt"/>
              </a:rPr>
              <a:t>igure below </a:t>
            </a:r>
            <a:r>
              <a:rPr lang="en-US" dirty="0">
                <a:latin typeface="+mj-lt"/>
              </a:rPr>
              <a:t>). </a:t>
            </a:r>
          </a:p>
          <a:p>
            <a:pPr marL="342900" indent="-342900">
              <a:buFont typeface="+mj-lt"/>
              <a:buAutoNum type="arabicPeriod"/>
            </a:pPr>
            <a:r>
              <a:rPr lang="en-US" dirty="0" smtClean="0">
                <a:latin typeface="+mj-lt"/>
              </a:rPr>
              <a:t>Give </a:t>
            </a:r>
            <a:r>
              <a:rPr lang="en-US" dirty="0">
                <a:latin typeface="+mj-lt"/>
              </a:rPr>
              <a:t>it the name </a:t>
            </a:r>
            <a:r>
              <a:rPr lang="en-US" dirty="0" err="1">
                <a:latin typeface="+mj-lt"/>
              </a:rPr>
              <a:t>showOutput</a:t>
            </a:r>
            <a:r>
              <a:rPr lang="en-US" dirty="0">
                <a:latin typeface="+mj-lt"/>
              </a:rPr>
              <a:t> . For the Event, we will use the </a:t>
            </a:r>
            <a:r>
              <a:rPr lang="en-US" dirty="0" smtClean="0">
                <a:latin typeface="+mj-lt"/>
              </a:rPr>
              <a:t>default Touch </a:t>
            </a:r>
            <a:r>
              <a:rPr lang="en-US" dirty="0">
                <a:latin typeface="+mj-lt"/>
              </a:rPr>
              <a:t>Up </a:t>
            </a:r>
            <a:r>
              <a:rPr lang="en-US" dirty="0" smtClean="0">
                <a:latin typeface="+mj-lt"/>
              </a:rPr>
              <a:t>Inside. </a:t>
            </a:r>
            <a:r>
              <a:rPr lang="en-US" dirty="0">
                <a:latin typeface="+mj-lt"/>
              </a:rPr>
              <a:t>Touch Up Inside means that the button responds to events </a:t>
            </a:r>
            <a:r>
              <a:rPr lang="en-US" dirty="0" smtClean="0">
                <a:latin typeface="+mj-lt"/>
              </a:rPr>
              <a:t>where users </a:t>
            </a:r>
            <a:r>
              <a:rPr lang="en-US" dirty="0">
                <a:latin typeface="+mj-lt"/>
              </a:rPr>
              <a:t>touched the button and then released their fingers while still inside the button. </a:t>
            </a:r>
            <a:r>
              <a:rPr lang="en-US" dirty="0" smtClean="0">
                <a:latin typeface="+mj-lt"/>
              </a:rPr>
              <a:t>The convention </a:t>
            </a:r>
            <a:r>
              <a:rPr lang="en-US" dirty="0">
                <a:latin typeface="+mj-lt"/>
              </a:rPr>
              <a:t>in iOS is that to cancel a touch, you would drag your finger outside the target </a:t>
            </a:r>
            <a:r>
              <a:rPr lang="en-US" dirty="0" smtClean="0">
                <a:latin typeface="+mj-lt"/>
              </a:rPr>
              <a:t>and then </a:t>
            </a:r>
            <a:r>
              <a:rPr lang="en-US" dirty="0">
                <a:latin typeface="+mj-lt"/>
              </a:rPr>
              <a:t>let </a:t>
            </a:r>
            <a:r>
              <a:rPr lang="en-US" dirty="0" smtClean="0">
                <a:latin typeface="+mj-lt"/>
              </a:rPr>
              <a:t>go.</a:t>
            </a:r>
          </a:p>
          <a:p>
            <a:pPr marL="342900" indent="-342900">
              <a:buFont typeface="+mj-lt"/>
              <a:buAutoNum type="arabicPeriod"/>
            </a:pPr>
            <a:r>
              <a:rPr lang="en-US" dirty="0">
                <a:latin typeface="+mj-lt"/>
              </a:rPr>
              <a:t>Leave the Arguments as Sender</a:t>
            </a:r>
            <a:endParaRPr lang="en-US" dirty="0" smtClean="0">
              <a:latin typeface="+mj-lt"/>
            </a:endParaRPr>
          </a:p>
          <a:p>
            <a:pPr marL="342900" indent="-342900">
              <a:buFont typeface="+mj-lt"/>
              <a:buAutoNum type="arabicPeriod"/>
            </a:pPr>
            <a:endParaRPr lang="en-US" dirty="0">
              <a:latin typeface="+mj-lt"/>
            </a:endParaRPr>
          </a:p>
        </p:txBody>
      </p:sp>
      <p:grpSp>
        <p:nvGrpSpPr>
          <p:cNvPr id="8" name="Group 3"/>
          <p:cNvGrpSpPr>
            <a:grpSpLocks noGrp="1" noUngrp="1" noChangeAspect="1"/>
          </p:cNvGrpSpPr>
          <p:nvPr/>
        </p:nvGrpSpPr>
        <p:grpSpPr bwMode="auto">
          <a:xfrm>
            <a:off x="894811" y="4653136"/>
            <a:ext cx="7772400" cy="2562225"/>
            <a:chOff x="685800" y="2338388"/>
            <a:chExt cx="7772400" cy="2562225"/>
          </a:xfrm>
        </p:grpSpPr>
        <p:pic>
          <p:nvPicPr>
            <p:cNvPr id="9" name="Picture 1" descr="09fig14.jpg"/>
            <p:cNvPicPr>
              <a:picLocks noRot="1" noChangeAspect="1" noMove="1" noResize="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685800" y="2338388"/>
              <a:ext cx="77724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685800" y="4557713"/>
              <a:ext cx="7772400" cy="342900"/>
            </a:xfrm>
            <a:prstGeom prst="rect">
              <a:avLst/>
            </a:prstGeom>
            <a:noFill/>
            <a:ln>
              <a:noFill/>
            </a:ln>
          </p:spPr>
          <p:txBody>
            <a:bodyPr anchor="ctr">
              <a:normAutofit fontScale="85000" lnSpcReduction="20000"/>
            </a:bodyPr>
            <a:lstStyle/>
            <a:p>
              <a:pPr algn="ctr" eaLnBrk="1" fontAlgn="auto" hangingPunct="1">
                <a:spcBef>
                  <a:spcPts val="0"/>
                </a:spcBef>
                <a:spcAft>
                  <a:spcPts val="0"/>
                </a:spcAft>
                <a:defRPr/>
              </a:pPr>
              <a:endParaRPr lang="en-US" sz="2400" dirty="0">
                <a:latin typeface="+mn-lt"/>
                <a:cs typeface="+mn-cs"/>
              </a:endParaRPr>
            </a:p>
          </p:txBody>
        </p:sp>
      </p:grpSp>
    </p:spTree>
    <p:extLst>
      <p:ext uri="{BB962C8B-B14F-4D97-AF65-F5344CB8AC3E}">
        <p14:creationId xmlns:p14="http://schemas.microsoft.com/office/powerpoint/2010/main" val="28803064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p>
        </p:txBody>
      </p:sp>
      <p:sp>
        <p:nvSpPr>
          <p:cNvPr id="3" name="Content Placeholder 2"/>
          <p:cNvSpPr>
            <a:spLocks noGrp="1"/>
          </p:cNvSpPr>
          <p:nvPr>
            <p:ph idx="1"/>
          </p:nvPr>
        </p:nvSpPr>
        <p:spPr>
          <a:xfrm>
            <a:off x="381000" y="908720"/>
            <a:ext cx="8305800" cy="4724400"/>
          </a:xfrm>
        </p:spPr>
        <p:txBody>
          <a:bodyPr/>
          <a:lstStyle/>
          <a:p>
            <a:pPr algn="l" rtl="0">
              <a:lnSpc>
                <a:spcPct val="150000"/>
              </a:lnSpc>
            </a:pPr>
            <a:r>
              <a:rPr lang="en-US" dirty="0" smtClean="0"/>
              <a:t>Creating the </a:t>
            </a:r>
            <a:r>
              <a:rPr lang="en-US" dirty="0" err="1" smtClean="0"/>
              <a:t>Xcode</a:t>
            </a:r>
            <a:r>
              <a:rPr lang="en-US" dirty="0" smtClean="0"/>
              <a:t> Project</a:t>
            </a:r>
          </a:p>
          <a:p>
            <a:pPr algn="l" rtl="0">
              <a:lnSpc>
                <a:spcPct val="150000"/>
              </a:lnSpc>
            </a:pPr>
            <a:r>
              <a:rPr lang="en-US" dirty="0" smtClean="0"/>
              <a:t>Creating the User Interface</a:t>
            </a:r>
          </a:p>
          <a:p>
            <a:pPr algn="l" rtl="0">
              <a:lnSpc>
                <a:spcPct val="150000"/>
              </a:lnSpc>
            </a:pPr>
            <a:r>
              <a:rPr lang="en-US" dirty="0" smtClean="0"/>
              <a:t>Running the App in the Simulator</a:t>
            </a:r>
          </a:p>
          <a:p>
            <a:pPr algn="l" rtl="0">
              <a:lnSpc>
                <a:spcPct val="150000"/>
              </a:lnSpc>
            </a:pPr>
            <a:r>
              <a:rPr lang="en-US" dirty="0" smtClean="0"/>
              <a:t>Adding App Behavior</a:t>
            </a:r>
          </a:p>
          <a:p>
            <a:pPr algn="l" rtl="0">
              <a:lnSpc>
                <a:spcPct val="150000"/>
              </a:lnSpc>
            </a:pPr>
            <a:r>
              <a:rPr lang="en-US" dirty="0" smtClean="0"/>
              <a:t>Dismissing the Keyboard</a:t>
            </a:r>
            <a:endParaRPr lang="en-US" dirty="0"/>
          </a:p>
        </p:txBody>
      </p:sp>
    </p:spTree>
    <p:extLst>
      <p:ext uri="{BB962C8B-B14F-4D97-AF65-F5344CB8AC3E}">
        <p14:creationId xmlns:p14="http://schemas.microsoft.com/office/powerpoint/2010/main" val="2645892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App Behavior</a:t>
            </a:r>
          </a:p>
        </p:txBody>
      </p:sp>
      <p:sp>
        <p:nvSpPr>
          <p:cNvPr id="4" name="Rectangle 3"/>
          <p:cNvSpPr/>
          <p:nvPr/>
        </p:nvSpPr>
        <p:spPr>
          <a:xfrm>
            <a:off x="467544" y="1340768"/>
            <a:ext cx="8136904" cy="923330"/>
          </a:xfrm>
          <a:prstGeom prst="rect">
            <a:avLst/>
          </a:prstGeom>
        </p:spPr>
        <p:txBody>
          <a:bodyPr wrap="square">
            <a:spAutoFit/>
          </a:bodyPr>
          <a:lstStyle/>
          <a:p>
            <a:pPr marL="342900" indent="-342900">
              <a:buFont typeface="+mj-lt"/>
              <a:buAutoNum type="arabicPeriod" startAt="5"/>
            </a:pPr>
            <a:r>
              <a:rPr lang="en-US" dirty="0" smtClean="0">
                <a:latin typeface="+mj-lt"/>
              </a:rPr>
              <a:t>Switch </a:t>
            </a:r>
            <a:r>
              <a:rPr lang="en-US" dirty="0">
                <a:latin typeface="+mj-lt"/>
              </a:rPr>
              <a:t>the </a:t>
            </a:r>
            <a:r>
              <a:rPr lang="en-US" dirty="0" err="1">
                <a:latin typeface="+mj-lt"/>
              </a:rPr>
              <a:t>LMAViewController.m</a:t>
            </a:r>
            <a:r>
              <a:rPr lang="en-US" dirty="0">
                <a:latin typeface="+mj-lt"/>
              </a:rPr>
              <a:t> file, and notice that you now have a method at the </a:t>
            </a:r>
            <a:r>
              <a:rPr lang="en-US" dirty="0" smtClean="0">
                <a:latin typeface="+mj-lt"/>
              </a:rPr>
              <a:t>bottom of </a:t>
            </a:r>
            <a:r>
              <a:rPr lang="en-US" dirty="0">
                <a:latin typeface="+mj-lt"/>
              </a:rPr>
              <a:t>the file called </a:t>
            </a:r>
            <a:r>
              <a:rPr lang="en-US" dirty="0" err="1">
                <a:latin typeface="+mj-lt"/>
              </a:rPr>
              <a:t>showOutput</a:t>
            </a:r>
            <a:r>
              <a:rPr lang="en-US" dirty="0">
                <a:latin typeface="+mj-lt"/>
              </a:rPr>
              <a:t>: . Between the curly braces of this method, enter the code </a:t>
            </a:r>
            <a:r>
              <a:rPr lang="en-US" dirty="0" smtClean="0">
                <a:latin typeface="+mj-lt"/>
              </a:rPr>
              <a:t>shown in </a:t>
            </a:r>
            <a:r>
              <a:rPr lang="en-US" dirty="0">
                <a:latin typeface="+mj-lt"/>
              </a:rPr>
              <a:t>Listing 9.1 .</a:t>
            </a:r>
          </a:p>
        </p:txBody>
      </p:sp>
      <p:pic>
        <p:nvPicPr>
          <p:cNvPr id="5" name="Picture 4"/>
          <p:cNvPicPr>
            <a:picLocks noChangeAspect="1"/>
          </p:cNvPicPr>
          <p:nvPr/>
        </p:nvPicPr>
        <p:blipFill rotWithShape="1">
          <a:blip r:embed="rId2"/>
          <a:srcRect l="29523" t="66734" r="26203" b="15547"/>
          <a:stretch/>
        </p:blipFill>
        <p:spPr>
          <a:xfrm>
            <a:off x="509057" y="2264098"/>
            <a:ext cx="8750722" cy="1968912"/>
          </a:xfrm>
          <a:prstGeom prst="rect">
            <a:avLst/>
          </a:prstGeom>
        </p:spPr>
      </p:pic>
      <p:sp>
        <p:nvSpPr>
          <p:cNvPr id="6" name="Rectangle 5"/>
          <p:cNvSpPr/>
          <p:nvPr/>
        </p:nvSpPr>
        <p:spPr>
          <a:xfrm>
            <a:off x="11037" y="4327521"/>
            <a:ext cx="9132963" cy="2308324"/>
          </a:xfrm>
          <a:prstGeom prst="rect">
            <a:avLst/>
          </a:prstGeom>
          <a:solidFill>
            <a:srgbClr val="FFFF00"/>
          </a:solidFill>
        </p:spPr>
        <p:txBody>
          <a:bodyPr wrap="square">
            <a:spAutoFit/>
          </a:bodyPr>
          <a:lstStyle/>
          <a:p>
            <a:pPr marL="285750" indent="-285750">
              <a:buFont typeface="Arial" panose="020B0604020202020204" pitchFamily="34" charset="0"/>
              <a:buChar char="•"/>
            </a:pPr>
            <a:r>
              <a:rPr lang="en-US" dirty="0">
                <a:latin typeface="StoneSerifStd-Medium"/>
              </a:rPr>
              <a:t>The first line is the method </a:t>
            </a:r>
            <a:r>
              <a:rPr lang="en-US" dirty="0" smtClean="0">
                <a:latin typeface="StoneSerifStd-Medium"/>
              </a:rPr>
              <a:t>declaration</a:t>
            </a:r>
          </a:p>
          <a:p>
            <a:pPr marL="285750" indent="-285750">
              <a:buFont typeface="Arial" panose="020B0604020202020204" pitchFamily="34" charset="0"/>
              <a:buChar char="•"/>
            </a:pPr>
            <a:r>
              <a:rPr lang="en-US" dirty="0"/>
              <a:t>The second line declares a string variable ( </a:t>
            </a:r>
            <a:r>
              <a:rPr lang="en-US" dirty="0" err="1"/>
              <a:t>NSString</a:t>
            </a:r>
            <a:r>
              <a:rPr lang="en-US" dirty="0"/>
              <a:t> </a:t>
            </a:r>
            <a:r>
              <a:rPr lang="en-US" dirty="0" smtClean="0"/>
              <a:t>) and </a:t>
            </a:r>
            <a:r>
              <a:rPr lang="en-US" dirty="0"/>
              <a:t>assigns the value in </a:t>
            </a:r>
            <a:r>
              <a:rPr lang="en-US" dirty="0" smtClean="0"/>
              <a:t>the</a:t>
            </a:r>
          </a:p>
          <a:p>
            <a:r>
              <a:rPr lang="en-US" dirty="0"/>
              <a:t> </a:t>
            </a:r>
            <a:r>
              <a:rPr lang="en-US" dirty="0" smtClean="0"/>
              <a:t>    </a:t>
            </a:r>
            <a:r>
              <a:rPr lang="en-US" dirty="0"/>
              <a:t>text field (_ </a:t>
            </a:r>
            <a:r>
              <a:rPr lang="en-US" dirty="0" err="1"/>
              <a:t>txtName</a:t>
            </a:r>
            <a:r>
              <a:rPr lang="en-US" dirty="0"/>
              <a:t> ) by calling the text methods on the property</a:t>
            </a:r>
            <a:r>
              <a:rPr lang="en-US" dirty="0" smtClean="0"/>
              <a:t>. </a:t>
            </a:r>
            <a:r>
              <a:rPr lang="en-US" dirty="0"/>
              <a:t>Notice the use </a:t>
            </a:r>
            <a:r>
              <a:rPr lang="en-US" dirty="0" smtClean="0"/>
              <a:t>of</a:t>
            </a:r>
          </a:p>
          <a:p>
            <a:r>
              <a:rPr lang="en-US" dirty="0"/>
              <a:t> </a:t>
            </a:r>
            <a:r>
              <a:rPr lang="en-US" dirty="0" smtClean="0"/>
              <a:t>    </a:t>
            </a:r>
            <a:r>
              <a:rPr lang="en-US" dirty="0"/>
              <a:t>the underscore to refer to the property</a:t>
            </a:r>
            <a:endParaRPr lang="en-US" dirty="0" smtClean="0"/>
          </a:p>
          <a:p>
            <a:pPr marL="285750" indent="-285750">
              <a:buFont typeface="Arial" panose="020B0604020202020204" pitchFamily="34" charset="0"/>
              <a:buChar char="•"/>
            </a:pPr>
            <a:r>
              <a:rPr lang="en-US" dirty="0"/>
              <a:t>The third line declares an </a:t>
            </a:r>
            <a:r>
              <a:rPr lang="en-US" dirty="0" err="1" smtClean="0"/>
              <a:t>NSString</a:t>
            </a:r>
            <a:r>
              <a:rPr lang="en-US" dirty="0" smtClean="0"/>
              <a:t> object </a:t>
            </a:r>
            <a:r>
              <a:rPr lang="en-US" dirty="0"/>
              <a:t>that is initialized with a string that combines </a:t>
            </a:r>
            <a:endParaRPr lang="en-US" dirty="0" smtClean="0"/>
          </a:p>
          <a:p>
            <a:r>
              <a:rPr lang="en-US" dirty="0"/>
              <a:t> </a:t>
            </a:r>
            <a:r>
              <a:rPr lang="en-US" dirty="0" smtClean="0"/>
              <a:t>    the </a:t>
            </a:r>
            <a:r>
              <a:rPr lang="en-US" dirty="0"/>
              <a:t>string “Hello” with the name </a:t>
            </a:r>
            <a:r>
              <a:rPr lang="en-US" dirty="0" smtClean="0"/>
              <a:t>variable followed </a:t>
            </a:r>
            <a:r>
              <a:rPr lang="en-US" dirty="0"/>
              <a:t>by an exclamation mark</a:t>
            </a:r>
            <a:r>
              <a:rPr lang="en-US" dirty="0" smtClean="0"/>
              <a:t>.</a:t>
            </a:r>
          </a:p>
          <a:p>
            <a:pPr marL="285750" indent="-285750">
              <a:buFont typeface="Arial" panose="020B0604020202020204" pitchFamily="34" charset="0"/>
              <a:buChar char="•"/>
            </a:pPr>
            <a:r>
              <a:rPr lang="en-US" dirty="0"/>
              <a:t>The last line calls the </a:t>
            </a:r>
            <a:r>
              <a:rPr lang="en-US" dirty="0" err="1"/>
              <a:t>setText</a:t>
            </a:r>
            <a:r>
              <a:rPr lang="en-US" dirty="0"/>
              <a:t> method on the label, </a:t>
            </a:r>
            <a:r>
              <a:rPr lang="en-US" dirty="0" smtClean="0"/>
              <a:t>passing in </a:t>
            </a:r>
            <a:r>
              <a:rPr lang="en-US" dirty="0"/>
              <a:t>the value of the output string.</a:t>
            </a:r>
          </a:p>
        </p:txBody>
      </p:sp>
    </p:spTree>
    <p:extLst>
      <p:ext uri="{BB962C8B-B14F-4D97-AF65-F5344CB8AC3E}">
        <p14:creationId xmlns:p14="http://schemas.microsoft.com/office/powerpoint/2010/main" val="2347311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457200"/>
            <a:ext cx="7543800" cy="563563"/>
          </a:xfrm>
        </p:spPr>
        <p:txBody>
          <a:bodyPr/>
          <a:lstStyle/>
          <a:p>
            <a:r>
              <a:rPr lang="en-US" dirty="0"/>
              <a:t>Adding App </a:t>
            </a:r>
            <a:r>
              <a:rPr lang="en-US" dirty="0" smtClean="0"/>
              <a:t>Behavior</a:t>
            </a:r>
            <a:br>
              <a:rPr lang="en-US" dirty="0" smtClean="0"/>
            </a:br>
            <a:r>
              <a:rPr lang="en-US" sz="2000" dirty="0">
                <a:solidFill>
                  <a:srgbClr val="FF0000"/>
                </a:solidFill>
              </a:rPr>
              <a:t>Connecting Code to UI—iOS Versus Android</a:t>
            </a:r>
          </a:p>
        </p:txBody>
      </p:sp>
      <p:sp>
        <p:nvSpPr>
          <p:cNvPr id="5" name="Rectangle 4"/>
          <p:cNvSpPr/>
          <p:nvPr/>
        </p:nvSpPr>
        <p:spPr>
          <a:xfrm>
            <a:off x="323528" y="1196752"/>
            <a:ext cx="8820472" cy="5632311"/>
          </a:xfrm>
          <a:prstGeom prst="rect">
            <a:avLst/>
          </a:prstGeom>
          <a:solidFill>
            <a:schemeClr val="bg1"/>
          </a:solidFill>
        </p:spPr>
        <p:txBody>
          <a:bodyPr wrap="square">
            <a:spAutoFit/>
          </a:bodyPr>
          <a:lstStyle/>
          <a:p>
            <a:pPr marL="285750" indent="-285750">
              <a:buFont typeface="Wingdings" panose="05000000000000000000" pitchFamily="2" charset="2"/>
              <a:buChar char="§"/>
            </a:pPr>
            <a:r>
              <a:rPr lang="en-US" dirty="0">
                <a:latin typeface="ITCFranklinGothicStd-Book"/>
              </a:rPr>
              <a:t>In both Android and iOS, the user interface (UI) and the code that makes the UI work are </a:t>
            </a:r>
            <a:r>
              <a:rPr lang="en-US" dirty="0" smtClean="0">
                <a:latin typeface="ITCFranklinGothicStd-Book"/>
              </a:rPr>
              <a:t>stored in </a:t>
            </a:r>
            <a:r>
              <a:rPr lang="en-US" dirty="0">
                <a:latin typeface="ITCFranklinGothicStd-Book"/>
              </a:rPr>
              <a:t>different files. This means that both types of app coding require that the code has to link </a:t>
            </a:r>
            <a:r>
              <a:rPr lang="en-US" dirty="0" smtClean="0">
                <a:latin typeface="ITCFranklinGothicStd-Book"/>
              </a:rPr>
              <a:t>to the </a:t>
            </a:r>
            <a:r>
              <a:rPr lang="en-US" dirty="0">
                <a:latin typeface="ITCFranklinGothicStd-Book"/>
              </a:rPr>
              <a:t>UI in some way. </a:t>
            </a:r>
            <a:endParaRPr lang="en-US" dirty="0" smtClean="0">
              <a:latin typeface="ITCFranklinGothicStd-Book"/>
            </a:endParaRPr>
          </a:p>
          <a:p>
            <a:pPr marL="285750" indent="-285750">
              <a:buFont typeface="Wingdings" panose="05000000000000000000" pitchFamily="2" charset="2"/>
              <a:buChar char="§"/>
            </a:pPr>
            <a:endParaRPr lang="en-US" dirty="0" smtClean="0">
              <a:latin typeface="ITCFranklinGothicStd-Book"/>
            </a:endParaRPr>
          </a:p>
          <a:p>
            <a:pPr marL="285750" indent="-285750">
              <a:buFont typeface="Wingdings" panose="05000000000000000000" pitchFamily="2" charset="2"/>
              <a:buChar char="§"/>
            </a:pPr>
            <a:r>
              <a:rPr lang="en-US" dirty="0" smtClean="0">
                <a:latin typeface="ITCFranklinGothicStd-Book"/>
              </a:rPr>
              <a:t>In </a:t>
            </a:r>
            <a:r>
              <a:rPr lang="en-US" b="1" u="sng" dirty="0">
                <a:latin typeface="ITCFranklinGothicStd-Book"/>
              </a:rPr>
              <a:t>iOS</a:t>
            </a:r>
            <a:r>
              <a:rPr lang="en-US" dirty="0">
                <a:latin typeface="ITCFranklinGothicStd-Book"/>
              </a:rPr>
              <a:t>, this is often referred to as </a:t>
            </a:r>
            <a:r>
              <a:rPr lang="en-US" b="1" u="sng" dirty="0">
                <a:latin typeface="ITCFranklinGothicStd-Book"/>
              </a:rPr>
              <a:t>“wiring up” the user interface</a:t>
            </a:r>
            <a:r>
              <a:rPr lang="en-US" dirty="0" smtClean="0">
                <a:latin typeface="ITCFranklinGothicStd-Book"/>
              </a:rPr>
              <a:t>.</a:t>
            </a:r>
          </a:p>
          <a:p>
            <a:pPr marL="285750" indent="-285750">
              <a:buFont typeface="Wingdings" panose="05000000000000000000" pitchFamily="2" charset="2"/>
              <a:buChar char="§"/>
            </a:pPr>
            <a:endParaRPr lang="en-US" dirty="0">
              <a:latin typeface="ITCFranklinGothicStd-Book"/>
            </a:endParaRPr>
          </a:p>
          <a:p>
            <a:pPr marL="285750" indent="-285750">
              <a:buFont typeface="Wingdings" panose="05000000000000000000" pitchFamily="2" charset="2"/>
              <a:buChar char="§"/>
            </a:pPr>
            <a:r>
              <a:rPr lang="en-US" dirty="0" smtClean="0">
                <a:latin typeface="ITCFranklinGothicStd-Book"/>
              </a:rPr>
              <a:t>However, in </a:t>
            </a:r>
            <a:r>
              <a:rPr lang="en-US" b="1" u="sng" dirty="0">
                <a:latin typeface="ITCFranklinGothicStd-Book"/>
              </a:rPr>
              <a:t>Android</a:t>
            </a:r>
            <a:r>
              <a:rPr lang="en-US" dirty="0">
                <a:latin typeface="ITCFranklinGothicStd-Book"/>
              </a:rPr>
              <a:t>, connecting the UI to the code is </a:t>
            </a:r>
            <a:r>
              <a:rPr lang="en-US" b="1" u="sng" dirty="0">
                <a:latin typeface="ITCFranklinGothicStd-Book"/>
              </a:rPr>
              <a:t>done entirely in the code itself</a:t>
            </a:r>
            <a:r>
              <a:rPr lang="en-US" dirty="0" smtClean="0">
                <a:latin typeface="ITCFranklinGothicStd-Book"/>
              </a:rPr>
              <a:t>.</a:t>
            </a:r>
          </a:p>
          <a:p>
            <a:endParaRPr lang="en-US" dirty="0">
              <a:latin typeface="ITCFranklinGothicStd-Book"/>
            </a:endParaRPr>
          </a:p>
          <a:p>
            <a:pPr marL="285750" indent="-285750">
              <a:buFont typeface="Wingdings" panose="05000000000000000000" pitchFamily="2" charset="2"/>
              <a:buChar char="§"/>
            </a:pPr>
            <a:r>
              <a:rPr lang="en-US" dirty="0" smtClean="0">
                <a:latin typeface="ITCFranklinGothicStd-Book"/>
              </a:rPr>
              <a:t>In </a:t>
            </a:r>
            <a:r>
              <a:rPr lang="en-US" dirty="0">
                <a:latin typeface="ITCFranklinGothicStd-Book"/>
              </a:rPr>
              <a:t>iOS and Android, we just provide names </a:t>
            </a:r>
            <a:r>
              <a:rPr lang="en-US" dirty="0" smtClean="0">
                <a:latin typeface="ITCFranklinGothicStd-Book"/>
              </a:rPr>
              <a:t>to those </a:t>
            </a:r>
            <a:r>
              <a:rPr lang="en-US" dirty="0">
                <a:latin typeface="ITCFranklinGothicStd-Book"/>
              </a:rPr>
              <a:t>UI elements we will need to access in code. So, the static label at the top of our UI </a:t>
            </a:r>
            <a:r>
              <a:rPr lang="en-US" dirty="0" smtClean="0">
                <a:latin typeface="ITCFranklinGothicStd-Book"/>
              </a:rPr>
              <a:t>isn’t given </a:t>
            </a:r>
            <a:r>
              <a:rPr lang="en-US" dirty="0">
                <a:latin typeface="ITCFranklinGothicStd-Book"/>
              </a:rPr>
              <a:t>a name. The same goes for the button, where we will need to intercept the event </a:t>
            </a:r>
            <a:r>
              <a:rPr lang="en-US" dirty="0" smtClean="0">
                <a:latin typeface="ITCFranklinGothicStd-Book"/>
              </a:rPr>
              <a:t>that happens </a:t>
            </a:r>
            <a:r>
              <a:rPr lang="en-US" dirty="0">
                <a:latin typeface="ITCFranklinGothicStd-Book"/>
              </a:rPr>
              <a:t>when the user taps the button.</a:t>
            </a:r>
          </a:p>
          <a:p>
            <a:pPr marL="285750" indent="-285750">
              <a:buFont typeface="Wingdings" panose="05000000000000000000" pitchFamily="2" charset="2"/>
              <a:buChar char="§"/>
            </a:pPr>
            <a:endParaRPr lang="en-US" dirty="0" smtClean="0">
              <a:latin typeface="ITCFranklinGothicStd-Book"/>
            </a:endParaRPr>
          </a:p>
          <a:p>
            <a:pPr marL="285750" indent="-285750">
              <a:buFont typeface="Wingdings" panose="05000000000000000000" pitchFamily="2" charset="2"/>
              <a:buChar char="§"/>
            </a:pPr>
            <a:r>
              <a:rPr lang="en-US" dirty="0" smtClean="0">
                <a:latin typeface="ITCFranklinGothicStd-Book"/>
              </a:rPr>
              <a:t>In </a:t>
            </a:r>
            <a:r>
              <a:rPr lang="en-US" dirty="0">
                <a:latin typeface="ITCFranklinGothicStd-Book"/>
              </a:rPr>
              <a:t>Android, whenever some code needs a reference to a control, we use a special </a:t>
            </a:r>
            <a:r>
              <a:rPr lang="en-US" dirty="0" smtClean="0">
                <a:latin typeface="ITCFranklinGothicStd-Book"/>
              </a:rPr>
              <a:t>command that </a:t>
            </a:r>
            <a:r>
              <a:rPr lang="en-US" dirty="0">
                <a:latin typeface="ITCFranklinGothicStd-Book"/>
              </a:rPr>
              <a:t>will find it by its ID. This requires extra coding but provides great flexibility. </a:t>
            </a:r>
            <a:endParaRPr lang="en-US" dirty="0" smtClean="0">
              <a:latin typeface="ITCFranklinGothicStd-Book"/>
            </a:endParaRPr>
          </a:p>
          <a:p>
            <a:pPr marL="285750" indent="-285750">
              <a:buFont typeface="Wingdings" panose="05000000000000000000" pitchFamily="2" charset="2"/>
              <a:buChar char="§"/>
            </a:pPr>
            <a:endParaRPr lang="en-US" dirty="0" smtClean="0">
              <a:latin typeface="ITCFranklinGothicStd-Book"/>
            </a:endParaRPr>
          </a:p>
          <a:p>
            <a:pPr marL="285750" indent="-285750">
              <a:buFont typeface="Wingdings" panose="05000000000000000000" pitchFamily="2" charset="2"/>
              <a:buChar char="§"/>
            </a:pPr>
            <a:r>
              <a:rPr lang="en-US" dirty="0" smtClean="0">
                <a:latin typeface="ITCFranklinGothicStd-Book"/>
              </a:rPr>
              <a:t>Forgetting to connect </a:t>
            </a:r>
            <a:r>
              <a:rPr lang="en-US" dirty="0">
                <a:latin typeface="ITCFranklinGothicStd-Book"/>
              </a:rPr>
              <a:t>the code to the UI widget needed in either operating system will result in a </a:t>
            </a:r>
            <a:r>
              <a:rPr lang="en-US" dirty="0" smtClean="0">
                <a:latin typeface="ITCFranklinGothicStd-Book"/>
              </a:rPr>
              <a:t>runtime error</a:t>
            </a:r>
            <a:r>
              <a:rPr lang="en-US" dirty="0">
                <a:latin typeface="ITCFranklinGothicStd-Book"/>
              </a:rPr>
              <a:t>.</a:t>
            </a:r>
            <a:endParaRPr lang="en-US" dirty="0"/>
          </a:p>
        </p:txBody>
      </p:sp>
    </p:spTree>
    <p:extLst>
      <p:ext uri="{BB962C8B-B14F-4D97-AF65-F5344CB8AC3E}">
        <p14:creationId xmlns:p14="http://schemas.microsoft.com/office/powerpoint/2010/main" val="2330511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457200"/>
            <a:ext cx="7543800" cy="563563"/>
          </a:xfrm>
        </p:spPr>
        <p:txBody>
          <a:bodyPr/>
          <a:lstStyle/>
          <a:p>
            <a:r>
              <a:rPr lang="en-US" dirty="0" smtClean="0"/>
              <a:t>Adding App Behavior</a:t>
            </a:r>
            <a:br>
              <a:rPr lang="en-US" dirty="0" smtClean="0"/>
            </a:br>
            <a:r>
              <a:rPr lang="en-US" sz="2000" dirty="0" smtClean="0">
                <a:solidFill>
                  <a:srgbClr val="FF0000"/>
                </a:solidFill>
              </a:rPr>
              <a:t>UI Design—iOS Versus Android</a:t>
            </a:r>
            <a:endParaRPr lang="en-US" sz="2000" dirty="0">
              <a:solidFill>
                <a:srgbClr val="FF0000"/>
              </a:solidFill>
            </a:endParaRPr>
          </a:p>
        </p:txBody>
      </p:sp>
      <p:sp>
        <p:nvSpPr>
          <p:cNvPr id="5" name="Rectangle 4"/>
          <p:cNvSpPr/>
          <p:nvPr/>
        </p:nvSpPr>
        <p:spPr>
          <a:xfrm>
            <a:off x="107504" y="1340768"/>
            <a:ext cx="9036496" cy="4708981"/>
          </a:xfrm>
          <a:prstGeom prst="rect">
            <a:avLst/>
          </a:prstGeom>
          <a:solidFill>
            <a:schemeClr val="bg1"/>
          </a:solidFill>
        </p:spPr>
        <p:txBody>
          <a:bodyPr wrap="square">
            <a:spAutoFit/>
          </a:bodyPr>
          <a:lstStyle/>
          <a:p>
            <a:pPr marL="285750" indent="-285750">
              <a:buFont typeface="Wingdings" panose="05000000000000000000" pitchFamily="2" charset="2"/>
              <a:buChar char="§"/>
            </a:pPr>
            <a:r>
              <a:rPr lang="en-US" sz="2000" dirty="0"/>
              <a:t>UI design in iOS is done through absolute positioning, where each UI item is held to a </a:t>
            </a:r>
            <a:r>
              <a:rPr lang="en-US" sz="2000" dirty="0" smtClean="0"/>
              <a:t>fixed position </a:t>
            </a:r>
            <a:r>
              <a:rPr lang="en-US" sz="2000" dirty="0"/>
              <a:t>on the screen. </a:t>
            </a:r>
            <a:endParaRPr lang="en-US" sz="2000" dirty="0" smtClean="0"/>
          </a:p>
          <a:p>
            <a:pPr marL="285750" indent="-285750">
              <a:buFont typeface="Wingdings" panose="05000000000000000000" pitchFamily="2" charset="2"/>
              <a:buChar char="§"/>
            </a:pPr>
            <a:endParaRPr lang="en-US" sz="2000" dirty="0" smtClean="0"/>
          </a:p>
          <a:p>
            <a:pPr marL="285750" indent="-285750">
              <a:buFont typeface="Wingdings" panose="05000000000000000000" pitchFamily="2" charset="2"/>
              <a:buChar char="§"/>
            </a:pPr>
            <a:r>
              <a:rPr lang="en-US" sz="2000" dirty="0" smtClean="0"/>
              <a:t>However</a:t>
            </a:r>
            <a:r>
              <a:rPr lang="en-US" sz="2000" dirty="0"/>
              <a:t>, in Android, relative positioning is used. This enables </a:t>
            </a:r>
            <a:r>
              <a:rPr lang="en-US" sz="2000" dirty="0" smtClean="0"/>
              <a:t>creation of </a:t>
            </a:r>
            <a:r>
              <a:rPr lang="en-US" sz="2000" dirty="0"/>
              <a:t>UI designs that are independent of the physical screen of the device. This means that </a:t>
            </a:r>
            <a:r>
              <a:rPr lang="en-US" sz="2000" dirty="0" smtClean="0"/>
              <a:t>app developers </a:t>
            </a:r>
            <a:r>
              <a:rPr lang="en-US" sz="2000" dirty="0"/>
              <a:t>don’t have to worry (too much) about screen sizes of different devices. </a:t>
            </a:r>
            <a:r>
              <a:rPr lang="en-US" sz="2000" dirty="0" smtClean="0"/>
              <a:t>However, relative </a:t>
            </a:r>
            <a:r>
              <a:rPr lang="en-US" sz="2000" dirty="0"/>
              <a:t>positioning also means that the position of one control affects other controls.  </a:t>
            </a:r>
            <a:r>
              <a:rPr lang="en-US" sz="2000" dirty="0" smtClean="0"/>
              <a:t>Often in Android</a:t>
            </a:r>
            <a:r>
              <a:rPr lang="en-US" sz="2000" dirty="0"/>
              <a:t>, moving one control changes the whole design</a:t>
            </a:r>
            <a:r>
              <a:rPr lang="en-US" sz="2000" dirty="0" smtClean="0"/>
              <a:t>.</a:t>
            </a:r>
          </a:p>
          <a:p>
            <a:pPr marL="285750" indent="-285750">
              <a:buFont typeface="Wingdings" panose="05000000000000000000" pitchFamily="2" charset="2"/>
              <a:buChar char="§"/>
            </a:pPr>
            <a:endParaRPr lang="en-US" sz="2000" dirty="0"/>
          </a:p>
          <a:p>
            <a:pPr marL="285750" indent="-285750">
              <a:buFont typeface="Wingdings" panose="05000000000000000000" pitchFamily="2" charset="2"/>
              <a:buChar char="§"/>
            </a:pPr>
            <a:r>
              <a:rPr lang="en-US" sz="2000" dirty="0"/>
              <a:t>In iOS we need to provide a different UI layout for different screen sizes. If you want your app </a:t>
            </a:r>
            <a:r>
              <a:rPr lang="en-US" sz="2000" dirty="0" smtClean="0"/>
              <a:t>to run </a:t>
            </a:r>
            <a:r>
              <a:rPr lang="en-US" sz="2000" dirty="0"/>
              <a:t>on both iPad and iPhone, you have to create two </a:t>
            </a:r>
            <a:r>
              <a:rPr lang="en-US" sz="2000" dirty="0" smtClean="0"/>
              <a:t>separate storyboard </a:t>
            </a:r>
            <a:r>
              <a:rPr lang="en-US" sz="2000" dirty="0"/>
              <a:t>files and </a:t>
            </a:r>
            <a:r>
              <a:rPr lang="en-US" sz="2000" dirty="0" smtClean="0"/>
              <a:t>corresponding view </a:t>
            </a:r>
            <a:r>
              <a:rPr lang="en-US" sz="2000" dirty="0"/>
              <a:t>controllers. These screens all run on the same code, so during design the </a:t>
            </a:r>
            <a:r>
              <a:rPr lang="en-US" sz="2000" dirty="0" smtClean="0"/>
              <a:t>developer must </a:t>
            </a:r>
            <a:r>
              <a:rPr lang="en-US" sz="2000" dirty="0"/>
              <a:t>be sure to be perfectly consistent between the different screens needed.</a:t>
            </a:r>
          </a:p>
        </p:txBody>
      </p:sp>
    </p:spTree>
    <p:extLst>
      <p:ext uri="{BB962C8B-B14F-4D97-AF65-F5344CB8AC3E}">
        <p14:creationId xmlns:p14="http://schemas.microsoft.com/office/powerpoint/2010/main" val="2375978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l">
              <a:buNone/>
            </a:pPr>
            <a:r>
              <a:rPr lang="en-US" sz="1800" dirty="0" smtClean="0"/>
              <a:t>To </a:t>
            </a:r>
            <a:r>
              <a:rPr lang="en-US" sz="1800" dirty="0"/>
              <a:t>get the keyboard to disappear, </a:t>
            </a:r>
            <a:r>
              <a:rPr lang="en-US" sz="1800" dirty="0" smtClean="0"/>
              <a:t>we </a:t>
            </a:r>
            <a:r>
              <a:rPr lang="en-US" sz="1800" dirty="0"/>
              <a:t>have to add a little code to the program. What you need to do is change the View, which is the background of the app, so that it is able to respond to a tap. When the view intercepts a tap, it will then send a message to the text field to resign control. This makes the keyboard disappear. The first thing to do is set up the code to handle the event and then tie the event to the code.</a:t>
            </a:r>
          </a:p>
          <a:p>
            <a:pPr marL="0" indent="0" algn="l">
              <a:buNone/>
            </a:pPr>
            <a:r>
              <a:rPr lang="en-US" sz="1800" dirty="0"/>
              <a:t>In </a:t>
            </a:r>
            <a:r>
              <a:rPr lang="en-US" sz="1800" dirty="0" err="1"/>
              <a:t>LMAViewController.h</a:t>
            </a:r>
            <a:r>
              <a:rPr lang="en-US" sz="1800" dirty="0"/>
              <a:t>, add this line between the </a:t>
            </a:r>
            <a:r>
              <a:rPr lang="en-US" sz="1600" i="1" dirty="0"/>
              <a:t>@interface </a:t>
            </a:r>
            <a:r>
              <a:rPr lang="en-US" sz="1800" dirty="0"/>
              <a:t>line and the </a:t>
            </a:r>
            <a:r>
              <a:rPr lang="en-US" sz="1600" i="1" dirty="0"/>
              <a:t>@end </a:t>
            </a:r>
            <a:r>
              <a:rPr lang="en-US" sz="1800" dirty="0"/>
              <a:t>line to define a new action method</a:t>
            </a:r>
            <a:r>
              <a:rPr lang="en-US" sz="1800" dirty="0" smtClean="0"/>
              <a:t>:</a:t>
            </a:r>
          </a:p>
          <a:p>
            <a:pPr marL="0" indent="0" algn="l">
              <a:buNone/>
            </a:pPr>
            <a:r>
              <a:rPr lang="en-US" sz="1800" dirty="0">
                <a:solidFill>
                  <a:srgbClr val="000000"/>
                </a:solidFill>
                <a:latin typeface="Courier New" panose="02070309020205020404" pitchFamily="49" charset="0"/>
              </a:rPr>
              <a:t>(</a:t>
            </a:r>
            <a:r>
              <a:rPr lang="en-US" sz="1800" dirty="0" err="1">
                <a:solidFill>
                  <a:srgbClr val="A7228E"/>
                </a:solidFill>
                <a:latin typeface="Courier New" panose="02070309020205020404" pitchFamily="49" charset="0"/>
              </a:rPr>
              <a:t>IBAction</a:t>
            </a:r>
            <a:r>
              <a:rPr lang="en-US" sz="1800" dirty="0">
                <a:solidFill>
                  <a:srgbClr val="000000"/>
                </a:solidFill>
                <a:latin typeface="Courier New" panose="02070309020205020404" pitchFamily="49" charset="0"/>
              </a:rPr>
              <a:t>)</a:t>
            </a:r>
            <a:r>
              <a:rPr lang="en-US" sz="1800" dirty="0" err="1">
                <a:solidFill>
                  <a:srgbClr val="000000"/>
                </a:solidFill>
                <a:latin typeface="Courier New" panose="02070309020205020404" pitchFamily="49" charset="0"/>
              </a:rPr>
              <a:t>backgroundTap</a:t>
            </a:r>
            <a:r>
              <a:rPr lang="en-US" sz="1800" dirty="0">
                <a:solidFill>
                  <a:srgbClr val="000000"/>
                </a:solidFill>
                <a:latin typeface="Courier New" panose="02070309020205020404" pitchFamily="49" charset="0"/>
              </a:rPr>
              <a:t>:(</a:t>
            </a:r>
            <a:r>
              <a:rPr lang="en-US" sz="1800" dirty="0">
                <a:solidFill>
                  <a:srgbClr val="A7228E"/>
                </a:solidFill>
                <a:latin typeface="Courier New" panose="02070309020205020404" pitchFamily="49" charset="0"/>
              </a:rPr>
              <a:t>id</a:t>
            </a:r>
            <a:r>
              <a:rPr lang="en-US" sz="1800" dirty="0">
                <a:solidFill>
                  <a:srgbClr val="000000"/>
                </a:solidFill>
                <a:latin typeface="Courier New" panose="02070309020205020404" pitchFamily="49" charset="0"/>
              </a:rPr>
              <a:t>)sender</a:t>
            </a:r>
            <a:r>
              <a:rPr lang="en-US" sz="1800" dirty="0" smtClean="0">
                <a:solidFill>
                  <a:srgbClr val="000000"/>
                </a:solidFill>
                <a:latin typeface="Courier New" panose="02070309020205020404" pitchFamily="49" charset="0"/>
              </a:rPr>
              <a:t>;</a:t>
            </a:r>
          </a:p>
          <a:p>
            <a:pPr indent="0" algn="l">
              <a:spcBef>
                <a:spcPts val="400"/>
              </a:spcBef>
              <a:spcAft>
                <a:spcPts val="400"/>
              </a:spcAft>
              <a:buNone/>
            </a:pPr>
            <a:r>
              <a:rPr lang="en-US" sz="1800" dirty="0">
                <a:solidFill>
                  <a:srgbClr val="000000"/>
                </a:solidFill>
                <a:latin typeface="verdana" panose="020B0604030504040204" pitchFamily="34" charset="0"/>
              </a:rPr>
              <a:t>In </a:t>
            </a:r>
            <a:r>
              <a:rPr lang="en-US" sz="1800" dirty="0" err="1">
                <a:solidFill>
                  <a:srgbClr val="000000"/>
                </a:solidFill>
                <a:latin typeface="verdana" panose="020B0604030504040204" pitchFamily="34" charset="0"/>
              </a:rPr>
              <a:t>LMAViewController.m</a:t>
            </a:r>
            <a:r>
              <a:rPr lang="en-US" sz="1800" dirty="0">
                <a:solidFill>
                  <a:srgbClr val="000000"/>
                </a:solidFill>
                <a:latin typeface="verdana" panose="020B0604030504040204" pitchFamily="34" charset="0"/>
              </a:rPr>
              <a:t>, add the code in </a:t>
            </a:r>
            <a:r>
              <a:rPr lang="en-US" sz="1800" dirty="0">
                <a:solidFill>
                  <a:srgbClr val="00467F"/>
                </a:solidFill>
                <a:latin typeface="verdana" panose="020B0604030504040204" pitchFamily="34" charset="0"/>
                <a:hlinkClick r:id="rId2"/>
              </a:rPr>
              <a:t>Listing 9.2</a:t>
            </a:r>
            <a:r>
              <a:rPr lang="en-US" sz="1800" dirty="0">
                <a:solidFill>
                  <a:srgbClr val="000000"/>
                </a:solidFill>
                <a:latin typeface="verdana" panose="020B0604030504040204" pitchFamily="34" charset="0"/>
              </a:rPr>
              <a:t> to implement the method.</a:t>
            </a:r>
          </a:p>
          <a:p>
            <a:pPr indent="0" algn="l">
              <a:buNone/>
            </a:pPr>
            <a:r>
              <a:rPr lang="en-US" sz="1800" dirty="0">
                <a:solidFill>
                  <a:srgbClr val="666666"/>
                </a:solidFill>
                <a:latin typeface="verdana" panose="020B0604030504040204" pitchFamily="34" charset="0"/>
              </a:rPr>
              <a:t>Listing 9.2</a:t>
            </a:r>
            <a:r>
              <a:rPr lang="en-US" sz="1800" dirty="0">
                <a:solidFill>
                  <a:srgbClr val="000000"/>
                </a:solidFill>
                <a:latin typeface="verdana" panose="020B0604030504040204" pitchFamily="34" charset="0"/>
              </a:rPr>
              <a:t> </a:t>
            </a:r>
            <a:r>
              <a:rPr lang="en-US" sz="1800" b="1" dirty="0">
                <a:solidFill>
                  <a:srgbClr val="000000"/>
                </a:solidFill>
                <a:latin typeface="verdana" panose="020B0604030504040204" pitchFamily="34" charset="0"/>
              </a:rPr>
              <a:t>The</a:t>
            </a:r>
            <a:r>
              <a:rPr lang="en-US" sz="1800" dirty="0">
                <a:solidFill>
                  <a:srgbClr val="000000"/>
                </a:solidFill>
                <a:latin typeface="verdana" panose="020B0604030504040204" pitchFamily="34" charset="0"/>
              </a:rPr>
              <a:t> </a:t>
            </a:r>
            <a:r>
              <a:rPr lang="en-US" sz="1800" b="1" dirty="0" err="1">
                <a:solidFill>
                  <a:srgbClr val="000000"/>
                </a:solidFill>
                <a:latin typeface="Courier New Bold" panose="02070609020205020404" pitchFamily="49" charset="0"/>
              </a:rPr>
              <a:t>backgroundTap</a:t>
            </a:r>
            <a:r>
              <a:rPr lang="en-US" sz="1800" b="1" dirty="0">
                <a:solidFill>
                  <a:srgbClr val="000000"/>
                </a:solidFill>
                <a:latin typeface="verdana" panose="020B0604030504040204" pitchFamily="34" charset="0"/>
              </a:rPr>
              <a:t>: Method</a:t>
            </a:r>
            <a:endParaRPr lang="en-US" sz="1800" dirty="0">
              <a:solidFill>
                <a:srgbClr val="000000"/>
              </a:solidFill>
              <a:latin typeface="verdana" panose="020B0604030504040204" pitchFamily="34" charset="0"/>
            </a:endParaRPr>
          </a:p>
          <a:p>
            <a:pPr marL="0" indent="0" algn="l">
              <a:buNone/>
            </a:pPr>
            <a:r>
              <a:rPr lang="en-US" sz="1800" dirty="0" smtClean="0">
                <a:solidFill>
                  <a:srgbClr val="000000"/>
                </a:solidFill>
                <a:latin typeface="Courier New" panose="02070309020205020404" pitchFamily="49" charset="0"/>
              </a:rPr>
              <a:t>(</a:t>
            </a:r>
            <a:r>
              <a:rPr lang="en-US" sz="1800" dirty="0" err="1">
                <a:solidFill>
                  <a:srgbClr val="A7228E"/>
                </a:solidFill>
                <a:latin typeface="Courier New" panose="02070309020205020404" pitchFamily="49" charset="0"/>
              </a:rPr>
              <a:t>IBAction</a:t>
            </a:r>
            <a:r>
              <a:rPr lang="en-US" sz="1800" dirty="0">
                <a:solidFill>
                  <a:srgbClr val="000000"/>
                </a:solidFill>
                <a:latin typeface="Courier New" panose="02070309020205020404" pitchFamily="49" charset="0"/>
              </a:rPr>
              <a:t>)</a:t>
            </a:r>
            <a:r>
              <a:rPr lang="en-US" sz="1800" dirty="0" err="1">
                <a:solidFill>
                  <a:srgbClr val="000000"/>
                </a:solidFill>
                <a:latin typeface="Courier New" panose="02070309020205020404" pitchFamily="49" charset="0"/>
              </a:rPr>
              <a:t>backgroundTap</a:t>
            </a:r>
            <a:r>
              <a:rPr lang="en-US" sz="1800" dirty="0">
                <a:solidFill>
                  <a:srgbClr val="000000"/>
                </a:solidFill>
                <a:latin typeface="Courier New" panose="02070309020205020404" pitchFamily="49" charset="0"/>
              </a:rPr>
              <a:t>:(</a:t>
            </a:r>
            <a:r>
              <a:rPr lang="en-US" sz="1800" dirty="0">
                <a:solidFill>
                  <a:srgbClr val="A7228E"/>
                </a:solidFill>
                <a:latin typeface="Courier New" panose="02070309020205020404" pitchFamily="49" charset="0"/>
              </a:rPr>
              <a:t>id</a:t>
            </a:r>
            <a:r>
              <a:rPr lang="en-US" sz="1800" dirty="0">
                <a:solidFill>
                  <a:srgbClr val="000000"/>
                </a:solidFill>
                <a:latin typeface="Courier New" panose="02070309020205020404" pitchFamily="49" charset="0"/>
              </a:rPr>
              <a:t>)sender</a:t>
            </a:r>
            <a:r>
              <a:rPr lang="en-US" sz="1800" dirty="0"/>
              <a:t/>
            </a:r>
            <a:br>
              <a:rPr lang="en-US" sz="1800" dirty="0"/>
            </a:br>
            <a:r>
              <a:rPr lang="en-US" sz="1800" dirty="0">
                <a:solidFill>
                  <a:srgbClr val="000000"/>
                </a:solidFill>
                <a:latin typeface="Courier New" panose="02070309020205020404" pitchFamily="49" charset="0"/>
              </a:rPr>
              <a:t>{</a:t>
            </a:r>
            <a:r>
              <a:rPr lang="en-US" sz="1800" dirty="0"/>
              <a:t/>
            </a:r>
            <a:br>
              <a:rPr lang="en-US" sz="1800" dirty="0"/>
            </a:br>
            <a:r>
              <a:rPr lang="en-US" sz="1800" dirty="0">
                <a:solidFill>
                  <a:srgbClr val="000000"/>
                </a:solidFill>
                <a:latin typeface="Courier New" panose="02070309020205020404" pitchFamily="49" charset="0"/>
              </a:rPr>
              <a:t>    [</a:t>
            </a:r>
            <a:r>
              <a:rPr lang="en-US" sz="1800" dirty="0" err="1">
                <a:solidFill>
                  <a:srgbClr val="A7228E"/>
                </a:solidFill>
                <a:latin typeface="Courier New" panose="02070309020205020404" pitchFamily="49" charset="0"/>
              </a:rPr>
              <a:t>self</a:t>
            </a:r>
            <a:r>
              <a:rPr lang="en-US" sz="1800" dirty="0" err="1">
                <a:solidFill>
                  <a:srgbClr val="000000"/>
                </a:solidFill>
                <a:latin typeface="Courier New" panose="02070309020205020404" pitchFamily="49" charset="0"/>
              </a:rPr>
              <a:t>.</a:t>
            </a:r>
            <a:r>
              <a:rPr lang="en-US" sz="1800" dirty="0" err="1">
                <a:solidFill>
                  <a:srgbClr val="5C3092"/>
                </a:solidFill>
                <a:latin typeface="Courier New" panose="02070309020205020404" pitchFamily="49" charset="0"/>
              </a:rPr>
              <a:t>view</a:t>
            </a:r>
            <a:r>
              <a:rPr lang="en-US" sz="1800" dirty="0">
                <a:solidFill>
                  <a:srgbClr val="000000"/>
                </a:solidFill>
                <a:latin typeface="Courier New" panose="02070309020205020404" pitchFamily="49" charset="0"/>
              </a:rPr>
              <a:t> </a:t>
            </a:r>
            <a:r>
              <a:rPr lang="en-US" sz="1800" dirty="0" err="1">
                <a:solidFill>
                  <a:srgbClr val="31256C"/>
                </a:solidFill>
                <a:latin typeface="Courier New" panose="02070309020205020404" pitchFamily="49" charset="0"/>
              </a:rPr>
              <a:t>endEditing</a:t>
            </a:r>
            <a:r>
              <a:rPr lang="en-US" sz="1800" dirty="0" err="1">
                <a:solidFill>
                  <a:srgbClr val="000000"/>
                </a:solidFill>
                <a:latin typeface="Courier New" panose="02070309020205020404" pitchFamily="49" charset="0"/>
              </a:rPr>
              <a:t>:</a:t>
            </a:r>
            <a:r>
              <a:rPr lang="en-US" sz="1800" dirty="0" err="1">
                <a:solidFill>
                  <a:srgbClr val="A7228E"/>
                </a:solidFill>
                <a:latin typeface="Courier New" panose="02070309020205020404" pitchFamily="49" charset="0"/>
              </a:rPr>
              <a:t>YES</a:t>
            </a:r>
            <a:r>
              <a:rPr lang="en-US" sz="1800" dirty="0">
                <a:solidFill>
                  <a:srgbClr val="000000"/>
                </a:solidFill>
                <a:latin typeface="Courier New" panose="02070309020205020404" pitchFamily="49" charset="0"/>
              </a:rPr>
              <a:t>];</a:t>
            </a:r>
            <a:r>
              <a:rPr lang="en-US" sz="1800" dirty="0"/>
              <a:t/>
            </a:r>
            <a:br>
              <a:rPr lang="en-US" sz="1800" dirty="0"/>
            </a:br>
            <a:r>
              <a:rPr lang="en-US" sz="1800" dirty="0">
                <a:solidFill>
                  <a:srgbClr val="000000"/>
                </a:solidFill>
                <a:latin typeface="Courier New" panose="02070309020205020404" pitchFamily="49" charset="0"/>
              </a:rPr>
              <a:t>}</a:t>
            </a:r>
            <a:endParaRPr lang="en-US" sz="1800" dirty="0"/>
          </a:p>
        </p:txBody>
      </p:sp>
      <p:sp>
        <p:nvSpPr>
          <p:cNvPr id="4" name="Title 1"/>
          <p:cNvSpPr>
            <a:spLocks noGrp="1"/>
          </p:cNvSpPr>
          <p:nvPr>
            <p:ph type="title"/>
          </p:nvPr>
        </p:nvSpPr>
        <p:spPr>
          <a:xfrm>
            <a:off x="914400" y="457200"/>
            <a:ext cx="7543800" cy="563563"/>
          </a:xfrm>
        </p:spPr>
        <p:txBody>
          <a:bodyPr/>
          <a:lstStyle/>
          <a:p>
            <a:r>
              <a:rPr lang="en-US" dirty="0" smtClean="0"/>
              <a:t>Dismissing the Keyboard</a:t>
            </a:r>
            <a:endParaRPr lang="en-US" sz="2000" dirty="0">
              <a:solidFill>
                <a:schemeClr val="accent2"/>
              </a:solidFill>
            </a:endParaRPr>
          </a:p>
        </p:txBody>
      </p:sp>
    </p:spTree>
    <p:extLst>
      <p:ext uri="{BB962C8B-B14F-4D97-AF65-F5344CB8AC3E}">
        <p14:creationId xmlns:p14="http://schemas.microsoft.com/office/powerpoint/2010/main" val="20289452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305800" cy="5373960"/>
          </a:xfrm>
        </p:spPr>
        <p:txBody>
          <a:bodyPr/>
          <a:lstStyle/>
          <a:p>
            <a:pPr marL="0" indent="0" algn="l">
              <a:buNone/>
            </a:pPr>
            <a:r>
              <a:rPr lang="en-US" sz="1600" dirty="0" smtClean="0"/>
              <a:t>The above </a:t>
            </a:r>
            <a:r>
              <a:rPr lang="en-US" sz="1600" dirty="0"/>
              <a:t>code tells the View to end editing, which will cause the keyboard to disappear</a:t>
            </a:r>
            <a:r>
              <a:rPr lang="en-US" sz="1600" dirty="0" smtClean="0"/>
              <a:t>.</a:t>
            </a:r>
          </a:p>
          <a:p>
            <a:pPr marL="0" indent="0" algn="l">
              <a:buNone/>
            </a:pPr>
            <a:r>
              <a:rPr lang="en-US" sz="1600" dirty="0"/>
              <a:t>Make sure the Dock is in list mode. The Dock is the vertical bar between the left and center panes. To expand it to list view, click the triangle in a rounded rectangle (this is already done in </a:t>
            </a:r>
            <a:r>
              <a:rPr lang="en-US" sz="1600" dirty="0">
                <a:hlinkClick r:id="rId2"/>
              </a:rPr>
              <a:t>Figure 9.15</a:t>
            </a:r>
            <a:r>
              <a:rPr lang="en-US" sz="1600" dirty="0"/>
              <a:t>). After the Dock is in list mode, select the top-level View </a:t>
            </a:r>
            <a:r>
              <a:rPr lang="en-US" sz="1600" dirty="0" smtClean="0"/>
              <a:t>.</a:t>
            </a:r>
          </a:p>
          <a:p>
            <a:pPr marL="0" indent="0" algn="l">
              <a:buNone/>
            </a:pPr>
            <a:endParaRPr lang="en-US" sz="1600" dirty="0"/>
          </a:p>
        </p:txBody>
      </p:sp>
      <p:sp>
        <p:nvSpPr>
          <p:cNvPr id="4" name="Title 1"/>
          <p:cNvSpPr>
            <a:spLocks noGrp="1"/>
          </p:cNvSpPr>
          <p:nvPr>
            <p:ph type="title"/>
          </p:nvPr>
        </p:nvSpPr>
        <p:spPr>
          <a:xfrm>
            <a:off x="914400" y="457200"/>
            <a:ext cx="7543800" cy="563563"/>
          </a:xfrm>
        </p:spPr>
        <p:txBody>
          <a:bodyPr/>
          <a:lstStyle/>
          <a:p>
            <a:r>
              <a:rPr lang="en-US" dirty="0" smtClean="0"/>
              <a:t>Dismissing the Keyboard</a:t>
            </a:r>
            <a:endParaRPr lang="en-US" sz="2000" dirty="0">
              <a:solidFill>
                <a:schemeClr val="accent2"/>
              </a:solidFill>
            </a:endParaRPr>
          </a:p>
        </p:txBody>
      </p:sp>
      <p:grpSp>
        <p:nvGrpSpPr>
          <p:cNvPr id="6" name="Group 3"/>
          <p:cNvGrpSpPr>
            <a:grpSpLocks noGrp="1" noUngrp="1" noChangeAspect="1"/>
          </p:cNvGrpSpPr>
          <p:nvPr/>
        </p:nvGrpSpPr>
        <p:grpSpPr bwMode="auto">
          <a:xfrm>
            <a:off x="4355976" y="2708920"/>
            <a:ext cx="4536504" cy="3402956"/>
            <a:chOff x="685800" y="944563"/>
            <a:chExt cx="7772400" cy="5349875"/>
          </a:xfrm>
        </p:grpSpPr>
        <p:pic>
          <p:nvPicPr>
            <p:cNvPr id="7" name="Picture 1" descr="09fig15.jpg"/>
            <p:cNvPicPr>
              <a:picLocks noRot="1" noChangeAspect="1" noMove="1" noResize="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685800" y="944563"/>
              <a:ext cx="77724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85800" y="5951538"/>
              <a:ext cx="7772400" cy="342900"/>
            </a:xfrm>
            <a:prstGeom prst="rect">
              <a:avLst/>
            </a:prstGeom>
            <a:noFill/>
            <a:ln>
              <a:noFill/>
            </a:ln>
          </p:spPr>
          <p:txBody>
            <a:bodyPr anchor="ctr">
              <a:normAutofit fontScale="40000" lnSpcReduction="20000"/>
            </a:bodyPr>
            <a:lstStyle/>
            <a:p>
              <a:pPr algn="ctr">
                <a:defRPr/>
              </a:pPr>
              <a:endParaRPr lang="en-US" sz="2400" dirty="0"/>
            </a:p>
          </p:txBody>
        </p:sp>
      </p:grpSp>
      <p:sp>
        <p:nvSpPr>
          <p:cNvPr id="9" name="TextBox 5"/>
          <p:cNvSpPr txBox="1">
            <a:spLocks noChangeArrowheads="1"/>
          </p:cNvSpPr>
          <p:nvPr/>
        </p:nvSpPr>
        <p:spPr bwMode="auto">
          <a:xfrm>
            <a:off x="5036542" y="6030914"/>
            <a:ext cx="418493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a:latin typeface="Arial" panose="020B0604020202020204" pitchFamily="34" charset="0"/>
              </a:rPr>
              <a:t>Figure 9.15 Xcode with the Dock in List View.</a:t>
            </a:r>
          </a:p>
        </p:txBody>
      </p:sp>
      <p:pic>
        <p:nvPicPr>
          <p:cNvPr id="10" name="Picture 9"/>
          <p:cNvPicPr>
            <a:picLocks noChangeAspect="1"/>
          </p:cNvPicPr>
          <p:nvPr/>
        </p:nvPicPr>
        <p:blipFill>
          <a:blip r:embed="rId4"/>
          <a:stretch>
            <a:fillRect/>
          </a:stretch>
        </p:blipFill>
        <p:spPr>
          <a:xfrm>
            <a:off x="-612576" y="2708920"/>
            <a:ext cx="5927953" cy="3692137"/>
          </a:xfrm>
          <a:prstGeom prst="rect">
            <a:avLst/>
          </a:prstGeom>
        </p:spPr>
      </p:pic>
    </p:spTree>
    <p:extLst>
      <p:ext uri="{BB962C8B-B14F-4D97-AF65-F5344CB8AC3E}">
        <p14:creationId xmlns:p14="http://schemas.microsoft.com/office/powerpoint/2010/main" val="3051615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l">
              <a:buNone/>
            </a:pPr>
            <a:r>
              <a:rPr lang="en-US" sz="1800" dirty="0"/>
              <a:t>Change the Class field to </a:t>
            </a:r>
            <a:r>
              <a:rPr lang="en-US" sz="1800" dirty="0" err="1"/>
              <a:t>UIControl</a:t>
            </a:r>
            <a:r>
              <a:rPr lang="en-US" sz="1800" dirty="0"/>
              <a:t> by simply typing over </a:t>
            </a:r>
            <a:r>
              <a:rPr lang="en-US" sz="1800" dirty="0" err="1"/>
              <a:t>UIView</a:t>
            </a:r>
            <a:r>
              <a:rPr lang="en-US" sz="1800" dirty="0"/>
              <a:t> (see Figure 9.16). All controls that are capable of firing events are subclasses of </a:t>
            </a:r>
            <a:r>
              <a:rPr lang="en-US" sz="1800" dirty="0" err="1"/>
              <a:t>UIControl</a:t>
            </a:r>
            <a:r>
              <a:rPr lang="en-US" sz="1800" dirty="0"/>
              <a:t>, so by changing the underlying class from </a:t>
            </a:r>
            <a:r>
              <a:rPr lang="en-US" sz="1800" i="1" dirty="0" err="1">
                <a:latin typeface="+mj-lt"/>
              </a:rPr>
              <a:t>UIView</a:t>
            </a:r>
            <a:r>
              <a:rPr lang="en-US" sz="1800" dirty="0"/>
              <a:t> to </a:t>
            </a:r>
            <a:r>
              <a:rPr lang="en-US" sz="1800" i="1" dirty="0" err="1"/>
              <a:t>UIControl</a:t>
            </a:r>
            <a:r>
              <a:rPr lang="en-US" sz="1800" dirty="0"/>
              <a:t> we make the View capable of firing events</a:t>
            </a:r>
            <a:r>
              <a:rPr lang="en-US" sz="1800" dirty="0" smtClean="0"/>
              <a:t>.</a:t>
            </a:r>
          </a:p>
          <a:p>
            <a:pPr marL="0" indent="0" algn="l">
              <a:buNone/>
            </a:pPr>
            <a:r>
              <a:rPr lang="en-US" sz="1600" dirty="0"/>
              <a:t>Select the Connections Inspector in the right pane (Option-Cmd-6). This shows all the possible actions that can be taken for the current control and can be used to connect those actions to methods in the code. Drag the circle by Touch Down to the View Controller in the Dock (see Figure 9.17). When you release it, select </a:t>
            </a:r>
            <a:r>
              <a:rPr lang="en-US" sz="1600" dirty="0" err="1"/>
              <a:t>backgroundTap</a:t>
            </a:r>
            <a:r>
              <a:rPr lang="en-US" sz="1600" dirty="0"/>
              <a:t>:. This will then call the </a:t>
            </a:r>
            <a:r>
              <a:rPr lang="en-US" sz="1600" dirty="0" err="1"/>
              <a:t>backgroundTap</a:t>
            </a:r>
            <a:r>
              <a:rPr lang="en-US" sz="1600" dirty="0"/>
              <a:t>: method every time the Touch Down event fires on the View.</a:t>
            </a:r>
          </a:p>
        </p:txBody>
      </p:sp>
      <p:sp>
        <p:nvSpPr>
          <p:cNvPr id="4" name="Title 1"/>
          <p:cNvSpPr>
            <a:spLocks noGrp="1"/>
          </p:cNvSpPr>
          <p:nvPr>
            <p:ph type="title"/>
          </p:nvPr>
        </p:nvSpPr>
        <p:spPr>
          <a:xfrm>
            <a:off x="914400" y="457200"/>
            <a:ext cx="7543800" cy="563563"/>
          </a:xfrm>
        </p:spPr>
        <p:txBody>
          <a:bodyPr/>
          <a:lstStyle/>
          <a:p>
            <a:r>
              <a:rPr lang="en-US" dirty="0" smtClean="0"/>
              <a:t>Dismissing the Keyboard</a:t>
            </a:r>
            <a:endParaRPr lang="en-US" sz="2000" dirty="0">
              <a:solidFill>
                <a:schemeClr val="accent2"/>
              </a:solidFill>
            </a:endParaRPr>
          </a:p>
        </p:txBody>
      </p:sp>
      <p:grpSp>
        <p:nvGrpSpPr>
          <p:cNvPr id="6" name="Group 3"/>
          <p:cNvGrpSpPr>
            <a:grpSpLocks noGrp="1" noUngrp="1" noChangeAspect="1"/>
          </p:cNvGrpSpPr>
          <p:nvPr/>
        </p:nvGrpSpPr>
        <p:grpSpPr bwMode="auto">
          <a:xfrm>
            <a:off x="1403160" y="3994893"/>
            <a:ext cx="6696744" cy="2193594"/>
            <a:chOff x="685800" y="1854200"/>
            <a:chExt cx="7772400" cy="3529013"/>
          </a:xfrm>
        </p:grpSpPr>
        <p:pic>
          <p:nvPicPr>
            <p:cNvPr id="7" name="Picture 1" descr="09fig17.jpg"/>
            <p:cNvPicPr>
              <a:picLocks noRot="1" noChangeAspect="1" noMove="1" noResize="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685800" y="1854200"/>
              <a:ext cx="7772400" cy="314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85800" y="5040313"/>
              <a:ext cx="7772400" cy="342900"/>
            </a:xfrm>
            <a:prstGeom prst="rect">
              <a:avLst/>
            </a:prstGeom>
            <a:noFill/>
            <a:ln>
              <a:noFill/>
            </a:ln>
          </p:spPr>
          <p:txBody>
            <a:bodyPr anchor="ctr">
              <a:normAutofit fontScale="32500" lnSpcReduction="20000"/>
            </a:bodyPr>
            <a:lstStyle/>
            <a:p>
              <a:pPr algn="ctr">
                <a:defRPr/>
              </a:pPr>
              <a:endParaRPr lang="en-US" sz="2400" dirty="0"/>
            </a:p>
          </p:txBody>
        </p:sp>
      </p:grpSp>
      <p:sp>
        <p:nvSpPr>
          <p:cNvPr id="9" name="TextBox 5"/>
          <p:cNvSpPr txBox="1">
            <a:spLocks noChangeArrowheads="1"/>
          </p:cNvSpPr>
          <p:nvPr/>
        </p:nvSpPr>
        <p:spPr bwMode="auto">
          <a:xfrm>
            <a:off x="912118" y="5991795"/>
            <a:ext cx="748459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dirty="0">
                <a:latin typeface="Arial" panose="020B0604020202020204" pitchFamily="34" charset="0"/>
              </a:rPr>
              <a:t>Figure 9.17 Connecting the Touch Down event for the View to File’s Owner.</a:t>
            </a:r>
          </a:p>
        </p:txBody>
      </p:sp>
    </p:spTree>
    <p:extLst>
      <p:ext uri="{BB962C8B-B14F-4D97-AF65-F5344CB8AC3E}">
        <p14:creationId xmlns:p14="http://schemas.microsoft.com/office/powerpoint/2010/main" val="3668444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Reference: Dismiss the Keyboard</a:t>
            </a:r>
          </a:p>
        </p:txBody>
      </p:sp>
      <p:sp>
        <p:nvSpPr>
          <p:cNvPr id="3" name="Content Placeholder 2"/>
          <p:cNvSpPr>
            <a:spLocks noGrp="1"/>
          </p:cNvSpPr>
          <p:nvPr>
            <p:ph idx="1"/>
          </p:nvPr>
        </p:nvSpPr>
        <p:spPr/>
        <p:txBody>
          <a:bodyPr/>
          <a:lstStyle/>
          <a:p>
            <a:pPr marL="0" indent="0" algn="l">
              <a:buNone/>
            </a:pPr>
            <a:r>
              <a:rPr lang="en-US" sz="2400" dirty="0" smtClean="0"/>
              <a:t>For </a:t>
            </a:r>
            <a:r>
              <a:rPr lang="en-US" sz="2400" dirty="0"/>
              <a:t>future reference, here are the four steps needed to have the keyboard dismissed:</a:t>
            </a:r>
          </a:p>
          <a:p>
            <a:pPr marL="0" indent="0" algn="l">
              <a:buNone/>
            </a:pPr>
            <a:r>
              <a:rPr lang="en-US" sz="2400" dirty="0" smtClean="0"/>
              <a:t>1. Make </a:t>
            </a:r>
            <a:r>
              <a:rPr lang="en-US" sz="2400" dirty="0"/>
              <a:t>the View a control, by changing its class </a:t>
            </a:r>
            <a:r>
              <a:rPr lang="en-US" sz="2400" dirty="0" smtClean="0"/>
              <a:t>from</a:t>
            </a:r>
          </a:p>
          <a:p>
            <a:pPr marL="0" indent="0" algn="l">
              <a:buNone/>
            </a:pPr>
            <a:endParaRPr lang="en-US" sz="2400" dirty="0"/>
          </a:p>
          <a:p>
            <a:pPr marL="0" indent="0" algn="l">
              <a:buNone/>
            </a:pPr>
            <a:r>
              <a:rPr lang="en-US" sz="2400" dirty="0"/>
              <a:t>2. Define </a:t>
            </a:r>
            <a:r>
              <a:rPr lang="en-US" sz="2400" dirty="0" smtClean="0"/>
              <a:t>the </a:t>
            </a:r>
            <a:r>
              <a:rPr lang="en-US" sz="2400" dirty="0" err="1" smtClean="0">
                <a:solidFill>
                  <a:srgbClr val="000000"/>
                </a:solidFill>
                <a:latin typeface="Courier New" panose="02070309020205020404" pitchFamily="49" charset="0"/>
              </a:rPr>
              <a:t>backgroundTap</a:t>
            </a:r>
            <a:r>
              <a:rPr lang="en-US" sz="2400" dirty="0" smtClean="0"/>
              <a:t>: </a:t>
            </a:r>
            <a:r>
              <a:rPr lang="en-US" sz="2400" dirty="0"/>
              <a:t>action method in the .h file.</a:t>
            </a:r>
          </a:p>
          <a:p>
            <a:pPr marL="0" indent="0" algn="l">
              <a:buNone/>
            </a:pPr>
            <a:r>
              <a:rPr lang="en-US" sz="2400" dirty="0"/>
              <a:t>3. </a:t>
            </a:r>
            <a:r>
              <a:rPr lang="en-US" sz="2400" dirty="0" smtClean="0"/>
              <a:t>Implement </a:t>
            </a:r>
            <a:r>
              <a:rPr lang="en-US" sz="2400" dirty="0" err="1" smtClean="0">
                <a:solidFill>
                  <a:srgbClr val="000000"/>
                </a:solidFill>
                <a:latin typeface="Courier New" panose="02070309020205020404" pitchFamily="49" charset="0"/>
              </a:rPr>
              <a:t>backgroundTap</a:t>
            </a:r>
            <a:r>
              <a:rPr lang="en-US" sz="2400" dirty="0" smtClean="0"/>
              <a:t>: </a:t>
            </a:r>
            <a:r>
              <a:rPr lang="en-US" sz="2400" dirty="0"/>
              <a:t>in the .m file to end editing (Listing 9.2).</a:t>
            </a:r>
          </a:p>
          <a:p>
            <a:pPr marL="0" indent="0" algn="l">
              <a:buNone/>
            </a:pPr>
            <a:r>
              <a:rPr lang="en-US" sz="2400" dirty="0"/>
              <a:t>4. Control-drag from Touch Down in Connections Inspector with Control (formerly View) selected to View Controller in the expanded Dock. Choose </a:t>
            </a:r>
            <a:r>
              <a:rPr lang="en-US" sz="2400" dirty="0" smtClean="0"/>
              <a:t>the </a:t>
            </a:r>
            <a:r>
              <a:rPr lang="en-US" sz="2400" dirty="0" err="1" smtClean="0">
                <a:solidFill>
                  <a:srgbClr val="000000"/>
                </a:solidFill>
                <a:latin typeface="Courier New" panose="02070309020205020404" pitchFamily="49" charset="0"/>
              </a:rPr>
              <a:t>backgroundTap</a:t>
            </a:r>
            <a:r>
              <a:rPr lang="en-US" sz="2400" dirty="0">
                <a:solidFill>
                  <a:srgbClr val="000000"/>
                </a:solidFill>
                <a:latin typeface="Courier New" panose="02070309020205020404" pitchFamily="49" charset="0"/>
              </a:rPr>
              <a:t>:</a:t>
            </a:r>
            <a:r>
              <a:rPr lang="en-US" sz="2400" dirty="0" smtClean="0"/>
              <a:t> method</a:t>
            </a:r>
            <a:r>
              <a:rPr lang="en-US" sz="2400" dirty="0"/>
              <a:t>.</a:t>
            </a:r>
          </a:p>
        </p:txBody>
      </p:sp>
      <p:sp>
        <p:nvSpPr>
          <p:cNvPr id="4" name="Rectangle 1"/>
          <p:cNvSpPr>
            <a:spLocks noChangeArrowheads="1"/>
          </p:cNvSpPr>
          <p:nvPr/>
        </p:nvSpPr>
        <p:spPr bwMode="auto">
          <a:xfrm>
            <a:off x="683568" y="2490664"/>
            <a:ext cx="3674404"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algn="l" rtl="0" eaLnBrk="0" fontAlgn="base" hangingPunct="0">
              <a:spcBef>
                <a:spcPct val="0"/>
              </a:spcBef>
              <a:spcAft>
                <a:spcPct val="0"/>
              </a:spcAft>
              <a:defRPr>
                <a:solidFill>
                  <a:schemeClr val="tx1"/>
                </a:solidFill>
                <a:latin typeface="Arial" panose="020B0604020202020204" pitchFamily="34" charset="0"/>
              </a:defRPr>
            </a:lvl6pPr>
            <a:lvl7pPr algn="l" rtl="0" eaLnBrk="0" fontAlgn="base" hangingPunct="0">
              <a:spcBef>
                <a:spcPct val="0"/>
              </a:spcBef>
              <a:spcAft>
                <a:spcPct val="0"/>
              </a:spcAft>
              <a:defRPr>
                <a:solidFill>
                  <a:schemeClr val="tx1"/>
                </a:solidFill>
                <a:latin typeface="Arial" panose="020B0604020202020204" pitchFamily="34" charset="0"/>
              </a:defRPr>
            </a:lvl7pPr>
            <a:lvl8pPr algn="l" rtl="0" eaLnBrk="0" fontAlgn="base" hangingPunct="0">
              <a:spcBef>
                <a:spcPct val="0"/>
              </a:spcBef>
              <a:spcAft>
                <a:spcPct val="0"/>
              </a:spcAft>
              <a:defRPr>
                <a:solidFill>
                  <a:schemeClr val="tx1"/>
                </a:solidFill>
                <a:latin typeface="Arial" panose="020B0604020202020204" pitchFamily="34" charset="0"/>
              </a:defRPr>
            </a:lvl8pPr>
            <a:lvl9pPr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UIView</a:t>
            </a:r>
            <a:r>
              <a:rPr kumimoji="0" lang="en-US" sz="2400" b="0" i="0" u="none" strike="noStrike" cap="none" normalizeH="0" baseline="0" dirty="0" smtClean="0">
                <a:ln>
                  <a:noFill/>
                </a:ln>
                <a:solidFill>
                  <a:srgbClr val="000000"/>
                </a:solidFill>
                <a:effectLst/>
                <a:latin typeface="Verdana" panose="020B0604030504040204" pitchFamily="34" charset="0"/>
              </a:rPr>
              <a:t> to </a:t>
            </a:r>
            <a:r>
              <a:rPr kumimoji="0" lang="en-US" sz="2400" b="0"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UIControl</a:t>
            </a:r>
            <a:r>
              <a:rPr kumimoji="0" lang="en-US" sz="2400" b="0" i="0" u="none" strike="noStrike" cap="none" normalizeH="0" baseline="0" dirty="0" smtClean="0">
                <a:ln>
                  <a:noFill/>
                </a:ln>
                <a:solidFill>
                  <a:srgbClr val="000000"/>
                </a:solidFill>
                <a:effectLst/>
                <a:latin typeface="Verdana" panose="020B0604030504040204" pitchFamily="34" charset="0"/>
              </a:rPr>
              <a:t>.</a:t>
            </a:r>
            <a:r>
              <a:rPr kumimoji="0" lang="en-US" sz="2400" b="0" i="0" u="none" strike="noStrike" cap="none" normalizeH="0" baseline="0" dirty="0" smtClean="0">
                <a:ln>
                  <a:noFill/>
                </a:ln>
                <a:solidFill>
                  <a:schemeClr val="tx1"/>
                </a:solidFill>
                <a:effectLst/>
              </a:rPr>
              <a:t> </a:t>
            </a:r>
          </a:p>
        </p:txBody>
      </p:sp>
    </p:spTree>
    <p:extLst>
      <p:ext uri="{BB962C8B-B14F-4D97-AF65-F5344CB8AC3E}">
        <p14:creationId xmlns:p14="http://schemas.microsoft.com/office/powerpoint/2010/main" val="1600349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296888"/>
            <a:ext cx="8748464" cy="4724400"/>
          </a:xfrm>
        </p:spPr>
        <p:txBody>
          <a:bodyPr/>
          <a:lstStyle/>
          <a:p>
            <a:pPr marL="276279" indent="-276279" algn="l" defTabSz="429768" rtl="0">
              <a:spcBef>
                <a:spcPts val="1100"/>
              </a:spcBef>
              <a:defRPr sz="2256"/>
            </a:pPr>
            <a:r>
              <a:rPr lang="en-US" sz="2400" dirty="0"/>
              <a:t>App Icons are graphical images that are used to indicate your app on the home screen of the iOS device your app is running on. </a:t>
            </a:r>
          </a:p>
          <a:p>
            <a:pPr marL="691025" lvl="1" indent="-270401" algn="l" defTabSz="420623" rtl="0">
              <a:spcBef>
                <a:spcPts val="1100"/>
              </a:spcBef>
              <a:tabLst>
                <a:tab pos="127000" algn="l"/>
                <a:tab pos="419100" algn="l"/>
              </a:tabLst>
              <a:defRPr sz="2208">
                <a:latin typeface="Times New Roman"/>
                <a:ea typeface="Times New Roman"/>
                <a:cs typeface="Times New Roman"/>
                <a:sym typeface="Times New Roman"/>
              </a:defRPr>
            </a:pPr>
            <a:r>
              <a:rPr lang="en-US" sz="2200" dirty="0">
                <a:latin typeface="Times New Roman"/>
                <a:ea typeface="Times New Roman"/>
                <a:cs typeface="Times New Roman"/>
              </a:rPr>
              <a:t>On the home screen.</a:t>
            </a:r>
          </a:p>
          <a:p>
            <a:pPr marL="691025" lvl="1" indent="-270401" algn="l" defTabSz="420623" rtl="0">
              <a:spcBef>
                <a:spcPts val="1100"/>
              </a:spcBef>
              <a:tabLst>
                <a:tab pos="127000" algn="l"/>
                <a:tab pos="419100" algn="l"/>
              </a:tabLst>
              <a:defRPr sz="2208">
                <a:latin typeface="Times New Roman"/>
                <a:ea typeface="Times New Roman"/>
                <a:cs typeface="Times New Roman"/>
                <a:sym typeface="Times New Roman"/>
              </a:defRPr>
            </a:pPr>
            <a:r>
              <a:rPr lang="en-US" sz="2200" dirty="0">
                <a:latin typeface="Times New Roman"/>
                <a:ea typeface="Times New Roman"/>
                <a:cs typeface="Times New Roman"/>
              </a:rPr>
              <a:t>In Spotlight results when the user is searching on the device. </a:t>
            </a:r>
          </a:p>
          <a:p>
            <a:pPr marL="691025" lvl="1" indent="-270401" algn="l" defTabSz="420623" rtl="0">
              <a:spcBef>
                <a:spcPts val="1100"/>
              </a:spcBef>
              <a:tabLst>
                <a:tab pos="127000" algn="l"/>
                <a:tab pos="419100" algn="l"/>
              </a:tabLst>
              <a:defRPr sz="2208">
                <a:latin typeface="Times New Roman"/>
                <a:ea typeface="Times New Roman"/>
                <a:cs typeface="Times New Roman"/>
                <a:sym typeface="Times New Roman"/>
              </a:defRPr>
            </a:pPr>
            <a:r>
              <a:rPr lang="en-US" sz="2200" dirty="0">
                <a:latin typeface="Times New Roman"/>
                <a:ea typeface="Times New Roman"/>
                <a:cs typeface="Times New Roman"/>
              </a:rPr>
              <a:t>In the Settings app, where the user can change various settings for your app.</a:t>
            </a:r>
          </a:p>
          <a:p>
            <a:pPr marL="276279" indent="-276279" algn="l" defTabSz="429768" rtl="0">
              <a:spcBef>
                <a:spcPts val="1100"/>
              </a:spcBef>
              <a:defRPr sz="2256"/>
            </a:pPr>
            <a:r>
              <a:rPr lang="en-US" sz="2400" dirty="0"/>
              <a:t>They are stored in the </a:t>
            </a:r>
            <a:r>
              <a:rPr lang="en-US" sz="2400" b="1" dirty="0">
                <a:solidFill>
                  <a:schemeClr val="accent2"/>
                </a:solidFill>
              </a:rPr>
              <a:t>.</a:t>
            </a:r>
            <a:r>
              <a:rPr lang="en-US" sz="2400" b="1" dirty="0" err="1">
                <a:solidFill>
                  <a:schemeClr val="accent2"/>
                </a:solidFill>
              </a:rPr>
              <a:t>xcassets</a:t>
            </a:r>
            <a:r>
              <a:rPr lang="en-US" sz="2400" dirty="0"/>
              <a:t> folder called the Asset Catalog.</a:t>
            </a:r>
          </a:p>
          <a:p>
            <a:pPr marL="276279" indent="-276279" algn="l" defTabSz="429768" rtl="0">
              <a:spcBef>
                <a:spcPts val="1100"/>
              </a:spcBef>
              <a:defRPr sz="2256"/>
            </a:pPr>
            <a:r>
              <a:rPr lang="en-US" sz="2400" dirty="0"/>
              <a:t>The Asset Catalog was introduced with </a:t>
            </a:r>
            <a:r>
              <a:rPr lang="en-US" sz="2400" dirty="0" err="1"/>
              <a:t>Xcode</a:t>
            </a:r>
            <a:r>
              <a:rPr lang="en-US" sz="2400" dirty="0"/>
              <a:t> 5 as a way to manage all the images needed for your app, including app icons and launch images.</a:t>
            </a:r>
          </a:p>
          <a:p>
            <a:pPr algn="l" rtl="0"/>
            <a:endParaRPr lang="en-US" sz="2400" dirty="0"/>
          </a:p>
        </p:txBody>
      </p:sp>
      <p:sp>
        <p:nvSpPr>
          <p:cNvPr id="4" name="Title 1"/>
          <p:cNvSpPr>
            <a:spLocks noGrp="1"/>
          </p:cNvSpPr>
          <p:nvPr>
            <p:ph type="title"/>
          </p:nvPr>
        </p:nvSpPr>
        <p:spPr>
          <a:xfrm>
            <a:off x="914400" y="457200"/>
            <a:ext cx="7402016" cy="563563"/>
          </a:xfrm>
        </p:spPr>
        <p:txBody>
          <a:bodyPr/>
          <a:lstStyle/>
          <a:p>
            <a:r>
              <a:rPr lang="en-US" dirty="0" smtClean="0"/>
              <a:t>App Icons and Launch Images </a:t>
            </a:r>
            <a:endParaRPr lang="en-US" sz="2000" dirty="0">
              <a:solidFill>
                <a:srgbClr val="FF0000"/>
              </a:solidFill>
            </a:endParaRPr>
          </a:p>
        </p:txBody>
      </p:sp>
    </p:spTree>
    <p:extLst>
      <p:ext uri="{BB962C8B-B14F-4D97-AF65-F5344CB8AC3E}">
        <p14:creationId xmlns:p14="http://schemas.microsoft.com/office/powerpoint/2010/main" val="125279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270401" indent="-270401" algn="l" defTabSz="420623" rtl="0">
              <a:spcBef>
                <a:spcPts val="1100"/>
              </a:spcBef>
              <a:defRPr sz="2208">
                <a:latin typeface="Times New Roman"/>
                <a:ea typeface="Times New Roman"/>
                <a:cs typeface="Times New Roman"/>
                <a:sym typeface="Times New Roman"/>
              </a:defRPr>
            </a:pPr>
            <a:r>
              <a:rPr lang="en-US" sz="2200" dirty="0"/>
              <a:t>The App Icons are supplied in different resolutions,.</a:t>
            </a:r>
          </a:p>
          <a:p>
            <a:pPr marL="270401" indent="-270401" algn="l" defTabSz="420623" rtl="0">
              <a:spcBef>
                <a:spcPts val="1100"/>
              </a:spcBef>
              <a:defRPr sz="2208">
                <a:latin typeface="Times New Roman"/>
                <a:ea typeface="Times New Roman"/>
                <a:cs typeface="Times New Roman"/>
                <a:sym typeface="Times New Roman"/>
              </a:defRPr>
            </a:pPr>
            <a:r>
              <a:rPr lang="en-US" sz="2200" dirty="0"/>
              <a:t>The resolutions differ between:</a:t>
            </a:r>
          </a:p>
          <a:p>
            <a:pPr marL="691025" lvl="1" indent="-270401" algn="l" defTabSz="420623" rtl="0">
              <a:spcBef>
                <a:spcPts val="1100"/>
              </a:spcBef>
              <a:defRPr sz="2208">
                <a:latin typeface="Times New Roman"/>
                <a:ea typeface="Times New Roman"/>
                <a:cs typeface="Times New Roman"/>
                <a:sym typeface="Times New Roman"/>
              </a:defRPr>
            </a:pPr>
            <a:r>
              <a:rPr lang="en-US" sz="2200" dirty="0"/>
              <a:t> iPad and iPhone,</a:t>
            </a:r>
          </a:p>
          <a:p>
            <a:pPr marL="691025" lvl="1" indent="-270401" algn="l" defTabSz="420623" rtl="0">
              <a:spcBef>
                <a:spcPts val="1100"/>
              </a:spcBef>
              <a:defRPr sz="2208">
                <a:latin typeface="Times New Roman"/>
                <a:ea typeface="Times New Roman"/>
                <a:cs typeface="Times New Roman"/>
                <a:sym typeface="Times New Roman"/>
              </a:defRPr>
            </a:pPr>
            <a:r>
              <a:rPr lang="en-US" sz="2200" dirty="0"/>
              <a:t>whether the device is a regular display or a retina display.</a:t>
            </a:r>
          </a:p>
          <a:p>
            <a:pPr marL="691025" lvl="1" indent="-270401" algn="l" defTabSz="420623" rtl="0">
              <a:spcBef>
                <a:spcPts val="1100"/>
              </a:spcBef>
              <a:defRPr sz="2208">
                <a:latin typeface="Times New Roman"/>
                <a:ea typeface="Times New Roman"/>
                <a:cs typeface="Times New Roman"/>
                <a:sym typeface="Times New Roman"/>
              </a:defRPr>
            </a:pPr>
            <a:r>
              <a:rPr lang="en-US" sz="2200" dirty="0" smtClean="0"/>
              <a:t>Whether your </a:t>
            </a:r>
            <a:r>
              <a:rPr lang="en-US" sz="2200" dirty="0"/>
              <a:t>app is targeting iOS 7 </a:t>
            </a:r>
            <a:r>
              <a:rPr lang="en-US" sz="2200" dirty="0" smtClean="0"/>
              <a:t>or earlier versions.</a:t>
            </a:r>
            <a:endParaRPr lang="en-US" sz="2200" dirty="0"/>
          </a:p>
          <a:p>
            <a:pPr marL="270401" indent="-270401" algn="l" defTabSz="420623" rtl="0">
              <a:spcBef>
                <a:spcPts val="1100"/>
              </a:spcBef>
              <a:defRPr sz="2208">
                <a:latin typeface="Times New Roman"/>
                <a:ea typeface="Times New Roman"/>
                <a:cs typeface="Times New Roman"/>
                <a:sym typeface="Times New Roman"/>
              </a:defRPr>
            </a:pPr>
            <a:r>
              <a:rPr lang="en-US" sz="2200" dirty="0" smtClean="0"/>
              <a:t>The </a:t>
            </a:r>
            <a:r>
              <a:rPr lang="en-US" sz="2200" dirty="0"/>
              <a:t>asset catalog makes it relatively simple to find out what you need. Click the </a:t>
            </a:r>
            <a:r>
              <a:rPr lang="en-US" sz="2200" b="1" dirty="0" err="1">
                <a:solidFill>
                  <a:schemeClr val="accent2"/>
                </a:solidFill>
              </a:rPr>
              <a:t>images.xcassets</a:t>
            </a:r>
            <a:r>
              <a:rPr lang="en-US" sz="2200" b="1" dirty="0">
                <a:solidFill>
                  <a:schemeClr val="accent2"/>
                </a:solidFill>
              </a:rPr>
              <a:t> </a:t>
            </a:r>
            <a:r>
              <a:rPr lang="en-US" sz="2200" dirty="0"/>
              <a:t>folder and then </a:t>
            </a:r>
            <a:r>
              <a:rPr lang="en-US" sz="2200" dirty="0" err="1"/>
              <a:t>AppIcon</a:t>
            </a:r>
            <a:r>
              <a:rPr lang="en-US" sz="2200" dirty="0"/>
              <a:t> (Figure 9.19). </a:t>
            </a:r>
          </a:p>
          <a:p>
            <a:pPr algn="l" rtl="0"/>
            <a:endParaRPr lang="en-US" sz="2200" dirty="0"/>
          </a:p>
        </p:txBody>
      </p:sp>
      <p:sp>
        <p:nvSpPr>
          <p:cNvPr id="4" name="Title 1"/>
          <p:cNvSpPr>
            <a:spLocks noGrp="1"/>
          </p:cNvSpPr>
          <p:nvPr>
            <p:ph type="title"/>
          </p:nvPr>
        </p:nvSpPr>
        <p:spPr>
          <a:xfrm>
            <a:off x="914400" y="457200"/>
            <a:ext cx="7402016" cy="563563"/>
          </a:xfrm>
        </p:spPr>
        <p:txBody>
          <a:bodyPr/>
          <a:lstStyle/>
          <a:p>
            <a:r>
              <a:rPr lang="en-US" dirty="0" smtClean="0"/>
              <a:t>App Icons and Launch Images </a:t>
            </a:r>
            <a:endParaRPr lang="en-US" sz="2000" dirty="0">
              <a:solidFill>
                <a:srgbClr val="FF0000"/>
              </a:solidFill>
            </a:endParaRPr>
          </a:p>
        </p:txBody>
      </p:sp>
    </p:spTree>
    <p:extLst>
      <p:ext uri="{BB962C8B-B14F-4D97-AF65-F5344CB8AC3E}">
        <p14:creationId xmlns:p14="http://schemas.microsoft.com/office/powerpoint/2010/main" val="2215396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04664"/>
            <a:ext cx="7543800" cy="563563"/>
          </a:xfrm>
        </p:spPr>
        <p:txBody>
          <a:bodyPr/>
          <a:lstStyle/>
          <a:p>
            <a:r>
              <a:rPr lang="en-US" dirty="0"/>
              <a:t>App Icons and Launch Images </a:t>
            </a:r>
          </a:p>
        </p:txBody>
      </p:sp>
      <p:pic>
        <p:nvPicPr>
          <p:cNvPr id="4" name="Picture 3" descr="Picture 1"/>
          <p:cNvPicPr>
            <a:picLocks noChangeAspect="1"/>
          </p:cNvPicPr>
          <p:nvPr/>
        </p:nvPicPr>
        <p:blipFill>
          <a:blip r:embed="rId2">
            <a:extLst/>
          </a:blip>
          <a:stretch>
            <a:fillRect/>
          </a:stretch>
        </p:blipFill>
        <p:spPr>
          <a:xfrm>
            <a:off x="820640" y="1196752"/>
            <a:ext cx="7502719" cy="4040987"/>
          </a:xfrm>
          <a:prstGeom prst="rect">
            <a:avLst/>
          </a:prstGeom>
          <a:ln w="12700">
            <a:miter lim="400000"/>
          </a:ln>
        </p:spPr>
      </p:pic>
      <p:sp>
        <p:nvSpPr>
          <p:cNvPr id="5" name="TextBox 5"/>
          <p:cNvSpPr txBox="1">
            <a:spLocks noChangeArrowheads="1"/>
          </p:cNvSpPr>
          <p:nvPr/>
        </p:nvSpPr>
        <p:spPr bwMode="auto">
          <a:xfrm>
            <a:off x="228600" y="5301208"/>
            <a:ext cx="8686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dirty="0">
                <a:latin typeface="Arial" panose="020B0604020202020204" pitchFamily="34" charset="0"/>
              </a:rPr>
              <a:t>Figure 9.19 Asset catalog.</a:t>
            </a:r>
          </a:p>
        </p:txBody>
      </p:sp>
      <p:sp>
        <p:nvSpPr>
          <p:cNvPr id="6" name="Rectangle 5"/>
          <p:cNvSpPr/>
          <p:nvPr/>
        </p:nvSpPr>
        <p:spPr>
          <a:xfrm>
            <a:off x="460442" y="5661248"/>
            <a:ext cx="8504046" cy="584775"/>
          </a:xfrm>
          <a:prstGeom prst="rect">
            <a:avLst/>
          </a:prstGeom>
          <a:solidFill>
            <a:srgbClr val="FFFF00"/>
          </a:solidFill>
        </p:spPr>
        <p:txBody>
          <a:bodyPr wrap="square">
            <a:spAutoFit/>
          </a:bodyPr>
          <a:lstStyle/>
          <a:p>
            <a:pPr marL="270401" indent="-270401" defTabSz="420623">
              <a:spcBef>
                <a:spcPts val="1100"/>
              </a:spcBef>
              <a:defRPr sz="2208">
                <a:latin typeface="Times New Roman"/>
                <a:ea typeface="Times New Roman"/>
                <a:cs typeface="Times New Roman"/>
                <a:sym typeface="Times New Roman"/>
              </a:defRPr>
            </a:pPr>
            <a:r>
              <a:rPr lang="en-US" sz="1600" dirty="0"/>
              <a:t>You can right-click anywhere with a white background in the asset catalog and select New App Icon. This will give you many more options, as shown in Figure 9.20</a:t>
            </a:r>
          </a:p>
        </p:txBody>
      </p:sp>
    </p:spTree>
    <p:extLst>
      <p:ext uri="{BB962C8B-B14F-4D97-AF65-F5344CB8AC3E}">
        <p14:creationId xmlns:p14="http://schemas.microsoft.com/office/powerpoint/2010/main" val="838466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Creating the </a:t>
            </a:r>
            <a:r>
              <a:rPr lang="en-US" dirty="0" err="1" smtClean="0"/>
              <a:t>Xcode</a:t>
            </a:r>
            <a:r>
              <a:rPr lang="en-US" dirty="0" smtClean="0"/>
              <a:t> Project</a:t>
            </a:r>
            <a:endParaRPr lang="en-US" dirty="0">
              <a:solidFill>
                <a:schemeClr val="accent2"/>
              </a:solidFill>
            </a:endParaRPr>
          </a:p>
        </p:txBody>
      </p:sp>
      <p:sp>
        <p:nvSpPr>
          <p:cNvPr id="3" name="Content Placeholder 2"/>
          <p:cNvSpPr>
            <a:spLocks noGrp="1"/>
          </p:cNvSpPr>
          <p:nvPr>
            <p:ph idx="1"/>
          </p:nvPr>
        </p:nvSpPr>
        <p:spPr>
          <a:xfrm>
            <a:off x="251520" y="1700808"/>
            <a:ext cx="3384376" cy="4077816"/>
          </a:xfrm>
          <a:noFill/>
        </p:spPr>
        <p:txBody>
          <a:bodyPr/>
          <a:lstStyle/>
          <a:p>
            <a:pPr algn="just" rtl="0"/>
            <a:r>
              <a:rPr lang="en-US" sz="2000" dirty="0" smtClean="0"/>
              <a:t>From </a:t>
            </a:r>
            <a:r>
              <a:rPr lang="en-US" sz="2000" dirty="0" err="1" smtClean="0"/>
              <a:t>Xcode</a:t>
            </a:r>
            <a:r>
              <a:rPr lang="en-US" sz="2000" dirty="0"/>
              <a:t> </a:t>
            </a:r>
            <a:r>
              <a:rPr lang="en-US" sz="2000" dirty="0" smtClean="0"/>
              <a:t>main screen, </a:t>
            </a:r>
            <a:r>
              <a:rPr lang="en-US" sz="2000" dirty="0"/>
              <a:t>Select </a:t>
            </a:r>
            <a:r>
              <a:rPr lang="en-US" sz="2000" dirty="0" smtClean="0"/>
              <a:t>the Create </a:t>
            </a:r>
            <a:r>
              <a:rPr lang="en-US" sz="2000" dirty="0"/>
              <a:t>a New </a:t>
            </a:r>
            <a:r>
              <a:rPr lang="en-US" sz="2000" dirty="0" err="1"/>
              <a:t>Xcode</a:t>
            </a:r>
            <a:r>
              <a:rPr lang="en-US" sz="2000" dirty="0"/>
              <a:t> Project option</a:t>
            </a:r>
            <a:r>
              <a:rPr lang="en-US" sz="2000" dirty="0" smtClean="0"/>
              <a:t>.</a:t>
            </a:r>
          </a:p>
          <a:p>
            <a:pPr algn="just" rtl="0"/>
            <a:endParaRPr lang="en-US" sz="2000" dirty="0" smtClean="0"/>
          </a:p>
          <a:p>
            <a:pPr algn="just" rtl="0"/>
            <a:r>
              <a:rPr lang="en-US" sz="2000" dirty="0"/>
              <a:t>You </a:t>
            </a:r>
            <a:r>
              <a:rPr lang="en-US" sz="2000" dirty="0" smtClean="0"/>
              <a:t>will see </a:t>
            </a:r>
            <a:r>
              <a:rPr lang="en-US" sz="2000" dirty="0"/>
              <a:t>several templates that will make creating a new app simpler. For our first app, choose </a:t>
            </a:r>
            <a:r>
              <a:rPr lang="en-US" sz="2000" dirty="0" smtClean="0"/>
              <a:t>Single View </a:t>
            </a:r>
            <a:r>
              <a:rPr lang="en-US" sz="2000" dirty="0"/>
              <a:t>Application, and click Next </a:t>
            </a:r>
            <a:endParaRPr lang="en-US" sz="2000" dirty="0" smtClean="0"/>
          </a:p>
          <a:p>
            <a:pPr marL="0" indent="0" algn="just" rtl="0">
              <a:buNone/>
            </a:pPr>
            <a:r>
              <a:rPr lang="en-US" sz="2400" dirty="0"/>
              <a:t/>
            </a:r>
            <a:br>
              <a:rPr lang="en-US" sz="2400" dirty="0"/>
            </a:br>
            <a:r>
              <a:rPr lang="en-US" sz="2400" dirty="0"/>
              <a:t> </a:t>
            </a:r>
            <a:br>
              <a:rPr lang="en-US" sz="2400" dirty="0"/>
            </a:br>
            <a:endParaRPr lang="en-US" sz="2400" dirty="0"/>
          </a:p>
        </p:txBody>
      </p:sp>
      <p:grpSp>
        <p:nvGrpSpPr>
          <p:cNvPr id="7" name="Group 6"/>
          <p:cNvGrpSpPr>
            <a:grpSpLocks noGrp="1" noUngrp="1" noChangeAspect="1"/>
          </p:cNvGrpSpPr>
          <p:nvPr/>
        </p:nvGrpSpPr>
        <p:grpSpPr bwMode="auto">
          <a:xfrm>
            <a:off x="3779912" y="1772816"/>
            <a:ext cx="5197531" cy="3760142"/>
            <a:chOff x="685800" y="808038"/>
            <a:chExt cx="7772400" cy="5622925"/>
          </a:xfrm>
        </p:grpSpPr>
        <p:pic>
          <p:nvPicPr>
            <p:cNvPr id="8" name="Picture 7" descr="09fig02.jpg"/>
            <p:cNvPicPr>
              <a:picLocks noRot="1" noChangeAspect="1" noMove="1" noResize="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08038"/>
              <a:ext cx="7772400" cy="524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85800" y="6088063"/>
              <a:ext cx="7772400" cy="342900"/>
            </a:xfrm>
            <a:prstGeom prst="rect">
              <a:avLst/>
            </a:prstGeom>
            <a:noFill/>
            <a:ln>
              <a:noFill/>
            </a:ln>
          </p:spPr>
          <p:txBody>
            <a:bodyPr anchor="ctr">
              <a:normAutofit fontScale="4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sz="2400" dirty="0"/>
            </a:p>
          </p:txBody>
        </p:sp>
      </p:grpSp>
    </p:spTree>
    <p:extLst>
      <p:ext uri="{BB962C8B-B14F-4D97-AF65-F5344CB8AC3E}">
        <p14:creationId xmlns:p14="http://schemas.microsoft.com/office/powerpoint/2010/main" val="19327296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457200"/>
            <a:ext cx="7402016" cy="563563"/>
          </a:xfrm>
        </p:spPr>
        <p:txBody>
          <a:bodyPr/>
          <a:lstStyle/>
          <a:p>
            <a:r>
              <a:rPr lang="en-US" dirty="0" smtClean="0"/>
              <a:t>App Icons and Launch Images </a:t>
            </a:r>
            <a:endParaRPr lang="en-US" sz="2000" dirty="0">
              <a:solidFill>
                <a:srgbClr val="FF0000"/>
              </a:solidFill>
            </a:endParaRPr>
          </a:p>
        </p:txBody>
      </p:sp>
      <p:grpSp>
        <p:nvGrpSpPr>
          <p:cNvPr id="5" name="Group 3"/>
          <p:cNvGrpSpPr>
            <a:grpSpLocks noGrp="1" noUngrp="1" noChangeAspect="1"/>
          </p:cNvGrpSpPr>
          <p:nvPr/>
        </p:nvGrpSpPr>
        <p:grpSpPr bwMode="auto">
          <a:xfrm>
            <a:off x="1115616" y="1223963"/>
            <a:ext cx="7342584" cy="4526127"/>
            <a:chOff x="685800" y="1223963"/>
            <a:chExt cx="7772400" cy="4791075"/>
          </a:xfrm>
        </p:grpSpPr>
        <p:pic>
          <p:nvPicPr>
            <p:cNvPr id="6" name="Picture 1" descr="09fig20.jpg"/>
            <p:cNvPicPr>
              <a:picLocks noRot="1" noChangeAspect="1" noMove="1" noResize="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685800" y="1223963"/>
              <a:ext cx="777240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85800" y="5672138"/>
              <a:ext cx="7772400" cy="342900"/>
            </a:xfrm>
            <a:prstGeom prst="rect">
              <a:avLst/>
            </a:prstGeom>
            <a:noFill/>
            <a:ln>
              <a:noFill/>
            </a:ln>
          </p:spPr>
          <p:txBody>
            <a:bodyPr anchor="ctr">
              <a:normAutofit fontScale="77500" lnSpcReduction="20000"/>
            </a:bodyPr>
            <a:lstStyle/>
            <a:p>
              <a:pPr algn="ctr" eaLnBrk="1" fontAlgn="auto" hangingPunct="1">
                <a:spcBef>
                  <a:spcPts val="0"/>
                </a:spcBef>
                <a:spcAft>
                  <a:spcPts val="0"/>
                </a:spcAft>
                <a:defRPr/>
              </a:pPr>
              <a:endParaRPr lang="en-US" sz="2400" dirty="0">
                <a:latin typeface="+mn-lt"/>
                <a:cs typeface="+mn-cs"/>
              </a:endParaRPr>
            </a:p>
          </p:txBody>
        </p:sp>
      </p:grpSp>
      <p:sp>
        <p:nvSpPr>
          <p:cNvPr id="8" name="TextBox 5"/>
          <p:cNvSpPr txBox="1">
            <a:spLocks noChangeArrowheads="1"/>
          </p:cNvSpPr>
          <p:nvPr/>
        </p:nvSpPr>
        <p:spPr bwMode="auto">
          <a:xfrm>
            <a:off x="421704" y="5373216"/>
            <a:ext cx="8686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en-US" sz="1400" dirty="0">
                <a:latin typeface="Arial" panose="020B0604020202020204" pitchFamily="34" charset="0"/>
              </a:rPr>
              <a:t>Figure 9.20 Possible </a:t>
            </a:r>
            <a:r>
              <a:rPr lang="fr-FR" altLang="en-US" sz="1400" dirty="0" err="1">
                <a:latin typeface="Arial" panose="020B0604020202020204" pitchFamily="34" charset="0"/>
              </a:rPr>
              <a:t>app</a:t>
            </a:r>
            <a:r>
              <a:rPr lang="fr-FR" altLang="en-US" sz="1400" dirty="0">
                <a:latin typeface="Arial" panose="020B0604020202020204" pitchFamily="34" charset="0"/>
              </a:rPr>
              <a:t> </a:t>
            </a:r>
            <a:r>
              <a:rPr lang="fr-FR" altLang="en-US" sz="1400" dirty="0" err="1">
                <a:latin typeface="Arial" panose="020B0604020202020204" pitchFamily="34" charset="0"/>
              </a:rPr>
              <a:t>icon</a:t>
            </a:r>
            <a:r>
              <a:rPr lang="fr-FR" altLang="en-US" sz="1400" dirty="0">
                <a:latin typeface="Arial" panose="020B0604020202020204" pitchFamily="34" charset="0"/>
              </a:rPr>
              <a:t> </a:t>
            </a:r>
            <a:r>
              <a:rPr lang="fr-FR" altLang="en-US" sz="1400" dirty="0" err="1">
                <a:latin typeface="Arial" panose="020B0604020202020204" pitchFamily="34" charset="0"/>
              </a:rPr>
              <a:t>resolutions</a:t>
            </a:r>
            <a:r>
              <a:rPr lang="fr-FR" altLang="en-US" sz="1400" dirty="0">
                <a:latin typeface="Arial" panose="020B0604020202020204" pitchFamily="34" charset="0"/>
              </a:rPr>
              <a:t>.</a:t>
            </a:r>
          </a:p>
        </p:txBody>
      </p:sp>
    </p:spTree>
    <p:extLst>
      <p:ext uri="{BB962C8B-B14F-4D97-AF65-F5344CB8AC3E}">
        <p14:creationId xmlns:p14="http://schemas.microsoft.com/office/powerpoint/2010/main" val="2523341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Resources</a:t>
            </a:r>
            <a:endParaRPr lang="en-US" dirty="0"/>
          </a:p>
        </p:txBody>
      </p:sp>
      <p:sp>
        <p:nvSpPr>
          <p:cNvPr id="3" name="Content Placeholder 2"/>
          <p:cNvSpPr>
            <a:spLocks noGrp="1"/>
          </p:cNvSpPr>
          <p:nvPr>
            <p:ph idx="1"/>
          </p:nvPr>
        </p:nvSpPr>
        <p:spPr/>
        <p:txBody>
          <a:bodyPr/>
          <a:lstStyle/>
          <a:p>
            <a:pPr marL="0" marR="0" indent="-228600" algn="l" rtl="0">
              <a:spcBef>
                <a:spcPts val="0"/>
              </a:spcBef>
              <a:spcAft>
                <a:spcPts val="0"/>
              </a:spcAft>
            </a:pPr>
            <a:r>
              <a:rPr lang="en-US" dirty="0" smtClean="0"/>
              <a:t>Developing </a:t>
            </a:r>
            <a:r>
              <a:rPr lang="en-US" dirty="0"/>
              <a:t>iOS apps with Swift</a:t>
            </a:r>
            <a:r>
              <a:rPr lang="en-US" b="1" dirty="0" smtClean="0"/>
              <a:t>:</a:t>
            </a:r>
            <a:endParaRPr lang="en-US" b="1" dirty="0"/>
          </a:p>
          <a:p>
            <a:pPr marL="0" marR="0" indent="0" algn="l" rtl="0">
              <a:spcBef>
                <a:spcPts val="0"/>
              </a:spcBef>
              <a:spcAft>
                <a:spcPts val="0"/>
              </a:spcAft>
              <a:buNone/>
            </a:pPr>
            <a:r>
              <a:rPr lang="en-US" dirty="0">
                <a:hlinkClick r:id="rId2"/>
              </a:rPr>
              <a:t>https://developer.android.com/training/basics/intents/index.html</a:t>
            </a:r>
            <a:endParaRPr lang="en-US" dirty="0"/>
          </a:p>
          <a:p>
            <a:pPr marL="0" marR="0" indent="0" algn="l" rtl="0">
              <a:spcBef>
                <a:spcPts val="0"/>
              </a:spcBef>
              <a:spcAft>
                <a:spcPts val="0"/>
              </a:spcAft>
              <a:buNone/>
            </a:pPr>
            <a:endParaRPr lang="en-US" b="1" dirty="0"/>
          </a:p>
        </p:txBody>
      </p:sp>
    </p:spTree>
    <p:extLst>
      <p:ext uri="{BB962C8B-B14F-4D97-AF65-F5344CB8AC3E}">
        <p14:creationId xmlns:p14="http://schemas.microsoft.com/office/powerpoint/2010/main" val="115051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WordArt 3"/>
          <p:cNvSpPr>
            <a:spLocks noChangeArrowheads="1" noChangeShapeType="1" noTextEdit="1"/>
          </p:cNvSpPr>
          <p:nvPr/>
        </p:nvSpPr>
        <p:spPr bwMode="gray">
          <a:xfrm>
            <a:off x="1981200" y="2667000"/>
            <a:ext cx="5257800" cy="838200"/>
          </a:xfrm>
          <a:prstGeom prst="rect">
            <a:avLst/>
          </a:prstGeom>
        </p:spPr>
        <p:txBody>
          <a:bodyPr wrap="none" fromWordArt="1">
            <a:prstTxWarp prst="textDeflate">
              <a:avLst>
                <a:gd name="adj" fmla="val 0"/>
              </a:avLst>
            </a:prstTxWarp>
          </a:bodyPr>
          <a:lstStyle/>
          <a:p>
            <a:pPr algn="ctr"/>
            <a:r>
              <a:rPr lang="en-US" sz="5400" b="1" kern="10">
                <a:ln w="19050">
                  <a:solidFill>
                    <a:schemeClr val="bg1"/>
                  </a:solidFill>
                  <a:round/>
                  <a:headEnd/>
                  <a:tailEnd/>
                </a:ln>
                <a:gradFill rotWithShape="1">
                  <a:gsLst>
                    <a:gs pos="0">
                      <a:schemeClr val="accent1"/>
                    </a:gs>
                    <a:gs pos="100000">
                      <a:schemeClr val="accent2"/>
                    </a:gs>
                  </a:gsLst>
                  <a:lin ang="5400000" scaled="1"/>
                </a:gradFill>
                <a:effectLst>
                  <a:outerShdw dist="35921" dir="2700000" algn="ctr" rotWithShape="0">
                    <a:schemeClr val="bg2">
                      <a:alpha val="50000"/>
                    </a:schemeClr>
                  </a:outerShdw>
                </a:effectLst>
                <a:latin typeface="Verdana"/>
              </a:rPr>
              <a:t>Thank You !</a:t>
            </a:r>
            <a:endParaRPr lang="ar-EG" sz="5400" b="1" kern="10">
              <a:ln w="19050">
                <a:solidFill>
                  <a:schemeClr val="bg1"/>
                </a:solidFill>
                <a:round/>
                <a:headEnd/>
                <a:tailEnd/>
              </a:ln>
              <a:gradFill rotWithShape="1">
                <a:gsLst>
                  <a:gs pos="0">
                    <a:schemeClr val="accent1"/>
                  </a:gs>
                  <a:gs pos="100000">
                    <a:schemeClr val="accent2"/>
                  </a:gs>
                </a:gsLst>
                <a:lin ang="5400000" scaled="1"/>
              </a:gradFill>
              <a:effectLst>
                <a:outerShdw dist="35921" dir="2700000" algn="ctr" rotWithShape="0">
                  <a:schemeClr val="bg2">
                    <a:alpha val="50000"/>
                  </a:schemeClr>
                </a:outerShdw>
              </a:effectLst>
              <a:latin typeface="Verdana"/>
            </a:endParaRPr>
          </a:p>
        </p:txBody>
      </p:sp>
      <p:sp>
        <p:nvSpPr>
          <p:cNvPr id="2" name="Footer Placeholder 1"/>
          <p:cNvSpPr>
            <a:spLocks noGrp="1"/>
          </p:cNvSpPr>
          <p:nvPr>
            <p:ph type="ftr" sz="quarter" idx="3"/>
          </p:nvPr>
        </p:nvSpPr>
        <p:spPr/>
        <p:txBody>
          <a:bodyPr/>
          <a:lstStyle/>
          <a:p>
            <a:r>
              <a:rPr lang="en-US" smtClean="0"/>
              <a:t>IT448-Autumn2017</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Creating the </a:t>
            </a:r>
            <a:r>
              <a:rPr lang="en-US" dirty="0" err="1" smtClean="0"/>
              <a:t>Xcode</a:t>
            </a:r>
            <a:r>
              <a:rPr lang="en-US" dirty="0" smtClean="0"/>
              <a:t> Project</a:t>
            </a:r>
            <a:endParaRPr lang="en-US" dirty="0">
              <a:solidFill>
                <a:schemeClr val="accent2"/>
              </a:solidFill>
            </a:endParaRPr>
          </a:p>
        </p:txBody>
      </p:sp>
      <p:sp>
        <p:nvSpPr>
          <p:cNvPr id="3" name="Content Placeholder 2"/>
          <p:cNvSpPr>
            <a:spLocks noGrp="1"/>
          </p:cNvSpPr>
          <p:nvPr>
            <p:ph idx="1"/>
          </p:nvPr>
        </p:nvSpPr>
        <p:spPr>
          <a:xfrm>
            <a:off x="0" y="1340768"/>
            <a:ext cx="3635896" cy="3456384"/>
          </a:xfrm>
          <a:noFill/>
        </p:spPr>
        <p:txBody>
          <a:bodyPr/>
          <a:lstStyle/>
          <a:p>
            <a:pPr algn="l" rtl="0"/>
            <a:r>
              <a:rPr lang="en-US" sz="1800" dirty="0"/>
              <a:t>On the next screen, you choose a </a:t>
            </a:r>
            <a:r>
              <a:rPr lang="en-US" sz="1800" b="1" dirty="0"/>
              <a:t>name for your app</a:t>
            </a:r>
            <a:r>
              <a:rPr lang="en-US" sz="1800" dirty="0"/>
              <a:t>. Type “</a:t>
            </a:r>
            <a:r>
              <a:rPr lang="en-US" sz="1800" dirty="0" smtClean="0"/>
              <a:t>Hello World</a:t>
            </a:r>
            <a:r>
              <a:rPr lang="en-US" sz="1800" dirty="0"/>
              <a:t>!” </a:t>
            </a:r>
          </a:p>
          <a:p>
            <a:pPr algn="l" rtl="0"/>
            <a:r>
              <a:rPr lang="en-US" sz="1800" dirty="0"/>
              <a:t>you should add your </a:t>
            </a:r>
            <a:r>
              <a:rPr lang="en-US" sz="1800" b="1" dirty="0"/>
              <a:t>company’s name, identifier</a:t>
            </a:r>
            <a:r>
              <a:rPr lang="en-US" sz="1800" dirty="0"/>
              <a:t> (reverse web address), and </a:t>
            </a:r>
            <a:r>
              <a:rPr lang="en-US" sz="1800" b="1" dirty="0" smtClean="0"/>
              <a:t>class prefix</a:t>
            </a:r>
            <a:r>
              <a:rPr lang="en-US" sz="1800" dirty="0"/>
              <a:t>. The class prefix is at least three capital letters that are prepended to any class you </a:t>
            </a:r>
            <a:r>
              <a:rPr lang="en-US" sz="1800" dirty="0" smtClean="0"/>
              <a:t>create to </a:t>
            </a:r>
            <a:r>
              <a:rPr lang="en-US" sz="1800" dirty="0"/>
              <a:t>distinguish them from library classes</a:t>
            </a:r>
            <a:r>
              <a:rPr lang="en-US" sz="1800" dirty="0" smtClean="0"/>
              <a:t>.</a:t>
            </a:r>
            <a:r>
              <a:rPr lang="en-US" sz="1800" u="sng" dirty="0" smtClean="0"/>
              <a:t/>
            </a:r>
            <a:br>
              <a:rPr lang="en-US" sz="1800" u="sng" dirty="0" smtClean="0"/>
            </a:br>
            <a:r>
              <a:rPr lang="en-US" sz="1800" u="sng" dirty="0" smtClean="0"/>
              <a:t/>
            </a:r>
            <a:br>
              <a:rPr lang="en-US" sz="1800" u="sng" dirty="0" smtClean="0"/>
            </a:br>
            <a:r>
              <a:rPr lang="en-US" sz="1800" u="sng" dirty="0" smtClean="0"/>
              <a:t/>
            </a:r>
            <a:br>
              <a:rPr lang="en-US" sz="1800" u="sng" dirty="0" smtClean="0"/>
            </a:br>
            <a:r>
              <a:rPr lang="en-US" sz="1800" u="sng" dirty="0" smtClean="0"/>
              <a:t> </a:t>
            </a:r>
            <a:br>
              <a:rPr lang="en-US" sz="1800" u="sng" dirty="0" smtClean="0"/>
            </a:br>
            <a:endParaRPr lang="en-US" sz="1800" u="sng" dirty="0"/>
          </a:p>
        </p:txBody>
      </p:sp>
      <p:pic>
        <p:nvPicPr>
          <p:cNvPr id="4" name="Picture 3"/>
          <p:cNvPicPr>
            <a:picLocks noChangeAspect="1"/>
          </p:cNvPicPr>
          <p:nvPr/>
        </p:nvPicPr>
        <p:blipFill>
          <a:blip r:embed="rId2"/>
          <a:stretch>
            <a:fillRect/>
          </a:stretch>
        </p:blipFill>
        <p:spPr>
          <a:xfrm>
            <a:off x="3767130" y="1340768"/>
            <a:ext cx="5364088" cy="3626764"/>
          </a:xfrm>
          <a:prstGeom prst="rect">
            <a:avLst/>
          </a:prstGeom>
        </p:spPr>
      </p:pic>
      <p:sp>
        <p:nvSpPr>
          <p:cNvPr id="5" name="Rectangle 4"/>
          <p:cNvSpPr/>
          <p:nvPr/>
        </p:nvSpPr>
        <p:spPr>
          <a:xfrm>
            <a:off x="114300" y="4768758"/>
            <a:ext cx="5465812" cy="1600438"/>
          </a:xfrm>
          <a:prstGeom prst="rect">
            <a:avLst/>
          </a:prstGeom>
        </p:spPr>
        <p:txBody>
          <a:bodyPr wrap="square">
            <a:spAutoFit/>
          </a:bodyPr>
          <a:lstStyle/>
          <a:p>
            <a:r>
              <a:rPr lang="en-US" sz="1600" b="1" u="sng" dirty="0">
                <a:solidFill>
                  <a:srgbClr val="FF0000"/>
                </a:solidFill>
              </a:rPr>
              <a:t>Note:</a:t>
            </a:r>
          </a:p>
          <a:p>
            <a:pPr marL="400050" lvl="1"/>
            <a:r>
              <a:rPr lang="en-US" sz="1600" b="1" dirty="0"/>
              <a:t>Apple has reserved two-letter prefixes</a:t>
            </a:r>
            <a:r>
              <a:rPr lang="en-US" sz="1600" dirty="0"/>
              <a:t> for use with the frameworks that come with the platform, so you will see these in classes like </a:t>
            </a:r>
            <a:r>
              <a:rPr lang="en-US" sz="1600" dirty="0" err="1"/>
              <a:t>NSArray</a:t>
            </a:r>
            <a:r>
              <a:rPr lang="en-US" sz="1600" dirty="0"/>
              <a:t>, </a:t>
            </a:r>
            <a:r>
              <a:rPr lang="en-US" sz="1600" dirty="0" err="1"/>
              <a:t>CLLocation</a:t>
            </a:r>
            <a:r>
              <a:rPr lang="en-US" sz="1600" dirty="0"/>
              <a:t>, and </a:t>
            </a:r>
            <a:r>
              <a:rPr lang="en-US" sz="1600" dirty="0" err="1"/>
              <a:t>UIButton</a:t>
            </a:r>
            <a:r>
              <a:rPr lang="en-US" sz="1600" dirty="0"/>
              <a:t>. </a:t>
            </a:r>
            <a:br>
              <a:rPr lang="en-US" sz="1600" dirty="0"/>
            </a:br>
            <a:endParaRPr lang="en-US" dirty="0"/>
          </a:p>
        </p:txBody>
      </p:sp>
    </p:spTree>
    <p:extLst>
      <p:ext uri="{BB962C8B-B14F-4D97-AF65-F5344CB8AC3E}">
        <p14:creationId xmlns:p14="http://schemas.microsoft.com/office/powerpoint/2010/main" val="145814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Creating the </a:t>
            </a:r>
            <a:r>
              <a:rPr lang="en-US" dirty="0" err="1" smtClean="0"/>
              <a:t>Xcode</a:t>
            </a:r>
            <a:r>
              <a:rPr lang="en-US" dirty="0" smtClean="0"/>
              <a:t> Project</a:t>
            </a:r>
            <a:endParaRPr lang="en-US" dirty="0">
              <a:solidFill>
                <a:schemeClr val="accent2"/>
              </a:solidFill>
            </a:endParaRPr>
          </a:p>
        </p:txBody>
      </p:sp>
      <p:grpSp>
        <p:nvGrpSpPr>
          <p:cNvPr id="7" name="Group 6"/>
          <p:cNvGrpSpPr>
            <a:grpSpLocks noGrp="1" noUngrp="1" noChangeAspect="1"/>
          </p:cNvGrpSpPr>
          <p:nvPr/>
        </p:nvGrpSpPr>
        <p:grpSpPr bwMode="auto">
          <a:xfrm>
            <a:off x="716332" y="1582563"/>
            <a:ext cx="7772400" cy="5230813"/>
            <a:chOff x="685800" y="1003300"/>
            <a:chExt cx="7772400" cy="5230813"/>
          </a:xfrm>
        </p:grpSpPr>
        <p:pic>
          <p:nvPicPr>
            <p:cNvPr id="8" name="Picture 7" descr="09fig04.jpg"/>
            <p:cNvPicPr>
              <a:picLocks noRot="1" noChangeAspect="1" noMove="1" noResize="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03300"/>
              <a:ext cx="7772400" cy="484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85800" y="5891213"/>
              <a:ext cx="7772400" cy="342900"/>
            </a:xfrm>
            <a:prstGeom prst="rect">
              <a:avLst/>
            </a:prstGeom>
            <a:noFill/>
            <a:ln>
              <a:noFill/>
            </a:ln>
          </p:spPr>
          <p:txBody>
            <a:bodyPr anchor="ctr">
              <a:normAutofit fontScale="8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sz="2400" dirty="0"/>
            </a:p>
          </p:txBody>
        </p:sp>
      </p:grpSp>
      <p:sp>
        <p:nvSpPr>
          <p:cNvPr id="4" name="Rectangle 3"/>
          <p:cNvSpPr/>
          <p:nvPr/>
        </p:nvSpPr>
        <p:spPr>
          <a:xfrm>
            <a:off x="716332" y="1016463"/>
            <a:ext cx="8320164" cy="646331"/>
          </a:xfrm>
          <a:prstGeom prst="rect">
            <a:avLst/>
          </a:prstGeom>
        </p:spPr>
        <p:txBody>
          <a:bodyPr wrap="square">
            <a:spAutoFit/>
          </a:bodyPr>
          <a:lstStyle/>
          <a:p>
            <a:r>
              <a:rPr lang="en-US" dirty="0">
                <a:latin typeface="StoneSerifStd-Medium"/>
              </a:rPr>
              <a:t>After creating the project, you’re now looking at the main </a:t>
            </a:r>
            <a:r>
              <a:rPr lang="en-US" dirty="0" err="1">
                <a:latin typeface="StoneSerifStd-Medium"/>
              </a:rPr>
              <a:t>Xcode</a:t>
            </a:r>
            <a:r>
              <a:rPr lang="en-US" dirty="0">
                <a:latin typeface="StoneSerifStd-Medium"/>
              </a:rPr>
              <a:t> workspace window. Figure </a:t>
            </a:r>
            <a:r>
              <a:rPr lang="en-US" dirty="0" smtClean="0">
                <a:latin typeface="StoneSerifStd-Medium"/>
              </a:rPr>
              <a:t>9.4 shows </a:t>
            </a:r>
            <a:r>
              <a:rPr lang="en-US" dirty="0">
                <a:latin typeface="StoneSerifStd-Medium"/>
              </a:rPr>
              <a:t>an overview of the </a:t>
            </a:r>
            <a:r>
              <a:rPr lang="en-US" dirty="0" err="1">
                <a:latin typeface="StoneSerifStd-Medium"/>
              </a:rPr>
              <a:t>Xcode</a:t>
            </a:r>
            <a:r>
              <a:rPr lang="en-US" dirty="0">
                <a:latin typeface="StoneSerifStd-Medium"/>
              </a:rPr>
              <a:t> workspace.</a:t>
            </a:r>
            <a:endParaRPr lang="en-US" dirty="0"/>
          </a:p>
        </p:txBody>
      </p:sp>
      <p:sp>
        <p:nvSpPr>
          <p:cNvPr id="10" name="TextBox 5"/>
          <p:cNvSpPr txBox="1">
            <a:spLocks noChangeArrowheads="1"/>
          </p:cNvSpPr>
          <p:nvPr/>
        </p:nvSpPr>
        <p:spPr bwMode="auto">
          <a:xfrm>
            <a:off x="228600" y="6505401"/>
            <a:ext cx="8686800" cy="307975"/>
          </a:xfrm>
          <a:prstGeom prst="rect">
            <a:avLst/>
          </a:prstGeom>
          <a:solidFill>
            <a:schemeClr val="bg1"/>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dirty="0">
                <a:latin typeface="Arial" panose="020B0604020202020204" pitchFamily="34" charset="0"/>
              </a:rPr>
              <a:t>Figure 9.4 Overview of the </a:t>
            </a:r>
            <a:r>
              <a:rPr lang="en-US" altLang="en-US" sz="1400" dirty="0" err="1">
                <a:latin typeface="Arial" panose="020B0604020202020204" pitchFamily="34" charset="0"/>
              </a:rPr>
              <a:t>Xcode</a:t>
            </a:r>
            <a:r>
              <a:rPr lang="en-US" altLang="en-US" sz="1400" dirty="0">
                <a:latin typeface="Arial" panose="020B0604020202020204" pitchFamily="34" charset="0"/>
              </a:rPr>
              <a:t> workspace.</a:t>
            </a:r>
          </a:p>
        </p:txBody>
      </p:sp>
    </p:spTree>
    <p:extLst>
      <p:ext uri="{BB962C8B-B14F-4D97-AF65-F5344CB8AC3E}">
        <p14:creationId xmlns:p14="http://schemas.microsoft.com/office/powerpoint/2010/main" val="2849142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978080" cy="563563"/>
          </a:xfrm>
        </p:spPr>
        <p:txBody>
          <a:bodyPr/>
          <a:lstStyle/>
          <a:p>
            <a:pPr rtl="0"/>
            <a:r>
              <a:rPr lang="en-US" dirty="0"/>
              <a:t>Creating the </a:t>
            </a:r>
            <a:r>
              <a:rPr lang="en-US" dirty="0" err="1"/>
              <a:t>Xcode</a:t>
            </a:r>
            <a:r>
              <a:rPr lang="en-US" dirty="0"/>
              <a:t> </a:t>
            </a:r>
            <a:r>
              <a:rPr lang="en-US" dirty="0" smtClean="0"/>
              <a:t>Project </a:t>
            </a:r>
            <a:br>
              <a:rPr lang="en-US" dirty="0" smtClean="0"/>
            </a:br>
            <a:r>
              <a:rPr lang="en-US" sz="2000" dirty="0" err="1" smtClean="0">
                <a:solidFill>
                  <a:srgbClr val="FF0000"/>
                </a:solidFill>
              </a:rPr>
              <a:t>Project</a:t>
            </a:r>
            <a:r>
              <a:rPr lang="en-US" sz="2000" dirty="0" smtClean="0">
                <a:solidFill>
                  <a:srgbClr val="FF0000"/>
                </a:solidFill>
              </a:rPr>
              <a:t> Settings</a:t>
            </a:r>
            <a:endParaRPr lang="en-US" sz="2000" dirty="0">
              <a:solidFill>
                <a:srgbClr val="FF0000"/>
              </a:solidFill>
            </a:endParaRPr>
          </a:p>
        </p:txBody>
      </p:sp>
      <p:grpSp>
        <p:nvGrpSpPr>
          <p:cNvPr id="4" name="Group 3"/>
          <p:cNvGrpSpPr>
            <a:grpSpLocks noGrp="1" noUngrp="1" noChangeAspect="1"/>
          </p:cNvGrpSpPr>
          <p:nvPr/>
        </p:nvGrpSpPr>
        <p:grpSpPr bwMode="auto">
          <a:xfrm>
            <a:off x="2623348" y="1436363"/>
            <a:ext cx="6555966" cy="4418627"/>
            <a:chOff x="685800" y="900113"/>
            <a:chExt cx="7772400" cy="5437187"/>
          </a:xfrm>
        </p:grpSpPr>
        <p:pic>
          <p:nvPicPr>
            <p:cNvPr id="5" name="Picture 4" descr="09fig05.jpg"/>
            <p:cNvPicPr>
              <a:picLocks noRot="1" noChangeAspect="1" noMove="1" noResize="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00113"/>
              <a:ext cx="7772400" cy="505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85800" y="5994400"/>
              <a:ext cx="7772400" cy="342900"/>
            </a:xfrm>
            <a:prstGeom prst="rect">
              <a:avLst/>
            </a:prstGeom>
            <a:noFill/>
            <a:ln>
              <a:noFill/>
            </a:ln>
          </p:spPr>
          <p:txBody>
            <a:bodyPr anchor="ctr">
              <a:normAutofit fontScale="6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sz="2400" dirty="0"/>
            </a:p>
          </p:txBody>
        </p:sp>
      </p:grpSp>
      <p:sp>
        <p:nvSpPr>
          <p:cNvPr id="7" name="Content Placeholder 2"/>
          <p:cNvSpPr txBox="1">
            <a:spLocks/>
          </p:cNvSpPr>
          <p:nvPr/>
        </p:nvSpPr>
        <p:spPr bwMode="auto">
          <a:xfrm>
            <a:off x="0" y="1767342"/>
            <a:ext cx="2483768" cy="1301618"/>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r" rtl="1" eaLnBrk="1" fontAlgn="base" hangingPunct="1">
              <a:spcBef>
                <a:spcPct val="20000"/>
              </a:spcBef>
              <a:spcAft>
                <a:spcPct val="0"/>
              </a:spcAft>
              <a:buClr>
                <a:schemeClr val="tx2"/>
              </a:buClr>
              <a:buFont typeface="Wingdings" pitchFamily="2" charset="2"/>
              <a:buChar char="§"/>
              <a:defRPr sz="2800">
                <a:solidFill>
                  <a:schemeClr val="tx1"/>
                </a:solidFill>
                <a:latin typeface="+mn-lt"/>
                <a:ea typeface="+mn-ea"/>
                <a:cs typeface="+mn-cs"/>
              </a:defRPr>
            </a:lvl1pPr>
            <a:lvl2pPr marL="742950" indent="-285750" algn="r" rtl="1" eaLnBrk="1" fontAlgn="base" hangingPunct="1">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r" rtl="1" eaLnBrk="1" fontAlgn="base" hangingPunct="1">
              <a:spcBef>
                <a:spcPct val="20000"/>
              </a:spcBef>
              <a:spcAft>
                <a:spcPct val="0"/>
              </a:spcAft>
              <a:buClr>
                <a:schemeClr val="tx1"/>
              </a:buClr>
              <a:buChar char="•"/>
              <a:defRPr sz="2000">
                <a:solidFill>
                  <a:schemeClr val="tx1"/>
                </a:solidFill>
                <a:latin typeface="+mn-lt"/>
              </a:defRPr>
            </a:lvl3pPr>
            <a:lvl4pPr marL="1600200" indent="-228600" algn="r" rtl="1" eaLnBrk="1" fontAlgn="base" hangingPunct="1">
              <a:spcBef>
                <a:spcPct val="20000"/>
              </a:spcBef>
              <a:spcAft>
                <a:spcPct val="0"/>
              </a:spcAft>
              <a:buChar char="–"/>
              <a:defRPr>
                <a:solidFill>
                  <a:schemeClr val="tx1"/>
                </a:solidFill>
                <a:latin typeface="+mn-lt"/>
              </a:defRPr>
            </a:lvl4pPr>
            <a:lvl5pPr marL="2057400" indent="-228600" algn="r" rtl="1" eaLnBrk="1" fontAlgn="base" hangingPunct="1">
              <a:spcBef>
                <a:spcPct val="20000"/>
              </a:spcBef>
              <a:spcAft>
                <a:spcPct val="0"/>
              </a:spcAft>
              <a:buChar char="»"/>
              <a:defRPr>
                <a:solidFill>
                  <a:schemeClr val="tx1"/>
                </a:solidFill>
                <a:latin typeface="+mn-lt"/>
              </a:defRPr>
            </a:lvl5pPr>
            <a:lvl6pPr marL="2514600" indent="-228600" algn="r" rtl="1" eaLnBrk="1" fontAlgn="base" hangingPunct="1">
              <a:spcBef>
                <a:spcPct val="20000"/>
              </a:spcBef>
              <a:spcAft>
                <a:spcPct val="0"/>
              </a:spcAft>
              <a:buChar char="»"/>
              <a:defRPr>
                <a:solidFill>
                  <a:schemeClr val="tx1"/>
                </a:solidFill>
                <a:latin typeface="+mn-lt"/>
              </a:defRPr>
            </a:lvl6pPr>
            <a:lvl7pPr marL="2971800" indent="-228600" algn="r" rtl="1" eaLnBrk="1" fontAlgn="base" hangingPunct="1">
              <a:spcBef>
                <a:spcPct val="20000"/>
              </a:spcBef>
              <a:spcAft>
                <a:spcPct val="0"/>
              </a:spcAft>
              <a:buChar char="»"/>
              <a:defRPr>
                <a:solidFill>
                  <a:schemeClr val="tx1"/>
                </a:solidFill>
                <a:latin typeface="+mn-lt"/>
              </a:defRPr>
            </a:lvl7pPr>
            <a:lvl8pPr marL="3429000" indent="-228600" algn="r" rtl="1" eaLnBrk="1" fontAlgn="base" hangingPunct="1">
              <a:spcBef>
                <a:spcPct val="20000"/>
              </a:spcBef>
              <a:spcAft>
                <a:spcPct val="0"/>
              </a:spcAft>
              <a:buChar char="»"/>
              <a:defRPr>
                <a:solidFill>
                  <a:schemeClr val="tx1"/>
                </a:solidFill>
                <a:latin typeface="+mn-lt"/>
              </a:defRPr>
            </a:lvl8pPr>
            <a:lvl9pPr marL="3886200" indent="-228600" algn="r" rtl="1" eaLnBrk="1" fontAlgn="base" hangingPunct="1">
              <a:spcBef>
                <a:spcPct val="20000"/>
              </a:spcBef>
              <a:spcAft>
                <a:spcPct val="0"/>
              </a:spcAft>
              <a:buChar char="»"/>
              <a:defRPr>
                <a:solidFill>
                  <a:schemeClr val="tx1"/>
                </a:solidFill>
                <a:latin typeface="+mn-lt"/>
              </a:defRPr>
            </a:lvl9pPr>
          </a:lstStyle>
          <a:p>
            <a:pPr algn="l" rtl="0"/>
            <a:r>
              <a:rPr lang="en-US" sz="1800" dirty="0"/>
              <a:t>In the center of the workspace is a summary of the app and several </a:t>
            </a:r>
            <a:r>
              <a:rPr lang="en-US" sz="1800" dirty="0" err="1"/>
              <a:t>appwide</a:t>
            </a:r>
            <a:r>
              <a:rPr lang="en-US" sz="1800" dirty="0"/>
              <a:t> settings</a:t>
            </a:r>
            <a:r>
              <a:rPr lang="en-US" sz="1800" dirty="0" smtClean="0"/>
              <a:t>.</a:t>
            </a:r>
          </a:p>
          <a:p>
            <a:pPr marL="0" indent="0" algn="l" rtl="0">
              <a:buNone/>
            </a:pPr>
            <a:r>
              <a:rPr lang="en-US" sz="1800" dirty="0" smtClean="0"/>
              <a:t> </a:t>
            </a:r>
          </a:p>
          <a:p>
            <a:pPr algn="l" rtl="0"/>
            <a:r>
              <a:rPr lang="en-US" sz="1800" dirty="0" smtClean="0"/>
              <a:t>The </a:t>
            </a:r>
            <a:r>
              <a:rPr lang="en-US" sz="1800" dirty="0"/>
              <a:t>first section enables you to specify the version and build for the app</a:t>
            </a:r>
            <a:r>
              <a:rPr lang="en-US" sz="1800" dirty="0" smtClean="0"/>
              <a:t>.  </a:t>
            </a:r>
            <a:r>
              <a:rPr lang="en-US" sz="1800" dirty="0"/>
              <a:t/>
            </a:r>
            <a:br>
              <a:rPr lang="en-US" sz="1800" dirty="0"/>
            </a:br>
            <a:endParaRPr lang="en-US" sz="1800" kern="0" dirty="0"/>
          </a:p>
        </p:txBody>
      </p:sp>
      <p:sp>
        <p:nvSpPr>
          <p:cNvPr id="8" name="Rectangle 7"/>
          <p:cNvSpPr/>
          <p:nvPr/>
        </p:nvSpPr>
        <p:spPr>
          <a:xfrm>
            <a:off x="22168" y="5561945"/>
            <a:ext cx="9158344" cy="1569660"/>
          </a:xfrm>
          <a:prstGeom prst="rect">
            <a:avLst/>
          </a:prstGeom>
          <a:solidFill>
            <a:schemeClr val="bg1"/>
          </a:solidFill>
        </p:spPr>
        <p:txBody>
          <a:bodyPr wrap="square">
            <a:spAutoFit/>
          </a:bodyPr>
          <a:lstStyle/>
          <a:p>
            <a:pPr marL="285750" indent="-285750">
              <a:buFont typeface="Wingdings" panose="05000000000000000000" pitchFamily="2" charset="2"/>
              <a:buChar char="§"/>
            </a:pPr>
            <a:r>
              <a:rPr lang="en-US" sz="1600" dirty="0">
                <a:latin typeface="+mn-lt"/>
              </a:rPr>
              <a:t>The </a:t>
            </a:r>
            <a:r>
              <a:rPr lang="en-US" sz="1600" b="1" u="sng" dirty="0">
                <a:latin typeface="+mn-lt"/>
              </a:rPr>
              <a:t>version</a:t>
            </a:r>
            <a:r>
              <a:rPr lang="en-US" sz="1600" dirty="0">
                <a:latin typeface="+mn-lt"/>
              </a:rPr>
              <a:t> is used when the app is published to the App Store. Anytime an app with a higher version number is published, all your users will be prompted to download a new version. </a:t>
            </a:r>
          </a:p>
          <a:p>
            <a:pPr marL="285750" indent="-285750">
              <a:buFont typeface="Wingdings" panose="05000000000000000000" pitchFamily="2" charset="2"/>
              <a:buChar char="§"/>
            </a:pPr>
            <a:r>
              <a:rPr lang="en-US" sz="1600" dirty="0">
                <a:latin typeface="+mn-lt"/>
              </a:rPr>
              <a:t>The </a:t>
            </a:r>
            <a:r>
              <a:rPr lang="en-US" sz="1600" b="1" u="sng" dirty="0">
                <a:latin typeface="+mn-lt"/>
              </a:rPr>
              <a:t>build number </a:t>
            </a:r>
            <a:r>
              <a:rPr lang="en-US" sz="1600" dirty="0">
                <a:latin typeface="+mn-lt"/>
              </a:rPr>
              <a:t>is for internal use by the developer. </a:t>
            </a:r>
          </a:p>
          <a:p>
            <a:pPr marL="285750" indent="-285750">
              <a:buFont typeface="Wingdings" panose="05000000000000000000" pitchFamily="2" charset="2"/>
              <a:buChar char="§"/>
            </a:pPr>
            <a:r>
              <a:rPr lang="en-US" sz="1600" dirty="0">
                <a:latin typeface="+mn-lt"/>
              </a:rPr>
              <a:t>You can choose which </a:t>
            </a:r>
            <a:r>
              <a:rPr lang="en-US" sz="1600" b="1" u="sng" dirty="0">
                <a:latin typeface="+mn-lt"/>
              </a:rPr>
              <a:t>device types </a:t>
            </a:r>
            <a:r>
              <a:rPr lang="en-US" sz="1600" dirty="0">
                <a:latin typeface="+mn-lt"/>
              </a:rPr>
              <a:t>to target, as well as which version of iOS you want to target. </a:t>
            </a:r>
            <a:br>
              <a:rPr lang="en-US" sz="1600" dirty="0">
                <a:latin typeface="+mn-lt"/>
              </a:rPr>
            </a:br>
            <a:endParaRPr lang="en-US" sz="1600" dirty="0">
              <a:latin typeface="+mn-lt"/>
            </a:endParaRPr>
          </a:p>
        </p:txBody>
      </p:sp>
      <p:sp>
        <p:nvSpPr>
          <p:cNvPr id="9" name="Rectangle 8"/>
          <p:cNvSpPr/>
          <p:nvPr/>
        </p:nvSpPr>
        <p:spPr>
          <a:xfrm>
            <a:off x="100840" y="1151239"/>
            <a:ext cx="9001000" cy="338554"/>
          </a:xfrm>
          <a:prstGeom prst="rect">
            <a:avLst/>
          </a:prstGeom>
        </p:spPr>
        <p:txBody>
          <a:bodyPr wrap="square">
            <a:spAutoFit/>
          </a:bodyPr>
          <a:lstStyle/>
          <a:p>
            <a:r>
              <a:rPr lang="en-US" sz="1600" dirty="0">
                <a:latin typeface="StoneSerifStd-Medium"/>
              </a:rPr>
              <a:t>After you’ve created the Hello World project, you should see the view of </a:t>
            </a:r>
            <a:r>
              <a:rPr lang="en-US" sz="1600" dirty="0" err="1">
                <a:latin typeface="StoneSerifStd-Medium"/>
              </a:rPr>
              <a:t>Xcode</a:t>
            </a:r>
            <a:r>
              <a:rPr lang="en-US" sz="1600" dirty="0">
                <a:latin typeface="StoneSerifStd-Medium"/>
              </a:rPr>
              <a:t> as shown </a:t>
            </a:r>
            <a:r>
              <a:rPr lang="en-US" sz="1600" dirty="0" smtClean="0">
                <a:latin typeface="StoneSerifStd-Medium"/>
              </a:rPr>
              <a:t>below</a:t>
            </a:r>
            <a:endParaRPr lang="en-US" sz="1600" dirty="0">
              <a:latin typeface="StoneSerifStd-Medium"/>
            </a:endParaRPr>
          </a:p>
        </p:txBody>
      </p:sp>
    </p:spTree>
    <p:extLst>
      <p:ext uri="{BB962C8B-B14F-4D97-AF65-F5344CB8AC3E}">
        <p14:creationId xmlns:p14="http://schemas.microsoft.com/office/powerpoint/2010/main" val="3619378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978080" cy="563563"/>
          </a:xfrm>
        </p:spPr>
        <p:txBody>
          <a:bodyPr/>
          <a:lstStyle/>
          <a:p>
            <a:pPr rtl="0"/>
            <a:r>
              <a:rPr lang="en-US" dirty="0"/>
              <a:t>Creating the </a:t>
            </a:r>
            <a:r>
              <a:rPr lang="en-US" dirty="0" err="1"/>
              <a:t>Xcode</a:t>
            </a:r>
            <a:r>
              <a:rPr lang="en-US" dirty="0"/>
              <a:t> </a:t>
            </a:r>
            <a:r>
              <a:rPr lang="en-US" dirty="0" smtClean="0"/>
              <a:t>Project</a:t>
            </a:r>
            <a:br>
              <a:rPr lang="en-US" dirty="0" smtClean="0"/>
            </a:br>
            <a:r>
              <a:rPr lang="en-US" sz="2000" dirty="0" smtClean="0">
                <a:solidFill>
                  <a:srgbClr val="FF0000"/>
                </a:solidFill>
              </a:rPr>
              <a:t>Project Settings</a:t>
            </a:r>
            <a:endParaRPr lang="en-US" sz="2000" dirty="0">
              <a:solidFill>
                <a:srgbClr val="FF0000"/>
              </a:solidFill>
            </a:endParaRPr>
          </a:p>
        </p:txBody>
      </p:sp>
      <p:grpSp>
        <p:nvGrpSpPr>
          <p:cNvPr id="4" name="Group 3"/>
          <p:cNvGrpSpPr>
            <a:grpSpLocks noGrp="1" noUngrp="1" noChangeAspect="1"/>
          </p:cNvGrpSpPr>
          <p:nvPr/>
        </p:nvGrpSpPr>
        <p:grpSpPr bwMode="auto">
          <a:xfrm>
            <a:off x="6372200" y="1196752"/>
            <a:ext cx="2771800" cy="5570730"/>
            <a:chOff x="3111500" y="685800"/>
            <a:chExt cx="2919413" cy="5867400"/>
          </a:xfrm>
        </p:grpSpPr>
        <p:pic>
          <p:nvPicPr>
            <p:cNvPr id="5" name="Picture 4" descr="09fig06.jpg"/>
            <p:cNvPicPr>
              <a:picLocks noRot="1" noChangeAspect="1" noMove="1" noResize="1"/>
            </p:cNvPicPr>
            <p:nvPr/>
          </p:nvPicPr>
          <p:blipFill>
            <a:blip r:embed="rId2">
              <a:extLst>
                <a:ext uri="{28A0092B-C50C-407E-A947-70E740481C1C}">
                  <a14:useLocalDpi xmlns:a14="http://schemas.microsoft.com/office/drawing/2010/main" val="0"/>
                </a:ext>
              </a:extLst>
            </a:blip>
            <a:srcRect/>
            <a:stretch>
              <a:fillRect/>
            </a:stretch>
          </p:blipFill>
          <p:spPr bwMode="auto">
            <a:xfrm>
              <a:off x="3111500" y="685800"/>
              <a:ext cx="291941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111500" y="6210300"/>
              <a:ext cx="2919413" cy="342900"/>
            </a:xfrm>
            <a:prstGeom prst="rect">
              <a:avLst/>
            </a:prstGeom>
            <a:noFill/>
            <a:ln>
              <a:noFill/>
            </a:ln>
          </p:spPr>
          <p:txBody>
            <a:bodyPr anchor="ctr">
              <a:normAutofit fontScale="7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sz="2400" dirty="0"/>
            </a:p>
          </p:txBody>
        </p:sp>
      </p:grpSp>
      <p:sp>
        <p:nvSpPr>
          <p:cNvPr id="7" name="Content Placeholder 2"/>
          <p:cNvSpPr txBox="1">
            <a:spLocks/>
          </p:cNvSpPr>
          <p:nvPr/>
        </p:nvSpPr>
        <p:spPr bwMode="auto">
          <a:xfrm>
            <a:off x="179512" y="1315481"/>
            <a:ext cx="5976664" cy="4349240"/>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r" rtl="1" eaLnBrk="1" fontAlgn="base" hangingPunct="1">
              <a:spcBef>
                <a:spcPct val="20000"/>
              </a:spcBef>
              <a:spcAft>
                <a:spcPct val="0"/>
              </a:spcAft>
              <a:buClr>
                <a:schemeClr val="tx2"/>
              </a:buClr>
              <a:buFont typeface="Wingdings" pitchFamily="2" charset="2"/>
              <a:buChar char="§"/>
              <a:defRPr sz="2800">
                <a:solidFill>
                  <a:schemeClr val="tx1"/>
                </a:solidFill>
                <a:latin typeface="+mn-lt"/>
                <a:ea typeface="+mn-ea"/>
                <a:cs typeface="+mn-cs"/>
              </a:defRPr>
            </a:lvl1pPr>
            <a:lvl2pPr marL="742950" indent="-285750" algn="r" rtl="1" eaLnBrk="1" fontAlgn="base" hangingPunct="1">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r" rtl="1" eaLnBrk="1" fontAlgn="base" hangingPunct="1">
              <a:spcBef>
                <a:spcPct val="20000"/>
              </a:spcBef>
              <a:spcAft>
                <a:spcPct val="0"/>
              </a:spcAft>
              <a:buClr>
                <a:schemeClr val="tx1"/>
              </a:buClr>
              <a:buChar char="•"/>
              <a:defRPr sz="2000">
                <a:solidFill>
                  <a:schemeClr val="tx1"/>
                </a:solidFill>
                <a:latin typeface="+mn-lt"/>
              </a:defRPr>
            </a:lvl3pPr>
            <a:lvl4pPr marL="1600200" indent="-228600" algn="r" rtl="1" eaLnBrk="1" fontAlgn="base" hangingPunct="1">
              <a:spcBef>
                <a:spcPct val="20000"/>
              </a:spcBef>
              <a:spcAft>
                <a:spcPct val="0"/>
              </a:spcAft>
              <a:buChar char="–"/>
              <a:defRPr>
                <a:solidFill>
                  <a:schemeClr val="tx1"/>
                </a:solidFill>
                <a:latin typeface="+mn-lt"/>
              </a:defRPr>
            </a:lvl4pPr>
            <a:lvl5pPr marL="2057400" indent="-228600" algn="r" rtl="1" eaLnBrk="1" fontAlgn="base" hangingPunct="1">
              <a:spcBef>
                <a:spcPct val="20000"/>
              </a:spcBef>
              <a:spcAft>
                <a:spcPct val="0"/>
              </a:spcAft>
              <a:buChar char="»"/>
              <a:defRPr>
                <a:solidFill>
                  <a:schemeClr val="tx1"/>
                </a:solidFill>
                <a:latin typeface="+mn-lt"/>
              </a:defRPr>
            </a:lvl5pPr>
            <a:lvl6pPr marL="2514600" indent="-228600" algn="r" rtl="1" eaLnBrk="1" fontAlgn="base" hangingPunct="1">
              <a:spcBef>
                <a:spcPct val="20000"/>
              </a:spcBef>
              <a:spcAft>
                <a:spcPct val="0"/>
              </a:spcAft>
              <a:buChar char="»"/>
              <a:defRPr>
                <a:solidFill>
                  <a:schemeClr val="tx1"/>
                </a:solidFill>
                <a:latin typeface="+mn-lt"/>
              </a:defRPr>
            </a:lvl6pPr>
            <a:lvl7pPr marL="2971800" indent="-228600" algn="r" rtl="1" eaLnBrk="1" fontAlgn="base" hangingPunct="1">
              <a:spcBef>
                <a:spcPct val="20000"/>
              </a:spcBef>
              <a:spcAft>
                <a:spcPct val="0"/>
              </a:spcAft>
              <a:buChar char="»"/>
              <a:defRPr>
                <a:solidFill>
                  <a:schemeClr val="tx1"/>
                </a:solidFill>
                <a:latin typeface="+mn-lt"/>
              </a:defRPr>
            </a:lvl7pPr>
            <a:lvl8pPr marL="3429000" indent="-228600" algn="r" rtl="1" eaLnBrk="1" fontAlgn="base" hangingPunct="1">
              <a:spcBef>
                <a:spcPct val="20000"/>
              </a:spcBef>
              <a:spcAft>
                <a:spcPct val="0"/>
              </a:spcAft>
              <a:buChar char="»"/>
              <a:defRPr>
                <a:solidFill>
                  <a:schemeClr val="tx1"/>
                </a:solidFill>
                <a:latin typeface="+mn-lt"/>
              </a:defRPr>
            </a:lvl8pPr>
            <a:lvl9pPr marL="3886200" indent="-228600" algn="r" rtl="1" eaLnBrk="1" fontAlgn="base" hangingPunct="1">
              <a:spcBef>
                <a:spcPct val="20000"/>
              </a:spcBef>
              <a:spcAft>
                <a:spcPct val="0"/>
              </a:spcAft>
              <a:buChar char="»"/>
              <a:defRPr>
                <a:solidFill>
                  <a:schemeClr val="tx1"/>
                </a:solidFill>
                <a:latin typeface="+mn-lt"/>
              </a:defRPr>
            </a:lvl9pPr>
          </a:lstStyle>
          <a:p>
            <a:pPr algn="just" rtl="0"/>
            <a:r>
              <a:rPr lang="en-US" sz="1400" b="1" u="sng" dirty="0" err="1"/>
              <a:t>AppDelegate.h</a:t>
            </a:r>
            <a:r>
              <a:rPr lang="en-US" sz="1400" b="1" u="sng" dirty="0"/>
              <a:t> and </a:t>
            </a:r>
            <a:r>
              <a:rPr lang="en-US" sz="1400" b="1" u="sng" dirty="0" err="1" smtClean="0"/>
              <a:t>AppDelegate.m</a:t>
            </a:r>
            <a:r>
              <a:rPr lang="en-US" sz="1400" dirty="0"/>
              <a:t> </a:t>
            </a:r>
            <a:r>
              <a:rPr lang="en-US" sz="1400" dirty="0" smtClean="0"/>
              <a:t> The </a:t>
            </a:r>
            <a:r>
              <a:rPr lang="en-US" sz="1400" dirty="0"/>
              <a:t>App Delegate files manage issues related to the entire app and are primarily used to manage the life cycle of the app—how it is started, what happens when it goes to the background, and so on. </a:t>
            </a:r>
          </a:p>
          <a:p>
            <a:pPr algn="just" rtl="0"/>
            <a:endParaRPr lang="en-US" sz="800" dirty="0"/>
          </a:p>
          <a:p>
            <a:pPr algn="just" rtl="0"/>
            <a:r>
              <a:rPr lang="en-US" sz="1400" b="1" u="sng" dirty="0" err="1"/>
              <a:t>Main.storyboard</a:t>
            </a:r>
            <a:r>
              <a:rPr lang="en-US" sz="1400" dirty="0"/>
              <a:t>—The storyboard is </a:t>
            </a:r>
            <a:r>
              <a:rPr lang="en-US" sz="1400" dirty="0">
                <a:solidFill>
                  <a:srgbClr val="FF0000"/>
                </a:solidFill>
              </a:rPr>
              <a:t>used to design the interaction between </a:t>
            </a:r>
            <a:r>
              <a:rPr lang="en-US" sz="1400" dirty="0" smtClean="0">
                <a:solidFill>
                  <a:srgbClr val="FF0000"/>
                </a:solidFill>
              </a:rPr>
              <a:t>multiple screens </a:t>
            </a:r>
            <a:r>
              <a:rPr lang="en-US" sz="1400" dirty="0"/>
              <a:t>in your app as well as designing the layout of the individual screens</a:t>
            </a:r>
            <a:r>
              <a:rPr lang="en-US" sz="1400" dirty="0" smtClean="0"/>
              <a:t>.</a:t>
            </a:r>
          </a:p>
          <a:p>
            <a:pPr algn="just" rtl="0"/>
            <a:r>
              <a:rPr lang="en-US" sz="1400" b="1" u="sng" dirty="0" err="1" smtClean="0"/>
              <a:t>ViewController.h</a:t>
            </a:r>
            <a:r>
              <a:rPr lang="en-US" sz="1400" b="1" u="sng" dirty="0" smtClean="0"/>
              <a:t> </a:t>
            </a:r>
            <a:r>
              <a:rPr lang="en-US" sz="1400" b="1" u="sng" dirty="0"/>
              <a:t>and </a:t>
            </a:r>
            <a:r>
              <a:rPr lang="en-US" sz="1400" b="1" u="sng" dirty="0" err="1" smtClean="0"/>
              <a:t>ViewController.m</a:t>
            </a:r>
            <a:r>
              <a:rPr lang="en-US" sz="1400" b="1" u="sng" dirty="0" smtClean="0"/>
              <a:t> </a:t>
            </a:r>
            <a:r>
              <a:rPr lang="en-US" sz="1400" dirty="0" smtClean="0"/>
              <a:t>—</a:t>
            </a:r>
            <a:r>
              <a:rPr lang="en-US" sz="1400" dirty="0"/>
              <a:t>The view controller contains the code </a:t>
            </a:r>
            <a:r>
              <a:rPr lang="en-US" sz="1400" dirty="0" smtClean="0"/>
              <a:t>that controls </a:t>
            </a:r>
            <a:r>
              <a:rPr lang="en-US" sz="1400" dirty="0"/>
              <a:t>the user interactions with the app. </a:t>
            </a:r>
            <a:endParaRPr lang="en-US" sz="1400" dirty="0" smtClean="0"/>
          </a:p>
          <a:p>
            <a:pPr algn="just" rtl="0"/>
            <a:r>
              <a:rPr lang="en-US" sz="1400" b="1" u="sng" dirty="0" err="1" smtClean="0"/>
              <a:t>Images.xcassets</a:t>
            </a:r>
            <a:r>
              <a:rPr lang="en-US" sz="1400" dirty="0" smtClean="0"/>
              <a:t>—This </a:t>
            </a:r>
            <a:r>
              <a:rPr lang="en-US" sz="1400" dirty="0"/>
              <a:t>folder contains all the images, including icons, needed </a:t>
            </a:r>
            <a:r>
              <a:rPr lang="en-US" sz="1400" dirty="0" smtClean="0"/>
              <a:t>for your </a:t>
            </a:r>
            <a:r>
              <a:rPr lang="en-US" sz="1400" dirty="0"/>
              <a:t>app</a:t>
            </a:r>
            <a:r>
              <a:rPr lang="en-US" sz="1400" dirty="0" smtClean="0"/>
              <a:t>.</a:t>
            </a:r>
          </a:p>
          <a:p>
            <a:pPr algn="just" rtl="0"/>
            <a:r>
              <a:rPr lang="en-US" sz="1400" b="1" u="sng" dirty="0" smtClean="0"/>
              <a:t>Supporting </a:t>
            </a:r>
            <a:r>
              <a:rPr lang="en-US" sz="1400" b="1" u="sng" dirty="0"/>
              <a:t>Files</a:t>
            </a:r>
            <a:r>
              <a:rPr lang="en-US" sz="1400" dirty="0"/>
              <a:t>—This directory contains a number of files that the app may or may </a:t>
            </a:r>
            <a:r>
              <a:rPr lang="en-US" sz="1400" dirty="0" smtClean="0"/>
              <a:t>not use</a:t>
            </a:r>
            <a:r>
              <a:rPr lang="en-US" sz="1400" dirty="0"/>
              <a:t>. Here’s a description of a few of them</a:t>
            </a:r>
            <a:r>
              <a:rPr lang="en-US" sz="1400" dirty="0" smtClean="0"/>
              <a:t>: </a:t>
            </a:r>
          </a:p>
          <a:p>
            <a:pPr lvl="1" algn="l" rtl="0"/>
            <a:r>
              <a:rPr lang="en-US" sz="1400" b="1" u="sng" dirty="0" smtClean="0"/>
              <a:t>Hello </a:t>
            </a:r>
            <a:r>
              <a:rPr lang="en-US" sz="1400" b="1" u="sng" dirty="0"/>
              <a:t>World!-</a:t>
            </a:r>
            <a:r>
              <a:rPr lang="en-US" sz="1400" b="1" u="sng" dirty="0" err="1"/>
              <a:t>Info.plist</a:t>
            </a:r>
            <a:r>
              <a:rPr lang="en-US" sz="1400" dirty="0"/>
              <a:t>—This file contains a few app-specific settings. Most of </a:t>
            </a:r>
            <a:r>
              <a:rPr lang="en-US" sz="1400" dirty="0" smtClean="0"/>
              <a:t>these are </a:t>
            </a:r>
            <a:r>
              <a:rPr lang="en-US" sz="1400" dirty="0"/>
              <a:t>controlled in other parts of </a:t>
            </a:r>
            <a:r>
              <a:rPr lang="en-US" sz="1400" dirty="0" err="1"/>
              <a:t>Xcode</a:t>
            </a:r>
            <a:r>
              <a:rPr lang="en-US" sz="1400" dirty="0" smtClean="0"/>
              <a:t>.</a:t>
            </a:r>
          </a:p>
          <a:p>
            <a:pPr lvl="1" algn="l" rtl="0"/>
            <a:r>
              <a:rPr lang="en-US" sz="1400" b="1" u="sng" dirty="0" err="1" smtClean="0"/>
              <a:t>main.m</a:t>
            </a:r>
            <a:r>
              <a:rPr lang="en-US" sz="1400" dirty="0" smtClean="0"/>
              <a:t>—The </a:t>
            </a:r>
            <a:r>
              <a:rPr lang="en-US" sz="1400" dirty="0"/>
              <a:t>file that is responsible for launching the app.</a:t>
            </a:r>
            <a:r>
              <a:rPr lang="en-US" sz="700" dirty="0"/>
              <a:t> </a:t>
            </a:r>
            <a:r>
              <a:rPr lang="en-US" sz="100" dirty="0"/>
              <a:t/>
            </a:r>
            <a:br>
              <a:rPr lang="en-US" sz="100" dirty="0"/>
            </a:br>
            <a:r>
              <a:rPr lang="en-US" sz="100" dirty="0"/>
              <a:t/>
            </a:r>
            <a:br>
              <a:rPr lang="en-US" sz="100" dirty="0"/>
            </a:br>
            <a:r>
              <a:rPr lang="en-US" sz="100" dirty="0"/>
              <a:t/>
            </a:r>
            <a:br>
              <a:rPr lang="en-US" sz="100" dirty="0"/>
            </a:br>
            <a:r>
              <a:rPr lang="en-US" sz="100" dirty="0"/>
              <a:t/>
            </a:r>
            <a:br>
              <a:rPr lang="en-US" sz="100" dirty="0"/>
            </a:br>
            <a:r>
              <a:rPr lang="en-US" sz="200" dirty="0"/>
              <a:t/>
            </a:r>
            <a:br>
              <a:rPr lang="en-US" sz="200" dirty="0"/>
            </a:br>
            <a:r>
              <a:rPr lang="en-US" sz="200" dirty="0"/>
              <a:t> </a:t>
            </a:r>
            <a:br>
              <a:rPr lang="en-US" sz="200" dirty="0"/>
            </a:br>
            <a:endParaRPr lang="en-US" sz="200" kern="0" dirty="0"/>
          </a:p>
        </p:txBody>
      </p:sp>
      <p:sp>
        <p:nvSpPr>
          <p:cNvPr id="8" name="Rectangle 7"/>
          <p:cNvSpPr/>
          <p:nvPr/>
        </p:nvSpPr>
        <p:spPr>
          <a:xfrm>
            <a:off x="4928639" y="6265099"/>
            <a:ext cx="4215361" cy="307777"/>
          </a:xfrm>
          <a:prstGeom prst="rect">
            <a:avLst/>
          </a:prstGeom>
          <a:solidFill>
            <a:schemeClr val="bg1"/>
          </a:solidFill>
        </p:spPr>
        <p:txBody>
          <a:bodyPr wrap="square">
            <a:spAutoFit/>
          </a:bodyPr>
          <a:lstStyle/>
          <a:p>
            <a:pPr algn="ctr"/>
            <a:r>
              <a:rPr lang="en-US" altLang="en-US" sz="1400" dirty="0">
                <a:latin typeface="Arial" panose="020B0604020202020204" pitchFamily="34" charset="0"/>
              </a:rPr>
              <a:t>Figure 9.6 Contents of the Hello World project.</a:t>
            </a:r>
          </a:p>
        </p:txBody>
      </p:sp>
    </p:spTree>
    <p:extLst>
      <p:ext uri="{BB962C8B-B14F-4D97-AF65-F5344CB8AC3E}">
        <p14:creationId xmlns:p14="http://schemas.microsoft.com/office/powerpoint/2010/main" val="256258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978080" cy="563563"/>
          </a:xfrm>
        </p:spPr>
        <p:txBody>
          <a:bodyPr/>
          <a:lstStyle/>
          <a:p>
            <a:pPr rtl="0"/>
            <a:r>
              <a:rPr lang="en-US" dirty="0"/>
              <a:t>Creating the </a:t>
            </a:r>
            <a:r>
              <a:rPr lang="en-US" dirty="0" err="1"/>
              <a:t>Xcode</a:t>
            </a:r>
            <a:r>
              <a:rPr lang="en-US" dirty="0"/>
              <a:t> </a:t>
            </a:r>
            <a:r>
              <a:rPr lang="en-US" dirty="0" smtClean="0"/>
              <a:t>Project</a:t>
            </a:r>
            <a:br>
              <a:rPr lang="en-US" dirty="0" smtClean="0"/>
            </a:br>
            <a:r>
              <a:rPr lang="en-US" sz="2000" dirty="0" smtClean="0">
                <a:solidFill>
                  <a:srgbClr val="FF0000"/>
                </a:solidFill>
              </a:rPr>
              <a:t>Project Settings</a:t>
            </a:r>
            <a:endParaRPr lang="en-US" sz="2000" dirty="0">
              <a:solidFill>
                <a:srgbClr val="FF0000"/>
              </a:solidFill>
            </a:endParaRPr>
          </a:p>
        </p:txBody>
      </p:sp>
      <p:grpSp>
        <p:nvGrpSpPr>
          <p:cNvPr id="4" name="Group 3"/>
          <p:cNvGrpSpPr>
            <a:grpSpLocks noGrp="1" noUngrp="1" noChangeAspect="1"/>
          </p:cNvGrpSpPr>
          <p:nvPr/>
        </p:nvGrpSpPr>
        <p:grpSpPr bwMode="auto">
          <a:xfrm>
            <a:off x="6300192" y="905901"/>
            <a:ext cx="2843808" cy="5715451"/>
            <a:chOff x="3111500" y="685800"/>
            <a:chExt cx="2919413" cy="5867400"/>
          </a:xfrm>
        </p:grpSpPr>
        <p:pic>
          <p:nvPicPr>
            <p:cNvPr id="5" name="Picture 4" descr="09fig06.jpg"/>
            <p:cNvPicPr>
              <a:picLocks noRot="1" noChangeAspect="1" noMove="1" noResize="1"/>
            </p:cNvPicPr>
            <p:nvPr/>
          </p:nvPicPr>
          <p:blipFill>
            <a:blip r:embed="rId2">
              <a:extLst>
                <a:ext uri="{28A0092B-C50C-407E-A947-70E740481C1C}">
                  <a14:useLocalDpi xmlns:a14="http://schemas.microsoft.com/office/drawing/2010/main" val="0"/>
                </a:ext>
              </a:extLst>
            </a:blip>
            <a:srcRect/>
            <a:stretch>
              <a:fillRect/>
            </a:stretch>
          </p:blipFill>
          <p:spPr bwMode="auto">
            <a:xfrm>
              <a:off x="3111500" y="685800"/>
              <a:ext cx="291941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111500" y="6210300"/>
              <a:ext cx="2919413" cy="342900"/>
            </a:xfrm>
            <a:prstGeom prst="rect">
              <a:avLst/>
            </a:prstGeom>
            <a:noFill/>
            <a:ln>
              <a:noFill/>
            </a:ln>
          </p:spPr>
          <p:txBody>
            <a:bodyPr anchor="ctr">
              <a:normAutofit fontScale="7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sz="2400" dirty="0"/>
            </a:p>
          </p:txBody>
        </p:sp>
      </p:grpSp>
      <p:sp>
        <p:nvSpPr>
          <p:cNvPr id="7" name="Content Placeholder 2"/>
          <p:cNvSpPr txBox="1">
            <a:spLocks/>
          </p:cNvSpPr>
          <p:nvPr/>
        </p:nvSpPr>
        <p:spPr bwMode="auto">
          <a:xfrm>
            <a:off x="179512" y="1315481"/>
            <a:ext cx="5976664" cy="4349240"/>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r" rtl="1" eaLnBrk="1" fontAlgn="base" hangingPunct="1">
              <a:spcBef>
                <a:spcPct val="20000"/>
              </a:spcBef>
              <a:spcAft>
                <a:spcPct val="0"/>
              </a:spcAft>
              <a:buClr>
                <a:schemeClr val="tx2"/>
              </a:buClr>
              <a:buFont typeface="Wingdings" pitchFamily="2" charset="2"/>
              <a:buChar char="§"/>
              <a:defRPr sz="2800">
                <a:solidFill>
                  <a:schemeClr val="tx1"/>
                </a:solidFill>
                <a:latin typeface="+mn-lt"/>
                <a:ea typeface="+mn-ea"/>
                <a:cs typeface="+mn-cs"/>
              </a:defRPr>
            </a:lvl1pPr>
            <a:lvl2pPr marL="742950" indent="-285750" algn="r" rtl="1" eaLnBrk="1" fontAlgn="base" hangingPunct="1">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r" rtl="1" eaLnBrk="1" fontAlgn="base" hangingPunct="1">
              <a:spcBef>
                <a:spcPct val="20000"/>
              </a:spcBef>
              <a:spcAft>
                <a:spcPct val="0"/>
              </a:spcAft>
              <a:buClr>
                <a:schemeClr val="tx1"/>
              </a:buClr>
              <a:buChar char="•"/>
              <a:defRPr sz="2000">
                <a:solidFill>
                  <a:schemeClr val="tx1"/>
                </a:solidFill>
                <a:latin typeface="+mn-lt"/>
              </a:defRPr>
            </a:lvl3pPr>
            <a:lvl4pPr marL="1600200" indent="-228600" algn="r" rtl="1" eaLnBrk="1" fontAlgn="base" hangingPunct="1">
              <a:spcBef>
                <a:spcPct val="20000"/>
              </a:spcBef>
              <a:spcAft>
                <a:spcPct val="0"/>
              </a:spcAft>
              <a:buChar char="–"/>
              <a:defRPr>
                <a:solidFill>
                  <a:schemeClr val="tx1"/>
                </a:solidFill>
                <a:latin typeface="+mn-lt"/>
              </a:defRPr>
            </a:lvl4pPr>
            <a:lvl5pPr marL="2057400" indent="-228600" algn="r" rtl="1" eaLnBrk="1" fontAlgn="base" hangingPunct="1">
              <a:spcBef>
                <a:spcPct val="20000"/>
              </a:spcBef>
              <a:spcAft>
                <a:spcPct val="0"/>
              </a:spcAft>
              <a:buChar char="»"/>
              <a:defRPr>
                <a:solidFill>
                  <a:schemeClr val="tx1"/>
                </a:solidFill>
                <a:latin typeface="+mn-lt"/>
              </a:defRPr>
            </a:lvl5pPr>
            <a:lvl6pPr marL="2514600" indent="-228600" algn="r" rtl="1" eaLnBrk="1" fontAlgn="base" hangingPunct="1">
              <a:spcBef>
                <a:spcPct val="20000"/>
              </a:spcBef>
              <a:spcAft>
                <a:spcPct val="0"/>
              </a:spcAft>
              <a:buChar char="»"/>
              <a:defRPr>
                <a:solidFill>
                  <a:schemeClr val="tx1"/>
                </a:solidFill>
                <a:latin typeface="+mn-lt"/>
              </a:defRPr>
            </a:lvl6pPr>
            <a:lvl7pPr marL="2971800" indent="-228600" algn="r" rtl="1" eaLnBrk="1" fontAlgn="base" hangingPunct="1">
              <a:spcBef>
                <a:spcPct val="20000"/>
              </a:spcBef>
              <a:spcAft>
                <a:spcPct val="0"/>
              </a:spcAft>
              <a:buChar char="»"/>
              <a:defRPr>
                <a:solidFill>
                  <a:schemeClr val="tx1"/>
                </a:solidFill>
                <a:latin typeface="+mn-lt"/>
              </a:defRPr>
            </a:lvl7pPr>
            <a:lvl8pPr marL="3429000" indent="-228600" algn="r" rtl="1" eaLnBrk="1" fontAlgn="base" hangingPunct="1">
              <a:spcBef>
                <a:spcPct val="20000"/>
              </a:spcBef>
              <a:spcAft>
                <a:spcPct val="0"/>
              </a:spcAft>
              <a:buChar char="»"/>
              <a:defRPr>
                <a:solidFill>
                  <a:schemeClr val="tx1"/>
                </a:solidFill>
                <a:latin typeface="+mn-lt"/>
              </a:defRPr>
            </a:lvl8pPr>
            <a:lvl9pPr marL="3886200" indent="-228600" algn="r" rtl="1" eaLnBrk="1" fontAlgn="base" hangingPunct="1">
              <a:spcBef>
                <a:spcPct val="20000"/>
              </a:spcBef>
              <a:spcAft>
                <a:spcPct val="0"/>
              </a:spcAft>
              <a:buChar char="»"/>
              <a:defRPr>
                <a:solidFill>
                  <a:schemeClr val="tx1"/>
                </a:solidFill>
                <a:latin typeface="+mn-lt"/>
              </a:defRPr>
            </a:lvl9pPr>
          </a:lstStyle>
          <a:p>
            <a:pPr algn="l" rtl="0"/>
            <a:r>
              <a:rPr lang="en-US" sz="1600" b="1" u="sng" dirty="0"/>
              <a:t>Hello World! Tests</a:t>
            </a:r>
            <a:r>
              <a:rPr lang="en-US" sz="1600" dirty="0"/>
              <a:t>—</a:t>
            </a:r>
            <a:r>
              <a:rPr lang="en-US" sz="1600" dirty="0" err="1"/>
              <a:t>Xcode</a:t>
            </a:r>
            <a:r>
              <a:rPr lang="en-US" sz="1600" dirty="0"/>
              <a:t> comes with a built-in Unit Test framework, which you can</a:t>
            </a:r>
            <a:br>
              <a:rPr lang="en-US" sz="1600" dirty="0"/>
            </a:br>
            <a:r>
              <a:rPr lang="en-US" sz="1600" dirty="0"/>
              <a:t>use to create automated testing frameworks to ensure you deliver quality code. </a:t>
            </a:r>
            <a:endParaRPr lang="en-US" sz="1600" dirty="0" smtClean="0"/>
          </a:p>
          <a:p>
            <a:pPr marL="0" indent="0" algn="l" rtl="0">
              <a:buNone/>
            </a:pPr>
            <a:r>
              <a:rPr lang="en-US" sz="400" dirty="0"/>
              <a:t/>
            </a:r>
            <a:br>
              <a:rPr lang="en-US" sz="400" dirty="0"/>
            </a:br>
            <a:endParaRPr lang="en-US" sz="400" dirty="0" smtClean="0"/>
          </a:p>
          <a:p>
            <a:pPr marL="0" indent="0" algn="l" rtl="0">
              <a:buNone/>
            </a:pPr>
            <a:endParaRPr lang="en-US" sz="400" dirty="0" smtClean="0"/>
          </a:p>
          <a:p>
            <a:pPr algn="l" rtl="0"/>
            <a:endParaRPr lang="en-US" sz="400" dirty="0" smtClean="0"/>
          </a:p>
          <a:p>
            <a:pPr algn="l" rtl="0"/>
            <a:r>
              <a:rPr lang="en-US" sz="1600" b="1" u="sng" dirty="0"/>
              <a:t>Frameworks</a:t>
            </a:r>
            <a:r>
              <a:rPr lang="en-US" sz="1600" dirty="0"/>
              <a:t>—These are various libraries that you can include in your project to </a:t>
            </a:r>
            <a:r>
              <a:rPr lang="en-US" sz="1600" dirty="0" smtClean="0"/>
              <a:t>add functionality </a:t>
            </a:r>
            <a:r>
              <a:rPr lang="en-US" sz="1600" dirty="0"/>
              <a:t>to your app, such as maps or audio capabilities. The default ones that</a:t>
            </a:r>
            <a:br>
              <a:rPr lang="en-US" sz="1600" dirty="0"/>
            </a:br>
            <a:r>
              <a:rPr lang="en-US" sz="1600" dirty="0"/>
              <a:t>are already included are </a:t>
            </a:r>
            <a:r>
              <a:rPr lang="en-US" sz="1600" b="1" i="1" dirty="0" err="1"/>
              <a:t>UIKit</a:t>
            </a:r>
            <a:r>
              <a:rPr lang="en-US" sz="1600" dirty="0"/>
              <a:t>, which is responsible for all the user interface controls</a:t>
            </a:r>
            <a:r>
              <a:rPr lang="en-US" sz="1600" dirty="0" smtClean="0"/>
              <a:t>, </a:t>
            </a:r>
            <a:r>
              <a:rPr lang="en-US" sz="1600" b="1" i="1" dirty="0" smtClean="0"/>
              <a:t>Foundation</a:t>
            </a:r>
            <a:r>
              <a:rPr lang="en-US" sz="1600" dirty="0"/>
              <a:t>, which has a lot of the core functionality needed in any program, such as</a:t>
            </a:r>
            <a:br>
              <a:rPr lang="en-US" sz="1600" dirty="0"/>
            </a:br>
            <a:r>
              <a:rPr lang="en-US" sz="1600" dirty="0"/>
              <a:t>object-oriented data types, and </a:t>
            </a:r>
            <a:r>
              <a:rPr lang="en-US" sz="1600" i="1" dirty="0" err="1"/>
              <a:t>CoreGraphics</a:t>
            </a:r>
            <a:r>
              <a:rPr lang="en-US" sz="1600" dirty="0"/>
              <a:t>, which handles low-level graphical tasks </a:t>
            </a:r>
            <a:r>
              <a:rPr lang="en-US" sz="1600" dirty="0" smtClean="0"/>
              <a:t>and is </a:t>
            </a:r>
            <a:r>
              <a:rPr lang="en-US" sz="1600" dirty="0"/>
              <a:t>used by </a:t>
            </a:r>
            <a:r>
              <a:rPr lang="en-US" sz="1600" dirty="0" err="1"/>
              <a:t>UIKit</a:t>
            </a:r>
            <a:r>
              <a:rPr lang="en-US" sz="1600" dirty="0" smtClean="0"/>
              <a:t>.</a:t>
            </a:r>
          </a:p>
          <a:p>
            <a:pPr algn="l" rtl="0"/>
            <a:endParaRPr lang="en-US" sz="1600" dirty="0" smtClean="0"/>
          </a:p>
          <a:p>
            <a:pPr algn="l" rtl="0"/>
            <a:r>
              <a:rPr lang="en-US" sz="1600" b="1" u="sng" dirty="0" smtClean="0"/>
              <a:t>Products</a:t>
            </a:r>
            <a:r>
              <a:rPr lang="en-US" sz="1600" dirty="0" smtClean="0"/>
              <a:t>—This </a:t>
            </a:r>
            <a:r>
              <a:rPr lang="en-US" sz="1600" dirty="0"/>
              <a:t>is your compiled app file.</a:t>
            </a:r>
            <a:r>
              <a:rPr lang="en-US" sz="400" dirty="0"/>
              <a:t> </a:t>
            </a:r>
            <a:br>
              <a:rPr lang="en-US" sz="400" dirty="0"/>
            </a:br>
            <a:endParaRPr lang="en-US" sz="200" kern="0" dirty="0"/>
          </a:p>
        </p:txBody>
      </p:sp>
      <p:sp>
        <p:nvSpPr>
          <p:cNvPr id="3" name="Rectangle 2"/>
          <p:cNvSpPr/>
          <p:nvPr/>
        </p:nvSpPr>
        <p:spPr>
          <a:xfrm>
            <a:off x="4928639" y="6265099"/>
            <a:ext cx="4215361" cy="307777"/>
          </a:xfrm>
          <a:prstGeom prst="rect">
            <a:avLst/>
          </a:prstGeom>
          <a:solidFill>
            <a:schemeClr val="bg1"/>
          </a:solidFill>
        </p:spPr>
        <p:txBody>
          <a:bodyPr wrap="square">
            <a:spAutoFit/>
          </a:bodyPr>
          <a:lstStyle/>
          <a:p>
            <a:pPr algn="ctr"/>
            <a:r>
              <a:rPr lang="en-US" altLang="en-US" sz="1400" dirty="0">
                <a:latin typeface="Arial" panose="020B0604020202020204" pitchFamily="34" charset="0"/>
              </a:rPr>
              <a:t>Figure 9.6 Contents of the Hello World project.</a:t>
            </a:r>
          </a:p>
        </p:txBody>
      </p:sp>
    </p:spTree>
    <p:extLst>
      <p:ext uri="{BB962C8B-B14F-4D97-AF65-F5344CB8AC3E}">
        <p14:creationId xmlns:p14="http://schemas.microsoft.com/office/powerpoint/2010/main" val="1041978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457200"/>
            <a:ext cx="7906072" cy="563563"/>
          </a:xfrm>
        </p:spPr>
        <p:txBody>
          <a:bodyPr/>
          <a:lstStyle/>
          <a:p>
            <a:pPr rtl="0"/>
            <a:r>
              <a:rPr lang="en-US" dirty="0"/>
              <a:t>Creating </a:t>
            </a:r>
            <a:r>
              <a:rPr lang="en-US" dirty="0" smtClean="0"/>
              <a:t>the User Interface</a:t>
            </a:r>
            <a:endParaRPr lang="en-US" sz="2000" dirty="0">
              <a:solidFill>
                <a:srgbClr val="FF0000"/>
              </a:solidFill>
            </a:endParaRPr>
          </a:p>
        </p:txBody>
      </p:sp>
      <p:sp>
        <p:nvSpPr>
          <p:cNvPr id="5" name="Content Placeholder 2"/>
          <p:cNvSpPr>
            <a:spLocks noGrp="1"/>
          </p:cNvSpPr>
          <p:nvPr>
            <p:ph idx="1"/>
          </p:nvPr>
        </p:nvSpPr>
        <p:spPr>
          <a:xfrm>
            <a:off x="-36512" y="1152872"/>
            <a:ext cx="9289032" cy="4724400"/>
          </a:xfrm>
        </p:spPr>
        <p:txBody>
          <a:bodyPr/>
          <a:lstStyle/>
          <a:p>
            <a:pPr algn="l" rtl="0">
              <a:lnSpc>
                <a:spcPct val="150000"/>
              </a:lnSpc>
            </a:pPr>
            <a:r>
              <a:rPr lang="en-US" sz="2400" dirty="0"/>
              <a:t>To open a file for editing in </a:t>
            </a:r>
            <a:r>
              <a:rPr lang="en-US" sz="2400" dirty="0" err="1"/>
              <a:t>Xcode</a:t>
            </a:r>
            <a:r>
              <a:rPr lang="en-US" sz="2400" dirty="0"/>
              <a:t>, you need to click it only once. </a:t>
            </a:r>
            <a:endParaRPr lang="en-US" sz="2400" dirty="0" smtClean="0"/>
          </a:p>
          <a:p>
            <a:pPr algn="l" rtl="0">
              <a:lnSpc>
                <a:spcPct val="150000"/>
              </a:lnSpc>
            </a:pPr>
            <a:r>
              <a:rPr lang="en-US" sz="2400" dirty="0" smtClean="0"/>
              <a:t>Double-clicking </a:t>
            </a:r>
            <a:r>
              <a:rPr lang="en-US" sz="2400" dirty="0"/>
              <a:t>will open it in a separate window</a:t>
            </a:r>
            <a:r>
              <a:rPr lang="en-US" sz="2400" dirty="0" smtClean="0"/>
              <a:t>.</a:t>
            </a:r>
          </a:p>
          <a:p>
            <a:pPr algn="l" rtl="0">
              <a:lnSpc>
                <a:spcPct val="150000"/>
              </a:lnSpc>
            </a:pPr>
            <a:r>
              <a:rPr lang="en-US" sz="2400" dirty="0"/>
              <a:t>Click once on the </a:t>
            </a:r>
            <a:r>
              <a:rPr lang="en-US" sz="2400" dirty="0" err="1"/>
              <a:t>Main.storyboard</a:t>
            </a:r>
            <a:r>
              <a:rPr lang="en-US" sz="2400" dirty="0"/>
              <a:t> file.</a:t>
            </a:r>
            <a:r>
              <a:rPr lang="en-US" sz="2400" dirty="0" smtClean="0"/>
              <a:t> </a:t>
            </a:r>
          </a:p>
          <a:p>
            <a:pPr algn="l" rtl="0">
              <a:lnSpc>
                <a:spcPct val="150000"/>
              </a:lnSpc>
            </a:pPr>
            <a:r>
              <a:rPr lang="en-US" sz="2400" dirty="0"/>
              <a:t>This opens the file in Interface Builder (see Figure 9.7 ), where you can easily create the user interface for your app</a:t>
            </a:r>
            <a:r>
              <a:rPr lang="en-US" sz="2400" dirty="0" smtClean="0"/>
              <a:t>.</a:t>
            </a:r>
          </a:p>
          <a:p>
            <a:pPr algn="l" rtl="0">
              <a:lnSpc>
                <a:spcPct val="150000"/>
              </a:lnSpc>
            </a:pPr>
            <a:r>
              <a:rPr lang="en-US" sz="2400" dirty="0"/>
              <a:t>With the storyboard open, you can drag user interface elements from the </a:t>
            </a:r>
            <a:r>
              <a:rPr lang="en-US" sz="2400" b="1" u="sng" dirty="0" smtClean="0"/>
              <a:t>Utility </a:t>
            </a:r>
            <a:r>
              <a:rPr lang="en-US" sz="2400" b="1" u="sng" dirty="0"/>
              <a:t>P</a:t>
            </a:r>
            <a:r>
              <a:rPr lang="en-US" sz="2400" b="1" u="sng" dirty="0" smtClean="0"/>
              <a:t>ane </a:t>
            </a:r>
            <a:r>
              <a:rPr lang="en-US" sz="2400" dirty="0"/>
              <a:t>on the bottom right and control a range of settings on the top of the utility pane. </a:t>
            </a:r>
          </a:p>
          <a:p>
            <a:pPr marL="0" indent="0" algn="l" rtl="0">
              <a:lnSpc>
                <a:spcPct val="150000"/>
              </a:lnSpc>
              <a:buNone/>
            </a:pPr>
            <a:r>
              <a:rPr lang="en-US" sz="2400" dirty="0" smtClean="0"/>
              <a:t> </a:t>
            </a:r>
            <a:endParaRPr lang="en-US" sz="2400" dirty="0"/>
          </a:p>
          <a:p>
            <a:pPr algn="l" rtl="0">
              <a:lnSpc>
                <a:spcPct val="150000"/>
              </a:lnSpc>
            </a:pPr>
            <a:endParaRPr lang="en-US" dirty="0" smtClean="0"/>
          </a:p>
        </p:txBody>
      </p:sp>
    </p:spTree>
    <p:extLst>
      <p:ext uri="{BB962C8B-B14F-4D97-AF65-F5344CB8AC3E}">
        <p14:creationId xmlns:p14="http://schemas.microsoft.com/office/powerpoint/2010/main" val="537210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WIRELESS_4_COMP">
  <a:themeElements>
    <a:clrScheme name="Office Theme 1">
      <a:dk1>
        <a:srgbClr val="000000"/>
      </a:dk1>
      <a:lt1>
        <a:srgbClr val="FFFFFF"/>
      </a:lt1>
      <a:dk2>
        <a:srgbClr val="4B546F"/>
      </a:dk2>
      <a:lt2>
        <a:srgbClr val="C0C0C0"/>
      </a:lt2>
      <a:accent1>
        <a:srgbClr val="4987E3"/>
      </a:accent1>
      <a:accent2>
        <a:srgbClr val="D9520F"/>
      </a:accent2>
      <a:accent3>
        <a:srgbClr val="FFFFFF"/>
      </a:accent3>
      <a:accent4>
        <a:srgbClr val="000000"/>
      </a:accent4>
      <a:accent5>
        <a:srgbClr val="B1C3EF"/>
      </a:accent5>
      <a:accent6>
        <a:srgbClr val="C4490C"/>
      </a:accent6>
      <a:hlink>
        <a:srgbClr val="36A1B6"/>
      </a:hlink>
      <a:folHlink>
        <a:srgbClr val="9CC769"/>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4B546F"/>
        </a:dk2>
        <a:lt2>
          <a:srgbClr val="C0C0C0"/>
        </a:lt2>
        <a:accent1>
          <a:srgbClr val="4987E3"/>
        </a:accent1>
        <a:accent2>
          <a:srgbClr val="D9520F"/>
        </a:accent2>
        <a:accent3>
          <a:srgbClr val="FFFFFF"/>
        </a:accent3>
        <a:accent4>
          <a:srgbClr val="000000"/>
        </a:accent4>
        <a:accent5>
          <a:srgbClr val="B1C3EF"/>
        </a:accent5>
        <a:accent6>
          <a:srgbClr val="C4490C"/>
        </a:accent6>
        <a:hlink>
          <a:srgbClr val="36A1B6"/>
        </a:hlink>
        <a:folHlink>
          <a:srgbClr val="9CC76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135377"/>
        </a:dk2>
        <a:lt2>
          <a:srgbClr val="969696"/>
        </a:lt2>
        <a:accent1>
          <a:srgbClr val="2AA08A"/>
        </a:accent1>
        <a:accent2>
          <a:srgbClr val="9C88E6"/>
        </a:accent2>
        <a:accent3>
          <a:srgbClr val="FFFFFF"/>
        </a:accent3>
        <a:accent4>
          <a:srgbClr val="000000"/>
        </a:accent4>
        <a:accent5>
          <a:srgbClr val="ACCDC4"/>
        </a:accent5>
        <a:accent6>
          <a:srgbClr val="8D7BD0"/>
        </a:accent6>
        <a:hlink>
          <a:srgbClr val="7D96D3"/>
        </a:hlink>
        <a:folHlink>
          <a:srgbClr val="DEDB7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351155"/>
        </a:dk2>
        <a:lt2>
          <a:srgbClr val="969696"/>
        </a:lt2>
        <a:accent1>
          <a:srgbClr val="117AC1"/>
        </a:accent1>
        <a:accent2>
          <a:srgbClr val="38B890"/>
        </a:accent2>
        <a:accent3>
          <a:srgbClr val="FFFFFF"/>
        </a:accent3>
        <a:accent4>
          <a:srgbClr val="000000"/>
        </a:accent4>
        <a:accent5>
          <a:srgbClr val="AABEDD"/>
        </a:accent5>
        <a:accent6>
          <a:srgbClr val="32A682"/>
        </a:accent6>
        <a:hlink>
          <a:srgbClr val="D17FB6"/>
        </a:hlink>
        <a:folHlink>
          <a:srgbClr val="E3981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11231</TotalTime>
  <Words>2832</Words>
  <Application>Microsoft Office PowerPoint</Application>
  <PresentationFormat>On-screen Show (4:3)</PresentationFormat>
  <Paragraphs>195</Paragraphs>
  <Slides>32</Slides>
  <Notes>5</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WIRELESS_4_COMP</vt:lpstr>
      <vt:lpstr>Mobile Application Development Chapter 9 [Using Xcode for iOS Development]</vt:lpstr>
      <vt:lpstr>Contents</vt:lpstr>
      <vt:lpstr>Creating the Xcode Project</vt:lpstr>
      <vt:lpstr>Creating the Xcode Project</vt:lpstr>
      <vt:lpstr>Creating the Xcode Project</vt:lpstr>
      <vt:lpstr>Creating the Xcode Project  Project Settings</vt:lpstr>
      <vt:lpstr>Creating the Xcode Project Project Settings</vt:lpstr>
      <vt:lpstr>Creating the Xcode Project Project Settings</vt:lpstr>
      <vt:lpstr>Creating the User Interface</vt:lpstr>
      <vt:lpstr>Creating the User Interface</vt:lpstr>
      <vt:lpstr>Creating the User Interface</vt:lpstr>
      <vt:lpstr>Creating the User Interface</vt:lpstr>
      <vt:lpstr>Creating the User Interface</vt:lpstr>
      <vt:lpstr>Running the App in the Simulator</vt:lpstr>
      <vt:lpstr>Running the App in the Simulator</vt:lpstr>
      <vt:lpstr>Adding App Behavior</vt:lpstr>
      <vt:lpstr>Adding App Behavior</vt:lpstr>
      <vt:lpstr>Adding App Behavior</vt:lpstr>
      <vt:lpstr>PowerPoint Presentation</vt:lpstr>
      <vt:lpstr>Adding App Behavior</vt:lpstr>
      <vt:lpstr>Adding App Behavior Connecting Code to UI—iOS Versus Android</vt:lpstr>
      <vt:lpstr>Adding App Behavior UI Design—iOS Versus Android</vt:lpstr>
      <vt:lpstr>Dismissing the Keyboard</vt:lpstr>
      <vt:lpstr>Dismissing the Keyboard</vt:lpstr>
      <vt:lpstr>Dismissing the Keyboard</vt:lpstr>
      <vt:lpstr>Quick Reference: Dismiss the Keyboard</vt:lpstr>
      <vt:lpstr>App Icons and Launch Images </vt:lpstr>
      <vt:lpstr>App Icons and Launch Images </vt:lpstr>
      <vt:lpstr>App Icons and Launch Images </vt:lpstr>
      <vt:lpstr>App Icons and Launch Images </vt:lpstr>
      <vt:lpstr>Extra Resources</vt:lpstr>
      <vt:lpstr>PowerPoint Presentation</vt:lpstr>
    </vt:vector>
  </TitlesOfParts>
  <Company>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User</dc:creator>
  <cp:lastModifiedBy>ZUNERA-PC</cp:lastModifiedBy>
  <cp:revision>458</cp:revision>
  <dcterms:created xsi:type="dcterms:W3CDTF">2009-02-10T17:17:45Z</dcterms:created>
  <dcterms:modified xsi:type="dcterms:W3CDTF">2017-11-21T12:17:44Z</dcterms:modified>
</cp:coreProperties>
</file>