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7616825" cx="101679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l">
              <a:spcBef>
                <a:spcPts val="36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36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36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36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36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defRPr/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defRPr/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defRPr/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defRPr/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0" name="Shape 60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6" name="Shape 126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2" name="Shape 132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66" name="Shape 66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72" name="Shape 72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figures in Ch. 15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81" name="Shape 81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Figure: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Figure: 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/>
          <p:nvPr>
            <p:ph idx="12" type="sldNum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rIns="91425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</a:p>
        </p:txBody>
      </p:sp>
      <p:sp>
        <p:nvSpPr>
          <p:cNvPr id="99" name="Shape 99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Figure: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8" name="Shape 108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4" name="Shape 114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idx="1" type="body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0" name="Shape 120"/>
          <p:cNvSpPr/>
          <p:nvPr>
            <p:ph idx="2" type="sldImg"/>
          </p:nvPr>
        </p:nvSpPr>
        <p:spPr>
          <a:xfrm>
            <a:off x="1139825" y="685800"/>
            <a:ext cx="4578349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x">
  <p:cSld name="Title and Vertical Text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2" name="Shape 52"/>
          <p:cNvSpPr txBox="1"/>
          <p:nvPr>
            <p:ph idx="1" type="body"/>
          </p:nvPr>
        </p:nvSpPr>
        <p:spPr>
          <a:xfrm rot="5400000">
            <a:off x="2667000" y="58737"/>
            <a:ext cx="4833937" cy="8770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53" name="Shape 53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vertTitleAndTx">
  <p:cSld name="Vertical Title and 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 rot="5400000">
            <a:off x="5145088" y="2536824"/>
            <a:ext cx="6456361" cy="2192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 rot="5400000">
            <a:off x="683419" y="419893"/>
            <a:ext cx="6456361" cy="642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57" name="Shape 57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ctrTitle"/>
          </p:nvPr>
        </p:nvSpPr>
        <p:spPr>
          <a:xfrm>
            <a:off x="1271587" y="1246187"/>
            <a:ext cx="7624762" cy="26527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defRPr/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defRPr/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defRPr/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defRPr/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defRPr/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defRPr/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defRPr/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defRPr/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5" name="Shape 15"/>
          <p:cNvSpPr txBox="1"/>
          <p:nvPr>
            <p:ph idx="1" type="subTitle"/>
          </p:nvPr>
        </p:nvSpPr>
        <p:spPr>
          <a:xfrm>
            <a:off x="1271587" y="4000500"/>
            <a:ext cx="7624762" cy="18383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1pPr>
            <a:lvl2pPr indent="0" lvl="1" marL="457200" marR="0" rtl="0" algn="ctr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2pPr>
            <a:lvl3pPr indent="0" lvl="2" marL="914400" marR="0" rtl="0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3pPr>
            <a:lvl4pPr indent="0" lvl="3" marL="1371600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4pPr>
            <a:lvl5pPr indent="0" lvl="4" marL="1828800" marR="0" rtl="0" algn="ctr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/>
            </a:lvl5pPr>
            <a:lvl6pPr indent="0" lvl="5" marL="22860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6pPr>
            <a:lvl7pPr indent="0" lvl="6" marL="27432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7pPr>
            <a:lvl8pPr indent="0" lvl="7" marL="32004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8pPr>
            <a:lvl9pPr indent="0" lvl="8" marL="3657600" marR="0" rtl="0" algn="ctr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9pPr>
          </a:lstStyle>
          <a:p/>
        </p:txBody>
      </p:sp>
      <p:sp>
        <p:nvSpPr>
          <p:cNvPr id="16" name="Shape 16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">
  <p:cSld name="Title and Conten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" type="body"/>
          </p:nvPr>
        </p:nvSpPr>
        <p:spPr>
          <a:xfrm>
            <a:off x="698500" y="2027238"/>
            <a:ext cx="8770937" cy="4833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0" name="Shape 20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 txBox="1"/>
          <p:nvPr>
            <p:ph type="title"/>
          </p:nvPr>
        </p:nvSpPr>
        <p:spPr>
          <a:xfrm>
            <a:off x="693737" y="1898650"/>
            <a:ext cx="8769350" cy="31686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3" name="Shape 23"/>
          <p:cNvSpPr txBox="1"/>
          <p:nvPr>
            <p:ph idx="1" type="body"/>
          </p:nvPr>
        </p:nvSpPr>
        <p:spPr>
          <a:xfrm>
            <a:off x="693737" y="5097462"/>
            <a:ext cx="8769350" cy="1665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24" name="Shape 2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Obj">
  <p:cSld name="Two Conten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698500" y="2027238"/>
            <a:ext cx="4308474" cy="4833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8" name="Shape 28"/>
          <p:cNvSpPr txBox="1"/>
          <p:nvPr>
            <p:ph idx="2" type="body"/>
          </p:nvPr>
        </p:nvSpPr>
        <p:spPr>
          <a:xfrm>
            <a:off x="5159375" y="2027238"/>
            <a:ext cx="4310063" cy="483393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TxTwoObj">
  <p:cSld name="Comparison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/>
          <p:nvPr>
            <p:ph type="title"/>
          </p:nvPr>
        </p:nvSpPr>
        <p:spPr>
          <a:xfrm>
            <a:off x="700087" y="404812"/>
            <a:ext cx="8769350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2" name="Shape 32"/>
          <p:cNvSpPr txBox="1"/>
          <p:nvPr>
            <p:ph idx="1" type="body"/>
          </p:nvPr>
        </p:nvSpPr>
        <p:spPr>
          <a:xfrm>
            <a:off x="700087" y="1866900"/>
            <a:ext cx="4302124" cy="9159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33" name="Shape 33"/>
          <p:cNvSpPr txBox="1"/>
          <p:nvPr>
            <p:ph idx="2" type="body"/>
          </p:nvPr>
        </p:nvSpPr>
        <p:spPr>
          <a:xfrm>
            <a:off x="700087" y="2782888"/>
            <a:ext cx="4302124" cy="4090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34" name="Shape 34"/>
          <p:cNvSpPr txBox="1"/>
          <p:nvPr>
            <p:ph idx="3" type="body"/>
          </p:nvPr>
        </p:nvSpPr>
        <p:spPr>
          <a:xfrm>
            <a:off x="5148262" y="1866900"/>
            <a:ext cx="4321174" cy="9159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35" name="Shape 35"/>
          <p:cNvSpPr txBox="1"/>
          <p:nvPr>
            <p:ph idx="4" type="body"/>
          </p:nvPr>
        </p:nvSpPr>
        <p:spPr>
          <a:xfrm>
            <a:off x="5148262" y="2782888"/>
            <a:ext cx="4321174" cy="4090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-152400" lvl="0" marL="381000" rtl="0" algn="l">
              <a:spcBef>
                <a:spcPts val="7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1pPr>
            <a:lvl2pPr indent="-119062" lvl="1" marL="823913" rtl="0" algn="l"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2pPr>
            <a:lvl3pPr indent="-93662" lvl="2" marL="1268413" rtl="0" algn="l">
              <a:spcBef>
                <a:spcPts val="5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•"/>
              <a:defRPr/>
            </a:lvl3pPr>
            <a:lvl4pPr indent="-125413" lvl="3" marL="1776413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–"/>
              <a:defRPr/>
            </a:lvl4pPr>
            <a:lvl5pPr indent="-123825" lvl="4" marL="2282825" rtl="0" algn="l"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Font typeface="Arial"/>
              <a:buChar char="»"/>
              <a:defRPr/>
            </a:lvl5pPr>
            <a:lvl6pPr indent="-114300" lvl="5" marL="25146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indent="-114300" lvl="6" marL="29718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indent="-114300" lvl="7" marL="34290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indent="-114300" lvl="8" marL="3886200" rtl="0" algn="l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/>
        </p:txBody>
      </p:sp>
      <p:sp>
        <p:nvSpPr>
          <p:cNvPr id="36" name="Shape 36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/>
          <p:nvPr>
            <p:ph type="title"/>
          </p:nvPr>
        </p:nvSpPr>
        <p:spPr>
          <a:xfrm>
            <a:off x="698500" y="404812"/>
            <a:ext cx="8770937" cy="14731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 algn="ctr">
              <a:spcBef>
                <a:spcPts val="0"/>
              </a:spcBef>
              <a:spcAft>
                <a:spcPts val="0"/>
              </a:spcAft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defRPr/>
            </a:lvl5pPr>
            <a:lvl6pPr lvl="5" marL="457200" rtl="0" algn="ctr">
              <a:spcBef>
                <a:spcPts val="0"/>
              </a:spcBef>
              <a:spcAft>
                <a:spcPts val="0"/>
              </a:spcAft>
              <a:defRPr/>
            </a:lvl6pPr>
            <a:lvl7pPr lvl="6" marL="914400" rtl="0" algn="ctr">
              <a:spcBef>
                <a:spcPts val="0"/>
              </a:spcBef>
              <a:spcAft>
                <a:spcPts val="0"/>
              </a:spcAft>
              <a:defRPr/>
            </a:lvl7pPr>
            <a:lvl8pPr lvl="7" marL="1371600" rtl="0" algn="ctr">
              <a:spcBef>
                <a:spcPts val="0"/>
              </a:spcBef>
              <a:spcAft>
                <a:spcPts val="0"/>
              </a:spcAft>
              <a:defRPr/>
            </a:lvl8pPr>
            <a:lvl9pPr lvl="8" marL="1828800" rtl="0" algn="ctr">
              <a:spcBef>
                <a:spcPts val="0"/>
              </a:spcBef>
              <a:spcAft>
                <a:spcPts val="0"/>
              </a:spcAft>
              <a:defRPr/>
            </a:lvl9pPr>
          </a:lstStyle>
          <a:p/>
        </p:txBody>
      </p:sp>
      <p:sp>
        <p:nvSpPr>
          <p:cNvPr id="39" name="Shape 39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objTx">
  <p:cSld name="Content with Ca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x="700087" y="508000"/>
            <a:ext cx="3279775" cy="17764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x="4322762" y="1096962"/>
            <a:ext cx="5146674" cy="54133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3" name="Shape 43"/>
          <p:cNvSpPr txBox="1"/>
          <p:nvPr>
            <p:ph idx="2" type="body"/>
          </p:nvPr>
        </p:nvSpPr>
        <p:spPr>
          <a:xfrm>
            <a:off x="700087" y="2284413"/>
            <a:ext cx="3279775" cy="4233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44" name="Shape 4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picTx">
  <p:cSld name="Picture with Ca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/>
          <p:nvPr>
            <p:ph type="title"/>
          </p:nvPr>
        </p:nvSpPr>
        <p:spPr>
          <a:xfrm>
            <a:off x="700087" y="508000"/>
            <a:ext cx="3279775" cy="17764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/>
          <p:nvPr>
            <p:ph idx="2" type="pic"/>
          </p:nvPr>
        </p:nvSpPr>
        <p:spPr>
          <a:xfrm>
            <a:off x="4322762" y="1096962"/>
            <a:ext cx="5146674" cy="5413375"/>
          </a:xfrm>
          <a:prstGeom prst="rect">
            <a:avLst/>
          </a:prstGeom>
          <a:noFill/>
          <a:ln>
            <a:noFill/>
          </a:ln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700087" y="2284413"/>
            <a:ext cx="3279775" cy="4233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rtl="0">
              <a:spcBef>
                <a:spcPts val="0"/>
              </a:spcBef>
              <a:buFont typeface="Arial"/>
              <a:buNone/>
              <a:defRPr/>
            </a:lvl1pPr>
            <a:lvl2pPr indent="0" lvl="1" marL="457200" rtl="0">
              <a:spcBef>
                <a:spcPts val="0"/>
              </a:spcBef>
              <a:buFont typeface="Arial"/>
              <a:buNone/>
              <a:defRPr/>
            </a:lvl2pPr>
            <a:lvl3pPr indent="0" lvl="2" marL="914400" rtl="0">
              <a:spcBef>
                <a:spcPts val="0"/>
              </a:spcBef>
              <a:buFont typeface="Arial"/>
              <a:buNone/>
              <a:defRPr/>
            </a:lvl3pPr>
            <a:lvl4pPr indent="0" lvl="3" marL="1371600" rtl="0">
              <a:spcBef>
                <a:spcPts val="0"/>
              </a:spcBef>
              <a:buFont typeface="Arial"/>
              <a:buNone/>
              <a:defRPr/>
            </a:lvl4pPr>
            <a:lvl5pPr indent="0" lvl="4" marL="1828800" rtl="0">
              <a:spcBef>
                <a:spcPts val="0"/>
              </a:spcBef>
              <a:buFont typeface="Arial"/>
              <a:buNone/>
              <a:defRPr/>
            </a:lvl5pPr>
            <a:lvl6pPr indent="0" lvl="5" marL="2286000" rtl="0">
              <a:spcBef>
                <a:spcPts val="0"/>
              </a:spcBef>
              <a:buFont typeface="Arial"/>
              <a:buNone/>
              <a:defRPr/>
            </a:lvl6pPr>
            <a:lvl7pPr indent="0" lvl="6" marL="2743200" rtl="0">
              <a:spcBef>
                <a:spcPts val="0"/>
              </a:spcBef>
              <a:buFont typeface="Arial"/>
              <a:buNone/>
              <a:defRPr/>
            </a:lvl7pPr>
            <a:lvl8pPr indent="0" lvl="7" marL="3200400" rtl="0">
              <a:spcBef>
                <a:spcPts val="0"/>
              </a:spcBef>
              <a:buFont typeface="Arial"/>
              <a:buNone/>
              <a:defRPr/>
            </a:lvl8pPr>
            <a:lvl9pPr indent="0" lvl="8" marL="3657600" rtl="0">
              <a:spcBef>
                <a:spcPts val="0"/>
              </a:spcBef>
              <a:buFont typeface="Arial"/>
              <a:buNone/>
              <a:defRPr/>
            </a:lvl9pPr>
          </a:lstStyle>
          <a:p/>
        </p:txBody>
      </p:sp>
      <p:sp>
        <p:nvSpPr>
          <p:cNvPr id="49" name="Shape 49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indent="0" lvl="0" marL="0" marR="0" rtl="0" algn="ctr">
              <a:spcBef>
                <a:spcPts val="0"/>
              </a:spcBef>
              <a:defRPr/>
            </a:lvl1pPr>
            <a:lvl2pPr indent="0" lvl="1" marL="457200" marR="0" rtl="0" algn="l">
              <a:spcBef>
                <a:spcPts val="0"/>
              </a:spcBef>
              <a:defRPr/>
            </a:lvl2pPr>
            <a:lvl3pPr indent="0" lvl="2" marL="914400" marR="0" rtl="0" algn="l">
              <a:spcBef>
                <a:spcPts val="0"/>
              </a:spcBef>
              <a:defRPr/>
            </a:lvl3pPr>
            <a:lvl4pPr indent="0" lvl="3" marL="1371600" marR="0" rtl="0" algn="l">
              <a:spcBef>
                <a:spcPts val="0"/>
              </a:spcBef>
              <a:defRPr/>
            </a:lvl4pPr>
            <a:lvl5pPr indent="0" lvl="4" marL="1828800" marR="0" rtl="0" algn="l">
              <a:spcBef>
                <a:spcPts val="0"/>
              </a:spcBef>
              <a:defRPr/>
            </a:lvl5pPr>
            <a:lvl6pPr indent="0" lvl="5" marL="2286000" marR="0" rtl="0" algn="l">
              <a:spcBef>
                <a:spcPts val="0"/>
              </a:spcBef>
              <a:defRPr/>
            </a:lvl6pPr>
            <a:lvl7pPr indent="0" lvl="6" marL="2743200" marR="0" rtl="0" algn="l">
              <a:spcBef>
                <a:spcPts val="0"/>
              </a:spcBef>
              <a:defRPr/>
            </a:lvl7pPr>
            <a:lvl8pPr indent="0" lvl="7" marL="3200400" marR="0" rtl="0" algn="l">
              <a:spcBef>
                <a:spcPts val="0"/>
              </a:spcBef>
              <a:defRPr/>
            </a:lvl8pPr>
            <a:lvl9pPr indent="0" lvl="8" marL="3657600" marR="0" rtl="0" algn="l">
              <a:spcBef>
                <a:spcPts val="0"/>
              </a:spcBef>
              <a:defRPr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00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0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0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03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789060" y="1544666"/>
            <a:ext cx="9144000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Apps are made available to users by publishing them to their target audience.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Apple and Google provide a marketplace where developers can sell their apps.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Developers configure the app and conform to the sponsors requirements.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Google and Apple have requirements and guidelines for app.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Developers must adhere to these requirements for Apple as every app is reviewed before it is published.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129" name="Shape 129"/>
          <p:cNvSpPr txBox="1"/>
          <p:nvPr/>
        </p:nvSpPr>
        <p:spPr>
          <a:xfrm>
            <a:off x="930275" y="684212"/>
            <a:ext cx="8305799" cy="56938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 and Fragmentation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 is a critical component of app development.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apps developed on either platform must be tested on real devices prior to release.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comprehensive test plan must be established and followed.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comprehensive test plan should include thorough black box unit testing, including equivalence partitioning, boundary value analysis, and cause-effect graphing.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organization of apps into individual screens makes it easy to test each screen as a unit. 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use equivalence partitioning in a screen, identify all the possible outcomes of the user interaction with the screen and identify the input or other data that would lead to that outcome.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135" name="Shape 135"/>
          <p:cNvSpPr txBox="1"/>
          <p:nvPr/>
        </p:nvSpPr>
        <p:spPr>
          <a:xfrm>
            <a:off x="930275" y="1370012"/>
            <a:ext cx="8305799" cy="53860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 and Fragmentation (contd.)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Testing should also be performed by individuals outside the development team.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testing can initially be performed on the Android Emulator or the iOS Simulator, but it should then be performed on a device.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all the unit tests have been passed the app is tested for usability.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final set of tests requires access to a variety of devices which is more difficult for Android than for iOS.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Keep up with platform changes and update accordingly.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69" name="Shape 69"/>
          <p:cNvSpPr txBox="1"/>
          <p:nvPr/>
        </p:nvSpPr>
        <p:spPr>
          <a:xfrm>
            <a:off x="782133" y="1065212"/>
            <a:ext cx="9144000" cy="61555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developers apps do not conform, it will be rejected by Apple.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Google publishes apps that do not meet its store requirements, but will remove it later if the app violates its rules.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an app meets publication requirements of the target market the process of publishing requires several steps.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Prepare an icon for the app.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Prepare screen shots of the app.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Determine price.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Establish category.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Determine countries for app.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Licensing Library and copyrights.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Compile app and sign into application.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Debug code.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a private key.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pic>
        <p:nvPicPr>
          <p:cNvPr id="76" name="Shape 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286000" y="1511299"/>
            <a:ext cx="5340350" cy="4964112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Shape 77"/>
          <p:cNvSpPr txBox="1"/>
          <p:nvPr/>
        </p:nvSpPr>
        <p:spPr>
          <a:xfrm>
            <a:off x="3407569" y="6531569"/>
            <a:ext cx="7483474" cy="30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Figure 16.1   Creating a new keystore. </a:t>
            </a:r>
          </a:p>
        </p:txBody>
      </p:sp>
      <p:sp>
        <p:nvSpPr>
          <p:cNvPr id="78" name="Shape 78"/>
          <p:cNvSpPr txBox="1"/>
          <p:nvPr/>
        </p:nvSpPr>
        <p:spPr>
          <a:xfrm>
            <a:off x="1654968" y="379412"/>
            <a:ext cx="7086600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create a signed APK (which is required by the Play Store) you need to set a private key. Fortunately, you can do this using the Export Wizard at the same time you are creating the APK.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pic>
        <p:nvPicPr>
          <p:cNvPr id="85" name="Shape 8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45568" y="1622162"/>
            <a:ext cx="5068258" cy="4711399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Shape 86"/>
          <p:cNvSpPr txBox="1"/>
          <p:nvPr/>
        </p:nvSpPr>
        <p:spPr>
          <a:xfrm>
            <a:off x="3940969" y="6448425"/>
            <a:ext cx="7483474" cy="30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Figure 16.2   Key configuration. 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892970" y="508320"/>
            <a:ext cx="8479629" cy="923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Fill in any company information you want and click Next (Figure 16.2)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signed APK will be created and stored in the specified location. This 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APK will be uploaded to the Play Store. 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pic>
        <p:nvPicPr>
          <p:cNvPr id="94" name="Shape 9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17017" y="5477103"/>
            <a:ext cx="4532313" cy="6604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 txBox="1"/>
          <p:nvPr/>
        </p:nvSpPr>
        <p:spPr>
          <a:xfrm>
            <a:off x="3178968" y="6198903"/>
            <a:ext cx="7483474" cy="30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Figure 16.3   Changed scheme to iOS Device. </a:t>
            </a:r>
          </a:p>
        </p:txBody>
      </p:sp>
      <p:sp>
        <p:nvSpPr>
          <p:cNvPr id="96" name="Shape 96"/>
          <p:cNvSpPr txBox="1"/>
          <p:nvPr/>
        </p:nvSpPr>
        <p:spPr>
          <a:xfrm>
            <a:off x="1121569" y="455612"/>
            <a:ext cx="7696199" cy="4708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iOS App Store Distribution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up your Distribution Certificate and Distribution Provisioning Profile.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up an entry for your app in iTunes Connect.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information about the app: pricing, and screenshots prior to uploading the app.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the default language of the app.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Enter the app name, SKU number, and Bundle ID.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Link the year of publication, the number of the app in stock, and the version number.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an app description, screenshots, icon, rating and categorization, and review information.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Verify app, click save and get ready to upload.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app is open in Xcode change the active scheme from the simulator to iOS Device.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pic>
        <p:nvPicPr>
          <p:cNvPr id="103" name="Shape 10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07569" y="3598600"/>
            <a:ext cx="3925202" cy="3131505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 txBox="1"/>
          <p:nvPr/>
        </p:nvSpPr>
        <p:spPr>
          <a:xfrm>
            <a:off x="3788569" y="6805613"/>
            <a:ext cx="7483474" cy="3047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Figure 16.4   Xcode Archive Organizer. 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1883568" y="455612"/>
            <a:ext cx="6248399" cy="31393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 Product &gt; Archive from the menu. An archive file will be compiled and the Organizer opens (Figure  16.4 ).</a:t>
            </a: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Organizer, make sure the latest archive file is selected and click the Validate button.</a:t>
            </a: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Click the Distribute button. Click the Submit to App Store option button. Click Next.</a:t>
            </a: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Enter your developer login information. Select an identity. </a:t>
            </a: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will get a message “Your application is being uploaded.”</a:t>
            </a:r>
          </a:p>
          <a:p>
            <a:pPr indent="-285750" lvl="0" marL="28575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will get a success message. Your app is now waiting to be reviewed by Apple.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111" name="Shape 111"/>
          <p:cNvSpPr txBox="1"/>
          <p:nvPr/>
        </p:nvSpPr>
        <p:spPr>
          <a:xfrm>
            <a:off x="892969" y="1406167"/>
            <a:ext cx="7924799" cy="37548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1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App distribution within an organization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differs between iOS and Android.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Android: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Prepare an APK and  give it to your users.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Send users an email with the APK attached.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Device automatically asks if they want to install it.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Users must have set their device to accept apps from unknown sources.</a:t>
            </a:r>
          </a:p>
          <a:p>
            <a:pPr indent="-342900" lvl="3" marL="17145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to the Settings app on the Android device and check the box next to Unknown Sources.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117" name="Shape 117"/>
          <p:cNvSpPr txBox="1"/>
          <p:nvPr/>
        </p:nvSpPr>
        <p:spPr>
          <a:xfrm>
            <a:off x="1197769" y="2391052"/>
            <a:ext cx="7924799" cy="2831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up an internal website to distribute the app.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Accepting apps from unknown sources must be checked.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Remember, you can choose the method that works for the organization.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Organizations implement Mobile Device Management (MDM) solutions. 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idx="11" type="ftr"/>
          </p:nvPr>
        </p:nvSpPr>
        <p:spPr>
          <a:xfrm>
            <a:off x="762000" y="7110413"/>
            <a:ext cx="8610599" cy="509586"/>
          </a:xfrm>
          <a:prstGeom prst="rect">
            <a:avLst/>
          </a:prstGeom>
          <a:noFill/>
          <a:ln>
            <a:noFill/>
          </a:ln>
        </p:spPr>
        <p:txBody>
          <a:bodyPr anchorCtr="0" anchor="t" bIns="50725" lIns="101450" rIns="101450" tIns="50725">
            <a:noAutofit/>
          </a:bodyPr>
          <a:lstStyle/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From </a:t>
            </a:r>
            <a:r>
              <a:rPr b="0" i="1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Learning Mobile App Development</a:t>
            </a: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 by Jakob Iversen and Michael Eierman</a:t>
            </a:r>
          </a:p>
          <a:p>
            <a:pPr indent="0" lvl="0" marL="0" marR="0" rtl="0" algn="ctr">
              <a:spcBef>
                <a:spcPts val="0"/>
              </a:spcBef>
              <a:buSzPct val="25000"/>
              <a:buNone/>
            </a:pPr>
            <a:r>
              <a:rPr b="0" i="0" lang="en-US" sz="1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(ISBN: 032194786X) Copyright © 2014 Pearson Education, Inc. All rights reserved.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892969" y="1065212"/>
            <a:ext cx="8153399" cy="53245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0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iOS Enterprise Distribution</a:t>
            </a: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000" u="sng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Get an iOS Enterprise Developer license.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Allows unlimited distribution of apps within the organization. 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cannot sell apps in the App Store with this license.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Organizations that do internal and public development need an Enterprise Developer license and an iOS Developer license.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Set up an enterprise distribution certificate and an enterprise distribution provisioning profile.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Packaged with the app using Xcode.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need to need to use iTunes Connect with in-house apps.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provisioning profile expires after a year.</a:t>
            </a:r>
          </a:p>
          <a:p>
            <a:pPr indent="-342900" lvl="2" marL="12573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Prior to expiration, a new profile must be created, packaged with the app, and redistributed, or the app will stop working.</a:t>
            </a:r>
          </a:p>
          <a:p>
            <a:pPr indent="-342900" lvl="1" marL="8001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an app is compiled with the appropriate certificate and profile, it can be distributed through iTunes, using the iPhone Configuration Utility, or wirelessly from a secure server.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