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7616825" cx="1016792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schemas.openxmlformats.org/officeDocument/2006/relationships/slide" Target="slides/slide8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39825" y="685800"/>
            <a:ext cx="45783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360"/>
              </a:spcBef>
              <a:spcAft>
                <a:spcPts val="0"/>
              </a:spcAft>
              <a:defRPr/>
            </a:lvl1pPr>
            <a:lvl2pPr indent="0" lvl="1" marL="457200" marR="0" rtl="0" algn="l">
              <a:spcBef>
                <a:spcPts val="360"/>
              </a:spcBef>
              <a:spcAft>
                <a:spcPts val="0"/>
              </a:spcAft>
              <a:defRPr/>
            </a:lvl2pPr>
            <a:lvl3pPr indent="0" lvl="2" marL="914400" marR="0" rtl="0" algn="l">
              <a:spcBef>
                <a:spcPts val="360"/>
              </a:spcBef>
              <a:spcAft>
                <a:spcPts val="0"/>
              </a:spcAft>
              <a:defRPr/>
            </a:lvl3pPr>
            <a:lvl4pPr indent="0" lvl="3" marL="1371600" marR="0" rtl="0" algn="l">
              <a:spcBef>
                <a:spcPts val="360"/>
              </a:spcBef>
              <a:spcAft>
                <a:spcPts val="0"/>
              </a:spcAft>
              <a:defRPr/>
            </a:lvl4pPr>
            <a:lvl5pPr indent="0" lvl="4" marL="1828800" marR="0" rtl="0" algn="l">
              <a:spcBef>
                <a:spcPts val="360"/>
              </a:spcBef>
              <a:spcAft>
                <a:spcPts val="0"/>
              </a:spcAft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0" name="Shape 60"/>
          <p:cNvSpPr/>
          <p:nvPr>
            <p:ph idx="2" type="sldImg"/>
          </p:nvPr>
        </p:nvSpPr>
        <p:spPr>
          <a:xfrm>
            <a:off x="1139825" y="685800"/>
            <a:ext cx="45783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6" name="Shape 66"/>
          <p:cNvSpPr/>
          <p:nvPr>
            <p:ph idx="2" type="sldImg"/>
          </p:nvPr>
        </p:nvSpPr>
        <p:spPr>
          <a:xfrm>
            <a:off x="1139825" y="685800"/>
            <a:ext cx="45783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2" name="Shape 72"/>
          <p:cNvSpPr/>
          <p:nvPr>
            <p:ph idx="2" type="sldImg"/>
          </p:nvPr>
        </p:nvSpPr>
        <p:spPr>
          <a:xfrm>
            <a:off x="1139825" y="685800"/>
            <a:ext cx="45783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8" name="Shape 78"/>
          <p:cNvSpPr/>
          <p:nvPr>
            <p:ph idx="2" type="sldImg"/>
          </p:nvPr>
        </p:nvSpPr>
        <p:spPr>
          <a:xfrm>
            <a:off x="1139825" y="685800"/>
            <a:ext cx="45783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4" name="Shape 84"/>
          <p:cNvSpPr/>
          <p:nvPr>
            <p:ph idx="2" type="sldImg"/>
          </p:nvPr>
        </p:nvSpPr>
        <p:spPr>
          <a:xfrm>
            <a:off x="1139825" y="685800"/>
            <a:ext cx="45783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0" name="Shape 90"/>
          <p:cNvSpPr/>
          <p:nvPr>
            <p:ph idx="2" type="sldImg"/>
          </p:nvPr>
        </p:nvSpPr>
        <p:spPr>
          <a:xfrm>
            <a:off x="1139825" y="685800"/>
            <a:ext cx="45783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6" name="Shape 96"/>
          <p:cNvSpPr/>
          <p:nvPr>
            <p:ph idx="2" type="sldImg"/>
          </p:nvPr>
        </p:nvSpPr>
        <p:spPr>
          <a:xfrm>
            <a:off x="1139825" y="685800"/>
            <a:ext cx="45783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2" name="Shape 102"/>
          <p:cNvSpPr/>
          <p:nvPr>
            <p:ph idx="2" type="sldImg"/>
          </p:nvPr>
        </p:nvSpPr>
        <p:spPr>
          <a:xfrm>
            <a:off x="1139825" y="685800"/>
            <a:ext cx="45783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x="698500" y="404812"/>
            <a:ext cx="8770937" cy="1473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2" name="Shape 52"/>
          <p:cNvSpPr txBox="1"/>
          <p:nvPr>
            <p:ph idx="1" type="body"/>
          </p:nvPr>
        </p:nvSpPr>
        <p:spPr>
          <a:xfrm rot="5400000">
            <a:off x="2667000" y="58737"/>
            <a:ext cx="4833937" cy="87709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52400" lvl="0" marL="3810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19062" lvl="1" marL="823913" rtl="0" algn="l"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93662" lvl="2" marL="1268413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25413" lvl="3" marL="1776413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23825" lvl="4" marL="2282825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143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indent="-1143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indent="-1143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indent="-1143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53" name="Shape 53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 rot="5400000">
            <a:off x="5145088" y="2536824"/>
            <a:ext cx="6456361" cy="2192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" type="body"/>
          </p:nvPr>
        </p:nvSpPr>
        <p:spPr>
          <a:xfrm rot="5400000">
            <a:off x="683419" y="419893"/>
            <a:ext cx="6456361" cy="642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52400" lvl="0" marL="3810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19062" lvl="1" marL="823913" rtl="0" algn="l"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93662" lvl="2" marL="1268413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25413" lvl="3" marL="1776413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23825" lvl="4" marL="2282825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143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indent="-1143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indent="-1143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indent="-1143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57" name="Shape 57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ctrTitle"/>
          </p:nvPr>
        </p:nvSpPr>
        <p:spPr>
          <a:xfrm>
            <a:off x="1271587" y="1246187"/>
            <a:ext cx="7624762" cy="26527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subTitle"/>
          </p:nvPr>
        </p:nvSpPr>
        <p:spPr>
          <a:xfrm>
            <a:off x="1271587" y="4000500"/>
            <a:ext cx="7624762" cy="18383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1pPr>
            <a:lvl2pPr indent="0" lvl="1" marL="4572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2pPr>
            <a:lvl3pPr indent="0" lvl="2" marL="914400" marR="0" rtl="0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3pPr>
            <a:lvl4pPr indent="0" lvl="3" marL="1371600" marR="0" rtl="0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4pPr>
            <a:lvl5pPr indent="0" lvl="4" marL="1828800" marR="0" rtl="0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5pPr>
            <a:lvl6pPr indent="0" lvl="5" marL="22860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6pPr>
            <a:lvl7pPr indent="0" lvl="6" marL="27432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7pPr>
            <a:lvl8pPr indent="0" lvl="7" marL="32004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8pPr>
            <a:lvl9pPr indent="0" lvl="8" marL="36576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698500" y="404812"/>
            <a:ext cx="8770937" cy="1473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x="698500" y="2027238"/>
            <a:ext cx="8770937" cy="48339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52400" lvl="0" marL="3810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19062" lvl="1" marL="823913" rtl="0" algn="l"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93662" lvl="2" marL="1268413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25413" lvl="3" marL="1776413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23825" lvl="4" marL="2282825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143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indent="-1143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indent="-1143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indent="-1143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693737" y="1898650"/>
            <a:ext cx="8769350" cy="31686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x="693737" y="5097462"/>
            <a:ext cx="8769350" cy="1665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Arial"/>
              <a:buNone/>
              <a:defRPr/>
            </a:lvl1pPr>
            <a:lvl2pPr indent="0" lvl="1" marL="457200" rtl="0">
              <a:spcBef>
                <a:spcPts val="0"/>
              </a:spcBef>
              <a:buFont typeface="Arial"/>
              <a:buNone/>
              <a:defRPr/>
            </a:lvl2pPr>
            <a:lvl3pPr indent="0" lvl="2" marL="914400" rtl="0">
              <a:spcBef>
                <a:spcPts val="0"/>
              </a:spcBef>
              <a:buFont typeface="Arial"/>
              <a:buNone/>
              <a:defRPr/>
            </a:lvl3pPr>
            <a:lvl4pPr indent="0" lvl="3" marL="1371600" rtl="0">
              <a:spcBef>
                <a:spcPts val="0"/>
              </a:spcBef>
              <a:buFont typeface="Arial"/>
              <a:buNone/>
              <a:defRPr/>
            </a:lvl4pPr>
            <a:lvl5pPr indent="0" lvl="4" marL="1828800" rtl="0">
              <a:spcBef>
                <a:spcPts val="0"/>
              </a:spcBef>
              <a:buFont typeface="Arial"/>
              <a:buNone/>
              <a:defRPr/>
            </a:lvl5pPr>
            <a:lvl6pPr indent="0" lvl="5" marL="2286000" rtl="0">
              <a:spcBef>
                <a:spcPts val="0"/>
              </a:spcBef>
              <a:buFont typeface="Arial"/>
              <a:buNone/>
              <a:defRPr/>
            </a:lvl6pPr>
            <a:lvl7pPr indent="0" lvl="6" marL="2743200" rtl="0">
              <a:spcBef>
                <a:spcPts val="0"/>
              </a:spcBef>
              <a:buFont typeface="Arial"/>
              <a:buNone/>
              <a:defRPr/>
            </a:lvl7pPr>
            <a:lvl8pPr indent="0" lvl="7" marL="3200400" rtl="0">
              <a:spcBef>
                <a:spcPts val="0"/>
              </a:spcBef>
              <a:buFont typeface="Arial"/>
              <a:buNone/>
              <a:defRPr/>
            </a:lvl8pPr>
            <a:lvl9pPr indent="0" lvl="8" marL="3657600" rtl="0">
              <a:spcBef>
                <a:spcPts val="0"/>
              </a:spcBef>
              <a:buFont typeface="Arial"/>
              <a:buNone/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698500" y="404812"/>
            <a:ext cx="8770937" cy="1473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698500" y="2027238"/>
            <a:ext cx="4308474" cy="48339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52400" lvl="0" marL="3810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19062" lvl="1" marL="823913" rtl="0" algn="l"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93662" lvl="2" marL="1268413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25413" lvl="3" marL="1776413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23825" lvl="4" marL="2282825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143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indent="-1143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indent="-1143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indent="-1143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2" type="body"/>
          </p:nvPr>
        </p:nvSpPr>
        <p:spPr>
          <a:xfrm>
            <a:off x="5159375" y="2027238"/>
            <a:ext cx="4310063" cy="48339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52400" lvl="0" marL="3810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19062" lvl="1" marL="823913" rtl="0" algn="l"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93662" lvl="2" marL="1268413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25413" lvl="3" marL="1776413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23825" lvl="4" marL="2282825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143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indent="-1143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indent="-1143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indent="-1143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29" name="Shape 29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700087" y="404812"/>
            <a:ext cx="8769350" cy="1473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700087" y="1866900"/>
            <a:ext cx="4302124" cy="9159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Arial"/>
              <a:buNone/>
              <a:defRPr/>
            </a:lvl1pPr>
            <a:lvl2pPr indent="0" lvl="1" marL="457200" rtl="0">
              <a:spcBef>
                <a:spcPts val="0"/>
              </a:spcBef>
              <a:buFont typeface="Arial"/>
              <a:buNone/>
              <a:defRPr/>
            </a:lvl2pPr>
            <a:lvl3pPr indent="0" lvl="2" marL="914400" rtl="0">
              <a:spcBef>
                <a:spcPts val="0"/>
              </a:spcBef>
              <a:buFont typeface="Arial"/>
              <a:buNone/>
              <a:defRPr/>
            </a:lvl3pPr>
            <a:lvl4pPr indent="0" lvl="3" marL="1371600" rtl="0">
              <a:spcBef>
                <a:spcPts val="0"/>
              </a:spcBef>
              <a:buFont typeface="Arial"/>
              <a:buNone/>
              <a:defRPr/>
            </a:lvl4pPr>
            <a:lvl5pPr indent="0" lvl="4" marL="1828800" rtl="0">
              <a:spcBef>
                <a:spcPts val="0"/>
              </a:spcBef>
              <a:buFont typeface="Arial"/>
              <a:buNone/>
              <a:defRPr/>
            </a:lvl5pPr>
            <a:lvl6pPr indent="0" lvl="5" marL="2286000" rtl="0">
              <a:spcBef>
                <a:spcPts val="0"/>
              </a:spcBef>
              <a:buFont typeface="Arial"/>
              <a:buNone/>
              <a:defRPr/>
            </a:lvl6pPr>
            <a:lvl7pPr indent="0" lvl="6" marL="2743200" rtl="0">
              <a:spcBef>
                <a:spcPts val="0"/>
              </a:spcBef>
              <a:buFont typeface="Arial"/>
              <a:buNone/>
              <a:defRPr/>
            </a:lvl7pPr>
            <a:lvl8pPr indent="0" lvl="7" marL="3200400" rtl="0">
              <a:spcBef>
                <a:spcPts val="0"/>
              </a:spcBef>
              <a:buFont typeface="Arial"/>
              <a:buNone/>
              <a:defRPr/>
            </a:lvl8pPr>
            <a:lvl9pPr indent="0" lvl="8" marL="3657600" rtl="0">
              <a:spcBef>
                <a:spcPts val="0"/>
              </a:spcBef>
              <a:buFont typeface="Arial"/>
              <a:buNone/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2" type="body"/>
          </p:nvPr>
        </p:nvSpPr>
        <p:spPr>
          <a:xfrm>
            <a:off x="700087" y="2782888"/>
            <a:ext cx="4302124" cy="40909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52400" lvl="0" marL="3810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19062" lvl="1" marL="823913" rtl="0" algn="l"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93662" lvl="2" marL="1268413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25413" lvl="3" marL="1776413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23825" lvl="4" marL="2282825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143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indent="-1143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indent="-1143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indent="-1143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3" type="body"/>
          </p:nvPr>
        </p:nvSpPr>
        <p:spPr>
          <a:xfrm>
            <a:off x="5148262" y="1866900"/>
            <a:ext cx="4321174" cy="9159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Arial"/>
              <a:buNone/>
              <a:defRPr/>
            </a:lvl1pPr>
            <a:lvl2pPr indent="0" lvl="1" marL="457200" rtl="0">
              <a:spcBef>
                <a:spcPts val="0"/>
              </a:spcBef>
              <a:buFont typeface="Arial"/>
              <a:buNone/>
              <a:defRPr/>
            </a:lvl2pPr>
            <a:lvl3pPr indent="0" lvl="2" marL="914400" rtl="0">
              <a:spcBef>
                <a:spcPts val="0"/>
              </a:spcBef>
              <a:buFont typeface="Arial"/>
              <a:buNone/>
              <a:defRPr/>
            </a:lvl3pPr>
            <a:lvl4pPr indent="0" lvl="3" marL="1371600" rtl="0">
              <a:spcBef>
                <a:spcPts val="0"/>
              </a:spcBef>
              <a:buFont typeface="Arial"/>
              <a:buNone/>
              <a:defRPr/>
            </a:lvl4pPr>
            <a:lvl5pPr indent="0" lvl="4" marL="1828800" rtl="0">
              <a:spcBef>
                <a:spcPts val="0"/>
              </a:spcBef>
              <a:buFont typeface="Arial"/>
              <a:buNone/>
              <a:defRPr/>
            </a:lvl5pPr>
            <a:lvl6pPr indent="0" lvl="5" marL="2286000" rtl="0">
              <a:spcBef>
                <a:spcPts val="0"/>
              </a:spcBef>
              <a:buFont typeface="Arial"/>
              <a:buNone/>
              <a:defRPr/>
            </a:lvl6pPr>
            <a:lvl7pPr indent="0" lvl="6" marL="2743200" rtl="0">
              <a:spcBef>
                <a:spcPts val="0"/>
              </a:spcBef>
              <a:buFont typeface="Arial"/>
              <a:buNone/>
              <a:defRPr/>
            </a:lvl7pPr>
            <a:lvl8pPr indent="0" lvl="7" marL="3200400" rtl="0">
              <a:spcBef>
                <a:spcPts val="0"/>
              </a:spcBef>
              <a:buFont typeface="Arial"/>
              <a:buNone/>
              <a:defRPr/>
            </a:lvl8pPr>
            <a:lvl9pPr indent="0" lvl="8" marL="3657600" rtl="0">
              <a:spcBef>
                <a:spcPts val="0"/>
              </a:spcBef>
              <a:buFont typeface="Arial"/>
              <a:buNone/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4" type="body"/>
          </p:nvPr>
        </p:nvSpPr>
        <p:spPr>
          <a:xfrm>
            <a:off x="5148262" y="2782888"/>
            <a:ext cx="4321174" cy="40909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52400" lvl="0" marL="3810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19062" lvl="1" marL="823913" rtl="0" algn="l"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93662" lvl="2" marL="1268413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25413" lvl="3" marL="1776413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23825" lvl="4" marL="2282825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143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indent="-1143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indent="-1143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indent="-1143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x="698500" y="404812"/>
            <a:ext cx="8770937" cy="1473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x="700087" y="508000"/>
            <a:ext cx="3279775" cy="177641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4322762" y="1096962"/>
            <a:ext cx="5146674" cy="541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3" name="Shape 43"/>
          <p:cNvSpPr txBox="1"/>
          <p:nvPr>
            <p:ph idx="2" type="body"/>
          </p:nvPr>
        </p:nvSpPr>
        <p:spPr>
          <a:xfrm>
            <a:off x="700087" y="2284413"/>
            <a:ext cx="3279775" cy="4233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Arial"/>
              <a:buNone/>
              <a:defRPr/>
            </a:lvl1pPr>
            <a:lvl2pPr indent="0" lvl="1" marL="457200" rtl="0">
              <a:spcBef>
                <a:spcPts val="0"/>
              </a:spcBef>
              <a:buFont typeface="Arial"/>
              <a:buNone/>
              <a:defRPr/>
            </a:lvl2pPr>
            <a:lvl3pPr indent="0" lvl="2" marL="914400" rtl="0">
              <a:spcBef>
                <a:spcPts val="0"/>
              </a:spcBef>
              <a:buFont typeface="Arial"/>
              <a:buNone/>
              <a:defRPr/>
            </a:lvl3pPr>
            <a:lvl4pPr indent="0" lvl="3" marL="1371600" rtl="0">
              <a:spcBef>
                <a:spcPts val="0"/>
              </a:spcBef>
              <a:buFont typeface="Arial"/>
              <a:buNone/>
              <a:defRPr/>
            </a:lvl4pPr>
            <a:lvl5pPr indent="0" lvl="4" marL="1828800" rtl="0">
              <a:spcBef>
                <a:spcPts val="0"/>
              </a:spcBef>
              <a:buFont typeface="Arial"/>
              <a:buNone/>
              <a:defRPr/>
            </a:lvl5pPr>
            <a:lvl6pPr indent="0" lvl="5" marL="2286000" rtl="0">
              <a:spcBef>
                <a:spcPts val="0"/>
              </a:spcBef>
              <a:buFont typeface="Arial"/>
              <a:buNone/>
              <a:defRPr/>
            </a:lvl6pPr>
            <a:lvl7pPr indent="0" lvl="6" marL="2743200" rtl="0">
              <a:spcBef>
                <a:spcPts val="0"/>
              </a:spcBef>
              <a:buFont typeface="Arial"/>
              <a:buNone/>
              <a:defRPr/>
            </a:lvl7pPr>
            <a:lvl8pPr indent="0" lvl="7" marL="3200400" rtl="0">
              <a:spcBef>
                <a:spcPts val="0"/>
              </a:spcBef>
              <a:buFont typeface="Arial"/>
              <a:buNone/>
              <a:defRPr/>
            </a:lvl8pPr>
            <a:lvl9pPr indent="0" lvl="8" marL="3657600" rtl="0">
              <a:spcBef>
                <a:spcPts val="0"/>
              </a:spcBef>
              <a:buFont typeface="Arial"/>
              <a:buNone/>
              <a:defRPr/>
            </a:lvl9pPr>
          </a:lstStyle>
          <a:p/>
        </p:txBody>
      </p:sp>
      <p:sp>
        <p:nvSpPr>
          <p:cNvPr id="44" name="Shape 44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700087" y="508000"/>
            <a:ext cx="3279775" cy="177641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/>
          <p:nvPr>
            <p:ph idx="2" type="pic"/>
          </p:nvPr>
        </p:nvSpPr>
        <p:spPr>
          <a:xfrm>
            <a:off x="4322762" y="1096962"/>
            <a:ext cx="5146674" cy="5413375"/>
          </a:xfrm>
          <a:prstGeom prst="rect">
            <a:avLst/>
          </a:prstGeom>
          <a:noFill/>
          <a:ln>
            <a:noFill/>
          </a:ln>
        </p:spPr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700087" y="2284413"/>
            <a:ext cx="3279775" cy="4233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Arial"/>
              <a:buNone/>
              <a:defRPr/>
            </a:lvl1pPr>
            <a:lvl2pPr indent="0" lvl="1" marL="457200" rtl="0">
              <a:spcBef>
                <a:spcPts val="0"/>
              </a:spcBef>
              <a:buFont typeface="Arial"/>
              <a:buNone/>
              <a:defRPr/>
            </a:lvl2pPr>
            <a:lvl3pPr indent="0" lvl="2" marL="914400" rtl="0">
              <a:spcBef>
                <a:spcPts val="0"/>
              </a:spcBef>
              <a:buFont typeface="Arial"/>
              <a:buNone/>
              <a:defRPr/>
            </a:lvl3pPr>
            <a:lvl4pPr indent="0" lvl="3" marL="1371600" rtl="0">
              <a:spcBef>
                <a:spcPts val="0"/>
              </a:spcBef>
              <a:buFont typeface="Arial"/>
              <a:buNone/>
              <a:defRPr/>
            </a:lvl4pPr>
            <a:lvl5pPr indent="0" lvl="4" marL="1828800" rtl="0">
              <a:spcBef>
                <a:spcPts val="0"/>
              </a:spcBef>
              <a:buFont typeface="Arial"/>
              <a:buNone/>
              <a:defRPr/>
            </a:lvl5pPr>
            <a:lvl6pPr indent="0" lvl="5" marL="2286000" rtl="0">
              <a:spcBef>
                <a:spcPts val="0"/>
              </a:spcBef>
              <a:buFont typeface="Arial"/>
              <a:buNone/>
              <a:defRPr/>
            </a:lvl6pPr>
            <a:lvl7pPr indent="0" lvl="6" marL="2743200" rtl="0">
              <a:spcBef>
                <a:spcPts val="0"/>
              </a:spcBef>
              <a:buFont typeface="Arial"/>
              <a:buNone/>
              <a:defRPr/>
            </a:lvl7pPr>
            <a:lvl8pPr indent="0" lvl="7" marL="3200400" rtl="0">
              <a:spcBef>
                <a:spcPts val="0"/>
              </a:spcBef>
              <a:buFont typeface="Arial"/>
              <a:buNone/>
              <a:defRPr/>
            </a:lvl8pPr>
            <a:lvl9pPr indent="0" lvl="8" marL="3657600" rtl="0">
              <a:spcBef>
                <a:spcPts val="0"/>
              </a:spcBef>
              <a:buFont typeface="Arial"/>
              <a:buNone/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50725" lIns="101450" rIns="101450" tIns="50725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From </a:t>
            </a:r>
            <a:r>
              <a:rPr b="0" i="1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Learning Mobile App Development</a:t>
            </a: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by Jakob Iversen and Michael Eierman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(ISBN: 032194786X) Copyright © 2014 Pearson Education, Inc. All rights reserved.</a:t>
            </a:r>
          </a:p>
        </p:txBody>
      </p:sp>
      <p:sp>
        <p:nvSpPr>
          <p:cNvPr id="63" name="Shape 63"/>
          <p:cNvSpPr txBox="1"/>
          <p:nvPr/>
        </p:nvSpPr>
        <p:spPr>
          <a:xfrm>
            <a:off x="892969" y="303212"/>
            <a:ext cx="8839199" cy="51398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15: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App Monetization Strategies 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Making money from apps is possible but hard work. 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There are hundreds of thousands of apps available.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revenue generated from an individual app is small.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app stores take a 30% cut of revenue that apps generate.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simplest method to monetizing an app is to charge for the download.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the user buys the app, you get the money.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market is very price sensitive.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50725" lIns="101450" rIns="101450" tIns="50725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From </a:t>
            </a:r>
            <a:r>
              <a:rPr b="0" i="1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Learning Mobile App Development</a:t>
            </a: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by Jakob Iversen and Michael Eierman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(ISBN: 032194786X) Copyright © 2014 Pearson Education, Inc. All rights reserved.</a:t>
            </a:r>
          </a:p>
        </p:txBody>
      </p:sp>
      <p:sp>
        <p:nvSpPr>
          <p:cNvPr id="69" name="Shape 69"/>
          <p:cNvSpPr txBox="1"/>
          <p:nvPr/>
        </p:nvSpPr>
        <p:spPr>
          <a:xfrm>
            <a:off x="892969" y="303212"/>
            <a:ext cx="8839199" cy="60631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15: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Getting the customer to find your app is challenging.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Customers focus on free apps.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embedding ads within the free app screens is a way to make money.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Ensure the the basic steps are followed to embed ads in an Android app, after properly registereing for AdMob with Google.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See Listing 15.1 – 15.3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Ad Widget XML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Code to Retrieve an Ad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 Ad Activity to Manifest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Apple offers its own ad network, called iAd, which provides the same features as AdMob, and is built in to the iOS platform.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50725" lIns="101450" rIns="101450" tIns="50725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From </a:t>
            </a:r>
            <a:r>
              <a:rPr b="0" i="1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Learning Mobile App Development</a:t>
            </a: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by Jakob Iversen and Michael Eierman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(ISBN: 032194786X) Copyright © 2014 Pearson Education, Inc. All rights reserved.</a:t>
            </a:r>
          </a:p>
        </p:txBody>
      </p:sp>
      <p:sp>
        <p:nvSpPr>
          <p:cNvPr id="75" name="Shape 75"/>
          <p:cNvSpPr txBox="1"/>
          <p:nvPr/>
        </p:nvSpPr>
        <p:spPr>
          <a:xfrm>
            <a:off x="892969" y="303212"/>
            <a:ext cx="8763000" cy="6617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20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In-App Purchases</a:t>
            </a: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Making money from ad-supported apps is challenging.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 app needs to be popular to generate a significant amount of money.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Releasing a free app that is supported by in-app purchases is a strategy.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Generate downloads with the free app, get the users hooked, and then allow them to add features by advertising the feature in the app.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More than 75% of the revenue in this area came from in-app purchases.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establishes a “freemium” business model.</a:t>
            </a:r>
          </a:p>
          <a:p>
            <a:pPr indent="-342900" lvl="2" marL="12573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Usage and purchase:  Games, contacts, saving data, subscriptions, etc.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implement in-app purchases in Android, get the Google Play Billing Library from the Android SDK Manager. 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Implement in-app purchases in iOS get the code add the  StoreKit framework.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50725" lIns="101450" rIns="101450" tIns="50725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From </a:t>
            </a:r>
            <a:r>
              <a:rPr b="0" i="1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Learning Mobile App Development</a:t>
            </a: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by Jakob Iversen and Michael Eierman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(ISBN: 032194786X) Copyright © 2014 Pearson Education, Inc. All rights reserved.</a:t>
            </a:r>
          </a:p>
        </p:txBody>
      </p:sp>
      <p:sp>
        <p:nvSpPr>
          <p:cNvPr id="81" name="Shape 81"/>
          <p:cNvSpPr txBox="1"/>
          <p:nvPr/>
        </p:nvSpPr>
        <p:spPr>
          <a:xfrm>
            <a:off x="892969" y="1522412"/>
            <a:ext cx="8763000" cy="47705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20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In-App Purchases (contd.)</a:t>
            </a: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Economics of App Stores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Apple and Google are paid 30% of sales to set up an entirely new sales channel. 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avoid giving 30% of sales to Google and Apple, carry out the sales outside of the app stores. 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 aware of restrictions on the purchasing of content outside the app store.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50725" lIns="101450" rIns="101450" tIns="50725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From </a:t>
            </a:r>
            <a:r>
              <a:rPr b="0" i="1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Learning Mobile App Development</a:t>
            </a: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by Jakob Iversen and Michael Eierman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(ISBN: 032194786X) Copyright © 2014 Pearson Education, Inc. All rights reserved.</a:t>
            </a:r>
          </a:p>
        </p:txBody>
      </p:sp>
      <p:sp>
        <p:nvSpPr>
          <p:cNvPr id="87" name="Shape 87"/>
          <p:cNvSpPr txBox="1"/>
          <p:nvPr/>
        </p:nvSpPr>
        <p:spPr>
          <a:xfrm>
            <a:off x="762000" y="912812"/>
            <a:ext cx="8208168" cy="5078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Starting a business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 is recommended that you should have a business if you are going to sell apps. 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 is recommended to create a Limited Liability Corporation, or LLC.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the United States, an LLC is a legal entity that is organized by registering the business with a state.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Establish the business name.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Create Articles of Organization.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Identify a registered agent.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Create an Operating Agreement.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File forms and pay registration fees.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LLC shields personal assets in the event you get sued.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you are found liable only business assets, not personal assets are affected.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LLC’s are useful for U.S. Income tax purposes.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50725" lIns="101450" rIns="101450" tIns="50725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From </a:t>
            </a:r>
            <a:r>
              <a:rPr b="0" i="1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Learning Mobile App Development</a:t>
            </a: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by Jakob Iversen and Michael Eierman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(ISBN: 032194786X) Copyright © 2014 Pearson Education, Inc. All rights reserved.</a:t>
            </a:r>
          </a:p>
        </p:txBody>
      </p:sp>
      <p:sp>
        <p:nvSpPr>
          <p:cNvPr id="93" name="Shape 93"/>
          <p:cNvSpPr txBox="1"/>
          <p:nvPr/>
        </p:nvSpPr>
        <p:spPr>
          <a:xfrm>
            <a:off x="1037792" y="959891"/>
            <a:ext cx="8327231" cy="56938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Developing a </a:t>
            </a:r>
            <a:r>
              <a:rPr b="0" i="0" lang="en-US" sz="20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business plan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helps with the mission of your organization.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Who the market is?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Who the competitors are?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do you want to run your business?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Making money from apps requires money for marketing and development. 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good business plan is needed to attract enough capital to develop and test the app and begin establishing demand for your products.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Working for others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is a good way to make money from app development.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 can get paid to develop aps for someone else.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You get paid whether the app sells or not.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 can become an independent consultant or a contract developer. </a:t>
            </a: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50725" lIns="101450" rIns="101450" tIns="50725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From </a:t>
            </a:r>
            <a:r>
              <a:rPr b="0" i="1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Learning Mobile App Development</a:t>
            </a: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by Jakob Iversen and Michael Eierman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(ISBN: 032194786X) Copyright © 2014 Pearson Education, Inc. All rights reserved.</a:t>
            </a:r>
          </a:p>
        </p:txBody>
      </p:sp>
      <p:sp>
        <p:nvSpPr>
          <p:cNvPr id="99" name="Shape 99"/>
          <p:cNvSpPr txBox="1"/>
          <p:nvPr/>
        </p:nvSpPr>
        <p:spPr>
          <a:xfrm>
            <a:off x="1121569" y="1293812"/>
            <a:ext cx="7315200" cy="4708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20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Platform Should You Develop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Should you develop for Android or iOS? Both?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Android has the biggest market share for devices sold and biggest potential for app sales.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Phones primarily used as dumb phones.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Users are less willing to pay for an app.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Some segments use Android devices at greater rates.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Small businesses are primarily Android users.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Android’s barrier to entry is lower.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Developer fee is “one time”.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Apps are for both Windows or Mac computers.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Publishing an app is easy.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50725" lIns="101450" rIns="101450" tIns="50725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From </a:t>
            </a:r>
            <a:r>
              <a:rPr b="0" i="1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Learning Mobile App Development</a:t>
            </a: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by Jakob Iversen and Michael Eierman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(ISBN: 032194786X) Copyright © 2014 Pearson Education, Inc. All rights reserved.</a:t>
            </a:r>
          </a:p>
        </p:txBody>
      </p:sp>
      <p:sp>
        <p:nvSpPr>
          <p:cNvPr id="105" name="Shape 105"/>
          <p:cNvSpPr txBox="1"/>
          <p:nvPr/>
        </p:nvSpPr>
        <p:spPr>
          <a:xfrm>
            <a:off x="1045369" y="1751011"/>
            <a:ext cx="7315200" cy="37856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20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Platform Should You Develop? (contd.)</a:t>
            </a: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iOS market is smaller than Android.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iPhone users like the apps.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Users search and pay for apps.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Higher annual fee for developers.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Publishing is complicated.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Mac uses Xcode to create apps. 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 cannot create an iOS app on a Windows machine.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 maximum benefit, consider publishing on both!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