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xls" ContentType="application/vnd.ms-excel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50"/>
  </p:notesMasterIdLst>
  <p:handoutMasterIdLst>
    <p:handoutMasterId r:id="rId51"/>
  </p:handoutMasterIdLst>
  <p:sldIdLst>
    <p:sldId id="1403" r:id="rId2"/>
    <p:sldId id="1404" r:id="rId3"/>
    <p:sldId id="912" r:id="rId4"/>
    <p:sldId id="907" r:id="rId5"/>
    <p:sldId id="908" r:id="rId6"/>
    <p:sldId id="909" r:id="rId7"/>
    <p:sldId id="910" r:id="rId8"/>
    <p:sldId id="1443" r:id="rId9"/>
    <p:sldId id="918" r:id="rId10"/>
    <p:sldId id="1048" r:id="rId11"/>
    <p:sldId id="1125" r:id="rId12"/>
    <p:sldId id="1014" r:id="rId13"/>
    <p:sldId id="1049" r:id="rId14"/>
    <p:sldId id="932" r:id="rId15"/>
    <p:sldId id="1345" r:id="rId16"/>
    <p:sldId id="1018" r:id="rId17"/>
    <p:sldId id="939" r:id="rId18"/>
    <p:sldId id="1220" r:id="rId19"/>
    <p:sldId id="1222" r:id="rId20"/>
    <p:sldId id="1444" r:id="rId21"/>
    <p:sldId id="953" r:id="rId22"/>
    <p:sldId id="1153" r:id="rId23"/>
    <p:sldId id="1154" r:id="rId24"/>
    <p:sldId id="1348" r:id="rId25"/>
    <p:sldId id="1157" r:id="rId26"/>
    <p:sldId id="1158" r:id="rId27"/>
    <p:sldId id="1159" r:id="rId28"/>
    <p:sldId id="1445" r:id="rId29"/>
    <p:sldId id="1017" r:id="rId30"/>
    <p:sldId id="1349" r:id="rId31"/>
    <p:sldId id="1350" r:id="rId32"/>
    <p:sldId id="1375" r:id="rId33"/>
    <p:sldId id="1376" r:id="rId34"/>
    <p:sldId id="1351" r:id="rId35"/>
    <p:sldId id="1446" r:id="rId36"/>
    <p:sldId id="1423" r:id="rId37"/>
    <p:sldId id="1415" r:id="rId38"/>
    <p:sldId id="1418" r:id="rId39"/>
    <p:sldId id="1419" r:id="rId40"/>
    <p:sldId id="1422" r:id="rId41"/>
    <p:sldId id="1365" r:id="rId42"/>
    <p:sldId id="1412" r:id="rId43"/>
    <p:sldId id="1430" r:id="rId44"/>
    <p:sldId id="1447" r:id="rId45"/>
    <p:sldId id="1368" r:id="rId46"/>
    <p:sldId id="1453" r:id="rId47"/>
    <p:sldId id="993" r:id="rId48"/>
    <p:sldId id="1372" r:id="rId49"/>
  </p:sldIdLst>
  <p:sldSz cx="9144000" cy="6858000" type="screen4x3"/>
  <p:notesSz cx="7010400" cy="923607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E6EA"/>
    <a:srgbClr val="FAE2F6"/>
    <a:srgbClr val="170981"/>
    <a:srgbClr val="121328"/>
    <a:srgbClr val="8FF9EF"/>
    <a:srgbClr val="993300"/>
    <a:srgbClr val="00CE98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454" autoAdjust="0"/>
    <p:restoredTop sz="96797" autoAdjust="0"/>
  </p:normalViewPr>
  <p:slideViewPr>
    <p:cSldViewPr>
      <p:cViewPr>
        <p:scale>
          <a:sx n="78" d="100"/>
          <a:sy n="78" d="100"/>
        </p:scale>
        <p:origin x="-1182" y="-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3020"/>
    </p:cViewPr>
  </p:sorterViewPr>
  <p:notesViewPr>
    <p:cSldViewPr>
      <p:cViewPr varScale="1">
        <p:scale>
          <a:sx n="38" d="100"/>
          <a:sy n="38" d="100"/>
        </p:scale>
        <p:origin x="-1530" y="-72"/>
      </p:cViewPr>
      <p:guideLst>
        <p:guide orient="horz" pos="2910"/>
        <p:guide pos="220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e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28.wmf"/><Relationship Id="rId1" Type="http://schemas.openxmlformats.org/officeDocument/2006/relationships/image" Target="../media/image27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7" Type="http://schemas.openxmlformats.org/officeDocument/2006/relationships/image" Target="../media/image19.wmf"/><Relationship Id="rId2" Type="http://schemas.openxmlformats.org/officeDocument/2006/relationships/image" Target="../media/image14.wmf"/><Relationship Id="rId1" Type="http://schemas.openxmlformats.org/officeDocument/2006/relationships/image" Target="../media/image13.emf"/><Relationship Id="rId6" Type="http://schemas.openxmlformats.org/officeDocument/2006/relationships/image" Target="../media/image18.wmf"/><Relationship Id="rId5" Type="http://schemas.openxmlformats.org/officeDocument/2006/relationships/image" Target="../media/image17.emf"/><Relationship Id="rId4" Type="http://schemas.openxmlformats.org/officeDocument/2006/relationships/image" Target="../media/image16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e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0" tIns="46586" rIns="93170" bIns="46586" numCol="1" anchor="t" anchorCtr="0" compatLnSpc="1">
            <a:prstTxWarp prst="textNoShape">
              <a:avLst/>
            </a:prstTxWarp>
          </a:bodyPr>
          <a:lstStyle>
            <a:lvl1pPr defTabSz="931863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39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0"/>
            <a:ext cx="30384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0" tIns="46586" rIns="93170" bIns="46586" numCol="1" anchor="t" anchorCtr="0" compatLnSpc="1">
            <a:prstTxWarp prst="textNoShape">
              <a:avLst/>
            </a:prstTxWarp>
          </a:bodyPr>
          <a:lstStyle>
            <a:lvl1pPr algn="r" defTabSz="931863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39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74113"/>
            <a:ext cx="30384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0" tIns="46586" rIns="93170" bIns="46586" numCol="1" anchor="b" anchorCtr="0" compatLnSpc="1">
            <a:prstTxWarp prst="textNoShape">
              <a:avLst/>
            </a:prstTxWarp>
          </a:bodyPr>
          <a:lstStyle>
            <a:lvl1pPr defTabSz="931863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39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774113"/>
            <a:ext cx="30384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0" tIns="46586" rIns="93170" bIns="46586" numCol="1" anchor="b" anchorCtr="0" compatLnSpc="1">
            <a:prstTxWarp prst="textNoShape">
              <a:avLst/>
            </a:prstTxWarp>
          </a:bodyPr>
          <a:lstStyle>
            <a:lvl1pPr algn="r" defTabSz="931863">
              <a:defRPr sz="1200">
                <a:latin typeface="Times New Roman" pitchFamily="18" charset="0"/>
              </a:defRPr>
            </a:lvl1pPr>
          </a:lstStyle>
          <a:p>
            <a:fld id="{D9E81F29-7EAA-4A27-8AD6-8721C2E3485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878001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0" tIns="46586" rIns="93170" bIns="46586" numCol="1" anchor="t" anchorCtr="0" compatLnSpc="1">
            <a:prstTxWarp prst="textNoShape">
              <a:avLst/>
            </a:prstTxWarp>
          </a:bodyPr>
          <a:lstStyle>
            <a:lvl1pPr defTabSz="931863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84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0" tIns="46586" rIns="93170" bIns="46586" numCol="1" anchor="t" anchorCtr="0" compatLnSpc="1">
            <a:prstTxWarp prst="textNoShape">
              <a:avLst/>
            </a:prstTxWarp>
          </a:bodyPr>
          <a:lstStyle>
            <a:lvl1pPr algn="r" defTabSz="931863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5388" y="692150"/>
            <a:ext cx="4619625" cy="3463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387850"/>
            <a:ext cx="5140325" cy="415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0" tIns="46586" rIns="93170" bIns="4658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4113"/>
            <a:ext cx="30384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0" tIns="46586" rIns="93170" bIns="46586" numCol="1" anchor="b" anchorCtr="0" compatLnSpc="1">
            <a:prstTxWarp prst="textNoShape">
              <a:avLst/>
            </a:prstTxWarp>
          </a:bodyPr>
          <a:lstStyle>
            <a:lvl1pPr defTabSz="931863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774113"/>
            <a:ext cx="30384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0" tIns="46586" rIns="93170" bIns="46586" numCol="1" anchor="b" anchorCtr="0" compatLnSpc="1">
            <a:prstTxWarp prst="textNoShape">
              <a:avLst/>
            </a:prstTxWarp>
          </a:bodyPr>
          <a:lstStyle>
            <a:lvl1pPr algn="r" defTabSz="931863">
              <a:defRPr sz="1200">
                <a:latin typeface="Times New Roman" pitchFamily="18" charset="0"/>
              </a:defRPr>
            </a:lvl1pPr>
          </a:lstStyle>
          <a:p>
            <a:fld id="{2CDC811B-01D4-4392-86B0-B4409839012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20528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 txBox="1">
            <a:spLocks noGrp="1" noChangeArrowheads="1"/>
          </p:cNvSpPr>
          <p:nvPr/>
        </p:nvSpPr>
        <p:spPr bwMode="auto">
          <a:xfrm>
            <a:off x="3971925" y="8774113"/>
            <a:ext cx="30384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0" tIns="46586" rIns="93170" bIns="46586" anchor="b"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3D956315-63C4-44C2-965D-25CA104B55C8}" type="slidenum">
              <a:rPr lang="zh-CN" altLang="en-US"/>
              <a:pPr algn="r">
                <a:spcBef>
                  <a:spcPct val="0"/>
                </a:spcBef>
              </a:pPr>
              <a:t>1</a:t>
            </a:fld>
            <a:endParaRPr lang="en-US" altLang="zh-CN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60929BD7-48EB-4C16-A4B0-EBC445D4A7E3}" type="slidenum">
              <a:rPr lang="en-US" altLang="en-US"/>
              <a:pPr>
                <a:spcBef>
                  <a:spcPct val="0"/>
                </a:spcBef>
              </a:pPr>
              <a:t>10</a:t>
            </a:fld>
            <a:endParaRPr lang="en-US" altLang="en-US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B0BB81C1-919D-4F7F-B56A-EF7D5CDBCE46}" type="slidenum">
              <a:rPr lang="en-US" altLang="en-US"/>
              <a:pPr>
                <a:spcBef>
                  <a:spcPct val="0"/>
                </a:spcBef>
              </a:pPr>
              <a:t>11</a:t>
            </a:fld>
            <a:endParaRPr lang="en-US" altLang="en-US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mtClean="0"/>
              <a:t>I : the expected information needed to classify a given sample</a:t>
            </a:r>
          </a:p>
          <a:p>
            <a:r>
              <a:rPr lang="en-US" altLang="en-US" smtClean="0"/>
              <a:t>E (entropy) : expected information based on the partitioning into subsets by A</a:t>
            </a:r>
          </a:p>
          <a:p>
            <a:r>
              <a:rPr lang="en-US" altLang="en-US" smtClean="0"/>
              <a:t> 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438ECBFF-802A-49F4-A30F-5CD912260A67}" type="slidenum">
              <a:rPr lang="en-US" altLang="en-US"/>
              <a:pPr>
                <a:spcBef>
                  <a:spcPct val="0"/>
                </a:spcBef>
              </a:pPr>
              <a:t>12</a:t>
            </a:fld>
            <a:endParaRPr lang="en-US" altLang="en-US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5B4359E6-9592-48EB-B250-4DE661B14510}" type="slidenum">
              <a:rPr lang="en-US" altLang="en-US"/>
              <a:pPr>
                <a:spcBef>
                  <a:spcPct val="0"/>
                </a:spcBef>
              </a:pPr>
              <a:t>13</a:t>
            </a:fld>
            <a:endParaRPr lang="en-US" altLang="en-US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370DBC72-5BA9-4C9F-89BE-46ED119B292D}" type="slidenum">
              <a:rPr lang="en-US" altLang="en-US"/>
              <a:pPr>
                <a:spcBef>
                  <a:spcPct val="0"/>
                </a:spcBef>
              </a:pPr>
              <a:t>14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5A98C61C-406B-4A21-9C39-9CA4B44C7880}" type="slidenum">
              <a:rPr lang="en-US" altLang="en-US"/>
              <a:pPr>
                <a:spcBef>
                  <a:spcPct val="0"/>
                </a:spcBef>
              </a:pPr>
              <a:t>15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09FF3F3C-6C4B-4E71-A9B3-ABC622748269}" type="slidenum">
              <a:rPr lang="en-US" altLang="en-US"/>
              <a:pPr>
                <a:spcBef>
                  <a:spcPct val="0"/>
                </a:spcBef>
              </a:pPr>
              <a:t>16</a:t>
            </a:fld>
            <a:endParaRPr lang="en-US" altLang="en-US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221BA07C-0ACD-4DA7-9C48-2885B1D0431A}" type="slidenum">
              <a:rPr lang="en-US" altLang="en-US"/>
              <a:pPr>
                <a:spcBef>
                  <a:spcPct val="0"/>
                </a:spcBef>
              </a:pPr>
              <a:t>17</a:t>
            </a:fld>
            <a:endParaRPr lang="en-US" altLang="en-US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6500" y="698500"/>
            <a:ext cx="4602163" cy="3451225"/>
          </a:xfrm>
          <a:ln w="12700" cap="flat">
            <a:solidFill>
              <a:schemeClr val="tx1"/>
            </a:solidFill>
          </a:ln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5038" y="4387850"/>
            <a:ext cx="5140325" cy="41576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348" tIns="43673" rIns="87348" bIns="43673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08B4C3D3-5996-4ACB-A353-35F2B889263F}" type="slidenum">
              <a:rPr lang="en-US" altLang="en-US"/>
              <a:pPr>
                <a:spcBef>
                  <a:spcPct val="0"/>
                </a:spcBef>
              </a:pPr>
              <a:t>18</a:t>
            </a:fld>
            <a:endParaRPr lang="en-US" altLang="en-US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C7E9AA67-50CE-425E-AD3F-489A06683B2F}" type="slidenum">
              <a:rPr lang="en-US" altLang="en-US"/>
              <a:pPr>
                <a:spcBef>
                  <a:spcPct val="0"/>
                </a:spcBef>
              </a:pPr>
              <a:t>19</a:t>
            </a:fld>
            <a:endParaRPr lang="en-US" altLang="en-US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 txBox="1">
            <a:spLocks noGrp="1" noChangeArrowheads="1"/>
          </p:cNvSpPr>
          <p:nvPr/>
        </p:nvSpPr>
        <p:spPr bwMode="auto">
          <a:xfrm>
            <a:off x="3971925" y="8774113"/>
            <a:ext cx="30384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0" tIns="46586" rIns="93170" bIns="46586" anchor="b"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988A6347-3EDF-48DB-82C8-B070EB003CC5}" type="slidenum">
              <a:rPr lang="en-US" altLang="en-US"/>
              <a:pPr algn="r">
                <a:spcBef>
                  <a:spcPct val="0"/>
                </a:spcBef>
              </a:pPr>
              <a:t>2</a:t>
            </a:fld>
            <a:endParaRPr lang="en-US" altLang="en-US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 txBox="1">
            <a:spLocks noGrp="1" noChangeArrowheads="1"/>
          </p:cNvSpPr>
          <p:nvPr/>
        </p:nvSpPr>
        <p:spPr bwMode="auto">
          <a:xfrm>
            <a:off x="3971925" y="8774113"/>
            <a:ext cx="30384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0" tIns="46586" rIns="93170" bIns="46586" anchor="b"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97BFB18F-38BD-4A82-96AA-D562D49289E3}" type="slidenum">
              <a:rPr lang="en-US" altLang="en-US"/>
              <a:pPr algn="r">
                <a:spcBef>
                  <a:spcPct val="0"/>
                </a:spcBef>
              </a:pPr>
              <a:t>20</a:t>
            </a:fld>
            <a:endParaRPr lang="en-US" altLang="en-US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78C0F545-A965-48EF-9AF0-348720CFAF29}" type="slidenum">
              <a:rPr lang="en-US" altLang="en-US"/>
              <a:pPr>
                <a:spcBef>
                  <a:spcPct val="0"/>
                </a:spcBef>
              </a:pPr>
              <a:t>21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BCFBE142-FD9A-4F61-93E9-266BCE9E3D61}" type="slidenum">
              <a:rPr lang="en-US" altLang="en-US"/>
              <a:pPr>
                <a:spcBef>
                  <a:spcPct val="0"/>
                </a:spcBef>
              </a:pPr>
              <a:t>22</a:t>
            </a:fld>
            <a:endParaRPr lang="en-US" altLang="en-US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2294916C-22AF-49B4-9CC4-1A7BB791D5F1}" type="slidenum">
              <a:rPr lang="en-US" altLang="en-US"/>
              <a:pPr>
                <a:spcBef>
                  <a:spcPct val="0"/>
                </a:spcBef>
              </a:pPr>
              <a:t>23</a:t>
            </a:fld>
            <a:endParaRPr lang="en-US" altLang="en-US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5B231569-3ADE-4A27-92A8-08C2DCCB5240}" type="slidenum">
              <a:rPr lang="en-US" altLang="en-US"/>
              <a:pPr>
                <a:spcBef>
                  <a:spcPct val="0"/>
                </a:spcBef>
              </a:pPr>
              <a:t>24</a:t>
            </a:fld>
            <a:endParaRPr lang="en-US" altLang="en-US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C53BF06C-AAD4-4CA1-BA35-24C8E14F1F77}" type="slidenum">
              <a:rPr lang="en-US" altLang="en-US"/>
              <a:pPr>
                <a:spcBef>
                  <a:spcPct val="0"/>
                </a:spcBef>
              </a:pPr>
              <a:t>25</a:t>
            </a:fld>
            <a:endParaRPr lang="en-US" altLang="en-US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A8BBBFA1-1E10-470D-8792-2C93DB3D6608}" type="slidenum">
              <a:rPr lang="en-US" altLang="en-US"/>
              <a:pPr>
                <a:spcBef>
                  <a:spcPct val="0"/>
                </a:spcBef>
              </a:pPr>
              <a:t>26</a:t>
            </a:fld>
            <a:endParaRPr lang="en-US" altLang="en-US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F3046F75-BF34-40DB-8C16-10241E97B4EE}" type="slidenum">
              <a:rPr lang="en-US" altLang="en-US"/>
              <a:pPr>
                <a:spcBef>
                  <a:spcPct val="0"/>
                </a:spcBef>
              </a:pPr>
              <a:t>27</a:t>
            </a:fld>
            <a:endParaRPr lang="en-US" altLang="en-US"/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 txBox="1">
            <a:spLocks noGrp="1" noChangeArrowheads="1"/>
          </p:cNvSpPr>
          <p:nvPr/>
        </p:nvSpPr>
        <p:spPr bwMode="auto">
          <a:xfrm>
            <a:off x="3971925" y="8774113"/>
            <a:ext cx="30384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0" tIns="46586" rIns="93170" bIns="46586" anchor="b"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91609D09-DB5A-43A7-A010-E72696F0A35F}" type="slidenum">
              <a:rPr lang="en-US" altLang="en-US"/>
              <a:pPr algn="r">
                <a:spcBef>
                  <a:spcPct val="0"/>
                </a:spcBef>
              </a:pPr>
              <a:t>28</a:t>
            </a:fld>
            <a:endParaRPr lang="en-US" altLang="en-US"/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FB5C6877-6356-46F8-A73F-52113D068B43}" type="slidenum">
              <a:rPr lang="en-US" altLang="en-US"/>
              <a:pPr>
                <a:spcBef>
                  <a:spcPct val="0"/>
                </a:spcBef>
              </a:pPr>
              <a:t>29</a:t>
            </a:fld>
            <a:endParaRPr lang="en-US" altLang="en-US"/>
          </a:p>
        </p:txBody>
      </p:sp>
      <p:sp>
        <p:nvSpPr>
          <p:cNvPr id="73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22571E91-1350-42A6-A26C-8DEC3851928C}" type="slidenum">
              <a:rPr lang="en-US" altLang="en-US"/>
              <a:pPr>
                <a:spcBef>
                  <a:spcPct val="0"/>
                </a:spcBef>
              </a:pPr>
              <a:t>3</a:t>
            </a:fld>
            <a:endParaRPr lang="en-US" altLang="en-US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6500" y="698500"/>
            <a:ext cx="4602163" cy="3451225"/>
          </a:xfrm>
          <a:ln w="12700" cap="flat">
            <a:solidFill>
              <a:schemeClr val="tx1"/>
            </a:solidFill>
          </a:ln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5038" y="4387850"/>
            <a:ext cx="5140325" cy="41576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348" tIns="43673" rIns="87348" bIns="43673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7A44999D-BB4F-4E30-ADE2-28D65BA96090}" type="slidenum">
              <a:rPr lang="en-US" altLang="en-US"/>
              <a:pPr>
                <a:spcBef>
                  <a:spcPct val="0"/>
                </a:spcBef>
              </a:pPr>
              <a:t>30</a:t>
            </a:fld>
            <a:endParaRPr lang="en-US" altLang="en-US"/>
          </a:p>
        </p:txBody>
      </p:sp>
      <p:sp>
        <p:nvSpPr>
          <p:cNvPr id="757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52C269BE-7F9E-4245-87BD-08AECB659F6A}" type="slidenum">
              <a:rPr lang="en-US" altLang="en-US"/>
              <a:pPr>
                <a:spcBef>
                  <a:spcPct val="0"/>
                </a:spcBef>
              </a:pPr>
              <a:t>31</a:t>
            </a:fld>
            <a:endParaRPr lang="en-US" altLang="en-US"/>
          </a:p>
        </p:txBody>
      </p:sp>
      <p:sp>
        <p:nvSpPr>
          <p:cNvPr id="778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F324409E-9178-4624-9825-2900AB01F649}" type="slidenum">
              <a:rPr lang="en-US" altLang="en-US"/>
              <a:pPr>
                <a:spcBef>
                  <a:spcPct val="0"/>
                </a:spcBef>
              </a:pPr>
              <a:t>32</a:t>
            </a:fld>
            <a:endParaRPr lang="en-US" altLang="en-US"/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1675" y="4387850"/>
            <a:ext cx="5607050" cy="41560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F8E80464-4B82-43EB-8330-CAB2828F1D34}" type="slidenum">
              <a:rPr lang="en-US" altLang="en-US"/>
              <a:pPr>
                <a:spcBef>
                  <a:spcPct val="0"/>
                </a:spcBef>
              </a:pPr>
              <a:t>33</a:t>
            </a:fld>
            <a:endParaRPr lang="en-US" altLang="en-US"/>
          </a:p>
        </p:txBody>
      </p:sp>
      <p:sp>
        <p:nvSpPr>
          <p:cNvPr id="819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1675" y="4387850"/>
            <a:ext cx="5607050" cy="41560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8F9984E8-9625-44CB-8AEA-6F189724CBEF}" type="slidenum">
              <a:rPr lang="en-US" altLang="en-US"/>
              <a:pPr>
                <a:spcBef>
                  <a:spcPct val="0"/>
                </a:spcBef>
              </a:pPr>
              <a:t>34</a:t>
            </a:fld>
            <a:endParaRPr lang="en-US" altLang="en-US"/>
          </a:p>
        </p:txBody>
      </p:sp>
      <p:sp>
        <p:nvSpPr>
          <p:cNvPr id="839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/>
          <p:cNvSpPr txBox="1">
            <a:spLocks noGrp="1" noChangeArrowheads="1"/>
          </p:cNvSpPr>
          <p:nvPr/>
        </p:nvSpPr>
        <p:spPr bwMode="auto">
          <a:xfrm>
            <a:off x="3971925" y="8774113"/>
            <a:ext cx="30384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0" tIns="46586" rIns="93170" bIns="46586" anchor="b"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65D1EAF4-E6F0-4D5C-8CF8-C59C0FD4DDE2}" type="slidenum">
              <a:rPr lang="en-US" altLang="en-US"/>
              <a:pPr algn="r">
                <a:spcBef>
                  <a:spcPct val="0"/>
                </a:spcBef>
              </a:pPr>
              <a:t>35</a:t>
            </a:fld>
            <a:endParaRPr lang="en-US" altLang="en-US"/>
          </a:p>
        </p:txBody>
      </p:sp>
      <p:sp>
        <p:nvSpPr>
          <p:cNvPr id="860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AA557EC2-A3AB-4FFF-8381-3AD258491A56}" type="slidenum">
              <a:rPr lang="en-US" altLang="en-US"/>
              <a:pPr>
                <a:spcBef>
                  <a:spcPct val="0"/>
                </a:spcBef>
              </a:pPr>
              <a:t>4</a:t>
            </a:fld>
            <a:endParaRPr lang="en-US" altLang="en-US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6500" y="698500"/>
            <a:ext cx="4602163" cy="3451225"/>
          </a:xfrm>
          <a:ln w="12700" cap="flat">
            <a:solidFill>
              <a:schemeClr val="tx1"/>
            </a:solidFill>
          </a:ln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5038" y="4387850"/>
            <a:ext cx="5140325" cy="41576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348" tIns="43673" rIns="87348" bIns="43673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BBA87B60-9BA7-4FB5-9E2E-280C41688654}" type="slidenum">
              <a:rPr lang="en-US" altLang="en-US"/>
              <a:pPr>
                <a:spcBef>
                  <a:spcPct val="0"/>
                </a:spcBef>
              </a:pPr>
              <a:t>41</a:t>
            </a:fld>
            <a:endParaRPr lang="en-US" altLang="en-US"/>
          </a:p>
        </p:txBody>
      </p:sp>
      <p:sp>
        <p:nvSpPr>
          <p:cNvPr id="983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6500" y="698500"/>
            <a:ext cx="4602163" cy="3451225"/>
          </a:xfrm>
          <a:ln w="12700" cap="flat">
            <a:solidFill>
              <a:schemeClr val="tx1"/>
            </a:solidFill>
          </a:ln>
        </p:spPr>
      </p:sp>
      <p:sp>
        <p:nvSpPr>
          <p:cNvPr id="983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5038" y="4387850"/>
            <a:ext cx="5140325" cy="41576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348" tIns="43673" rIns="87348" bIns="43673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7"/>
          <p:cNvSpPr txBox="1">
            <a:spLocks noGrp="1" noChangeArrowheads="1"/>
          </p:cNvSpPr>
          <p:nvPr/>
        </p:nvSpPr>
        <p:spPr bwMode="auto">
          <a:xfrm>
            <a:off x="3971925" y="8774113"/>
            <a:ext cx="30384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0" tIns="46586" rIns="93170" bIns="46586" anchor="b"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6268C8BD-FD0B-443D-A505-C42D2A3CDC55}" type="slidenum">
              <a:rPr lang="en-US" altLang="en-US"/>
              <a:pPr algn="r">
                <a:spcBef>
                  <a:spcPct val="0"/>
                </a:spcBef>
              </a:pPr>
              <a:t>43</a:t>
            </a:fld>
            <a:endParaRPr lang="en-US" altLang="en-US"/>
          </a:p>
        </p:txBody>
      </p:sp>
      <p:sp>
        <p:nvSpPr>
          <p:cNvPr id="1146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6500" y="698500"/>
            <a:ext cx="4602163" cy="3451225"/>
          </a:xfrm>
          <a:ln w="12700" cap="flat">
            <a:solidFill>
              <a:schemeClr val="tx1"/>
            </a:solidFill>
          </a:ln>
        </p:spPr>
      </p:sp>
      <p:sp>
        <p:nvSpPr>
          <p:cNvPr id="1146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5038" y="4387850"/>
            <a:ext cx="5140325" cy="41576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348" tIns="43673" rIns="87348" bIns="43673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7"/>
          <p:cNvSpPr txBox="1">
            <a:spLocks noGrp="1" noChangeArrowheads="1"/>
          </p:cNvSpPr>
          <p:nvPr/>
        </p:nvSpPr>
        <p:spPr bwMode="auto">
          <a:xfrm>
            <a:off x="3971925" y="8774113"/>
            <a:ext cx="30384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0" tIns="46586" rIns="93170" bIns="46586" anchor="b"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E12F80A6-1433-45A8-AEBD-8F0248771D18}" type="slidenum">
              <a:rPr lang="en-US" altLang="en-US"/>
              <a:pPr algn="r">
                <a:spcBef>
                  <a:spcPct val="0"/>
                </a:spcBef>
              </a:pPr>
              <a:t>44</a:t>
            </a:fld>
            <a:endParaRPr lang="en-US" altLang="en-US"/>
          </a:p>
        </p:txBody>
      </p:sp>
      <p:sp>
        <p:nvSpPr>
          <p:cNvPr id="1167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67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FFD89858-B023-4DCC-B933-21A6450B3809}" type="slidenum">
              <a:rPr lang="en-US" altLang="en-US"/>
              <a:pPr>
                <a:spcBef>
                  <a:spcPct val="0"/>
                </a:spcBef>
              </a:pPr>
              <a:t>5</a:t>
            </a:fld>
            <a:endParaRPr lang="en-US" altLang="en-US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178F2E90-5D15-4538-8728-9A948283C04B}" type="slidenum">
              <a:rPr lang="en-US" altLang="en-US"/>
              <a:pPr>
                <a:spcBef>
                  <a:spcPct val="0"/>
                </a:spcBef>
              </a:pPr>
              <a:t>6</a:t>
            </a:fld>
            <a:endParaRPr lang="en-US" altLang="en-US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8E2E0F9A-74E6-45E3-B512-A9ED5CF8ED7E}" type="slidenum">
              <a:rPr lang="en-US" altLang="en-US"/>
              <a:pPr>
                <a:spcBef>
                  <a:spcPct val="0"/>
                </a:spcBef>
              </a:pPr>
              <a:t>7</a:t>
            </a:fld>
            <a:endParaRPr lang="en-US" altLang="en-US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 txBox="1">
            <a:spLocks noGrp="1" noChangeArrowheads="1"/>
          </p:cNvSpPr>
          <p:nvPr/>
        </p:nvSpPr>
        <p:spPr bwMode="auto">
          <a:xfrm>
            <a:off x="3971925" y="8774113"/>
            <a:ext cx="30384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0" tIns="46586" rIns="93170" bIns="46586" anchor="b"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2459D08C-E59A-4242-9068-D77FCAF9C296}" type="slidenum">
              <a:rPr lang="en-US" altLang="en-US"/>
              <a:pPr algn="r">
                <a:spcBef>
                  <a:spcPct val="0"/>
                </a:spcBef>
              </a:pPr>
              <a:t>8</a:t>
            </a:fld>
            <a:endParaRPr lang="en-US" altLang="en-US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2324CC71-5134-4A18-9472-836CFC1EA303}" type="slidenum">
              <a:rPr lang="en-US" altLang="en-US"/>
              <a:pPr>
                <a:spcBef>
                  <a:spcPct val="0"/>
                </a:spcBef>
              </a:pPr>
              <a:t>9</a:t>
            </a:fld>
            <a:endParaRPr lang="en-US" altLang="en-US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</p:grpSp>
      <p:sp>
        <p:nvSpPr>
          <p:cNvPr id="929804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828800"/>
            <a:ext cx="7772400" cy="1143000"/>
          </a:xfrm>
        </p:spPr>
        <p:txBody>
          <a:bodyPr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29805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452196076"/>
      </p:ext>
    </p:extLst>
  </p:cSld>
  <p:clrMapOvr>
    <a:masterClrMapping/>
  </p:clrMapOvr>
  <p:transition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06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1B7C1B-7111-4827-B480-570AAE4CA0D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0123455"/>
      </p:ext>
    </p:extLst>
  </p:cSld>
  <p:clrMapOvr>
    <a:masterClrMapping/>
  </p:clrMapOvr>
  <p:transition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8450" y="381000"/>
            <a:ext cx="2114550" cy="6096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191250" cy="6096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06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CC0FDC-D060-4864-B171-54D9B9E3D48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15756939"/>
      </p:ext>
    </p:extLst>
  </p:cSld>
  <p:clrMapOvr>
    <a:masterClrMapping/>
  </p:clrMapOvr>
  <p:transition>
    <p:zoom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402638" cy="609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04800" y="1371600"/>
            <a:ext cx="4152900" cy="5105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10100" y="1371600"/>
            <a:ext cx="4152900" cy="2476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10100" y="4000500"/>
            <a:ext cx="4152900" cy="2476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206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5EEBBC-11AD-45DE-89A3-6CAD8FD1EF0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62645022"/>
      </p:ext>
    </p:extLst>
  </p:cSld>
  <p:clrMapOvr>
    <a:masterClrMapping/>
  </p:clrMapOvr>
  <p:transition>
    <p:zoom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402638" cy="609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04800" y="1371600"/>
            <a:ext cx="4152900" cy="5105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371600"/>
            <a:ext cx="4152900" cy="5105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06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7CC9B1-CAE6-4D28-BEEB-A2D94D4FE83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2400796"/>
      </p:ext>
    </p:extLst>
  </p:cSld>
  <p:clrMapOvr>
    <a:masterClrMapping/>
  </p:clrMapOvr>
  <p:transition>
    <p:zoom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304800" y="381000"/>
            <a:ext cx="8402638" cy="609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371600"/>
            <a:ext cx="4152900" cy="2476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10100" y="1371600"/>
            <a:ext cx="4152900" cy="2476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304800" y="4000500"/>
            <a:ext cx="4152900" cy="2476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10100" y="4000500"/>
            <a:ext cx="4152900" cy="2476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06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539B21-7043-4684-B4D1-D6A381984D3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69737286"/>
      </p:ext>
    </p:extLst>
  </p:cSld>
  <p:clrMapOvr>
    <a:masterClrMapping/>
  </p:clrMapOvr>
  <p:transition>
    <p:zoom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402638" cy="609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304800" y="1371600"/>
            <a:ext cx="4152900" cy="51054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10100" y="1371600"/>
            <a:ext cx="4152900" cy="5105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06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D148301-D914-4BBC-8D2F-AFD62518CD1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86698354"/>
      </p:ext>
    </p:extLst>
  </p:cSld>
  <p:clrMapOvr>
    <a:masterClrMapping/>
  </p:clrMapOvr>
  <p:transition>
    <p:zoom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402638" cy="609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371600"/>
            <a:ext cx="4152900" cy="5105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10100" y="1371600"/>
            <a:ext cx="4152900" cy="2476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10100" y="4000500"/>
            <a:ext cx="4152900" cy="2476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206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E3EEA8-1DF1-41D6-A1F3-30E2E601579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52196068"/>
      </p:ext>
    </p:extLst>
  </p:cSld>
  <p:clrMapOvr>
    <a:masterClrMapping/>
  </p:clrMapOvr>
  <p:transition>
    <p:zoom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304800" y="381000"/>
            <a:ext cx="8458200" cy="6096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206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F94D8FE-255E-4EC9-87A9-89ED283BB7D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20191669"/>
      </p:ext>
    </p:extLst>
  </p:cSld>
  <p:clrMapOvr>
    <a:masterClrMapping/>
  </p:clrMapOvr>
  <p:transition>
    <p:zoom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402638" cy="609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371600"/>
            <a:ext cx="8458200" cy="2476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4000500"/>
            <a:ext cx="8458200" cy="2476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06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4024F67-C137-40B9-823F-2662482051E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8106935"/>
      </p:ext>
    </p:extLst>
  </p:cSld>
  <p:clrMapOvr>
    <a:masterClrMapping/>
  </p:clrMapOvr>
  <p:transition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06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9CE05EF-3CF9-4843-8322-CDEE551F7E8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26330943"/>
      </p:ext>
    </p:extLst>
  </p:cSld>
  <p:clrMapOvr>
    <a:masterClrMapping/>
  </p:clrMapOvr>
  <p:transition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06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9739A0-6CBB-4583-8CAA-3BEE4B4C791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9893234"/>
      </p:ext>
    </p:extLst>
  </p:cSld>
  <p:clrMapOvr>
    <a:masterClrMapping/>
  </p:clrMapOvr>
  <p:transition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371600"/>
            <a:ext cx="41529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371600"/>
            <a:ext cx="41529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06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0F8553-BF39-44C8-946E-25D029E686D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56604816"/>
      </p:ext>
    </p:extLst>
  </p:cSld>
  <p:clrMapOvr>
    <a:masterClrMapping/>
  </p:clrMapOvr>
  <p:transition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06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E36D1C-5BFB-4AFA-9E00-168FAC17721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2773001"/>
      </p:ext>
    </p:extLst>
  </p:cSld>
  <p:clrMapOvr>
    <a:masterClrMapping/>
  </p:clrMapOvr>
  <p:transition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06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4CDA418-877D-47BB-8525-3E72035479F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55147705"/>
      </p:ext>
    </p:extLst>
  </p:cSld>
  <p:clrMapOvr>
    <a:masterClrMapping/>
  </p:clrMapOvr>
  <p:transition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06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1B44A1-F935-4910-8767-0E3FECF8176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86092628"/>
      </p:ext>
    </p:extLst>
  </p:cSld>
  <p:clrMapOvr>
    <a:masterClrMapping/>
  </p:clrMapOvr>
  <p:transition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06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A8F4B2-17C3-40DF-A73C-5D947868C52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12099079"/>
      </p:ext>
    </p:extLst>
  </p:cSld>
  <p:clrMapOvr>
    <a:masterClrMapping/>
  </p:clrMapOvr>
  <p:transition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06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8303BD8-E187-4B40-A86F-43E0FD07E77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1625647"/>
      </p:ext>
    </p:extLst>
  </p:cSld>
  <p:clrMapOvr>
    <a:masterClrMapping/>
  </p:clrMapOvr>
  <p:transition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056"/>
          <p:cNvSpPr>
            <a:spLocks noChangeArrowheads="1"/>
          </p:cNvSpPr>
          <p:nvPr/>
        </p:nvSpPr>
        <p:spPr bwMode="gray">
          <a:xfrm>
            <a:off x="304800" y="1066800"/>
            <a:ext cx="8410575" cy="46038"/>
          </a:xfrm>
          <a:prstGeom prst="rect">
            <a:avLst/>
          </a:prstGeom>
          <a:gradFill rotWithShape="1">
            <a:gsLst>
              <a:gs pos="0">
                <a:srgbClr val="00CE98">
                  <a:alpha val="50000"/>
                </a:srgbClr>
              </a:gs>
              <a:gs pos="100000">
                <a:srgbClr val="8FF9EF">
                  <a:alpha val="51999"/>
                </a:srgbClr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defRPr/>
            </a:pPr>
            <a:endParaRPr kumimoji="1" lang="en-US" altLang="en-US" sz="2400" smtClean="0"/>
          </a:p>
        </p:txBody>
      </p:sp>
      <p:sp>
        <p:nvSpPr>
          <p:cNvPr id="1027" name="Rectangle 2057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04800"/>
            <a:ext cx="8402638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2058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219200"/>
            <a:ext cx="8458200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928781" name="Rectangle 206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477000"/>
            <a:ext cx="1905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6C30A71-BCB5-4547-A673-FFC27E81FE3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3" r:id="rId1"/>
    <p:sldLayoutId id="2147484026" r:id="rId2"/>
    <p:sldLayoutId id="2147484027" r:id="rId3"/>
    <p:sldLayoutId id="2147484028" r:id="rId4"/>
    <p:sldLayoutId id="2147484029" r:id="rId5"/>
    <p:sldLayoutId id="2147484030" r:id="rId6"/>
    <p:sldLayoutId id="2147484031" r:id="rId7"/>
    <p:sldLayoutId id="2147484032" r:id="rId8"/>
    <p:sldLayoutId id="2147484033" r:id="rId9"/>
    <p:sldLayoutId id="2147484034" r:id="rId10"/>
    <p:sldLayoutId id="2147484035" r:id="rId11"/>
    <p:sldLayoutId id="2147484036" r:id="rId12"/>
    <p:sldLayoutId id="2147484037" r:id="rId13"/>
    <p:sldLayoutId id="2147484038" r:id="rId14"/>
    <p:sldLayoutId id="2147484039" r:id="rId15"/>
    <p:sldLayoutId id="2147484040" r:id="rId16"/>
    <p:sldLayoutId id="2147484041" r:id="rId17"/>
    <p:sldLayoutId id="2147484042" r:id="rId18"/>
  </p:sldLayoutIdLst>
  <p:transition>
    <p:zoom/>
  </p:transition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Berlin Sans FB Demi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Berlin Sans FB Dem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Berlin Sans FB Dem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Berlin Sans FB Dem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Berlin Sans FB Dem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Calibri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Calibri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notesSlide" Target="../notesSlides/notesSlide11.xml"/><Relationship Id="rId7" Type="http://schemas.openxmlformats.org/officeDocument/2006/relationships/image" Target="../media/image11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10.wmf"/><Relationship Id="rId4" Type="http://schemas.openxmlformats.org/officeDocument/2006/relationships/oleObject" Target="../embeddings/oleObject4.bin"/><Relationship Id="rId9" Type="http://schemas.openxmlformats.org/officeDocument/2006/relationships/image" Target="../media/image12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oleObject" Target="../embeddings/oleObject11.bin"/><Relationship Id="rId18" Type="http://schemas.openxmlformats.org/officeDocument/2006/relationships/oleObject" Target="../embeddings/oleObject13.bin"/><Relationship Id="rId3" Type="http://schemas.openxmlformats.org/officeDocument/2006/relationships/notesSlide" Target="../notesSlides/notesSlide12.xml"/><Relationship Id="rId7" Type="http://schemas.openxmlformats.org/officeDocument/2006/relationships/oleObject" Target="../embeddings/oleObject8.bin"/><Relationship Id="rId12" Type="http://schemas.openxmlformats.org/officeDocument/2006/relationships/image" Target="../media/image16.wmf"/><Relationship Id="rId17" Type="http://schemas.openxmlformats.org/officeDocument/2006/relationships/image" Target="../media/image18.wmf"/><Relationship Id="rId2" Type="http://schemas.openxmlformats.org/officeDocument/2006/relationships/slideLayout" Target="../slideLayouts/slideLayout4.xml"/><Relationship Id="rId16" Type="http://schemas.openxmlformats.org/officeDocument/2006/relationships/oleObject" Target="../embeddings/oleObject12.bin"/><Relationship Id="rId1" Type="http://schemas.openxmlformats.org/officeDocument/2006/relationships/vmlDrawing" Target="../drawings/vmlDrawing5.vml"/><Relationship Id="rId6" Type="http://schemas.openxmlformats.org/officeDocument/2006/relationships/image" Target="../media/image13.emf"/><Relationship Id="rId11" Type="http://schemas.openxmlformats.org/officeDocument/2006/relationships/oleObject" Target="../embeddings/oleObject10.bin"/><Relationship Id="rId5" Type="http://schemas.openxmlformats.org/officeDocument/2006/relationships/oleObject" Target="../embeddings/Microsoft_Excel_97-2003_Worksheet4.xls"/><Relationship Id="rId15" Type="http://schemas.openxmlformats.org/officeDocument/2006/relationships/image" Target="../media/image17.emf"/><Relationship Id="rId10" Type="http://schemas.openxmlformats.org/officeDocument/2006/relationships/image" Target="../media/image15.wmf"/><Relationship Id="rId19" Type="http://schemas.openxmlformats.org/officeDocument/2006/relationships/image" Target="../media/image19.wmf"/><Relationship Id="rId4" Type="http://schemas.openxmlformats.org/officeDocument/2006/relationships/oleObject" Target="../embeddings/oleObject7.bin"/><Relationship Id="rId9" Type="http://schemas.openxmlformats.org/officeDocument/2006/relationships/oleObject" Target="../embeddings/oleObject9.bin"/><Relationship Id="rId14" Type="http://schemas.openxmlformats.org/officeDocument/2006/relationships/oleObject" Target="../embeddings/Microsoft_Excel_97-2003_Worksheet5.xls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0.emf"/><Relationship Id="rId5" Type="http://schemas.openxmlformats.org/officeDocument/2006/relationships/oleObject" Target="../embeddings/Microsoft_Excel_97-2003_Worksheet6.xls"/><Relationship Id="rId4" Type="http://schemas.openxmlformats.org/officeDocument/2006/relationships/oleObject" Target="../embeddings/oleObject14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7" Type="http://schemas.openxmlformats.org/officeDocument/2006/relationships/image" Target="../media/image2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6.bin"/><Relationship Id="rId5" Type="http://schemas.openxmlformats.org/officeDocument/2006/relationships/image" Target="../media/image21.wmf"/><Relationship Id="rId4" Type="http://schemas.openxmlformats.org/officeDocument/2006/relationships/oleObject" Target="../embeddings/oleObject15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22.wmf"/><Relationship Id="rId4" Type="http://schemas.openxmlformats.org/officeDocument/2006/relationships/oleObject" Target="../embeddings/oleObject17.bin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0.bin"/><Relationship Id="rId3" Type="http://schemas.openxmlformats.org/officeDocument/2006/relationships/notesSlide" Target="../notesSlides/notesSlide24.xml"/><Relationship Id="rId7" Type="http://schemas.openxmlformats.org/officeDocument/2006/relationships/image" Target="../media/image24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19.bin"/><Relationship Id="rId5" Type="http://schemas.openxmlformats.org/officeDocument/2006/relationships/image" Target="../media/image23.wmf"/><Relationship Id="rId4" Type="http://schemas.openxmlformats.org/officeDocument/2006/relationships/oleObject" Target="../embeddings/oleObject18.bin"/><Relationship Id="rId9" Type="http://schemas.openxmlformats.org/officeDocument/2006/relationships/image" Target="../media/image25.w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26.emf"/><Relationship Id="rId5" Type="http://schemas.openxmlformats.org/officeDocument/2006/relationships/oleObject" Target="../embeddings/Microsoft_Excel_97-2003_Worksheet7.xls"/><Relationship Id="rId4" Type="http://schemas.openxmlformats.org/officeDocument/2006/relationships/oleObject" Target="../embeddings/oleObject21.bin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26.emf"/><Relationship Id="rId5" Type="http://schemas.openxmlformats.org/officeDocument/2006/relationships/oleObject" Target="../embeddings/Microsoft_Excel_97-2003_Worksheet8.xls"/><Relationship Id="rId4" Type="http://schemas.openxmlformats.org/officeDocument/2006/relationships/oleObject" Target="../embeddings/oleObject22.bin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4.xml"/><Relationship Id="rId7" Type="http://schemas.openxmlformats.org/officeDocument/2006/relationships/image" Target="../media/image28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24.bin"/><Relationship Id="rId5" Type="http://schemas.openxmlformats.org/officeDocument/2006/relationships/image" Target="../media/image27.wmf"/><Relationship Id="rId4" Type="http://schemas.openxmlformats.org/officeDocument/2006/relationships/oleObject" Target="../embeddings/oleObject23.bin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8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2.jpeg"/><Relationship Id="rId5" Type="http://schemas.openxmlformats.org/officeDocument/2006/relationships/image" Target="../media/image31.jpeg"/><Relationship Id="rId4" Type="http://schemas.openxmlformats.org/officeDocument/2006/relationships/image" Target="../media/image30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8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notesSlide" Target="../notesSlides/notesSlide6.xml"/><Relationship Id="rId7" Type="http://schemas.openxmlformats.org/officeDocument/2006/relationships/image" Target="../media/image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Microsoft_Excel_97-2003_Worksheet1.xls"/><Relationship Id="rId5" Type="http://schemas.openxmlformats.org/officeDocument/2006/relationships/oleObject" Target="../embeddings/oleObject1.bin"/><Relationship Id="rId4" Type="http://schemas.openxmlformats.org/officeDocument/2006/relationships/image" Target="../media/image2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notesSlide" Target="../notesSlides/notesSlide7.xml"/><Relationship Id="rId7" Type="http://schemas.openxmlformats.org/officeDocument/2006/relationships/oleObject" Target="../embeddings/Microsoft_Excel_97-2003_Worksheet2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6.wmf"/><Relationship Id="rId10" Type="http://schemas.openxmlformats.org/officeDocument/2006/relationships/image" Target="../media/image8.wmf"/><Relationship Id="rId4" Type="http://schemas.openxmlformats.org/officeDocument/2006/relationships/image" Target="../media/image5.wmf"/><Relationship Id="rId9" Type="http://schemas.openxmlformats.org/officeDocument/2006/relationships/image" Target="../media/image7.w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emf"/><Relationship Id="rId5" Type="http://schemas.openxmlformats.org/officeDocument/2006/relationships/oleObject" Target="../embeddings/Microsoft_Excel_97-2003_Worksheet3.xls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5"/>
          <p:cNvSpPr txBox="1">
            <a:spLocks noGrp="1"/>
          </p:cNvSpPr>
          <p:nvPr/>
        </p:nvSpPr>
        <p:spPr bwMode="auto">
          <a:xfrm>
            <a:off x="7239000" y="64008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6ED6EEA1-17FD-4CAD-B246-820C51FE1009}" type="slidenum">
              <a:rPr lang="zh-CN" altLang="en-US" sz="1200">
                <a:latin typeface="Tahoma" pitchFamily="34" charset="0"/>
                <a:ea typeface="SimSun" pitchFamily="2" charset="-122"/>
              </a:rPr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zh-CN" sz="1200">
              <a:latin typeface="Tahoma" pitchFamily="34" charset="0"/>
              <a:ea typeface="SimSun" pitchFamily="2" charset="-122"/>
            </a:endParaRP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52400" y="152400"/>
            <a:ext cx="8839200" cy="3886200"/>
          </a:xfrm>
        </p:spPr>
        <p:txBody>
          <a:bodyPr/>
          <a:lstStyle/>
          <a:p>
            <a:r>
              <a:rPr lang="en-US" altLang="en-US" sz="6000" smtClean="0"/>
              <a:t>Data Mining: </a:t>
            </a:r>
            <a:br>
              <a:rPr lang="en-US" altLang="en-US" sz="6000" smtClean="0"/>
            </a:br>
            <a:r>
              <a:rPr lang="en-US" altLang="en-US" sz="6000" smtClean="0"/>
              <a:t> </a:t>
            </a:r>
            <a:r>
              <a:rPr lang="en-US" altLang="en-US" sz="4800" smtClean="0"/>
              <a:t>Concepts and Techniques</a:t>
            </a:r>
            <a:br>
              <a:rPr lang="en-US" altLang="en-US" sz="4800" smtClean="0"/>
            </a:br>
            <a:r>
              <a:rPr lang="en-US" altLang="en-US" sz="4800" smtClean="0"/>
              <a:t> </a:t>
            </a:r>
            <a:r>
              <a:rPr lang="en-US" altLang="en-US" sz="2800" smtClean="0"/>
              <a:t>(3</a:t>
            </a:r>
            <a:r>
              <a:rPr lang="en-US" altLang="en-US" sz="2800" baseline="30000" smtClean="0"/>
              <a:t>rd</a:t>
            </a:r>
            <a:r>
              <a:rPr lang="en-US" altLang="en-US" sz="2800" smtClean="0"/>
              <a:t> ed.)</a:t>
            </a:r>
            <a:r>
              <a:rPr lang="en-US" altLang="en-US" sz="4800" smtClean="0"/>
              <a:t/>
            </a:r>
            <a:br>
              <a:rPr lang="en-US" altLang="en-US" sz="4800" smtClean="0"/>
            </a:br>
            <a:r>
              <a:rPr lang="en-US" altLang="en-US" sz="4800" smtClean="0"/>
              <a:t/>
            </a:r>
            <a:br>
              <a:rPr lang="en-US" altLang="en-US" sz="4800" smtClean="0"/>
            </a:br>
            <a:r>
              <a:rPr lang="en-US" altLang="en-US" sz="3200" smtClean="0"/>
              <a:t>— Chapter 8</a:t>
            </a:r>
            <a:r>
              <a:rPr lang="en-US" altLang="en-US" sz="2800" smtClean="0"/>
              <a:t> —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04800" y="4419600"/>
            <a:ext cx="8610600" cy="1905000"/>
          </a:xfrm>
        </p:spPr>
        <p:txBody>
          <a:bodyPr/>
          <a:lstStyle/>
          <a:p>
            <a:pPr algn="ctr">
              <a:lnSpc>
                <a:spcPct val="110000"/>
              </a:lnSpc>
              <a:buFont typeface="Wingdings" pitchFamily="2" charset="2"/>
              <a:buNone/>
            </a:pPr>
            <a:r>
              <a:rPr lang="en-US" altLang="en-US" sz="2400" smtClean="0"/>
              <a:t>Jiawei Han, Micheline Kamber, and Jian Pei</a:t>
            </a:r>
          </a:p>
          <a:p>
            <a:pPr algn="ctr">
              <a:lnSpc>
                <a:spcPct val="110000"/>
              </a:lnSpc>
              <a:buFont typeface="Wingdings" pitchFamily="2" charset="2"/>
              <a:buNone/>
            </a:pPr>
            <a:r>
              <a:rPr lang="en-US" altLang="en-US" sz="2400" smtClean="0"/>
              <a:t>University of Illinois at Urbana-Champaign &amp;</a:t>
            </a:r>
          </a:p>
          <a:p>
            <a:pPr algn="ctr">
              <a:lnSpc>
                <a:spcPct val="110000"/>
              </a:lnSpc>
              <a:buFont typeface="Wingdings" pitchFamily="2" charset="2"/>
              <a:buNone/>
            </a:pPr>
            <a:r>
              <a:rPr lang="en-US" altLang="en-US" sz="2400" smtClean="0"/>
              <a:t>Simon Fraser University</a:t>
            </a:r>
          </a:p>
          <a:p>
            <a:pPr algn="ctr">
              <a:lnSpc>
                <a:spcPct val="110000"/>
              </a:lnSpc>
              <a:buFont typeface="Wingdings" pitchFamily="2" charset="2"/>
              <a:buNone/>
            </a:pPr>
            <a:r>
              <a:rPr lang="en-US" altLang="en-US" sz="2400" smtClean="0"/>
              <a:t>©2011 Han, Kamber &amp; Pei.  All rights reserved.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5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ED7A4BB-5A9F-4E17-B0D8-AD3667C383C6}" type="slidenum">
              <a:rPr lang="en-US" altLang="en-US" sz="1200">
                <a:latin typeface="Tahoma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US" altLang="en-US" sz="1200">
              <a:latin typeface="Tahoma" pitchFamily="34" charset="0"/>
            </a:endParaRPr>
          </a:p>
        </p:txBody>
      </p:sp>
      <p:sp>
        <p:nvSpPr>
          <p:cNvPr id="23555" name="Rectangle 1026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44000" cy="609600"/>
          </a:xfrm>
        </p:spPr>
        <p:txBody>
          <a:bodyPr/>
          <a:lstStyle/>
          <a:p>
            <a:pPr eaLnBrk="1" hangingPunct="1"/>
            <a:r>
              <a:rPr lang="en-US" altLang="en-US" smtClean="0"/>
              <a:t>Algorithm for Decision Tree Induction</a:t>
            </a:r>
          </a:p>
        </p:txBody>
      </p:sp>
      <p:sp>
        <p:nvSpPr>
          <p:cNvPr id="23556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763000" cy="5562600"/>
          </a:xfrm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altLang="en-US" sz="2400" smtClean="0"/>
              <a:t>Basic algorithm (a greedy algorithm)</a:t>
            </a:r>
          </a:p>
          <a:p>
            <a:pPr lvl="1" eaLnBrk="1" hangingPunct="1">
              <a:spcBef>
                <a:spcPct val="0"/>
              </a:spcBef>
            </a:pPr>
            <a:r>
              <a:rPr lang="en-US" altLang="en-US" sz="2400" smtClean="0"/>
              <a:t>Tree is constructed in a </a:t>
            </a:r>
            <a:r>
              <a:rPr lang="en-US" altLang="en-US" sz="2400" smtClean="0">
                <a:solidFill>
                  <a:schemeClr val="hlink"/>
                </a:solidFill>
              </a:rPr>
              <a:t>top-down recursive divide-and-conquer manner</a:t>
            </a:r>
          </a:p>
          <a:p>
            <a:pPr lvl="1" eaLnBrk="1" hangingPunct="1">
              <a:spcBef>
                <a:spcPct val="0"/>
              </a:spcBef>
            </a:pPr>
            <a:r>
              <a:rPr lang="en-US" altLang="en-US" sz="2400" smtClean="0"/>
              <a:t>At start, all the training examples are at the root</a:t>
            </a:r>
          </a:p>
          <a:p>
            <a:pPr lvl="1" eaLnBrk="1" hangingPunct="1">
              <a:spcBef>
                <a:spcPct val="0"/>
              </a:spcBef>
            </a:pPr>
            <a:r>
              <a:rPr lang="en-US" altLang="en-US" sz="2400" smtClean="0"/>
              <a:t>Attributes are categorical (if continuous-valued, they are discretized in advance)</a:t>
            </a:r>
          </a:p>
          <a:p>
            <a:pPr lvl="1" eaLnBrk="1" hangingPunct="1">
              <a:spcBef>
                <a:spcPct val="0"/>
              </a:spcBef>
            </a:pPr>
            <a:r>
              <a:rPr lang="en-US" altLang="en-US" sz="2400" smtClean="0"/>
              <a:t>Examples are partitioned recursively based on selected attributes</a:t>
            </a:r>
          </a:p>
          <a:p>
            <a:pPr lvl="1" eaLnBrk="1" hangingPunct="1">
              <a:spcBef>
                <a:spcPct val="0"/>
              </a:spcBef>
            </a:pPr>
            <a:r>
              <a:rPr lang="en-US" altLang="en-US" sz="2400" smtClean="0"/>
              <a:t>Test attributes are selected on the basis of a heuristic or statistical measure (e.g., </a:t>
            </a:r>
            <a:r>
              <a:rPr lang="en-US" altLang="en-US" sz="2400" smtClean="0">
                <a:solidFill>
                  <a:schemeClr val="hlink"/>
                </a:solidFill>
              </a:rPr>
              <a:t>information gain</a:t>
            </a:r>
            <a:r>
              <a:rPr lang="en-US" altLang="en-US" sz="2400" smtClean="0"/>
              <a:t>)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z="2400" smtClean="0"/>
              <a:t>Conditions for stopping partitioning</a:t>
            </a:r>
          </a:p>
          <a:p>
            <a:pPr lvl="1" eaLnBrk="1" hangingPunct="1">
              <a:spcBef>
                <a:spcPct val="0"/>
              </a:spcBef>
            </a:pPr>
            <a:r>
              <a:rPr lang="en-US" altLang="en-US" sz="2400" smtClean="0"/>
              <a:t>All samples for a given node belong to the same class</a:t>
            </a:r>
          </a:p>
          <a:p>
            <a:pPr lvl="1" eaLnBrk="1" hangingPunct="1">
              <a:spcBef>
                <a:spcPct val="0"/>
              </a:spcBef>
            </a:pPr>
            <a:r>
              <a:rPr lang="en-US" altLang="en-US" sz="2400" smtClean="0"/>
              <a:t>There are no remaining attributes for further partitioning – </a:t>
            </a:r>
            <a:r>
              <a:rPr lang="en-US" altLang="en-US" sz="2400" smtClean="0">
                <a:solidFill>
                  <a:schemeClr val="hlink"/>
                </a:solidFill>
              </a:rPr>
              <a:t>majority voting</a:t>
            </a:r>
            <a:r>
              <a:rPr lang="en-US" altLang="en-US" sz="2400" smtClean="0"/>
              <a:t> is employed for classifying the leaf</a:t>
            </a:r>
          </a:p>
          <a:p>
            <a:pPr lvl="1" eaLnBrk="1" hangingPunct="1">
              <a:spcBef>
                <a:spcPct val="0"/>
              </a:spcBef>
            </a:pPr>
            <a:r>
              <a:rPr lang="en-US" altLang="en-US" sz="2400" smtClean="0"/>
              <a:t>There are no samples left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56EB431-D965-4F58-91D2-F1503E720DE4}" type="slidenum">
              <a:rPr lang="en-US" altLang="en-US" sz="1200">
                <a:latin typeface="Tahoma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US" altLang="en-US" sz="1200">
              <a:latin typeface="Tahoma" pitchFamily="34" charset="0"/>
            </a:endParaRPr>
          </a:p>
        </p:txBody>
      </p:sp>
      <p:sp>
        <p:nvSpPr>
          <p:cNvPr id="27651" name="Rectangle 2"/>
          <p:cNvSpPr>
            <a:spLocks noChangeArrowheads="1"/>
          </p:cNvSpPr>
          <p:nvPr/>
        </p:nvSpPr>
        <p:spPr bwMode="auto">
          <a:xfrm>
            <a:off x="381000" y="76200"/>
            <a:ext cx="82296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600" b="1">
                <a:solidFill>
                  <a:schemeClr val="tx2"/>
                </a:solidFill>
                <a:latin typeface="Berlin Sans FB Demi" pitchFamily="34" charset="0"/>
              </a:rPr>
              <a:t>Attribute Selection Measure: Information Gain (ID3/C4.5)</a:t>
            </a:r>
          </a:p>
        </p:txBody>
      </p:sp>
      <p:sp>
        <p:nvSpPr>
          <p:cNvPr id="27652" name="Rectangle 3"/>
          <p:cNvSpPr>
            <a:spLocks noChangeArrowheads="1"/>
          </p:cNvSpPr>
          <p:nvPr/>
        </p:nvSpPr>
        <p:spPr bwMode="auto">
          <a:xfrm>
            <a:off x="304800" y="1524000"/>
            <a:ext cx="8458200" cy="495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10000"/>
              </a:lnSpc>
            </a:pPr>
            <a:r>
              <a:rPr lang="en-US" altLang="en-US" sz="2400"/>
              <a:t>Select the attribute with the highest information gain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2400"/>
              <a:t>Let </a:t>
            </a:r>
            <a:r>
              <a:rPr lang="en-US" altLang="en-US" sz="2400" i="1"/>
              <a:t>p</a:t>
            </a:r>
            <a:r>
              <a:rPr lang="en-US" altLang="en-US" sz="2400" i="1" baseline="-25000"/>
              <a:t>i</a:t>
            </a:r>
            <a:r>
              <a:rPr lang="en-US" altLang="en-US" sz="2400"/>
              <a:t> be the probability that an arbitrary tuple in D belongs to class C</a:t>
            </a:r>
            <a:r>
              <a:rPr lang="en-US" altLang="en-US" sz="2400" baseline="-25000"/>
              <a:t>i</a:t>
            </a:r>
            <a:r>
              <a:rPr lang="en-US" altLang="en-US" sz="2400"/>
              <a:t>, estimated by |C</a:t>
            </a:r>
            <a:r>
              <a:rPr lang="en-US" altLang="en-US" sz="2400" i="1" baseline="-25000"/>
              <a:t>i</a:t>
            </a:r>
            <a:r>
              <a:rPr lang="en-US" altLang="en-US" sz="2400" baseline="-25000"/>
              <a:t>, D</a:t>
            </a:r>
            <a:r>
              <a:rPr lang="en-US" altLang="en-US" sz="2400"/>
              <a:t>|/|D|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2400">
                <a:solidFill>
                  <a:schemeClr val="hlink"/>
                </a:solidFill>
              </a:rPr>
              <a:t>Expected information</a:t>
            </a:r>
            <a:r>
              <a:rPr lang="en-US" altLang="en-US" sz="2400"/>
              <a:t> (entropy) needed to classify a tuple in D:</a:t>
            </a:r>
          </a:p>
          <a:p>
            <a:pPr eaLnBrk="1" hangingPunct="1">
              <a:lnSpc>
                <a:spcPct val="110000"/>
              </a:lnSpc>
            </a:pPr>
            <a:endParaRPr lang="en-US" altLang="en-US" sz="2400"/>
          </a:p>
          <a:p>
            <a:pPr eaLnBrk="1" hangingPunct="1">
              <a:lnSpc>
                <a:spcPct val="110000"/>
              </a:lnSpc>
            </a:pPr>
            <a:r>
              <a:rPr lang="en-US" altLang="en-US" sz="2400">
                <a:solidFill>
                  <a:schemeClr val="hlink"/>
                </a:solidFill>
              </a:rPr>
              <a:t>Information</a:t>
            </a:r>
            <a:r>
              <a:rPr lang="en-US" altLang="en-US" sz="2400"/>
              <a:t> needed (after using A to split D into v partitions) to classify D:</a:t>
            </a:r>
          </a:p>
          <a:p>
            <a:pPr eaLnBrk="1" hangingPunct="1">
              <a:lnSpc>
                <a:spcPct val="110000"/>
              </a:lnSpc>
            </a:pPr>
            <a:endParaRPr lang="en-US" altLang="en-US" sz="2400"/>
          </a:p>
          <a:p>
            <a:pPr eaLnBrk="1" hangingPunct="1">
              <a:lnSpc>
                <a:spcPct val="110000"/>
              </a:lnSpc>
            </a:pPr>
            <a:r>
              <a:rPr lang="en-US" altLang="en-US" sz="2400">
                <a:solidFill>
                  <a:schemeClr val="hlink"/>
                </a:solidFill>
              </a:rPr>
              <a:t>Information gained</a:t>
            </a:r>
            <a:r>
              <a:rPr lang="en-US" altLang="en-US" sz="2400"/>
              <a:t> by branching on attribute A</a:t>
            </a:r>
          </a:p>
          <a:p>
            <a:pPr eaLnBrk="1" hangingPunct="1">
              <a:lnSpc>
                <a:spcPct val="110000"/>
              </a:lnSpc>
            </a:pPr>
            <a:endParaRPr lang="en-US" altLang="en-US" sz="2400"/>
          </a:p>
        </p:txBody>
      </p:sp>
      <p:graphicFrame>
        <p:nvGraphicFramePr>
          <p:cNvPr id="27653" name="Object 4"/>
          <p:cNvGraphicFramePr>
            <a:graphicFrameLocks noChangeAspect="1"/>
          </p:cNvGraphicFramePr>
          <p:nvPr/>
        </p:nvGraphicFramePr>
        <p:xfrm>
          <a:off x="4530725" y="3200400"/>
          <a:ext cx="3317875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62" name="Equation" r:id="rId4" imgW="1612900" imgH="431800" progId="Equation.3">
                  <p:embed/>
                </p:oleObj>
              </mc:Choice>
              <mc:Fallback>
                <p:oleObj name="Equation" r:id="rId4" imgW="1612900" imgH="4318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30725" y="3200400"/>
                        <a:ext cx="3317875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4" name="Object 5"/>
          <p:cNvGraphicFramePr>
            <a:graphicFrameLocks noChangeAspect="1"/>
          </p:cNvGraphicFramePr>
          <p:nvPr/>
        </p:nvGraphicFramePr>
        <p:xfrm>
          <a:off x="4419600" y="4343400"/>
          <a:ext cx="4495800" cy="949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63" name="Equation" r:id="rId6" imgW="1892300" imgH="457200" progId="Equation.3">
                  <p:embed/>
                </p:oleObj>
              </mc:Choice>
              <mc:Fallback>
                <p:oleObj name="Equation" r:id="rId6" imgW="1892300" imgH="4572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4343400"/>
                        <a:ext cx="4495800" cy="949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5" name="Object 6"/>
          <p:cNvGraphicFramePr>
            <a:graphicFrameLocks noChangeAspect="1"/>
          </p:cNvGraphicFramePr>
          <p:nvPr/>
        </p:nvGraphicFramePr>
        <p:xfrm>
          <a:off x="3868738" y="5822950"/>
          <a:ext cx="4589462" cy="53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64" name="Equation" r:id="rId8" imgW="1790700" imgH="215900" progId="Equation.3">
                  <p:embed/>
                </p:oleObj>
              </mc:Choice>
              <mc:Fallback>
                <p:oleObj name="Equation" r:id="rId8" imgW="1790700" imgH="2159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8738" y="5822950"/>
                        <a:ext cx="4589462" cy="536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6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F2F9F17-F18F-4891-B91B-DC2F8E42BEA4}" type="slidenum">
              <a:rPr lang="en-US" altLang="en-US" sz="1200">
                <a:latin typeface="Tahoma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US" altLang="en-US" sz="1200">
              <a:latin typeface="Tahoma" pitchFamily="34" charset="0"/>
            </a:endParaRPr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304800"/>
            <a:ext cx="8763000" cy="609600"/>
          </a:xfrm>
        </p:spPr>
        <p:txBody>
          <a:bodyPr/>
          <a:lstStyle/>
          <a:p>
            <a:pPr eaLnBrk="1" hangingPunct="1"/>
            <a:r>
              <a:rPr lang="en-US" altLang="en-US" smtClean="0"/>
              <a:t>Attribute Selection: Information Gain</a:t>
            </a:r>
          </a:p>
        </p:txBody>
      </p:sp>
      <p:sp>
        <p:nvSpPr>
          <p:cNvPr id="2970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371600"/>
            <a:ext cx="4152900" cy="1600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ct val="30000"/>
              </a:spcBef>
              <a:buSzPct val="80000"/>
              <a:buFont typeface="Marlett" pitchFamily="2" charset="2"/>
              <a:buChar char="g"/>
            </a:pPr>
            <a:r>
              <a:rPr lang="en-US" altLang="en-US" sz="2000" smtClean="0">
                <a:solidFill>
                  <a:srgbClr val="121328"/>
                </a:solidFill>
              </a:rPr>
              <a:t>Class P: buys_computer = “yes”</a:t>
            </a:r>
          </a:p>
          <a:p>
            <a:pPr eaLnBrk="1" hangingPunct="1">
              <a:lnSpc>
                <a:spcPct val="80000"/>
              </a:lnSpc>
              <a:spcBef>
                <a:spcPct val="30000"/>
              </a:spcBef>
              <a:buSzPct val="80000"/>
              <a:buFont typeface="Marlett" pitchFamily="2" charset="2"/>
              <a:buChar char="g"/>
            </a:pPr>
            <a:r>
              <a:rPr lang="en-US" altLang="en-US" sz="2000" smtClean="0">
                <a:solidFill>
                  <a:srgbClr val="121328"/>
                </a:solidFill>
              </a:rPr>
              <a:t>Class N: buys_computer = “no”</a:t>
            </a:r>
            <a:endParaRPr lang="en-US" altLang="en-US" sz="2000" smtClean="0"/>
          </a:p>
        </p:txBody>
      </p:sp>
      <p:sp>
        <p:nvSpPr>
          <p:cNvPr id="29701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724400" y="2743200"/>
            <a:ext cx="4152900" cy="2209800"/>
          </a:xfrm>
        </p:spPr>
        <p:txBody>
          <a:bodyPr/>
          <a:lstStyle/>
          <a:p>
            <a:pPr eaLnBrk="1" hangingPunct="1">
              <a:lnSpc>
                <a:spcPct val="130000"/>
              </a:lnSpc>
              <a:buFont typeface="Wingdings" pitchFamily="2" charset="2"/>
              <a:buNone/>
            </a:pPr>
            <a:r>
              <a:rPr lang="en-US" altLang="en-US" sz="2000" smtClean="0">
                <a:solidFill>
                  <a:srgbClr val="121328"/>
                </a:solidFill>
              </a:rPr>
              <a:t>            means “age &lt;=30” has 5 out of 14 samples, with 2 yes’es  and 3 no’s.   Hence</a:t>
            </a:r>
            <a:endParaRPr lang="en-US" altLang="en-US" sz="2000" smtClean="0"/>
          </a:p>
          <a:p>
            <a:pPr eaLnBrk="1" hangingPunct="1">
              <a:lnSpc>
                <a:spcPct val="90000"/>
              </a:lnSpc>
              <a:buClr>
                <a:schemeClr val="accent1"/>
              </a:buClr>
              <a:buFont typeface="Wingdings 2" pitchFamily="18" charset="2"/>
              <a:buNone/>
            </a:pPr>
            <a:endParaRPr lang="en-US" altLang="en-US" sz="2000" smtClean="0"/>
          </a:p>
          <a:p>
            <a:pPr eaLnBrk="1" hangingPunct="1">
              <a:lnSpc>
                <a:spcPct val="90000"/>
              </a:lnSpc>
              <a:buClr>
                <a:schemeClr val="accent1"/>
              </a:buClr>
              <a:buFont typeface="Wingdings 2" pitchFamily="18" charset="2"/>
              <a:buNone/>
            </a:pPr>
            <a:endParaRPr lang="en-US" altLang="en-US" sz="2000" smtClean="0">
              <a:solidFill>
                <a:srgbClr val="121328"/>
              </a:solidFill>
            </a:endParaRPr>
          </a:p>
          <a:p>
            <a:pPr eaLnBrk="1" hangingPunct="1">
              <a:lnSpc>
                <a:spcPct val="90000"/>
              </a:lnSpc>
              <a:buClr>
                <a:schemeClr val="accent1"/>
              </a:buClr>
              <a:buFont typeface="Wingdings 2" pitchFamily="18" charset="2"/>
              <a:buNone/>
            </a:pPr>
            <a:r>
              <a:rPr lang="en-US" altLang="en-US" sz="2000" smtClean="0">
                <a:solidFill>
                  <a:srgbClr val="121328"/>
                </a:solidFill>
              </a:rPr>
              <a:t>Similarly,</a:t>
            </a:r>
          </a:p>
        </p:txBody>
      </p:sp>
      <p:graphicFrame>
        <p:nvGraphicFramePr>
          <p:cNvPr id="29702" name="Object 5"/>
          <p:cNvGraphicFramePr>
            <a:graphicFrameLocks noChangeAspect="1"/>
          </p:cNvGraphicFramePr>
          <p:nvPr/>
        </p:nvGraphicFramePr>
        <p:xfrm>
          <a:off x="762000" y="2590800"/>
          <a:ext cx="3354388" cy="1439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23" name="Worksheet" r:id="rId5" imgW="3352800" imgH="1438250" progId="Excel.Sheet.8">
                  <p:embed/>
                </p:oleObj>
              </mc:Choice>
              <mc:Fallback>
                <p:oleObj name="Worksheet" r:id="rId5" imgW="3352800" imgH="1438250" progId="Excel.Sheet.8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2590800"/>
                        <a:ext cx="3354388" cy="1439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3" name="Object 6"/>
          <p:cNvGraphicFramePr>
            <a:graphicFrameLocks noChangeAspect="1"/>
          </p:cNvGraphicFramePr>
          <p:nvPr/>
        </p:nvGraphicFramePr>
        <p:xfrm>
          <a:off x="4876800" y="1295400"/>
          <a:ext cx="3754438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24" name="Equation" r:id="rId7" imgW="2044700" imgH="812800" progId="Equation.3">
                  <p:embed/>
                </p:oleObj>
              </mc:Choice>
              <mc:Fallback>
                <p:oleObj name="Equation" r:id="rId7" imgW="2044700" imgH="8128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1295400"/>
                        <a:ext cx="3754438" cy="137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4" name="Object 7"/>
          <p:cNvGraphicFramePr>
            <a:graphicFrameLocks noChangeAspect="1"/>
          </p:cNvGraphicFramePr>
          <p:nvPr/>
        </p:nvGraphicFramePr>
        <p:xfrm>
          <a:off x="5029200" y="5257800"/>
          <a:ext cx="3594100" cy="1193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25" name="Equation" r:id="rId9" imgW="3594100" imgH="1193800" progId="Equation.3">
                  <p:embed/>
                </p:oleObj>
              </mc:Choice>
              <mc:Fallback>
                <p:oleObj name="Equation" r:id="rId9" imgW="3594100" imgH="11938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5257800"/>
                        <a:ext cx="3594100" cy="1193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5" name="Object 8"/>
          <p:cNvGraphicFramePr>
            <a:graphicFrameLocks noChangeAspect="1"/>
          </p:cNvGraphicFramePr>
          <p:nvPr/>
        </p:nvGraphicFramePr>
        <p:xfrm>
          <a:off x="4724400" y="4114800"/>
          <a:ext cx="4271963" cy="388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26" name="Equation" r:id="rId11" imgW="2552700" imgH="241300" progId="Equation.3">
                  <p:embed/>
                </p:oleObj>
              </mc:Choice>
              <mc:Fallback>
                <p:oleObj name="Equation" r:id="rId11" imgW="2552700" imgH="2413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4114800"/>
                        <a:ext cx="4271963" cy="388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6" name="Object 9"/>
          <p:cNvGraphicFramePr>
            <a:graphicFrameLocks/>
          </p:cNvGraphicFramePr>
          <p:nvPr/>
        </p:nvGraphicFramePr>
        <p:xfrm>
          <a:off x="152400" y="4114800"/>
          <a:ext cx="4419600" cy="2667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27" name="Worksheet" r:id="rId14" imgW="6115431" imgH="4458208" progId="Excel.Sheet.8">
                  <p:embed/>
                </p:oleObj>
              </mc:Choice>
              <mc:Fallback>
                <p:oleObj name="Worksheet" r:id="rId14" imgW="6115431" imgH="4458208" progId="Excel.Sheet.8">
                  <p:embed/>
                  <p:pic>
                    <p:nvPicPr>
                      <p:cNvPr id="0" name="Object 9"/>
                      <p:cNvPicPr>
                        <a:picLocks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4114800"/>
                        <a:ext cx="4419600" cy="2667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7" name="Object 10"/>
          <p:cNvGraphicFramePr>
            <a:graphicFrameLocks noChangeAspect="1"/>
          </p:cNvGraphicFramePr>
          <p:nvPr/>
        </p:nvGraphicFramePr>
        <p:xfrm>
          <a:off x="4495800" y="2743200"/>
          <a:ext cx="1073150" cy="665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28" name="Equation" r:id="rId16" imgW="583947" imgH="393529" progId="Equation.3">
                  <p:embed/>
                </p:oleObj>
              </mc:Choice>
              <mc:Fallback>
                <p:oleObj name="Equation" r:id="rId16" imgW="583947" imgH="393529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2743200"/>
                        <a:ext cx="1073150" cy="665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8" name="Object 11"/>
          <p:cNvGraphicFramePr>
            <a:graphicFrameLocks noChangeAspect="1"/>
          </p:cNvGraphicFramePr>
          <p:nvPr/>
        </p:nvGraphicFramePr>
        <p:xfrm>
          <a:off x="76200" y="2057400"/>
          <a:ext cx="4800600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29" name="Equation" r:id="rId18" imgW="3314700" imgH="393700" progId="Equation.3">
                  <p:embed/>
                </p:oleObj>
              </mc:Choice>
              <mc:Fallback>
                <p:oleObj name="Equation" r:id="rId18" imgW="3314700" imgH="3937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" y="2057400"/>
                        <a:ext cx="4800600" cy="523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5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BE2DADC-E158-49A3-8A3E-CBD925FE939F}" type="slidenum">
              <a:rPr lang="en-US" altLang="en-US" sz="1200">
                <a:latin typeface="Tahoma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en-US" altLang="en-US" sz="1200">
              <a:latin typeface="Tahoma" pitchFamily="34" charset="0"/>
            </a:endParaRPr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52400"/>
            <a:ext cx="8153400" cy="990600"/>
          </a:xfrm>
        </p:spPr>
        <p:txBody>
          <a:bodyPr/>
          <a:lstStyle/>
          <a:p>
            <a:pPr eaLnBrk="1" hangingPunct="1"/>
            <a:r>
              <a:rPr lang="en-US" altLang="en-US" smtClean="0"/>
              <a:t>Computing Information-Gain for Continuous-Valued Attributes</a:t>
            </a:r>
            <a:endParaRPr lang="en-US" altLang="en-US" i="1" smtClean="0">
              <a:solidFill>
                <a:srgbClr val="CC0000"/>
              </a:solidFill>
            </a:endParaRPr>
          </a:p>
        </p:txBody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95400"/>
            <a:ext cx="8610600" cy="5273675"/>
          </a:xfrm>
        </p:spPr>
        <p:txBody>
          <a:bodyPr/>
          <a:lstStyle/>
          <a:p>
            <a:pPr eaLnBrk="1" hangingPunct="1">
              <a:lnSpc>
                <a:spcPct val="115000"/>
              </a:lnSpc>
              <a:spcBef>
                <a:spcPct val="25000"/>
              </a:spcBef>
            </a:pPr>
            <a:r>
              <a:rPr lang="en-US" altLang="en-US" sz="2400" smtClean="0"/>
              <a:t>Let attribute A be a continuous-valued attribute</a:t>
            </a:r>
          </a:p>
          <a:p>
            <a:pPr eaLnBrk="1" hangingPunct="1">
              <a:lnSpc>
                <a:spcPct val="115000"/>
              </a:lnSpc>
              <a:spcBef>
                <a:spcPct val="25000"/>
              </a:spcBef>
            </a:pPr>
            <a:r>
              <a:rPr lang="en-US" altLang="en-US" sz="2400" smtClean="0"/>
              <a:t>Must determine the </a:t>
            </a:r>
            <a:r>
              <a:rPr lang="en-US" altLang="en-US" sz="2400" i="1" smtClean="0">
                <a:solidFill>
                  <a:schemeClr val="hlink"/>
                </a:solidFill>
              </a:rPr>
              <a:t>best split point</a:t>
            </a:r>
            <a:r>
              <a:rPr lang="en-US" altLang="en-US" sz="2400" smtClean="0"/>
              <a:t> for A</a:t>
            </a:r>
          </a:p>
          <a:p>
            <a:pPr lvl="1" eaLnBrk="1" hangingPunct="1">
              <a:lnSpc>
                <a:spcPct val="115000"/>
              </a:lnSpc>
              <a:spcBef>
                <a:spcPct val="25000"/>
              </a:spcBef>
            </a:pPr>
            <a:r>
              <a:rPr lang="en-US" altLang="en-US" sz="2400" smtClean="0"/>
              <a:t>Sort the value A in increasing order</a:t>
            </a:r>
          </a:p>
          <a:p>
            <a:pPr lvl="1" eaLnBrk="1" hangingPunct="1">
              <a:lnSpc>
                <a:spcPct val="115000"/>
              </a:lnSpc>
              <a:spcBef>
                <a:spcPct val="25000"/>
              </a:spcBef>
            </a:pPr>
            <a:r>
              <a:rPr lang="en-US" altLang="en-US" sz="2400" smtClean="0"/>
              <a:t>Typically, the midpoint between each pair of adjacent values is considered as a possible </a:t>
            </a:r>
            <a:r>
              <a:rPr lang="en-US" altLang="en-US" sz="2400" i="1" smtClean="0"/>
              <a:t>split point</a:t>
            </a:r>
          </a:p>
          <a:p>
            <a:pPr lvl="2" eaLnBrk="1" hangingPunct="1">
              <a:lnSpc>
                <a:spcPct val="115000"/>
              </a:lnSpc>
              <a:spcBef>
                <a:spcPct val="25000"/>
              </a:spcBef>
            </a:pPr>
            <a:r>
              <a:rPr lang="en-US" altLang="en-US" sz="2000" smtClean="0"/>
              <a:t>(a</a:t>
            </a:r>
            <a:r>
              <a:rPr lang="en-US" altLang="en-US" sz="2000" baseline="-25000" smtClean="0"/>
              <a:t>i</a:t>
            </a:r>
            <a:r>
              <a:rPr lang="en-US" altLang="en-US" sz="2000" smtClean="0"/>
              <a:t>+a</a:t>
            </a:r>
            <a:r>
              <a:rPr lang="en-US" altLang="en-US" sz="2000" baseline="-25000" smtClean="0"/>
              <a:t>i+1</a:t>
            </a:r>
            <a:r>
              <a:rPr lang="en-US" altLang="en-US" sz="2000" smtClean="0"/>
              <a:t>)/2 is the midpoint between the values of a</a:t>
            </a:r>
            <a:r>
              <a:rPr lang="en-US" altLang="en-US" sz="2000" baseline="-25000" smtClean="0"/>
              <a:t>i</a:t>
            </a:r>
            <a:r>
              <a:rPr lang="en-US" altLang="en-US" sz="2000" smtClean="0"/>
              <a:t> and a</a:t>
            </a:r>
            <a:r>
              <a:rPr lang="en-US" altLang="en-US" sz="2000" baseline="-25000" smtClean="0"/>
              <a:t>i+1</a:t>
            </a:r>
          </a:p>
          <a:p>
            <a:pPr lvl="1" eaLnBrk="1" hangingPunct="1">
              <a:lnSpc>
                <a:spcPct val="115000"/>
              </a:lnSpc>
              <a:spcBef>
                <a:spcPct val="25000"/>
              </a:spcBef>
            </a:pPr>
            <a:r>
              <a:rPr lang="en-US" altLang="en-US" sz="2400" smtClean="0"/>
              <a:t>The point with the </a:t>
            </a:r>
            <a:r>
              <a:rPr lang="en-US" altLang="en-US" sz="2400" i="1" smtClean="0"/>
              <a:t>minimum expected information requirement</a:t>
            </a:r>
            <a:r>
              <a:rPr lang="en-US" altLang="en-US" sz="2400" smtClean="0"/>
              <a:t> for A is selected as the split-point for A</a:t>
            </a:r>
          </a:p>
          <a:p>
            <a:pPr eaLnBrk="1" hangingPunct="1">
              <a:lnSpc>
                <a:spcPct val="115000"/>
              </a:lnSpc>
            </a:pPr>
            <a:r>
              <a:rPr lang="en-US" altLang="en-US" sz="2400" smtClean="0"/>
              <a:t>Split:</a:t>
            </a:r>
          </a:p>
          <a:p>
            <a:pPr lvl="1" eaLnBrk="1" hangingPunct="1">
              <a:lnSpc>
                <a:spcPct val="115000"/>
              </a:lnSpc>
            </a:pPr>
            <a:r>
              <a:rPr lang="en-US" altLang="en-US" sz="2400" smtClean="0"/>
              <a:t>D1 is the set of tuples in D satisfying A ≤ split-point, and D2 is the set of tuples in D satisfying A &gt; split-point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Number Placeholder 5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582642B-3076-41CE-BD32-43A0CF3D7E0E}" type="slidenum">
              <a:rPr lang="en-US" altLang="en-US" sz="1200">
                <a:latin typeface="Tahoma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en-US" altLang="en-US" sz="1200">
              <a:latin typeface="Tahoma" pitchFamily="34" charset="0"/>
            </a:endParaRPr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44000" cy="685800"/>
          </a:xfrm>
          <a:noFill/>
        </p:spPr>
        <p:txBody>
          <a:bodyPr lIns="92075" tIns="46038" rIns="92075" bIns="46038" anchor="ctr"/>
          <a:lstStyle/>
          <a:p>
            <a:pPr eaLnBrk="1" hangingPunct="1"/>
            <a:r>
              <a:rPr lang="en-US" altLang="en-US" sz="3200" smtClean="0"/>
              <a:t>Comparing Attribute Selection Measures</a:t>
            </a:r>
            <a:endParaRPr lang="en-US" altLang="en-US" sz="2800" smtClean="0"/>
          </a:p>
        </p:txBody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371600"/>
            <a:ext cx="8458200" cy="5257800"/>
          </a:xfrm>
          <a:noFill/>
        </p:spPr>
        <p:txBody>
          <a:bodyPr lIns="92075" tIns="46038" rIns="92075" bIns="46038"/>
          <a:lstStyle/>
          <a:p>
            <a:pPr eaLnBrk="1" hangingPunct="1">
              <a:lnSpc>
                <a:spcPct val="110000"/>
              </a:lnSpc>
            </a:pPr>
            <a:r>
              <a:rPr lang="en-US" altLang="en-US" sz="2400" smtClean="0"/>
              <a:t>The three measures, in general, return good results but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en-US" sz="2400" b="1" smtClean="0"/>
              <a:t>Information gain</a:t>
            </a:r>
            <a:r>
              <a:rPr lang="en-US" altLang="en-US" sz="2400" smtClean="0"/>
              <a:t>: </a:t>
            </a:r>
          </a:p>
          <a:p>
            <a:pPr lvl="2" eaLnBrk="1" hangingPunct="1">
              <a:lnSpc>
                <a:spcPct val="110000"/>
              </a:lnSpc>
            </a:pPr>
            <a:r>
              <a:rPr lang="en-US" altLang="en-US" smtClean="0"/>
              <a:t>biased towards multivalued attributes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en-US" sz="2400" b="1" smtClean="0"/>
              <a:t>Gain ratio</a:t>
            </a:r>
            <a:r>
              <a:rPr lang="en-US" altLang="en-US" sz="2400" smtClean="0"/>
              <a:t>: </a:t>
            </a:r>
          </a:p>
          <a:p>
            <a:pPr lvl="2" eaLnBrk="1" hangingPunct="1">
              <a:lnSpc>
                <a:spcPct val="110000"/>
              </a:lnSpc>
            </a:pPr>
            <a:r>
              <a:rPr lang="en-US" altLang="en-US" smtClean="0"/>
              <a:t>tends to prefer unbalanced splits in which one partition is much smaller than the others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en-US" sz="2400" b="1" smtClean="0"/>
              <a:t>Gini index</a:t>
            </a:r>
            <a:r>
              <a:rPr lang="en-US" altLang="en-US" sz="2400" smtClean="0"/>
              <a:t>: </a:t>
            </a:r>
          </a:p>
          <a:p>
            <a:pPr lvl="2" eaLnBrk="1" hangingPunct="1">
              <a:lnSpc>
                <a:spcPct val="110000"/>
              </a:lnSpc>
            </a:pPr>
            <a:r>
              <a:rPr lang="en-US" altLang="en-US" smtClean="0"/>
              <a:t>biased to multivalued attributes</a:t>
            </a:r>
          </a:p>
          <a:p>
            <a:pPr lvl="2" eaLnBrk="1" hangingPunct="1">
              <a:lnSpc>
                <a:spcPct val="110000"/>
              </a:lnSpc>
            </a:pPr>
            <a:r>
              <a:rPr lang="en-US" altLang="en-US" smtClean="0"/>
              <a:t>has difficulty when # of classes is large</a:t>
            </a:r>
          </a:p>
          <a:p>
            <a:pPr lvl="2" eaLnBrk="1" hangingPunct="1">
              <a:lnSpc>
                <a:spcPct val="110000"/>
              </a:lnSpc>
            </a:pPr>
            <a:r>
              <a:rPr lang="en-US" altLang="en-US" smtClean="0"/>
              <a:t>tends to favor tests that result in equal-sized partitions and purity in both partitions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Number Placeholder 5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DD5377F-C4CA-4FFF-85FE-9D2BC4256A5A}" type="slidenum">
              <a:rPr lang="en-US" altLang="en-US" sz="1200">
                <a:latin typeface="Tahoma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15</a:t>
            </a:fld>
            <a:endParaRPr lang="en-US" altLang="en-US" sz="1200">
              <a:latin typeface="Tahoma" pitchFamily="34" charset="0"/>
            </a:endParaRPr>
          </a:p>
        </p:txBody>
      </p:sp>
      <p:sp>
        <p:nvSpPr>
          <p:cNvPr id="37891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305800" cy="685800"/>
          </a:xfrm>
          <a:noFill/>
        </p:spPr>
        <p:txBody>
          <a:bodyPr lIns="92075" tIns="46038" rIns="92075" bIns="46038" anchor="ctr"/>
          <a:lstStyle/>
          <a:p>
            <a:pPr eaLnBrk="1" hangingPunct="1"/>
            <a:r>
              <a:rPr lang="en-US" altLang="en-US" smtClean="0"/>
              <a:t>Overfitting and Tree Pruning</a:t>
            </a:r>
            <a:endParaRPr lang="en-US" altLang="en-US" sz="3200" smtClean="0"/>
          </a:p>
        </p:txBody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371600"/>
            <a:ext cx="8458200" cy="5257800"/>
          </a:xfrm>
          <a:noFill/>
        </p:spPr>
        <p:txBody>
          <a:bodyPr lIns="92075" tIns="46038" rIns="92075" bIns="46038"/>
          <a:lstStyle/>
          <a:p>
            <a:pPr eaLnBrk="1" hangingPunct="1"/>
            <a:r>
              <a:rPr lang="en-US" altLang="en-US" sz="2400" u="sng" smtClean="0"/>
              <a:t>Overfitting</a:t>
            </a:r>
            <a:r>
              <a:rPr lang="en-US" altLang="en-US" sz="2400" smtClean="0"/>
              <a:t>:  An induced tree may overfit the training data </a:t>
            </a:r>
          </a:p>
          <a:p>
            <a:pPr lvl="1" eaLnBrk="1" hangingPunct="1"/>
            <a:r>
              <a:rPr lang="en-US" altLang="en-US" sz="2400" smtClean="0"/>
              <a:t>Too many branches, some may reflect anomalies due to noise or outliers</a:t>
            </a:r>
          </a:p>
          <a:p>
            <a:pPr lvl="1" eaLnBrk="1" hangingPunct="1"/>
            <a:r>
              <a:rPr lang="en-US" altLang="en-US" sz="2400" smtClean="0"/>
              <a:t>Poor accuracy for unseen samples</a:t>
            </a:r>
          </a:p>
          <a:p>
            <a:pPr eaLnBrk="1" hangingPunct="1"/>
            <a:r>
              <a:rPr lang="en-US" altLang="en-US" sz="2400" smtClean="0"/>
              <a:t>Two approaches to avoid overfitting </a:t>
            </a:r>
          </a:p>
          <a:p>
            <a:pPr lvl="1" eaLnBrk="1" hangingPunct="1"/>
            <a:r>
              <a:rPr lang="en-US" altLang="en-US" sz="2400" u="sng" smtClean="0"/>
              <a:t>Prepruning</a:t>
            </a:r>
            <a:r>
              <a:rPr lang="en-US" altLang="en-US" sz="2400" smtClean="0"/>
              <a:t>: </a:t>
            </a:r>
            <a:r>
              <a:rPr lang="en-US" altLang="en-US" sz="2400" i="1" smtClean="0"/>
              <a:t>Halt tree construction early</a:t>
            </a:r>
            <a:r>
              <a:rPr lang="en-US" altLang="en-US" sz="2400" smtClean="0"/>
              <a:t> </a:t>
            </a:r>
            <a:r>
              <a:rPr lang="en-US" altLang="en-US" sz="2400" smtClean="0">
                <a:cs typeface="Tahoma" pitchFamily="34" charset="0"/>
              </a:rPr>
              <a:t>̵</a:t>
            </a:r>
            <a:r>
              <a:rPr lang="en-US" altLang="en-US" sz="2400" smtClean="0"/>
              <a:t> do not split a node if this would result in the goodness measure falling below a threshold</a:t>
            </a:r>
          </a:p>
          <a:p>
            <a:pPr lvl="2" eaLnBrk="1" hangingPunct="1"/>
            <a:r>
              <a:rPr lang="en-US" altLang="en-US" smtClean="0"/>
              <a:t>Difficult to choose an appropriate threshold</a:t>
            </a:r>
          </a:p>
          <a:p>
            <a:pPr lvl="1" eaLnBrk="1" hangingPunct="1"/>
            <a:r>
              <a:rPr lang="en-US" altLang="en-US" sz="2400" u="sng" smtClean="0"/>
              <a:t>Postpruning</a:t>
            </a:r>
            <a:r>
              <a:rPr lang="en-US" altLang="en-US" sz="2400" smtClean="0"/>
              <a:t>: </a:t>
            </a:r>
            <a:r>
              <a:rPr lang="en-US" altLang="en-US" sz="2400" i="1" smtClean="0"/>
              <a:t>Remove branches</a:t>
            </a:r>
            <a:r>
              <a:rPr lang="en-US" altLang="en-US" sz="2400" smtClean="0"/>
              <a:t> from a “fully grown” tree—get a sequence of progressively pruned trees</a:t>
            </a:r>
          </a:p>
          <a:p>
            <a:pPr lvl="2" eaLnBrk="1" hangingPunct="1"/>
            <a:r>
              <a:rPr lang="en-US" altLang="en-US" smtClean="0"/>
              <a:t>Use a set of data different from the training data to decide which is the “best pruned tree”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Number Placeholder 5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D305114-4B36-462D-B5ED-C73CEC60948D}" type="slidenum">
              <a:rPr lang="en-US" altLang="en-US" sz="1200">
                <a:latin typeface="Tahoma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16</a:t>
            </a:fld>
            <a:endParaRPr lang="en-US" altLang="en-US" sz="1200">
              <a:latin typeface="Tahoma" pitchFamily="34" charset="0"/>
            </a:endParaRPr>
          </a:p>
        </p:txBody>
      </p:sp>
      <p:sp>
        <p:nvSpPr>
          <p:cNvPr id="39939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144000" cy="1062038"/>
          </a:xfrm>
          <a:noFill/>
        </p:spPr>
        <p:txBody>
          <a:bodyPr lIns="92075" tIns="46038" rIns="92075" bIns="46038" anchor="ctr"/>
          <a:lstStyle/>
          <a:p>
            <a:pPr eaLnBrk="1" hangingPunct="1"/>
            <a:r>
              <a:rPr lang="en-US" altLang="en-US" sz="3200" smtClean="0"/>
              <a:t>Enhancements to Basic Decision Tree Induction</a:t>
            </a:r>
          </a:p>
        </p:txBody>
      </p:sp>
      <p:sp>
        <p:nvSpPr>
          <p:cNvPr id="39940" name="AutoShape 3"/>
          <p:cNvSpPr>
            <a:spLocks noGrp="1" noChangeArrowheads="1"/>
          </p:cNvSpPr>
          <p:nvPr>
            <p:ph type="body" idx="1"/>
          </p:nvPr>
        </p:nvSpPr>
        <p:spPr>
          <a:xfrm>
            <a:off x="228600" y="1371600"/>
            <a:ext cx="8534400" cy="5105400"/>
          </a:xfrm>
          <a:prstGeom prst="flowChartProcess">
            <a:avLst/>
          </a:prstGeom>
          <a:noFill/>
        </p:spPr>
        <p:txBody>
          <a:bodyPr lIns="92075" tIns="46038" rIns="92075" bIns="46038"/>
          <a:lstStyle/>
          <a:p>
            <a:pPr eaLnBrk="1" hangingPunct="1">
              <a:lnSpc>
                <a:spcPct val="105000"/>
              </a:lnSpc>
              <a:spcBef>
                <a:spcPct val="25000"/>
              </a:spcBef>
            </a:pPr>
            <a:r>
              <a:rPr lang="en-US" altLang="en-US" sz="2400" smtClean="0"/>
              <a:t>Allow for </a:t>
            </a:r>
            <a:r>
              <a:rPr lang="en-US" altLang="en-US" sz="2400" b="1" smtClean="0"/>
              <a:t>continuous-valued attributes</a:t>
            </a:r>
          </a:p>
          <a:p>
            <a:pPr lvl="1" eaLnBrk="1" hangingPunct="1">
              <a:lnSpc>
                <a:spcPct val="105000"/>
              </a:lnSpc>
              <a:spcBef>
                <a:spcPct val="25000"/>
              </a:spcBef>
            </a:pPr>
            <a:r>
              <a:rPr lang="en-US" altLang="en-US" sz="2400" smtClean="0"/>
              <a:t>Dynamically define new discrete-valued attributes that partition the continuous attribute value into a discrete set of intervals</a:t>
            </a:r>
          </a:p>
          <a:p>
            <a:pPr eaLnBrk="1" hangingPunct="1">
              <a:lnSpc>
                <a:spcPct val="105000"/>
              </a:lnSpc>
              <a:spcBef>
                <a:spcPct val="25000"/>
              </a:spcBef>
            </a:pPr>
            <a:r>
              <a:rPr lang="en-US" altLang="en-US" sz="2400" smtClean="0"/>
              <a:t>Handle </a:t>
            </a:r>
            <a:r>
              <a:rPr lang="en-US" altLang="en-US" sz="2400" b="1" smtClean="0"/>
              <a:t>missing attribute values</a:t>
            </a:r>
          </a:p>
          <a:p>
            <a:pPr lvl="1" eaLnBrk="1" hangingPunct="1">
              <a:lnSpc>
                <a:spcPct val="105000"/>
              </a:lnSpc>
              <a:spcBef>
                <a:spcPct val="25000"/>
              </a:spcBef>
            </a:pPr>
            <a:r>
              <a:rPr lang="en-US" altLang="en-US" sz="2400" smtClean="0"/>
              <a:t>Assign the most common value of the attribute</a:t>
            </a:r>
          </a:p>
          <a:p>
            <a:pPr lvl="1" eaLnBrk="1" hangingPunct="1">
              <a:lnSpc>
                <a:spcPct val="105000"/>
              </a:lnSpc>
              <a:spcBef>
                <a:spcPct val="25000"/>
              </a:spcBef>
            </a:pPr>
            <a:r>
              <a:rPr lang="en-US" altLang="en-US" sz="2400" smtClean="0"/>
              <a:t>Assign probability to each of the possible values</a:t>
            </a:r>
          </a:p>
          <a:p>
            <a:pPr eaLnBrk="1" hangingPunct="1">
              <a:lnSpc>
                <a:spcPct val="105000"/>
              </a:lnSpc>
              <a:spcBef>
                <a:spcPct val="25000"/>
              </a:spcBef>
            </a:pPr>
            <a:r>
              <a:rPr lang="en-US" altLang="en-US" sz="2400" b="1" smtClean="0"/>
              <a:t>Attribute construction</a:t>
            </a:r>
          </a:p>
          <a:p>
            <a:pPr lvl="1" eaLnBrk="1" hangingPunct="1">
              <a:lnSpc>
                <a:spcPct val="105000"/>
              </a:lnSpc>
              <a:spcBef>
                <a:spcPct val="25000"/>
              </a:spcBef>
            </a:pPr>
            <a:r>
              <a:rPr lang="en-US" altLang="en-US" sz="2400" smtClean="0"/>
              <a:t>Create new attributes based on existing ones that are sparsely represented</a:t>
            </a:r>
          </a:p>
          <a:p>
            <a:pPr lvl="1" eaLnBrk="1" hangingPunct="1">
              <a:lnSpc>
                <a:spcPct val="105000"/>
              </a:lnSpc>
              <a:spcBef>
                <a:spcPct val="25000"/>
              </a:spcBef>
            </a:pPr>
            <a:r>
              <a:rPr lang="en-US" altLang="en-US" sz="2400" smtClean="0"/>
              <a:t>This reduces fragmentation, repetition, and replication</a:t>
            </a:r>
          </a:p>
        </p:txBody>
      </p:sp>
      <p:sp>
        <p:nvSpPr>
          <p:cNvPr id="39941" name="AutoShape 4"/>
          <p:cNvSpPr>
            <a:spLocks noChangeArrowheads="1"/>
          </p:cNvSpPr>
          <p:nvPr/>
        </p:nvSpPr>
        <p:spPr bwMode="auto">
          <a:xfrm>
            <a:off x="1905000" y="3352800"/>
            <a:ext cx="76200" cy="76200"/>
          </a:xfrm>
          <a:prstGeom prst="flowChartInternalStorag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Tahoma" pitchFamily="34" charset="0"/>
            </a:endParaRPr>
          </a:p>
        </p:txBody>
      </p:sp>
      <p:sp>
        <p:nvSpPr>
          <p:cNvPr id="39942" name="Line 5"/>
          <p:cNvSpPr>
            <a:spLocks noChangeShapeType="1"/>
          </p:cNvSpPr>
          <p:nvPr/>
        </p:nvSpPr>
        <p:spPr bwMode="auto">
          <a:xfrm>
            <a:off x="990600" y="3581400"/>
            <a:ext cx="7086600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2075" tIns="46038" rIns="92075" bIns="46038" anchor="ctr"/>
          <a:lstStyle/>
          <a:p>
            <a:endParaRPr lang="en-US"/>
          </a:p>
        </p:txBody>
      </p:sp>
      <p:sp>
        <p:nvSpPr>
          <p:cNvPr id="39943" name="Line 6"/>
          <p:cNvSpPr>
            <a:spLocks noChangeShapeType="1"/>
          </p:cNvSpPr>
          <p:nvPr/>
        </p:nvSpPr>
        <p:spPr bwMode="auto">
          <a:xfrm>
            <a:off x="990600" y="3505200"/>
            <a:ext cx="7162800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2075" tIns="46038" rIns="92075" bIns="46038" anchor="ctr"/>
          <a:lstStyle/>
          <a:p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Number Placeholder 5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6224DCD-1827-4727-BF30-11D9A056BA4E}" type="slidenum">
              <a:rPr lang="en-US" altLang="en-US" sz="1200">
                <a:latin typeface="Tahoma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17</a:t>
            </a:fld>
            <a:endParaRPr lang="en-US" altLang="en-US" sz="1200">
              <a:latin typeface="Tahoma" pitchFamily="34" charset="0"/>
            </a:endParaRPr>
          </a:p>
        </p:txBody>
      </p:sp>
      <p:sp>
        <p:nvSpPr>
          <p:cNvPr id="41987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81000"/>
            <a:ext cx="8936038" cy="609600"/>
          </a:xfrm>
          <a:noFill/>
        </p:spPr>
        <p:txBody>
          <a:bodyPr lIns="92075" tIns="46038" rIns="92075" bIns="46038"/>
          <a:lstStyle/>
          <a:p>
            <a:pPr eaLnBrk="1" hangingPunct="1"/>
            <a:r>
              <a:rPr lang="en-US" altLang="en-US" smtClean="0"/>
              <a:t>Classification in Large Databases</a:t>
            </a:r>
          </a:p>
        </p:txBody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0038" y="1371600"/>
            <a:ext cx="8539162" cy="5151438"/>
          </a:xfrm>
          <a:noFill/>
        </p:spPr>
        <p:txBody>
          <a:bodyPr lIns="92075" tIns="46038" rIns="92075" bIns="46038"/>
          <a:lstStyle/>
          <a:p>
            <a:pPr eaLnBrk="1" hangingPunct="1">
              <a:lnSpc>
                <a:spcPct val="110000"/>
              </a:lnSpc>
            </a:pPr>
            <a:r>
              <a:rPr lang="en-US" altLang="en-US" sz="2400" smtClean="0"/>
              <a:t>Classification—a classical problem extensively studied by statisticians and machine learning researchers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2400" smtClean="0"/>
              <a:t>Scalability: Classifying data sets with millions of examples and hundreds of attributes with reasonable speed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2400" smtClean="0"/>
              <a:t>Why is decision tree induction popular?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smtClean="0"/>
              <a:t>relatively faster learning speed (than other classification methods)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smtClean="0"/>
              <a:t>convertible to simple and easy to understand classification rules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smtClean="0"/>
              <a:t>can use SQL queries for accessing databases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smtClean="0"/>
              <a:t>comparable classification accuracy with other methods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400" smtClean="0">
                <a:solidFill>
                  <a:srgbClr val="FF3300"/>
                </a:solidFill>
              </a:rPr>
              <a:t>RainForest </a:t>
            </a:r>
            <a:r>
              <a:rPr lang="en-US" altLang="en-US" sz="2400" smtClean="0"/>
              <a:t>(VLDB’98 — Gehrke, Ramakrishnan &amp; Ganti)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smtClean="0"/>
              <a:t>Builds an AVC-list (attribute, value, class label)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Number Placeholder 5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F79F0B4-0C58-413A-9216-7EA9232AC68B}" type="slidenum">
              <a:rPr lang="en-US" altLang="en-US" sz="1200">
                <a:latin typeface="Tahoma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18</a:t>
            </a:fld>
            <a:endParaRPr lang="en-US" altLang="en-US" sz="1200">
              <a:latin typeface="Tahoma" pitchFamily="34" charset="0"/>
            </a:endParaRPr>
          </a:p>
        </p:txBody>
      </p:sp>
      <p:sp>
        <p:nvSpPr>
          <p:cNvPr id="44035" name="Rectangle 3074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7772400" cy="609600"/>
          </a:xfrm>
        </p:spPr>
        <p:txBody>
          <a:bodyPr/>
          <a:lstStyle/>
          <a:p>
            <a:pPr eaLnBrk="1" hangingPunct="1"/>
            <a:r>
              <a:rPr lang="en-US" altLang="en-US" smtClean="0"/>
              <a:t>Scalability Framework for RainForest</a:t>
            </a:r>
            <a:endParaRPr lang="en-US" altLang="ko-KR" sz="2800" b="0" smtClean="0">
              <a:latin typeface="Arial" charset="0"/>
              <a:ea typeface="Gulim" pitchFamily="34" charset="-127"/>
            </a:endParaRPr>
          </a:p>
        </p:txBody>
      </p:sp>
      <p:sp>
        <p:nvSpPr>
          <p:cNvPr id="44036" name="Rectangle 3075"/>
          <p:cNvSpPr>
            <a:spLocks noGrp="1" noChangeArrowheads="1"/>
          </p:cNvSpPr>
          <p:nvPr>
            <p:ph type="body" idx="1"/>
          </p:nvPr>
        </p:nvSpPr>
        <p:spPr>
          <a:xfrm>
            <a:off x="304800" y="1371600"/>
            <a:ext cx="8610600" cy="5005388"/>
          </a:xfrm>
        </p:spPr>
        <p:txBody>
          <a:bodyPr/>
          <a:lstStyle/>
          <a:p>
            <a:pPr eaLnBrk="1" hangingPunct="1">
              <a:lnSpc>
                <a:spcPct val="130000"/>
              </a:lnSpc>
            </a:pPr>
            <a:r>
              <a:rPr lang="en-US" altLang="en-US" sz="2400" smtClean="0">
                <a:latin typeface="Arial" charset="0"/>
              </a:rPr>
              <a:t>Separates the scalability aspects from the criteria that determine the quality of the tree </a:t>
            </a:r>
          </a:p>
          <a:p>
            <a:pPr eaLnBrk="1" hangingPunct="1">
              <a:lnSpc>
                <a:spcPct val="130000"/>
              </a:lnSpc>
            </a:pPr>
            <a:r>
              <a:rPr lang="en-US" altLang="en-US" sz="2400" smtClean="0">
                <a:latin typeface="Arial" charset="0"/>
              </a:rPr>
              <a:t>Builds an AVC-list</a:t>
            </a:r>
            <a:r>
              <a:rPr lang="en-US" altLang="ko-KR" sz="2400" b="1" smtClean="0">
                <a:latin typeface="Arial" charset="0"/>
                <a:ea typeface="Gulim" pitchFamily="34" charset="-127"/>
              </a:rPr>
              <a:t>: AVC (Attribute, Value, Class_label) </a:t>
            </a:r>
          </a:p>
          <a:p>
            <a:pPr eaLnBrk="1" hangingPunct="1">
              <a:lnSpc>
                <a:spcPct val="130000"/>
              </a:lnSpc>
            </a:pPr>
            <a:r>
              <a:rPr lang="en-US" altLang="ko-KR" sz="2400" b="1" smtClean="0">
                <a:latin typeface="Arial" charset="0"/>
                <a:ea typeface="Gulim" pitchFamily="34" charset="-127"/>
              </a:rPr>
              <a:t>AVC-set  </a:t>
            </a:r>
            <a:r>
              <a:rPr lang="en-US" altLang="ko-KR" sz="2400" smtClean="0">
                <a:latin typeface="Arial" charset="0"/>
                <a:ea typeface="Gulim" pitchFamily="34" charset="-127"/>
              </a:rPr>
              <a:t>(of an attribute </a:t>
            </a:r>
            <a:r>
              <a:rPr lang="en-US" altLang="ko-KR" sz="2400" i="1" smtClean="0">
                <a:latin typeface="Arial" charset="0"/>
                <a:ea typeface="Gulim" pitchFamily="34" charset="-127"/>
              </a:rPr>
              <a:t>X</a:t>
            </a:r>
            <a:r>
              <a:rPr lang="en-US" altLang="ko-KR" sz="2400" smtClean="0">
                <a:latin typeface="Arial" charset="0"/>
                <a:ea typeface="Gulim" pitchFamily="34" charset="-127"/>
              </a:rPr>
              <a:t> )</a:t>
            </a:r>
          </a:p>
          <a:p>
            <a:pPr lvl="1" eaLnBrk="1" hangingPunct="1">
              <a:lnSpc>
                <a:spcPct val="130000"/>
              </a:lnSpc>
            </a:pPr>
            <a:r>
              <a:rPr lang="en-US" altLang="ko-KR" sz="2400" smtClean="0">
                <a:latin typeface="Arial" charset="0"/>
                <a:ea typeface="Gulim" pitchFamily="34" charset="-127"/>
              </a:rPr>
              <a:t>Projection of training dataset onto the attribute </a:t>
            </a:r>
            <a:r>
              <a:rPr lang="en-US" altLang="ko-KR" sz="2400" i="1" smtClean="0">
                <a:latin typeface="Arial" charset="0"/>
                <a:ea typeface="Gulim" pitchFamily="34" charset="-127"/>
              </a:rPr>
              <a:t>X</a:t>
            </a:r>
            <a:r>
              <a:rPr lang="en-US" altLang="ko-KR" sz="2400" smtClean="0">
                <a:latin typeface="Arial" charset="0"/>
                <a:ea typeface="Gulim" pitchFamily="34" charset="-127"/>
              </a:rPr>
              <a:t> and class label where counts of individual class label are aggregated</a:t>
            </a:r>
          </a:p>
          <a:p>
            <a:pPr eaLnBrk="1" hangingPunct="1">
              <a:lnSpc>
                <a:spcPct val="130000"/>
              </a:lnSpc>
            </a:pPr>
            <a:r>
              <a:rPr lang="en-US" altLang="ko-KR" sz="2400" b="1" smtClean="0">
                <a:latin typeface="Arial" charset="0"/>
                <a:ea typeface="Gulim" pitchFamily="34" charset="-127"/>
              </a:rPr>
              <a:t>AVC-group  </a:t>
            </a:r>
            <a:r>
              <a:rPr lang="en-US" altLang="ko-KR" sz="2400" smtClean="0">
                <a:latin typeface="Arial" charset="0"/>
                <a:ea typeface="Gulim" pitchFamily="34" charset="-127"/>
              </a:rPr>
              <a:t>(of a node </a:t>
            </a:r>
            <a:r>
              <a:rPr lang="en-US" altLang="ko-KR" sz="2400" i="1" smtClean="0">
                <a:latin typeface="Arial" charset="0"/>
                <a:ea typeface="Gulim" pitchFamily="34" charset="-127"/>
              </a:rPr>
              <a:t>n</a:t>
            </a:r>
            <a:r>
              <a:rPr lang="en-US" altLang="ko-KR" sz="2400" smtClean="0">
                <a:latin typeface="Arial" charset="0"/>
                <a:ea typeface="Gulim" pitchFamily="34" charset="-127"/>
              </a:rPr>
              <a:t> )</a:t>
            </a:r>
          </a:p>
          <a:p>
            <a:pPr lvl="1" eaLnBrk="1" hangingPunct="1">
              <a:lnSpc>
                <a:spcPct val="130000"/>
              </a:lnSpc>
            </a:pPr>
            <a:r>
              <a:rPr lang="en-US" altLang="ko-KR" sz="2400" smtClean="0">
                <a:latin typeface="Arial" charset="0"/>
                <a:ea typeface="Gulim" pitchFamily="34" charset="-127"/>
              </a:rPr>
              <a:t>Set of AVC-sets of all predictor attributes at the node </a:t>
            </a:r>
            <a:r>
              <a:rPr lang="en-US" altLang="ko-KR" sz="2400" i="1" smtClean="0">
                <a:latin typeface="Arial" charset="0"/>
                <a:ea typeface="Gulim" pitchFamily="34" charset="-127"/>
              </a:rPr>
              <a:t>n</a:t>
            </a:r>
            <a:r>
              <a:rPr lang="en-US" altLang="ko-KR" sz="2400" b="1" smtClean="0">
                <a:latin typeface="Arial" charset="0"/>
                <a:ea typeface="Gulim" pitchFamily="34" charset="-127"/>
              </a:rPr>
              <a:t> 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Number Placeholder 8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2170F04-855D-47AB-AD34-E1170F3B37C6}" type="slidenum">
              <a:rPr lang="en-US" altLang="en-US" sz="1200">
                <a:latin typeface="Tahoma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19</a:t>
            </a:fld>
            <a:endParaRPr lang="en-US" altLang="en-US" sz="1200">
              <a:latin typeface="Tahoma" pitchFamily="34" charset="0"/>
            </a:endParaRPr>
          </a:p>
        </p:txBody>
      </p:sp>
      <p:sp>
        <p:nvSpPr>
          <p:cNvPr id="46083" name="Rectangle 2"/>
          <p:cNvSpPr>
            <a:spLocks noGrp="1" noChangeArrowheads="1"/>
          </p:cNvSpPr>
          <p:nvPr>
            <p:ph type="title" sz="quarter"/>
          </p:nvPr>
        </p:nvSpPr>
        <p:spPr>
          <a:xfrm>
            <a:off x="0" y="381000"/>
            <a:ext cx="9144000" cy="609600"/>
          </a:xfrm>
        </p:spPr>
        <p:txBody>
          <a:bodyPr/>
          <a:lstStyle/>
          <a:p>
            <a:pPr eaLnBrk="1" hangingPunct="1"/>
            <a:r>
              <a:rPr lang="en-US" altLang="en-US" smtClean="0"/>
              <a:t>Rainforest:  Training Set and Its AVC Sets </a:t>
            </a:r>
          </a:p>
        </p:txBody>
      </p:sp>
      <p:graphicFrame>
        <p:nvGraphicFramePr>
          <p:cNvPr id="1678460" name="Group 124"/>
          <p:cNvGraphicFramePr>
            <a:graphicFrameLocks noGrp="1"/>
          </p:cNvGraphicFramePr>
          <p:nvPr>
            <p:ph sz="quarter" idx="1"/>
          </p:nvPr>
        </p:nvGraphicFramePr>
        <p:xfrm>
          <a:off x="4343400" y="4800600"/>
          <a:ext cx="2400300" cy="1485901"/>
        </p:xfrm>
        <a:graphic>
          <a:graphicData uri="http://schemas.openxmlformats.org/drawingml/2006/table">
            <a:tbl>
              <a:tblPr/>
              <a:tblGrid>
                <a:gridCol w="94615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9212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6202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/>
                      </a:pPr>
                      <a:r>
                        <a:rPr kumimoji="0" lang="en-US" altLang="ko-K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Gulim" pitchFamily="34" charset="-127"/>
                          <a:cs typeface="Arial" charset="0"/>
                        </a:rPr>
                        <a:t>student</a:t>
                      </a:r>
                      <a:endParaRPr kumimoji="0" lang="en-US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Gulim" pitchFamily="34" charset="-127"/>
                        <a:cs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Buy_Computer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6988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/>
                      </a:pPr>
                      <a:endParaRPr kumimoji="0" lang="en-US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/>
                      </a:pPr>
                      <a:r>
                        <a:rPr kumimoji="0" lang="en-US" altLang="ko-K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Gulim" pitchFamily="34" charset="-127"/>
                          <a:cs typeface="Arial" charset="0"/>
                        </a:rPr>
                        <a:t>yes</a:t>
                      </a:r>
                      <a:endParaRPr kumimoji="0" lang="en-US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Gulim" pitchFamily="34" charset="-127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/>
                      </a:pPr>
                      <a:r>
                        <a:rPr kumimoji="0" lang="en-US" altLang="ko-K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Gulim" pitchFamily="34" charset="-127"/>
                          <a:cs typeface="Arial" charset="0"/>
                        </a:rPr>
                        <a:t>no</a:t>
                      </a:r>
                      <a:endParaRPr kumimoji="0" lang="en-US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Gulim" pitchFamily="34" charset="-127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306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/>
                      </a:pPr>
                      <a:r>
                        <a:rPr kumimoji="0" lang="en-US" altLang="ko-K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Gulim" pitchFamily="34" charset="-127"/>
                          <a:cs typeface="Arial" charset="0"/>
                        </a:rPr>
                        <a:t>yes</a:t>
                      </a:r>
                      <a:endParaRPr kumimoji="0" lang="en-US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Gulim" pitchFamily="34" charset="-127"/>
                        <a:cs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/>
                      </a:pPr>
                      <a:r>
                        <a:rPr kumimoji="0" lang="en-US" altLang="ko-K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Gulim" pitchFamily="34" charset="-127"/>
                          <a:cs typeface="Arial" charset="0"/>
                        </a:rPr>
                        <a:t>6</a:t>
                      </a:r>
                      <a:endParaRPr kumimoji="0" lang="en-US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Gulim" pitchFamily="34" charset="-127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/>
                      </a:pPr>
                      <a:r>
                        <a:rPr kumimoji="0" lang="en-US" altLang="ko-K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Gulim" pitchFamily="34" charset="-127"/>
                          <a:cs typeface="Arial" charset="0"/>
                        </a:rPr>
                        <a:t>1</a:t>
                      </a:r>
                      <a:endParaRPr kumimoji="0" lang="en-US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Gulim" pitchFamily="34" charset="-127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/>
                      </a:pPr>
                      <a:r>
                        <a:rPr kumimoji="0" lang="en-US" altLang="ko-K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Gulim" pitchFamily="34" charset="-127"/>
                          <a:cs typeface="Arial" charset="0"/>
                        </a:rPr>
                        <a:t>no</a:t>
                      </a:r>
                      <a:endParaRPr kumimoji="0" lang="en-US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Gulim" pitchFamily="34" charset="-127"/>
                        <a:cs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/>
                      </a:pPr>
                      <a:r>
                        <a:rPr kumimoji="0" lang="en-US" altLang="ko-K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Gulim" pitchFamily="34" charset="-127"/>
                          <a:cs typeface="Arial" charset="0"/>
                        </a:rPr>
                        <a:t>3</a:t>
                      </a:r>
                      <a:endParaRPr kumimoji="0" lang="en-US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Gulim" pitchFamily="34" charset="-127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/>
                      </a:pPr>
                      <a:r>
                        <a:rPr kumimoji="0" lang="en-US" altLang="ko-K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Gulim" pitchFamily="34" charset="-127"/>
                          <a:cs typeface="Arial" charset="0"/>
                        </a:rPr>
                        <a:t>4</a:t>
                      </a:r>
                      <a:endParaRPr kumimoji="0" lang="en-US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Gulim" pitchFamily="34" charset="-127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graphicFrame>
        <p:nvGraphicFramePr>
          <p:cNvPr id="1678471" name="Group 135"/>
          <p:cNvGraphicFramePr>
            <a:graphicFrameLocks noGrp="1"/>
          </p:cNvGraphicFramePr>
          <p:nvPr>
            <p:ph sz="quarter" idx="2"/>
          </p:nvPr>
        </p:nvGraphicFramePr>
        <p:xfrm>
          <a:off x="4495800" y="1981200"/>
          <a:ext cx="1981200" cy="1714501"/>
        </p:xfrm>
        <a:graphic>
          <a:graphicData uri="http://schemas.openxmlformats.org/drawingml/2006/table">
            <a:tbl>
              <a:tblPr/>
              <a:tblGrid>
                <a:gridCol w="65722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223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0167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0956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/>
                      </a:pPr>
                      <a:r>
                        <a:rPr kumimoji="0" lang="en-US" altLang="ko-K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Gulim" pitchFamily="34" charset="-127"/>
                          <a:cs typeface="Arial" charset="0"/>
                        </a:rPr>
                        <a:t>Age</a:t>
                      </a:r>
                      <a:endParaRPr kumimoji="0" lang="en-US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Gulim" pitchFamily="34" charset="-127"/>
                        <a:cs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Buy_Computer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77837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/>
                      </a:pPr>
                      <a:endParaRPr kumimoji="0" lang="en-US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/>
                      </a:pPr>
                      <a:r>
                        <a:rPr kumimoji="0" lang="en-US" altLang="ko-K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Gulim" pitchFamily="34" charset="-127"/>
                          <a:cs typeface="Arial" charset="0"/>
                        </a:rPr>
                        <a:t>yes</a:t>
                      </a:r>
                      <a:endParaRPr kumimoji="0" lang="en-US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Gulim" pitchFamily="34" charset="-127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/>
                      </a:pPr>
                      <a:r>
                        <a:rPr kumimoji="0" lang="en-US" altLang="ko-K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Gulim" pitchFamily="34" charset="-127"/>
                          <a:cs typeface="Arial" charset="0"/>
                        </a:rPr>
                        <a:t>no</a:t>
                      </a:r>
                      <a:endParaRPr kumimoji="0" lang="en-US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Gulim" pitchFamily="34" charset="-127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0797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/>
                      </a:pPr>
                      <a:r>
                        <a:rPr kumimoji="0" lang="en-US" altLang="ko-K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Gulim" pitchFamily="34" charset="-127"/>
                          <a:cs typeface="Arial" charset="0"/>
                        </a:rPr>
                        <a:t>&lt;=30</a:t>
                      </a:r>
                      <a:endParaRPr kumimoji="0" lang="en-US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Gulim" pitchFamily="34" charset="-127"/>
                        <a:cs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/>
                      </a:pPr>
                      <a:r>
                        <a:rPr kumimoji="0" lang="en-US" altLang="ko-K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Gulim" pitchFamily="34" charset="-127"/>
                          <a:cs typeface="Arial" charset="0"/>
                        </a:rPr>
                        <a:t>2</a:t>
                      </a:r>
                      <a:endParaRPr kumimoji="0" lang="en-US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Gulim" pitchFamily="34" charset="-127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/>
                      </a:pPr>
                      <a:r>
                        <a:rPr kumimoji="0" lang="en-US" altLang="ko-K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Gulim" pitchFamily="34" charset="-127"/>
                          <a:cs typeface="Arial" charset="0"/>
                        </a:rPr>
                        <a:t>3</a:t>
                      </a:r>
                      <a:endParaRPr kumimoji="0" lang="en-US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Gulim" pitchFamily="34" charset="-127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0956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/>
                      </a:pPr>
                      <a:r>
                        <a:rPr kumimoji="0" lang="en-US" altLang="ko-K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Gulim" pitchFamily="34" charset="-127"/>
                          <a:cs typeface="Arial" charset="0"/>
                        </a:rPr>
                        <a:t>31..40</a:t>
                      </a:r>
                      <a:endParaRPr kumimoji="0" lang="en-US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Gulim" pitchFamily="34" charset="-127"/>
                        <a:cs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/>
                      </a:pPr>
                      <a:r>
                        <a:rPr kumimoji="0" lang="en-US" altLang="ko-K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Gulim" pitchFamily="34" charset="-127"/>
                          <a:cs typeface="Arial" charset="0"/>
                        </a:rPr>
                        <a:t>4</a:t>
                      </a:r>
                      <a:endParaRPr kumimoji="0" lang="en-US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Gulim" pitchFamily="34" charset="-127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/>
                      </a:pPr>
                      <a:r>
                        <a:rPr kumimoji="0" lang="en-US" altLang="ko-K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Gulim" pitchFamily="34" charset="-127"/>
                          <a:cs typeface="Arial" charset="0"/>
                        </a:rPr>
                        <a:t>0</a:t>
                      </a:r>
                      <a:endParaRPr kumimoji="0" lang="en-US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Gulim" pitchFamily="34" charset="-127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0956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/>
                      </a:pPr>
                      <a:r>
                        <a:rPr kumimoji="0" lang="en-US" altLang="ko-K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Gulim" pitchFamily="34" charset="-127"/>
                          <a:cs typeface="Arial" charset="0"/>
                        </a:rPr>
                        <a:t>&gt;40</a:t>
                      </a:r>
                      <a:endParaRPr kumimoji="0" lang="en-US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Gulim" pitchFamily="34" charset="-127"/>
                        <a:cs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/>
                      </a:pPr>
                      <a:r>
                        <a:rPr kumimoji="0" lang="en-US" altLang="ko-K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Gulim" pitchFamily="34" charset="-127"/>
                          <a:cs typeface="Arial" charset="0"/>
                        </a:rPr>
                        <a:t>3</a:t>
                      </a:r>
                      <a:endParaRPr kumimoji="0" lang="en-US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Gulim" pitchFamily="34" charset="-127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/>
                      </a:pPr>
                      <a:r>
                        <a:rPr kumimoji="0" lang="en-US" altLang="ko-K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Gulim" pitchFamily="34" charset="-127"/>
                          <a:cs typeface="Arial" charset="0"/>
                        </a:rPr>
                        <a:t>2</a:t>
                      </a:r>
                      <a:endParaRPr kumimoji="0" lang="en-US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Gulim" pitchFamily="34" charset="-127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graphicFrame>
        <p:nvGraphicFramePr>
          <p:cNvPr id="1678511" name="Group 175"/>
          <p:cNvGraphicFramePr>
            <a:graphicFrameLocks noGrp="1"/>
          </p:cNvGraphicFramePr>
          <p:nvPr>
            <p:ph sz="quarter" idx="3"/>
          </p:nvPr>
        </p:nvGraphicFramePr>
        <p:xfrm>
          <a:off x="6743700" y="4876800"/>
          <a:ext cx="2400300" cy="1401764"/>
        </p:xfrm>
        <a:graphic>
          <a:graphicData uri="http://schemas.openxmlformats.org/drawingml/2006/table">
            <a:tbl>
              <a:tblPr/>
              <a:tblGrid>
                <a:gridCol w="99536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8737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1756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50838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/>
                      </a:pPr>
                      <a:r>
                        <a:rPr kumimoji="0" lang="en-US" altLang="ko-K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Gulim" pitchFamily="34" charset="-127"/>
                          <a:cs typeface="Arial" charset="0"/>
                        </a:rPr>
                        <a:t>Credit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/>
                      </a:pPr>
                      <a:r>
                        <a:rPr kumimoji="0" lang="en-US" altLang="ko-K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Gulim" pitchFamily="34" charset="-127"/>
                          <a:cs typeface="Arial" charset="0"/>
                        </a:rPr>
                        <a:t>rating</a:t>
                      </a:r>
                      <a:endParaRPr kumimoji="0" lang="en-US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Gulim" pitchFamily="34" charset="-127"/>
                        <a:cs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Buy_Computer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5083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/>
                      </a:pPr>
                      <a:r>
                        <a:rPr kumimoji="0" lang="en-US" altLang="ko-K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Gulim" pitchFamily="34" charset="-127"/>
                          <a:cs typeface="Arial" charset="0"/>
                        </a:rPr>
                        <a:t>yes</a:t>
                      </a:r>
                      <a:endParaRPr kumimoji="0" lang="en-US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Gulim" pitchFamily="34" charset="-127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/>
                      </a:pPr>
                      <a:r>
                        <a:rPr kumimoji="0" lang="en-US" altLang="ko-K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Gulim" pitchFamily="34" charset="-127"/>
                          <a:cs typeface="Arial" charset="0"/>
                        </a:rPr>
                        <a:t>no</a:t>
                      </a:r>
                      <a:endParaRPr kumimoji="0" lang="en-US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Gulim" pitchFamily="34" charset="-127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4925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/>
                      </a:pPr>
                      <a:r>
                        <a:rPr kumimoji="0" lang="en-US" altLang="ko-K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Gulim" pitchFamily="34" charset="-127"/>
                          <a:cs typeface="Arial" charset="0"/>
                        </a:rPr>
                        <a:t>fair</a:t>
                      </a:r>
                      <a:endParaRPr kumimoji="0" lang="en-US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Gulim" pitchFamily="34" charset="-127"/>
                        <a:cs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/>
                      </a:pPr>
                      <a:r>
                        <a:rPr kumimoji="0" lang="en-US" altLang="ko-K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Gulim" pitchFamily="34" charset="-127"/>
                          <a:cs typeface="Arial" charset="0"/>
                        </a:rPr>
                        <a:t>6</a:t>
                      </a:r>
                      <a:endParaRPr kumimoji="0" lang="en-US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Gulim" pitchFamily="34" charset="-127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/>
                      </a:pPr>
                      <a:r>
                        <a:rPr kumimoji="0" lang="en-US" altLang="ko-K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Gulim" pitchFamily="34" charset="-127"/>
                          <a:cs typeface="Arial" charset="0"/>
                        </a:rPr>
                        <a:t>2</a:t>
                      </a:r>
                      <a:endParaRPr kumimoji="0" lang="en-US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Gulim" pitchFamily="34" charset="-127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5083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/>
                      </a:pPr>
                      <a:r>
                        <a:rPr kumimoji="0" lang="en-US" altLang="ko-K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Gulim" pitchFamily="34" charset="-127"/>
                          <a:cs typeface="Arial" charset="0"/>
                        </a:rPr>
                        <a:t>excellent</a:t>
                      </a:r>
                      <a:endParaRPr kumimoji="0" lang="en-US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Gulim" pitchFamily="34" charset="-127"/>
                        <a:cs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/>
                      </a:pPr>
                      <a:r>
                        <a:rPr kumimoji="0" lang="en-US" altLang="ko-K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Gulim" pitchFamily="34" charset="-127"/>
                          <a:cs typeface="Arial" charset="0"/>
                        </a:rPr>
                        <a:t>3</a:t>
                      </a:r>
                      <a:endParaRPr kumimoji="0" lang="en-US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Gulim" pitchFamily="34" charset="-127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/>
                      </a:pPr>
                      <a:r>
                        <a:rPr kumimoji="0" lang="en-US" altLang="ko-K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Gulim" pitchFamily="34" charset="-127"/>
                          <a:cs typeface="Arial" charset="0"/>
                        </a:rPr>
                        <a:t>3</a:t>
                      </a:r>
                      <a:endParaRPr kumimoji="0" lang="en-US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Gulim" pitchFamily="34" charset="-127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graphicFrame>
        <p:nvGraphicFramePr>
          <p:cNvPr id="46150" name="Object 3"/>
          <p:cNvGraphicFramePr>
            <a:graphicFrameLocks noGrp="1"/>
          </p:cNvGraphicFramePr>
          <p:nvPr>
            <p:ph type="body" idx="4294967295"/>
          </p:nvPr>
        </p:nvGraphicFramePr>
        <p:xfrm>
          <a:off x="0" y="1905000"/>
          <a:ext cx="4216400" cy="457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83" name="Worksheet" r:id="rId5" imgW="4457700" imgH="4457700" progId="Excel.Sheet.8">
                  <p:embed/>
                </p:oleObj>
              </mc:Choice>
              <mc:Fallback>
                <p:oleObj name="Worksheet" r:id="rId5" imgW="4457700" imgH="4457700" progId="Excel.Sheet.8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905000"/>
                        <a:ext cx="4216400" cy="457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151" name="Rectangle 128"/>
          <p:cNvSpPr>
            <a:spLocks noChangeArrowheads="1"/>
          </p:cNvSpPr>
          <p:nvPr/>
        </p:nvSpPr>
        <p:spPr bwMode="auto">
          <a:xfrm>
            <a:off x="6705600" y="1524000"/>
            <a:ext cx="23034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Tahoma" pitchFamily="34" charset="0"/>
              </a:rPr>
              <a:t>AVC-set on </a:t>
            </a:r>
            <a:r>
              <a:rPr lang="en-US" altLang="ko-KR" sz="2000" i="1">
                <a:latin typeface="Tahoma" pitchFamily="34" charset="0"/>
                <a:ea typeface="Gulim" pitchFamily="34" charset="-127"/>
              </a:rPr>
              <a:t>income</a:t>
            </a:r>
            <a:endParaRPr lang="en-US" altLang="en-US" sz="2000" i="1">
              <a:latin typeface="Tahoma" pitchFamily="34" charset="0"/>
            </a:endParaRPr>
          </a:p>
        </p:txBody>
      </p:sp>
      <p:sp>
        <p:nvSpPr>
          <p:cNvPr id="46152" name="Rectangle 129"/>
          <p:cNvSpPr>
            <a:spLocks noChangeArrowheads="1"/>
          </p:cNvSpPr>
          <p:nvPr/>
        </p:nvSpPr>
        <p:spPr bwMode="auto">
          <a:xfrm>
            <a:off x="4419600" y="1524000"/>
            <a:ext cx="19272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Tahoma" pitchFamily="34" charset="0"/>
              </a:rPr>
              <a:t>AVC-set on </a:t>
            </a:r>
            <a:r>
              <a:rPr lang="en-US" altLang="ko-KR" sz="2000" i="1">
                <a:latin typeface="Tahoma" pitchFamily="34" charset="0"/>
                <a:ea typeface="Gulim" pitchFamily="34" charset="-127"/>
              </a:rPr>
              <a:t>Age</a:t>
            </a:r>
            <a:endParaRPr lang="en-US" altLang="en-US" sz="2000" i="1">
              <a:latin typeface="Tahoma" pitchFamily="34" charset="0"/>
            </a:endParaRPr>
          </a:p>
        </p:txBody>
      </p:sp>
      <p:sp>
        <p:nvSpPr>
          <p:cNvPr id="46153" name="Rectangle 130"/>
          <p:cNvSpPr>
            <a:spLocks noChangeArrowheads="1"/>
          </p:cNvSpPr>
          <p:nvPr/>
        </p:nvSpPr>
        <p:spPr bwMode="auto">
          <a:xfrm>
            <a:off x="4419600" y="4267200"/>
            <a:ext cx="23701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Tahoma" pitchFamily="34" charset="0"/>
              </a:rPr>
              <a:t>AVC-set on </a:t>
            </a:r>
            <a:r>
              <a:rPr lang="en-US" altLang="ko-KR" sz="2000" i="1">
                <a:latin typeface="Tahoma" pitchFamily="34" charset="0"/>
                <a:ea typeface="Gulim" pitchFamily="34" charset="-127"/>
              </a:rPr>
              <a:t>Student</a:t>
            </a:r>
            <a:endParaRPr lang="en-US" altLang="en-US" sz="2000" i="1">
              <a:latin typeface="Tahoma" pitchFamily="34" charset="0"/>
            </a:endParaRPr>
          </a:p>
        </p:txBody>
      </p:sp>
      <p:sp>
        <p:nvSpPr>
          <p:cNvPr id="46154" name="Rectangle 132"/>
          <p:cNvSpPr>
            <a:spLocks noChangeArrowheads="1"/>
          </p:cNvSpPr>
          <p:nvPr/>
        </p:nvSpPr>
        <p:spPr bwMode="auto">
          <a:xfrm>
            <a:off x="533400" y="1447800"/>
            <a:ext cx="3657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Tahoma" pitchFamily="34" charset="0"/>
              </a:rPr>
              <a:t>Training Examples</a:t>
            </a:r>
            <a:endParaRPr lang="en-US" altLang="en-US" sz="2400" i="1">
              <a:latin typeface="Tahoma" pitchFamily="34" charset="0"/>
            </a:endParaRPr>
          </a:p>
        </p:txBody>
      </p:sp>
      <p:graphicFrame>
        <p:nvGraphicFramePr>
          <p:cNvPr id="1678504" name="Group 168"/>
          <p:cNvGraphicFramePr>
            <a:graphicFrameLocks noGrp="1"/>
          </p:cNvGraphicFramePr>
          <p:nvPr>
            <p:ph sz="quarter" idx="4"/>
          </p:nvPr>
        </p:nvGraphicFramePr>
        <p:xfrm>
          <a:off x="6781800" y="1905000"/>
          <a:ext cx="2209800" cy="1828800"/>
        </p:xfrm>
        <a:graphic>
          <a:graphicData uri="http://schemas.openxmlformats.org/drawingml/2006/table">
            <a:tbl>
              <a:tblPr/>
              <a:tblGrid>
                <a:gridCol w="82867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7785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0327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/>
                      </a:pPr>
                      <a:r>
                        <a:rPr kumimoji="0" lang="en-US" altLang="ko-K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Gulim" pitchFamily="34" charset="-127"/>
                          <a:cs typeface="Arial" charset="0"/>
                        </a:rPr>
                        <a:t>income</a:t>
                      </a:r>
                      <a:endParaRPr kumimoji="0" lang="en-US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Gulim" pitchFamily="34" charset="-127"/>
                        <a:cs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Buy_Computer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/>
                      </a:pPr>
                      <a:endParaRPr kumimoji="0" lang="en-US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/>
                      </a:pPr>
                      <a:r>
                        <a:rPr kumimoji="0" lang="en-US" altLang="ko-K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Gulim" pitchFamily="34" charset="-127"/>
                          <a:cs typeface="Arial" charset="0"/>
                        </a:rPr>
                        <a:t>yes</a:t>
                      </a:r>
                      <a:endParaRPr kumimoji="0" lang="en-US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Gulim" pitchFamily="34" charset="-127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/>
                      </a:pPr>
                      <a:r>
                        <a:rPr kumimoji="0" lang="en-US" altLang="ko-K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Gulim" pitchFamily="34" charset="-127"/>
                          <a:cs typeface="Arial" charset="0"/>
                        </a:rPr>
                        <a:t>no</a:t>
                      </a:r>
                      <a:endParaRPr kumimoji="0" lang="en-US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Gulim" pitchFamily="34" charset="-127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/>
                      </a:pPr>
                      <a:r>
                        <a:rPr kumimoji="0" lang="en-US" altLang="ko-K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Gulim" pitchFamily="34" charset="-127"/>
                          <a:cs typeface="Arial" charset="0"/>
                        </a:rPr>
                        <a:t>high</a:t>
                      </a:r>
                      <a:endParaRPr kumimoji="0" lang="en-US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Gulim" pitchFamily="34" charset="-127"/>
                        <a:cs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/>
                      </a:pPr>
                      <a:r>
                        <a:rPr kumimoji="0" lang="en-US" altLang="ko-K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Gulim" pitchFamily="34" charset="-127"/>
                          <a:cs typeface="Arial" charset="0"/>
                        </a:rPr>
                        <a:t>2</a:t>
                      </a:r>
                      <a:endParaRPr kumimoji="0" lang="en-US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Gulim" pitchFamily="34" charset="-127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/>
                      </a:pPr>
                      <a:r>
                        <a:rPr kumimoji="0" lang="en-US" altLang="ko-K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Gulim" pitchFamily="34" charset="-127"/>
                          <a:cs typeface="Arial" charset="0"/>
                        </a:rPr>
                        <a:t>2</a:t>
                      </a:r>
                      <a:endParaRPr kumimoji="0" lang="en-US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Gulim" pitchFamily="34" charset="-127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/>
                      </a:pPr>
                      <a:r>
                        <a:rPr kumimoji="0" lang="en-US" altLang="ko-K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Gulim" pitchFamily="34" charset="-127"/>
                          <a:cs typeface="Arial" charset="0"/>
                        </a:rPr>
                        <a:t>medium</a:t>
                      </a:r>
                      <a:endParaRPr kumimoji="0" lang="en-US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Gulim" pitchFamily="34" charset="-127"/>
                        <a:cs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/>
                      </a:pPr>
                      <a:r>
                        <a:rPr kumimoji="0" lang="en-US" altLang="ko-K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Gulim" pitchFamily="34" charset="-127"/>
                          <a:cs typeface="Arial" charset="0"/>
                        </a:rPr>
                        <a:t>4</a:t>
                      </a:r>
                      <a:endParaRPr kumimoji="0" lang="en-US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Gulim" pitchFamily="34" charset="-127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/>
                      </a:pPr>
                      <a:r>
                        <a:rPr kumimoji="0" lang="en-US" altLang="ko-K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Gulim" pitchFamily="34" charset="-127"/>
                          <a:cs typeface="Arial" charset="0"/>
                        </a:rPr>
                        <a:t>2</a:t>
                      </a:r>
                      <a:endParaRPr kumimoji="0" lang="en-US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Gulim" pitchFamily="34" charset="-127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/>
                      </a:pPr>
                      <a:r>
                        <a:rPr kumimoji="0" lang="en-US" altLang="ko-K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Gulim" pitchFamily="34" charset="-127"/>
                          <a:cs typeface="Arial" charset="0"/>
                        </a:rPr>
                        <a:t>low</a:t>
                      </a:r>
                      <a:endParaRPr kumimoji="0" lang="en-US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Gulim" pitchFamily="34" charset="-127"/>
                        <a:cs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/>
                      </a:pPr>
                      <a:r>
                        <a:rPr kumimoji="0" lang="en-US" altLang="ko-K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Gulim" pitchFamily="34" charset="-127"/>
                          <a:cs typeface="Arial" charset="0"/>
                        </a:rPr>
                        <a:t>3</a:t>
                      </a:r>
                      <a:endParaRPr kumimoji="0" lang="en-US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Gulim" pitchFamily="34" charset="-127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/>
                      </a:pPr>
                      <a:r>
                        <a:rPr kumimoji="0" lang="en-US" altLang="ko-K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Gulim" pitchFamily="34" charset="-127"/>
                          <a:cs typeface="Arial" charset="0"/>
                        </a:rPr>
                        <a:t>1</a:t>
                      </a:r>
                      <a:endParaRPr kumimoji="0" lang="en-US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Gulim" pitchFamily="34" charset="-127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46180" name="Rectangle 167"/>
          <p:cNvSpPr>
            <a:spLocks noChangeArrowheads="1"/>
          </p:cNvSpPr>
          <p:nvPr/>
        </p:nvSpPr>
        <p:spPr bwMode="auto">
          <a:xfrm>
            <a:off x="7162800" y="4114800"/>
            <a:ext cx="1600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Tahoma" pitchFamily="34" charset="0"/>
              </a:rPr>
              <a:t>AVC-set on 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ko-KR" sz="2000" i="1">
                <a:latin typeface="Tahoma" pitchFamily="34" charset="0"/>
                <a:ea typeface="Gulim" pitchFamily="34" charset="-127"/>
              </a:rPr>
              <a:t>credit_rating</a:t>
            </a:r>
            <a:endParaRPr lang="en-US" altLang="en-US" sz="2000" i="1">
              <a:latin typeface="Tahoma" pitchFamily="34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6"/>
          <p:cNvSpPr txBox="1">
            <a:spLocks noGrp="1"/>
          </p:cNvSpPr>
          <p:nvPr/>
        </p:nvSpPr>
        <p:spPr bwMode="auto">
          <a:xfrm>
            <a:off x="7239000" y="6477000"/>
            <a:ext cx="1905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2B248084-A23E-47C1-89C4-D664494A4F0F}" type="slidenum">
              <a:rPr lang="en-US" altLang="en-US" sz="1400" b="1"/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en-US" sz="1400" b="1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81000"/>
            <a:ext cx="9144000" cy="609600"/>
          </a:xfrm>
          <a:noFill/>
        </p:spPr>
        <p:txBody>
          <a:bodyPr lIns="92075" tIns="46038" rIns="92075" bIns="46038" anchor="ctr"/>
          <a:lstStyle/>
          <a:p>
            <a:pPr eaLnBrk="1" hangingPunct="1"/>
            <a:r>
              <a:rPr lang="en-US" altLang="en-US" smtClean="0"/>
              <a:t>Chapter 8. Classification: Basic Concepts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447800"/>
            <a:ext cx="8382000" cy="5105400"/>
          </a:xfrm>
          <a:noFill/>
        </p:spPr>
        <p:txBody>
          <a:bodyPr lIns="92075" tIns="46038" rIns="92075" bIns="46038"/>
          <a:lstStyle/>
          <a:p>
            <a:pPr>
              <a:lnSpc>
                <a:spcPct val="130000"/>
              </a:lnSpc>
            </a:pPr>
            <a:r>
              <a:rPr lang="en-US" altLang="en-US" smtClean="0"/>
              <a:t>Classification: Basic Concepts</a:t>
            </a:r>
          </a:p>
          <a:p>
            <a:pPr>
              <a:lnSpc>
                <a:spcPct val="130000"/>
              </a:lnSpc>
            </a:pPr>
            <a:r>
              <a:rPr lang="en-US" altLang="en-US" smtClean="0"/>
              <a:t>Decision Tree Induction</a:t>
            </a:r>
          </a:p>
          <a:p>
            <a:pPr>
              <a:lnSpc>
                <a:spcPct val="130000"/>
              </a:lnSpc>
            </a:pPr>
            <a:r>
              <a:rPr lang="en-US" altLang="en-US" smtClean="0"/>
              <a:t>Bayes Classification Methods</a:t>
            </a:r>
          </a:p>
          <a:p>
            <a:pPr>
              <a:lnSpc>
                <a:spcPct val="130000"/>
              </a:lnSpc>
            </a:pPr>
            <a:r>
              <a:rPr lang="en-US" altLang="en-US" smtClean="0"/>
              <a:t>Rule-Based Classification</a:t>
            </a:r>
          </a:p>
          <a:p>
            <a:pPr>
              <a:lnSpc>
                <a:spcPct val="130000"/>
              </a:lnSpc>
            </a:pPr>
            <a:r>
              <a:rPr lang="en-US" altLang="en-US" smtClean="0"/>
              <a:t>Model Evaluation and Selection</a:t>
            </a:r>
          </a:p>
          <a:p>
            <a:pPr>
              <a:lnSpc>
                <a:spcPct val="130000"/>
              </a:lnSpc>
            </a:pPr>
            <a:r>
              <a:rPr lang="en-US" altLang="en-US" smtClean="0"/>
              <a:t>Techniques to Improve Classification Accuracy: Ensemble Methods</a:t>
            </a:r>
          </a:p>
          <a:p>
            <a:pPr>
              <a:lnSpc>
                <a:spcPct val="130000"/>
              </a:lnSpc>
            </a:pPr>
            <a:r>
              <a:rPr lang="en-US" altLang="en-US" smtClean="0"/>
              <a:t>Summary</a:t>
            </a:r>
          </a:p>
        </p:txBody>
      </p:sp>
      <p:sp>
        <p:nvSpPr>
          <p:cNvPr id="7173" name="AutoShape 8"/>
          <p:cNvSpPr>
            <a:spLocks noChangeArrowheads="1"/>
          </p:cNvSpPr>
          <p:nvPr/>
        </p:nvSpPr>
        <p:spPr bwMode="auto">
          <a:xfrm rot="9803581">
            <a:off x="5257800" y="1371600"/>
            <a:ext cx="533400" cy="381000"/>
          </a:xfrm>
          <a:prstGeom prst="notchedRightArrow">
            <a:avLst>
              <a:gd name="adj1" fmla="val 50000"/>
              <a:gd name="adj2" fmla="val 35000"/>
            </a:avLst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Tahoma" pitchFamily="34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Number Placeholder 6"/>
          <p:cNvSpPr txBox="1">
            <a:spLocks noGrp="1"/>
          </p:cNvSpPr>
          <p:nvPr/>
        </p:nvSpPr>
        <p:spPr bwMode="auto">
          <a:xfrm>
            <a:off x="7239000" y="6477000"/>
            <a:ext cx="1905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F76D43D9-7805-4907-BA2C-A3621222974F}" type="slidenum">
              <a:rPr lang="en-US" altLang="en-US" sz="1400" b="1"/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20</a:t>
            </a:fld>
            <a:endParaRPr lang="en-US" altLang="en-US" sz="1400" b="1"/>
          </a:p>
        </p:txBody>
      </p:sp>
      <p:sp>
        <p:nvSpPr>
          <p:cNvPr id="5017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304800"/>
            <a:ext cx="9144000" cy="609600"/>
          </a:xfrm>
          <a:noFill/>
        </p:spPr>
        <p:txBody>
          <a:bodyPr lIns="92075" tIns="46038" rIns="92075" bIns="46038" anchor="ctr"/>
          <a:lstStyle/>
          <a:p>
            <a:pPr eaLnBrk="1" hangingPunct="1"/>
            <a:r>
              <a:rPr lang="en-US" altLang="en-US" smtClean="0"/>
              <a:t>Chapter 8. Classification: Basic Concepts</a:t>
            </a:r>
          </a:p>
        </p:txBody>
      </p:sp>
      <p:sp>
        <p:nvSpPr>
          <p:cNvPr id="50180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304800" y="1447800"/>
            <a:ext cx="8382000" cy="5105400"/>
          </a:xfrm>
          <a:noFill/>
        </p:spPr>
        <p:txBody>
          <a:bodyPr lIns="92075" tIns="46038" rIns="92075" bIns="46038"/>
          <a:lstStyle/>
          <a:p>
            <a:pPr>
              <a:lnSpc>
                <a:spcPct val="130000"/>
              </a:lnSpc>
            </a:pPr>
            <a:r>
              <a:rPr lang="en-US" altLang="en-US" smtClean="0"/>
              <a:t>Classification: Basic Concepts</a:t>
            </a:r>
          </a:p>
          <a:p>
            <a:pPr>
              <a:lnSpc>
                <a:spcPct val="130000"/>
              </a:lnSpc>
            </a:pPr>
            <a:r>
              <a:rPr lang="en-US" altLang="en-US" smtClean="0"/>
              <a:t>Decision Tree Induction</a:t>
            </a:r>
          </a:p>
          <a:p>
            <a:pPr>
              <a:lnSpc>
                <a:spcPct val="130000"/>
              </a:lnSpc>
            </a:pPr>
            <a:r>
              <a:rPr lang="en-US" altLang="en-US" smtClean="0"/>
              <a:t>Bayes Classification Methods</a:t>
            </a:r>
          </a:p>
          <a:p>
            <a:pPr>
              <a:lnSpc>
                <a:spcPct val="130000"/>
              </a:lnSpc>
            </a:pPr>
            <a:r>
              <a:rPr lang="en-US" altLang="en-US" smtClean="0"/>
              <a:t>Rule-Based Classification</a:t>
            </a:r>
          </a:p>
          <a:p>
            <a:pPr>
              <a:lnSpc>
                <a:spcPct val="130000"/>
              </a:lnSpc>
            </a:pPr>
            <a:r>
              <a:rPr lang="en-US" altLang="en-US" smtClean="0"/>
              <a:t>Model Evaluation and Selection</a:t>
            </a:r>
          </a:p>
          <a:p>
            <a:pPr>
              <a:lnSpc>
                <a:spcPct val="130000"/>
              </a:lnSpc>
            </a:pPr>
            <a:r>
              <a:rPr lang="en-US" altLang="en-US" smtClean="0"/>
              <a:t>Techniques to Improve Classification Accuracy: Ensemble Methods</a:t>
            </a:r>
          </a:p>
          <a:p>
            <a:pPr>
              <a:lnSpc>
                <a:spcPct val="130000"/>
              </a:lnSpc>
            </a:pPr>
            <a:r>
              <a:rPr lang="en-US" altLang="en-US" smtClean="0"/>
              <a:t>Summary</a:t>
            </a:r>
          </a:p>
        </p:txBody>
      </p:sp>
      <p:sp>
        <p:nvSpPr>
          <p:cNvPr id="50181" name="AutoShape 8"/>
          <p:cNvSpPr>
            <a:spLocks noChangeArrowheads="1"/>
          </p:cNvSpPr>
          <p:nvPr/>
        </p:nvSpPr>
        <p:spPr bwMode="auto">
          <a:xfrm rot="9803581">
            <a:off x="5334000" y="2743200"/>
            <a:ext cx="533400" cy="381000"/>
          </a:xfrm>
          <a:prstGeom prst="notchedRightArrow">
            <a:avLst>
              <a:gd name="adj1" fmla="val 50000"/>
              <a:gd name="adj2" fmla="val 35000"/>
            </a:avLst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Tahoma" pitchFamily="34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Number Placeholder 5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3DA1FCD-C92F-479C-94D9-096A29BAC508}" type="slidenum">
              <a:rPr lang="en-US" altLang="en-US" sz="1200">
                <a:latin typeface="Tahoma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21</a:t>
            </a:fld>
            <a:endParaRPr lang="en-US" altLang="en-US" sz="1200">
              <a:latin typeface="Tahoma" pitchFamily="34" charset="0"/>
            </a:endParaRPr>
          </a:p>
        </p:txBody>
      </p:sp>
      <p:sp>
        <p:nvSpPr>
          <p:cNvPr id="52227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7696200" cy="685800"/>
          </a:xfrm>
          <a:noFill/>
        </p:spPr>
        <p:txBody>
          <a:bodyPr lIns="92075" tIns="46038" rIns="92075" bIns="46038" anchor="ctr"/>
          <a:lstStyle/>
          <a:p>
            <a:pPr eaLnBrk="1" hangingPunct="1"/>
            <a:r>
              <a:rPr lang="en-US" altLang="en-US" smtClean="0"/>
              <a:t>Bayesian Classification: Why?</a:t>
            </a:r>
            <a:endParaRPr lang="en-US" altLang="en-US" sz="2400" smtClean="0"/>
          </a:p>
        </p:txBody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8458200" cy="5257800"/>
          </a:xfrm>
          <a:noFill/>
        </p:spPr>
        <p:txBody>
          <a:bodyPr lIns="92075" tIns="46038" rIns="92075" bIns="46038"/>
          <a:lstStyle/>
          <a:p>
            <a:pPr eaLnBrk="1" hangingPunct="1">
              <a:lnSpc>
                <a:spcPct val="110000"/>
              </a:lnSpc>
            </a:pPr>
            <a:r>
              <a:rPr lang="en-US" altLang="en-US" sz="2400" u="sng" smtClean="0"/>
              <a:t>A statistical classifier</a:t>
            </a:r>
            <a:r>
              <a:rPr lang="en-US" altLang="en-US" sz="2400" smtClean="0"/>
              <a:t>: performs </a:t>
            </a:r>
            <a:r>
              <a:rPr lang="en-US" altLang="en-US" sz="2400" i="1" smtClean="0"/>
              <a:t>probabilistic prediction, i.e.,</a:t>
            </a:r>
            <a:r>
              <a:rPr lang="en-US" altLang="en-US" sz="2400" smtClean="0"/>
              <a:t> predicts class membership probabilities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2400" u="sng" smtClean="0"/>
              <a:t>Foundation:</a:t>
            </a:r>
            <a:r>
              <a:rPr lang="en-US" altLang="en-US" sz="2400" smtClean="0"/>
              <a:t> Based on Bayes’ Theorem. 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2400" u="sng" smtClean="0"/>
              <a:t>Performance:</a:t>
            </a:r>
            <a:r>
              <a:rPr lang="en-US" altLang="en-US" sz="2400" smtClean="0"/>
              <a:t> A simple Bayesian classifier, </a:t>
            </a:r>
            <a:r>
              <a:rPr lang="en-US" altLang="en-US" sz="2400" i="1" smtClean="0"/>
              <a:t>naïve Bayesian classifier</a:t>
            </a:r>
            <a:r>
              <a:rPr lang="en-US" altLang="en-US" sz="2400" smtClean="0"/>
              <a:t>, has comparable performance with decision tree and selected neural network classifiers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2400" u="sng" smtClean="0"/>
              <a:t>Incremental</a:t>
            </a:r>
            <a:r>
              <a:rPr lang="en-US" altLang="en-US" sz="2400" smtClean="0"/>
              <a:t>: Each training example can incrementally increase/decrease the probability that a hypothesis is correct — prior knowledge can be combined with observed data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2400" u="sng" smtClean="0"/>
              <a:t>Standard</a:t>
            </a:r>
            <a:r>
              <a:rPr lang="en-US" altLang="en-US" sz="2400" smtClean="0"/>
              <a:t>: Even when Bayesian methods are computationally intractable, they can provide a standard of optimal decision making against which other methods can be measured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Number Placeholder 5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06E9FE8-E768-42FF-8185-9C37F107FB98}" type="slidenum">
              <a:rPr lang="en-US" altLang="en-US" sz="1200">
                <a:latin typeface="Tahoma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22</a:t>
            </a:fld>
            <a:endParaRPr lang="en-US" altLang="en-US" sz="1200">
              <a:latin typeface="Tahoma" pitchFamily="34" charset="0"/>
            </a:endParaRPr>
          </a:p>
        </p:txBody>
      </p:sp>
      <p:sp>
        <p:nvSpPr>
          <p:cNvPr id="54275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52400"/>
            <a:ext cx="7848600" cy="762000"/>
          </a:xfrm>
        </p:spPr>
        <p:txBody>
          <a:bodyPr/>
          <a:lstStyle/>
          <a:p>
            <a:pPr eaLnBrk="1" hangingPunct="1"/>
            <a:r>
              <a:rPr lang="en-US" altLang="en-US" smtClean="0"/>
              <a:t>Bayes’ Theorem: Basics</a:t>
            </a:r>
          </a:p>
        </p:txBody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610600" cy="5410200"/>
          </a:xfrm>
        </p:spPr>
        <p:txBody>
          <a:bodyPr/>
          <a:lstStyle/>
          <a:p>
            <a:pPr eaLnBrk="1" hangingPunct="1"/>
            <a:r>
              <a:rPr lang="en-US" altLang="en-US" sz="2000" smtClean="0"/>
              <a:t>Total probability Theorem:</a:t>
            </a:r>
          </a:p>
          <a:p>
            <a:pPr eaLnBrk="1" hangingPunct="1"/>
            <a:endParaRPr lang="en-US" altLang="en-US" sz="2000" smtClean="0"/>
          </a:p>
          <a:p>
            <a:pPr eaLnBrk="1" hangingPunct="1"/>
            <a:r>
              <a:rPr lang="en-US" altLang="en-US" sz="2000" smtClean="0"/>
              <a:t>Bayes’ Theorem:</a:t>
            </a:r>
          </a:p>
          <a:p>
            <a:pPr eaLnBrk="1" hangingPunct="1"/>
            <a:endParaRPr lang="en-US" altLang="en-US" sz="2000" smtClean="0"/>
          </a:p>
          <a:p>
            <a:pPr lvl="1" eaLnBrk="1" hangingPunct="1"/>
            <a:r>
              <a:rPr lang="en-US" altLang="en-US" sz="2000" smtClean="0"/>
              <a:t>Let </a:t>
            </a:r>
            <a:r>
              <a:rPr lang="en-US" altLang="en-US" sz="2000" b="1" smtClean="0"/>
              <a:t>X</a:t>
            </a:r>
            <a:r>
              <a:rPr lang="en-US" altLang="en-US" sz="2000" smtClean="0"/>
              <a:t> be a data sample (“</a:t>
            </a:r>
            <a:r>
              <a:rPr lang="en-US" altLang="en-US" sz="2000" i="1" smtClean="0"/>
              <a:t>evidence</a:t>
            </a:r>
            <a:r>
              <a:rPr lang="en-US" altLang="en-US" sz="2000" smtClean="0"/>
              <a:t>”): class label is unknown</a:t>
            </a:r>
          </a:p>
          <a:p>
            <a:pPr lvl="1" eaLnBrk="1" hangingPunct="1"/>
            <a:r>
              <a:rPr lang="en-US" altLang="en-US" sz="2000" smtClean="0"/>
              <a:t>Let H be a </a:t>
            </a:r>
            <a:r>
              <a:rPr lang="en-US" altLang="en-US" sz="2000" i="1" smtClean="0"/>
              <a:t>hypothesis</a:t>
            </a:r>
            <a:r>
              <a:rPr lang="en-US" altLang="en-US" sz="2000" smtClean="0"/>
              <a:t> that X belongs to class C </a:t>
            </a:r>
          </a:p>
          <a:p>
            <a:pPr lvl="1" eaLnBrk="1" hangingPunct="1"/>
            <a:r>
              <a:rPr lang="en-US" altLang="en-US" sz="2000" smtClean="0"/>
              <a:t>Classification is to determine P(H|</a:t>
            </a:r>
            <a:r>
              <a:rPr lang="en-US" altLang="en-US" sz="2000" b="1" smtClean="0"/>
              <a:t>X</a:t>
            </a:r>
            <a:r>
              <a:rPr lang="en-US" altLang="en-US" sz="2000" smtClean="0"/>
              <a:t>), (i.e., </a:t>
            </a:r>
            <a:r>
              <a:rPr lang="en-US" altLang="en-US" sz="2000" i="1" smtClean="0"/>
              <a:t>posteriori probability): </a:t>
            </a:r>
            <a:r>
              <a:rPr lang="en-US" altLang="en-US" sz="2000" smtClean="0"/>
              <a:t> the probability that the hypothesis holds given the observed data sample </a:t>
            </a:r>
            <a:r>
              <a:rPr lang="en-US" altLang="en-US" sz="2000" b="1" smtClean="0"/>
              <a:t>X</a:t>
            </a:r>
          </a:p>
          <a:p>
            <a:pPr lvl="1" eaLnBrk="1" hangingPunct="1"/>
            <a:r>
              <a:rPr lang="en-US" altLang="en-US" sz="2000" smtClean="0"/>
              <a:t>P(H) (</a:t>
            </a:r>
            <a:r>
              <a:rPr lang="en-US" altLang="en-US" sz="2000" i="1" smtClean="0"/>
              <a:t>prior probability</a:t>
            </a:r>
            <a:r>
              <a:rPr lang="en-US" altLang="en-US" sz="2000" smtClean="0"/>
              <a:t>): the initial probability</a:t>
            </a:r>
          </a:p>
          <a:p>
            <a:pPr lvl="2" eaLnBrk="1" hangingPunct="1"/>
            <a:r>
              <a:rPr lang="en-US" altLang="en-US" sz="2000" smtClean="0"/>
              <a:t>E.g.,</a:t>
            </a:r>
            <a:r>
              <a:rPr lang="en-US" altLang="en-US" sz="2000" b="1" smtClean="0"/>
              <a:t> X</a:t>
            </a:r>
            <a:r>
              <a:rPr lang="en-US" altLang="en-US" sz="2000" smtClean="0"/>
              <a:t> will buy computer, regardless of age, income, …</a:t>
            </a:r>
          </a:p>
          <a:p>
            <a:pPr lvl="1" eaLnBrk="1" hangingPunct="1"/>
            <a:r>
              <a:rPr lang="en-US" altLang="en-US" sz="2000" smtClean="0"/>
              <a:t>P(</a:t>
            </a:r>
            <a:r>
              <a:rPr lang="en-US" altLang="en-US" sz="2000" b="1" smtClean="0"/>
              <a:t>X</a:t>
            </a:r>
            <a:r>
              <a:rPr lang="en-US" altLang="en-US" sz="2000" smtClean="0"/>
              <a:t>): probability that sample data is observed</a:t>
            </a:r>
          </a:p>
          <a:p>
            <a:pPr lvl="1" eaLnBrk="1" hangingPunct="1"/>
            <a:r>
              <a:rPr lang="en-US" altLang="en-US" sz="2000" smtClean="0"/>
              <a:t>P(</a:t>
            </a:r>
            <a:r>
              <a:rPr lang="en-US" altLang="en-US" sz="2000" b="1" smtClean="0"/>
              <a:t>X</a:t>
            </a:r>
            <a:r>
              <a:rPr lang="en-US" altLang="en-US" sz="2000" smtClean="0"/>
              <a:t>|H) (likelihood): the probability of observing the sample </a:t>
            </a:r>
            <a:r>
              <a:rPr lang="en-US" altLang="en-US" sz="2000" b="1" smtClean="0"/>
              <a:t>X</a:t>
            </a:r>
            <a:r>
              <a:rPr lang="en-US" altLang="en-US" sz="2000" smtClean="0"/>
              <a:t>, given that the hypothesis holds</a:t>
            </a:r>
          </a:p>
          <a:p>
            <a:pPr lvl="2" eaLnBrk="1" hangingPunct="1"/>
            <a:r>
              <a:rPr lang="en-US" altLang="en-US" sz="2000" smtClean="0"/>
              <a:t>E.g.,</a:t>
            </a:r>
            <a:r>
              <a:rPr lang="en-US" altLang="en-US" sz="2000" b="1" smtClean="0"/>
              <a:t> </a:t>
            </a:r>
            <a:r>
              <a:rPr lang="en-US" altLang="en-US" sz="2000" smtClean="0"/>
              <a:t>Given that</a:t>
            </a:r>
            <a:r>
              <a:rPr lang="en-US" altLang="en-US" sz="2000" b="1" smtClean="0"/>
              <a:t> X</a:t>
            </a:r>
            <a:r>
              <a:rPr lang="en-US" altLang="en-US" sz="2000" smtClean="0"/>
              <a:t> will buy computer, the prob. that X is 31..40, medium income</a:t>
            </a:r>
          </a:p>
        </p:txBody>
      </p:sp>
      <p:graphicFrame>
        <p:nvGraphicFramePr>
          <p:cNvPr id="54277" name="Object 1"/>
          <p:cNvGraphicFramePr>
            <a:graphicFrameLocks noChangeAspect="1"/>
          </p:cNvGraphicFramePr>
          <p:nvPr/>
        </p:nvGraphicFramePr>
        <p:xfrm>
          <a:off x="3657600" y="1143000"/>
          <a:ext cx="2165350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83" name="Equation" r:id="rId4" imgW="2476500" imgH="685800" progId="Equation.3">
                  <p:embed/>
                </p:oleObj>
              </mc:Choice>
              <mc:Fallback>
                <p:oleObj name="Equation" r:id="rId4" imgW="2476500" imgH="6858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1143000"/>
                        <a:ext cx="2165350" cy="600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78" name="Object 1"/>
          <p:cNvGraphicFramePr>
            <a:graphicFrameLocks noChangeAspect="1"/>
          </p:cNvGraphicFramePr>
          <p:nvPr/>
        </p:nvGraphicFramePr>
        <p:xfrm>
          <a:off x="2667000" y="1981200"/>
          <a:ext cx="6080125" cy="615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84" name="Equation" r:id="rId6" imgW="4813300" imgH="558800" progId="Equation.3">
                  <p:embed/>
                </p:oleObj>
              </mc:Choice>
              <mc:Fallback>
                <p:oleObj name="Equation" r:id="rId6" imgW="4813300" imgH="5588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1981200"/>
                        <a:ext cx="6080125" cy="615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Number Placeholder 5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E1D2541-22FF-47BC-BB54-82062A75F6EA}" type="slidenum">
              <a:rPr lang="en-US" altLang="en-US" sz="1200">
                <a:latin typeface="Tahoma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23</a:t>
            </a:fld>
            <a:endParaRPr lang="en-US" altLang="en-US" sz="1200">
              <a:latin typeface="Tahoma" pitchFamily="34" charset="0"/>
            </a:endParaRPr>
          </a:p>
        </p:txBody>
      </p:sp>
      <p:sp>
        <p:nvSpPr>
          <p:cNvPr id="5632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44000" cy="609600"/>
          </a:xfrm>
        </p:spPr>
        <p:txBody>
          <a:bodyPr/>
          <a:lstStyle/>
          <a:p>
            <a:pPr eaLnBrk="1" hangingPunct="1"/>
            <a:r>
              <a:rPr lang="en-US" altLang="en-US" smtClean="0"/>
              <a:t>Prediction Based on Bayes’ Theorem</a:t>
            </a:r>
          </a:p>
        </p:txBody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95400"/>
            <a:ext cx="8458200" cy="5029200"/>
          </a:xfrm>
        </p:spPr>
        <p:txBody>
          <a:bodyPr/>
          <a:lstStyle/>
          <a:p>
            <a:pPr eaLnBrk="1" hangingPunct="1">
              <a:lnSpc>
                <a:spcPct val="120000"/>
              </a:lnSpc>
            </a:pPr>
            <a:r>
              <a:rPr lang="en-US" altLang="en-US" sz="2400" smtClean="0"/>
              <a:t>Given training data</a:t>
            </a:r>
            <a:r>
              <a:rPr lang="en-US" altLang="en-US" sz="2400" i="1" smtClean="0"/>
              <a:t> </a:t>
            </a:r>
            <a:r>
              <a:rPr lang="en-US" altLang="en-US" sz="2400" b="1" smtClean="0"/>
              <a:t>X</a:t>
            </a:r>
            <a:r>
              <a:rPr lang="en-US" altLang="en-US" sz="2400" i="1" smtClean="0"/>
              <a:t>, posteriori probability of a hypothesis </a:t>
            </a:r>
            <a:r>
              <a:rPr lang="en-US" altLang="en-US" sz="2400" smtClean="0"/>
              <a:t>H</a:t>
            </a:r>
            <a:r>
              <a:rPr lang="en-US" altLang="en-US" sz="2400" i="1" smtClean="0"/>
              <a:t>, </a:t>
            </a:r>
            <a:r>
              <a:rPr lang="en-US" altLang="en-US" sz="2400" smtClean="0"/>
              <a:t>P(H|</a:t>
            </a:r>
            <a:r>
              <a:rPr lang="en-US" altLang="en-US" sz="2400" b="1" smtClean="0"/>
              <a:t>X</a:t>
            </a:r>
            <a:r>
              <a:rPr lang="en-US" altLang="en-US" sz="2400" smtClean="0"/>
              <a:t>)</a:t>
            </a:r>
            <a:r>
              <a:rPr lang="en-US" altLang="en-US" sz="2400" i="1" smtClean="0"/>
              <a:t>, </a:t>
            </a:r>
            <a:r>
              <a:rPr lang="en-US" altLang="en-US" sz="2400" smtClean="0"/>
              <a:t>follows the Bayes’ theorem</a:t>
            </a:r>
          </a:p>
          <a:p>
            <a:pPr eaLnBrk="1" hangingPunct="1">
              <a:lnSpc>
                <a:spcPct val="120000"/>
              </a:lnSpc>
              <a:buFont typeface="Wingdings" pitchFamily="2" charset="2"/>
              <a:buNone/>
            </a:pPr>
            <a:r>
              <a:rPr lang="en-US" altLang="en-US" sz="2400" smtClean="0"/>
              <a:t>			</a:t>
            </a:r>
          </a:p>
          <a:p>
            <a:pPr eaLnBrk="1" hangingPunct="1">
              <a:lnSpc>
                <a:spcPct val="120000"/>
              </a:lnSpc>
            </a:pPr>
            <a:endParaRPr lang="en-US" altLang="en-US" sz="2400" smtClean="0"/>
          </a:p>
          <a:p>
            <a:pPr eaLnBrk="1" hangingPunct="1">
              <a:lnSpc>
                <a:spcPct val="120000"/>
              </a:lnSpc>
            </a:pPr>
            <a:r>
              <a:rPr lang="en-US" altLang="en-US" sz="2400" smtClean="0"/>
              <a:t>Informally, this can be viewed as </a:t>
            </a:r>
          </a:p>
          <a:p>
            <a:pPr lvl="1" eaLnBrk="1" hangingPunct="1">
              <a:lnSpc>
                <a:spcPct val="120000"/>
              </a:lnSpc>
              <a:buFont typeface="Wingdings" pitchFamily="2" charset="2"/>
              <a:buNone/>
            </a:pPr>
            <a:r>
              <a:rPr lang="en-US" altLang="en-US" sz="2400" smtClean="0"/>
              <a:t>		posteriori = likelihood x prior/evidence</a:t>
            </a:r>
          </a:p>
          <a:p>
            <a:pPr eaLnBrk="1" hangingPunct="1">
              <a:lnSpc>
                <a:spcPct val="120000"/>
              </a:lnSpc>
            </a:pPr>
            <a:r>
              <a:rPr lang="en-US" altLang="en-US" sz="2400" smtClean="0"/>
              <a:t>Predicts </a:t>
            </a:r>
            <a:r>
              <a:rPr lang="en-US" altLang="en-US" sz="2400" b="1" smtClean="0"/>
              <a:t>X</a:t>
            </a:r>
            <a:r>
              <a:rPr lang="en-US" altLang="en-US" sz="2400" smtClean="0"/>
              <a:t> belongs to C</a:t>
            </a:r>
            <a:r>
              <a:rPr lang="en-US" altLang="en-US" sz="2400" baseline="-25000" smtClean="0"/>
              <a:t>i</a:t>
            </a:r>
            <a:r>
              <a:rPr lang="en-US" altLang="en-US" sz="2400" smtClean="0"/>
              <a:t> iff the probability P(C</a:t>
            </a:r>
            <a:r>
              <a:rPr lang="en-US" altLang="en-US" sz="2400" baseline="-25000" smtClean="0"/>
              <a:t>i</a:t>
            </a:r>
            <a:r>
              <a:rPr lang="en-US" altLang="en-US" sz="2400" smtClean="0"/>
              <a:t>|</a:t>
            </a:r>
            <a:r>
              <a:rPr lang="en-US" altLang="en-US" sz="2400" b="1" smtClean="0"/>
              <a:t>X</a:t>
            </a:r>
            <a:r>
              <a:rPr lang="en-US" altLang="en-US" sz="2400" smtClean="0"/>
              <a:t>) is the highest among all the P(C</a:t>
            </a:r>
            <a:r>
              <a:rPr lang="en-US" altLang="en-US" sz="2400" baseline="-25000" smtClean="0"/>
              <a:t>k</a:t>
            </a:r>
            <a:r>
              <a:rPr lang="en-US" altLang="en-US" sz="2400" smtClean="0"/>
              <a:t>|X) for all the </a:t>
            </a:r>
            <a:r>
              <a:rPr lang="en-US" altLang="en-US" sz="2400" i="1" smtClean="0"/>
              <a:t>k</a:t>
            </a:r>
            <a:r>
              <a:rPr lang="en-US" altLang="en-US" sz="2400" smtClean="0"/>
              <a:t> classes</a:t>
            </a:r>
          </a:p>
          <a:p>
            <a:pPr eaLnBrk="1" hangingPunct="1">
              <a:lnSpc>
                <a:spcPct val="120000"/>
              </a:lnSpc>
            </a:pPr>
            <a:r>
              <a:rPr lang="en-US" altLang="en-US" sz="2400" smtClean="0"/>
              <a:t>Practical difficulty:  It requires initial knowledge of many probabilities, involving significant computational cost</a:t>
            </a:r>
          </a:p>
        </p:txBody>
      </p:sp>
      <p:graphicFrame>
        <p:nvGraphicFramePr>
          <p:cNvPr id="56325" name="Object 4"/>
          <p:cNvGraphicFramePr>
            <a:graphicFrameLocks noChangeAspect="1"/>
          </p:cNvGraphicFramePr>
          <p:nvPr/>
        </p:nvGraphicFramePr>
        <p:xfrm>
          <a:off x="990600" y="2438400"/>
          <a:ext cx="7585075" cy="768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28" name="Equation" r:id="rId4" imgW="4813300" imgH="558800" progId="Equation.3">
                  <p:embed/>
                </p:oleObj>
              </mc:Choice>
              <mc:Fallback>
                <p:oleObj name="Equation" r:id="rId4" imgW="4813300" imgH="5588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438400"/>
                        <a:ext cx="7585075" cy="768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Number Placeholder 7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8684B9B-C4B1-45E6-9584-B0A1D8A65ABC}" type="slidenum">
              <a:rPr lang="en-US" altLang="en-US" sz="1200">
                <a:latin typeface="Tahoma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24</a:t>
            </a:fld>
            <a:endParaRPr lang="en-US" altLang="en-US" sz="1200">
              <a:latin typeface="Tahoma" pitchFamily="34" charset="0"/>
            </a:endParaRPr>
          </a:p>
        </p:txBody>
      </p:sp>
      <p:sp>
        <p:nvSpPr>
          <p:cNvPr id="60419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81000"/>
            <a:ext cx="8402638" cy="533400"/>
          </a:xfrm>
        </p:spPr>
        <p:txBody>
          <a:bodyPr/>
          <a:lstStyle/>
          <a:p>
            <a:pPr eaLnBrk="1" hangingPunct="1"/>
            <a:r>
              <a:rPr lang="en-US" altLang="en-US" smtClean="0"/>
              <a:t>Naïve Bayes Classifier </a:t>
            </a:r>
          </a:p>
        </p:txBody>
      </p:sp>
      <p:sp>
        <p:nvSpPr>
          <p:cNvPr id="6042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295400"/>
            <a:ext cx="8382000" cy="5105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A simplified assumption: attributes are conditionally independent (i.e., no dependence relation between attributes):</a:t>
            </a:r>
          </a:p>
          <a:p>
            <a:pPr eaLnBrk="1" hangingPunct="1">
              <a:lnSpc>
                <a:spcPct val="90000"/>
              </a:lnSpc>
            </a:pPr>
            <a:endParaRPr lang="en-US" altLang="en-US" sz="2400" smtClean="0"/>
          </a:p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This greatly reduces the computation cost: Only counts the class distribution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If A</a:t>
            </a:r>
            <a:r>
              <a:rPr lang="en-US" altLang="en-US" sz="2400" baseline="-25000" smtClean="0"/>
              <a:t>k</a:t>
            </a:r>
            <a:r>
              <a:rPr lang="en-US" altLang="en-US" sz="2400" smtClean="0"/>
              <a:t> is categorical, P(x</a:t>
            </a:r>
            <a:r>
              <a:rPr lang="en-US" altLang="en-US" sz="2400" baseline="-25000" smtClean="0"/>
              <a:t>k</a:t>
            </a:r>
            <a:r>
              <a:rPr lang="en-US" altLang="en-US" sz="2400" smtClean="0"/>
              <a:t>|C</a:t>
            </a:r>
            <a:r>
              <a:rPr lang="en-US" altLang="en-US" sz="2400" baseline="-25000" smtClean="0"/>
              <a:t>i</a:t>
            </a:r>
            <a:r>
              <a:rPr lang="en-US" altLang="en-US" sz="2400" smtClean="0"/>
              <a:t>) is the # of tuples in C</a:t>
            </a:r>
            <a:r>
              <a:rPr lang="en-US" altLang="en-US" sz="2400" baseline="-25000" smtClean="0"/>
              <a:t>i</a:t>
            </a:r>
            <a:r>
              <a:rPr lang="en-US" altLang="en-US" sz="2400" smtClean="0"/>
              <a:t> having value x</a:t>
            </a:r>
            <a:r>
              <a:rPr lang="en-US" altLang="en-US" sz="2400" baseline="-25000" smtClean="0"/>
              <a:t>k</a:t>
            </a:r>
            <a:r>
              <a:rPr lang="en-US" altLang="en-US" sz="2400" smtClean="0"/>
              <a:t> for A</a:t>
            </a:r>
            <a:r>
              <a:rPr lang="en-US" altLang="en-US" sz="2400" baseline="-25000" smtClean="0"/>
              <a:t>k</a:t>
            </a:r>
            <a:r>
              <a:rPr lang="en-US" altLang="en-US" sz="2400" smtClean="0"/>
              <a:t> divided by |C</a:t>
            </a:r>
            <a:r>
              <a:rPr lang="en-US" altLang="en-US" sz="2400" baseline="-25000" smtClean="0"/>
              <a:t>i, D</a:t>
            </a:r>
            <a:r>
              <a:rPr lang="en-US" altLang="en-US" sz="2400" smtClean="0"/>
              <a:t>| (# of tuples of C</a:t>
            </a:r>
            <a:r>
              <a:rPr lang="en-US" altLang="en-US" sz="2400" baseline="-25000" smtClean="0"/>
              <a:t>i</a:t>
            </a:r>
            <a:r>
              <a:rPr lang="en-US" altLang="en-US" sz="2400" smtClean="0"/>
              <a:t> in D)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If A</a:t>
            </a:r>
            <a:r>
              <a:rPr lang="en-US" altLang="en-US" sz="2400" baseline="-25000" smtClean="0"/>
              <a:t>k</a:t>
            </a:r>
            <a:r>
              <a:rPr lang="en-US" altLang="en-US" sz="2400" smtClean="0"/>
              <a:t> is continous-valued, P(x</a:t>
            </a:r>
            <a:r>
              <a:rPr lang="en-US" altLang="en-US" sz="2400" baseline="-25000" smtClean="0"/>
              <a:t>k</a:t>
            </a:r>
            <a:r>
              <a:rPr lang="en-US" altLang="en-US" sz="2400" smtClean="0"/>
              <a:t>|C</a:t>
            </a:r>
            <a:r>
              <a:rPr lang="en-US" altLang="en-US" sz="2400" baseline="-25000" smtClean="0"/>
              <a:t>i</a:t>
            </a:r>
            <a:r>
              <a:rPr lang="en-US" altLang="en-US" sz="2400" smtClean="0"/>
              <a:t>) is usually computed based on Gaussian distribution with a mean </a:t>
            </a:r>
            <a:r>
              <a:rPr lang="el-GR" altLang="en-US" sz="2400" smtClean="0"/>
              <a:t>μ</a:t>
            </a:r>
            <a:r>
              <a:rPr lang="en-US" altLang="en-US" sz="2400" smtClean="0"/>
              <a:t> and standard deviation </a:t>
            </a:r>
            <a:r>
              <a:rPr lang="el-GR" altLang="en-US" sz="2400" smtClean="0"/>
              <a:t>σ</a:t>
            </a:r>
          </a:p>
          <a:p>
            <a:pPr eaLnBrk="1" hangingPunct="1">
              <a:lnSpc>
                <a:spcPct val="90000"/>
              </a:lnSpc>
            </a:pPr>
            <a:endParaRPr lang="en-US" altLang="en-US" sz="2400" smtClean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400" smtClean="0"/>
              <a:t>and P(x</a:t>
            </a:r>
            <a:r>
              <a:rPr lang="en-US" altLang="en-US" sz="2400" baseline="-25000" smtClean="0"/>
              <a:t>k</a:t>
            </a:r>
            <a:r>
              <a:rPr lang="en-US" altLang="en-US" sz="2400" smtClean="0"/>
              <a:t>|C</a:t>
            </a:r>
            <a:r>
              <a:rPr lang="en-US" altLang="en-US" sz="2400" baseline="-25000" smtClean="0"/>
              <a:t>i</a:t>
            </a:r>
            <a:r>
              <a:rPr lang="en-US" altLang="en-US" sz="2400" smtClean="0"/>
              <a:t>) is </a:t>
            </a:r>
          </a:p>
          <a:p>
            <a:pPr eaLnBrk="1" hangingPunct="1">
              <a:lnSpc>
                <a:spcPct val="90000"/>
              </a:lnSpc>
            </a:pPr>
            <a:endParaRPr lang="en-US" altLang="en-US" sz="2400" smtClean="0"/>
          </a:p>
        </p:txBody>
      </p:sp>
      <p:graphicFrame>
        <p:nvGraphicFramePr>
          <p:cNvPr id="60421" name="Object 10"/>
          <p:cNvGraphicFramePr>
            <a:graphicFrameLocks noGrp="1"/>
          </p:cNvGraphicFramePr>
          <p:nvPr>
            <p:ph sz="quarter" idx="2"/>
          </p:nvPr>
        </p:nvGraphicFramePr>
        <p:xfrm>
          <a:off x="2438400" y="1905000"/>
          <a:ext cx="6172200" cy="898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30" name="Equation" r:id="rId4" imgW="4089400" imgH="508000" progId="Equation.3">
                  <p:embed/>
                </p:oleObj>
              </mc:Choice>
              <mc:Fallback>
                <p:oleObj name="Equation" r:id="rId4" imgW="4089400" imgH="508000" progId="Equation.3">
                  <p:embed/>
                  <p:pic>
                    <p:nvPicPr>
                      <p:cNvPr id="0" name="Object 10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1905000"/>
                        <a:ext cx="6172200" cy="898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2" name="Object 12"/>
          <p:cNvGraphicFramePr>
            <a:graphicFrameLocks noGrp="1"/>
          </p:cNvGraphicFramePr>
          <p:nvPr>
            <p:ph sz="quarter" idx="3"/>
          </p:nvPr>
        </p:nvGraphicFramePr>
        <p:xfrm>
          <a:off x="4191000" y="4953000"/>
          <a:ext cx="3276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31" name="Equation" r:id="rId6" imgW="1663700" imgH="482600" progId="Equation.3">
                  <p:embed/>
                </p:oleObj>
              </mc:Choice>
              <mc:Fallback>
                <p:oleObj name="Equation" r:id="rId6" imgW="1663700" imgH="482600" progId="Equation.3">
                  <p:embed/>
                  <p:pic>
                    <p:nvPicPr>
                      <p:cNvPr id="0" name="Object 12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4953000"/>
                        <a:ext cx="3276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3" name="Object 14"/>
          <p:cNvGraphicFramePr>
            <a:graphicFrameLocks/>
          </p:cNvGraphicFramePr>
          <p:nvPr/>
        </p:nvGraphicFramePr>
        <p:xfrm>
          <a:off x="4191000" y="5943600"/>
          <a:ext cx="28194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32" name="Equation" r:id="rId8" imgW="1625600" imgH="241300" progId="Equation.3">
                  <p:embed/>
                </p:oleObj>
              </mc:Choice>
              <mc:Fallback>
                <p:oleObj name="Equation" r:id="rId8" imgW="1625600" imgH="241300" progId="Equation.3">
                  <p:embed/>
                  <p:pic>
                    <p:nvPicPr>
                      <p:cNvPr id="0" name="Object 14"/>
                      <p:cNvPicPr>
                        <a:picLocks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5943600"/>
                        <a:ext cx="28194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Number Placeholder 5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AD34D39-908C-4DE6-9E4F-933F90748509}" type="slidenum">
              <a:rPr lang="en-US" altLang="en-US" sz="1200">
                <a:latin typeface="Tahoma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25</a:t>
            </a:fld>
            <a:endParaRPr lang="en-US" altLang="en-US" sz="1200">
              <a:latin typeface="Tahoma" pitchFamily="34" charset="0"/>
            </a:endParaRPr>
          </a:p>
        </p:txBody>
      </p:sp>
      <p:sp>
        <p:nvSpPr>
          <p:cNvPr id="62467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44000" cy="609600"/>
          </a:xfrm>
        </p:spPr>
        <p:txBody>
          <a:bodyPr/>
          <a:lstStyle/>
          <a:p>
            <a:pPr eaLnBrk="1" hangingPunct="1"/>
            <a:r>
              <a:rPr lang="en-US" altLang="en-US" smtClean="0"/>
              <a:t>Naïve Bayes Classifier: Training Dataset</a:t>
            </a:r>
          </a:p>
        </p:txBody>
      </p:sp>
      <p:sp>
        <p:nvSpPr>
          <p:cNvPr id="62468" name="Text Box 4"/>
          <p:cNvSpPr txBox="1">
            <a:spLocks noChangeArrowheads="1"/>
          </p:cNvSpPr>
          <p:nvPr/>
        </p:nvSpPr>
        <p:spPr bwMode="auto">
          <a:xfrm>
            <a:off x="152400" y="1828800"/>
            <a:ext cx="3429000" cy="3748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Class:</a:t>
            </a:r>
          </a:p>
          <a:p>
            <a:pPr eaLnBrk="1" hangingPunct="1"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C1:buys_computer = ‘yes’</a:t>
            </a:r>
          </a:p>
          <a:p>
            <a:pPr eaLnBrk="1" hangingPunct="1"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C2:buys_computer = ‘no’</a:t>
            </a:r>
          </a:p>
          <a:p>
            <a:pPr eaLnBrk="1" hangingPunct="1"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  <a:p>
            <a:pPr eaLnBrk="1" hangingPunct="1"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Data to be classified: </a:t>
            </a:r>
          </a:p>
          <a:p>
            <a:pPr eaLnBrk="1" hangingPunct="1"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X = (age &lt;=30, </a:t>
            </a:r>
          </a:p>
          <a:p>
            <a:pPr eaLnBrk="1" hangingPunct="1"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Income = medium,</a:t>
            </a:r>
          </a:p>
          <a:p>
            <a:pPr eaLnBrk="1" hangingPunct="1"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Student = yes</a:t>
            </a:r>
          </a:p>
          <a:p>
            <a:pPr eaLnBrk="1" hangingPunct="1"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Credit_rating = Fair)</a:t>
            </a:r>
          </a:p>
        </p:txBody>
      </p:sp>
      <p:graphicFrame>
        <p:nvGraphicFramePr>
          <p:cNvPr id="62469" name="Object 5"/>
          <p:cNvGraphicFramePr>
            <a:graphicFrameLocks noGrp="1"/>
          </p:cNvGraphicFramePr>
          <p:nvPr>
            <p:ph idx="1"/>
          </p:nvPr>
        </p:nvGraphicFramePr>
        <p:xfrm>
          <a:off x="3810000" y="1295400"/>
          <a:ext cx="5110163" cy="525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72" name="Worksheet" r:id="rId5" imgW="4324438" imgH="4457652" progId="Excel.Sheet.8">
                  <p:embed/>
                </p:oleObj>
              </mc:Choice>
              <mc:Fallback>
                <p:oleObj name="Worksheet" r:id="rId5" imgW="4324438" imgH="4457652" progId="Excel.Sheet.8">
                  <p:embed/>
                  <p:pic>
                    <p:nvPicPr>
                      <p:cNvPr id="0" name="Object 5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1295400"/>
                        <a:ext cx="5110163" cy="525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Number Placeholder 5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122A7DB-3DD7-4B17-A42F-8F9E79EF8B37}" type="slidenum">
              <a:rPr lang="en-US" altLang="en-US" sz="1200">
                <a:latin typeface="Tahoma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26</a:t>
            </a:fld>
            <a:endParaRPr lang="en-US" altLang="en-US" sz="1200">
              <a:latin typeface="Tahoma" pitchFamily="34" charset="0"/>
            </a:endParaRPr>
          </a:p>
        </p:txBody>
      </p:sp>
      <p:sp>
        <p:nvSpPr>
          <p:cNvPr id="6451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067800" cy="609600"/>
          </a:xfrm>
        </p:spPr>
        <p:txBody>
          <a:bodyPr/>
          <a:lstStyle/>
          <a:p>
            <a:pPr eaLnBrk="1" hangingPunct="1"/>
            <a:r>
              <a:rPr lang="en-US" altLang="en-US" smtClean="0"/>
              <a:t>Naïve Bayes Classifier: An Example</a:t>
            </a:r>
          </a:p>
        </p:txBody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152525"/>
            <a:ext cx="8686800" cy="5715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000" smtClean="0"/>
              <a:t>P(C</a:t>
            </a:r>
            <a:r>
              <a:rPr lang="en-US" altLang="en-US" sz="2000" baseline="-25000" smtClean="0"/>
              <a:t>i</a:t>
            </a:r>
            <a:r>
              <a:rPr lang="en-US" altLang="en-US" sz="2000" smtClean="0"/>
              <a:t>):    P(buys_computer = “yes”)  = 9/14 = 0.643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000" smtClean="0"/>
              <a:t>                   P(buys_computer = “no”) = 5/14= 0.357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000" smtClean="0"/>
              <a:t>Compute P(X|C</a:t>
            </a:r>
            <a:r>
              <a:rPr lang="en-US" altLang="en-US" sz="2000" baseline="-25000" smtClean="0"/>
              <a:t>i</a:t>
            </a:r>
            <a:r>
              <a:rPr lang="en-US" altLang="en-US" sz="2000" smtClean="0"/>
              <a:t>) for each class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000" smtClean="0"/>
              <a:t>     P(age = “&lt;=30” | buys_computer = “yes”)  = 2/9 = 0.222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000" smtClean="0"/>
              <a:t>     P(age = “&lt;= 30” | buys_computer = “no”) = 3/5 = 0.6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000" smtClean="0"/>
              <a:t>     P(income = “medium” | buys_computer = “yes”) = 4/9 = 0.444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000" smtClean="0"/>
              <a:t>     P(income = “medium” | buys_computer = “no”) = 2/5 = 0.4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000" smtClean="0"/>
              <a:t>     P(student = “yes” | buys_computer = “yes) = 6/9 = 0.667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000" smtClean="0"/>
              <a:t>     P(student = “yes” | buys_computer = “no”) = 1/5 = 0.2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000" smtClean="0"/>
              <a:t>     P(credit_rating = “fair” | buys_computer = “yes”) = 6/9 = 0.667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000" smtClean="0"/>
              <a:t>     P(credit_rating = “fair” | buys_computer = “no”) = 2/5 = 0.4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000" b="1" smtClean="0"/>
              <a:t> X = (age &lt;= 30 , income = medium, student = yes, credit_rating = fair)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000" smtClean="0"/>
              <a:t> </a:t>
            </a:r>
            <a:r>
              <a:rPr lang="en-US" altLang="en-US" sz="2000" b="1" smtClean="0"/>
              <a:t>P(X|C</a:t>
            </a:r>
            <a:r>
              <a:rPr lang="en-US" altLang="en-US" sz="2000" b="1" baseline="-25000" smtClean="0"/>
              <a:t>i</a:t>
            </a:r>
            <a:r>
              <a:rPr lang="en-US" altLang="en-US" sz="2000" b="1" smtClean="0"/>
              <a:t>) :</a:t>
            </a:r>
            <a:r>
              <a:rPr lang="en-US" altLang="en-US" sz="2000" smtClean="0"/>
              <a:t> P(X|buys_computer = “yes”) = 0.222 x 0.444 x 0.667 x 0.667 = 0.044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000" smtClean="0"/>
              <a:t>                P(X|buys_computer = “no”) = 0.6 x 0.4 x 0.2 x 0.4 = 0.019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000" b="1" smtClean="0"/>
              <a:t>P(X|C</a:t>
            </a:r>
            <a:r>
              <a:rPr lang="en-US" altLang="en-US" sz="2000" b="1" baseline="-25000" smtClean="0"/>
              <a:t>i</a:t>
            </a:r>
            <a:r>
              <a:rPr lang="en-US" altLang="en-US" sz="2000" b="1" smtClean="0"/>
              <a:t>)*P(C</a:t>
            </a:r>
            <a:r>
              <a:rPr lang="en-US" altLang="en-US" sz="2000" b="1" baseline="-25000" smtClean="0"/>
              <a:t>i</a:t>
            </a:r>
            <a:r>
              <a:rPr lang="en-US" altLang="en-US" sz="2000" b="1" smtClean="0"/>
              <a:t>) : </a:t>
            </a:r>
            <a:r>
              <a:rPr lang="en-US" altLang="en-US" sz="2000" smtClean="0"/>
              <a:t>P(X|buys_computer = “yes”) * P(buys_computer = “yes”) = 0.028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000" b="1" smtClean="0"/>
              <a:t>		             </a:t>
            </a:r>
            <a:r>
              <a:rPr lang="en-US" altLang="en-US" sz="2000" smtClean="0"/>
              <a:t>P(X|buys_computer = “no”) * P(buys_computer = “no”) = 0.007</a:t>
            </a:r>
            <a:endParaRPr lang="en-US" altLang="en-US" sz="2000" b="1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000" b="1" smtClean="0"/>
              <a:t>Therefore,  X belongs to class (“buys_computer = yes”)	</a:t>
            </a:r>
            <a:r>
              <a:rPr lang="en-US" altLang="en-US" sz="1800" b="1" smtClean="0"/>
              <a:t>	</a:t>
            </a:r>
          </a:p>
        </p:txBody>
      </p:sp>
      <p:graphicFrame>
        <p:nvGraphicFramePr>
          <p:cNvPr id="64517" name="Object 1"/>
          <p:cNvGraphicFramePr>
            <a:graphicFrameLocks/>
          </p:cNvGraphicFramePr>
          <p:nvPr/>
        </p:nvGraphicFramePr>
        <p:xfrm>
          <a:off x="7062788" y="762000"/>
          <a:ext cx="2062162" cy="175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20" name="Worksheet" r:id="rId5" imgW="4324438" imgH="4457652" progId="Excel.Sheet.8">
                  <p:embed/>
                </p:oleObj>
              </mc:Choice>
              <mc:Fallback>
                <p:oleObj name="Worksheet" r:id="rId5" imgW="4324438" imgH="4457652" progId="Excel.Sheet.8">
                  <p:embed/>
                  <p:pic>
                    <p:nvPicPr>
                      <p:cNvPr id="0" name="Object 1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62788" y="762000"/>
                        <a:ext cx="2062162" cy="175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Number Placeholder 5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49689D9-703C-4343-81CB-78A3DB10CFD0}" type="slidenum">
              <a:rPr lang="en-US" altLang="en-US" sz="1200">
                <a:latin typeface="Tahoma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27</a:t>
            </a:fld>
            <a:endParaRPr lang="en-US" altLang="en-US" sz="1200">
              <a:latin typeface="Tahoma" pitchFamily="34" charset="0"/>
            </a:endParaRPr>
          </a:p>
        </p:txBody>
      </p:sp>
      <p:sp>
        <p:nvSpPr>
          <p:cNvPr id="68611" name="Rectangle 2"/>
          <p:cNvSpPr>
            <a:spLocks noGrp="1" noChangeArrowheads="1"/>
          </p:cNvSpPr>
          <p:nvPr>
            <p:ph type="title"/>
          </p:nvPr>
        </p:nvSpPr>
        <p:spPr>
          <a:xfrm>
            <a:off x="9525" y="304800"/>
            <a:ext cx="9144000" cy="609600"/>
          </a:xfrm>
        </p:spPr>
        <p:txBody>
          <a:bodyPr/>
          <a:lstStyle/>
          <a:p>
            <a:pPr eaLnBrk="1" hangingPunct="1"/>
            <a:r>
              <a:rPr lang="en-US" altLang="en-US" smtClean="0"/>
              <a:t>Naïve Bayes Classifier: Comments</a:t>
            </a:r>
          </a:p>
        </p:txBody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95400"/>
            <a:ext cx="8610600" cy="5105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Advantages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smtClean="0"/>
              <a:t>Easy to implement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smtClean="0"/>
              <a:t>Good results obtained in most of the cases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Disadvantages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smtClean="0"/>
              <a:t>Assumption: class conditional independence, therefore loss of accuracy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smtClean="0"/>
              <a:t>Practically, dependencies exist among variables 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mtClean="0"/>
              <a:t>E.g.,  hospitals: patients: Profile: age, family history, etc. </a:t>
            </a:r>
          </a:p>
          <a:p>
            <a:pPr lvl="3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mtClean="0"/>
              <a:t> </a:t>
            </a:r>
            <a:r>
              <a:rPr lang="en-US" altLang="en-US" sz="2400" smtClean="0"/>
              <a:t>Symptoms: fever, cough etc., Disease: lung cancer, diabetes, etc. 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mtClean="0"/>
              <a:t>Dependencies among these cannot be modeled by Naïve Bayes Classifier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How to deal with these dependencies? Bayesian Belief Networks (Chapter 9)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lide Number Placeholder 6"/>
          <p:cNvSpPr txBox="1">
            <a:spLocks noGrp="1"/>
          </p:cNvSpPr>
          <p:nvPr/>
        </p:nvSpPr>
        <p:spPr bwMode="auto">
          <a:xfrm>
            <a:off x="7239000" y="6477000"/>
            <a:ext cx="1905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3D9980E2-358A-420F-BBC5-BC3CA8A01857}" type="slidenum">
              <a:rPr lang="en-US" altLang="en-US" sz="1400" b="1"/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28</a:t>
            </a:fld>
            <a:endParaRPr lang="en-US" altLang="en-US" sz="1400" b="1"/>
          </a:p>
        </p:txBody>
      </p:sp>
      <p:sp>
        <p:nvSpPr>
          <p:cNvPr id="7065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3338" y="304800"/>
            <a:ext cx="9144000" cy="609600"/>
          </a:xfrm>
          <a:noFill/>
        </p:spPr>
        <p:txBody>
          <a:bodyPr lIns="92075" tIns="46038" rIns="92075" bIns="46038" anchor="ctr"/>
          <a:lstStyle/>
          <a:p>
            <a:pPr eaLnBrk="1" hangingPunct="1"/>
            <a:r>
              <a:rPr lang="en-US" altLang="en-US" smtClean="0"/>
              <a:t>Chapter 8. Classification: Basic Concepts</a:t>
            </a:r>
          </a:p>
        </p:txBody>
      </p:sp>
      <p:sp>
        <p:nvSpPr>
          <p:cNvPr id="70660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304800" y="1447800"/>
            <a:ext cx="8382000" cy="5105400"/>
          </a:xfrm>
          <a:noFill/>
        </p:spPr>
        <p:txBody>
          <a:bodyPr lIns="92075" tIns="46038" rIns="92075" bIns="46038"/>
          <a:lstStyle/>
          <a:p>
            <a:pPr>
              <a:lnSpc>
                <a:spcPct val="130000"/>
              </a:lnSpc>
            </a:pPr>
            <a:r>
              <a:rPr lang="en-US" altLang="en-US" smtClean="0"/>
              <a:t>Classification: Basic Concepts</a:t>
            </a:r>
          </a:p>
          <a:p>
            <a:pPr>
              <a:lnSpc>
                <a:spcPct val="130000"/>
              </a:lnSpc>
            </a:pPr>
            <a:r>
              <a:rPr lang="en-US" altLang="en-US" smtClean="0"/>
              <a:t>Decision Tree Induction</a:t>
            </a:r>
          </a:p>
          <a:p>
            <a:pPr>
              <a:lnSpc>
                <a:spcPct val="130000"/>
              </a:lnSpc>
            </a:pPr>
            <a:r>
              <a:rPr lang="en-US" altLang="en-US" smtClean="0"/>
              <a:t>Bayes Classification Methods</a:t>
            </a:r>
          </a:p>
          <a:p>
            <a:pPr>
              <a:lnSpc>
                <a:spcPct val="130000"/>
              </a:lnSpc>
            </a:pPr>
            <a:r>
              <a:rPr lang="en-US" altLang="en-US" smtClean="0"/>
              <a:t>Rule-Based Classification</a:t>
            </a:r>
          </a:p>
          <a:p>
            <a:pPr>
              <a:lnSpc>
                <a:spcPct val="130000"/>
              </a:lnSpc>
            </a:pPr>
            <a:r>
              <a:rPr lang="en-US" altLang="en-US" smtClean="0"/>
              <a:t>Model Evaluation and Selection</a:t>
            </a:r>
          </a:p>
          <a:p>
            <a:pPr>
              <a:lnSpc>
                <a:spcPct val="130000"/>
              </a:lnSpc>
            </a:pPr>
            <a:r>
              <a:rPr lang="en-US" altLang="en-US" smtClean="0"/>
              <a:t>Techniques to Improve Classification Accuracy: Ensemble Methods</a:t>
            </a:r>
          </a:p>
          <a:p>
            <a:pPr>
              <a:lnSpc>
                <a:spcPct val="130000"/>
              </a:lnSpc>
            </a:pPr>
            <a:r>
              <a:rPr lang="en-US" altLang="en-US" smtClean="0"/>
              <a:t>Summary</a:t>
            </a:r>
          </a:p>
        </p:txBody>
      </p:sp>
      <p:sp>
        <p:nvSpPr>
          <p:cNvPr id="70661" name="AutoShape 8"/>
          <p:cNvSpPr>
            <a:spLocks noChangeArrowheads="1"/>
          </p:cNvSpPr>
          <p:nvPr/>
        </p:nvSpPr>
        <p:spPr bwMode="auto">
          <a:xfrm rot="9803581">
            <a:off x="4648200" y="3352800"/>
            <a:ext cx="533400" cy="381000"/>
          </a:xfrm>
          <a:prstGeom prst="notchedRightArrow">
            <a:avLst>
              <a:gd name="adj1" fmla="val 50000"/>
              <a:gd name="adj2" fmla="val 35000"/>
            </a:avLst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Tahoma" pitchFamily="34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Number Placeholder 5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5861FDD-55B5-4B4D-9BDC-2C35E70B2A7C}" type="slidenum">
              <a:rPr lang="en-US" altLang="en-US" sz="1200">
                <a:latin typeface="Tahoma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29</a:t>
            </a:fld>
            <a:endParaRPr lang="en-US" altLang="en-US" sz="1200">
              <a:latin typeface="Tahoma" pitchFamily="34" charset="0"/>
            </a:endParaRPr>
          </a:p>
        </p:txBody>
      </p:sp>
      <p:sp>
        <p:nvSpPr>
          <p:cNvPr id="72707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304800"/>
            <a:ext cx="8783638" cy="609600"/>
          </a:xfrm>
        </p:spPr>
        <p:txBody>
          <a:bodyPr/>
          <a:lstStyle/>
          <a:p>
            <a:pPr eaLnBrk="1" hangingPunct="1"/>
            <a:r>
              <a:rPr lang="en-US" altLang="en-US" smtClean="0"/>
              <a:t>Using IF-THEN Rules for Classification</a:t>
            </a:r>
          </a:p>
        </p:txBody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95400"/>
            <a:ext cx="8534400" cy="5257800"/>
          </a:xfrm>
        </p:spPr>
        <p:txBody>
          <a:bodyPr/>
          <a:lstStyle/>
          <a:p>
            <a:pPr eaLnBrk="1" hangingPunct="1"/>
            <a:r>
              <a:rPr lang="en-US" altLang="en-US" sz="2000" smtClean="0"/>
              <a:t>Represent the knowledge in the form of </a:t>
            </a:r>
            <a:r>
              <a:rPr lang="en-US" altLang="en-US" sz="2000" smtClean="0">
                <a:solidFill>
                  <a:schemeClr val="hlink"/>
                </a:solidFill>
              </a:rPr>
              <a:t>IF-THEN</a:t>
            </a:r>
            <a:r>
              <a:rPr lang="en-US" altLang="en-US" sz="2000" smtClean="0"/>
              <a:t> rules</a:t>
            </a:r>
          </a:p>
          <a:p>
            <a:pPr lvl="1" eaLnBrk="1" hangingPunct="1">
              <a:spcBef>
                <a:spcPct val="40000"/>
              </a:spcBef>
              <a:buFont typeface="Wingdings" pitchFamily="2" charset="2"/>
              <a:buNone/>
            </a:pPr>
            <a:r>
              <a:rPr lang="en-US" altLang="en-US" sz="2000" smtClean="0"/>
              <a:t>R:  IF </a:t>
            </a:r>
            <a:r>
              <a:rPr lang="en-US" altLang="en-US" sz="2000" i="1" smtClean="0"/>
              <a:t>age</a:t>
            </a:r>
            <a:r>
              <a:rPr lang="en-US" altLang="en-US" sz="2000" smtClean="0"/>
              <a:t> = youth AND </a:t>
            </a:r>
            <a:r>
              <a:rPr lang="en-US" altLang="en-US" sz="2000" i="1" smtClean="0"/>
              <a:t>student</a:t>
            </a:r>
            <a:r>
              <a:rPr lang="en-US" altLang="en-US" sz="2000" smtClean="0"/>
              <a:t> = yes  THEN </a:t>
            </a:r>
            <a:r>
              <a:rPr lang="en-US" altLang="en-US" sz="2000" i="1" smtClean="0"/>
              <a:t>buys_computer</a:t>
            </a:r>
            <a:r>
              <a:rPr lang="en-US" altLang="en-US" sz="2000" smtClean="0"/>
              <a:t> = yes</a:t>
            </a:r>
          </a:p>
          <a:p>
            <a:pPr lvl="1" eaLnBrk="1" hangingPunct="1"/>
            <a:r>
              <a:rPr lang="en-US" altLang="en-US" sz="2000" smtClean="0"/>
              <a:t>Rule antecedent/precondition vs. rule consequent</a:t>
            </a:r>
          </a:p>
          <a:p>
            <a:pPr eaLnBrk="1" hangingPunct="1"/>
            <a:r>
              <a:rPr lang="en-US" altLang="en-US" sz="2000" smtClean="0"/>
              <a:t>Assessment of a rule: </a:t>
            </a:r>
            <a:r>
              <a:rPr lang="en-US" altLang="en-US" sz="2000" i="1" smtClean="0"/>
              <a:t>coverage</a:t>
            </a:r>
            <a:r>
              <a:rPr lang="en-US" altLang="en-US" sz="2000" smtClean="0"/>
              <a:t> and </a:t>
            </a:r>
            <a:r>
              <a:rPr lang="en-US" altLang="en-US" sz="2000" i="1" smtClean="0"/>
              <a:t>accuracy</a:t>
            </a:r>
            <a:r>
              <a:rPr lang="en-US" altLang="en-US" sz="2000" smtClean="0"/>
              <a:t> </a:t>
            </a:r>
          </a:p>
          <a:p>
            <a:pPr lvl="1" eaLnBrk="1" hangingPunct="1"/>
            <a:r>
              <a:rPr lang="en-US" altLang="en-US" sz="2000" smtClean="0"/>
              <a:t>n</a:t>
            </a:r>
            <a:r>
              <a:rPr lang="en-US" altLang="en-US" sz="2000" baseline="-25000" smtClean="0"/>
              <a:t>covers </a:t>
            </a:r>
            <a:r>
              <a:rPr lang="en-US" altLang="en-US" sz="2000" smtClean="0"/>
              <a:t>= # of tuples covered by R</a:t>
            </a:r>
          </a:p>
          <a:p>
            <a:pPr lvl="1" eaLnBrk="1" hangingPunct="1"/>
            <a:r>
              <a:rPr lang="en-US" altLang="en-US" sz="2000" smtClean="0"/>
              <a:t>n</a:t>
            </a:r>
            <a:r>
              <a:rPr lang="en-US" altLang="en-US" sz="2000" baseline="-25000" smtClean="0"/>
              <a:t>correct </a:t>
            </a:r>
            <a:r>
              <a:rPr lang="en-US" altLang="en-US" sz="2000" smtClean="0"/>
              <a:t>= # of tuples correctly classified by R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altLang="en-US" sz="2000" smtClean="0"/>
              <a:t>coverage(R) = n</a:t>
            </a:r>
            <a:r>
              <a:rPr lang="en-US" altLang="en-US" sz="2000" baseline="-25000" smtClean="0"/>
              <a:t>covers </a:t>
            </a:r>
            <a:r>
              <a:rPr lang="en-US" altLang="en-US" sz="2000" smtClean="0"/>
              <a:t>/|D|   /* D: training data set */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altLang="en-US" sz="2000" smtClean="0"/>
              <a:t>accuracy(R) = n</a:t>
            </a:r>
            <a:r>
              <a:rPr lang="en-US" altLang="en-US" sz="2000" baseline="-25000" smtClean="0"/>
              <a:t>correct </a:t>
            </a:r>
            <a:r>
              <a:rPr lang="en-US" altLang="en-US" sz="2000" smtClean="0"/>
              <a:t>/ n</a:t>
            </a:r>
            <a:r>
              <a:rPr lang="en-US" altLang="en-US" sz="2000" baseline="-25000" smtClean="0"/>
              <a:t>covers</a:t>
            </a:r>
            <a:endParaRPr lang="en-US" altLang="en-US" sz="2000" smtClean="0"/>
          </a:p>
          <a:p>
            <a:pPr eaLnBrk="1" hangingPunct="1"/>
            <a:r>
              <a:rPr lang="en-US" altLang="en-US" sz="2000" smtClean="0"/>
              <a:t>If more than one rule are triggered, need </a:t>
            </a:r>
            <a:r>
              <a:rPr lang="en-US" altLang="en-US" sz="2000" b="1" smtClean="0"/>
              <a:t>conflict resolution</a:t>
            </a:r>
          </a:p>
          <a:p>
            <a:pPr lvl="1" eaLnBrk="1" hangingPunct="1"/>
            <a:r>
              <a:rPr lang="en-US" altLang="en-US" sz="2000" smtClean="0"/>
              <a:t>Size ordering: assign the highest priority to the triggering rules that has the “toughest” requirement (i.e., with the </a:t>
            </a:r>
            <a:r>
              <a:rPr lang="en-US" altLang="en-US" sz="2000" i="1" smtClean="0"/>
              <a:t>most attribute tests</a:t>
            </a:r>
            <a:r>
              <a:rPr lang="en-US" altLang="en-US" sz="2000" smtClean="0"/>
              <a:t>)</a:t>
            </a:r>
          </a:p>
          <a:p>
            <a:pPr lvl="1" eaLnBrk="1" hangingPunct="1"/>
            <a:r>
              <a:rPr lang="en-US" altLang="en-US" sz="2000" smtClean="0"/>
              <a:t>Class-based ordering: decreasing order of </a:t>
            </a:r>
            <a:r>
              <a:rPr lang="en-US" altLang="en-US" sz="2000" i="1" smtClean="0"/>
              <a:t>prevalence or misclassification cost per class</a:t>
            </a:r>
          </a:p>
          <a:p>
            <a:pPr lvl="1" eaLnBrk="1" hangingPunct="1"/>
            <a:r>
              <a:rPr lang="en-US" altLang="en-US" sz="2000" smtClean="0"/>
              <a:t>Rule-based ordering (</a:t>
            </a:r>
            <a:r>
              <a:rPr lang="en-US" altLang="en-US" sz="2000" b="1" smtClean="0"/>
              <a:t>decision list</a:t>
            </a:r>
            <a:r>
              <a:rPr lang="en-US" altLang="en-US" sz="2000" smtClean="0"/>
              <a:t>): rules are organized into one long priority list, according to some measure of rule quality or by experts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5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5503908-3851-482A-AE13-60637D01CB86}" type="slidenum">
              <a:rPr lang="en-US" altLang="en-US" sz="1200">
                <a:latin typeface="Tahoma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en-US" sz="1200">
              <a:latin typeface="Tahoma" pitchFamily="34" charset="0"/>
            </a:endParaRPr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8783638" cy="762000"/>
          </a:xfrm>
          <a:noFill/>
        </p:spPr>
        <p:txBody>
          <a:bodyPr lIns="92075" tIns="46038" rIns="92075" bIns="46038"/>
          <a:lstStyle/>
          <a:p>
            <a:pPr eaLnBrk="1" hangingPunct="1"/>
            <a:r>
              <a:rPr lang="en-US" altLang="en-US" smtClean="0"/>
              <a:t>Supervised vs. Unsupervised Learning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305800" cy="5181600"/>
          </a:xfrm>
          <a:noFill/>
        </p:spPr>
        <p:txBody>
          <a:bodyPr lIns="92075" tIns="46038" rIns="92075" bIns="46038"/>
          <a:lstStyle/>
          <a:p>
            <a:pPr eaLnBrk="1" hangingPunct="1">
              <a:lnSpc>
                <a:spcPct val="130000"/>
              </a:lnSpc>
            </a:pPr>
            <a:r>
              <a:rPr lang="en-US" altLang="en-US" sz="2400" smtClean="0">
                <a:solidFill>
                  <a:srgbClr val="F83F24"/>
                </a:solidFill>
              </a:rPr>
              <a:t>Supervised learning (classification)</a:t>
            </a:r>
            <a:endParaRPr lang="en-US" altLang="en-US" sz="2400" smtClean="0"/>
          </a:p>
          <a:p>
            <a:pPr lvl="1" eaLnBrk="1" hangingPunct="1">
              <a:lnSpc>
                <a:spcPct val="130000"/>
              </a:lnSpc>
            </a:pPr>
            <a:r>
              <a:rPr lang="en-US" altLang="en-US" sz="2400" smtClean="0"/>
              <a:t>Supervision: The training data (observations, measurements, etc.) are accompanied by </a:t>
            </a:r>
            <a:r>
              <a:rPr lang="en-US" altLang="en-US" sz="2400" b="1" smtClean="0"/>
              <a:t>labels</a:t>
            </a:r>
            <a:r>
              <a:rPr lang="en-US" altLang="en-US" sz="2400" smtClean="0"/>
              <a:t> indicating the class of the observations</a:t>
            </a:r>
          </a:p>
          <a:p>
            <a:pPr lvl="1" eaLnBrk="1" hangingPunct="1">
              <a:lnSpc>
                <a:spcPct val="130000"/>
              </a:lnSpc>
            </a:pPr>
            <a:r>
              <a:rPr lang="en-US" altLang="en-US" sz="2400" smtClean="0"/>
              <a:t>New data is classified based on the training set</a:t>
            </a:r>
          </a:p>
          <a:p>
            <a:pPr eaLnBrk="1" hangingPunct="1">
              <a:lnSpc>
                <a:spcPct val="130000"/>
              </a:lnSpc>
            </a:pPr>
            <a:r>
              <a:rPr lang="en-US" altLang="en-US" sz="2400" smtClean="0">
                <a:solidFill>
                  <a:srgbClr val="F83F24"/>
                </a:solidFill>
              </a:rPr>
              <a:t>Unsupervised learning</a:t>
            </a:r>
            <a:r>
              <a:rPr lang="en-US" altLang="en-US" sz="2400" smtClean="0"/>
              <a:t> </a:t>
            </a:r>
            <a:r>
              <a:rPr lang="en-US" altLang="en-US" sz="2400" smtClean="0">
                <a:solidFill>
                  <a:srgbClr val="FF3300"/>
                </a:solidFill>
              </a:rPr>
              <a:t>(clustering)</a:t>
            </a:r>
          </a:p>
          <a:p>
            <a:pPr lvl="1" eaLnBrk="1" hangingPunct="1">
              <a:lnSpc>
                <a:spcPct val="130000"/>
              </a:lnSpc>
            </a:pPr>
            <a:r>
              <a:rPr lang="en-US" altLang="en-US" sz="2400" smtClean="0"/>
              <a:t>The class labels of training data is unknown</a:t>
            </a:r>
          </a:p>
          <a:p>
            <a:pPr lvl="1" eaLnBrk="1" hangingPunct="1">
              <a:lnSpc>
                <a:spcPct val="130000"/>
              </a:lnSpc>
            </a:pPr>
            <a:r>
              <a:rPr lang="en-US" altLang="en-US" sz="2400" smtClean="0"/>
              <a:t>Given a set of measurements, observations, etc. with the aim of establishing the existence of classes or clusters in the data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Number Placeholder 5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56CCD5C-897A-4E5E-BC99-DFE713969D24}" type="slidenum">
              <a:rPr lang="en-US" altLang="en-US" sz="1200">
                <a:latin typeface="Tahoma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30</a:t>
            </a:fld>
            <a:endParaRPr lang="en-US" altLang="en-US" sz="1200">
              <a:latin typeface="Tahoma" pitchFamily="34" charset="0"/>
            </a:endParaRPr>
          </a:p>
        </p:txBody>
      </p:sp>
      <p:grpSp>
        <p:nvGrpSpPr>
          <p:cNvPr id="74755" name="Group 59"/>
          <p:cNvGrpSpPr>
            <a:grpSpLocks/>
          </p:cNvGrpSpPr>
          <p:nvPr/>
        </p:nvGrpSpPr>
        <p:grpSpPr bwMode="auto">
          <a:xfrm>
            <a:off x="5638800" y="1600200"/>
            <a:ext cx="3505200" cy="2133600"/>
            <a:chOff x="3504" y="144"/>
            <a:chExt cx="2091" cy="1248"/>
          </a:xfrm>
        </p:grpSpPr>
        <p:sp>
          <p:nvSpPr>
            <p:cNvPr id="74759" name="Rectangle 34"/>
            <p:cNvSpPr>
              <a:spLocks noChangeArrowheads="1"/>
            </p:cNvSpPr>
            <p:nvPr/>
          </p:nvSpPr>
          <p:spPr bwMode="auto">
            <a:xfrm>
              <a:off x="4272" y="144"/>
              <a:ext cx="336" cy="200"/>
            </a:xfrm>
            <a:prstGeom prst="rect">
              <a:avLst/>
            </a:prstGeom>
            <a:solidFill>
              <a:srgbClr val="00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Times New Roman" pitchFamily="18" charset="0"/>
                </a:rPr>
                <a:t>age?</a:t>
              </a:r>
            </a:p>
          </p:txBody>
        </p:sp>
        <p:grpSp>
          <p:nvGrpSpPr>
            <p:cNvPr id="74760" name="Group 58"/>
            <p:cNvGrpSpPr>
              <a:grpSpLocks/>
            </p:cNvGrpSpPr>
            <p:nvPr/>
          </p:nvGrpSpPr>
          <p:grpSpPr bwMode="auto">
            <a:xfrm>
              <a:off x="3504" y="290"/>
              <a:ext cx="2091" cy="1102"/>
              <a:chOff x="3504" y="144"/>
              <a:chExt cx="2091" cy="1102"/>
            </a:xfrm>
          </p:grpSpPr>
          <p:sp>
            <p:nvSpPr>
              <p:cNvPr id="74761" name="Rectangle 36"/>
              <p:cNvSpPr>
                <a:spLocks noChangeArrowheads="1"/>
              </p:cNvSpPr>
              <p:nvPr/>
            </p:nvSpPr>
            <p:spPr bwMode="auto">
              <a:xfrm>
                <a:off x="3717" y="528"/>
                <a:ext cx="498" cy="200"/>
              </a:xfrm>
              <a:prstGeom prst="rect">
                <a:avLst/>
              </a:prstGeom>
              <a:solidFill>
                <a:srgbClr val="00FFCC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92075" tIns="46038" rIns="92075" bIns="46038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folHlink"/>
                  </a:buClr>
                  <a:buSzPct val="60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hlink"/>
                  </a:buClr>
                  <a:buSzPct val="55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itchFamily="2" charset="2"/>
                  <a:buChar char="n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2"/>
                  </a:buClr>
                  <a:buSzPct val="55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400">
                    <a:latin typeface="Times New Roman" pitchFamily="18" charset="0"/>
                  </a:rPr>
                  <a:t>student?</a:t>
                </a:r>
              </a:p>
            </p:txBody>
          </p:sp>
          <p:sp>
            <p:nvSpPr>
              <p:cNvPr id="74762" name="Rectangle 37"/>
              <p:cNvSpPr>
                <a:spLocks noChangeArrowheads="1"/>
              </p:cNvSpPr>
              <p:nvPr/>
            </p:nvSpPr>
            <p:spPr bwMode="auto">
              <a:xfrm>
                <a:off x="4824" y="528"/>
                <a:ext cx="718" cy="200"/>
              </a:xfrm>
              <a:prstGeom prst="rect">
                <a:avLst/>
              </a:prstGeom>
              <a:solidFill>
                <a:srgbClr val="99CC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92075" tIns="46038" rIns="92075" bIns="46038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folHlink"/>
                  </a:buClr>
                  <a:buSzPct val="60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hlink"/>
                  </a:buClr>
                  <a:buSzPct val="55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itchFamily="2" charset="2"/>
                  <a:buChar char="n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2"/>
                  </a:buClr>
                  <a:buSzPct val="55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400">
                    <a:latin typeface="Times New Roman" pitchFamily="18" charset="0"/>
                  </a:rPr>
                  <a:t>credit rating?</a:t>
                </a:r>
              </a:p>
            </p:txBody>
          </p:sp>
          <p:sp>
            <p:nvSpPr>
              <p:cNvPr id="74763" name="Line 38"/>
              <p:cNvSpPr>
                <a:spLocks noChangeShapeType="1"/>
              </p:cNvSpPr>
              <p:nvPr/>
            </p:nvSpPr>
            <p:spPr bwMode="auto">
              <a:xfrm flipH="1">
                <a:off x="3971" y="155"/>
                <a:ext cx="317" cy="416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764" name="Line 39"/>
              <p:cNvSpPr>
                <a:spLocks noChangeShapeType="1"/>
              </p:cNvSpPr>
              <p:nvPr/>
            </p:nvSpPr>
            <p:spPr bwMode="auto">
              <a:xfrm flipH="1">
                <a:off x="4481" y="169"/>
                <a:ext cx="0" cy="172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765" name="Line 40"/>
              <p:cNvSpPr>
                <a:spLocks noChangeShapeType="1"/>
              </p:cNvSpPr>
              <p:nvPr/>
            </p:nvSpPr>
            <p:spPr bwMode="auto">
              <a:xfrm>
                <a:off x="4636" y="144"/>
                <a:ext cx="534" cy="44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766" name="Rectangle 41"/>
              <p:cNvSpPr>
                <a:spLocks noChangeArrowheads="1"/>
              </p:cNvSpPr>
              <p:nvPr/>
            </p:nvSpPr>
            <p:spPr bwMode="auto">
              <a:xfrm>
                <a:off x="3889" y="288"/>
                <a:ext cx="330" cy="181"/>
              </a:xfrm>
              <a:prstGeom prst="rect">
                <a:avLst/>
              </a:prstGeom>
              <a:solidFill>
                <a:srgbClr val="FFFF00"/>
              </a:solidFill>
              <a:ln w="12700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lIns="92075" tIns="46038" rIns="92075" bIns="46038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folHlink"/>
                  </a:buClr>
                  <a:buSzPct val="60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hlink"/>
                  </a:buClr>
                  <a:buSzPct val="55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itchFamily="2" charset="2"/>
                  <a:buChar char="n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2"/>
                  </a:buClr>
                  <a:buSzPct val="55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200" b="1">
                    <a:latin typeface="Times New Roman" pitchFamily="18" charset="0"/>
                  </a:rPr>
                  <a:t>&lt;=30</a:t>
                </a:r>
                <a:endParaRPr lang="en-US" altLang="en-US" sz="1200">
                  <a:latin typeface="Times New Roman" pitchFamily="18" charset="0"/>
                </a:endParaRPr>
              </a:p>
            </p:txBody>
          </p:sp>
          <p:sp>
            <p:nvSpPr>
              <p:cNvPr id="74767" name="Rectangle 42"/>
              <p:cNvSpPr>
                <a:spLocks noChangeArrowheads="1"/>
              </p:cNvSpPr>
              <p:nvPr/>
            </p:nvSpPr>
            <p:spPr bwMode="auto">
              <a:xfrm>
                <a:off x="4828" y="325"/>
                <a:ext cx="267" cy="173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folHlink"/>
                  </a:buClr>
                  <a:buSzPct val="60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hlink"/>
                  </a:buClr>
                  <a:buSzPct val="55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itchFamily="2" charset="2"/>
                  <a:buChar char="n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2"/>
                  </a:buClr>
                  <a:buSzPct val="55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200" b="1">
                    <a:latin typeface="Times New Roman" pitchFamily="18" charset="0"/>
                  </a:rPr>
                  <a:t>&gt;40</a:t>
                </a:r>
                <a:endParaRPr lang="en-US" altLang="en-US" sz="1200">
                  <a:latin typeface="Times New Roman" pitchFamily="18" charset="0"/>
                </a:endParaRPr>
              </a:p>
            </p:txBody>
          </p:sp>
          <p:sp>
            <p:nvSpPr>
              <p:cNvPr id="74768" name="Line 43"/>
              <p:cNvSpPr>
                <a:spLocks noChangeShapeType="1"/>
              </p:cNvSpPr>
              <p:nvPr/>
            </p:nvSpPr>
            <p:spPr bwMode="auto">
              <a:xfrm flipH="1">
                <a:off x="3636" y="743"/>
                <a:ext cx="268" cy="311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769" name="Line 44"/>
              <p:cNvSpPr>
                <a:spLocks noChangeShapeType="1"/>
              </p:cNvSpPr>
              <p:nvPr/>
            </p:nvSpPr>
            <p:spPr bwMode="auto">
              <a:xfrm>
                <a:off x="4026" y="743"/>
                <a:ext cx="244" cy="311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770" name="Line 45"/>
              <p:cNvSpPr>
                <a:spLocks noChangeShapeType="1"/>
              </p:cNvSpPr>
              <p:nvPr/>
            </p:nvSpPr>
            <p:spPr bwMode="auto">
              <a:xfrm flipH="1">
                <a:off x="4856" y="743"/>
                <a:ext cx="244" cy="28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771" name="Line 46"/>
              <p:cNvSpPr>
                <a:spLocks noChangeShapeType="1"/>
              </p:cNvSpPr>
              <p:nvPr/>
            </p:nvSpPr>
            <p:spPr bwMode="auto">
              <a:xfrm>
                <a:off x="5246" y="743"/>
                <a:ext cx="220" cy="28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772" name="Line 47"/>
              <p:cNvSpPr>
                <a:spLocks noChangeShapeType="1"/>
              </p:cNvSpPr>
              <p:nvPr/>
            </p:nvSpPr>
            <p:spPr bwMode="auto">
              <a:xfrm>
                <a:off x="4481" y="438"/>
                <a:ext cx="0" cy="13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773" name="Rectangle 48"/>
              <p:cNvSpPr>
                <a:spLocks noChangeArrowheads="1"/>
              </p:cNvSpPr>
              <p:nvPr/>
            </p:nvSpPr>
            <p:spPr bwMode="auto">
              <a:xfrm>
                <a:off x="3504" y="1054"/>
                <a:ext cx="228" cy="192"/>
              </a:xfrm>
              <a:prstGeom prst="rect">
                <a:avLst/>
              </a:prstGeom>
              <a:solidFill>
                <a:srgbClr val="FFCC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folHlink"/>
                  </a:buClr>
                  <a:buSzPct val="60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hlink"/>
                  </a:buClr>
                  <a:buSzPct val="55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itchFamily="2" charset="2"/>
                  <a:buChar char="n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2"/>
                  </a:buClr>
                  <a:buSzPct val="55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400">
                    <a:latin typeface="Times New Roman" pitchFamily="18" charset="0"/>
                  </a:rPr>
                  <a:t>no</a:t>
                </a:r>
              </a:p>
            </p:txBody>
          </p:sp>
          <p:sp>
            <p:nvSpPr>
              <p:cNvPr id="74774" name="Rectangle 49"/>
              <p:cNvSpPr>
                <a:spLocks noChangeArrowheads="1"/>
              </p:cNvSpPr>
              <p:nvPr/>
            </p:nvSpPr>
            <p:spPr bwMode="auto">
              <a:xfrm>
                <a:off x="4139" y="1054"/>
                <a:ext cx="266" cy="192"/>
              </a:xfrm>
              <a:prstGeom prst="rect">
                <a:avLst/>
              </a:prstGeom>
              <a:solidFill>
                <a:srgbClr val="00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folHlink"/>
                  </a:buClr>
                  <a:buSzPct val="60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hlink"/>
                  </a:buClr>
                  <a:buSzPct val="55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itchFamily="2" charset="2"/>
                  <a:buChar char="n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2"/>
                  </a:buClr>
                  <a:buSzPct val="55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400">
                    <a:latin typeface="Times New Roman" pitchFamily="18" charset="0"/>
                  </a:rPr>
                  <a:t>yes</a:t>
                </a:r>
              </a:p>
            </p:txBody>
          </p:sp>
          <p:sp>
            <p:nvSpPr>
              <p:cNvPr id="74775" name="Rectangle 50"/>
              <p:cNvSpPr>
                <a:spLocks noChangeArrowheads="1"/>
              </p:cNvSpPr>
              <p:nvPr/>
            </p:nvSpPr>
            <p:spPr bwMode="auto">
              <a:xfrm>
                <a:off x="5329" y="1030"/>
                <a:ext cx="266" cy="192"/>
              </a:xfrm>
              <a:prstGeom prst="rect">
                <a:avLst/>
              </a:prstGeom>
              <a:solidFill>
                <a:srgbClr val="00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folHlink"/>
                  </a:buClr>
                  <a:buSzPct val="60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hlink"/>
                  </a:buClr>
                  <a:buSzPct val="55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itchFamily="2" charset="2"/>
                  <a:buChar char="n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2"/>
                  </a:buClr>
                  <a:buSzPct val="55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400">
                    <a:latin typeface="Times New Roman" pitchFamily="18" charset="0"/>
                  </a:rPr>
                  <a:t>yes</a:t>
                </a:r>
              </a:p>
            </p:txBody>
          </p:sp>
          <p:sp>
            <p:nvSpPr>
              <p:cNvPr id="74776" name="Rectangle 51"/>
              <p:cNvSpPr>
                <a:spLocks noChangeArrowheads="1"/>
              </p:cNvSpPr>
              <p:nvPr/>
            </p:nvSpPr>
            <p:spPr bwMode="auto">
              <a:xfrm>
                <a:off x="4348" y="595"/>
                <a:ext cx="266" cy="192"/>
              </a:xfrm>
              <a:prstGeom prst="rect">
                <a:avLst/>
              </a:prstGeom>
              <a:solidFill>
                <a:srgbClr val="00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folHlink"/>
                  </a:buClr>
                  <a:buSzPct val="60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hlink"/>
                  </a:buClr>
                  <a:buSzPct val="55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itchFamily="2" charset="2"/>
                  <a:buChar char="n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2"/>
                  </a:buClr>
                  <a:buSzPct val="55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400">
                    <a:latin typeface="Times New Roman" pitchFamily="18" charset="0"/>
                  </a:rPr>
                  <a:t>yes</a:t>
                </a:r>
              </a:p>
            </p:txBody>
          </p:sp>
          <p:sp>
            <p:nvSpPr>
              <p:cNvPr id="74777" name="Rectangle 52"/>
              <p:cNvSpPr>
                <a:spLocks noChangeArrowheads="1"/>
              </p:cNvSpPr>
              <p:nvPr/>
            </p:nvSpPr>
            <p:spPr bwMode="auto">
              <a:xfrm>
                <a:off x="4295" y="335"/>
                <a:ext cx="341" cy="96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folHlink"/>
                  </a:buClr>
                  <a:buSzPct val="60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hlink"/>
                  </a:buClr>
                  <a:buSzPct val="55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itchFamily="2" charset="2"/>
                  <a:buChar char="n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2"/>
                  </a:buClr>
                  <a:buSzPct val="55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200" b="1">
                    <a:latin typeface="Times New Roman" pitchFamily="18" charset="0"/>
                  </a:rPr>
                  <a:t>31..40</a:t>
                </a:r>
                <a:endParaRPr lang="en-US" altLang="en-US" sz="1200">
                  <a:latin typeface="Times New Roman" pitchFamily="18" charset="0"/>
                </a:endParaRPr>
              </a:p>
            </p:txBody>
          </p:sp>
          <p:sp>
            <p:nvSpPr>
              <p:cNvPr id="74778" name="Rectangle 53"/>
              <p:cNvSpPr>
                <a:spLocks noChangeArrowheads="1"/>
              </p:cNvSpPr>
              <p:nvPr/>
            </p:nvSpPr>
            <p:spPr bwMode="auto">
              <a:xfrm rot="-143156">
                <a:off x="4723" y="1030"/>
                <a:ext cx="228" cy="192"/>
              </a:xfrm>
              <a:prstGeom prst="rect">
                <a:avLst/>
              </a:prstGeom>
              <a:solidFill>
                <a:srgbClr val="FFCC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folHlink"/>
                  </a:buClr>
                  <a:buSzPct val="60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hlink"/>
                  </a:buClr>
                  <a:buSzPct val="55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itchFamily="2" charset="2"/>
                  <a:buChar char="n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2"/>
                  </a:buClr>
                  <a:buSzPct val="55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400">
                    <a:latin typeface="Times New Roman" pitchFamily="18" charset="0"/>
                  </a:rPr>
                  <a:t>no</a:t>
                </a:r>
              </a:p>
            </p:txBody>
          </p:sp>
          <p:sp>
            <p:nvSpPr>
              <p:cNvPr id="74779" name="Rectangle 54"/>
              <p:cNvSpPr>
                <a:spLocks noChangeArrowheads="1"/>
              </p:cNvSpPr>
              <p:nvPr/>
            </p:nvSpPr>
            <p:spPr bwMode="auto">
              <a:xfrm>
                <a:off x="5242" y="815"/>
                <a:ext cx="250" cy="173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folHlink"/>
                  </a:buClr>
                  <a:buSzPct val="60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hlink"/>
                  </a:buClr>
                  <a:buSzPct val="55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itchFamily="2" charset="2"/>
                  <a:buChar char="n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2"/>
                  </a:buClr>
                  <a:buSzPct val="55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200">
                    <a:latin typeface="Times New Roman" pitchFamily="18" charset="0"/>
                  </a:rPr>
                  <a:t>fair</a:t>
                </a:r>
              </a:p>
            </p:txBody>
          </p:sp>
          <p:sp>
            <p:nvSpPr>
              <p:cNvPr id="74780" name="Rectangle 55"/>
              <p:cNvSpPr>
                <a:spLocks noChangeArrowheads="1"/>
              </p:cNvSpPr>
              <p:nvPr/>
            </p:nvSpPr>
            <p:spPr bwMode="auto">
              <a:xfrm>
                <a:off x="4682" y="815"/>
                <a:ext cx="465" cy="173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folHlink"/>
                  </a:buClr>
                  <a:buSzPct val="60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hlink"/>
                  </a:buClr>
                  <a:buSzPct val="55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itchFamily="2" charset="2"/>
                  <a:buChar char="n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2"/>
                  </a:buClr>
                  <a:buSzPct val="55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200">
                    <a:latin typeface="Times New Roman" pitchFamily="18" charset="0"/>
                  </a:rPr>
                  <a:t>excellent</a:t>
                </a:r>
              </a:p>
            </p:txBody>
          </p:sp>
          <p:sp>
            <p:nvSpPr>
              <p:cNvPr id="74781" name="Rectangle 56"/>
              <p:cNvSpPr>
                <a:spLocks noChangeArrowheads="1"/>
              </p:cNvSpPr>
              <p:nvPr/>
            </p:nvSpPr>
            <p:spPr bwMode="auto">
              <a:xfrm>
                <a:off x="4070" y="839"/>
                <a:ext cx="244" cy="173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folHlink"/>
                  </a:buClr>
                  <a:buSzPct val="60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hlink"/>
                  </a:buClr>
                  <a:buSzPct val="55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itchFamily="2" charset="2"/>
                  <a:buChar char="n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2"/>
                  </a:buClr>
                  <a:buSzPct val="55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200">
                    <a:latin typeface="Times New Roman" pitchFamily="18" charset="0"/>
                  </a:rPr>
                  <a:t>yes</a:t>
                </a:r>
              </a:p>
            </p:txBody>
          </p:sp>
          <p:sp>
            <p:nvSpPr>
              <p:cNvPr id="74782" name="Rectangle 57"/>
              <p:cNvSpPr>
                <a:spLocks noChangeArrowheads="1"/>
              </p:cNvSpPr>
              <p:nvPr/>
            </p:nvSpPr>
            <p:spPr bwMode="auto">
              <a:xfrm>
                <a:off x="3637" y="839"/>
                <a:ext cx="218" cy="173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92075" tIns="46038" rIns="92075" bIns="46038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folHlink"/>
                  </a:buClr>
                  <a:buSzPct val="60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hlink"/>
                  </a:buClr>
                  <a:buSzPct val="55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itchFamily="2" charset="2"/>
                  <a:buChar char="n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2"/>
                  </a:buClr>
                  <a:buSzPct val="55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200">
                    <a:latin typeface="Times New Roman" pitchFamily="18" charset="0"/>
                  </a:rPr>
                  <a:t>no</a:t>
                </a:r>
              </a:p>
            </p:txBody>
          </p:sp>
        </p:grpSp>
      </p:grp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4343400"/>
            <a:ext cx="8763000" cy="2362200"/>
          </a:xfrm>
        </p:spPr>
        <p:txBody>
          <a:bodyPr/>
          <a:lstStyle/>
          <a:p>
            <a:pPr eaLnBrk="1" hangingPunct="1"/>
            <a:r>
              <a:rPr lang="en-US" altLang="en-US" sz="2400" smtClean="0"/>
              <a:t>Example: Rule extraction from our </a:t>
            </a:r>
            <a:r>
              <a:rPr lang="en-US" altLang="en-US" sz="2400" i="1" smtClean="0"/>
              <a:t>buys_computer</a:t>
            </a:r>
            <a:r>
              <a:rPr lang="en-US" altLang="en-US" sz="2400" smtClean="0"/>
              <a:t> decision-tree</a:t>
            </a:r>
          </a:p>
          <a:p>
            <a:pPr lvl="1" eaLnBrk="1" hangingPunct="1">
              <a:spcBef>
                <a:spcPct val="40000"/>
              </a:spcBef>
              <a:buFont typeface="Wingdings" pitchFamily="2" charset="2"/>
              <a:buNone/>
            </a:pPr>
            <a:r>
              <a:rPr lang="en-US" altLang="en-US" sz="2000" smtClean="0"/>
              <a:t>IF </a:t>
            </a:r>
            <a:r>
              <a:rPr lang="en-US" altLang="en-US" sz="2000" i="1" smtClean="0"/>
              <a:t>age</a:t>
            </a:r>
            <a:r>
              <a:rPr lang="en-US" altLang="en-US" sz="2000" smtClean="0"/>
              <a:t> = young AND </a:t>
            </a:r>
            <a:r>
              <a:rPr lang="en-US" altLang="en-US" sz="2000" i="1" smtClean="0"/>
              <a:t>student</a:t>
            </a:r>
            <a:r>
              <a:rPr lang="en-US" altLang="en-US" sz="2000" smtClean="0"/>
              <a:t> = </a:t>
            </a:r>
            <a:r>
              <a:rPr lang="en-US" altLang="en-US" sz="2000" i="1" smtClean="0"/>
              <a:t>no</a:t>
            </a:r>
            <a:r>
              <a:rPr lang="en-US" altLang="en-US" sz="2000" smtClean="0"/>
              <a:t>                 THEN </a:t>
            </a:r>
            <a:r>
              <a:rPr lang="en-US" altLang="en-US" sz="2000" i="1" smtClean="0"/>
              <a:t>buys_computer</a:t>
            </a:r>
            <a:r>
              <a:rPr lang="en-US" altLang="en-US" sz="2000" smtClean="0"/>
              <a:t> = </a:t>
            </a:r>
            <a:r>
              <a:rPr lang="en-US" altLang="en-US" sz="2000" i="1" smtClean="0"/>
              <a:t>no</a:t>
            </a:r>
            <a:endParaRPr lang="en-US" altLang="en-US" sz="2000" smtClean="0"/>
          </a:p>
          <a:p>
            <a:pPr lvl="1" eaLnBrk="1" hangingPunct="1">
              <a:buFont typeface="Wingdings" pitchFamily="2" charset="2"/>
              <a:buNone/>
            </a:pPr>
            <a:r>
              <a:rPr lang="en-US" altLang="en-US" sz="2000" smtClean="0"/>
              <a:t>IF </a:t>
            </a:r>
            <a:r>
              <a:rPr lang="en-US" altLang="en-US" sz="2000" i="1" smtClean="0"/>
              <a:t>age</a:t>
            </a:r>
            <a:r>
              <a:rPr lang="en-US" altLang="en-US" sz="2000" smtClean="0"/>
              <a:t> = young AND </a:t>
            </a:r>
            <a:r>
              <a:rPr lang="en-US" altLang="en-US" sz="2000" i="1" smtClean="0"/>
              <a:t>student</a:t>
            </a:r>
            <a:r>
              <a:rPr lang="en-US" altLang="en-US" sz="2000" smtClean="0"/>
              <a:t> = </a:t>
            </a:r>
            <a:r>
              <a:rPr lang="en-US" altLang="en-US" sz="2000" i="1" smtClean="0"/>
              <a:t>yes</a:t>
            </a:r>
            <a:r>
              <a:rPr lang="en-US" altLang="en-US" sz="2000" smtClean="0"/>
              <a:t>                THEN </a:t>
            </a:r>
            <a:r>
              <a:rPr lang="en-US" altLang="en-US" sz="2000" i="1" smtClean="0"/>
              <a:t>buys_computer</a:t>
            </a:r>
            <a:r>
              <a:rPr lang="en-US" altLang="en-US" sz="2000" smtClean="0"/>
              <a:t> = </a:t>
            </a:r>
            <a:r>
              <a:rPr lang="en-US" altLang="en-US" sz="2000" i="1" smtClean="0"/>
              <a:t>yes</a:t>
            </a:r>
            <a:endParaRPr lang="en-US" altLang="en-US" sz="2000" smtClean="0"/>
          </a:p>
          <a:p>
            <a:pPr lvl="1" eaLnBrk="1" hangingPunct="1">
              <a:buFont typeface="Wingdings" pitchFamily="2" charset="2"/>
              <a:buNone/>
            </a:pPr>
            <a:r>
              <a:rPr lang="en-US" altLang="en-US" sz="2000" smtClean="0"/>
              <a:t>IF </a:t>
            </a:r>
            <a:r>
              <a:rPr lang="en-US" altLang="en-US" sz="2000" i="1" smtClean="0"/>
              <a:t>age</a:t>
            </a:r>
            <a:r>
              <a:rPr lang="en-US" altLang="en-US" sz="2000" smtClean="0"/>
              <a:t> = mid-age 			    THEN </a:t>
            </a:r>
            <a:r>
              <a:rPr lang="en-US" altLang="en-US" sz="2000" i="1" smtClean="0"/>
              <a:t>buys_computer</a:t>
            </a:r>
            <a:r>
              <a:rPr lang="en-US" altLang="en-US" sz="2000" smtClean="0"/>
              <a:t> = </a:t>
            </a:r>
            <a:r>
              <a:rPr lang="en-US" altLang="en-US" sz="2000" i="1" smtClean="0"/>
              <a:t>yes</a:t>
            </a:r>
            <a:endParaRPr lang="en-US" altLang="en-US" sz="2000" smtClean="0"/>
          </a:p>
          <a:p>
            <a:pPr lvl="1" eaLnBrk="1" hangingPunct="1">
              <a:buFont typeface="Wingdings" pitchFamily="2" charset="2"/>
              <a:buNone/>
            </a:pPr>
            <a:r>
              <a:rPr lang="en-US" altLang="en-US" sz="2000" smtClean="0"/>
              <a:t>IF </a:t>
            </a:r>
            <a:r>
              <a:rPr lang="en-US" altLang="en-US" sz="2000" i="1" smtClean="0"/>
              <a:t>age</a:t>
            </a:r>
            <a:r>
              <a:rPr lang="en-US" altLang="en-US" sz="2000" smtClean="0"/>
              <a:t> = old AND </a:t>
            </a:r>
            <a:r>
              <a:rPr lang="en-US" altLang="en-US" sz="2000" i="1" smtClean="0"/>
              <a:t>credit_rating</a:t>
            </a:r>
            <a:r>
              <a:rPr lang="en-US" altLang="en-US" sz="2000" smtClean="0"/>
              <a:t> = </a:t>
            </a:r>
            <a:r>
              <a:rPr lang="en-US" altLang="en-US" sz="2000" i="1" smtClean="0"/>
              <a:t>excellent</a:t>
            </a:r>
            <a:r>
              <a:rPr lang="en-US" altLang="en-US" sz="2000" smtClean="0"/>
              <a:t>  THEN </a:t>
            </a:r>
            <a:r>
              <a:rPr lang="en-US" altLang="en-US" sz="2000" i="1" smtClean="0"/>
              <a:t>buys_computer </a:t>
            </a:r>
            <a:r>
              <a:rPr lang="en-US" altLang="en-US" sz="2000" smtClean="0"/>
              <a:t>= </a:t>
            </a:r>
            <a:r>
              <a:rPr lang="en-US" altLang="en-US" sz="2000" i="1" smtClean="0"/>
              <a:t>no</a:t>
            </a:r>
            <a:endParaRPr lang="en-US" altLang="en-US" sz="2000" smtClean="0"/>
          </a:p>
          <a:p>
            <a:pPr lvl="1" eaLnBrk="1" hangingPunct="1">
              <a:buFont typeface="Wingdings" pitchFamily="2" charset="2"/>
              <a:buNone/>
            </a:pPr>
            <a:r>
              <a:rPr lang="en-US" altLang="en-US" sz="2000" smtClean="0"/>
              <a:t>IF </a:t>
            </a:r>
            <a:r>
              <a:rPr lang="en-US" altLang="en-US" sz="2000" i="1" smtClean="0"/>
              <a:t>age</a:t>
            </a:r>
            <a:r>
              <a:rPr lang="en-US" altLang="en-US" sz="2000" smtClean="0"/>
              <a:t> = old AND </a:t>
            </a:r>
            <a:r>
              <a:rPr lang="en-US" altLang="en-US" sz="2000" i="1" smtClean="0"/>
              <a:t>credit_rating</a:t>
            </a:r>
            <a:r>
              <a:rPr lang="en-US" altLang="en-US" sz="2000" smtClean="0"/>
              <a:t> = </a:t>
            </a:r>
            <a:r>
              <a:rPr lang="en-US" altLang="en-US" sz="2000" i="1" smtClean="0"/>
              <a:t>fair</a:t>
            </a:r>
            <a:r>
              <a:rPr lang="en-US" altLang="en-US" sz="2000" smtClean="0"/>
              <a:t>            THEN </a:t>
            </a:r>
            <a:r>
              <a:rPr lang="en-US" altLang="en-US" sz="2000" i="1" smtClean="0"/>
              <a:t>buys_computer</a:t>
            </a:r>
            <a:r>
              <a:rPr lang="en-US" altLang="en-US" sz="2000" smtClean="0"/>
              <a:t> = </a:t>
            </a:r>
            <a:r>
              <a:rPr lang="en-US" altLang="en-US" sz="2000" i="1" smtClean="0"/>
              <a:t>yes</a:t>
            </a:r>
          </a:p>
        </p:txBody>
      </p:sp>
      <p:sp>
        <p:nvSpPr>
          <p:cNvPr id="74757" name="Rectangle 2"/>
          <p:cNvSpPr>
            <a:spLocks noGrp="1" noChangeArrowheads="1"/>
          </p:cNvSpPr>
          <p:nvPr>
            <p:ph type="title"/>
          </p:nvPr>
        </p:nvSpPr>
        <p:spPr>
          <a:xfrm>
            <a:off x="206375" y="228600"/>
            <a:ext cx="8783638" cy="609600"/>
          </a:xfrm>
        </p:spPr>
        <p:txBody>
          <a:bodyPr/>
          <a:lstStyle/>
          <a:p>
            <a:pPr eaLnBrk="1" hangingPunct="1"/>
            <a:r>
              <a:rPr lang="en-US" altLang="en-US" smtClean="0"/>
              <a:t>Rule Extraction from a Decision Tree</a:t>
            </a:r>
          </a:p>
        </p:txBody>
      </p:sp>
      <p:sp>
        <p:nvSpPr>
          <p:cNvPr id="74758" name="Rectangle 60"/>
          <p:cNvSpPr>
            <a:spLocks noChangeArrowheads="1"/>
          </p:cNvSpPr>
          <p:nvPr/>
        </p:nvSpPr>
        <p:spPr bwMode="auto">
          <a:xfrm>
            <a:off x="228600" y="1066800"/>
            <a:ext cx="62484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en-US" sz="2400"/>
              <a:t>Rules are </a:t>
            </a:r>
            <a:r>
              <a:rPr lang="en-US" altLang="en-US" sz="2400" i="1"/>
              <a:t>easier to understand</a:t>
            </a:r>
            <a:r>
              <a:rPr lang="en-US" altLang="en-US" sz="2400"/>
              <a:t> than large trees</a:t>
            </a:r>
          </a:p>
          <a:p>
            <a:pPr eaLnBrk="1" hangingPunct="1"/>
            <a:r>
              <a:rPr lang="en-US" altLang="en-US" sz="2400"/>
              <a:t>One rule is created </a:t>
            </a:r>
            <a:r>
              <a:rPr lang="en-US" altLang="en-US" sz="2400" i="1"/>
              <a:t>for each path</a:t>
            </a:r>
            <a:r>
              <a:rPr lang="en-US" altLang="en-US" sz="2400"/>
              <a:t> from the root to a leaf</a:t>
            </a:r>
          </a:p>
          <a:p>
            <a:pPr eaLnBrk="1" hangingPunct="1"/>
            <a:r>
              <a:rPr lang="en-US" altLang="en-US" sz="2400"/>
              <a:t>Each attribute-value pair along a path forms a conjunction: the leaf holds the class prediction </a:t>
            </a:r>
          </a:p>
          <a:p>
            <a:pPr eaLnBrk="1" hangingPunct="1"/>
            <a:r>
              <a:rPr lang="en-US" altLang="en-US" sz="2400"/>
              <a:t>Rules are mutually exclusive and exhaustive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Slide Number Placeholder 5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A318BC3-3C6F-416D-9011-F7B7F51BA2B2}" type="slidenum">
              <a:rPr lang="en-US" altLang="en-US" sz="1200">
                <a:latin typeface="Tahoma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31</a:t>
            </a:fld>
            <a:endParaRPr lang="en-US" altLang="en-US" sz="1200">
              <a:latin typeface="Tahoma" pitchFamily="34" charset="0"/>
            </a:endParaRPr>
          </a:p>
        </p:txBody>
      </p:sp>
      <p:sp>
        <p:nvSpPr>
          <p:cNvPr id="76803" name="Rectangle 2"/>
          <p:cNvSpPr>
            <a:spLocks noGrp="1" noChangeArrowheads="1"/>
          </p:cNvSpPr>
          <p:nvPr>
            <p:ph type="title"/>
          </p:nvPr>
        </p:nvSpPr>
        <p:spPr>
          <a:xfrm>
            <a:off x="-152400" y="304800"/>
            <a:ext cx="9448800" cy="609600"/>
          </a:xfrm>
        </p:spPr>
        <p:txBody>
          <a:bodyPr/>
          <a:lstStyle/>
          <a:p>
            <a:pPr eaLnBrk="1" hangingPunct="1"/>
            <a:r>
              <a:rPr lang="en-US" altLang="en-US" smtClean="0"/>
              <a:t>Rule Induction: Sequential Covering Method</a:t>
            </a:r>
            <a:r>
              <a:rPr lang="en-US" altLang="en-US" sz="3200" smtClean="0"/>
              <a:t> </a:t>
            </a:r>
          </a:p>
        </p:txBody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371600"/>
            <a:ext cx="8991600" cy="5257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Sequential covering algorithm: Extracts rules directly from training data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Typical sequential covering algorithms: FOIL, AQ, CN2, RIPPER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Rules are learned </a:t>
            </a:r>
            <a:r>
              <a:rPr lang="en-US" altLang="en-US" sz="2400" i="1" smtClean="0"/>
              <a:t>sequentially</a:t>
            </a:r>
            <a:r>
              <a:rPr lang="en-US" altLang="en-US" sz="2400" smtClean="0"/>
              <a:t>, each for a given class C</a:t>
            </a:r>
            <a:r>
              <a:rPr lang="en-US" altLang="en-US" sz="2400" baseline="-25000" smtClean="0"/>
              <a:t>i </a:t>
            </a:r>
            <a:r>
              <a:rPr lang="en-US" altLang="en-US" sz="2400" smtClean="0"/>
              <a:t>will cover many tuples of C</a:t>
            </a:r>
            <a:r>
              <a:rPr lang="en-US" altLang="en-US" sz="2400" baseline="-25000" smtClean="0"/>
              <a:t>i </a:t>
            </a:r>
            <a:r>
              <a:rPr lang="en-US" altLang="en-US" sz="2400" smtClean="0"/>
              <a:t>but none (or few) of the tuples of other classes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Steps: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smtClean="0"/>
              <a:t>Rules are learned one at a time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smtClean="0"/>
              <a:t>Each time a rule is learned, the tuples covered by the rules are removed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smtClean="0"/>
              <a:t>Repeat the process on the remaining tuples until </a:t>
            </a:r>
            <a:r>
              <a:rPr lang="en-US" altLang="en-US" sz="2400" i="1" smtClean="0"/>
              <a:t>termination condition</a:t>
            </a:r>
            <a:r>
              <a:rPr lang="en-US" altLang="en-US" sz="2400" smtClean="0"/>
              <a:t>, e.g., when no more training examples or when the quality of a rule returned is below a user-specified threshold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Comp. w. decision-tree induction: learning a set of rules </a:t>
            </a:r>
            <a:r>
              <a:rPr lang="en-US" altLang="en-US" sz="2400" i="1" smtClean="0"/>
              <a:t>simultaneously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Number Placeholder 5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5CE6AA6-88A0-467C-9346-0A2D84D06628}" type="slidenum">
              <a:rPr lang="en-US" altLang="en-US" sz="1200">
                <a:latin typeface="Tahoma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32</a:t>
            </a:fld>
            <a:endParaRPr lang="en-US" altLang="en-US" sz="1200">
              <a:latin typeface="Tahoma" pitchFamily="34" charset="0"/>
            </a:endParaRPr>
          </a:p>
        </p:txBody>
      </p:sp>
      <p:sp>
        <p:nvSpPr>
          <p:cNvPr id="788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Sequential Covering Algorithm	</a:t>
            </a:r>
          </a:p>
        </p:txBody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1447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altLang="en-US" sz="16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1600" smtClean="0"/>
              <a:t>	</a:t>
            </a:r>
            <a:r>
              <a:rPr lang="en-US" altLang="en-US" sz="2400" b="1" smtClean="0">
                <a:solidFill>
                  <a:srgbClr val="000066"/>
                </a:solidFill>
              </a:rPr>
              <a:t>while </a:t>
            </a:r>
            <a:r>
              <a:rPr lang="en-US" altLang="en-US" sz="2400" smtClean="0">
                <a:solidFill>
                  <a:srgbClr val="000066"/>
                </a:solidFill>
              </a:rPr>
              <a:t>(enough target tuples left)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400" smtClean="0">
                <a:solidFill>
                  <a:srgbClr val="000066"/>
                </a:solidFill>
              </a:rPr>
              <a:t>	generate a rule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400" smtClean="0">
                <a:solidFill>
                  <a:srgbClr val="000066"/>
                </a:solidFill>
              </a:rPr>
              <a:t>	remove positive target tuples satisfying this rule</a:t>
            </a:r>
            <a:endParaRPr lang="en-US" altLang="en-US" sz="2400" smtClean="0"/>
          </a:p>
        </p:txBody>
      </p:sp>
      <p:sp>
        <p:nvSpPr>
          <p:cNvPr id="78853" name="Oval 4"/>
          <p:cNvSpPr>
            <a:spLocks noChangeArrowheads="1"/>
          </p:cNvSpPr>
          <p:nvPr/>
        </p:nvSpPr>
        <p:spPr bwMode="auto">
          <a:xfrm>
            <a:off x="1676400" y="3276600"/>
            <a:ext cx="5486400" cy="28956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Tahoma" pitchFamily="34" charset="0"/>
            </a:endParaRPr>
          </a:p>
        </p:txBody>
      </p:sp>
      <p:sp>
        <p:nvSpPr>
          <p:cNvPr id="1985541" name="Oval 5"/>
          <p:cNvSpPr>
            <a:spLocks noChangeArrowheads="1"/>
          </p:cNvSpPr>
          <p:nvPr/>
        </p:nvSpPr>
        <p:spPr bwMode="auto">
          <a:xfrm>
            <a:off x="4267200" y="4114800"/>
            <a:ext cx="2590800" cy="1828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charset="0"/>
              </a:rPr>
              <a:t>Examples covered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charset="0"/>
              </a:rPr>
              <a:t>by Rule 3</a:t>
            </a:r>
          </a:p>
        </p:txBody>
      </p:sp>
      <p:sp>
        <p:nvSpPr>
          <p:cNvPr id="1985542" name="Oval 6"/>
          <p:cNvSpPr>
            <a:spLocks noChangeArrowheads="1"/>
          </p:cNvSpPr>
          <p:nvPr/>
        </p:nvSpPr>
        <p:spPr bwMode="auto">
          <a:xfrm>
            <a:off x="3200400" y="3352800"/>
            <a:ext cx="2667000" cy="19050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charset="0"/>
              </a:rPr>
              <a:t>Examples covered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charset="0"/>
              </a:rPr>
              <a:t>by Rule 2</a:t>
            </a:r>
          </a:p>
        </p:txBody>
      </p:sp>
      <p:sp>
        <p:nvSpPr>
          <p:cNvPr id="1985543" name="Oval 7"/>
          <p:cNvSpPr>
            <a:spLocks noChangeArrowheads="1"/>
          </p:cNvSpPr>
          <p:nvPr/>
        </p:nvSpPr>
        <p:spPr bwMode="auto">
          <a:xfrm>
            <a:off x="1676400" y="3886200"/>
            <a:ext cx="1981200" cy="16002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charset="0"/>
              </a:rPr>
              <a:t>Examples covered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charset="0"/>
              </a:rPr>
              <a:t>by Rule 1</a:t>
            </a:r>
          </a:p>
        </p:txBody>
      </p:sp>
      <p:sp>
        <p:nvSpPr>
          <p:cNvPr id="78857" name="Text Box 8"/>
          <p:cNvSpPr txBox="1">
            <a:spLocks noChangeArrowheads="1"/>
          </p:cNvSpPr>
          <p:nvPr/>
        </p:nvSpPr>
        <p:spPr bwMode="auto">
          <a:xfrm>
            <a:off x="3352800" y="5486400"/>
            <a:ext cx="1524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800" b="1">
                <a:solidFill>
                  <a:srgbClr val="000066"/>
                </a:solidFill>
                <a:latin typeface="Arial" charset="0"/>
              </a:rPr>
              <a:t>Positive examples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5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985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5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1985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5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1985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85541" grpId="0" animBg="1"/>
      <p:bldP spid="1985542" grpId="0" animBg="1"/>
      <p:bldP spid="1985543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Slide Number Placeholder 5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5C44817-E243-443A-A80F-EB0CAA9DEC9B}" type="slidenum">
              <a:rPr lang="en-US" altLang="en-US" sz="1200">
                <a:latin typeface="Tahoma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33</a:t>
            </a:fld>
            <a:endParaRPr lang="en-US" altLang="en-US" sz="1200">
              <a:latin typeface="Tahoma" pitchFamily="34" charset="0"/>
            </a:endParaRPr>
          </a:p>
        </p:txBody>
      </p:sp>
      <p:sp>
        <p:nvSpPr>
          <p:cNvPr id="808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Rule Generation</a:t>
            </a:r>
          </a:p>
        </p:txBody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2057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To generate a rule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400" b="1" smtClean="0">
                <a:solidFill>
                  <a:srgbClr val="000066"/>
                </a:solidFill>
              </a:rPr>
              <a:t>while</a:t>
            </a:r>
            <a:r>
              <a:rPr lang="en-US" altLang="en-US" sz="2400" smtClean="0">
                <a:solidFill>
                  <a:srgbClr val="000066"/>
                </a:solidFill>
              </a:rPr>
              <a:t>(true)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400" smtClean="0">
                <a:solidFill>
                  <a:srgbClr val="000066"/>
                </a:solidFill>
              </a:rPr>
              <a:t>	find the best predicate </a:t>
            </a:r>
            <a:r>
              <a:rPr lang="en-US" altLang="en-US" sz="2400" i="1" smtClean="0">
                <a:solidFill>
                  <a:srgbClr val="000066"/>
                </a:solidFill>
              </a:rPr>
              <a:t>p</a:t>
            </a:r>
            <a:endParaRPr lang="en-US" altLang="en-US" sz="2400" smtClean="0">
              <a:solidFill>
                <a:srgbClr val="000066"/>
              </a:solidFill>
            </a:endParaRP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400" smtClean="0">
                <a:solidFill>
                  <a:srgbClr val="000066"/>
                </a:solidFill>
              </a:rPr>
              <a:t>	</a:t>
            </a:r>
            <a:r>
              <a:rPr lang="en-US" altLang="en-US" sz="2400" b="1" smtClean="0">
                <a:solidFill>
                  <a:srgbClr val="000066"/>
                </a:solidFill>
              </a:rPr>
              <a:t>if</a:t>
            </a:r>
            <a:r>
              <a:rPr lang="en-US" altLang="en-US" sz="2400" smtClean="0">
                <a:solidFill>
                  <a:srgbClr val="000066"/>
                </a:solidFill>
              </a:rPr>
              <a:t> foil-gain(</a:t>
            </a:r>
            <a:r>
              <a:rPr lang="en-US" altLang="en-US" sz="2400" i="1" smtClean="0">
                <a:solidFill>
                  <a:srgbClr val="000066"/>
                </a:solidFill>
              </a:rPr>
              <a:t>p</a:t>
            </a:r>
            <a:r>
              <a:rPr lang="en-US" altLang="en-US" sz="2400" smtClean="0">
                <a:solidFill>
                  <a:srgbClr val="000066"/>
                </a:solidFill>
              </a:rPr>
              <a:t>) &gt; threshold </a:t>
            </a:r>
            <a:r>
              <a:rPr lang="en-US" altLang="en-US" sz="2400" b="1" smtClean="0">
                <a:solidFill>
                  <a:srgbClr val="000066"/>
                </a:solidFill>
              </a:rPr>
              <a:t>then</a:t>
            </a:r>
            <a:r>
              <a:rPr lang="en-US" altLang="en-US" sz="2400" smtClean="0">
                <a:solidFill>
                  <a:srgbClr val="000066"/>
                </a:solidFill>
              </a:rPr>
              <a:t> add </a:t>
            </a:r>
            <a:r>
              <a:rPr lang="en-US" altLang="en-US" sz="2400" i="1" smtClean="0">
                <a:solidFill>
                  <a:srgbClr val="000066"/>
                </a:solidFill>
              </a:rPr>
              <a:t>p</a:t>
            </a:r>
            <a:r>
              <a:rPr lang="en-US" altLang="en-US" sz="2400" smtClean="0">
                <a:solidFill>
                  <a:srgbClr val="000066"/>
                </a:solidFill>
              </a:rPr>
              <a:t> to current rule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400" smtClean="0">
                <a:solidFill>
                  <a:srgbClr val="000066"/>
                </a:solidFill>
              </a:rPr>
              <a:t>	</a:t>
            </a:r>
            <a:r>
              <a:rPr lang="en-US" altLang="en-US" sz="2400" b="1" smtClean="0">
                <a:solidFill>
                  <a:srgbClr val="000066"/>
                </a:solidFill>
              </a:rPr>
              <a:t>else</a:t>
            </a:r>
            <a:r>
              <a:rPr lang="en-US" altLang="en-US" sz="2400" smtClean="0">
                <a:solidFill>
                  <a:srgbClr val="000066"/>
                </a:solidFill>
              </a:rPr>
              <a:t> break</a:t>
            </a:r>
            <a:endParaRPr lang="en-US" altLang="en-US" sz="2400" smtClean="0"/>
          </a:p>
        </p:txBody>
      </p:sp>
      <p:sp>
        <p:nvSpPr>
          <p:cNvPr id="80901" name="Rectangle 4"/>
          <p:cNvSpPr>
            <a:spLocks noChangeArrowheads="1"/>
          </p:cNvSpPr>
          <p:nvPr/>
        </p:nvSpPr>
        <p:spPr bwMode="auto">
          <a:xfrm>
            <a:off x="1828800" y="3276600"/>
            <a:ext cx="2057400" cy="29718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charset="0"/>
            </a:endParaRPr>
          </a:p>
        </p:txBody>
      </p:sp>
      <p:sp>
        <p:nvSpPr>
          <p:cNvPr id="80902" name="Rectangle 5"/>
          <p:cNvSpPr>
            <a:spLocks noChangeArrowheads="1"/>
          </p:cNvSpPr>
          <p:nvPr/>
        </p:nvSpPr>
        <p:spPr bwMode="auto">
          <a:xfrm>
            <a:off x="3886200" y="3276600"/>
            <a:ext cx="3505200" cy="2971800"/>
          </a:xfrm>
          <a:prstGeom prst="rect">
            <a:avLst/>
          </a:prstGeom>
          <a:solidFill>
            <a:srgbClr val="00008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Tahoma" pitchFamily="34" charset="0"/>
            </a:endParaRPr>
          </a:p>
        </p:txBody>
      </p:sp>
      <p:sp>
        <p:nvSpPr>
          <p:cNvPr id="80903" name="Text Box 6"/>
          <p:cNvSpPr txBox="1">
            <a:spLocks noChangeArrowheads="1"/>
          </p:cNvSpPr>
          <p:nvPr/>
        </p:nvSpPr>
        <p:spPr bwMode="auto">
          <a:xfrm>
            <a:off x="2209800" y="5562600"/>
            <a:ext cx="1219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rgbClr val="FFFF00"/>
                </a:solidFill>
                <a:latin typeface="Arial" charset="0"/>
              </a:rPr>
              <a:t>Positive examples</a:t>
            </a:r>
          </a:p>
        </p:txBody>
      </p:sp>
      <p:sp>
        <p:nvSpPr>
          <p:cNvPr id="80904" name="Text Box 7"/>
          <p:cNvSpPr txBox="1">
            <a:spLocks noChangeArrowheads="1"/>
          </p:cNvSpPr>
          <p:nvPr/>
        </p:nvSpPr>
        <p:spPr bwMode="auto">
          <a:xfrm>
            <a:off x="5105400" y="5562600"/>
            <a:ext cx="1219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rgbClr val="FFFF00"/>
                </a:solidFill>
                <a:latin typeface="Arial" charset="0"/>
              </a:rPr>
              <a:t>Negative examples</a:t>
            </a:r>
          </a:p>
        </p:txBody>
      </p:sp>
      <p:sp>
        <p:nvSpPr>
          <p:cNvPr id="1987592" name="Oval 8"/>
          <p:cNvSpPr>
            <a:spLocks noChangeArrowheads="1"/>
          </p:cNvSpPr>
          <p:nvPr/>
        </p:nvSpPr>
        <p:spPr bwMode="auto">
          <a:xfrm>
            <a:off x="1905000" y="3352800"/>
            <a:ext cx="3352800" cy="2362200"/>
          </a:xfrm>
          <a:prstGeom prst="ellipse">
            <a:avLst/>
          </a:prstGeom>
          <a:solidFill>
            <a:srgbClr val="CCFFFF">
              <a:alpha val="50195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i="1">
                <a:latin typeface="Arial" charset="0"/>
              </a:rPr>
              <a:t>A3</a:t>
            </a:r>
            <a:r>
              <a:rPr lang="en-US" altLang="en-US" sz="1800">
                <a:latin typeface="Arial" charset="0"/>
              </a:rPr>
              <a:t>=1</a:t>
            </a:r>
          </a:p>
        </p:txBody>
      </p:sp>
      <p:sp>
        <p:nvSpPr>
          <p:cNvPr id="1987593" name="Oval 9"/>
          <p:cNvSpPr>
            <a:spLocks noChangeArrowheads="1"/>
          </p:cNvSpPr>
          <p:nvPr/>
        </p:nvSpPr>
        <p:spPr bwMode="auto">
          <a:xfrm>
            <a:off x="2057400" y="3429000"/>
            <a:ext cx="2362200" cy="1905000"/>
          </a:xfrm>
          <a:prstGeom prst="ellipse">
            <a:avLst/>
          </a:prstGeom>
          <a:solidFill>
            <a:srgbClr val="00FFFF">
              <a:alpha val="50195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i="1">
                <a:latin typeface="Arial" charset="0"/>
              </a:rPr>
              <a:t>A3</a:t>
            </a:r>
            <a:r>
              <a:rPr lang="en-US" altLang="en-US" sz="1800">
                <a:latin typeface="Arial" charset="0"/>
              </a:rPr>
              <a:t>=1&amp;&amp;</a:t>
            </a:r>
            <a:r>
              <a:rPr lang="en-US" altLang="en-US" sz="1800" i="1">
                <a:latin typeface="Arial" charset="0"/>
              </a:rPr>
              <a:t>A1</a:t>
            </a:r>
            <a:r>
              <a:rPr lang="en-US" altLang="en-US" sz="1800">
                <a:latin typeface="Arial" charset="0"/>
              </a:rPr>
              <a:t>=2</a:t>
            </a:r>
          </a:p>
        </p:txBody>
      </p:sp>
      <p:sp>
        <p:nvSpPr>
          <p:cNvPr id="1987594" name="Oval 10"/>
          <p:cNvSpPr>
            <a:spLocks noChangeArrowheads="1"/>
          </p:cNvSpPr>
          <p:nvPr/>
        </p:nvSpPr>
        <p:spPr bwMode="auto">
          <a:xfrm>
            <a:off x="2057400" y="3657600"/>
            <a:ext cx="1752600" cy="1371600"/>
          </a:xfrm>
          <a:prstGeom prst="ellipse">
            <a:avLst/>
          </a:prstGeom>
          <a:solidFill>
            <a:schemeClr val="accent1">
              <a:alpha val="65097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i="1">
                <a:latin typeface="Arial" charset="0"/>
              </a:rPr>
              <a:t>A3</a:t>
            </a:r>
            <a:r>
              <a:rPr lang="en-US" altLang="en-US" sz="1800">
                <a:latin typeface="Arial" charset="0"/>
              </a:rPr>
              <a:t>=1&amp;&amp;</a:t>
            </a:r>
            <a:r>
              <a:rPr lang="en-US" altLang="en-US" sz="1800" i="1">
                <a:latin typeface="Arial" charset="0"/>
              </a:rPr>
              <a:t>A1</a:t>
            </a:r>
            <a:r>
              <a:rPr lang="en-US" altLang="en-US" sz="1800">
                <a:latin typeface="Arial" charset="0"/>
              </a:rPr>
              <a:t>=2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i="1">
                <a:latin typeface="Arial" charset="0"/>
              </a:rPr>
              <a:t>&amp;&amp;A8</a:t>
            </a:r>
            <a:r>
              <a:rPr lang="en-US" altLang="en-US" sz="1800">
                <a:latin typeface="Arial" charset="0"/>
              </a:rPr>
              <a:t>=5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7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987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7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987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7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987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87592" grpId="0" animBg="1"/>
      <p:bldP spid="1987593" grpId="0" animBg="1"/>
      <p:bldP spid="1987594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Slide Number Placeholder 7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1AD43AD-600B-45BF-99B2-EFA3B38EE5A4}" type="slidenum">
              <a:rPr lang="en-US" altLang="en-US" sz="1200">
                <a:latin typeface="Tahoma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34</a:t>
            </a:fld>
            <a:endParaRPr lang="en-US" altLang="en-US" sz="1200">
              <a:latin typeface="Tahoma" pitchFamily="34" charset="0"/>
            </a:endParaRPr>
          </a:p>
        </p:txBody>
      </p:sp>
      <p:sp>
        <p:nvSpPr>
          <p:cNvPr id="829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How to Learn-One-Rule?</a:t>
            </a:r>
          </a:p>
        </p:txBody>
      </p:sp>
      <p:sp>
        <p:nvSpPr>
          <p:cNvPr id="8294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219200"/>
            <a:ext cx="8686800" cy="5181600"/>
          </a:xfrm>
        </p:spPr>
        <p:txBody>
          <a:bodyPr/>
          <a:lstStyle/>
          <a:p>
            <a:pPr eaLnBrk="1" hangingPunct="1"/>
            <a:r>
              <a:rPr lang="en-US" altLang="en-US" sz="2400" smtClean="0"/>
              <a:t>Start with the </a:t>
            </a:r>
            <a:r>
              <a:rPr lang="en-US" altLang="en-US" sz="2400" i="1" smtClean="0"/>
              <a:t>most general rule</a:t>
            </a:r>
            <a:r>
              <a:rPr lang="en-US" altLang="en-US" sz="2400" smtClean="0"/>
              <a:t> possible: condition = empty</a:t>
            </a:r>
          </a:p>
          <a:p>
            <a:pPr eaLnBrk="1" hangingPunct="1"/>
            <a:r>
              <a:rPr lang="en-US" altLang="en-US" sz="2400" i="1" smtClean="0"/>
              <a:t>Adding new attributes</a:t>
            </a:r>
            <a:r>
              <a:rPr lang="en-US" altLang="en-US" sz="2400" smtClean="0"/>
              <a:t> by adopting a greedy depth-first strategy</a:t>
            </a:r>
          </a:p>
          <a:p>
            <a:pPr lvl="1" eaLnBrk="1" hangingPunct="1"/>
            <a:r>
              <a:rPr lang="en-US" altLang="en-US" sz="2400" smtClean="0"/>
              <a:t>Picks the one that most improves the rule quality</a:t>
            </a:r>
          </a:p>
          <a:p>
            <a:pPr eaLnBrk="1" hangingPunct="1"/>
            <a:r>
              <a:rPr lang="en-US" altLang="en-US" sz="2400" smtClean="0"/>
              <a:t>Rule-Quality measures: consider both coverage and accuracy</a:t>
            </a:r>
          </a:p>
          <a:p>
            <a:pPr lvl="1" eaLnBrk="1" hangingPunct="1"/>
            <a:r>
              <a:rPr lang="en-US" altLang="en-US" sz="2400" smtClean="0"/>
              <a:t>Foil-gain (in FOIL &amp; RIPPER): assesses info_gain by extending condition</a:t>
            </a:r>
          </a:p>
          <a:p>
            <a:pPr lvl="1" eaLnBrk="1" hangingPunct="1"/>
            <a:endParaRPr lang="en-US" altLang="en-US" sz="2400" smtClean="0"/>
          </a:p>
          <a:p>
            <a:pPr lvl="2" eaLnBrk="1" hangingPunct="1"/>
            <a:r>
              <a:rPr lang="en-US" altLang="en-US" sz="2000" smtClean="0"/>
              <a:t>favors rules that have high accuracy and cover many positive tuples</a:t>
            </a:r>
          </a:p>
          <a:p>
            <a:pPr eaLnBrk="1" hangingPunct="1"/>
            <a:r>
              <a:rPr lang="en-US" altLang="en-US" sz="2400" smtClean="0"/>
              <a:t>Rule pruning based on an independent set of test tuples</a:t>
            </a:r>
            <a:endParaRPr lang="en-US" altLang="en-US" sz="2000" smtClean="0"/>
          </a:p>
          <a:p>
            <a:pPr lvl="2" eaLnBrk="1" hangingPunct="1">
              <a:buFont typeface="Wingdings" pitchFamily="2" charset="2"/>
              <a:buNone/>
            </a:pPr>
            <a:endParaRPr lang="en-US" altLang="en-US" sz="2000" smtClean="0"/>
          </a:p>
          <a:p>
            <a:pPr lvl="2" eaLnBrk="1" hangingPunct="1">
              <a:buFont typeface="Wingdings" pitchFamily="2" charset="2"/>
              <a:buNone/>
            </a:pPr>
            <a:endParaRPr lang="en-US" altLang="en-US" sz="2000" smtClean="0"/>
          </a:p>
          <a:p>
            <a:pPr lvl="2" eaLnBrk="1" hangingPunct="1">
              <a:buFont typeface="Wingdings" pitchFamily="2" charset="2"/>
              <a:buNone/>
            </a:pPr>
            <a:r>
              <a:rPr lang="en-US" altLang="en-US" smtClean="0"/>
              <a:t>Pos/neg are # of positive/negative tuples covered by R.</a:t>
            </a:r>
          </a:p>
          <a:p>
            <a:pPr lvl="2" eaLnBrk="1" hangingPunct="1">
              <a:buFont typeface="Wingdings" pitchFamily="2" charset="2"/>
              <a:buNone/>
            </a:pPr>
            <a:r>
              <a:rPr lang="en-US" altLang="en-US" smtClean="0"/>
              <a:t>If </a:t>
            </a:r>
            <a:r>
              <a:rPr lang="en-US" altLang="en-US" i="1" smtClean="0"/>
              <a:t>FOIL_Prune</a:t>
            </a:r>
            <a:r>
              <a:rPr lang="en-US" altLang="en-US" smtClean="0"/>
              <a:t> is higher for the pruned version of R, prune R</a:t>
            </a:r>
          </a:p>
        </p:txBody>
      </p:sp>
      <p:graphicFrame>
        <p:nvGraphicFramePr>
          <p:cNvPr id="82949" name="Object 4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2590800" y="3505200"/>
          <a:ext cx="51054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55" name="Equation" r:id="rId4" imgW="3365500" imgH="419100" progId="Equation.3">
                  <p:embed/>
                </p:oleObj>
              </mc:Choice>
              <mc:Fallback>
                <p:oleObj name="Equation" r:id="rId4" imgW="3365500" imgH="4191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3505200"/>
                        <a:ext cx="51054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950" name="Object 6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2819400" y="5029200"/>
          <a:ext cx="3160713" cy="700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56" name="Equation" r:id="rId6" imgW="1892300" imgH="419100" progId="Equation.3">
                  <p:embed/>
                </p:oleObj>
              </mc:Choice>
              <mc:Fallback>
                <p:oleObj name="Equation" r:id="rId6" imgW="1892300" imgH="4191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5029200"/>
                        <a:ext cx="3160713" cy="700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ide Number Placeholder 6"/>
          <p:cNvSpPr txBox="1">
            <a:spLocks noGrp="1"/>
          </p:cNvSpPr>
          <p:nvPr/>
        </p:nvSpPr>
        <p:spPr bwMode="auto">
          <a:xfrm>
            <a:off x="7239000" y="6477000"/>
            <a:ext cx="1905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487179B6-5A0E-4EA5-A5C3-E9197E690EF6}" type="slidenum">
              <a:rPr lang="en-US" altLang="en-US" sz="1400" b="1"/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35</a:t>
            </a:fld>
            <a:endParaRPr lang="en-US" altLang="en-US" sz="1400" b="1"/>
          </a:p>
        </p:txBody>
      </p:sp>
      <p:sp>
        <p:nvSpPr>
          <p:cNvPr id="8499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381000"/>
            <a:ext cx="9144000" cy="609600"/>
          </a:xfrm>
          <a:noFill/>
        </p:spPr>
        <p:txBody>
          <a:bodyPr lIns="92075" tIns="46038" rIns="92075" bIns="46038" anchor="ctr"/>
          <a:lstStyle/>
          <a:p>
            <a:pPr eaLnBrk="1" hangingPunct="1"/>
            <a:r>
              <a:rPr lang="en-US" altLang="en-US" smtClean="0"/>
              <a:t>Chapter 8. Classification: Basic Concepts</a:t>
            </a:r>
          </a:p>
        </p:txBody>
      </p:sp>
      <p:sp>
        <p:nvSpPr>
          <p:cNvPr id="84996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304800" y="1447800"/>
            <a:ext cx="8382000" cy="5105400"/>
          </a:xfrm>
          <a:noFill/>
        </p:spPr>
        <p:txBody>
          <a:bodyPr lIns="92075" tIns="46038" rIns="92075" bIns="46038"/>
          <a:lstStyle/>
          <a:p>
            <a:pPr>
              <a:lnSpc>
                <a:spcPct val="130000"/>
              </a:lnSpc>
            </a:pPr>
            <a:r>
              <a:rPr lang="en-US" altLang="en-US" smtClean="0"/>
              <a:t>Classification: Basic Concepts</a:t>
            </a:r>
          </a:p>
          <a:p>
            <a:pPr>
              <a:lnSpc>
                <a:spcPct val="130000"/>
              </a:lnSpc>
            </a:pPr>
            <a:r>
              <a:rPr lang="en-US" altLang="en-US" smtClean="0"/>
              <a:t>Decision Tree Induction</a:t>
            </a:r>
          </a:p>
          <a:p>
            <a:pPr>
              <a:lnSpc>
                <a:spcPct val="130000"/>
              </a:lnSpc>
            </a:pPr>
            <a:r>
              <a:rPr lang="en-US" altLang="en-US" smtClean="0"/>
              <a:t>Bayes Classification Methods</a:t>
            </a:r>
          </a:p>
          <a:p>
            <a:pPr>
              <a:lnSpc>
                <a:spcPct val="130000"/>
              </a:lnSpc>
            </a:pPr>
            <a:r>
              <a:rPr lang="en-US" altLang="en-US" smtClean="0"/>
              <a:t>Rule-Based Classification</a:t>
            </a:r>
          </a:p>
          <a:p>
            <a:pPr>
              <a:lnSpc>
                <a:spcPct val="130000"/>
              </a:lnSpc>
            </a:pPr>
            <a:r>
              <a:rPr lang="en-US" altLang="en-US" smtClean="0"/>
              <a:t>Model Evaluation and Selection</a:t>
            </a:r>
          </a:p>
          <a:p>
            <a:pPr>
              <a:lnSpc>
                <a:spcPct val="130000"/>
              </a:lnSpc>
            </a:pPr>
            <a:r>
              <a:rPr lang="en-US" altLang="en-US" smtClean="0"/>
              <a:t>Techniques to Improve Classification Accuracy: Ensemble Methods</a:t>
            </a:r>
          </a:p>
          <a:p>
            <a:pPr>
              <a:lnSpc>
                <a:spcPct val="130000"/>
              </a:lnSpc>
            </a:pPr>
            <a:r>
              <a:rPr lang="en-US" altLang="en-US" smtClean="0"/>
              <a:t>Summary</a:t>
            </a:r>
          </a:p>
        </p:txBody>
      </p:sp>
      <p:sp>
        <p:nvSpPr>
          <p:cNvPr id="84997" name="AutoShape 8"/>
          <p:cNvSpPr>
            <a:spLocks noChangeArrowheads="1"/>
          </p:cNvSpPr>
          <p:nvPr/>
        </p:nvSpPr>
        <p:spPr bwMode="auto">
          <a:xfrm rot="9803581">
            <a:off x="5638800" y="3962400"/>
            <a:ext cx="533400" cy="381000"/>
          </a:xfrm>
          <a:prstGeom prst="notchedRightArrow">
            <a:avLst>
              <a:gd name="adj1" fmla="val 50000"/>
              <a:gd name="adj2" fmla="val 35000"/>
            </a:avLst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Tahoma" pitchFamily="34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Model Evaluation and Selection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10000"/>
              </a:lnSpc>
            </a:pPr>
            <a:r>
              <a:rPr lang="en-US" altLang="en-US" sz="2400" smtClean="0"/>
              <a:t>Evaluation metrics: How can we measure accuracy?  Other metrics to consider?</a:t>
            </a:r>
          </a:p>
          <a:p>
            <a:pPr>
              <a:lnSpc>
                <a:spcPct val="110000"/>
              </a:lnSpc>
            </a:pPr>
            <a:r>
              <a:rPr lang="en-US" altLang="en-US" sz="2400" smtClean="0"/>
              <a:t>Use </a:t>
            </a:r>
            <a:r>
              <a:rPr lang="en-US" altLang="en-US" sz="2400" b="1" smtClean="0"/>
              <a:t>validation test set</a:t>
            </a:r>
            <a:r>
              <a:rPr lang="en-US" altLang="en-US" sz="2400" smtClean="0"/>
              <a:t> of class-labeled tuples instead of training set when assessing accuracy</a:t>
            </a:r>
          </a:p>
          <a:p>
            <a:pPr>
              <a:lnSpc>
                <a:spcPct val="110000"/>
              </a:lnSpc>
            </a:pPr>
            <a:r>
              <a:rPr lang="en-US" altLang="en-US" sz="2400" smtClean="0"/>
              <a:t>Methods for estimating a classifier’s accuracy: </a:t>
            </a:r>
          </a:p>
          <a:p>
            <a:pPr lvl="1">
              <a:lnSpc>
                <a:spcPct val="110000"/>
              </a:lnSpc>
            </a:pPr>
            <a:r>
              <a:rPr lang="en-US" altLang="en-US" sz="2400" smtClean="0"/>
              <a:t>Holdout method, random subsampling</a:t>
            </a:r>
          </a:p>
          <a:p>
            <a:pPr lvl="1">
              <a:lnSpc>
                <a:spcPct val="110000"/>
              </a:lnSpc>
            </a:pPr>
            <a:r>
              <a:rPr lang="en-US" altLang="en-US" sz="2400" smtClean="0"/>
              <a:t>Cross-validation</a:t>
            </a:r>
          </a:p>
          <a:p>
            <a:pPr lvl="1">
              <a:lnSpc>
                <a:spcPct val="110000"/>
              </a:lnSpc>
            </a:pPr>
            <a:r>
              <a:rPr lang="en-US" altLang="en-US" sz="2400" smtClean="0"/>
              <a:t>Bootstrap</a:t>
            </a:r>
          </a:p>
          <a:p>
            <a:pPr>
              <a:lnSpc>
                <a:spcPct val="110000"/>
              </a:lnSpc>
            </a:pPr>
            <a:r>
              <a:rPr lang="en-US" altLang="en-US" sz="2400" smtClean="0"/>
              <a:t>Comparing classifiers:</a:t>
            </a:r>
          </a:p>
          <a:p>
            <a:pPr lvl="1">
              <a:lnSpc>
                <a:spcPct val="110000"/>
              </a:lnSpc>
            </a:pPr>
            <a:r>
              <a:rPr lang="en-US" altLang="en-US" sz="2400" smtClean="0"/>
              <a:t>Confidence intervals</a:t>
            </a:r>
          </a:p>
          <a:p>
            <a:pPr lvl="1">
              <a:lnSpc>
                <a:spcPct val="110000"/>
              </a:lnSpc>
            </a:pPr>
            <a:r>
              <a:rPr lang="en-US" altLang="en-US" sz="2400" smtClean="0"/>
              <a:t>Cost-benefit analysis and ROC Curves</a:t>
            </a:r>
          </a:p>
        </p:txBody>
      </p:sp>
      <p:sp>
        <p:nvSpPr>
          <p:cNvPr id="87044" name="Slide Number Placeholder 7"/>
          <p:cNvSpPr txBox="1">
            <a:spLocks noGrp="1"/>
          </p:cNvSpPr>
          <p:nvPr/>
        </p:nvSpPr>
        <p:spPr bwMode="auto">
          <a:xfrm>
            <a:off x="7239000" y="6477000"/>
            <a:ext cx="1905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ADD0FA88-4360-464C-BFA6-AC2BC3EBDF4F}" type="slidenum">
              <a:rPr lang="en-US" altLang="en-US" sz="1200" b="1"/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36</a:t>
            </a:fld>
            <a:endParaRPr lang="en-US" altLang="en-US" sz="1200" b="1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altLang="en-US" smtClean="0"/>
              <a:t>Classifier Evaluation Metrics: Confusion Matrix</a:t>
            </a:r>
          </a:p>
        </p:txBody>
      </p:sp>
      <p:graphicFrame>
        <p:nvGraphicFramePr>
          <p:cNvPr id="61519" name="Group 79"/>
          <p:cNvGraphicFramePr>
            <a:graphicFrameLocks noGrp="1"/>
          </p:cNvGraphicFramePr>
          <p:nvPr>
            <p:ph sz="half" idx="1"/>
          </p:nvPr>
        </p:nvGraphicFramePr>
        <p:xfrm>
          <a:off x="1066800" y="3352800"/>
          <a:ext cx="7010400" cy="1935163"/>
        </p:xfrm>
        <a:graphic>
          <a:graphicData uri="http://schemas.openxmlformats.org/drawingml/2006/table">
            <a:tbl>
              <a:tblPr/>
              <a:tblGrid>
                <a:gridCol w="25146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70115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Actual class\Predicted class</a:t>
                      </a:r>
                    </a:p>
                  </a:txBody>
                  <a:tcPr marT="45728" marB="457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buy_computer =  yes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buy_computer = no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Total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9630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buy_computer = yes</a:t>
                      </a:r>
                    </a:p>
                  </a:txBody>
                  <a:tcPr marT="45728" marB="457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6954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46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7000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9630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buy_computer = no</a:t>
                      </a:r>
                    </a:p>
                  </a:txBody>
                  <a:tcPr marT="45728" marB="457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412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2588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3000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4139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Total</a:t>
                      </a:r>
                    </a:p>
                  </a:txBody>
                  <a:tcPr marT="45728" marB="457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7366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2634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10000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89118" name="Rectangle 63"/>
          <p:cNvSpPr>
            <a:spLocks noGrp="1" noChangeArrowheads="1"/>
          </p:cNvSpPr>
          <p:nvPr>
            <p:ph type="body" sz="half" idx="2"/>
          </p:nvPr>
        </p:nvSpPr>
        <p:spPr>
          <a:xfrm>
            <a:off x="304800" y="5372100"/>
            <a:ext cx="8458200" cy="12573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400" smtClean="0"/>
              <a:t>Given</a:t>
            </a:r>
            <a:r>
              <a:rPr lang="en-US" altLang="en-US" sz="2400" i="1" smtClean="0"/>
              <a:t> m</a:t>
            </a:r>
            <a:r>
              <a:rPr lang="en-US" altLang="en-US" sz="2400" smtClean="0"/>
              <a:t> classes, an entry, </a:t>
            </a:r>
            <a:r>
              <a:rPr lang="en-US" altLang="en-US" sz="2400" b="1" i="1" smtClean="0"/>
              <a:t>CM</a:t>
            </a:r>
            <a:r>
              <a:rPr lang="en-US" altLang="en-US" sz="2400" b="1" i="1" baseline="-25000" smtClean="0"/>
              <a:t>i,j</a:t>
            </a:r>
            <a:r>
              <a:rPr lang="en-US" altLang="en-US" sz="2400" b="1" baseline="-25000" smtClean="0"/>
              <a:t> </a:t>
            </a:r>
            <a:r>
              <a:rPr lang="en-US" altLang="en-US" sz="2400" smtClean="0"/>
              <a:t> in a </a:t>
            </a:r>
            <a:r>
              <a:rPr lang="en-US" altLang="en-US" sz="2400" b="1" smtClean="0"/>
              <a:t>confusion matrix</a:t>
            </a:r>
            <a:r>
              <a:rPr lang="en-US" altLang="en-US" sz="2400" smtClean="0"/>
              <a:t> indicates # of tuples in class </a:t>
            </a:r>
            <a:r>
              <a:rPr lang="en-US" altLang="en-US" sz="2400" i="1" smtClean="0"/>
              <a:t>i</a:t>
            </a:r>
            <a:r>
              <a:rPr lang="en-US" altLang="en-US" sz="2400" smtClean="0"/>
              <a:t>  that were labeled by the classifier as class </a:t>
            </a:r>
            <a:r>
              <a:rPr lang="en-US" altLang="en-US" sz="2400" i="1" smtClean="0"/>
              <a:t>j</a:t>
            </a:r>
          </a:p>
          <a:p>
            <a:pPr>
              <a:lnSpc>
                <a:spcPct val="90000"/>
              </a:lnSpc>
            </a:pPr>
            <a:r>
              <a:rPr lang="en-US" altLang="en-US" sz="2400" smtClean="0"/>
              <a:t>May have extra rows/columns to provide totals</a:t>
            </a:r>
          </a:p>
        </p:txBody>
      </p:sp>
      <p:sp>
        <p:nvSpPr>
          <p:cNvPr id="89119" name="Text Box 66"/>
          <p:cNvSpPr txBox="1">
            <a:spLocks noChangeArrowheads="1"/>
          </p:cNvSpPr>
          <p:nvPr/>
        </p:nvSpPr>
        <p:spPr bwMode="auto">
          <a:xfrm>
            <a:off x="228600" y="1219200"/>
            <a:ext cx="26082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/>
              <a:t>Confusion Matrix:</a:t>
            </a:r>
          </a:p>
        </p:txBody>
      </p:sp>
      <p:graphicFrame>
        <p:nvGraphicFramePr>
          <p:cNvPr id="61517" name="Group 77"/>
          <p:cNvGraphicFramePr>
            <a:graphicFrameLocks noGrp="1"/>
          </p:cNvGraphicFramePr>
          <p:nvPr/>
        </p:nvGraphicFramePr>
        <p:xfrm>
          <a:off x="533400" y="1676400"/>
          <a:ext cx="7924800" cy="1235076"/>
        </p:xfrm>
        <a:graphic>
          <a:graphicData uri="http://schemas.openxmlformats.org/drawingml/2006/table">
            <a:tbl>
              <a:tblPr/>
              <a:tblGrid>
                <a:gridCol w="28956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47173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55746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27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Actual class\Predicted class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C</a:t>
                      </a:r>
                      <a:r>
                        <a:rPr kumimoji="0" 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¬ C</a:t>
                      </a:r>
                      <a:r>
                        <a:rPr kumimoji="0" 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C</a:t>
                      </a:r>
                      <a:r>
                        <a:rPr kumimoji="0" 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True Positives (TP)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False Negatives (FN)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27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¬ C</a:t>
                      </a:r>
                      <a:r>
                        <a:rPr kumimoji="0" 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False Positives (FP)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True Negatives (TN)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89138" name="Rectangle 78"/>
          <p:cNvSpPr>
            <a:spLocks noChangeArrowheads="1"/>
          </p:cNvSpPr>
          <p:nvPr/>
        </p:nvSpPr>
        <p:spPr bwMode="auto">
          <a:xfrm>
            <a:off x="304800" y="2971800"/>
            <a:ext cx="35655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>
                <a:latin typeface="Tahoma" pitchFamily="34" charset="0"/>
              </a:rPr>
              <a:t>Example of Confusion Matrix:</a:t>
            </a:r>
          </a:p>
        </p:txBody>
      </p:sp>
      <p:sp>
        <p:nvSpPr>
          <p:cNvPr id="89139" name="Slide Number Placeholder 7"/>
          <p:cNvSpPr txBox="1">
            <a:spLocks noGrp="1"/>
          </p:cNvSpPr>
          <p:nvPr/>
        </p:nvSpPr>
        <p:spPr bwMode="auto">
          <a:xfrm>
            <a:off x="7239000" y="6477000"/>
            <a:ext cx="1905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2EED81F4-15C1-4778-9ED8-B10AF08FDBEA}" type="slidenum">
              <a:rPr lang="en-US" altLang="en-US" sz="1200" b="1"/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37</a:t>
            </a:fld>
            <a:endParaRPr lang="en-US" altLang="en-US" sz="1200" b="1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0"/>
            <a:ext cx="8402638" cy="1143000"/>
          </a:xfrm>
        </p:spPr>
        <p:txBody>
          <a:bodyPr/>
          <a:lstStyle/>
          <a:p>
            <a:r>
              <a:rPr lang="en-US" altLang="en-US" smtClean="0"/>
              <a:t>Classifier Evaluation Metrics: Accuracy, Error Rate, Sensitivity and Specificity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3048000"/>
            <a:ext cx="4724400" cy="3505200"/>
          </a:xfrm>
        </p:spPr>
        <p:txBody>
          <a:bodyPr/>
          <a:lstStyle/>
          <a:p>
            <a:r>
              <a:rPr lang="en-US" altLang="en-US" sz="2400" b="1" smtClean="0"/>
              <a:t>Classifier Accuracy, </a:t>
            </a:r>
            <a:r>
              <a:rPr lang="en-US" altLang="en-US" sz="2400" smtClean="0"/>
              <a:t>or recognition rate: percentage of test set tuples that are correctly classified</a:t>
            </a:r>
          </a:p>
          <a:p>
            <a:pPr lvl="1">
              <a:buFont typeface="Wingdings" pitchFamily="2" charset="2"/>
              <a:buNone/>
            </a:pPr>
            <a:r>
              <a:rPr lang="en-US" altLang="en-US" sz="2400" b="1" smtClean="0"/>
              <a:t>Accuracy = (TP + TN)/All</a:t>
            </a:r>
            <a:endParaRPr lang="en-US" altLang="en-US" sz="2400" smtClean="0"/>
          </a:p>
          <a:p>
            <a:r>
              <a:rPr lang="en-US" altLang="en-US" sz="2400" b="1" smtClean="0"/>
              <a:t>Error rate:</a:t>
            </a:r>
            <a:r>
              <a:rPr lang="en-US" altLang="en-US" sz="2400" smtClean="0"/>
              <a:t> </a:t>
            </a:r>
            <a:r>
              <a:rPr lang="en-US" altLang="en-US" sz="2400" i="1" smtClean="0"/>
              <a:t>1 –</a:t>
            </a:r>
            <a:r>
              <a:rPr lang="en-US" altLang="en-US" sz="2400" smtClean="0"/>
              <a:t> </a:t>
            </a:r>
            <a:r>
              <a:rPr lang="en-US" altLang="en-US" sz="2400" i="1" smtClean="0"/>
              <a:t>accuracy</a:t>
            </a:r>
            <a:r>
              <a:rPr lang="en-US" altLang="en-US" sz="2400" smtClean="0"/>
              <a:t>, or</a:t>
            </a:r>
          </a:p>
          <a:p>
            <a:pPr lvl="1">
              <a:buFont typeface="Wingdings" pitchFamily="2" charset="2"/>
              <a:buNone/>
            </a:pPr>
            <a:r>
              <a:rPr lang="en-US" altLang="en-US" sz="2400" b="1" smtClean="0"/>
              <a:t>Error rate = (FP + FN)/All</a:t>
            </a:r>
          </a:p>
        </p:txBody>
      </p:sp>
      <p:sp>
        <p:nvSpPr>
          <p:cNvPr id="91140" name="Rectangle 3"/>
          <p:cNvSpPr>
            <a:spLocks noChangeArrowheads="1"/>
          </p:cNvSpPr>
          <p:nvPr/>
        </p:nvSpPr>
        <p:spPr bwMode="auto">
          <a:xfrm>
            <a:off x="4267200" y="1371600"/>
            <a:ext cx="4724400" cy="510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altLang="en-US" sz="2400" b="1"/>
              <a:t>Class Imbalance Problem</a:t>
            </a:r>
            <a:r>
              <a:rPr lang="en-US" altLang="en-US" sz="2400"/>
              <a:t>: </a:t>
            </a:r>
          </a:p>
          <a:p>
            <a:pPr lvl="1"/>
            <a:r>
              <a:rPr lang="en-US" altLang="en-US" sz="2400"/>
              <a:t>One class may be </a:t>
            </a:r>
            <a:r>
              <a:rPr lang="en-US" altLang="en-US" sz="2400" i="1"/>
              <a:t>rare</a:t>
            </a:r>
            <a:r>
              <a:rPr lang="en-US" altLang="en-US" sz="2400"/>
              <a:t>, e.g. fraud, or HIV-positive</a:t>
            </a:r>
          </a:p>
          <a:p>
            <a:pPr lvl="1"/>
            <a:r>
              <a:rPr lang="en-US" altLang="en-US" sz="2400"/>
              <a:t>Significant </a:t>
            </a:r>
            <a:r>
              <a:rPr lang="en-US" altLang="en-US" sz="2400" i="1"/>
              <a:t>majority of the negative class</a:t>
            </a:r>
            <a:r>
              <a:rPr lang="en-US" altLang="en-US" sz="2400"/>
              <a:t> and minority of the positive class</a:t>
            </a:r>
          </a:p>
          <a:p>
            <a:pPr lvl="1"/>
            <a:r>
              <a:rPr lang="en-US" altLang="en-US" sz="2400" b="1"/>
              <a:t>Sensitivity</a:t>
            </a:r>
            <a:r>
              <a:rPr lang="en-US" altLang="en-US" sz="2400"/>
              <a:t>: True Positive recognition rate</a:t>
            </a:r>
          </a:p>
          <a:p>
            <a:pPr lvl="2"/>
            <a:r>
              <a:rPr lang="en-US" altLang="en-US" b="1"/>
              <a:t>Sensitivity = TP/P</a:t>
            </a:r>
          </a:p>
          <a:p>
            <a:pPr lvl="1"/>
            <a:r>
              <a:rPr lang="en-US" altLang="en-US" sz="2400" b="1"/>
              <a:t>Specificity</a:t>
            </a:r>
            <a:r>
              <a:rPr lang="en-US" altLang="en-US" sz="2400"/>
              <a:t>: True Negative recognition rate</a:t>
            </a:r>
          </a:p>
          <a:p>
            <a:pPr lvl="2"/>
            <a:r>
              <a:rPr lang="en-US" altLang="en-US" b="1"/>
              <a:t>Specificity = TN/N</a:t>
            </a:r>
          </a:p>
        </p:txBody>
      </p:sp>
      <p:graphicFrame>
        <p:nvGraphicFramePr>
          <p:cNvPr id="62595" name="Group 131"/>
          <p:cNvGraphicFramePr>
            <a:graphicFrameLocks noGrp="1"/>
          </p:cNvGraphicFramePr>
          <p:nvPr/>
        </p:nvGraphicFramePr>
        <p:xfrm>
          <a:off x="1524000" y="1371600"/>
          <a:ext cx="1905000" cy="1466852"/>
        </p:xfrm>
        <a:graphic>
          <a:graphicData uri="http://schemas.openxmlformats.org/drawingml/2006/table">
            <a:tbl>
              <a:tblPr/>
              <a:tblGrid>
                <a:gridCol w="5334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667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A\P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C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¬C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667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C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TP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FN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P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667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¬C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FP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TN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N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667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P’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N’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All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91168" name="Slide Number Placeholder 7"/>
          <p:cNvSpPr txBox="1">
            <a:spLocks noGrp="1"/>
          </p:cNvSpPr>
          <p:nvPr/>
        </p:nvSpPr>
        <p:spPr bwMode="auto">
          <a:xfrm>
            <a:off x="7239000" y="6477000"/>
            <a:ext cx="1905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3901F570-7A39-4AB5-AE63-4E3D365FAD22}" type="slidenum">
              <a:rPr lang="en-US" altLang="en-US" sz="1200" b="1"/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38</a:t>
            </a:fld>
            <a:endParaRPr lang="en-US" altLang="en-US" sz="1200" b="1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3186" name="Picture 7" descr="8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4343400"/>
            <a:ext cx="4267200" cy="820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3187" name="Picture 8" descr="8recall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0225" y="2895600"/>
            <a:ext cx="3124200" cy="73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3188" name="Picture 7" descr="8precision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1865313"/>
            <a:ext cx="3581400" cy="725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3189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0"/>
            <a:ext cx="8402638" cy="1219200"/>
          </a:xfrm>
        </p:spPr>
        <p:txBody>
          <a:bodyPr/>
          <a:lstStyle/>
          <a:p>
            <a:r>
              <a:rPr lang="en-US" altLang="en-US" smtClean="0"/>
              <a:t>Classifier Evaluation Metrics: </a:t>
            </a:r>
            <a:br>
              <a:rPr lang="en-US" altLang="en-US" smtClean="0"/>
            </a:br>
            <a:r>
              <a:rPr lang="en-US" altLang="en-US" smtClean="0"/>
              <a:t>Precision and Recall, and F-measures</a:t>
            </a:r>
          </a:p>
        </p:txBody>
      </p:sp>
      <p:sp>
        <p:nvSpPr>
          <p:cNvPr id="931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7175" y="1371600"/>
            <a:ext cx="8429625" cy="4419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400" b="1" smtClean="0"/>
              <a:t>Precision</a:t>
            </a:r>
            <a:r>
              <a:rPr lang="en-US" altLang="en-US" sz="2400" smtClean="0"/>
              <a:t>: exactness – what % of tuples that the classifier labeled as positive are actually positive</a:t>
            </a:r>
          </a:p>
          <a:p>
            <a:pPr lvl="1">
              <a:lnSpc>
                <a:spcPct val="90000"/>
              </a:lnSpc>
            </a:pPr>
            <a:endParaRPr lang="en-US" altLang="en-US" sz="2400" b="1" smtClean="0"/>
          </a:p>
          <a:p>
            <a:pPr>
              <a:lnSpc>
                <a:spcPct val="90000"/>
              </a:lnSpc>
            </a:pPr>
            <a:r>
              <a:rPr lang="en-US" altLang="en-US" sz="2400" b="1" smtClean="0"/>
              <a:t>Recall: </a:t>
            </a:r>
            <a:r>
              <a:rPr lang="en-US" altLang="en-US" sz="2400" smtClean="0"/>
              <a:t>completeness – what % of positive tuples did the classifier label as positive?</a:t>
            </a:r>
          </a:p>
          <a:p>
            <a:pPr>
              <a:lnSpc>
                <a:spcPct val="90000"/>
              </a:lnSpc>
            </a:pPr>
            <a:r>
              <a:rPr lang="en-US" altLang="en-US" sz="2400" smtClean="0"/>
              <a:t>Perfect score is 1.0</a:t>
            </a:r>
          </a:p>
          <a:p>
            <a:pPr>
              <a:lnSpc>
                <a:spcPct val="90000"/>
              </a:lnSpc>
            </a:pPr>
            <a:r>
              <a:rPr lang="en-US" altLang="en-US" sz="2400" smtClean="0"/>
              <a:t>Inverse relationship between precision &amp; recall</a:t>
            </a:r>
          </a:p>
          <a:p>
            <a:pPr>
              <a:lnSpc>
                <a:spcPct val="80000"/>
              </a:lnSpc>
            </a:pPr>
            <a:r>
              <a:rPr lang="en-US" altLang="en-US" sz="2400" b="1" i="1" smtClean="0"/>
              <a:t>F</a:t>
            </a:r>
            <a:r>
              <a:rPr lang="en-US" altLang="en-US" sz="2400" b="1" smtClean="0"/>
              <a:t> measure (</a:t>
            </a:r>
            <a:r>
              <a:rPr lang="en-US" altLang="en-US" sz="2400" b="1" i="1" smtClean="0"/>
              <a:t>F</a:t>
            </a:r>
            <a:r>
              <a:rPr lang="en-US" altLang="en-US" sz="2400" b="1" i="1" baseline="-25000" smtClean="0"/>
              <a:t>1</a:t>
            </a:r>
            <a:r>
              <a:rPr lang="en-US" altLang="en-US" sz="2400" b="1" smtClean="0"/>
              <a:t> </a:t>
            </a:r>
            <a:r>
              <a:rPr lang="en-US" altLang="en-US" sz="2400" smtClean="0"/>
              <a:t>or</a:t>
            </a:r>
            <a:r>
              <a:rPr lang="en-US" altLang="en-US" sz="2400" b="1" smtClean="0"/>
              <a:t> </a:t>
            </a:r>
            <a:r>
              <a:rPr lang="en-US" altLang="en-US" sz="2400" b="1" i="1" smtClean="0"/>
              <a:t>F</a:t>
            </a:r>
            <a:r>
              <a:rPr lang="en-US" altLang="en-US" sz="2400" b="1" smtClean="0"/>
              <a:t>-score)</a:t>
            </a:r>
            <a:r>
              <a:rPr lang="en-US" altLang="en-US" sz="2400" smtClean="0"/>
              <a:t>: harmonic mean of precision and recall,</a:t>
            </a:r>
            <a:endParaRPr lang="en-US" altLang="en-US" sz="2400" b="1" smtClean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altLang="en-US" sz="2400" b="1" i="1" smtClean="0"/>
          </a:p>
          <a:p>
            <a:pPr>
              <a:lnSpc>
                <a:spcPct val="80000"/>
              </a:lnSpc>
            </a:pPr>
            <a:r>
              <a:rPr lang="en-US" altLang="en-US" sz="2400" b="1" i="1" smtClean="0"/>
              <a:t>F</a:t>
            </a:r>
            <a:r>
              <a:rPr lang="en-US" altLang="en-US" sz="2400" b="1" i="1" baseline="-25000" smtClean="0">
                <a:cs typeface="Tahoma" pitchFamily="34" charset="0"/>
              </a:rPr>
              <a:t>ß</a:t>
            </a:r>
            <a:r>
              <a:rPr lang="en-US" altLang="en-US" sz="2400" b="1" smtClean="0"/>
              <a:t>:  </a:t>
            </a:r>
            <a:r>
              <a:rPr lang="en-US" altLang="en-US" sz="2400" smtClean="0"/>
              <a:t>weighted measure of precision and recall</a:t>
            </a:r>
          </a:p>
          <a:p>
            <a:pPr lvl="1">
              <a:lnSpc>
                <a:spcPct val="80000"/>
              </a:lnSpc>
            </a:pPr>
            <a:r>
              <a:rPr lang="en-US" altLang="en-US" sz="2400" smtClean="0"/>
              <a:t>assigns </a:t>
            </a:r>
            <a:r>
              <a:rPr lang="en-US" altLang="en-US" sz="2400" smtClean="0">
                <a:cs typeface="Tahoma" pitchFamily="34" charset="0"/>
              </a:rPr>
              <a:t>ß times as much weight to recall as to precision</a:t>
            </a:r>
            <a:endParaRPr lang="en-US" altLang="en-US" sz="2400" smtClean="0"/>
          </a:p>
        </p:txBody>
      </p:sp>
      <p:sp>
        <p:nvSpPr>
          <p:cNvPr id="93191" name="Text Box 5"/>
          <p:cNvSpPr txBox="1">
            <a:spLocks noChangeArrowheads="1"/>
          </p:cNvSpPr>
          <p:nvPr/>
        </p:nvSpPr>
        <p:spPr bwMode="auto">
          <a:xfrm>
            <a:off x="1050925" y="501015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>
              <a:latin typeface="Tahoma" pitchFamily="34" charset="0"/>
            </a:endParaRPr>
          </a:p>
        </p:txBody>
      </p:sp>
      <p:sp>
        <p:nvSpPr>
          <p:cNvPr id="93192" name="Slide Number Placeholder 7"/>
          <p:cNvSpPr txBox="1">
            <a:spLocks noGrp="1"/>
          </p:cNvSpPr>
          <p:nvPr/>
        </p:nvSpPr>
        <p:spPr bwMode="auto">
          <a:xfrm>
            <a:off x="7239000" y="6477000"/>
            <a:ext cx="1905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EEE82893-1B87-463B-82EE-B9579FD06D16}" type="slidenum">
              <a:rPr lang="en-US" altLang="en-US" sz="1200" b="1"/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39</a:t>
            </a:fld>
            <a:endParaRPr lang="en-US" altLang="en-US" sz="1200" b="1"/>
          </a:p>
        </p:txBody>
      </p:sp>
      <p:pic>
        <p:nvPicPr>
          <p:cNvPr id="93193" name="Picture 8" descr="8Fbeta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4625" y="5791200"/>
            <a:ext cx="5791200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5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202F46B-0498-4FBC-A200-AB5C693A5318}" type="slidenum">
              <a:rPr lang="en-US" altLang="en-US" sz="1200">
                <a:latin typeface="Tahoma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en-US" sz="1200">
              <a:latin typeface="Tahoma" pitchFamily="34" charset="0"/>
            </a:endParaRPr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447800"/>
            <a:ext cx="8305800" cy="5029200"/>
          </a:xfrm>
          <a:noFill/>
        </p:spPr>
        <p:txBody>
          <a:bodyPr lIns="92075" tIns="46038" rIns="92075" bIns="46038"/>
          <a:lstStyle/>
          <a:p>
            <a:pPr eaLnBrk="1" hangingPunct="1">
              <a:lnSpc>
                <a:spcPct val="90000"/>
              </a:lnSpc>
            </a:pPr>
            <a:r>
              <a:rPr lang="en-US" altLang="en-US" sz="2400" smtClean="0">
                <a:solidFill>
                  <a:schemeClr val="hlink"/>
                </a:solidFill>
              </a:rPr>
              <a:t>Classification</a:t>
            </a:r>
            <a:r>
              <a:rPr lang="en-US" altLang="en-US" sz="2000" smtClean="0"/>
              <a:t> 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smtClean="0"/>
              <a:t>predicts categorical class labels (discrete or nominal)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smtClean="0"/>
              <a:t>classifies data (constructs a model) based on the training set and the values (</a:t>
            </a:r>
            <a:r>
              <a:rPr lang="en-US" altLang="en-US" sz="2400" smtClean="0">
                <a:solidFill>
                  <a:schemeClr val="hlink"/>
                </a:solidFill>
              </a:rPr>
              <a:t>class labels</a:t>
            </a:r>
            <a:r>
              <a:rPr lang="en-US" altLang="en-US" sz="2400" smtClean="0"/>
              <a:t>) in a classifying attribute and uses it in classifying new data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smtClean="0">
                <a:solidFill>
                  <a:schemeClr val="hlink"/>
                </a:solidFill>
              </a:rPr>
              <a:t>Numeric Prediction 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smtClean="0"/>
              <a:t>models continuous-valued functions, i.e., predicts unknown or missing values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Typical applications</a:t>
            </a:r>
          </a:p>
          <a:p>
            <a:pPr lvl="1" eaLnBrk="1" hangingPunct="1">
              <a:lnSpc>
                <a:spcPct val="90000"/>
              </a:lnSpc>
              <a:buClr>
                <a:srgbClr val="0000CC"/>
              </a:buClr>
            </a:pPr>
            <a:r>
              <a:rPr lang="en-US" altLang="en-US" sz="2400" smtClean="0"/>
              <a:t>Credit/loan approval:</a:t>
            </a:r>
          </a:p>
          <a:p>
            <a:pPr lvl="1" eaLnBrk="1" hangingPunct="1">
              <a:lnSpc>
                <a:spcPct val="90000"/>
              </a:lnSpc>
              <a:buClr>
                <a:srgbClr val="0000CC"/>
              </a:buClr>
            </a:pPr>
            <a:r>
              <a:rPr lang="en-US" altLang="en-US" sz="2400" smtClean="0"/>
              <a:t>Medical diagnosis: if a tumor is cancerous or benign</a:t>
            </a:r>
          </a:p>
          <a:p>
            <a:pPr lvl="1" eaLnBrk="1" hangingPunct="1">
              <a:lnSpc>
                <a:spcPct val="90000"/>
              </a:lnSpc>
              <a:buClr>
                <a:srgbClr val="0000CC"/>
              </a:buClr>
            </a:pPr>
            <a:r>
              <a:rPr lang="en-US" altLang="en-US" sz="2400" smtClean="0"/>
              <a:t>Fraud detection: if a transaction is fraudulent</a:t>
            </a:r>
          </a:p>
          <a:p>
            <a:pPr lvl="1" eaLnBrk="1" hangingPunct="1">
              <a:lnSpc>
                <a:spcPct val="90000"/>
              </a:lnSpc>
              <a:buClr>
                <a:srgbClr val="0000CC"/>
              </a:buClr>
            </a:pPr>
            <a:r>
              <a:rPr lang="en-US" altLang="en-US" sz="2400" smtClean="0"/>
              <a:t>Web page categorization: which category it is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047750"/>
          </a:xfrm>
          <a:noFill/>
        </p:spPr>
        <p:txBody>
          <a:bodyPr lIns="92075" tIns="46038" rIns="92075" bIns="46038" anchor="ctr"/>
          <a:lstStyle/>
          <a:p>
            <a:pPr eaLnBrk="1" hangingPunct="1"/>
            <a:r>
              <a:rPr lang="en-US" altLang="en-US" smtClean="0"/>
              <a:t>Prediction Problems: Classification vs. Numeric Prediction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762000"/>
          </a:xfrm>
        </p:spPr>
        <p:txBody>
          <a:bodyPr/>
          <a:lstStyle/>
          <a:p>
            <a:r>
              <a:rPr lang="en-US" altLang="en-US" smtClean="0"/>
              <a:t>Classifier Evaluation Metrics: Example</a:t>
            </a:r>
          </a:p>
        </p:txBody>
      </p:sp>
      <p:sp>
        <p:nvSpPr>
          <p:cNvPr id="95235" name="Rectangle 35"/>
          <p:cNvSpPr>
            <a:spLocks noChangeArrowheads="1"/>
          </p:cNvSpPr>
          <p:nvPr/>
        </p:nvSpPr>
        <p:spPr bwMode="auto">
          <a:xfrm>
            <a:off x="228600" y="4572000"/>
            <a:ext cx="8610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altLang="en-US" sz="2400">
              <a:latin typeface="Tahoma" pitchFamily="34" charset="0"/>
            </a:endParaRPr>
          </a:p>
        </p:txBody>
      </p:sp>
      <p:sp>
        <p:nvSpPr>
          <p:cNvPr id="95236" name="Slide Number Placeholder 7"/>
          <p:cNvSpPr txBox="1">
            <a:spLocks noGrp="1"/>
          </p:cNvSpPr>
          <p:nvPr/>
        </p:nvSpPr>
        <p:spPr bwMode="auto">
          <a:xfrm>
            <a:off x="7239000" y="6477000"/>
            <a:ext cx="1905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DB9827ED-A5A7-47E1-9B98-443224FBD747}" type="slidenum">
              <a:rPr lang="en-US" altLang="en-US" sz="1200" b="1"/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40</a:t>
            </a:fld>
            <a:endParaRPr lang="en-US" altLang="en-US" sz="1200" b="1"/>
          </a:p>
        </p:txBody>
      </p:sp>
      <p:sp>
        <p:nvSpPr>
          <p:cNvPr id="95237" name="Content Placeholder 1"/>
          <p:cNvSpPr>
            <a:spLocks noGrp="1"/>
          </p:cNvSpPr>
          <p:nvPr>
            <p:ph sz="half" idx="1"/>
          </p:nvPr>
        </p:nvSpPr>
        <p:spPr>
          <a:xfrm>
            <a:off x="228600" y="3429000"/>
            <a:ext cx="8458200" cy="609600"/>
          </a:xfrm>
        </p:spPr>
        <p:txBody>
          <a:bodyPr/>
          <a:lstStyle/>
          <a:p>
            <a:pPr marL="342900" lvl="1" indent="-342900">
              <a:buClr>
                <a:schemeClr val="folHlink"/>
              </a:buClr>
              <a:buSzPct val="60000"/>
            </a:pPr>
            <a:r>
              <a:rPr lang="en-US" altLang="en-US" sz="2400" i="1" smtClean="0"/>
              <a:t>Precision</a:t>
            </a:r>
            <a:r>
              <a:rPr lang="en-US" altLang="en-US" sz="2400" smtClean="0"/>
              <a:t> = 90/230 = 39.13%             </a:t>
            </a:r>
            <a:r>
              <a:rPr lang="en-US" altLang="en-US" sz="2400" i="1" smtClean="0"/>
              <a:t>Recall</a:t>
            </a:r>
            <a:r>
              <a:rPr lang="en-US" altLang="en-US" sz="2400" smtClean="0"/>
              <a:t> = 90/300 = 30.00%</a:t>
            </a:r>
          </a:p>
          <a:p>
            <a:endParaRPr lang="en-US" altLang="en-US" smtClean="0"/>
          </a:p>
        </p:txBody>
      </p:sp>
      <p:graphicFrame>
        <p:nvGraphicFramePr>
          <p:cNvPr id="7" name="Group 54"/>
          <p:cNvGraphicFramePr>
            <a:graphicFrameLocks noGrp="1"/>
          </p:cNvGraphicFramePr>
          <p:nvPr/>
        </p:nvGraphicFramePr>
        <p:xfrm>
          <a:off x="228600" y="1889125"/>
          <a:ext cx="8839200" cy="1466852"/>
        </p:xfrm>
        <a:graphic>
          <a:graphicData uri="http://schemas.openxmlformats.org/drawingml/2006/table">
            <a:tbl>
              <a:tblPr/>
              <a:tblGrid>
                <a:gridCol w="32004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98107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83832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66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Actual Class\Predicted class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cancer = yes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cancer = no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Total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Recognition(%)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66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cancer = yes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90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210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300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30.00 (</a:t>
                      </a: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sensitivity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66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cancer = no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140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9560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9700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98.56 (</a:t>
                      </a: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specificity)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66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Total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230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9770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10000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96.40 (</a:t>
                      </a: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accuracy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)</a:t>
                      </a:r>
                      <a:endParaRPr kumimoji="0" lang="en-US" sz="18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76200"/>
            <a:ext cx="8091488" cy="1066800"/>
          </a:xfrm>
          <a:noFill/>
        </p:spPr>
        <p:txBody>
          <a:bodyPr lIns="92075" tIns="46038" rIns="92075" bIns="46038"/>
          <a:lstStyle/>
          <a:p>
            <a:pPr eaLnBrk="1" hangingPunct="1"/>
            <a:r>
              <a:rPr lang="en-US" altLang="en-US" smtClean="0"/>
              <a:t>Evaluating Classifier Accuracy:</a:t>
            </a:r>
            <a:br>
              <a:rPr lang="en-US" altLang="en-US" smtClean="0"/>
            </a:br>
            <a:r>
              <a:rPr lang="en-US" altLang="en-US" smtClean="0"/>
              <a:t>Holdout &amp; Cross-Validation Methods</a:t>
            </a:r>
            <a:endParaRPr lang="en-US" altLang="en-US" sz="4000" smtClean="0"/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371600"/>
            <a:ext cx="8763000" cy="5273675"/>
          </a:xfrm>
          <a:noFill/>
        </p:spPr>
        <p:txBody>
          <a:bodyPr lIns="92075" tIns="46038" rIns="92075" bIns="46038"/>
          <a:lstStyle/>
          <a:p>
            <a:pPr eaLnBrk="1" hangingPunct="1">
              <a:lnSpc>
                <a:spcPct val="80000"/>
              </a:lnSpc>
            </a:pPr>
            <a:r>
              <a:rPr lang="en-US" altLang="en-US" sz="2400" b="1" smtClean="0"/>
              <a:t>Holdout method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smtClean="0"/>
              <a:t>Given data is randomly partitioned into two independent sets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mtClean="0"/>
              <a:t>Training set (e.g., 2/3) for model construction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mtClean="0"/>
              <a:t>Test set (e.g., 1/3) for accuracy estimation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u="sng" smtClean="0"/>
              <a:t>Random sampling</a:t>
            </a:r>
            <a:r>
              <a:rPr lang="en-US" altLang="en-US" sz="2400" smtClean="0"/>
              <a:t>: a variation of holdout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mtClean="0"/>
              <a:t>Repeat holdout k times, accuracy = avg. of the accuracies obtained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400" b="1" smtClean="0"/>
              <a:t>Cross-validation</a:t>
            </a:r>
            <a:r>
              <a:rPr lang="en-US" altLang="en-US" sz="2400" smtClean="0"/>
              <a:t> (</a:t>
            </a:r>
            <a:r>
              <a:rPr lang="en-US" altLang="en-US" sz="2400" i="1" smtClean="0"/>
              <a:t>k</a:t>
            </a:r>
            <a:r>
              <a:rPr lang="en-US" altLang="en-US" sz="2400" smtClean="0"/>
              <a:t>-fold, where k = 10 is most popular)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smtClean="0"/>
              <a:t>Randomly partition the data into </a:t>
            </a:r>
            <a:r>
              <a:rPr lang="en-US" altLang="en-US" sz="2400" i="1" smtClean="0"/>
              <a:t>k</a:t>
            </a:r>
            <a:r>
              <a:rPr lang="en-US" altLang="en-US" sz="2400" smtClean="0"/>
              <a:t> </a:t>
            </a:r>
            <a:r>
              <a:rPr lang="en-US" altLang="en-US" sz="2400" i="1" smtClean="0"/>
              <a:t>mutually exclusive</a:t>
            </a:r>
            <a:r>
              <a:rPr lang="en-US" altLang="en-US" sz="2400" smtClean="0"/>
              <a:t> subsets, each approximately equal size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smtClean="0"/>
              <a:t>At </a:t>
            </a:r>
            <a:r>
              <a:rPr lang="en-US" altLang="en-US" sz="2400" i="1" smtClean="0"/>
              <a:t>i</a:t>
            </a:r>
            <a:r>
              <a:rPr lang="en-US" altLang="en-US" sz="2400" smtClean="0"/>
              <a:t>-th iteration, use D</a:t>
            </a:r>
            <a:r>
              <a:rPr lang="en-US" altLang="en-US" sz="2400" baseline="-25000" smtClean="0"/>
              <a:t>i </a:t>
            </a:r>
            <a:r>
              <a:rPr lang="en-US" altLang="en-US" sz="2400" smtClean="0"/>
              <a:t>as test set and others as training set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u="sng" smtClean="0"/>
              <a:t>Leave-one-out</a:t>
            </a:r>
            <a:r>
              <a:rPr lang="en-US" altLang="en-US" sz="2400" smtClean="0"/>
              <a:t>: </a:t>
            </a:r>
            <a:r>
              <a:rPr lang="en-US" altLang="en-US" sz="2400" i="1" smtClean="0"/>
              <a:t>k</a:t>
            </a:r>
            <a:r>
              <a:rPr lang="en-US" altLang="en-US" sz="2400" smtClean="0"/>
              <a:t> folds where </a:t>
            </a:r>
            <a:r>
              <a:rPr lang="en-US" altLang="en-US" sz="2400" i="1" smtClean="0"/>
              <a:t>k</a:t>
            </a:r>
            <a:r>
              <a:rPr lang="en-US" altLang="en-US" sz="2400" smtClean="0"/>
              <a:t> = # of tuples, for small sized data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b="1" u="sng" smtClean="0"/>
              <a:t>*Stratified cross-validation*</a:t>
            </a:r>
            <a:r>
              <a:rPr lang="en-US" altLang="en-US" sz="2400" smtClean="0"/>
              <a:t>: folds are stratified so that class dist. in each fold is approx. the same as that in the initial data</a:t>
            </a:r>
          </a:p>
        </p:txBody>
      </p:sp>
      <p:sp>
        <p:nvSpPr>
          <p:cNvPr id="97284" name="Slide Number Placeholder 7"/>
          <p:cNvSpPr txBox="1">
            <a:spLocks noGrp="1"/>
          </p:cNvSpPr>
          <p:nvPr/>
        </p:nvSpPr>
        <p:spPr bwMode="auto">
          <a:xfrm>
            <a:off x="7239000" y="6477000"/>
            <a:ext cx="1905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FD69BCB8-7D42-4B7B-94A8-0B05010793C0}" type="slidenum">
              <a:rPr lang="en-US" altLang="en-US" sz="1200" b="1"/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41</a:t>
            </a:fld>
            <a:endParaRPr lang="en-US" altLang="en-US" sz="1200" b="1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1618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76200"/>
            <a:ext cx="3429000" cy="3243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161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-152400" y="381000"/>
            <a:ext cx="6400800" cy="609600"/>
          </a:xfrm>
        </p:spPr>
        <p:txBody>
          <a:bodyPr/>
          <a:lstStyle/>
          <a:p>
            <a:pPr eaLnBrk="1" hangingPunct="1"/>
            <a:r>
              <a:rPr lang="en-US" altLang="en-US" sz="3200" smtClean="0"/>
              <a:t>Model Selection: ROC Curves</a:t>
            </a:r>
          </a:p>
        </p:txBody>
      </p:sp>
      <p:sp>
        <p:nvSpPr>
          <p:cNvPr id="111620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228600" y="1295400"/>
            <a:ext cx="5562600" cy="5257800"/>
          </a:xfrm>
        </p:spPr>
        <p:txBody>
          <a:bodyPr/>
          <a:lstStyle/>
          <a:p>
            <a:pPr marL="457200" indent="-457200" eaLnBrk="1" hangingPunct="1">
              <a:lnSpc>
                <a:spcPct val="90000"/>
              </a:lnSpc>
            </a:pPr>
            <a:r>
              <a:rPr lang="en-US" altLang="en-US" sz="2400" b="1" smtClean="0"/>
              <a:t>ROC</a:t>
            </a:r>
            <a:r>
              <a:rPr lang="en-US" altLang="en-US" sz="2400" smtClean="0"/>
              <a:t> (Receiver Operating Characteristics) curves: for visual comparison of classification models</a:t>
            </a:r>
          </a:p>
          <a:p>
            <a:pPr marL="457200" indent="-457200" eaLnBrk="1" hangingPunct="1">
              <a:lnSpc>
                <a:spcPct val="90000"/>
              </a:lnSpc>
            </a:pPr>
            <a:r>
              <a:rPr lang="en-US" altLang="en-US" sz="2400" smtClean="0"/>
              <a:t>Originated from signal detection theory</a:t>
            </a:r>
          </a:p>
          <a:p>
            <a:pPr marL="457200" indent="-457200" eaLnBrk="1" hangingPunct="1">
              <a:lnSpc>
                <a:spcPct val="90000"/>
              </a:lnSpc>
            </a:pPr>
            <a:r>
              <a:rPr lang="en-US" altLang="en-US" sz="2400" smtClean="0"/>
              <a:t>Shows the trade-off between the true positive rate and the false positive rate</a:t>
            </a:r>
          </a:p>
          <a:p>
            <a:pPr marL="457200" indent="-457200" eaLnBrk="1" hangingPunct="1">
              <a:lnSpc>
                <a:spcPct val="90000"/>
              </a:lnSpc>
            </a:pPr>
            <a:r>
              <a:rPr lang="en-US" altLang="en-US" sz="2400" smtClean="0"/>
              <a:t>The area under the ROC curve is a measure of the accuracy of the model</a:t>
            </a:r>
          </a:p>
          <a:p>
            <a:pPr marL="457200" indent="-457200" eaLnBrk="1" hangingPunct="1">
              <a:lnSpc>
                <a:spcPct val="90000"/>
              </a:lnSpc>
            </a:pPr>
            <a:r>
              <a:rPr lang="en-US" altLang="en-US" sz="2400" smtClean="0"/>
              <a:t>Rank the test tuples in decreasing order: the one that is most likely to belong to the positive class appears at the top of the list</a:t>
            </a:r>
          </a:p>
          <a:p>
            <a:pPr marL="457200" indent="-457200" eaLnBrk="1" hangingPunct="1">
              <a:lnSpc>
                <a:spcPct val="90000"/>
              </a:lnSpc>
            </a:pPr>
            <a:r>
              <a:rPr lang="en-US" altLang="en-US" sz="2400" smtClean="0"/>
              <a:t>The closer to the diagonal line (i.e., the closer the area is to 0.5), the less accurate is the model</a:t>
            </a:r>
          </a:p>
        </p:txBody>
      </p:sp>
      <p:sp>
        <p:nvSpPr>
          <p:cNvPr id="111621" name="Rectangle 7"/>
          <p:cNvSpPr>
            <a:spLocks noChangeArrowheads="1"/>
          </p:cNvSpPr>
          <p:nvPr/>
        </p:nvSpPr>
        <p:spPr bwMode="auto">
          <a:xfrm>
            <a:off x="5791200" y="3429000"/>
            <a:ext cx="3352800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en-US" altLang="en-US" sz="2400"/>
              <a:t>Vertical axis represents the true positive rate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400"/>
              <a:t>Horizontal axis rep. the false positive rate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400"/>
              <a:t>The plot also shows a diagonal line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400"/>
              <a:t>A model with perfect accuracy will have an area of 1.0</a:t>
            </a:r>
          </a:p>
        </p:txBody>
      </p:sp>
      <p:sp>
        <p:nvSpPr>
          <p:cNvPr id="111622" name="Slide Number Placeholder 7"/>
          <p:cNvSpPr txBox="1">
            <a:spLocks noGrp="1"/>
          </p:cNvSpPr>
          <p:nvPr/>
        </p:nvSpPr>
        <p:spPr bwMode="auto">
          <a:xfrm>
            <a:off x="7239000" y="6477000"/>
            <a:ext cx="1905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E609BB79-FB3D-41D6-B9EA-3F171D7117DA}" type="slidenum">
              <a:rPr lang="en-US" altLang="en-US" sz="1200" b="1"/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42</a:t>
            </a:fld>
            <a:endParaRPr lang="en-US" altLang="en-US" sz="1200" b="1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-228600" y="152400"/>
            <a:ext cx="9601200" cy="838200"/>
          </a:xfrm>
          <a:noFill/>
        </p:spPr>
        <p:txBody>
          <a:bodyPr lIns="92075" tIns="46038" rIns="92075" bIns="46038"/>
          <a:lstStyle/>
          <a:p>
            <a:pPr eaLnBrk="1" hangingPunct="1">
              <a:lnSpc>
                <a:spcPct val="110000"/>
              </a:lnSpc>
            </a:pPr>
            <a:r>
              <a:rPr lang="en-US" altLang="en-US" smtClean="0">
                <a:solidFill>
                  <a:srgbClr val="170981"/>
                </a:solidFill>
              </a:rPr>
              <a:t>Issues Affecting Model Selection</a:t>
            </a:r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04800" y="1371600"/>
            <a:ext cx="8378825" cy="5257800"/>
          </a:xfrm>
          <a:noFill/>
        </p:spPr>
        <p:txBody>
          <a:bodyPr lIns="92075" tIns="46038" rIns="92075" bIns="46038"/>
          <a:lstStyle/>
          <a:p>
            <a:pPr eaLnBrk="1" hangingPunct="1">
              <a:lnSpc>
                <a:spcPct val="110000"/>
              </a:lnSpc>
            </a:pPr>
            <a:r>
              <a:rPr lang="en-US" altLang="en-US" sz="2400" b="1" smtClean="0"/>
              <a:t>Accuracy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en-US" sz="2400" smtClean="0"/>
              <a:t>classifier accuracy: predicting class label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2400" b="1" smtClean="0"/>
              <a:t>Speed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en-US" sz="2400" smtClean="0"/>
              <a:t>time to construct the model (training time)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en-US" sz="2400" smtClean="0"/>
              <a:t>time to use the model (classification/prediction time)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2400" b="1" smtClean="0"/>
              <a:t>Robustness</a:t>
            </a:r>
            <a:r>
              <a:rPr lang="en-US" altLang="en-US" sz="2400" smtClean="0"/>
              <a:t>: handling noise and missing values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2400" b="1" smtClean="0"/>
              <a:t>Scalability</a:t>
            </a:r>
            <a:r>
              <a:rPr lang="en-US" altLang="en-US" sz="2400" smtClean="0"/>
              <a:t>: efficiency in disk-resident databases 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2400" b="1" smtClean="0"/>
              <a:t>Interpretability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en-US" sz="2400" smtClean="0"/>
              <a:t>understanding and insight provided by the model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2400" smtClean="0"/>
              <a:t>Other measures, e.g., goodness of rules, such as decision tree size or compactness of classification rules</a:t>
            </a:r>
          </a:p>
        </p:txBody>
      </p:sp>
      <p:sp>
        <p:nvSpPr>
          <p:cNvPr id="113668" name="Slide Number Placeholder 7"/>
          <p:cNvSpPr txBox="1">
            <a:spLocks noGrp="1"/>
          </p:cNvSpPr>
          <p:nvPr/>
        </p:nvSpPr>
        <p:spPr bwMode="auto">
          <a:xfrm>
            <a:off x="7239000" y="6477000"/>
            <a:ext cx="1905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D3CACA7F-50DB-4731-90CF-063ECF4E02B4}" type="slidenum">
              <a:rPr lang="en-US" altLang="en-US" sz="1200" b="1"/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43</a:t>
            </a:fld>
            <a:endParaRPr lang="en-US" altLang="en-US" sz="1200" b="1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Slide Number Placeholder 6"/>
          <p:cNvSpPr txBox="1">
            <a:spLocks noGrp="1"/>
          </p:cNvSpPr>
          <p:nvPr/>
        </p:nvSpPr>
        <p:spPr bwMode="auto">
          <a:xfrm>
            <a:off x="7239000" y="6477000"/>
            <a:ext cx="1905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CCC05C73-7BBA-4FEC-9652-BF711C73C5CB}" type="slidenum">
              <a:rPr lang="en-US" altLang="en-US" sz="1400" b="1"/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44</a:t>
            </a:fld>
            <a:endParaRPr lang="en-US" altLang="en-US" sz="1400" b="1"/>
          </a:p>
        </p:txBody>
      </p:sp>
      <p:sp>
        <p:nvSpPr>
          <p:cNvPr id="11571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381000"/>
            <a:ext cx="9144000" cy="609600"/>
          </a:xfrm>
          <a:noFill/>
        </p:spPr>
        <p:txBody>
          <a:bodyPr lIns="92075" tIns="46038" rIns="92075" bIns="46038" anchor="ctr"/>
          <a:lstStyle/>
          <a:p>
            <a:pPr eaLnBrk="1" hangingPunct="1"/>
            <a:r>
              <a:rPr lang="en-US" altLang="en-US" sz="3200" smtClean="0"/>
              <a:t>Chapter 8. Classification: Basic Concepts</a:t>
            </a:r>
          </a:p>
        </p:txBody>
      </p:sp>
      <p:sp>
        <p:nvSpPr>
          <p:cNvPr id="115716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304800" y="1447800"/>
            <a:ext cx="8382000" cy="5105400"/>
          </a:xfrm>
          <a:noFill/>
        </p:spPr>
        <p:txBody>
          <a:bodyPr lIns="92075" tIns="46038" rIns="92075" bIns="46038"/>
          <a:lstStyle/>
          <a:p>
            <a:pPr>
              <a:lnSpc>
                <a:spcPct val="130000"/>
              </a:lnSpc>
            </a:pPr>
            <a:r>
              <a:rPr lang="en-US" altLang="en-US" smtClean="0"/>
              <a:t>Classification: Basic Concepts</a:t>
            </a:r>
          </a:p>
          <a:p>
            <a:pPr>
              <a:lnSpc>
                <a:spcPct val="130000"/>
              </a:lnSpc>
            </a:pPr>
            <a:r>
              <a:rPr lang="en-US" altLang="en-US" smtClean="0"/>
              <a:t>Decision Tree Induction</a:t>
            </a:r>
          </a:p>
          <a:p>
            <a:pPr>
              <a:lnSpc>
                <a:spcPct val="130000"/>
              </a:lnSpc>
            </a:pPr>
            <a:r>
              <a:rPr lang="en-US" altLang="en-US" smtClean="0"/>
              <a:t>Bayes Classification Methods</a:t>
            </a:r>
          </a:p>
          <a:p>
            <a:pPr>
              <a:lnSpc>
                <a:spcPct val="130000"/>
              </a:lnSpc>
            </a:pPr>
            <a:r>
              <a:rPr lang="en-US" altLang="en-US" smtClean="0"/>
              <a:t>Rule-Based Classification</a:t>
            </a:r>
          </a:p>
          <a:p>
            <a:pPr>
              <a:lnSpc>
                <a:spcPct val="130000"/>
              </a:lnSpc>
            </a:pPr>
            <a:r>
              <a:rPr lang="en-US" altLang="en-US" smtClean="0"/>
              <a:t>Model Evaluation and Selection</a:t>
            </a:r>
          </a:p>
          <a:p>
            <a:pPr>
              <a:lnSpc>
                <a:spcPct val="130000"/>
              </a:lnSpc>
            </a:pPr>
            <a:r>
              <a:rPr lang="en-US" altLang="en-US" smtClean="0"/>
              <a:t>Techniques to Improve Classification Accuracy: Ensemble Methods</a:t>
            </a:r>
          </a:p>
          <a:p>
            <a:pPr>
              <a:lnSpc>
                <a:spcPct val="130000"/>
              </a:lnSpc>
            </a:pPr>
            <a:r>
              <a:rPr lang="en-US" altLang="en-US" smtClean="0"/>
              <a:t>Summary</a:t>
            </a:r>
          </a:p>
        </p:txBody>
      </p:sp>
      <p:sp>
        <p:nvSpPr>
          <p:cNvPr id="115717" name="AutoShape 8"/>
          <p:cNvSpPr>
            <a:spLocks noChangeArrowheads="1"/>
          </p:cNvSpPr>
          <p:nvPr/>
        </p:nvSpPr>
        <p:spPr bwMode="auto">
          <a:xfrm rot="9803581">
            <a:off x="7772400" y="4724400"/>
            <a:ext cx="533400" cy="381000"/>
          </a:xfrm>
          <a:prstGeom prst="notchedRightArrow">
            <a:avLst>
              <a:gd name="adj1" fmla="val 50000"/>
              <a:gd name="adj2" fmla="val 35000"/>
            </a:avLst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Tahoma" pitchFamily="34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776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838200"/>
            <a:ext cx="4572000" cy="2163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7763" name="Rectangle 2"/>
          <p:cNvSpPr>
            <a:spLocks noGrp="1" noChangeArrowheads="1"/>
          </p:cNvSpPr>
          <p:nvPr>
            <p:ph type="title"/>
          </p:nvPr>
        </p:nvSpPr>
        <p:spPr>
          <a:xfrm>
            <a:off x="-152400" y="304800"/>
            <a:ext cx="9372600" cy="609600"/>
          </a:xfrm>
        </p:spPr>
        <p:txBody>
          <a:bodyPr/>
          <a:lstStyle/>
          <a:p>
            <a:pPr eaLnBrk="1" hangingPunct="1"/>
            <a:r>
              <a:rPr lang="en-US" altLang="en-US" smtClean="0"/>
              <a:t>Ensemble Methods: Increasing the Accuracy</a:t>
            </a:r>
          </a:p>
        </p:txBody>
      </p:sp>
      <p:sp>
        <p:nvSpPr>
          <p:cNvPr id="1177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2590800"/>
            <a:ext cx="8458200" cy="3810000"/>
          </a:xfrm>
        </p:spPr>
        <p:txBody>
          <a:bodyPr/>
          <a:lstStyle/>
          <a:p>
            <a:pPr eaLnBrk="1" hangingPunct="1"/>
            <a:r>
              <a:rPr lang="en-US" altLang="en-US" sz="2400" smtClean="0"/>
              <a:t>Ensemble methods</a:t>
            </a:r>
          </a:p>
          <a:p>
            <a:pPr lvl="1" eaLnBrk="1" hangingPunct="1"/>
            <a:r>
              <a:rPr lang="en-US" altLang="en-US" sz="2400" smtClean="0"/>
              <a:t>Use a combination of models to increase accuracy</a:t>
            </a:r>
          </a:p>
          <a:p>
            <a:pPr lvl="1" eaLnBrk="1" hangingPunct="1"/>
            <a:r>
              <a:rPr lang="en-US" altLang="en-US" sz="2400" smtClean="0"/>
              <a:t>Combine a series of k learned models, M</a:t>
            </a:r>
            <a:r>
              <a:rPr lang="en-US" altLang="en-US" sz="2400" baseline="-25000" smtClean="0"/>
              <a:t>1</a:t>
            </a:r>
            <a:r>
              <a:rPr lang="en-US" altLang="en-US" sz="2400" smtClean="0"/>
              <a:t>, M</a:t>
            </a:r>
            <a:r>
              <a:rPr lang="en-US" altLang="en-US" sz="2400" baseline="-25000" smtClean="0"/>
              <a:t>2</a:t>
            </a:r>
            <a:r>
              <a:rPr lang="en-US" altLang="en-US" sz="2400" smtClean="0"/>
              <a:t>, …, M</a:t>
            </a:r>
            <a:r>
              <a:rPr lang="en-US" altLang="en-US" sz="2400" baseline="-25000" smtClean="0"/>
              <a:t>k</a:t>
            </a:r>
            <a:r>
              <a:rPr lang="en-US" altLang="en-US" sz="2400" smtClean="0"/>
              <a:t>, with the aim of creating an improved model M*</a:t>
            </a:r>
          </a:p>
          <a:p>
            <a:pPr eaLnBrk="1" hangingPunct="1"/>
            <a:r>
              <a:rPr lang="en-US" altLang="en-US" sz="2400" smtClean="0"/>
              <a:t>Popular ensemble methods</a:t>
            </a:r>
          </a:p>
          <a:p>
            <a:pPr lvl="1" eaLnBrk="1" hangingPunct="1"/>
            <a:r>
              <a:rPr lang="en-US" altLang="en-US" sz="2400" smtClean="0"/>
              <a:t>Bagging: averaging the prediction over a collection of classifiers</a:t>
            </a:r>
          </a:p>
          <a:p>
            <a:pPr lvl="1" eaLnBrk="1" hangingPunct="1"/>
            <a:r>
              <a:rPr lang="en-US" altLang="en-US" sz="2400" smtClean="0"/>
              <a:t>Boosting: weighted vote with a collection of classifiers</a:t>
            </a:r>
          </a:p>
          <a:p>
            <a:pPr lvl="1" eaLnBrk="1" hangingPunct="1"/>
            <a:r>
              <a:rPr lang="en-US" altLang="en-US" sz="2400" smtClean="0"/>
              <a:t>Ensemble: combining a set of heterogeneous classifiers</a:t>
            </a:r>
          </a:p>
        </p:txBody>
      </p:sp>
      <p:sp>
        <p:nvSpPr>
          <p:cNvPr id="117765" name="Slide Number Placeholder 7"/>
          <p:cNvSpPr txBox="1">
            <a:spLocks noGrp="1"/>
          </p:cNvSpPr>
          <p:nvPr/>
        </p:nvSpPr>
        <p:spPr bwMode="auto">
          <a:xfrm>
            <a:off x="7239000" y="6477000"/>
            <a:ext cx="1905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FC03C7AE-9CC1-4B07-902B-BD8FA47BEB1E}" type="slidenum">
              <a:rPr lang="en-US" altLang="en-US" sz="1200" b="1"/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45</a:t>
            </a:fld>
            <a:endParaRPr lang="en-US" altLang="en-US" sz="1200" b="1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44000" cy="609600"/>
          </a:xfrm>
        </p:spPr>
        <p:txBody>
          <a:bodyPr/>
          <a:lstStyle/>
          <a:p>
            <a:r>
              <a:rPr lang="en-US" altLang="en-US" sz="3200" b="0" smtClean="0"/>
              <a:t>Classification of Class-Imbalanced Data Sets</a:t>
            </a:r>
          </a:p>
        </p:txBody>
      </p:sp>
      <p:sp>
        <p:nvSpPr>
          <p:cNvPr id="1280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95400"/>
            <a:ext cx="8686800" cy="5105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400" smtClean="0"/>
              <a:t>Class-imbalance problem: Rare positive example but numerous negative ones, e.g., medical diagnosis, fraud, oil-spill, fault, etc. </a:t>
            </a:r>
          </a:p>
          <a:p>
            <a:pPr>
              <a:lnSpc>
                <a:spcPct val="90000"/>
              </a:lnSpc>
            </a:pPr>
            <a:r>
              <a:rPr lang="en-US" altLang="en-US" sz="2400" smtClean="0"/>
              <a:t>Traditional methods assume a balanced distribution of classes and equal error costs: not suitable for class-imbalanced data</a:t>
            </a:r>
          </a:p>
          <a:p>
            <a:pPr>
              <a:lnSpc>
                <a:spcPct val="90000"/>
              </a:lnSpc>
            </a:pPr>
            <a:r>
              <a:rPr lang="en-US" altLang="en-US" sz="2400" smtClean="0"/>
              <a:t>Typical methods for imbalance data in 2-class classification: </a:t>
            </a:r>
          </a:p>
          <a:p>
            <a:pPr lvl="1">
              <a:lnSpc>
                <a:spcPct val="90000"/>
              </a:lnSpc>
            </a:pPr>
            <a:r>
              <a:rPr lang="en-US" altLang="en-US" sz="2400" b="1" smtClean="0"/>
              <a:t>Oversampling</a:t>
            </a:r>
            <a:r>
              <a:rPr lang="en-US" altLang="en-US" sz="2400" smtClean="0"/>
              <a:t>: re-sampling of data from positive class</a:t>
            </a:r>
          </a:p>
          <a:p>
            <a:pPr lvl="1">
              <a:lnSpc>
                <a:spcPct val="90000"/>
              </a:lnSpc>
            </a:pPr>
            <a:r>
              <a:rPr lang="en-US" altLang="en-US" sz="2400" b="1" smtClean="0"/>
              <a:t>Under-sampling</a:t>
            </a:r>
            <a:r>
              <a:rPr lang="en-US" altLang="en-US" sz="2400" smtClean="0"/>
              <a:t>: randomly eliminate  tuples from negative class</a:t>
            </a:r>
          </a:p>
          <a:p>
            <a:pPr lvl="1">
              <a:lnSpc>
                <a:spcPct val="90000"/>
              </a:lnSpc>
            </a:pPr>
            <a:r>
              <a:rPr lang="en-US" altLang="en-US" sz="2400" b="1" smtClean="0"/>
              <a:t>Threshold-moving</a:t>
            </a:r>
            <a:r>
              <a:rPr lang="en-US" altLang="en-US" sz="2400" smtClean="0"/>
              <a:t>: moves the decision threshold, t, so that the rare class tuples are easier to classify, and hence, less chance of costly false negative errors</a:t>
            </a:r>
          </a:p>
          <a:p>
            <a:pPr lvl="1">
              <a:lnSpc>
                <a:spcPct val="90000"/>
              </a:lnSpc>
            </a:pPr>
            <a:r>
              <a:rPr lang="en-US" altLang="en-US" sz="2400" smtClean="0"/>
              <a:t>Ensemble techniques: Ensemble multiple classifiers introduced above</a:t>
            </a:r>
          </a:p>
          <a:p>
            <a:pPr>
              <a:lnSpc>
                <a:spcPct val="90000"/>
              </a:lnSpc>
            </a:pPr>
            <a:r>
              <a:rPr lang="en-US" altLang="en-US" sz="2400" smtClean="0"/>
              <a:t>Still difficult for class imbalance problem on multiclass tasks</a:t>
            </a:r>
          </a:p>
        </p:txBody>
      </p:sp>
      <p:sp>
        <p:nvSpPr>
          <p:cNvPr id="128004" name="Slide Number Placeholder 7"/>
          <p:cNvSpPr txBox="1">
            <a:spLocks noGrp="1"/>
          </p:cNvSpPr>
          <p:nvPr/>
        </p:nvSpPr>
        <p:spPr bwMode="auto">
          <a:xfrm>
            <a:off x="7239000" y="6477000"/>
            <a:ext cx="1905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84103895-31D6-4E2E-B4AA-A9B66310A506}" type="slidenum">
              <a:rPr lang="en-US" altLang="en-US" sz="1200" b="1"/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46</a:t>
            </a:fld>
            <a:endParaRPr lang="en-US" altLang="en-US" sz="1200" b="1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81000"/>
            <a:ext cx="8458200" cy="533400"/>
          </a:xfrm>
        </p:spPr>
        <p:txBody>
          <a:bodyPr/>
          <a:lstStyle/>
          <a:p>
            <a:pPr eaLnBrk="1" hangingPunct="1"/>
            <a:r>
              <a:rPr lang="en-US" altLang="en-US" smtClean="0"/>
              <a:t>Summary (I)</a:t>
            </a:r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95400"/>
            <a:ext cx="8763000" cy="4419600"/>
          </a:xfrm>
        </p:spPr>
        <p:txBody>
          <a:bodyPr/>
          <a:lstStyle/>
          <a:p>
            <a:pPr eaLnBrk="1" hangingPunct="1">
              <a:lnSpc>
                <a:spcPct val="120000"/>
              </a:lnSpc>
            </a:pPr>
            <a:r>
              <a:rPr lang="en-US" altLang="en-US" sz="2400" smtClean="0">
                <a:solidFill>
                  <a:schemeClr val="hlink"/>
                </a:solidFill>
              </a:rPr>
              <a:t>Classification </a:t>
            </a:r>
            <a:r>
              <a:rPr lang="en-US" altLang="en-US" sz="2400" smtClean="0"/>
              <a:t>is a form of data analysis that extracts </a:t>
            </a:r>
            <a:r>
              <a:rPr lang="en-US" altLang="en-US" sz="2400" smtClean="0">
                <a:solidFill>
                  <a:schemeClr val="hlink"/>
                </a:solidFill>
              </a:rPr>
              <a:t>models</a:t>
            </a:r>
            <a:r>
              <a:rPr lang="en-US" altLang="en-US" sz="2400" smtClean="0"/>
              <a:t> describing important data classes. </a:t>
            </a:r>
          </a:p>
          <a:p>
            <a:pPr eaLnBrk="1" hangingPunct="1">
              <a:lnSpc>
                <a:spcPct val="120000"/>
              </a:lnSpc>
            </a:pPr>
            <a:r>
              <a:rPr lang="en-US" altLang="en-US" sz="2400" smtClean="0"/>
              <a:t>Effective and scalable methods have been developed for </a:t>
            </a:r>
            <a:r>
              <a:rPr lang="en-US" altLang="en-US" sz="2400" smtClean="0">
                <a:solidFill>
                  <a:schemeClr val="hlink"/>
                </a:solidFill>
              </a:rPr>
              <a:t>decision tree induction, Naive Bayesian classification, rule-based classification, </a:t>
            </a:r>
            <a:r>
              <a:rPr lang="en-US" altLang="en-US" sz="2400" smtClean="0"/>
              <a:t>and many other classification methods.</a:t>
            </a:r>
          </a:p>
          <a:p>
            <a:pPr eaLnBrk="1" hangingPunct="1">
              <a:lnSpc>
                <a:spcPct val="120000"/>
              </a:lnSpc>
            </a:pPr>
            <a:r>
              <a:rPr lang="en-US" altLang="en-US" sz="2400" smtClean="0">
                <a:solidFill>
                  <a:schemeClr val="hlink"/>
                </a:solidFill>
              </a:rPr>
              <a:t>Evaluation metrics</a:t>
            </a:r>
            <a:r>
              <a:rPr lang="en-US" altLang="en-US" sz="2400" smtClean="0"/>
              <a:t> include: accuracy, sensitivity, specificity, precision, recall, </a:t>
            </a:r>
            <a:r>
              <a:rPr lang="en-US" altLang="en-US" sz="2400" i="1" smtClean="0"/>
              <a:t>F</a:t>
            </a:r>
            <a:r>
              <a:rPr lang="en-US" altLang="en-US" sz="2400" smtClean="0"/>
              <a:t> measure, and </a:t>
            </a:r>
            <a:r>
              <a:rPr lang="en-US" altLang="en-US" sz="2400" i="1" smtClean="0"/>
              <a:t>F</a:t>
            </a:r>
            <a:r>
              <a:rPr lang="en-US" altLang="en-US" sz="2400" i="1" baseline="-25000" smtClean="0">
                <a:cs typeface="Tahoma" pitchFamily="34" charset="0"/>
              </a:rPr>
              <a:t>ß</a:t>
            </a:r>
            <a:r>
              <a:rPr lang="en-US" altLang="en-US" sz="2400" baseline="-25000" smtClean="0"/>
              <a:t> </a:t>
            </a:r>
            <a:r>
              <a:rPr lang="en-US" altLang="en-US" sz="2400" smtClean="0"/>
              <a:t>measure.</a:t>
            </a:r>
          </a:p>
          <a:p>
            <a:pPr eaLnBrk="1" hangingPunct="1">
              <a:lnSpc>
                <a:spcPct val="120000"/>
              </a:lnSpc>
            </a:pPr>
            <a:r>
              <a:rPr lang="en-US" altLang="en-US" sz="2400" smtClean="0">
                <a:solidFill>
                  <a:schemeClr val="hlink"/>
                </a:solidFill>
              </a:rPr>
              <a:t>Stratified k-fold cross-validation</a:t>
            </a:r>
            <a:r>
              <a:rPr lang="en-US" altLang="en-US" sz="2400" smtClean="0"/>
              <a:t> is recommended for accuracy estimation.  </a:t>
            </a:r>
            <a:r>
              <a:rPr lang="en-US" altLang="en-US" sz="2400" smtClean="0">
                <a:solidFill>
                  <a:schemeClr val="hlink"/>
                </a:solidFill>
              </a:rPr>
              <a:t>Bagging </a:t>
            </a:r>
            <a:r>
              <a:rPr lang="en-US" altLang="en-US" sz="2400" smtClean="0"/>
              <a:t>and </a:t>
            </a:r>
            <a:r>
              <a:rPr lang="en-US" altLang="en-US" sz="2400" smtClean="0">
                <a:solidFill>
                  <a:schemeClr val="hlink"/>
                </a:solidFill>
              </a:rPr>
              <a:t>boosting</a:t>
            </a:r>
            <a:r>
              <a:rPr lang="en-US" altLang="en-US" sz="2400" smtClean="0"/>
              <a:t> can be used to increase overall accuracy by learning and combining a series of individual models.</a:t>
            </a:r>
          </a:p>
        </p:txBody>
      </p:sp>
      <p:sp>
        <p:nvSpPr>
          <p:cNvPr id="132100" name="Slide Number Placeholder 7"/>
          <p:cNvSpPr txBox="1">
            <a:spLocks noGrp="1"/>
          </p:cNvSpPr>
          <p:nvPr/>
        </p:nvSpPr>
        <p:spPr bwMode="auto">
          <a:xfrm>
            <a:off x="7239000" y="6477000"/>
            <a:ext cx="1905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22BF62F9-22E4-4BB7-BA1C-C4E254B90DCC}" type="slidenum">
              <a:rPr lang="en-US" altLang="en-US" sz="1200" b="1"/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47</a:t>
            </a:fld>
            <a:endParaRPr lang="en-US" altLang="en-US" sz="1200" b="1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81000"/>
            <a:ext cx="8458200" cy="533400"/>
          </a:xfrm>
        </p:spPr>
        <p:txBody>
          <a:bodyPr/>
          <a:lstStyle/>
          <a:p>
            <a:pPr eaLnBrk="1" hangingPunct="1"/>
            <a:r>
              <a:rPr lang="en-US" altLang="en-US" smtClean="0"/>
              <a:t>Summary (II)</a:t>
            </a:r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95400"/>
            <a:ext cx="8534400" cy="5029200"/>
          </a:xfrm>
        </p:spPr>
        <p:txBody>
          <a:bodyPr/>
          <a:lstStyle/>
          <a:p>
            <a:pPr eaLnBrk="1" hangingPunct="1">
              <a:lnSpc>
                <a:spcPct val="130000"/>
              </a:lnSpc>
            </a:pPr>
            <a:r>
              <a:rPr lang="en-US" altLang="en-US" sz="2400" smtClean="0">
                <a:solidFill>
                  <a:schemeClr val="hlink"/>
                </a:solidFill>
              </a:rPr>
              <a:t>Significance tests</a:t>
            </a:r>
            <a:r>
              <a:rPr lang="en-US" altLang="en-US" sz="2400" smtClean="0"/>
              <a:t> and </a:t>
            </a:r>
            <a:r>
              <a:rPr lang="en-US" altLang="en-US" sz="2400" smtClean="0">
                <a:solidFill>
                  <a:schemeClr val="hlink"/>
                </a:solidFill>
              </a:rPr>
              <a:t>ROC curves</a:t>
            </a:r>
            <a:r>
              <a:rPr lang="en-US" altLang="en-US" sz="2400" smtClean="0"/>
              <a:t> are useful for model selection.</a:t>
            </a:r>
          </a:p>
          <a:p>
            <a:pPr eaLnBrk="1" hangingPunct="1">
              <a:lnSpc>
                <a:spcPct val="130000"/>
              </a:lnSpc>
            </a:pPr>
            <a:r>
              <a:rPr lang="en-US" altLang="en-US" sz="2400" smtClean="0"/>
              <a:t>There have been numerous </a:t>
            </a:r>
            <a:r>
              <a:rPr lang="en-US" altLang="en-US" sz="2400" smtClean="0">
                <a:solidFill>
                  <a:schemeClr val="hlink"/>
                </a:solidFill>
              </a:rPr>
              <a:t>comparisons of the different classification </a:t>
            </a:r>
            <a:r>
              <a:rPr lang="en-US" altLang="en-US" sz="2400" smtClean="0"/>
              <a:t>methods; the matter remains a research topic</a:t>
            </a:r>
          </a:p>
          <a:p>
            <a:pPr eaLnBrk="1" hangingPunct="1">
              <a:lnSpc>
                <a:spcPct val="130000"/>
              </a:lnSpc>
            </a:pPr>
            <a:r>
              <a:rPr lang="en-US" altLang="en-US" sz="2400" smtClean="0"/>
              <a:t>No single method has been found to be superior over all others for all data sets</a:t>
            </a:r>
          </a:p>
          <a:p>
            <a:pPr eaLnBrk="1" hangingPunct="1">
              <a:lnSpc>
                <a:spcPct val="130000"/>
              </a:lnSpc>
            </a:pPr>
            <a:r>
              <a:rPr lang="en-US" altLang="en-US" sz="2400" smtClean="0"/>
              <a:t>Issues such as accuracy, training time, robustness, scalability, and interpretability must be considered and can involve trade-offs, further complicating the quest for an overall superior method</a:t>
            </a:r>
          </a:p>
        </p:txBody>
      </p:sp>
      <p:sp>
        <p:nvSpPr>
          <p:cNvPr id="134148" name="Slide Number Placeholder 7"/>
          <p:cNvSpPr txBox="1">
            <a:spLocks noGrp="1"/>
          </p:cNvSpPr>
          <p:nvPr/>
        </p:nvSpPr>
        <p:spPr bwMode="auto">
          <a:xfrm>
            <a:off x="7239000" y="6477000"/>
            <a:ext cx="1905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77BE44B0-6054-4628-82E3-E584C3C6D911}" type="slidenum">
              <a:rPr lang="en-US" altLang="en-US" sz="1200" b="1"/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48</a:t>
            </a:fld>
            <a:endParaRPr lang="en-US" altLang="en-US" sz="1200" b="1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5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DD8C695-4DE9-48CA-A432-4FE79B35F52D}" type="slidenum">
              <a:rPr lang="en-US" altLang="en-US" sz="1200">
                <a:latin typeface="Tahoma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en-US" sz="1200">
              <a:latin typeface="Tahoma" pitchFamily="34" charset="0"/>
            </a:endParaRPr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8001000" cy="685800"/>
          </a:xfrm>
        </p:spPr>
        <p:txBody>
          <a:bodyPr/>
          <a:lstStyle/>
          <a:p>
            <a:pPr eaLnBrk="1" hangingPunct="1"/>
            <a:r>
              <a:rPr lang="en-US" altLang="en-US" smtClean="0"/>
              <a:t>Classification—A Two-Step Process</a:t>
            </a:r>
            <a:r>
              <a:rPr lang="en-US" altLang="en-US" sz="2800" smtClean="0"/>
              <a:t> </a:t>
            </a:r>
            <a:endParaRPr lang="en-US" altLang="en-US" sz="3200" smtClean="0"/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382000" cy="5257800"/>
          </a:xfrm>
        </p:spPr>
        <p:txBody>
          <a:bodyPr/>
          <a:lstStyle/>
          <a:p>
            <a:pPr eaLnBrk="1" hangingPunct="1"/>
            <a:r>
              <a:rPr lang="en-US" altLang="en-US" sz="2000" smtClean="0">
                <a:solidFill>
                  <a:schemeClr val="hlink"/>
                </a:solidFill>
              </a:rPr>
              <a:t>Model construction</a:t>
            </a:r>
            <a:r>
              <a:rPr lang="en-US" altLang="en-US" sz="2000" smtClean="0"/>
              <a:t>: describing a set of predetermined classes</a:t>
            </a:r>
          </a:p>
          <a:p>
            <a:pPr lvl="1" eaLnBrk="1" hangingPunct="1"/>
            <a:r>
              <a:rPr lang="en-US" altLang="en-US" sz="2000" smtClean="0"/>
              <a:t>Each tuple/sample is assumed to belong to a predefined class, as determined by the </a:t>
            </a:r>
            <a:r>
              <a:rPr lang="en-US" altLang="en-US" sz="2000" smtClean="0">
                <a:solidFill>
                  <a:schemeClr val="hlink"/>
                </a:solidFill>
              </a:rPr>
              <a:t>class label attribute</a:t>
            </a:r>
          </a:p>
          <a:p>
            <a:pPr lvl="1" eaLnBrk="1" hangingPunct="1"/>
            <a:r>
              <a:rPr lang="en-US" altLang="en-US" sz="2000" smtClean="0"/>
              <a:t>The set of tuples used for model construction is </a:t>
            </a:r>
            <a:r>
              <a:rPr lang="en-US" altLang="en-US" sz="2000" smtClean="0">
                <a:solidFill>
                  <a:schemeClr val="hlink"/>
                </a:solidFill>
              </a:rPr>
              <a:t>training set</a:t>
            </a:r>
          </a:p>
          <a:p>
            <a:pPr lvl="1" eaLnBrk="1" hangingPunct="1"/>
            <a:r>
              <a:rPr lang="en-US" altLang="en-US" sz="2000" smtClean="0"/>
              <a:t>The model is represented as classification rules, decision trees, or mathematical formulae</a:t>
            </a:r>
          </a:p>
          <a:p>
            <a:pPr eaLnBrk="1" hangingPunct="1"/>
            <a:r>
              <a:rPr lang="en-US" altLang="en-US" sz="2000" smtClean="0">
                <a:solidFill>
                  <a:schemeClr val="hlink"/>
                </a:solidFill>
              </a:rPr>
              <a:t>Model usage</a:t>
            </a:r>
            <a:r>
              <a:rPr lang="en-US" altLang="en-US" sz="2000" smtClean="0"/>
              <a:t>: for classifying future or unknown objects</a:t>
            </a:r>
          </a:p>
          <a:p>
            <a:pPr lvl="1" eaLnBrk="1" hangingPunct="1"/>
            <a:r>
              <a:rPr lang="en-US" altLang="en-US" sz="2000" smtClean="0">
                <a:solidFill>
                  <a:schemeClr val="hlink"/>
                </a:solidFill>
              </a:rPr>
              <a:t>Estimate accuracy</a:t>
            </a:r>
            <a:r>
              <a:rPr lang="en-US" altLang="en-US" sz="2000" smtClean="0"/>
              <a:t> of the model</a:t>
            </a:r>
          </a:p>
          <a:p>
            <a:pPr lvl="2" eaLnBrk="1" hangingPunct="1"/>
            <a:r>
              <a:rPr lang="en-US" altLang="en-US" sz="2000" smtClean="0"/>
              <a:t>The known label of test sample is compared with the classified result from the model</a:t>
            </a:r>
          </a:p>
          <a:p>
            <a:pPr lvl="2" eaLnBrk="1" hangingPunct="1"/>
            <a:r>
              <a:rPr lang="en-US" altLang="en-US" sz="2000" smtClean="0">
                <a:solidFill>
                  <a:schemeClr val="hlink"/>
                </a:solidFill>
              </a:rPr>
              <a:t>Accuracy</a:t>
            </a:r>
            <a:r>
              <a:rPr lang="en-US" altLang="en-US" sz="2000" smtClean="0"/>
              <a:t> rate is the percentage of test set samples that are correctly classified by the model</a:t>
            </a:r>
          </a:p>
          <a:p>
            <a:pPr lvl="2" eaLnBrk="1" hangingPunct="1"/>
            <a:r>
              <a:rPr lang="en-US" altLang="en-US" sz="2000" smtClean="0">
                <a:solidFill>
                  <a:schemeClr val="hlink"/>
                </a:solidFill>
              </a:rPr>
              <a:t>Test set</a:t>
            </a:r>
            <a:r>
              <a:rPr lang="en-US" altLang="en-US" sz="2000" smtClean="0"/>
              <a:t> is independent of training set (otherwise overfitting) </a:t>
            </a:r>
          </a:p>
          <a:p>
            <a:pPr lvl="1" eaLnBrk="1" hangingPunct="1"/>
            <a:r>
              <a:rPr lang="en-US" altLang="en-US" sz="2000" smtClean="0"/>
              <a:t>If the accuracy is acceptable, use the model to </a:t>
            </a:r>
            <a:r>
              <a:rPr lang="en-US" altLang="en-US" sz="2000" smtClean="0">
                <a:solidFill>
                  <a:schemeClr val="hlink"/>
                </a:solidFill>
              </a:rPr>
              <a:t>classify new data</a:t>
            </a:r>
          </a:p>
          <a:p>
            <a:pPr eaLnBrk="1" hangingPunct="1"/>
            <a:r>
              <a:rPr lang="en-US" altLang="en-US" sz="2000" smtClean="0"/>
              <a:t>Note: If </a:t>
            </a:r>
            <a:r>
              <a:rPr lang="en-US" altLang="en-US" sz="2000" i="1" smtClean="0"/>
              <a:t>the test set </a:t>
            </a:r>
            <a:r>
              <a:rPr lang="en-US" altLang="en-US" sz="2000" smtClean="0"/>
              <a:t>is used to select models, it is called </a:t>
            </a:r>
            <a:r>
              <a:rPr lang="en-US" altLang="en-US" sz="2000" smtClean="0">
                <a:solidFill>
                  <a:srgbClr val="C00000"/>
                </a:solidFill>
              </a:rPr>
              <a:t>validation (test) set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5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687C663-18D2-44D6-A724-63B375385E85}" type="slidenum">
              <a:rPr lang="en-US" altLang="en-US" sz="1200">
                <a:latin typeface="Tahoma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en-US" sz="1200">
              <a:latin typeface="Tahoma" pitchFamily="34" charset="0"/>
            </a:endParaRPr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077200" cy="762000"/>
          </a:xfrm>
          <a:noFill/>
        </p:spPr>
        <p:txBody>
          <a:bodyPr lIns="92075" tIns="46038" rIns="92075" bIns="46038"/>
          <a:lstStyle/>
          <a:p>
            <a:pPr eaLnBrk="1" hangingPunct="1"/>
            <a:r>
              <a:rPr lang="en-US" altLang="en-US" smtClean="0"/>
              <a:t>Process (1): Model Construction</a:t>
            </a:r>
          </a:p>
        </p:txBody>
      </p:sp>
      <p:grpSp>
        <p:nvGrpSpPr>
          <p:cNvPr id="15364" name="Group 3"/>
          <p:cNvGrpSpPr>
            <a:grpSpLocks/>
          </p:cNvGrpSpPr>
          <p:nvPr/>
        </p:nvGrpSpPr>
        <p:grpSpPr bwMode="auto">
          <a:xfrm>
            <a:off x="2036763" y="1774825"/>
            <a:ext cx="1698625" cy="1506538"/>
            <a:chOff x="1283" y="1118"/>
            <a:chExt cx="1070" cy="949"/>
          </a:xfrm>
        </p:grpSpPr>
        <p:pic>
          <p:nvPicPr>
            <p:cNvPr id="15377" name="Picture 4"/>
            <p:cNvPicPr>
              <a:picLocks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83" y="1118"/>
              <a:ext cx="1070" cy="9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378" name="Rectangle 5"/>
            <p:cNvSpPr>
              <a:spLocks noChangeArrowheads="1"/>
            </p:cNvSpPr>
            <p:nvPr/>
          </p:nvSpPr>
          <p:spPr bwMode="auto">
            <a:xfrm>
              <a:off x="1347" y="1427"/>
              <a:ext cx="934" cy="4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2075" tIns="46038" rIns="92075" bIns="46038" anchor="ctr"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latin typeface="Times New Roman" pitchFamily="18" charset="0"/>
                </a:rPr>
                <a:t>Training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latin typeface="Times New Roman" pitchFamily="18" charset="0"/>
                </a:rPr>
                <a:t>Data</a:t>
              </a:r>
            </a:p>
          </p:txBody>
        </p:sp>
      </p:grpSp>
      <p:graphicFrame>
        <p:nvGraphicFramePr>
          <p:cNvPr id="15365" name="Object 0"/>
          <p:cNvGraphicFramePr>
            <a:graphicFrameLocks/>
          </p:cNvGraphicFramePr>
          <p:nvPr/>
        </p:nvGraphicFramePr>
        <p:xfrm>
          <a:off x="288925" y="3825875"/>
          <a:ext cx="5437188" cy="2495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1" name="Worksheet" r:id="rId6" imgW="5437188" imgH="2495550" progId="Excel.Sheet.8">
                  <p:embed/>
                </p:oleObj>
              </mc:Choice>
              <mc:Fallback>
                <p:oleObj name="Worksheet" r:id="rId6" imgW="5437188" imgH="2495550" progId="Excel.Sheet.8">
                  <p:embed/>
                  <p:pic>
                    <p:nvPicPr>
                      <p:cNvPr id="0" name="Object 0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925" y="3825875"/>
                        <a:ext cx="5437188" cy="2495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6" name="Line 7"/>
          <p:cNvSpPr>
            <a:spLocks noChangeShapeType="1"/>
          </p:cNvSpPr>
          <p:nvPr/>
        </p:nvSpPr>
        <p:spPr bwMode="auto">
          <a:xfrm flipH="1">
            <a:off x="306388" y="3111500"/>
            <a:ext cx="1644650" cy="70008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7" name="Line 8"/>
          <p:cNvSpPr>
            <a:spLocks noChangeShapeType="1"/>
          </p:cNvSpPr>
          <p:nvPr/>
        </p:nvSpPr>
        <p:spPr bwMode="auto">
          <a:xfrm>
            <a:off x="3736975" y="3111500"/>
            <a:ext cx="2025650" cy="70008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8" name="Rectangle 9"/>
          <p:cNvSpPr>
            <a:spLocks noChangeArrowheads="1"/>
          </p:cNvSpPr>
          <p:nvPr/>
        </p:nvSpPr>
        <p:spPr bwMode="auto">
          <a:xfrm>
            <a:off x="6481763" y="1622425"/>
            <a:ext cx="1870075" cy="835025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2075" tIns="46038" rIns="92075" bIns="46038" anchor="ctr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Times New Roman" pitchFamily="18" charset="0"/>
              </a:rPr>
              <a:t>Classification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Times New Roman" pitchFamily="18" charset="0"/>
              </a:rPr>
              <a:t>Algorithms</a:t>
            </a:r>
          </a:p>
        </p:txBody>
      </p:sp>
      <p:sp>
        <p:nvSpPr>
          <p:cNvPr id="15369" name="AutoShape 10"/>
          <p:cNvSpPr>
            <a:spLocks noChangeArrowheads="1"/>
          </p:cNvSpPr>
          <p:nvPr/>
        </p:nvSpPr>
        <p:spPr bwMode="auto">
          <a:xfrm rot="-1140000">
            <a:off x="4235450" y="2074863"/>
            <a:ext cx="1657350" cy="484187"/>
          </a:xfrm>
          <a:prstGeom prst="rightArrow">
            <a:avLst>
              <a:gd name="adj1" fmla="val 50000"/>
              <a:gd name="adj2" fmla="val 85606"/>
            </a:avLst>
          </a:prstGeom>
          <a:solidFill>
            <a:srgbClr val="2597B8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Tahoma" pitchFamily="34" charset="0"/>
            </a:endParaRPr>
          </a:p>
        </p:txBody>
      </p:sp>
      <p:sp>
        <p:nvSpPr>
          <p:cNvPr id="15370" name="Rectangle 11"/>
          <p:cNvSpPr>
            <a:spLocks noChangeArrowheads="1"/>
          </p:cNvSpPr>
          <p:nvPr/>
        </p:nvSpPr>
        <p:spPr bwMode="auto">
          <a:xfrm>
            <a:off x="5948363" y="5311775"/>
            <a:ext cx="3008312" cy="1200150"/>
          </a:xfrm>
          <a:prstGeom prst="rect">
            <a:avLst/>
          </a:prstGeom>
          <a:solidFill>
            <a:srgbClr val="CC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2075" tIns="46038" rIns="92075" bIns="46038" anchor="ctr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Times New Roman" pitchFamily="18" charset="0"/>
              </a:rPr>
              <a:t>IF rank = ‘professor’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Times New Roman" pitchFamily="18" charset="0"/>
              </a:rPr>
              <a:t>OR years &gt; 6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Times New Roman" pitchFamily="18" charset="0"/>
              </a:rPr>
              <a:t>THEN tenured = ‘yes’ </a:t>
            </a:r>
          </a:p>
        </p:txBody>
      </p:sp>
      <p:grpSp>
        <p:nvGrpSpPr>
          <p:cNvPr id="15371" name="Group 12"/>
          <p:cNvGrpSpPr>
            <a:grpSpLocks/>
          </p:cNvGrpSpPr>
          <p:nvPr/>
        </p:nvGrpSpPr>
        <p:grpSpPr bwMode="auto">
          <a:xfrm>
            <a:off x="6478588" y="3216275"/>
            <a:ext cx="1889125" cy="1506538"/>
            <a:chOff x="4081" y="2026"/>
            <a:chExt cx="1190" cy="949"/>
          </a:xfrm>
        </p:grpSpPr>
        <p:pic>
          <p:nvPicPr>
            <p:cNvPr id="15375" name="Picture 13"/>
            <p:cNvPicPr>
              <a:picLocks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81" y="2026"/>
              <a:ext cx="1190" cy="9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376" name="Rectangle 14"/>
            <p:cNvSpPr>
              <a:spLocks noChangeArrowheads="1"/>
            </p:cNvSpPr>
            <p:nvPr/>
          </p:nvSpPr>
          <p:spPr bwMode="auto">
            <a:xfrm>
              <a:off x="4245" y="2306"/>
              <a:ext cx="851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 anchor="ctr"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latin typeface="Times New Roman" pitchFamily="18" charset="0"/>
                </a:rPr>
                <a:t>Classifier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latin typeface="Times New Roman" pitchFamily="18" charset="0"/>
                </a:rPr>
                <a:t>(Model)</a:t>
              </a:r>
            </a:p>
          </p:txBody>
        </p:sp>
      </p:grpSp>
      <p:sp>
        <p:nvSpPr>
          <p:cNvPr id="15372" name="Line 15"/>
          <p:cNvSpPr>
            <a:spLocks noChangeShapeType="1"/>
          </p:cNvSpPr>
          <p:nvPr/>
        </p:nvSpPr>
        <p:spPr bwMode="auto">
          <a:xfrm flipH="1">
            <a:off x="5946775" y="4621213"/>
            <a:ext cx="531813" cy="71437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3" name="Line 16"/>
          <p:cNvSpPr>
            <a:spLocks noChangeShapeType="1"/>
          </p:cNvSpPr>
          <p:nvPr/>
        </p:nvSpPr>
        <p:spPr bwMode="auto">
          <a:xfrm>
            <a:off x="8369300" y="4543425"/>
            <a:ext cx="577850" cy="79057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4" name="AutoShape 17"/>
          <p:cNvSpPr>
            <a:spLocks noChangeArrowheads="1"/>
          </p:cNvSpPr>
          <p:nvPr/>
        </p:nvSpPr>
        <p:spPr bwMode="auto">
          <a:xfrm>
            <a:off x="7143750" y="2576513"/>
            <a:ext cx="546100" cy="592137"/>
          </a:xfrm>
          <a:prstGeom prst="downArrow">
            <a:avLst>
              <a:gd name="adj1" fmla="val 50000"/>
              <a:gd name="adj2" fmla="val 27118"/>
            </a:avLst>
          </a:prstGeom>
          <a:solidFill>
            <a:srgbClr val="2597B8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Tahoma" pitchFamily="34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5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C84EC21-43CD-49D3-9561-DF774B5AA8A9}" type="slidenum">
              <a:rPr lang="en-US" altLang="en-US" sz="1200">
                <a:latin typeface="Tahoma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altLang="en-US" sz="1200">
              <a:latin typeface="Tahoma" pitchFamily="34" charset="0"/>
            </a:endParaRPr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762000"/>
          </a:xfrm>
          <a:noFill/>
        </p:spPr>
        <p:txBody>
          <a:bodyPr lIns="92075" tIns="46038" rIns="92075" bIns="46038"/>
          <a:lstStyle/>
          <a:p>
            <a:pPr eaLnBrk="1" hangingPunct="1"/>
            <a:r>
              <a:rPr lang="en-US" altLang="en-US" smtClean="0"/>
              <a:t>Process (2): Using the Model in Prediction </a:t>
            </a:r>
          </a:p>
        </p:txBody>
      </p:sp>
      <p:grpSp>
        <p:nvGrpSpPr>
          <p:cNvPr id="17412" name="Group 3"/>
          <p:cNvGrpSpPr>
            <a:grpSpLocks/>
          </p:cNvGrpSpPr>
          <p:nvPr/>
        </p:nvGrpSpPr>
        <p:grpSpPr bwMode="auto">
          <a:xfrm>
            <a:off x="4445000" y="1570038"/>
            <a:ext cx="1889125" cy="1506537"/>
            <a:chOff x="2800" y="989"/>
            <a:chExt cx="1190" cy="949"/>
          </a:xfrm>
        </p:grpSpPr>
        <p:pic>
          <p:nvPicPr>
            <p:cNvPr id="17430" name="Picture 4"/>
            <p:cNvPicPr>
              <a:picLocks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00" y="989"/>
              <a:ext cx="1190" cy="9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431" name="Rectangle 5"/>
            <p:cNvSpPr>
              <a:spLocks noChangeArrowheads="1"/>
            </p:cNvSpPr>
            <p:nvPr/>
          </p:nvSpPr>
          <p:spPr bwMode="auto">
            <a:xfrm>
              <a:off x="2964" y="1384"/>
              <a:ext cx="85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 anchor="ctr"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latin typeface="Times New Roman" pitchFamily="18" charset="0"/>
                </a:rPr>
                <a:t>Classifier</a:t>
              </a:r>
            </a:p>
          </p:txBody>
        </p:sp>
      </p:grpSp>
      <p:grpSp>
        <p:nvGrpSpPr>
          <p:cNvPr id="17413" name="Group 6"/>
          <p:cNvGrpSpPr>
            <a:grpSpLocks/>
          </p:cNvGrpSpPr>
          <p:nvPr/>
        </p:nvGrpSpPr>
        <p:grpSpPr bwMode="auto">
          <a:xfrm>
            <a:off x="2157413" y="2735263"/>
            <a:ext cx="1698625" cy="1506537"/>
            <a:chOff x="1359" y="1723"/>
            <a:chExt cx="1070" cy="949"/>
          </a:xfrm>
        </p:grpSpPr>
        <p:pic>
          <p:nvPicPr>
            <p:cNvPr id="17428" name="Picture 7"/>
            <p:cNvPicPr>
              <a:picLocks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59" y="1723"/>
              <a:ext cx="1070" cy="9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429" name="Rectangle 8"/>
            <p:cNvSpPr>
              <a:spLocks noChangeArrowheads="1"/>
            </p:cNvSpPr>
            <p:nvPr/>
          </p:nvSpPr>
          <p:spPr bwMode="auto">
            <a:xfrm>
              <a:off x="1423" y="2032"/>
              <a:ext cx="934" cy="4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2075" tIns="46038" rIns="92075" bIns="46038" anchor="ctr"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latin typeface="Times New Roman" pitchFamily="18" charset="0"/>
                </a:rPr>
                <a:t>Testing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latin typeface="Times New Roman" pitchFamily="18" charset="0"/>
                </a:rPr>
                <a:t>Data</a:t>
              </a:r>
            </a:p>
          </p:txBody>
        </p:sp>
      </p:grpSp>
      <p:graphicFrame>
        <p:nvGraphicFramePr>
          <p:cNvPr id="17414" name="Object 1024"/>
          <p:cNvGraphicFramePr>
            <a:graphicFrameLocks/>
          </p:cNvGraphicFramePr>
          <p:nvPr/>
        </p:nvGraphicFramePr>
        <p:xfrm>
          <a:off x="457200" y="4800600"/>
          <a:ext cx="5438775" cy="176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4" name="Worksheet" r:id="rId7" imgW="5438775" imgH="1765300" progId="Excel.Sheet.8">
                  <p:embed/>
                </p:oleObj>
              </mc:Choice>
              <mc:Fallback>
                <p:oleObj name="Worksheet" r:id="rId7" imgW="5438775" imgH="1765300" progId="Excel.Sheet.8">
                  <p:embed/>
                  <p:pic>
                    <p:nvPicPr>
                      <p:cNvPr id="0" name="Object 1024"/>
                      <p:cNvPicPr>
                        <a:picLocks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4800600"/>
                        <a:ext cx="5438775" cy="176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5" name="Line 10"/>
          <p:cNvSpPr>
            <a:spLocks noChangeShapeType="1"/>
          </p:cNvSpPr>
          <p:nvPr/>
        </p:nvSpPr>
        <p:spPr bwMode="auto">
          <a:xfrm flipH="1">
            <a:off x="427038" y="4071938"/>
            <a:ext cx="1644650" cy="70008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6" name="Line 11"/>
          <p:cNvSpPr>
            <a:spLocks noChangeShapeType="1"/>
          </p:cNvSpPr>
          <p:nvPr/>
        </p:nvSpPr>
        <p:spPr bwMode="auto">
          <a:xfrm>
            <a:off x="3857625" y="4071938"/>
            <a:ext cx="2025650" cy="70008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7" name="AutoShape 12"/>
          <p:cNvSpPr>
            <a:spLocks noChangeArrowheads="1"/>
          </p:cNvSpPr>
          <p:nvPr/>
        </p:nvSpPr>
        <p:spPr bwMode="auto">
          <a:xfrm>
            <a:off x="7793038" y="5000625"/>
            <a:ext cx="546100" cy="592138"/>
          </a:xfrm>
          <a:prstGeom prst="downArrow">
            <a:avLst>
              <a:gd name="adj1" fmla="val 50000"/>
              <a:gd name="adj2" fmla="val 27118"/>
            </a:avLst>
          </a:prstGeom>
          <a:solidFill>
            <a:srgbClr val="2597B8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Tahoma" pitchFamily="34" charset="0"/>
            </a:endParaRPr>
          </a:p>
        </p:txBody>
      </p:sp>
      <p:sp>
        <p:nvSpPr>
          <p:cNvPr id="17418" name="Freeform 13"/>
          <p:cNvSpPr>
            <a:spLocks/>
          </p:cNvSpPr>
          <p:nvPr/>
        </p:nvSpPr>
        <p:spPr bwMode="auto">
          <a:xfrm>
            <a:off x="6523038" y="2173288"/>
            <a:ext cx="941387" cy="766762"/>
          </a:xfrm>
          <a:custGeom>
            <a:avLst/>
            <a:gdLst>
              <a:gd name="T0" fmla="*/ 0 w 593"/>
              <a:gd name="T1" fmla="*/ 2147483646 h 483"/>
              <a:gd name="T2" fmla="*/ 2147483646 w 593"/>
              <a:gd name="T3" fmla="*/ 0 h 483"/>
              <a:gd name="T4" fmla="*/ 2147483646 w 593"/>
              <a:gd name="T5" fmla="*/ 2147483646 h 483"/>
              <a:gd name="T6" fmla="*/ 2147483646 w 593"/>
              <a:gd name="T7" fmla="*/ 2147483646 h 483"/>
              <a:gd name="T8" fmla="*/ 2147483646 w 593"/>
              <a:gd name="T9" fmla="*/ 2147483646 h 483"/>
              <a:gd name="T10" fmla="*/ 2147483646 w 593"/>
              <a:gd name="T11" fmla="*/ 2147483646 h 483"/>
              <a:gd name="T12" fmla="*/ 2147483646 w 593"/>
              <a:gd name="T13" fmla="*/ 2147483646 h 483"/>
              <a:gd name="T14" fmla="*/ 2147483646 w 593"/>
              <a:gd name="T15" fmla="*/ 2147483646 h 483"/>
              <a:gd name="T16" fmla="*/ 2147483646 w 593"/>
              <a:gd name="T17" fmla="*/ 2147483646 h 483"/>
              <a:gd name="T18" fmla="*/ 2147483646 w 593"/>
              <a:gd name="T19" fmla="*/ 2147483646 h 483"/>
              <a:gd name="T20" fmla="*/ 0 w 593"/>
              <a:gd name="T21" fmla="*/ 2147483646 h 483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593"/>
              <a:gd name="T34" fmla="*/ 0 h 483"/>
              <a:gd name="T35" fmla="*/ 593 w 593"/>
              <a:gd name="T36" fmla="*/ 483 h 483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593" h="483">
                <a:moveTo>
                  <a:pt x="0" y="34"/>
                </a:moveTo>
                <a:lnTo>
                  <a:pt x="200" y="0"/>
                </a:lnTo>
                <a:lnTo>
                  <a:pt x="159" y="58"/>
                </a:lnTo>
                <a:lnTo>
                  <a:pt x="515" y="306"/>
                </a:lnTo>
                <a:lnTo>
                  <a:pt x="555" y="248"/>
                </a:lnTo>
                <a:lnTo>
                  <a:pt x="592" y="448"/>
                </a:lnTo>
                <a:lnTo>
                  <a:pt x="392" y="482"/>
                </a:lnTo>
                <a:lnTo>
                  <a:pt x="433" y="424"/>
                </a:lnTo>
                <a:lnTo>
                  <a:pt x="77" y="176"/>
                </a:lnTo>
                <a:lnTo>
                  <a:pt x="37" y="234"/>
                </a:lnTo>
                <a:lnTo>
                  <a:pt x="0" y="34"/>
                </a:lnTo>
              </a:path>
            </a:pathLst>
          </a:custGeom>
          <a:solidFill>
            <a:srgbClr val="2597B8"/>
          </a:solidFill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17419" name="Group 14"/>
          <p:cNvGrpSpPr>
            <a:grpSpLocks/>
          </p:cNvGrpSpPr>
          <p:nvPr/>
        </p:nvGrpSpPr>
        <p:grpSpPr bwMode="auto">
          <a:xfrm>
            <a:off x="6646863" y="3187700"/>
            <a:ext cx="1781175" cy="815975"/>
            <a:chOff x="4187" y="2008"/>
            <a:chExt cx="1122" cy="514"/>
          </a:xfrm>
        </p:grpSpPr>
        <p:pic>
          <p:nvPicPr>
            <p:cNvPr id="17426" name="Picture 15"/>
            <p:cNvPicPr>
              <a:picLocks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87" y="2008"/>
              <a:ext cx="1122" cy="5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427" name="Rectangle 16"/>
            <p:cNvSpPr>
              <a:spLocks noChangeArrowheads="1"/>
            </p:cNvSpPr>
            <p:nvPr/>
          </p:nvSpPr>
          <p:spPr bwMode="auto">
            <a:xfrm>
              <a:off x="4251" y="2180"/>
              <a:ext cx="986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 anchor="ctr"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latin typeface="Times New Roman" pitchFamily="18" charset="0"/>
                </a:rPr>
                <a:t>Unseen Data</a:t>
              </a:r>
            </a:p>
          </p:txBody>
        </p:sp>
      </p:grpSp>
      <p:sp>
        <p:nvSpPr>
          <p:cNvPr id="17420" name="Rectangle 17"/>
          <p:cNvSpPr>
            <a:spLocks noChangeArrowheads="1"/>
          </p:cNvSpPr>
          <p:nvPr/>
        </p:nvSpPr>
        <p:spPr bwMode="auto">
          <a:xfrm>
            <a:off x="6305550" y="4262438"/>
            <a:ext cx="2454275" cy="457200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Times New Roman" pitchFamily="18" charset="0"/>
              </a:rPr>
              <a:t>(Jeff, Professor, 4)</a:t>
            </a:r>
          </a:p>
        </p:txBody>
      </p:sp>
      <p:sp>
        <p:nvSpPr>
          <p:cNvPr id="17421" name="Line 18"/>
          <p:cNvSpPr>
            <a:spLocks noChangeShapeType="1"/>
          </p:cNvSpPr>
          <p:nvPr/>
        </p:nvSpPr>
        <p:spPr bwMode="auto">
          <a:xfrm flipH="1">
            <a:off x="6167438" y="3903663"/>
            <a:ext cx="471487" cy="3937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2" name="Line 19"/>
          <p:cNvSpPr>
            <a:spLocks noChangeShapeType="1"/>
          </p:cNvSpPr>
          <p:nvPr/>
        </p:nvSpPr>
        <p:spPr bwMode="auto">
          <a:xfrm>
            <a:off x="8448675" y="3903663"/>
            <a:ext cx="363538" cy="3492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3" name="Freeform 20"/>
          <p:cNvSpPr>
            <a:spLocks/>
          </p:cNvSpPr>
          <p:nvPr/>
        </p:nvSpPr>
        <p:spPr bwMode="auto">
          <a:xfrm>
            <a:off x="3360738" y="2032000"/>
            <a:ext cx="901700" cy="593725"/>
          </a:xfrm>
          <a:custGeom>
            <a:avLst/>
            <a:gdLst>
              <a:gd name="T0" fmla="*/ 2147483646 w 568"/>
              <a:gd name="T1" fmla="*/ 2147483646 h 374"/>
              <a:gd name="T2" fmla="*/ 2147483646 w 568"/>
              <a:gd name="T3" fmla="*/ 2147483646 h 374"/>
              <a:gd name="T4" fmla="*/ 2147483646 w 568"/>
              <a:gd name="T5" fmla="*/ 2147483646 h 374"/>
              <a:gd name="T6" fmla="*/ 2147483646 w 568"/>
              <a:gd name="T7" fmla="*/ 2147483646 h 374"/>
              <a:gd name="T8" fmla="*/ 2147483646 w 568"/>
              <a:gd name="T9" fmla="*/ 2147483646 h 374"/>
              <a:gd name="T10" fmla="*/ 0 w 568"/>
              <a:gd name="T11" fmla="*/ 2147483646 h 374"/>
              <a:gd name="T12" fmla="*/ 2147483646 w 568"/>
              <a:gd name="T13" fmla="*/ 2147483646 h 374"/>
              <a:gd name="T14" fmla="*/ 2147483646 w 568"/>
              <a:gd name="T15" fmla="*/ 2147483646 h 374"/>
              <a:gd name="T16" fmla="*/ 2147483646 w 568"/>
              <a:gd name="T17" fmla="*/ 2147483646 h 374"/>
              <a:gd name="T18" fmla="*/ 2147483646 w 568"/>
              <a:gd name="T19" fmla="*/ 0 h 374"/>
              <a:gd name="T20" fmla="*/ 2147483646 w 568"/>
              <a:gd name="T21" fmla="*/ 2147483646 h 374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568"/>
              <a:gd name="T34" fmla="*/ 0 h 374"/>
              <a:gd name="T35" fmla="*/ 568 w 568"/>
              <a:gd name="T36" fmla="*/ 374 h 374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568" h="374">
                <a:moveTo>
                  <a:pt x="567" y="59"/>
                </a:moveTo>
                <a:lnTo>
                  <a:pt x="503" y="220"/>
                </a:lnTo>
                <a:lnTo>
                  <a:pt x="478" y="165"/>
                </a:lnTo>
                <a:lnTo>
                  <a:pt x="138" y="318"/>
                </a:lnTo>
                <a:lnTo>
                  <a:pt x="163" y="373"/>
                </a:lnTo>
                <a:lnTo>
                  <a:pt x="0" y="314"/>
                </a:lnTo>
                <a:lnTo>
                  <a:pt x="64" y="153"/>
                </a:lnTo>
                <a:lnTo>
                  <a:pt x="89" y="208"/>
                </a:lnTo>
                <a:lnTo>
                  <a:pt x="429" y="55"/>
                </a:lnTo>
                <a:lnTo>
                  <a:pt x="404" y="0"/>
                </a:lnTo>
                <a:lnTo>
                  <a:pt x="567" y="59"/>
                </a:lnTo>
              </a:path>
            </a:pathLst>
          </a:custGeom>
          <a:solidFill>
            <a:srgbClr val="2597B8"/>
          </a:solidFill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17424" name="Picture 21"/>
          <p:cNvPicPr>
            <a:picLocks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0013" y="5738813"/>
            <a:ext cx="720725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25" name="Rectangle 22"/>
          <p:cNvSpPr>
            <a:spLocks noChangeArrowheads="1"/>
          </p:cNvSpPr>
          <p:nvPr/>
        </p:nvSpPr>
        <p:spPr bwMode="auto">
          <a:xfrm>
            <a:off x="6221413" y="4959350"/>
            <a:ext cx="15255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latin typeface="Times New Roman" pitchFamily="18" charset="0"/>
              </a:rPr>
              <a:t>Tenured?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6"/>
          <p:cNvSpPr txBox="1">
            <a:spLocks noGrp="1"/>
          </p:cNvSpPr>
          <p:nvPr/>
        </p:nvSpPr>
        <p:spPr bwMode="auto">
          <a:xfrm>
            <a:off x="7239000" y="6477000"/>
            <a:ext cx="1905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F0EB9823-33BC-4010-AFBC-80192C2691F4}" type="slidenum">
              <a:rPr lang="en-US" altLang="en-US" sz="1400" b="1"/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US" altLang="en-US" sz="1400" b="1"/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381000"/>
            <a:ext cx="9144000" cy="609600"/>
          </a:xfrm>
          <a:noFill/>
        </p:spPr>
        <p:txBody>
          <a:bodyPr lIns="92075" tIns="46038" rIns="92075" bIns="46038" anchor="ctr"/>
          <a:lstStyle/>
          <a:p>
            <a:pPr eaLnBrk="1" hangingPunct="1"/>
            <a:r>
              <a:rPr lang="en-US" altLang="en-US" smtClean="0"/>
              <a:t>Chapter 8. Classification: Basic Concepts</a:t>
            </a:r>
          </a:p>
        </p:txBody>
      </p:sp>
      <p:sp>
        <p:nvSpPr>
          <p:cNvPr id="19460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304800" y="1447800"/>
            <a:ext cx="8382000" cy="5105400"/>
          </a:xfrm>
          <a:noFill/>
        </p:spPr>
        <p:txBody>
          <a:bodyPr lIns="92075" tIns="46038" rIns="92075" bIns="46038"/>
          <a:lstStyle/>
          <a:p>
            <a:pPr>
              <a:lnSpc>
                <a:spcPct val="130000"/>
              </a:lnSpc>
            </a:pPr>
            <a:r>
              <a:rPr lang="en-US" altLang="en-US" smtClean="0"/>
              <a:t>Classification: Basic Concepts</a:t>
            </a:r>
          </a:p>
          <a:p>
            <a:pPr>
              <a:lnSpc>
                <a:spcPct val="130000"/>
              </a:lnSpc>
            </a:pPr>
            <a:r>
              <a:rPr lang="en-US" altLang="en-US" smtClean="0"/>
              <a:t>Decision Tree Induction</a:t>
            </a:r>
          </a:p>
          <a:p>
            <a:pPr>
              <a:lnSpc>
                <a:spcPct val="130000"/>
              </a:lnSpc>
            </a:pPr>
            <a:r>
              <a:rPr lang="en-US" altLang="en-US" smtClean="0"/>
              <a:t>Bayes Classification Methods</a:t>
            </a:r>
          </a:p>
          <a:p>
            <a:pPr>
              <a:lnSpc>
                <a:spcPct val="130000"/>
              </a:lnSpc>
            </a:pPr>
            <a:r>
              <a:rPr lang="en-US" altLang="en-US" smtClean="0"/>
              <a:t>Rule-Based Classification</a:t>
            </a:r>
          </a:p>
          <a:p>
            <a:pPr>
              <a:lnSpc>
                <a:spcPct val="130000"/>
              </a:lnSpc>
            </a:pPr>
            <a:r>
              <a:rPr lang="en-US" altLang="en-US" smtClean="0"/>
              <a:t>Model Evaluation and Selection</a:t>
            </a:r>
          </a:p>
          <a:p>
            <a:pPr>
              <a:lnSpc>
                <a:spcPct val="130000"/>
              </a:lnSpc>
            </a:pPr>
            <a:r>
              <a:rPr lang="en-US" altLang="en-US" smtClean="0"/>
              <a:t>Techniques to Improve Classification Accuracy: Ensemble Methods</a:t>
            </a:r>
          </a:p>
          <a:p>
            <a:pPr>
              <a:lnSpc>
                <a:spcPct val="130000"/>
              </a:lnSpc>
            </a:pPr>
            <a:r>
              <a:rPr lang="en-US" altLang="en-US" smtClean="0"/>
              <a:t>Summary</a:t>
            </a:r>
          </a:p>
        </p:txBody>
      </p:sp>
      <p:sp>
        <p:nvSpPr>
          <p:cNvPr id="19461" name="AutoShape 8"/>
          <p:cNvSpPr>
            <a:spLocks noChangeArrowheads="1"/>
          </p:cNvSpPr>
          <p:nvPr/>
        </p:nvSpPr>
        <p:spPr bwMode="auto">
          <a:xfrm rot="9803581">
            <a:off x="4572000" y="2133600"/>
            <a:ext cx="533400" cy="381000"/>
          </a:xfrm>
          <a:prstGeom prst="notchedRightArrow">
            <a:avLst>
              <a:gd name="adj1" fmla="val 50000"/>
              <a:gd name="adj2" fmla="val 35000"/>
            </a:avLst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Tahoma" pitchFamily="34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7248525" y="6477000"/>
            <a:ext cx="1905000" cy="381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ADE8205-4D7B-43CE-92C1-5AB3E826B499}" type="slidenum">
              <a:rPr lang="en-US" altLang="en-US" sz="1200">
                <a:latin typeface="Tahoma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US" altLang="en-US" sz="1200">
              <a:latin typeface="Tahoma" pitchFamily="34" charset="0"/>
            </a:endParaRPr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144000" cy="838200"/>
          </a:xfrm>
          <a:noFill/>
        </p:spPr>
        <p:txBody>
          <a:bodyPr lIns="92075" tIns="46038" rIns="92075" bIns="46038"/>
          <a:lstStyle/>
          <a:p>
            <a:pPr eaLnBrk="1" hangingPunct="1"/>
            <a:r>
              <a:rPr lang="en-US" altLang="en-US" smtClean="0">
                <a:solidFill>
                  <a:srgbClr val="170981"/>
                </a:solidFill>
              </a:rPr>
              <a:t>Decision Tree Induction: An Example</a:t>
            </a:r>
            <a:endParaRPr lang="en-US" altLang="en-US" i="1" smtClean="0">
              <a:solidFill>
                <a:srgbClr val="170981"/>
              </a:solidFill>
            </a:endParaRPr>
          </a:p>
        </p:txBody>
      </p:sp>
      <p:grpSp>
        <p:nvGrpSpPr>
          <p:cNvPr id="21508" name="Group 63"/>
          <p:cNvGrpSpPr>
            <a:grpSpLocks/>
          </p:cNvGrpSpPr>
          <p:nvPr/>
        </p:nvGrpSpPr>
        <p:grpSpPr bwMode="auto">
          <a:xfrm>
            <a:off x="95250" y="2819400"/>
            <a:ext cx="6305550" cy="3810000"/>
            <a:chOff x="768" y="1152"/>
            <a:chExt cx="3972" cy="2400"/>
          </a:xfrm>
        </p:grpSpPr>
        <p:sp>
          <p:nvSpPr>
            <p:cNvPr id="21511" name="Rectangle 3"/>
            <p:cNvSpPr>
              <a:spLocks noChangeArrowheads="1"/>
            </p:cNvSpPr>
            <p:nvPr/>
          </p:nvSpPr>
          <p:spPr bwMode="auto">
            <a:xfrm>
              <a:off x="2387" y="1152"/>
              <a:ext cx="475" cy="296"/>
            </a:xfrm>
            <a:prstGeom prst="rect">
              <a:avLst/>
            </a:prstGeom>
            <a:solidFill>
              <a:srgbClr val="00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latin typeface="Times New Roman" pitchFamily="18" charset="0"/>
                </a:rPr>
                <a:t>age?</a:t>
              </a:r>
            </a:p>
          </p:txBody>
        </p:sp>
        <p:sp>
          <p:nvSpPr>
            <p:cNvPr id="21512" name="Rectangle 4"/>
            <p:cNvSpPr>
              <a:spLocks noChangeArrowheads="1"/>
            </p:cNvSpPr>
            <p:nvPr/>
          </p:nvSpPr>
          <p:spPr bwMode="auto">
            <a:xfrm>
              <a:off x="2245" y="1766"/>
              <a:ext cx="75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latin typeface="Times New Roman" pitchFamily="18" charset="0"/>
                </a:rPr>
                <a:t>overcast</a:t>
              </a:r>
            </a:p>
          </p:txBody>
        </p:sp>
        <p:sp>
          <p:nvSpPr>
            <p:cNvPr id="21513" name="Rectangle 5"/>
            <p:cNvSpPr>
              <a:spLocks noChangeArrowheads="1"/>
            </p:cNvSpPr>
            <p:nvPr/>
          </p:nvSpPr>
          <p:spPr bwMode="auto">
            <a:xfrm>
              <a:off x="1229" y="2342"/>
              <a:ext cx="763" cy="296"/>
            </a:xfrm>
            <a:prstGeom prst="rect">
              <a:avLst/>
            </a:prstGeom>
            <a:solidFill>
              <a:srgbClr val="00FFCC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latin typeface="Times New Roman" pitchFamily="18" charset="0"/>
                </a:rPr>
                <a:t>student?</a:t>
              </a:r>
            </a:p>
          </p:txBody>
        </p:sp>
        <p:sp>
          <p:nvSpPr>
            <p:cNvPr id="21514" name="Rectangle 6"/>
            <p:cNvSpPr>
              <a:spLocks noChangeArrowheads="1"/>
            </p:cNvSpPr>
            <p:nvPr/>
          </p:nvSpPr>
          <p:spPr bwMode="auto">
            <a:xfrm>
              <a:off x="3432" y="2342"/>
              <a:ext cx="1140" cy="296"/>
            </a:xfrm>
            <a:prstGeom prst="rect">
              <a:avLst/>
            </a:prstGeom>
            <a:solidFill>
              <a:srgbClr val="99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latin typeface="Times New Roman" pitchFamily="18" charset="0"/>
                </a:rPr>
                <a:t>credit rating?</a:t>
              </a:r>
            </a:p>
          </p:txBody>
        </p:sp>
        <p:sp>
          <p:nvSpPr>
            <p:cNvPr id="21515" name="Line 11"/>
            <p:cNvSpPr>
              <a:spLocks noChangeShapeType="1"/>
            </p:cNvSpPr>
            <p:nvPr/>
          </p:nvSpPr>
          <p:spPr bwMode="auto">
            <a:xfrm flipH="1">
              <a:off x="1619" y="1462"/>
              <a:ext cx="625" cy="83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16" name="Line 12"/>
            <p:cNvSpPr>
              <a:spLocks noChangeShapeType="1"/>
            </p:cNvSpPr>
            <p:nvPr/>
          </p:nvSpPr>
          <p:spPr bwMode="auto">
            <a:xfrm flipH="1">
              <a:off x="2622" y="1491"/>
              <a:ext cx="1" cy="34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17" name="Line 13"/>
            <p:cNvSpPr>
              <a:spLocks noChangeShapeType="1"/>
            </p:cNvSpPr>
            <p:nvPr/>
          </p:nvSpPr>
          <p:spPr bwMode="auto">
            <a:xfrm>
              <a:off x="2928" y="1440"/>
              <a:ext cx="1051" cy="89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18" name="Rectangle 14"/>
            <p:cNvSpPr>
              <a:spLocks noChangeArrowheads="1"/>
            </p:cNvSpPr>
            <p:nvPr/>
          </p:nvSpPr>
          <p:spPr bwMode="auto">
            <a:xfrm>
              <a:off x="1513" y="1730"/>
              <a:ext cx="534" cy="296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b="1">
                  <a:latin typeface="Times New Roman" pitchFamily="18" charset="0"/>
                </a:rPr>
                <a:t>&lt;=30</a:t>
              </a: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21519" name="Rectangle 15"/>
            <p:cNvSpPr>
              <a:spLocks noChangeArrowheads="1"/>
            </p:cNvSpPr>
            <p:nvPr/>
          </p:nvSpPr>
          <p:spPr bwMode="auto">
            <a:xfrm>
              <a:off x="3364" y="1804"/>
              <a:ext cx="417" cy="288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b="1">
                  <a:latin typeface="Times New Roman" pitchFamily="18" charset="0"/>
                </a:rPr>
                <a:t>&gt;40</a:t>
              </a: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21520" name="Line 16"/>
            <p:cNvSpPr>
              <a:spLocks noChangeShapeType="1"/>
            </p:cNvSpPr>
            <p:nvPr/>
          </p:nvSpPr>
          <p:spPr bwMode="auto">
            <a:xfrm flipH="1">
              <a:off x="960" y="2640"/>
              <a:ext cx="528" cy="62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21" name="Line 17"/>
            <p:cNvSpPr>
              <a:spLocks noChangeShapeType="1"/>
            </p:cNvSpPr>
            <p:nvPr/>
          </p:nvSpPr>
          <p:spPr bwMode="auto">
            <a:xfrm>
              <a:off x="1728" y="2640"/>
              <a:ext cx="480" cy="62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22" name="Line 18"/>
            <p:cNvSpPr>
              <a:spLocks noChangeShapeType="1"/>
            </p:cNvSpPr>
            <p:nvPr/>
          </p:nvSpPr>
          <p:spPr bwMode="auto">
            <a:xfrm flipH="1">
              <a:off x="3360" y="2640"/>
              <a:ext cx="480" cy="57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23" name="Line 19"/>
            <p:cNvSpPr>
              <a:spLocks noChangeShapeType="1"/>
            </p:cNvSpPr>
            <p:nvPr/>
          </p:nvSpPr>
          <p:spPr bwMode="auto">
            <a:xfrm>
              <a:off x="4128" y="2640"/>
              <a:ext cx="432" cy="57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24" name="Line 24"/>
            <p:cNvSpPr>
              <a:spLocks noChangeShapeType="1"/>
            </p:cNvSpPr>
            <p:nvPr/>
          </p:nvSpPr>
          <p:spPr bwMode="auto">
            <a:xfrm>
              <a:off x="2623" y="2029"/>
              <a:ext cx="0" cy="27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25" name="Rectangle 25"/>
            <p:cNvSpPr>
              <a:spLocks noChangeArrowheads="1"/>
            </p:cNvSpPr>
            <p:nvPr/>
          </p:nvSpPr>
          <p:spPr bwMode="auto">
            <a:xfrm>
              <a:off x="768" y="3264"/>
              <a:ext cx="308" cy="288"/>
            </a:xfrm>
            <a:prstGeom prst="rect">
              <a:avLst/>
            </a:prstGeom>
            <a:solidFill>
              <a:srgbClr val="FFC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latin typeface="Times New Roman" pitchFamily="18" charset="0"/>
                </a:rPr>
                <a:t>no</a:t>
              </a:r>
            </a:p>
          </p:txBody>
        </p:sp>
        <p:sp>
          <p:nvSpPr>
            <p:cNvPr id="21526" name="Rectangle 27"/>
            <p:cNvSpPr>
              <a:spLocks noChangeArrowheads="1"/>
            </p:cNvSpPr>
            <p:nvPr/>
          </p:nvSpPr>
          <p:spPr bwMode="auto">
            <a:xfrm>
              <a:off x="2028" y="3264"/>
              <a:ext cx="372" cy="288"/>
            </a:xfrm>
            <a:prstGeom prst="rect">
              <a:avLst/>
            </a:prstGeom>
            <a:solidFill>
              <a:srgbClr val="00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latin typeface="Times New Roman" pitchFamily="18" charset="0"/>
                </a:rPr>
                <a:t>yes</a:t>
              </a:r>
            </a:p>
          </p:txBody>
        </p:sp>
        <p:sp>
          <p:nvSpPr>
            <p:cNvPr id="21527" name="Rectangle 28"/>
            <p:cNvSpPr>
              <a:spLocks noChangeArrowheads="1"/>
            </p:cNvSpPr>
            <p:nvPr/>
          </p:nvSpPr>
          <p:spPr bwMode="auto">
            <a:xfrm>
              <a:off x="4368" y="3216"/>
              <a:ext cx="372" cy="288"/>
            </a:xfrm>
            <a:prstGeom prst="rect">
              <a:avLst/>
            </a:prstGeom>
            <a:solidFill>
              <a:srgbClr val="00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latin typeface="Times New Roman" pitchFamily="18" charset="0"/>
                </a:rPr>
                <a:t>yes</a:t>
              </a:r>
            </a:p>
          </p:txBody>
        </p:sp>
        <p:sp>
          <p:nvSpPr>
            <p:cNvPr id="21528" name="Rectangle 29"/>
            <p:cNvSpPr>
              <a:spLocks noChangeArrowheads="1"/>
            </p:cNvSpPr>
            <p:nvPr/>
          </p:nvSpPr>
          <p:spPr bwMode="auto">
            <a:xfrm>
              <a:off x="2437" y="2344"/>
              <a:ext cx="372" cy="288"/>
            </a:xfrm>
            <a:prstGeom prst="rect">
              <a:avLst/>
            </a:prstGeom>
            <a:solidFill>
              <a:srgbClr val="00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latin typeface="Times New Roman" pitchFamily="18" charset="0"/>
                </a:rPr>
                <a:t>yes</a:t>
              </a:r>
            </a:p>
          </p:txBody>
        </p:sp>
        <p:sp>
          <p:nvSpPr>
            <p:cNvPr id="21529" name="Rectangle 30"/>
            <p:cNvSpPr>
              <a:spLocks noChangeArrowheads="1"/>
            </p:cNvSpPr>
            <p:nvPr/>
          </p:nvSpPr>
          <p:spPr bwMode="auto">
            <a:xfrm>
              <a:off x="2256" y="1824"/>
              <a:ext cx="672" cy="192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 b="1">
                  <a:latin typeface="Times New Roman" pitchFamily="18" charset="0"/>
                </a:rPr>
                <a:t>31..40</a:t>
              </a:r>
              <a:endParaRPr lang="en-US" altLang="en-US" sz="1800">
                <a:latin typeface="Times New Roman" pitchFamily="18" charset="0"/>
              </a:endParaRPr>
            </a:p>
          </p:txBody>
        </p:sp>
        <p:sp>
          <p:nvSpPr>
            <p:cNvPr id="21530" name="Rectangle 62"/>
            <p:cNvSpPr>
              <a:spLocks noChangeArrowheads="1"/>
            </p:cNvSpPr>
            <p:nvPr/>
          </p:nvSpPr>
          <p:spPr bwMode="auto">
            <a:xfrm rot="-143156">
              <a:off x="3168" y="3216"/>
              <a:ext cx="308" cy="288"/>
            </a:xfrm>
            <a:prstGeom prst="rect">
              <a:avLst/>
            </a:prstGeom>
            <a:solidFill>
              <a:srgbClr val="FFC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latin typeface="Times New Roman" pitchFamily="18" charset="0"/>
                </a:rPr>
                <a:t>no</a:t>
              </a:r>
            </a:p>
          </p:txBody>
        </p:sp>
        <p:sp>
          <p:nvSpPr>
            <p:cNvPr id="21531" name="Rectangle 9"/>
            <p:cNvSpPr>
              <a:spLocks noChangeArrowheads="1"/>
            </p:cNvSpPr>
            <p:nvPr/>
          </p:nvSpPr>
          <p:spPr bwMode="auto">
            <a:xfrm>
              <a:off x="4176" y="2784"/>
              <a:ext cx="382" cy="288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latin typeface="Times New Roman" pitchFamily="18" charset="0"/>
                </a:rPr>
                <a:t>fair</a:t>
              </a:r>
            </a:p>
          </p:txBody>
        </p:sp>
        <p:sp>
          <p:nvSpPr>
            <p:cNvPr id="21532" name="Rectangle 10"/>
            <p:cNvSpPr>
              <a:spLocks noChangeArrowheads="1"/>
            </p:cNvSpPr>
            <p:nvPr/>
          </p:nvSpPr>
          <p:spPr bwMode="auto">
            <a:xfrm>
              <a:off x="3072" y="2784"/>
              <a:ext cx="807" cy="288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latin typeface="Times New Roman" pitchFamily="18" charset="0"/>
                </a:rPr>
                <a:t>excellent</a:t>
              </a:r>
            </a:p>
          </p:txBody>
        </p:sp>
        <p:sp>
          <p:nvSpPr>
            <p:cNvPr id="21533" name="Rectangle 8"/>
            <p:cNvSpPr>
              <a:spLocks noChangeArrowheads="1"/>
            </p:cNvSpPr>
            <p:nvPr/>
          </p:nvSpPr>
          <p:spPr bwMode="auto">
            <a:xfrm>
              <a:off x="1872" y="2832"/>
              <a:ext cx="372" cy="288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latin typeface="Times New Roman" pitchFamily="18" charset="0"/>
                </a:rPr>
                <a:t>yes</a:t>
              </a:r>
            </a:p>
          </p:txBody>
        </p:sp>
        <p:sp>
          <p:nvSpPr>
            <p:cNvPr id="21534" name="Rectangle 7"/>
            <p:cNvSpPr>
              <a:spLocks noChangeArrowheads="1"/>
            </p:cNvSpPr>
            <p:nvPr/>
          </p:nvSpPr>
          <p:spPr bwMode="auto">
            <a:xfrm>
              <a:off x="960" y="2832"/>
              <a:ext cx="432" cy="288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latin typeface="Times New Roman" pitchFamily="18" charset="0"/>
                </a:rPr>
                <a:t>no</a:t>
              </a:r>
            </a:p>
          </p:txBody>
        </p:sp>
      </p:grpSp>
      <p:graphicFrame>
        <p:nvGraphicFramePr>
          <p:cNvPr id="21509" name="Object 1024"/>
          <p:cNvGraphicFramePr>
            <a:graphicFrameLocks/>
          </p:cNvGraphicFramePr>
          <p:nvPr/>
        </p:nvGraphicFramePr>
        <p:xfrm>
          <a:off x="5192713" y="1143000"/>
          <a:ext cx="3951287" cy="342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37" name="Worksheet" r:id="rId5" imgW="5772150" imgH="4457700" progId="Excel.Sheet.8">
                  <p:embed/>
                </p:oleObj>
              </mc:Choice>
              <mc:Fallback>
                <p:oleObj name="Worksheet" r:id="rId5" imgW="5772150" imgH="4457700" progId="Excel.Sheet.8">
                  <p:embed/>
                  <p:pic>
                    <p:nvPicPr>
                      <p:cNvPr id="0" name="Object 1024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92713" y="1143000"/>
                        <a:ext cx="3951287" cy="342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10" name="Rectangle 1"/>
          <p:cNvSpPr>
            <a:spLocks noChangeArrowheads="1"/>
          </p:cNvSpPr>
          <p:nvPr/>
        </p:nvSpPr>
        <p:spPr bwMode="auto">
          <a:xfrm>
            <a:off x="152400" y="1371600"/>
            <a:ext cx="5173663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170981"/>
              </a:buClr>
              <a:buSzPct val="75000"/>
              <a:buFont typeface="Wingdings" pitchFamily="2" charset="2"/>
              <a:buChar char="q"/>
            </a:pPr>
            <a:r>
              <a:rPr lang="en-US" altLang="en-US" sz="2400"/>
              <a:t>Training data set: Buys_computer</a:t>
            </a:r>
          </a:p>
          <a:p>
            <a:pPr eaLnBrk="1" hangingPunct="1">
              <a:spcBef>
                <a:spcPct val="0"/>
              </a:spcBef>
              <a:buClr>
                <a:srgbClr val="170981"/>
              </a:buClr>
              <a:buSzPct val="75000"/>
              <a:buFont typeface="Wingdings" pitchFamily="2" charset="2"/>
              <a:buChar char="q"/>
            </a:pPr>
            <a:r>
              <a:rPr lang="en-US" altLang="en-US" sz="2400"/>
              <a:t>The data set follows an example of Quinlan’s ID3 (Playing Tennis)</a:t>
            </a:r>
          </a:p>
          <a:p>
            <a:pPr eaLnBrk="1" hangingPunct="1">
              <a:spcBef>
                <a:spcPct val="0"/>
              </a:spcBef>
              <a:buClr>
                <a:srgbClr val="170981"/>
              </a:buClr>
              <a:buSzPct val="75000"/>
              <a:buFont typeface="Wingdings" pitchFamily="2" charset="2"/>
              <a:buChar char="q"/>
            </a:pPr>
            <a:r>
              <a:rPr lang="en-US" altLang="en-US" sz="2400"/>
              <a:t>Resulting tree: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ends">
  <a:themeElements>
    <a:clrScheme name="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Designs\Blends.pot</Template>
  <TotalTime>13993</TotalTime>
  <Words>3925</Words>
  <Application>Microsoft Office PowerPoint</Application>
  <PresentationFormat>On-screen Show (4:3)</PresentationFormat>
  <Paragraphs>661</Paragraphs>
  <Slides>48</Slides>
  <Notes>48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48</vt:i4>
      </vt:variant>
    </vt:vector>
  </HeadingPairs>
  <TitlesOfParts>
    <vt:vector size="51" baseType="lpstr">
      <vt:lpstr>Blends</vt:lpstr>
      <vt:lpstr>Worksheet</vt:lpstr>
      <vt:lpstr>Equation</vt:lpstr>
      <vt:lpstr>Data Mining:   Concepts and Techniques  (3rd ed.)  — Chapter 8 —</vt:lpstr>
      <vt:lpstr>Chapter 8. Classification: Basic Concepts</vt:lpstr>
      <vt:lpstr>Supervised vs. Unsupervised Learning</vt:lpstr>
      <vt:lpstr>Prediction Problems: Classification vs. Numeric Prediction</vt:lpstr>
      <vt:lpstr>Classification—A Two-Step Process </vt:lpstr>
      <vt:lpstr>Process (1): Model Construction</vt:lpstr>
      <vt:lpstr>Process (2): Using the Model in Prediction </vt:lpstr>
      <vt:lpstr>Chapter 8. Classification: Basic Concepts</vt:lpstr>
      <vt:lpstr>Decision Tree Induction: An Example</vt:lpstr>
      <vt:lpstr>Algorithm for Decision Tree Induction</vt:lpstr>
      <vt:lpstr>PowerPoint Presentation</vt:lpstr>
      <vt:lpstr>Attribute Selection: Information Gain</vt:lpstr>
      <vt:lpstr>Computing Information-Gain for Continuous-Valued Attributes</vt:lpstr>
      <vt:lpstr>Comparing Attribute Selection Measures</vt:lpstr>
      <vt:lpstr>Overfitting and Tree Pruning</vt:lpstr>
      <vt:lpstr>Enhancements to Basic Decision Tree Induction</vt:lpstr>
      <vt:lpstr>Classification in Large Databases</vt:lpstr>
      <vt:lpstr>Scalability Framework for RainForest</vt:lpstr>
      <vt:lpstr>Rainforest:  Training Set and Its AVC Sets </vt:lpstr>
      <vt:lpstr>Chapter 8. Classification: Basic Concepts</vt:lpstr>
      <vt:lpstr>Bayesian Classification: Why?</vt:lpstr>
      <vt:lpstr>Bayes’ Theorem: Basics</vt:lpstr>
      <vt:lpstr>Prediction Based on Bayes’ Theorem</vt:lpstr>
      <vt:lpstr>Naïve Bayes Classifier </vt:lpstr>
      <vt:lpstr>Naïve Bayes Classifier: Training Dataset</vt:lpstr>
      <vt:lpstr>Naïve Bayes Classifier: An Example</vt:lpstr>
      <vt:lpstr>Naïve Bayes Classifier: Comments</vt:lpstr>
      <vt:lpstr>Chapter 8. Classification: Basic Concepts</vt:lpstr>
      <vt:lpstr>Using IF-THEN Rules for Classification</vt:lpstr>
      <vt:lpstr>Rule Extraction from a Decision Tree</vt:lpstr>
      <vt:lpstr>Rule Induction: Sequential Covering Method </vt:lpstr>
      <vt:lpstr>Sequential Covering Algorithm </vt:lpstr>
      <vt:lpstr>Rule Generation</vt:lpstr>
      <vt:lpstr>How to Learn-One-Rule?</vt:lpstr>
      <vt:lpstr>Chapter 8. Classification: Basic Concepts</vt:lpstr>
      <vt:lpstr>Model Evaluation and Selection</vt:lpstr>
      <vt:lpstr>Classifier Evaluation Metrics: Confusion Matrix</vt:lpstr>
      <vt:lpstr>Classifier Evaluation Metrics: Accuracy, Error Rate, Sensitivity and Specificity</vt:lpstr>
      <vt:lpstr>Classifier Evaluation Metrics:  Precision and Recall, and F-measures</vt:lpstr>
      <vt:lpstr>Classifier Evaluation Metrics: Example</vt:lpstr>
      <vt:lpstr>Evaluating Classifier Accuracy: Holdout &amp; Cross-Validation Methods</vt:lpstr>
      <vt:lpstr>Model Selection: ROC Curves</vt:lpstr>
      <vt:lpstr>Issues Affecting Model Selection</vt:lpstr>
      <vt:lpstr>Chapter 8. Classification: Basic Concepts</vt:lpstr>
      <vt:lpstr>Ensemble Methods: Increasing the Accuracy</vt:lpstr>
      <vt:lpstr>Classification of Class-Imbalanced Data Sets</vt:lpstr>
      <vt:lpstr>Summary (I)</vt:lpstr>
      <vt:lpstr>Summary (II)</vt:lpstr>
    </vt:vector>
  </TitlesOfParts>
  <Company>S.F.U.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7class</dc:title>
  <dc:creator>Jiawei Han</dc:creator>
  <cp:lastModifiedBy>ZUNERA-PC</cp:lastModifiedBy>
  <cp:revision>676</cp:revision>
  <cp:lastPrinted>2012-11-04T04:01:56Z</cp:lastPrinted>
  <dcterms:created xsi:type="dcterms:W3CDTF">1998-06-19T04:38:52Z</dcterms:created>
  <dcterms:modified xsi:type="dcterms:W3CDTF">2017-04-08T10:34:26Z</dcterms:modified>
  <cp:category>data mining book slides</cp:category>
</cp:coreProperties>
</file>