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336" r:id="rId30"/>
    <p:sldId id="286" r:id="rId31"/>
    <p:sldId id="291" r:id="rId32"/>
    <p:sldId id="292" r:id="rId33"/>
    <p:sldId id="337" r:id="rId34"/>
    <p:sldId id="293" r:id="rId35"/>
    <p:sldId id="294" r:id="rId36"/>
    <p:sldId id="297" r:id="rId37"/>
    <p:sldId id="298" r:id="rId38"/>
    <p:sldId id="299" r:id="rId39"/>
    <p:sldId id="305" r:id="rId40"/>
    <p:sldId id="311" r:id="rId41"/>
    <p:sldId id="312" r:id="rId42"/>
    <p:sldId id="313" r:id="rId43"/>
    <p:sldId id="314" r:id="rId44"/>
    <p:sldId id="319" r:id="rId45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E08769-C21A-42CE-BF7B-47A822F3BEBD}">
  <a:tblStyle styleId="{BFE08769-C21A-42CE-BF7B-47A822F3BEB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3" autoAdjust="0"/>
  </p:normalViewPr>
  <p:slideViewPr>
    <p:cSldViewPr>
      <p:cViewPr>
        <p:scale>
          <a:sx n="70" d="100"/>
          <a:sy n="70" d="100"/>
        </p:scale>
        <p:origin x="-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1268412" y="728662"/>
            <a:ext cx="4781550" cy="3584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06729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722313"/>
            <a:ext cx="4795837" cy="3597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49" cy="43179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000" tIns="47475" rIns="95000" bIns="47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07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2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70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463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79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24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17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337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95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05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39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590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7690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771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854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87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5" name="Shape 9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618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43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478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979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8" name="Shape 9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410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3" name="Shape 99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96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220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7" name="Shape 10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2770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3" name="Shape 10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060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473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2" name="Shape 11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515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0" name="Shape 120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696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58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0" name="Shape 12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336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1" name="Shape 12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6956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7" name="Shape 13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625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Shape 1312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3" name="Shape 13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15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5972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Shape 1323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4" name="Shape 13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7674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191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9" name="Shape 13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02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67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19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73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20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73137" y="4560887"/>
            <a:ext cx="5367336" cy="431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28663"/>
            <a:ext cx="4778375" cy="358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84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lvl="0" indent="-158750" algn="l" rtl="0">
              <a:lnSpc>
                <a:spcPct val="100000"/>
              </a:lnSpc>
              <a:spcBef>
                <a:spcPts val="280"/>
              </a:spcBef>
              <a:spcAft>
                <a:spcPts val="400"/>
              </a:spcAft>
              <a:buClr>
                <a:srgbClr val="0C7B9C"/>
              </a:buClr>
              <a:buFont typeface="Arial"/>
              <a:buChar char="●"/>
              <a:defRPr/>
            </a:lvl1pPr>
            <a:lvl2pPr marL="800100" marR="0" lvl="1" indent="-190500" algn="l" rtl="0">
              <a:lnSpc>
                <a:spcPct val="100000"/>
              </a:lnSpc>
              <a:spcBef>
                <a:spcPts val="240"/>
              </a:spcBef>
              <a:spcAft>
                <a:spcPts val="400"/>
              </a:spcAft>
              <a:buClr>
                <a:srgbClr val="0C7B9C"/>
              </a:buClr>
              <a:buFont typeface="Arial"/>
              <a:buChar char="–"/>
              <a:defRPr/>
            </a:lvl2pPr>
            <a:lvl3pPr marL="914400" marR="0" lvl="2" indent="88900" algn="l" rtl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C7B9C"/>
              </a:buClr>
              <a:buFont typeface="Noto Symbol"/>
              <a:buChar char="◆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grpSp>
        <p:nvGrpSpPr>
          <p:cNvPr id="8" name="Shape 8"/>
          <p:cNvGrpSpPr/>
          <p:nvPr/>
        </p:nvGrpSpPr>
        <p:grpSpPr>
          <a:xfrm>
            <a:off x="304799" y="838199"/>
            <a:ext cx="8534399" cy="152399"/>
            <a:chOff x="419100" y="1250950"/>
            <a:chExt cx="8305799" cy="196849"/>
          </a:xfrm>
        </p:grpSpPr>
        <p:sp>
          <p:nvSpPr>
            <p:cNvPr id="9" name="Shape 9"/>
            <p:cNvSpPr/>
            <p:nvPr/>
          </p:nvSpPr>
          <p:spPr>
            <a:xfrm>
              <a:off x="419100" y="1250950"/>
              <a:ext cx="8305799" cy="96836"/>
            </a:xfrm>
            <a:prstGeom prst="rect">
              <a:avLst/>
            </a:prstGeom>
            <a:gradFill>
              <a:gsLst>
                <a:gs pos="0">
                  <a:srgbClr val="2FB0D3"/>
                </a:gs>
                <a:gs pos="50000">
                  <a:srgbClr val="12C2E9"/>
                </a:gs>
                <a:gs pos="100000">
                  <a:srgbClr val="2FB0D3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419100" y="1398587"/>
              <a:ext cx="8305799" cy="49211"/>
            </a:xfrm>
            <a:prstGeom prst="rect">
              <a:avLst/>
            </a:prstGeom>
            <a:gradFill>
              <a:gsLst>
                <a:gs pos="0">
                  <a:srgbClr val="D900D9"/>
                </a:gs>
                <a:gs pos="50000">
                  <a:srgbClr val="FF00FF"/>
                </a:gs>
                <a:gs pos="100000">
                  <a:srgbClr val="D900D9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" name="Shape 11"/>
          <p:cNvGrpSpPr/>
          <p:nvPr/>
        </p:nvGrpSpPr>
        <p:grpSpPr>
          <a:xfrm>
            <a:off x="381000" y="6400800"/>
            <a:ext cx="8381999" cy="304799"/>
            <a:chOff x="457200" y="5410200"/>
            <a:chExt cx="8381999" cy="304799"/>
          </a:xfrm>
        </p:grpSpPr>
        <p:sp>
          <p:nvSpPr>
            <p:cNvPr id="12" name="Shape 12"/>
            <p:cNvSpPr/>
            <p:nvPr/>
          </p:nvSpPr>
          <p:spPr>
            <a:xfrm>
              <a:off x="457200" y="5410200"/>
              <a:ext cx="8381999" cy="304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 txBox="1"/>
            <p:nvPr/>
          </p:nvSpPr>
          <p:spPr>
            <a:xfrm>
              <a:off x="457200" y="5410200"/>
              <a:ext cx="8364536" cy="254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© Tan,Steinbach, Kumar 	    	Introduction to Data Mining        		      4/18/2004               </a:t>
              </a:r>
              <a:fld id="{00000000-1234-1234-1234-123412341234}" type="slidenum"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 idx="4294967295"/>
          </p:nvPr>
        </p:nvSpPr>
        <p:spPr>
          <a:xfrm>
            <a:off x="76198" y="1143000"/>
            <a:ext cx="8763000" cy="10286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Mining 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Association Analysis: Basic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Concepts 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Algorithms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381000" y="2497138"/>
            <a:ext cx="8229600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Notes for Chapter 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Data Mining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Tan, Steinbach, Kumar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Shape 24"/>
          <p:cNvGrpSpPr/>
          <p:nvPr/>
        </p:nvGrpSpPr>
        <p:grpSpPr>
          <a:xfrm>
            <a:off x="304799" y="1143000"/>
            <a:ext cx="8534399" cy="152399"/>
            <a:chOff x="419100" y="1250950"/>
            <a:chExt cx="8305799" cy="196849"/>
          </a:xfrm>
        </p:grpSpPr>
        <p:sp>
          <p:nvSpPr>
            <p:cNvPr id="25" name="Shape 25"/>
            <p:cNvSpPr/>
            <p:nvPr/>
          </p:nvSpPr>
          <p:spPr>
            <a:xfrm>
              <a:off x="419100" y="1250950"/>
              <a:ext cx="8305799" cy="96836"/>
            </a:xfrm>
            <a:prstGeom prst="rect">
              <a:avLst/>
            </a:prstGeom>
            <a:gradFill>
              <a:gsLst>
                <a:gs pos="0">
                  <a:srgbClr val="2FB0D3"/>
                </a:gs>
                <a:gs pos="50000">
                  <a:srgbClr val="12C2E9"/>
                </a:gs>
                <a:gs pos="100000">
                  <a:srgbClr val="2FB0D3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419100" y="1398587"/>
              <a:ext cx="8305799" cy="49211"/>
            </a:xfrm>
            <a:prstGeom prst="rect">
              <a:avLst/>
            </a:prstGeom>
            <a:gradFill>
              <a:gsLst>
                <a:gs pos="0">
                  <a:srgbClr val="D900D9"/>
                </a:gs>
                <a:gs pos="50000">
                  <a:srgbClr val="FF00FF"/>
                </a:gs>
                <a:gs pos="100000">
                  <a:srgbClr val="D900D9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" name="Shape 27"/>
          <p:cNvGrpSpPr/>
          <p:nvPr/>
        </p:nvGrpSpPr>
        <p:grpSpPr>
          <a:xfrm>
            <a:off x="381000" y="6400800"/>
            <a:ext cx="8381999" cy="304799"/>
            <a:chOff x="457200" y="5410200"/>
            <a:chExt cx="8381999" cy="304799"/>
          </a:xfrm>
        </p:grpSpPr>
        <p:sp>
          <p:nvSpPr>
            <p:cNvPr id="28" name="Shape 28"/>
            <p:cNvSpPr/>
            <p:nvPr/>
          </p:nvSpPr>
          <p:spPr>
            <a:xfrm>
              <a:off x="457200" y="5410200"/>
              <a:ext cx="8381999" cy="304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Shape 29"/>
            <p:cNvSpPr txBox="1"/>
            <p:nvPr/>
          </p:nvSpPr>
          <p:spPr>
            <a:xfrm>
              <a:off x="457200" y="5410200"/>
              <a:ext cx="8364536" cy="2540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© Tan,Steinbach, Kumar 	    	Introduction to Data Mining        		      4/18/2004               </a:t>
              </a:r>
              <a:fld id="{00000000-1234-1234-1234-123412341234}" type="slidenum"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fld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534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Frequent Itemset Generation Strategies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411162" y="1066800"/>
            <a:ext cx="8318500" cy="52577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the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number of candidates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(M)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search: M=2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pruning techniques to reduce M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the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number of transactions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(N)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size of N as the size of itemset increases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by DHP and vertical-based mining algorithms</a:t>
            </a:r>
          </a:p>
          <a:p>
            <a:pPr marL="20574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the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number of comparisons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(NM)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efficient data structures to store the candidates or transactions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need to match every candidate against every transaction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Reducing Number of Candidates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580436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Apriori principle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an itemset is frequent, then all of its subsets must also be frequent</a:t>
            </a:r>
          </a:p>
          <a:p>
            <a:pPr marL="20574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Apriori principle holds due to the following property of the support measure: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of an itemset never exceeds the support of its subsets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known as the </a:t>
            </a:r>
            <a:r>
              <a:rPr lang="en-US" sz="24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anti-monotone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property of support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3984625"/>
            <a:ext cx="5714999" cy="58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hape 120"/>
          <p:cNvGrpSpPr/>
          <p:nvPr/>
        </p:nvGrpSpPr>
        <p:grpSpPr>
          <a:xfrm>
            <a:off x="228600" y="1089025"/>
            <a:ext cx="8831262" cy="5235575"/>
            <a:chOff x="228600" y="1089025"/>
            <a:chExt cx="8831262" cy="5235575"/>
          </a:xfrm>
        </p:grpSpPr>
        <p:cxnSp>
          <p:nvCxnSpPr>
            <p:cNvPr id="121" name="Shape 121"/>
            <p:cNvCxnSpPr/>
            <p:nvPr/>
          </p:nvCxnSpPr>
          <p:spPr>
            <a:xfrm rot="10800000" flipH="1">
              <a:off x="1371600" y="3048000"/>
              <a:ext cx="914400" cy="3047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122" name="Shape 122"/>
            <p:cNvSpPr txBox="1"/>
            <p:nvPr/>
          </p:nvSpPr>
          <p:spPr>
            <a:xfrm>
              <a:off x="228600" y="3352800"/>
              <a:ext cx="16001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6D9C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C6D9C"/>
                  </a:solidFill>
                  <a:latin typeface="Arial"/>
                  <a:ea typeface="Arial"/>
                  <a:cs typeface="Arial"/>
                  <a:sym typeface="Arial"/>
                </a:rPr>
                <a:t>Found to be Infrequent</a:t>
              </a:r>
            </a:p>
          </p:txBody>
        </p:sp>
        <p:pic>
          <p:nvPicPr>
            <p:cNvPr id="123" name="Shape 1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9800" y="1089025"/>
              <a:ext cx="6850062" cy="5235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Shape 12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Illustrating Apriori Principle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2209800" y="1089025"/>
            <a:ext cx="6850062" cy="5235575"/>
            <a:chOff x="2209800" y="1089025"/>
            <a:chExt cx="6850062" cy="5235575"/>
          </a:xfrm>
        </p:grpSpPr>
        <p:pic>
          <p:nvPicPr>
            <p:cNvPr id="126" name="Shape 1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09800" y="1089025"/>
              <a:ext cx="6850062" cy="523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Shape 127"/>
            <p:cNvSpPr txBox="1"/>
            <p:nvPr/>
          </p:nvSpPr>
          <p:spPr>
            <a:xfrm>
              <a:off x="2362200" y="5546725"/>
              <a:ext cx="1447800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Pruned supersets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Illustrating Apriori Principle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2289174" cy="24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2133600"/>
            <a:ext cx="3327400" cy="212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4572000"/>
            <a:ext cx="3800474" cy="78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514600" y="1295400"/>
            <a:ext cx="205581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Items (1-itemsets)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096000" y="2055811"/>
            <a:ext cx="2790825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Pairs (2-itemsets)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(No need to generate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candidates involving Coke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 Eggs)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781800" y="4038600"/>
            <a:ext cx="222567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Triplets (3-itemsets)</a:t>
            </a:r>
          </a:p>
        </p:txBody>
      </p:sp>
      <p:cxnSp>
        <p:nvCxnSpPr>
          <p:cNvPr id="139" name="Shape 139"/>
          <p:cNvCxnSpPr/>
          <p:nvPr/>
        </p:nvCxnSpPr>
        <p:spPr>
          <a:xfrm>
            <a:off x="5410200" y="4038600"/>
            <a:ext cx="304799" cy="304799"/>
          </a:xfrm>
          <a:prstGeom prst="straightConnector1">
            <a:avLst/>
          </a:prstGeom>
          <a:noFill/>
          <a:ln w="73025" cap="flat" cmpd="sng">
            <a:solidFill>
              <a:srgbClr val="CC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40" name="Shape 140"/>
          <p:cNvCxnSpPr/>
          <p:nvPr/>
        </p:nvCxnSpPr>
        <p:spPr>
          <a:xfrm>
            <a:off x="2819400" y="1981200"/>
            <a:ext cx="304799" cy="304799"/>
          </a:xfrm>
          <a:prstGeom prst="straightConnector1">
            <a:avLst/>
          </a:prstGeom>
          <a:noFill/>
          <a:ln w="73025" cap="flat" cmpd="sng">
            <a:solidFill>
              <a:srgbClr val="CC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41" name="Shape 141"/>
          <p:cNvCxnSpPr/>
          <p:nvPr/>
        </p:nvCxnSpPr>
        <p:spPr>
          <a:xfrm>
            <a:off x="6934200" y="5410200"/>
            <a:ext cx="304799" cy="304799"/>
          </a:xfrm>
          <a:prstGeom prst="straightConnector1">
            <a:avLst/>
          </a:prstGeom>
          <a:noFill/>
          <a:ln w="38100" cap="rnd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2" name="Shape 142"/>
          <p:cNvSpPr txBox="1"/>
          <p:nvPr/>
        </p:nvSpPr>
        <p:spPr>
          <a:xfrm>
            <a:off x="304800" y="3810000"/>
            <a:ext cx="2659062" cy="412749"/>
          </a:xfrm>
          <a:prstGeom prst="rect">
            <a:avLst/>
          </a:prstGeom>
          <a:solidFill>
            <a:srgbClr val="FFFF99"/>
          </a:solidFill>
          <a:ln w="158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Minimum Support = 3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04800" y="4519612"/>
            <a:ext cx="3227386" cy="120015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every subset is considered,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 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 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= 41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support-based pruning,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6 + 6 + 1 = 13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Apriori Algorithm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57200" y="1217612"/>
            <a:ext cx="8229600" cy="4514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Method: 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k=1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frequent itemsets of length 1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until no new frequent itemsets are identified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length (k+1) candidate itemsets from length k frequent itemsets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Prune candidate itemsets containing subsets of length k that are infrequent 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 the support of each candidate by scanning the DB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 candidates that are infrequent, leaving only those that are frequent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Reducing Number of Comparisons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411162" y="1066800"/>
            <a:ext cx="8318500" cy="26669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 counting: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the database of transactions to determine the support of each candidate itemset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reduce the number of comparisons, store the candidates in a hash structure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Instead of matching each transaction against every candidate, match it against candidates contained in the hashed buckets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657600"/>
            <a:ext cx="6824661" cy="29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3302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Generate Hash Tree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3809999" y="3886199"/>
            <a:ext cx="4681536" cy="2446336"/>
            <a:chOff x="2590800" y="2438400"/>
            <a:chExt cx="4989512" cy="2778124"/>
          </a:xfrm>
        </p:grpSpPr>
        <p:cxnSp>
          <p:nvCxnSpPr>
            <p:cNvPr id="163" name="Shape 163"/>
            <p:cNvCxnSpPr/>
            <p:nvPr/>
          </p:nvCxnSpPr>
          <p:spPr>
            <a:xfrm flipH="1">
              <a:off x="3962400" y="2438400"/>
              <a:ext cx="1066799" cy="533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5029200" y="2438400"/>
              <a:ext cx="1295400" cy="45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5029200" y="2438400"/>
              <a:ext cx="0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66" name="Shape 166"/>
            <p:cNvSpPr txBox="1"/>
            <p:nvPr/>
          </p:nvSpPr>
          <p:spPr>
            <a:xfrm>
              <a:off x="4724400" y="2743200"/>
              <a:ext cx="738187" cy="7969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2 3 4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5 6 7</a:t>
              </a:r>
            </a:p>
          </p:txBody>
        </p:sp>
        <p:cxnSp>
          <p:nvCxnSpPr>
            <p:cNvPr id="167" name="Shape 167"/>
            <p:cNvCxnSpPr/>
            <p:nvPr/>
          </p:nvCxnSpPr>
          <p:spPr>
            <a:xfrm flipH="1">
              <a:off x="3043237" y="2970211"/>
              <a:ext cx="914400" cy="45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68" name="Shape 168"/>
            <p:cNvSpPr txBox="1"/>
            <p:nvPr/>
          </p:nvSpPr>
          <p:spPr>
            <a:xfrm>
              <a:off x="2743200" y="3427412"/>
              <a:ext cx="738187" cy="4508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1 4 5</a:t>
              </a:r>
            </a:p>
          </p:txBody>
        </p:sp>
        <p:cxnSp>
          <p:nvCxnSpPr>
            <p:cNvPr id="169" name="Shape 169"/>
            <p:cNvCxnSpPr/>
            <p:nvPr/>
          </p:nvCxnSpPr>
          <p:spPr>
            <a:xfrm>
              <a:off x="3957637" y="2970211"/>
              <a:ext cx="4762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cxnSp>
          <p:nvCxnSpPr>
            <p:cNvPr id="170" name="Shape 170"/>
            <p:cNvCxnSpPr/>
            <p:nvPr/>
          </p:nvCxnSpPr>
          <p:spPr>
            <a:xfrm>
              <a:off x="3957637" y="2970211"/>
              <a:ext cx="914400" cy="61277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71" name="Shape 171"/>
            <p:cNvSpPr txBox="1"/>
            <p:nvPr/>
          </p:nvSpPr>
          <p:spPr>
            <a:xfrm>
              <a:off x="4556125" y="3595687"/>
              <a:ext cx="738187" cy="4508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1 3 6</a:t>
              </a:r>
            </a:p>
          </p:txBody>
        </p:sp>
        <p:cxnSp>
          <p:nvCxnSpPr>
            <p:cNvPr id="172" name="Shape 172"/>
            <p:cNvCxnSpPr/>
            <p:nvPr/>
          </p:nvCxnSpPr>
          <p:spPr>
            <a:xfrm flipH="1">
              <a:off x="2895600" y="3733800"/>
              <a:ext cx="1066799" cy="533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73" name="Shape 173"/>
            <p:cNvSpPr txBox="1"/>
            <p:nvPr/>
          </p:nvSpPr>
          <p:spPr>
            <a:xfrm>
              <a:off x="2590800" y="4191000"/>
              <a:ext cx="738187" cy="7969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1 2 4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4 5 7</a:t>
              </a:r>
            </a:p>
          </p:txBody>
        </p:sp>
        <p:cxnSp>
          <p:nvCxnSpPr>
            <p:cNvPr id="174" name="Shape 174"/>
            <p:cNvCxnSpPr/>
            <p:nvPr/>
          </p:nvCxnSpPr>
          <p:spPr>
            <a:xfrm>
              <a:off x="3962400" y="3733800"/>
              <a:ext cx="0" cy="6857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75" name="Shape 175"/>
            <p:cNvSpPr txBox="1"/>
            <p:nvPr/>
          </p:nvSpPr>
          <p:spPr>
            <a:xfrm>
              <a:off x="3579812" y="4419600"/>
              <a:ext cx="738187" cy="7969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1 2 5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4 5 8</a:t>
              </a:r>
            </a:p>
          </p:txBody>
        </p:sp>
        <p:cxnSp>
          <p:nvCxnSpPr>
            <p:cNvPr id="176" name="Shape 176"/>
            <p:cNvCxnSpPr/>
            <p:nvPr/>
          </p:nvCxnSpPr>
          <p:spPr>
            <a:xfrm>
              <a:off x="3962400" y="3733800"/>
              <a:ext cx="914400" cy="6857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77" name="Shape 177"/>
            <p:cNvSpPr txBox="1"/>
            <p:nvPr/>
          </p:nvSpPr>
          <p:spPr>
            <a:xfrm>
              <a:off x="4495800" y="4419600"/>
              <a:ext cx="738187" cy="4508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1 5 9</a:t>
              </a:r>
            </a:p>
          </p:txBody>
        </p:sp>
        <p:cxnSp>
          <p:nvCxnSpPr>
            <p:cNvPr id="178" name="Shape 178"/>
            <p:cNvCxnSpPr/>
            <p:nvPr/>
          </p:nvCxnSpPr>
          <p:spPr>
            <a:xfrm flipH="1">
              <a:off x="5486400" y="2895600"/>
              <a:ext cx="838199" cy="533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79" name="Shape 179"/>
            <p:cNvSpPr txBox="1"/>
            <p:nvPr/>
          </p:nvSpPr>
          <p:spPr>
            <a:xfrm>
              <a:off x="5165725" y="3443287"/>
              <a:ext cx="738187" cy="4508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3 4 5</a:t>
              </a: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6324600" y="2895600"/>
              <a:ext cx="0" cy="533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6019800" y="3429000"/>
              <a:ext cx="738187" cy="114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3 5 6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3 5 7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6 8 9</a:t>
              </a: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6324600" y="2895600"/>
              <a:ext cx="838199" cy="5333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183" name="Shape 183"/>
            <p:cNvSpPr txBox="1"/>
            <p:nvPr/>
          </p:nvSpPr>
          <p:spPr>
            <a:xfrm>
              <a:off x="6842125" y="3367087"/>
              <a:ext cx="738187" cy="7969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3 6 7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3 6 8</a:t>
              </a:r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533400" y="4237036"/>
            <a:ext cx="2286000" cy="1249361"/>
            <a:chOff x="228600" y="1447800"/>
            <a:chExt cx="2286000" cy="1249361"/>
          </a:xfrm>
        </p:grpSpPr>
        <p:cxnSp>
          <p:nvCxnSpPr>
            <p:cNvPr id="185" name="Shape 185"/>
            <p:cNvCxnSpPr/>
            <p:nvPr/>
          </p:nvCxnSpPr>
          <p:spPr>
            <a:xfrm flipH="1">
              <a:off x="762000" y="1905000"/>
              <a:ext cx="609599" cy="45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6" name="Shape 186"/>
            <p:cNvCxnSpPr/>
            <p:nvPr/>
          </p:nvCxnSpPr>
          <p:spPr>
            <a:xfrm>
              <a:off x="1371600" y="1905000"/>
              <a:ext cx="0" cy="45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7" name="Shape 187"/>
            <p:cNvSpPr txBox="1"/>
            <p:nvPr/>
          </p:nvSpPr>
          <p:spPr>
            <a:xfrm>
              <a:off x="381000" y="1905000"/>
              <a:ext cx="692149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1,4,7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1050925" y="2300286"/>
              <a:ext cx="692149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2,5,8</a:t>
              </a:r>
            </a:p>
          </p:txBody>
        </p:sp>
        <p:cxnSp>
          <p:nvCxnSpPr>
            <p:cNvPr id="189" name="Shape 189"/>
            <p:cNvCxnSpPr/>
            <p:nvPr/>
          </p:nvCxnSpPr>
          <p:spPr>
            <a:xfrm>
              <a:off x="1371600" y="1905000"/>
              <a:ext cx="609599" cy="38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0" name="Shape 190"/>
            <p:cNvSpPr txBox="1"/>
            <p:nvPr/>
          </p:nvSpPr>
          <p:spPr>
            <a:xfrm>
              <a:off x="1584325" y="1766886"/>
              <a:ext cx="692149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3,6,9</a:t>
              </a: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533400" y="1447800"/>
              <a:ext cx="1614487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Hash function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228600" y="1447800"/>
              <a:ext cx="2286000" cy="1219199"/>
            </a:xfrm>
            <a:prstGeom prst="rect">
              <a:avLst/>
            </a:prstGeom>
            <a:noFill/>
            <a:ln w="95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3" name="Shape 193"/>
          <p:cNvSpPr txBox="1"/>
          <p:nvPr/>
        </p:nvSpPr>
        <p:spPr>
          <a:xfrm>
            <a:off x="457200" y="1066800"/>
            <a:ext cx="8305799" cy="25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you have 15 candidate itemsets of length 3: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{1 4 5}, {1 2 4}, {4 5 7}, {1 2 5}, {4 5 8}, {1 5 9}, {1 3 6}, {2 3 4}, {5 6 7}, {3 4 5}, {3 5 6}, {3 5 7}, {6 8 9}, {3 6 7}, {3 6 8}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Hash function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Max leaf size: max number of itemsets stored in a leaf node (if number of candidate itemsets exceeds max leaf size, split the node)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Association Rule Discovery: Hash tree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93725" y="1268412"/>
            <a:ext cx="184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0" name="Shape 200"/>
          <p:cNvGrpSpPr/>
          <p:nvPr/>
        </p:nvGrpSpPr>
        <p:grpSpPr>
          <a:xfrm>
            <a:off x="1981200" y="1736725"/>
            <a:ext cx="6553200" cy="4206874"/>
            <a:chOff x="2057400" y="1676400"/>
            <a:chExt cx="6553200" cy="4206874"/>
          </a:xfrm>
        </p:grpSpPr>
        <p:grpSp>
          <p:nvGrpSpPr>
            <p:cNvPr id="201" name="Shape 201"/>
            <p:cNvGrpSpPr/>
            <p:nvPr/>
          </p:nvGrpSpPr>
          <p:grpSpPr>
            <a:xfrm>
              <a:off x="3428999" y="2133600"/>
              <a:ext cx="3428999" cy="838200"/>
              <a:chOff x="3429000" y="2133600"/>
              <a:chExt cx="1676399" cy="914400"/>
            </a:xfrm>
          </p:grpSpPr>
          <p:cxnSp>
            <p:nvCxnSpPr>
              <p:cNvPr id="202" name="Shape 202"/>
              <p:cNvCxnSpPr/>
              <p:nvPr/>
            </p:nvCxnSpPr>
            <p:spPr>
              <a:xfrm flipH="1">
                <a:off x="3429000" y="2133600"/>
                <a:ext cx="8381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3" name="Shape 203"/>
              <p:cNvCxnSpPr/>
              <p:nvPr/>
            </p:nvCxnSpPr>
            <p:spPr>
              <a:xfrm>
                <a:off x="4267200" y="2133600"/>
                <a:ext cx="0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4" name="Shape 204"/>
              <p:cNvCxnSpPr/>
              <p:nvPr/>
            </p:nvCxnSpPr>
            <p:spPr>
              <a:xfrm>
                <a:off x="4267200" y="2133600"/>
                <a:ext cx="8381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05" name="Shape 205"/>
            <p:cNvGrpSpPr/>
            <p:nvPr/>
          </p:nvGrpSpPr>
          <p:grpSpPr>
            <a:xfrm>
              <a:off x="2438400" y="3352800"/>
              <a:ext cx="1752600" cy="609599"/>
              <a:chOff x="2666999" y="3429000"/>
              <a:chExt cx="1371600" cy="685799"/>
            </a:xfrm>
          </p:grpSpPr>
          <p:cxnSp>
            <p:nvCxnSpPr>
              <p:cNvPr id="206" name="Shape 206"/>
              <p:cNvCxnSpPr/>
              <p:nvPr/>
            </p:nvCxnSpPr>
            <p:spPr>
              <a:xfrm flipH="1">
                <a:off x="2666999" y="3429000"/>
                <a:ext cx="76200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>
                <a:off x="3429000" y="3429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>
                <a:off x="3429000" y="3429000"/>
                <a:ext cx="609599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09" name="Shape 209"/>
            <p:cNvGrpSpPr/>
            <p:nvPr/>
          </p:nvGrpSpPr>
          <p:grpSpPr>
            <a:xfrm>
              <a:off x="5638800" y="3352799"/>
              <a:ext cx="2590799" cy="838199"/>
              <a:chOff x="4495800" y="3429000"/>
              <a:chExt cx="1295399" cy="685799"/>
            </a:xfrm>
          </p:grpSpPr>
          <p:cxnSp>
            <p:nvCxnSpPr>
              <p:cNvPr id="210" name="Shape 210"/>
              <p:cNvCxnSpPr/>
              <p:nvPr/>
            </p:nvCxnSpPr>
            <p:spPr>
              <a:xfrm flipH="1">
                <a:off x="4495800" y="3429000"/>
                <a:ext cx="609599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5105400" y="3429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>
                <a:off x="5105400" y="3429000"/>
                <a:ext cx="685799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Shape 213"/>
            <p:cNvGrpSpPr/>
            <p:nvPr/>
          </p:nvGrpSpPr>
          <p:grpSpPr>
            <a:xfrm>
              <a:off x="2514599" y="4419600"/>
              <a:ext cx="1752599" cy="685799"/>
              <a:chOff x="2514599" y="4572000"/>
              <a:chExt cx="1752599" cy="685799"/>
            </a:xfrm>
          </p:grpSpPr>
          <p:cxnSp>
            <p:nvCxnSpPr>
              <p:cNvPr id="214" name="Shape 214"/>
              <p:cNvCxnSpPr/>
              <p:nvPr/>
            </p:nvCxnSpPr>
            <p:spPr>
              <a:xfrm flipH="1">
                <a:off x="2514599" y="4572000"/>
                <a:ext cx="91440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>
                <a:off x="3429000" y="4572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>
                <a:off x="3429000" y="4572000"/>
                <a:ext cx="838199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17" name="Shape 217"/>
            <p:cNvGrpSpPr/>
            <p:nvPr/>
          </p:nvGrpSpPr>
          <p:grpSpPr>
            <a:xfrm>
              <a:off x="3276600" y="2895600"/>
              <a:ext cx="304799" cy="457200"/>
              <a:chOff x="3276600" y="2971800"/>
              <a:chExt cx="304799" cy="457200"/>
            </a:xfrm>
          </p:grpSpPr>
          <p:sp>
            <p:nvSpPr>
              <p:cNvPr id="218" name="Shape 218"/>
              <p:cNvSpPr/>
              <p:nvPr/>
            </p:nvSpPr>
            <p:spPr>
              <a:xfrm>
                <a:off x="32766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9" name="Shape 219"/>
              <p:cNvCxnSpPr/>
              <p:nvPr/>
            </p:nvCxnSpPr>
            <p:spPr>
              <a:xfrm>
                <a:off x="32766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0" name="Shape 220"/>
              <p:cNvCxnSpPr/>
              <p:nvPr/>
            </p:nvCxnSpPr>
            <p:spPr>
              <a:xfrm>
                <a:off x="32766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21" name="Shape 221"/>
            <p:cNvGrpSpPr/>
            <p:nvPr/>
          </p:nvGrpSpPr>
          <p:grpSpPr>
            <a:xfrm>
              <a:off x="6705600" y="2895600"/>
              <a:ext cx="304799" cy="457200"/>
              <a:chOff x="4953000" y="2971800"/>
              <a:chExt cx="304799" cy="457200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49530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23" name="Shape 223"/>
              <p:cNvCxnSpPr/>
              <p:nvPr/>
            </p:nvCxnSpPr>
            <p:spPr>
              <a:xfrm>
                <a:off x="49530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4" name="Shape 224"/>
              <p:cNvCxnSpPr/>
              <p:nvPr/>
            </p:nvCxnSpPr>
            <p:spPr>
              <a:xfrm>
                <a:off x="49530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25" name="Shape 225"/>
            <p:cNvGrpSpPr/>
            <p:nvPr/>
          </p:nvGrpSpPr>
          <p:grpSpPr>
            <a:xfrm>
              <a:off x="3276600" y="3962400"/>
              <a:ext cx="304799" cy="457200"/>
              <a:chOff x="3276600" y="4114800"/>
              <a:chExt cx="304799" cy="457200"/>
            </a:xfrm>
          </p:grpSpPr>
          <p:sp>
            <p:nvSpPr>
              <p:cNvPr id="226" name="Shape 226"/>
              <p:cNvSpPr/>
              <p:nvPr/>
            </p:nvSpPr>
            <p:spPr>
              <a:xfrm>
                <a:off x="3276600" y="4114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27" name="Shape 227"/>
              <p:cNvCxnSpPr/>
              <p:nvPr/>
            </p:nvCxnSpPr>
            <p:spPr>
              <a:xfrm>
                <a:off x="3276600" y="4419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8" name="Shape 228"/>
              <p:cNvCxnSpPr/>
              <p:nvPr/>
            </p:nvCxnSpPr>
            <p:spPr>
              <a:xfrm>
                <a:off x="3276600" y="4267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229" name="Shape 229"/>
            <p:cNvGrpSpPr/>
            <p:nvPr/>
          </p:nvGrpSpPr>
          <p:grpSpPr>
            <a:xfrm>
              <a:off x="4038600" y="5029200"/>
              <a:ext cx="762000" cy="396874"/>
              <a:chOff x="685800" y="5410200"/>
              <a:chExt cx="762000" cy="396874"/>
            </a:xfrm>
          </p:grpSpPr>
          <p:sp>
            <p:nvSpPr>
              <p:cNvPr id="230" name="Shape 230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1" name="Shape 231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5 9</a:t>
                </a:r>
              </a:p>
            </p:txBody>
          </p:sp>
        </p:grpSp>
        <p:grpSp>
          <p:nvGrpSpPr>
            <p:cNvPr id="232" name="Shape 232"/>
            <p:cNvGrpSpPr/>
            <p:nvPr/>
          </p:nvGrpSpPr>
          <p:grpSpPr>
            <a:xfrm>
              <a:off x="2057400" y="3886200"/>
              <a:ext cx="762000" cy="396874"/>
              <a:chOff x="685800" y="5410200"/>
              <a:chExt cx="762000" cy="396874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4" name="Shape 234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5</a:t>
                </a:r>
              </a:p>
            </p:txBody>
          </p:sp>
        </p:grpSp>
        <p:grpSp>
          <p:nvGrpSpPr>
            <p:cNvPr id="235" name="Shape 235"/>
            <p:cNvGrpSpPr/>
            <p:nvPr/>
          </p:nvGrpSpPr>
          <p:grpSpPr>
            <a:xfrm>
              <a:off x="3886200" y="3886200"/>
              <a:ext cx="762000" cy="396874"/>
              <a:chOff x="685800" y="5410200"/>
              <a:chExt cx="762000" cy="396874"/>
            </a:xfrm>
          </p:grpSpPr>
          <p:sp>
            <p:nvSpPr>
              <p:cNvPr id="236" name="Shape 236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7" name="Shape 237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3 6</a:t>
                </a:r>
              </a:p>
            </p:txBody>
          </p:sp>
        </p:grpSp>
        <p:grpSp>
          <p:nvGrpSpPr>
            <p:cNvPr id="238" name="Shape 238"/>
            <p:cNvGrpSpPr/>
            <p:nvPr/>
          </p:nvGrpSpPr>
          <p:grpSpPr>
            <a:xfrm>
              <a:off x="5257800" y="4191000"/>
              <a:ext cx="762000" cy="396874"/>
              <a:chOff x="685800" y="5410200"/>
              <a:chExt cx="762000" cy="396874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0" name="Shape 240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</a:t>
                </a: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5</a:t>
                </a:r>
              </a:p>
            </p:txBody>
          </p:sp>
        </p:grpSp>
        <p:grpSp>
          <p:nvGrpSpPr>
            <p:cNvPr id="241" name="Shape 241"/>
            <p:cNvGrpSpPr/>
            <p:nvPr/>
          </p:nvGrpSpPr>
          <p:grpSpPr>
            <a:xfrm>
              <a:off x="7848600" y="4191000"/>
              <a:ext cx="762000" cy="777874"/>
              <a:chOff x="6019800" y="5257800"/>
              <a:chExt cx="762000" cy="777874"/>
            </a:xfrm>
          </p:grpSpPr>
          <p:grpSp>
            <p:nvGrpSpPr>
              <p:cNvPr id="242" name="Shape 242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43" name="Shape 243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Shape 244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3 6 7</a:t>
                  </a:r>
                </a:p>
              </p:txBody>
            </p:sp>
          </p:grpSp>
          <p:grpSp>
            <p:nvGrpSpPr>
              <p:cNvPr id="245" name="Shape 245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46" name="Shape 246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7" name="Shape 247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3 6 8</a:t>
                  </a:r>
                </a:p>
              </p:txBody>
            </p:sp>
          </p:grpSp>
        </p:grpSp>
        <p:grpSp>
          <p:nvGrpSpPr>
            <p:cNvPr id="248" name="Shape 248"/>
            <p:cNvGrpSpPr/>
            <p:nvPr/>
          </p:nvGrpSpPr>
          <p:grpSpPr>
            <a:xfrm>
              <a:off x="6477000" y="4191000"/>
              <a:ext cx="762000" cy="1158874"/>
              <a:chOff x="7620000" y="5105400"/>
              <a:chExt cx="762000" cy="1158874"/>
            </a:xfrm>
          </p:grpSpPr>
          <p:grpSp>
            <p:nvGrpSpPr>
              <p:cNvPr id="249" name="Shape 249"/>
              <p:cNvGrpSpPr/>
              <p:nvPr/>
            </p:nvGrpSpPr>
            <p:grpSpPr>
              <a:xfrm>
                <a:off x="7620000" y="5105400"/>
                <a:ext cx="762000" cy="777874"/>
                <a:chOff x="6019800" y="5257800"/>
                <a:chExt cx="762000" cy="777874"/>
              </a:xfrm>
            </p:grpSpPr>
            <p:grpSp>
              <p:nvGrpSpPr>
                <p:cNvPr id="250" name="Shape 250"/>
                <p:cNvGrpSpPr/>
                <p:nvPr/>
              </p:nvGrpSpPr>
              <p:grpSpPr>
                <a:xfrm>
                  <a:off x="6019800" y="5257800"/>
                  <a:ext cx="762000" cy="396874"/>
                  <a:chOff x="685800" y="5410200"/>
                  <a:chExt cx="762000" cy="396874"/>
                </a:xfrm>
              </p:grpSpPr>
              <p:sp>
                <p:nvSpPr>
                  <p:cNvPr id="251" name="Shape 251"/>
                  <p:cNvSpPr/>
                  <p:nvPr/>
                </p:nvSpPr>
                <p:spPr>
                  <a:xfrm>
                    <a:off x="685800" y="5410200"/>
                    <a:ext cx="762000" cy="3810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52" name="Shape 252"/>
                  <p:cNvSpPr txBox="1"/>
                  <p:nvPr/>
                </p:nvSpPr>
                <p:spPr>
                  <a:xfrm>
                    <a:off x="685800" y="5410200"/>
                    <a:ext cx="692149" cy="3968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ct val="25000"/>
                      <a:buFont typeface="Times New Roman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3 5 6</a:t>
                    </a:r>
                  </a:p>
                </p:txBody>
              </p:sp>
            </p:grpSp>
            <p:grpSp>
              <p:nvGrpSpPr>
                <p:cNvPr id="253" name="Shape 253"/>
                <p:cNvGrpSpPr/>
                <p:nvPr/>
              </p:nvGrpSpPr>
              <p:grpSpPr>
                <a:xfrm>
                  <a:off x="6019800" y="5638800"/>
                  <a:ext cx="762000" cy="396874"/>
                  <a:chOff x="685800" y="5410200"/>
                  <a:chExt cx="762000" cy="396874"/>
                </a:xfrm>
              </p:grpSpPr>
              <p:sp>
                <p:nvSpPr>
                  <p:cNvPr id="254" name="Shape 254"/>
                  <p:cNvSpPr/>
                  <p:nvPr/>
                </p:nvSpPr>
                <p:spPr>
                  <a:xfrm>
                    <a:off x="685800" y="5410200"/>
                    <a:ext cx="762000" cy="3810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55" name="Shape 255"/>
                  <p:cNvSpPr txBox="1"/>
                  <p:nvPr/>
                </p:nvSpPr>
                <p:spPr>
                  <a:xfrm>
                    <a:off x="685800" y="5410200"/>
                    <a:ext cx="692149" cy="3968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ct val="25000"/>
                      <a:buFont typeface="Times New Roman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256" name="Shape 256"/>
              <p:cNvGrpSpPr/>
              <p:nvPr/>
            </p:nvGrpSpPr>
            <p:grpSpPr>
              <a:xfrm>
                <a:off x="7620000" y="5867400"/>
                <a:ext cx="762000" cy="396874"/>
                <a:chOff x="685800" y="5410200"/>
                <a:chExt cx="762000" cy="396874"/>
              </a:xfrm>
            </p:grpSpPr>
            <p:sp>
              <p:nvSpPr>
                <p:cNvPr id="257" name="Shape 257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8" name="Shape 258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6 8 9</a:t>
                  </a:r>
                </a:p>
              </p:txBody>
            </p:sp>
          </p:grpSp>
        </p:grpSp>
        <p:grpSp>
          <p:nvGrpSpPr>
            <p:cNvPr id="259" name="Shape 259"/>
            <p:cNvGrpSpPr/>
            <p:nvPr/>
          </p:nvGrpSpPr>
          <p:grpSpPr>
            <a:xfrm>
              <a:off x="4800600" y="2971800"/>
              <a:ext cx="762000" cy="777874"/>
              <a:chOff x="6019800" y="5257800"/>
              <a:chExt cx="762000" cy="777874"/>
            </a:xfrm>
          </p:grpSpPr>
          <p:grpSp>
            <p:nvGrpSpPr>
              <p:cNvPr id="260" name="Shape 260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61" name="Shape 261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2" name="Shape 262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2 3 4</a:t>
                  </a:r>
                </a:p>
              </p:txBody>
            </p:sp>
          </p:grpSp>
          <p:grpSp>
            <p:nvGrpSpPr>
              <p:cNvPr id="263" name="Shape 263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64" name="Shape 264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5" name="Shape 265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5 6 7</a:t>
                  </a:r>
                </a:p>
              </p:txBody>
            </p:sp>
          </p:grpSp>
        </p:grpSp>
        <p:grpSp>
          <p:nvGrpSpPr>
            <p:cNvPr id="266" name="Shape 266"/>
            <p:cNvGrpSpPr/>
            <p:nvPr/>
          </p:nvGrpSpPr>
          <p:grpSpPr>
            <a:xfrm>
              <a:off x="2133600" y="5029200"/>
              <a:ext cx="762000" cy="777874"/>
              <a:chOff x="6019800" y="5257800"/>
              <a:chExt cx="762000" cy="777874"/>
            </a:xfrm>
          </p:grpSpPr>
          <p:grpSp>
            <p:nvGrpSpPr>
              <p:cNvPr id="267" name="Shape 267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68" name="Shape 268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9" name="Shape 269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2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</a:p>
              </p:txBody>
            </p:sp>
          </p:grpSp>
          <p:grpSp>
            <p:nvGrpSpPr>
              <p:cNvPr id="270" name="Shape 270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71" name="Shape 271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2" name="Shape 272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5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7</a:t>
                  </a:r>
                </a:p>
              </p:txBody>
            </p:sp>
          </p:grpSp>
        </p:grpSp>
        <p:grpSp>
          <p:nvGrpSpPr>
            <p:cNvPr id="273" name="Shape 273"/>
            <p:cNvGrpSpPr/>
            <p:nvPr/>
          </p:nvGrpSpPr>
          <p:grpSpPr>
            <a:xfrm>
              <a:off x="3048000" y="5105400"/>
              <a:ext cx="762000" cy="777874"/>
              <a:chOff x="6019800" y="5257800"/>
              <a:chExt cx="762000" cy="777874"/>
            </a:xfrm>
          </p:grpSpPr>
          <p:grpSp>
            <p:nvGrpSpPr>
              <p:cNvPr id="274" name="Shape 274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75" name="Shape 275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6" name="Shape 276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2 5</a:t>
                  </a:r>
                </a:p>
              </p:txBody>
            </p:sp>
          </p:grpSp>
          <p:grpSp>
            <p:nvGrpSpPr>
              <p:cNvPr id="277" name="Shape 277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278" name="Shape 278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9" name="Shape 279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5 8</a:t>
                  </a:r>
                </a:p>
              </p:txBody>
            </p:sp>
          </p:grpSp>
        </p:grpSp>
        <p:grpSp>
          <p:nvGrpSpPr>
            <p:cNvPr id="280" name="Shape 280"/>
            <p:cNvGrpSpPr/>
            <p:nvPr/>
          </p:nvGrpSpPr>
          <p:grpSpPr>
            <a:xfrm>
              <a:off x="4953000" y="1676400"/>
              <a:ext cx="304799" cy="457200"/>
              <a:chOff x="3276600" y="2971800"/>
              <a:chExt cx="304799" cy="457200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32766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82" name="Shape 282"/>
              <p:cNvCxnSpPr/>
              <p:nvPr/>
            </p:nvCxnSpPr>
            <p:spPr>
              <a:xfrm>
                <a:off x="32766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83" name="Shape 283"/>
              <p:cNvCxnSpPr/>
              <p:nvPr/>
            </p:nvCxnSpPr>
            <p:spPr>
              <a:xfrm>
                <a:off x="32766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84" name="Shape 284"/>
          <p:cNvGrpSpPr/>
          <p:nvPr/>
        </p:nvGrpSpPr>
        <p:grpSpPr>
          <a:xfrm>
            <a:off x="1212850" y="1736725"/>
            <a:ext cx="380999" cy="609600"/>
            <a:chOff x="3276600" y="2971800"/>
            <a:chExt cx="304799" cy="457200"/>
          </a:xfrm>
        </p:grpSpPr>
        <p:sp>
          <p:nvSpPr>
            <p:cNvPr id="285" name="Shape 285"/>
            <p:cNvSpPr/>
            <p:nvPr/>
          </p:nvSpPr>
          <p:spPr>
            <a:xfrm>
              <a:off x="3276600" y="2971800"/>
              <a:ext cx="304799" cy="457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6" name="Shape 286"/>
            <p:cNvCxnSpPr/>
            <p:nvPr/>
          </p:nvCxnSpPr>
          <p:spPr>
            <a:xfrm>
              <a:off x="3276600" y="31242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7" name="Shape 287"/>
            <p:cNvCxnSpPr/>
            <p:nvPr/>
          </p:nvCxnSpPr>
          <p:spPr>
            <a:xfrm>
              <a:off x="3276600" y="32766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88" name="Shape 288"/>
          <p:cNvCxnSpPr/>
          <p:nvPr/>
        </p:nvCxnSpPr>
        <p:spPr>
          <a:xfrm flipH="1">
            <a:off x="603249" y="2346325"/>
            <a:ext cx="769937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Shape 289"/>
          <p:cNvCxnSpPr/>
          <p:nvPr/>
        </p:nvCxnSpPr>
        <p:spPr>
          <a:xfrm>
            <a:off x="1365250" y="2346325"/>
            <a:ext cx="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0" name="Shape 290"/>
          <p:cNvCxnSpPr/>
          <p:nvPr/>
        </p:nvCxnSpPr>
        <p:spPr>
          <a:xfrm>
            <a:off x="1373187" y="2346325"/>
            <a:ext cx="677861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1" name="Shape 291"/>
          <p:cNvSpPr txBox="1"/>
          <p:nvPr/>
        </p:nvSpPr>
        <p:spPr>
          <a:xfrm>
            <a:off x="527050" y="2346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1,4,7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831850" y="2727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2,5,8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746250" y="2346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3,6,9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79450" y="1355725"/>
            <a:ext cx="137636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 Function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810000" y="1355725"/>
            <a:ext cx="2279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 Hash Tree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04800" y="4495800"/>
            <a:ext cx="1143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6D9C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C6D9C"/>
                </a:solidFill>
                <a:latin typeface="Arial"/>
                <a:ea typeface="Arial"/>
                <a:cs typeface="Arial"/>
                <a:sym typeface="Arial"/>
              </a:rPr>
              <a:t>Hash on 1, 4 or 7</a:t>
            </a:r>
          </a:p>
        </p:txBody>
      </p:sp>
      <p:sp>
        <p:nvSpPr>
          <p:cNvPr id="297" name="Shape 297"/>
          <p:cNvSpPr/>
          <p:nvPr/>
        </p:nvSpPr>
        <p:spPr>
          <a:xfrm>
            <a:off x="1676400" y="3810000"/>
            <a:ext cx="3124199" cy="2286000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5029200" y="4038600"/>
            <a:ext cx="1143000" cy="762000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Association Rule Discovery: Hash tree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93725" y="1268412"/>
            <a:ext cx="184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5" name="Shape 305"/>
          <p:cNvGrpSpPr/>
          <p:nvPr/>
        </p:nvGrpSpPr>
        <p:grpSpPr>
          <a:xfrm>
            <a:off x="1981200" y="1736725"/>
            <a:ext cx="6553200" cy="4206874"/>
            <a:chOff x="2057400" y="1676400"/>
            <a:chExt cx="6553200" cy="4206874"/>
          </a:xfrm>
        </p:grpSpPr>
        <p:grpSp>
          <p:nvGrpSpPr>
            <p:cNvPr id="306" name="Shape 306"/>
            <p:cNvGrpSpPr/>
            <p:nvPr/>
          </p:nvGrpSpPr>
          <p:grpSpPr>
            <a:xfrm>
              <a:off x="3428999" y="2133600"/>
              <a:ext cx="3428999" cy="838200"/>
              <a:chOff x="3429000" y="2133600"/>
              <a:chExt cx="1676399" cy="914400"/>
            </a:xfrm>
          </p:grpSpPr>
          <p:cxnSp>
            <p:nvCxnSpPr>
              <p:cNvPr id="307" name="Shape 307"/>
              <p:cNvCxnSpPr/>
              <p:nvPr/>
            </p:nvCxnSpPr>
            <p:spPr>
              <a:xfrm flipH="1">
                <a:off x="3429000" y="2133600"/>
                <a:ext cx="8381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08" name="Shape 308"/>
              <p:cNvCxnSpPr/>
              <p:nvPr/>
            </p:nvCxnSpPr>
            <p:spPr>
              <a:xfrm>
                <a:off x="4267200" y="2133600"/>
                <a:ext cx="0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09" name="Shape 309"/>
              <p:cNvCxnSpPr/>
              <p:nvPr/>
            </p:nvCxnSpPr>
            <p:spPr>
              <a:xfrm>
                <a:off x="4267200" y="2133600"/>
                <a:ext cx="8381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10" name="Shape 310"/>
            <p:cNvGrpSpPr/>
            <p:nvPr/>
          </p:nvGrpSpPr>
          <p:grpSpPr>
            <a:xfrm>
              <a:off x="2438400" y="3352800"/>
              <a:ext cx="1752600" cy="609599"/>
              <a:chOff x="2666999" y="3429000"/>
              <a:chExt cx="1371600" cy="685799"/>
            </a:xfrm>
          </p:grpSpPr>
          <p:cxnSp>
            <p:nvCxnSpPr>
              <p:cNvPr id="311" name="Shape 311"/>
              <p:cNvCxnSpPr/>
              <p:nvPr/>
            </p:nvCxnSpPr>
            <p:spPr>
              <a:xfrm flipH="1">
                <a:off x="2666999" y="3429000"/>
                <a:ext cx="76200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12" name="Shape 312"/>
              <p:cNvCxnSpPr/>
              <p:nvPr/>
            </p:nvCxnSpPr>
            <p:spPr>
              <a:xfrm>
                <a:off x="3429000" y="3429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13" name="Shape 313"/>
              <p:cNvCxnSpPr/>
              <p:nvPr/>
            </p:nvCxnSpPr>
            <p:spPr>
              <a:xfrm>
                <a:off x="3429000" y="3429000"/>
                <a:ext cx="609599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14" name="Shape 314"/>
            <p:cNvGrpSpPr/>
            <p:nvPr/>
          </p:nvGrpSpPr>
          <p:grpSpPr>
            <a:xfrm>
              <a:off x="5638800" y="3352799"/>
              <a:ext cx="2590799" cy="838199"/>
              <a:chOff x="4495800" y="3429000"/>
              <a:chExt cx="1295399" cy="685799"/>
            </a:xfrm>
          </p:grpSpPr>
          <p:cxnSp>
            <p:nvCxnSpPr>
              <p:cNvPr id="315" name="Shape 315"/>
              <p:cNvCxnSpPr/>
              <p:nvPr/>
            </p:nvCxnSpPr>
            <p:spPr>
              <a:xfrm flipH="1">
                <a:off x="4495800" y="3429000"/>
                <a:ext cx="609599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16" name="Shape 316"/>
              <p:cNvCxnSpPr/>
              <p:nvPr/>
            </p:nvCxnSpPr>
            <p:spPr>
              <a:xfrm>
                <a:off x="5105400" y="3429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17" name="Shape 317"/>
              <p:cNvCxnSpPr/>
              <p:nvPr/>
            </p:nvCxnSpPr>
            <p:spPr>
              <a:xfrm>
                <a:off x="5105400" y="3429000"/>
                <a:ext cx="685799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18" name="Shape 318"/>
            <p:cNvGrpSpPr/>
            <p:nvPr/>
          </p:nvGrpSpPr>
          <p:grpSpPr>
            <a:xfrm>
              <a:off x="2514599" y="4419600"/>
              <a:ext cx="1752599" cy="685799"/>
              <a:chOff x="2514599" y="4572000"/>
              <a:chExt cx="1752599" cy="685799"/>
            </a:xfrm>
          </p:grpSpPr>
          <p:cxnSp>
            <p:nvCxnSpPr>
              <p:cNvPr id="319" name="Shape 319"/>
              <p:cNvCxnSpPr/>
              <p:nvPr/>
            </p:nvCxnSpPr>
            <p:spPr>
              <a:xfrm flipH="1">
                <a:off x="2514599" y="4572000"/>
                <a:ext cx="91440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0" name="Shape 320"/>
              <p:cNvCxnSpPr/>
              <p:nvPr/>
            </p:nvCxnSpPr>
            <p:spPr>
              <a:xfrm>
                <a:off x="3429000" y="4572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1" name="Shape 321"/>
              <p:cNvCxnSpPr/>
              <p:nvPr/>
            </p:nvCxnSpPr>
            <p:spPr>
              <a:xfrm>
                <a:off x="3429000" y="4572000"/>
                <a:ext cx="838199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Shape 322"/>
            <p:cNvGrpSpPr/>
            <p:nvPr/>
          </p:nvGrpSpPr>
          <p:grpSpPr>
            <a:xfrm>
              <a:off x="3276600" y="2895600"/>
              <a:ext cx="304799" cy="457200"/>
              <a:chOff x="3276600" y="2971800"/>
              <a:chExt cx="304799" cy="457200"/>
            </a:xfrm>
          </p:grpSpPr>
          <p:sp>
            <p:nvSpPr>
              <p:cNvPr id="323" name="Shape 323"/>
              <p:cNvSpPr/>
              <p:nvPr/>
            </p:nvSpPr>
            <p:spPr>
              <a:xfrm>
                <a:off x="32766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24" name="Shape 324"/>
              <p:cNvCxnSpPr/>
              <p:nvPr/>
            </p:nvCxnSpPr>
            <p:spPr>
              <a:xfrm>
                <a:off x="32766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5" name="Shape 325"/>
              <p:cNvCxnSpPr/>
              <p:nvPr/>
            </p:nvCxnSpPr>
            <p:spPr>
              <a:xfrm>
                <a:off x="32766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26" name="Shape 326"/>
            <p:cNvGrpSpPr/>
            <p:nvPr/>
          </p:nvGrpSpPr>
          <p:grpSpPr>
            <a:xfrm>
              <a:off x="6705600" y="2895600"/>
              <a:ext cx="304799" cy="457200"/>
              <a:chOff x="4953000" y="2971800"/>
              <a:chExt cx="304799" cy="457200"/>
            </a:xfrm>
          </p:grpSpPr>
          <p:sp>
            <p:nvSpPr>
              <p:cNvPr id="327" name="Shape 327"/>
              <p:cNvSpPr/>
              <p:nvPr/>
            </p:nvSpPr>
            <p:spPr>
              <a:xfrm>
                <a:off x="49530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28" name="Shape 328"/>
              <p:cNvCxnSpPr/>
              <p:nvPr/>
            </p:nvCxnSpPr>
            <p:spPr>
              <a:xfrm>
                <a:off x="49530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9" name="Shape 329"/>
              <p:cNvCxnSpPr/>
              <p:nvPr/>
            </p:nvCxnSpPr>
            <p:spPr>
              <a:xfrm>
                <a:off x="49530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30" name="Shape 330"/>
            <p:cNvGrpSpPr/>
            <p:nvPr/>
          </p:nvGrpSpPr>
          <p:grpSpPr>
            <a:xfrm>
              <a:off x="3276600" y="3962400"/>
              <a:ext cx="304799" cy="457200"/>
              <a:chOff x="3276600" y="4114800"/>
              <a:chExt cx="304799" cy="457200"/>
            </a:xfrm>
          </p:grpSpPr>
          <p:sp>
            <p:nvSpPr>
              <p:cNvPr id="331" name="Shape 331"/>
              <p:cNvSpPr/>
              <p:nvPr/>
            </p:nvSpPr>
            <p:spPr>
              <a:xfrm>
                <a:off x="3276600" y="4114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32" name="Shape 332"/>
              <p:cNvCxnSpPr/>
              <p:nvPr/>
            </p:nvCxnSpPr>
            <p:spPr>
              <a:xfrm>
                <a:off x="3276600" y="4419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33" name="Shape 333"/>
              <p:cNvCxnSpPr/>
              <p:nvPr/>
            </p:nvCxnSpPr>
            <p:spPr>
              <a:xfrm>
                <a:off x="3276600" y="4267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Shape 334"/>
            <p:cNvGrpSpPr/>
            <p:nvPr/>
          </p:nvGrpSpPr>
          <p:grpSpPr>
            <a:xfrm>
              <a:off x="4038600" y="5029200"/>
              <a:ext cx="762000" cy="396874"/>
              <a:chOff x="685800" y="5410200"/>
              <a:chExt cx="762000" cy="396874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" name="Shape 336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</a:t>
                </a: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9</a:t>
                </a:r>
              </a:p>
            </p:txBody>
          </p:sp>
        </p:grpSp>
        <p:grpSp>
          <p:nvGrpSpPr>
            <p:cNvPr id="337" name="Shape 337"/>
            <p:cNvGrpSpPr/>
            <p:nvPr/>
          </p:nvGrpSpPr>
          <p:grpSpPr>
            <a:xfrm>
              <a:off x="2057400" y="3886200"/>
              <a:ext cx="762000" cy="396874"/>
              <a:chOff x="685800" y="5410200"/>
              <a:chExt cx="762000" cy="396874"/>
            </a:xfrm>
          </p:grpSpPr>
          <p:sp>
            <p:nvSpPr>
              <p:cNvPr id="338" name="Shape 338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9" name="Shape 339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1 4 5</a:t>
                </a:r>
              </a:p>
            </p:txBody>
          </p:sp>
        </p:grpSp>
        <p:grpSp>
          <p:nvGrpSpPr>
            <p:cNvPr id="340" name="Shape 340"/>
            <p:cNvGrpSpPr/>
            <p:nvPr/>
          </p:nvGrpSpPr>
          <p:grpSpPr>
            <a:xfrm>
              <a:off x="3886200" y="3886200"/>
              <a:ext cx="762000" cy="396874"/>
              <a:chOff x="685800" y="5410200"/>
              <a:chExt cx="762000" cy="396874"/>
            </a:xfrm>
          </p:grpSpPr>
          <p:sp>
            <p:nvSpPr>
              <p:cNvPr id="341" name="Shape 341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2" name="Shape 342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1 3 6</a:t>
                </a:r>
              </a:p>
            </p:txBody>
          </p:sp>
        </p:grpSp>
        <p:grpSp>
          <p:nvGrpSpPr>
            <p:cNvPr id="343" name="Shape 343"/>
            <p:cNvGrpSpPr/>
            <p:nvPr/>
          </p:nvGrpSpPr>
          <p:grpSpPr>
            <a:xfrm>
              <a:off x="5257800" y="4191000"/>
              <a:ext cx="762000" cy="396874"/>
              <a:chOff x="685800" y="5410200"/>
              <a:chExt cx="762000" cy="396874"/>
            </a:xfrm>
          </p:grpSpPr>
          <p:sp>
            <p:nvSpPr>
              <p:cNvPr id="344" name="Shape 344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5" name="Shape 345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3 4 5</a:t>
                </a:r>
              </a:p>
            </p:txBody>
          </p:sp>
        </p:grpSp>
        <p:grpSp>
          <p:nvGrpSpPr>
            <p:cNvPr id="346" name="Shape 346"/>
            <p:cNvGrpSpPr/>
            <p:nvPr/>
          </p:nvGrpSpPr>
          <p:grpSpPr>
            <a:xfrm>
              <a:off x="7848600" y="4191000"/>
              <a:ext cx="762000" cy="777874"/>
              <a:chOff x="6019800" y="5257800"/>
              <a:chExt cx="762000" cy="777874"/>
            </a:xfrm>
          </p:grpSpPr>
          <p:grpSp>
            <p:nvGrpSpPr>
              <p:cNvPr id="347" name="Shape 347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48" name="Shape 348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9" name="Shape 349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3 6 7</a:t>
                  </a:r>
                </a:p>
              </p:txBody>
            </p:sp>
          </p:grpSp>
          <p:grpSp>
            <p:nvGrpSpPr>
              <p:cNvPr id="350" name="Shape 350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51" name="Shape 351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2" name="Shape 352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3 6 8</a:t>
                  </a:r>
                </a:p>
              </p:txBody>
            </p:sp>
          </p:grpSp>
        </p:grpSp>
        <p:grpSp>
          <p:nvGrpSpPr>
            <p:cNvPr id="353" name="Shape 353"/>
            <p:cNvGrpSpPr/>
            <p:nvPr/>
          </p:nvGrpSpPr>
          <p:grpSpPr>
            <a:xfrm>
              <a:off x="6477000" y="4191000"/>
              <a:ext cx="762000" cy="1158874"/>
              <a:chOff x="7620000" y="5105400"/>
              <a:chExt cx="762000" cy="1158874"/>
            </a:xfrm>
          </p:grpSpPr>
          <p:grpSp>
            <p:nvGrpSpPr>
              <p:cNvPr id="354" name="Shape 354"/>
              <p:cNvGrpSpPr/>
              <p:nvPr/>
            </p:nvGrpSpPr>
            <p:grpSpPr>
              <a:xfrm>
                <a:off x="7620000" y="5105400"/>
                <a:ext cx="762000" cy="777874"/>
                <a:chOff x="6019800" y="5257800"/>
                <a:chExt cx="762000" cy="777874"/>
              </a:xfrm>
            </p:grpSpPr>
            <p:grpSp>
              <p:nvGrpSpPr>
                <p:cNvPr id="355" name="Shape 355"/>
                <p:cNvGrpSpPr/>
                <p:nvPr/>
              </p:nvGrpSpPr>
              <p:grpSpPr>
                <a:xfrm>
                  <a:off x="6019800" y="5257800"/>
                  <a:ext cx="762000" cy="396874"/>
                  <a:chOff x="685800" y="5410200"/>
                  <a:chExt cx="762000" cy="396874"/>
                </a:xfrm>
              </p:grpSpPr>
              <p:sp>
                <p:nvSpPr>
                  <p:cNvPr id="356" name="Shape 356"/>
                  <p:cNvSpPr/>
                  <p:nvPr/>
                </p:nvSpPr>
                <p:spPr>
                  <a:xfrm>
                    <a:off x="685800" y="5410200"/>
                    <a:ext cx="762000" cy="3810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57" name="Shape 357"/>
                  <p:cNvSpPr txBox="1"/>
                  <p:nvPr/>
                </p:nvSpPr>
                <p:spPr>
                  <a:xfrm>
                    <a:off x="685800" y="5410200"/>
                    <a:ext cx="692149" cy="3968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ct val="25000"/>
                      <a:buFont typeface="Times New Roman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 </a:t>
                    </a:r>
                    <a:r>
                      <a:rPr lang="en-US" sz="2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5</a:t>
                    </a: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 6</a:t>
                    </a:r>
                  </a:p>
                </p:txBody>
              </p:sp>
            </p:grpSp>
            <p:grpSp>
              <p:nvGrpSpPr>
                <p:cNvPr id="358" name="Shape 358"/>
                <p:cNvGrpSpPr/>
                <p:nvPr/>
              </p:nvGrpSpPr>
              <p:grpSpPr>
                <a:xfrm>
                  <a:off x="6019800" y="5638800"/>
                  <a:ext cx="762000" cy="396874"/>
                  <a:chOff x="685800" y="5410200"/>
                  <a:chExt cx="762000" cy="396874"/>
                </a:xfrm>
              </p:grpSpPr>
              <p:sp>
                <p:nvSpPr>
                  <p:cNvPr id="359" name="Shape 359"/>
                  <p:cNvSpPr/>
                  <p:nvPr/>
                </p:nvSpPr>
                <p:spPr>
                  <a:xfrm>
                    <a:off x="685800" y="5410200"/>
                    <a:ext cx="762000" cy="3810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60" name="Shape 360"/>
                  <p:cNvSpPr txBox="1"/>
                  <p:nvPr/>
                </p:nvSpPr>
                <p:spPr>
                  <a:xfrm>
                    <a:off x="685800" y="5410200"/>
                    <a:ext cx="692149" cy="3968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ct val="25000"/>
                      <a:buFont typeface="Times New Roman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 </a:t>
                    </a:r>
                    <a:r>
                      <a:rPr lang="en-US" sz="2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5</a:t>
                    </a: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361" name="Shape 361"/>
              <p:cNvGrpSpPr/>
              <p:nvPr/>
            </p:nvGrpSpPr>
            <p:grpSpPr>
              <a:xfrm>
                <a:off x="7620000" y="5867400"/>
                <a:ext cx="762000" cy="396874"/>
                <a:chOff x="685800" y="5410200"/>
                <a:chExt cx="762000" cy="396874"/>
              </a:xfrm>
            </p:grpSpPr>
            <p:sp>
              <p:nvSpPr>
                <p:cNvPr id="362" name="Shape 362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3" name="Shape 363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8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9</a:t>
                  </a:r>
                </a:p>
              </p:txBody>
            </p:sp>
          </p:grpSp>
        </p:grpSp>
        <p:grpSp>
          <p:nvGrpSpPr>
            <p:cNvPr id="364" name="Shape 364"/>
            <p:cNvGrpSpPr/>
            <p:nvPr/>
          </p:nvGrpSpPr>
          <p:grpSpPr>
            <a:xfrm>
              <a:off x="4800600" y="2971800"/>
              <a:ext cx="762000" cy="777874"/>
              <a:chOff x="6019800" y="5257800"/>
              <a:chExt cx="762000" cy="777874"/>
            </a:xfrm>
          </p:grpSpPr>
          <p:grpSp>
            <p:nvGrpSpPr>
              <p:cNvPr id="365" name="Shape 365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66" name="Shape 366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7" name="Shape 367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3 4</a:t>
                  </a:r>
                </a:p>
              </p:txBody>
            </p:sp>
          </p:grpSp>
          <p:grpSp>
            <p:nvGrpSpPr>
              <p:cNvPr id="368" name="Shape 368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69" name="Shape 369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0" name="Shape 370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6 7</a:t>
                  </a:r>
                </a:p>
              </p:txBody>
            </p:sp>
          </p:grpSp>
        </p:grpSp>
        <p:grpSp>
          <p:nvGrpSpPr>
            <p:cNvPr id="371" name="Shape 371"/>
            <p:cNvGrpSpPr/>
            <p:nvPr/>
          </p:nvGrpSpPr>
          <p:grpSpPr>
            <a:xfrm>
              <a:off x="2133600" y="5029200"/>
              <a:ext cx="762000" cy="777874"/>
              <a:chOff x="6019800" y="5257800"/>
              <a:chExt cx="762000" cy="777874"/>
            </a:xfrm>
          </p:grpSpPr>
          <p:grpSp>
            <p:nvGrpSpPr>
              <p:cNvPr id="372" name="Shape 372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73" name="Shape 373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4" name="Shape 374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4</a:t>
                  </a:r>
                </a:p>
              </p:txBody>
            </p:sp>
          </p:grpSp>
          <p:grpSp>
            <p:nvGrpSpPr>
              <p:cNvPr id="375" name="Shape 375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76" name="Shape 376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7" name="Shape 377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7</a:t>
                  </a:r>
                </a:p>
              </p:txBody>
            </p:sp>
          </p:grpSp>
        </p:grpSp>
        <p:grpSp>
          <p:nvGrpSpPr>
            <p:cNvPr id="378" name="Shape 378"/>
            <p:cNvGrpSpPr/>
            <p:nvPr/>
          </p:nvGrpSpPr>
          <p:grpSpPr>
            <a:xfrm>
              <a:off x="3048000" y="5105400"/>
              <a:ext cx="762000" cy="777874"/>
              <a:chOff x="6019800" y="5257800"/>
              <a:chExt cx="762000" cy="777874"/>
            </a:xfrm>
          </p:grpSpPr>
          <p:grpSp>
            <p:nvGrpSpPr>
              <p:cNvPr id="379" name="Shape 379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80" name="Shape 380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1" name="Shape 381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</a:p>
              </p:txBody>
            </p:sp>
          </p:grpSp>
          <p:grpSp>
            <p:nvGrpSpPr>
              <p:cNvPr id="382" name="Shape 382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383" name="Shape 383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4" name="Shape 384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8</a:t>
                  </a:r>
                </a:p>
              </p:txBody>
            </p:sp>
          </p:grpSp>
        </p:grpSp>
        <p:grpSp>
          <p:nvGrpSpPr>
            <p:cNvPr id="385" name="Shape 385"/>
            <p:cNvGrpSpPr/>
            <p:nvPr/>
          </p:nvGrpSpPr>
          <p:grpSpPr>
            <a:xfrm>
              <a:off x="4953000" y="1676400"/>
              <a:ext cx="304799" cy="457200"/>
              <a:chOff x="3276600" y="2971800"/>
              <a:chExt cx="304799" cy="457200"/>
            </a:xfrm>
          </p:grpSpPr>
          <p:sp>
            <p:nvSpPr>
              <p:cNvPr id="386" name="Shape 386"/>
              <p:cNvSpPr/>
              <p:nvPr/>
            </p:nvSpPr>
            <p:spPr>
              <a:xfrm>
                <a:off x="32766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87" name="Shape 387"/>
              <p:cNvCxnSpPr/>
              <p:nvPr/>
            </p:nvCxnSpPr>
            <p:spPr>
              <a:xfrm>
                <a:off x="32766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88" name="Shape 388"/>
              <p:cNvCxnSpPr/>
              <p:nvPr/>
            </p:nvCxnSpPr>
            <p:spPr>
              <a:xfrm>
                <a:off x="32766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9" name="Shape 389"/>
          <p:cNvGrpSpPr/>
          <p:nvPr/>
        </p:nvGrpSpPr>
        <p:grpSpPr>
          <a:xfrm>
            <a:off x="1212850" y="1736725"/>
            <a:ext cx="380999" cy="609600"/>
            <a:chOff x="3276600" y="2971800"/>
            <a:chExt cx="304799" cy="457200"/>
          </a:xfrm>
        </p:grpSpPr>
        <p:sp>
          <p:nvSpPr>
            <p:cNvPr id="390" name="Shape 390"/>
            <p:cNvSpPr/>
            <p:nvPr/>
          </p:nvSpPr>
          <p:spPr>
            <a:xfrm>
              <a:off x="3276600" y="2971800"/>
              <a:ext cx="304799" cy="457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91" name="Shape 391"/>
            <p:cNvCxnSpPr/>
            <p:nvPr/>
          </p:nvCxnSpPr>
          <p:spPr>
            <a:xfrm>
              <a:off x="3276600" y="31242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92" name="Shape 392"/>
            <p:cNvCxnSpPr/>
            <p:nvPr/>
          </p:nvCxnSpPr>
          <p:spPr>
            <a:xfrm>
              <a:off x="3276600" y="32766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393" name="Shape 393"/>
          <p:cNvCxnSpPr/>
          <p:nvPr/>
        </p:nvCxnSpPr>
        <p:spPr>
          <a:xfrm flipH="1">
            <a:off x="603249" y="2346325"/>
            <a:ext cx="769937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4" name="Shape 394"/>
          <p:cNvCxnSpPr/>
          <p:nvPr/>
        </p:nvCxnSpPr>
        <p:spPr>
          <a:xfrm>
            <a:off x="1365250" y="2346325"/>
            <a:ext cx="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5" name="Shape 395"/>
          <p:cNvCxnSpPr/>
          <p:nvPr/>
        </p:nvCxnSpPr>
        <p:spPr>
          <a:xfrm>
            <a:off x="1373187" y="2346325"/>
            <a:ext cx="677861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6" name="Shape 396"/>
          <p:cNvSpPr txBox="1"/>
          <p:nvPr/>
        </p:nvSpPr>
        <p:spPr>
          <a:xfrm>
            <a:off x="527050" y="2346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1,4,7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831850" y="2727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2,5,8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1746250" y="2346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3,6,9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679450" y="1355725"/>
            <a:ext cx="137636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 Function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3810000" y="1355725"/>
            <a:ext cx="2279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 Hash Tree</a:t>
            </a:r>
          </a:p>
        </p:txBody>
      </p:sp>
      <p:sp>
        <p:nvSpPr>
          <p:cNvPr id="401" name="Shape 401"/>
          <p:cNvSpPr/>
          <p:nvPr/>
        </p:nvSpPr>
        <p:spPr>
          <a:xfrm>
            <a:off x="1828800" y="4953000"/>
            <a:ext cx="3048000" cy="1066799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4495800" y="2895600"/>
            <a:ext cx="1143000" cy="990599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304800" y="4495800"/>
            <a:ext cx="1143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6D9C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C6D9C"/>
                </a:solidFill>
                <a:latin typeface="Arial"/>
                <a:ea typeface="Arial"/>
                <a:cs typeface="Arial"/>
                <a:sym typeface="Arial"/>
              </a:rPr>
              <a:t>Hash on 2, 5 or 8</a:t>
            </a:r>
          </a:p>
        </p:txBody>
      </p:sp>
      <p:sp>
        <p:nvSpPr>
          <p:cNvPr id="404" name="Shape 404"/>
          <p:cNvSpPr/>
          <p:nvPr/>
        </p:nvSpPr>
        <p:spPr>
          <a:xfrm>
            <a:off x="6172200" y="4114800"/>
            <a:ext cx="1143000" cy="1447800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Association Rule Discovery: Hash tree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593725" y="1268412"/>
            <a:ext cx="184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1" name="Shape 411"/>
          <p:cNvGrpSpPr/>
          <p:nvPr/>
        </p:nvGrpSpPr>
        <p:grpSpPr>
          <a:xfrm>
            <a:off x="1981200" y="1736725"/>
            <a:ext cx="6553200" cy="4206874"/>
            <a:chOff x="2057400" y="1676400"/>
            <a:chExt cx="6553200" cy="4206874"/>
          </a:xfrm>
        </p:grpSpPr>
        <p:grpSp>
          <p:nvGrpSpPr>
            <p:cNvPr id="412" name="Shape 412"/>
            <p:cNvGrpSpPr/>
            <p:nvPr/>
          </p:nvGrpSpPr>
          <p:grpSpPr>
            <a:xfrm>
              <a:off x="3428999" y="2133600"/>
              <a:ext cx="3428999" cy="838200"/>
              <a:chOff x="3429000" y="2133600"/>
              <a:chExt cx="1676399" cy="914400"/>
            </a:xfrm>
          </p:grpSpPr>
          <p:cxnSp>
            <p:nvCxnSpPr>
              <p:cNvPr id="413" name="Shape 413"/>
              <p:cNvCxnSpPr/>
              <p:nvPr/>
            </p:nvCxnSpPr>
            <p:spPr>
              <a:xfrm flipH="1">
                <a:off x="3429000" y="2133600"/>
                <a:ext cx="8381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14" name="Shape 414"/>
              <p:cNvCxnSpPr/>
              <p:nvPr/>
            </p:nvCxnSpPr>
            <p:spPr>
              <a:xfrm>
                <a:off x="4267200" y="2133600"/>
                <a:ext cx="0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15" name="Shape 415"/>
              <p:cNvCxnSpPr/>
              <p:nvPr/>
            </p:nvCxnSpPr>
            <p:spPr>
              <a:xfrm>
                <a:off x="4267200" y="2133600"/>
                <a:ext cx="8381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16" name="Shape 416"/>
            <p:cNvGrpSpPr/>
            <p:nvPr/>
          </p:nvGrpSpPr>
          <p:grpSpPr>
            <a:xfrm>
              <a:off x="2438400" y="3352800"/>
              <a:ext cx="1752600" cy="609599"/>
              <a:chOff x="2666999" y="3429000"/>
              <a:chExt cx="1371600" cy="685799"/>
            </a:xfrm>
          </p:grpSpPr>
          <p:cxnSp>
            <p:nvCxnSpPr>
              <p:cNvPr id="417" name="Shape 417"/>
              <p:cNvCxnSpPr/>
              <p:nvPr/>
            </p:nvCxnSpPr>
            <p:spPr>
              <a:xfrm flipH="1">
                <a:off x="2666999" y="3429000"/>
                <a:ext cx="76200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18" name="Shape 418"/>
              <p:cNvCxnSpPr/>
              <p:nvPr/>
            </p:nvCxnSpPr>
            <p:spPr>
              <a:xfrm>
                <a:off x="3429000" y="3429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19" name="Shape 419"/>
              <p:cNvCxnSpPr/>
              <p:nvPr/>
            </p:nvCxnSpPr>
            <p:spPr>
              <a:xfrm>
                <a:off x="3429000" y="3429000"/>
                <a:ext cx="609599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20" name="Shape 420"/>
            <p:cNvGrpSpPr/>
            <p:nvPr/>
          </p:nvGrpSpPr>
          <p:grpSpPr>
            <a:xfrm>
              <a:off x="5638800" y="3352799"/>
              <a:ext cx="2590799" cy="838199"/>
              <a:chOff x="4495800" y="3429000"/>
              <a:chExt cx="1295399" cy="685799"/>
            </a:xfrm>
          </p:grpSpPr>
          <p:cxnSp>
            <p:nvCxnSpPr>
              <p:cNvPr id="421" name="Shape 421"/>
              <p:cNvCxnSpPr/>
              <p:nvPr/>
            </p:nvCxnSpPr>
            <p:spPr>
              <a:xfrm flipH="1">
                <a:off x="4495800" y="3429000"/>
                <a:ext cx="609599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22" name="Shape 422"/>
              <p:cNvCxnSpPr/>
              <p:nvPr/>
            </p:nvCxnSpPr>
            <p:spPr>
              <a:xfrm>
                <a:off x="5105400" y="3429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23" name="Shape 423"/>
              <p:cNvCxnSpPr/>
              <p:nvPr/>
            </p:nvCxnSpPr>
            <p:spPr>
              <a:xfrm>
                <a:off x="5105400" y="3429000"/>
                <a:ext cx="685799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24" name="Shape 424"/>
            <p:cNvGrpSpPr/>
            <p:nvPr/>
          </p:nvGrpSpPr>
          <p:grpSpPr>
            <a:xfrm>
              <a:off x="2514599" y="4419600"/>
              <a:ext cx="1752599" cy="685799"/>
              <a:chOff x="2514599" y="4572000"/>
              <a:chExt cx="1752599" cy="685799"/>
            </a:xfrm>
          </p:grpSpPr>
          <p:cxnSp>
            <p:nvCxnSpPr>
              <p:cNvPr id="425" name="Shape 425"/>
              <p:cNvCxnSpPr/>
              <p:nvPr/>
            </p:nvCxnSpPr>
            <p:spPr>
              <a:xfrm flipH="1">
                <a:off x="2514599" y="4572000"/>
                <a:ext cx="91440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26" name="Shape 426"/>
              <p:cNvCxnSpPr/>
              <p:nvPr/>
            </p:nvCxnSpPr>
            <p:spPr>
              <a:xfrm>
                <a:off x="3429000" y="4572000"/>
                <a:ext cx="0" cy="685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>
                <a:off x="3429000" y="4572000"/>
                <a:ext cx="838199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28" name="Shape 428"/>
            <p:cNvGrpSpPr/>
            <p:nvPr/>
          </p:nvGrpSpPr>
          <p:grpSpPr>
            <a:xfrm>
              <a:off x="3276600" y="2895600"/>
              <a:ext cx="304799" cy="457200"/>
              <a:chOff x="3276600" y="2971800"/>
              <a:chExt cx="304799" cy="457200"/>
            </a:xfrm>
          </p:grpSpPr>
          <p:sp>
            <p:nvSpPr>
              <p:cNvPr id="429" name="Shape 429"/>
              <p:cNvSpPr/>
              <p:nvPr/>
            </p:nvSpPr>
            <p:spPr>
              <a:xfrm>
                <a:off x="32766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30" name="Shape 430"/>
              <p:cNvCxnSpPr/>
              <p:nvPr/>
            </p:nvCxnSpPr>
            <p:spPr>
              <a:xfrm>
                <a:off x="32766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31" name="Shape 431"/>
              <p:cNvCxnSpPr/>
              <p:nvPr/>
            </p:nvCxnSpPr>
            <p:spPr>
              <a:xfrm>
                <a:off x="32766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32" name="Shape 432"/>
            <p:cNvGrpSpPr/>
            <p:nvPr/>
          </p:nvGrpSpPr>
          <p:grpSpPr>
            <a:xfrm>
              <a:off x="6705600" y="2895600"/>
              <a:ext cx="304799" cy="457200"/>
              <a:chOff x="4953000" y="2971800"/>
              <a:chExt cx="304799" cy="457200"/>
            </a:xfrm>
          </p:grpSpPr>
          <p:sp>
            <p:nvSpPr>
              <p:cNvPr id="433" name="Shape 433"/>
              <p:cNvSpPr/>
              <p:nvPr/>
            </p:nvSpPr>
            <p:spPr>
              <a:xfrm>
                <a:off x="49530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34" name="Shape 434"/>
              <p:cNvCxnSpPr/>
              <p:nvPr/>
            </p:nvCxnSpPr>
            <p:spPr>
              <a:xfrm>
                <a:off x="49530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35" name="Shape 435"/>
              <p:cNvCxnSpPr/>
              <p:nvPr/>
            </p:nvCxnSpPr>
            <p:spPr>
              <a:xfrm>
                <a:off x="49530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36" name="Shape 436"/>
            <p:cNvGrpSpPr/>
            <p:nvPr/>
          </p:nvGrpSpPr>
          <p:grpSpPr>
            <a:xfrm>
              <a:off x="3276600" y="3962400"/>
              <a:ext cx="304799" cy="457200"/>
              <a:chOff x="3276600" y="4114800"/>
              <a:chExt cx="304799" cy="457200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3276600" y="4114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38" name="Shape 438"/>
              <p:cNvCxnSpPr/>
              <p:nvPr/>
            </p:nvCxnSpPr>
            <p:spPr>
              <a:xfrm>
                <a:off x="3276600" y="4419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>
                <a:off x="3276600" y="4267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40" name="Shape 440"/>
            <p:cNvGrpSpPr/>
            <p:nvPr/>
          </p:nvGrpSpPr>
          <p:grpSpPr>
            <a:xfrm>
              <a:off x="4038600" y="5029200"/>
              <a:ext cx="762000" cy="396874"/>
              <a:chOff x="685800" y="5410200"/>
              <a:chExt cx="762000" cy="396874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2" name="Shape 442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1 5 </a:t>
                </a: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</a:p>
            </p:txBody>
          </p:sp>
        </p:grpSp>
        <p:grpSp>
          <p:nvGrpSpPr>
            <p:cNvPr id="443" name="Shape 443"/>
            <p:cNvGrpSpPr/>
            <p:nvPr/>
          </p:nvGrpSpPr>
          <p:grpSpPr>
            <a:xfrm>
              <a:off x="2057400" y="3886200"/>
              <a:ext cx="762000" cy="396874"/>
              <a:chOff x="685800" y="5410200"/>
              <a:chExt cx="762000" cy="396874"/>
            </a:xfrm>
          </p:grpSpPr>
          <p:sp>
            <p:nvSpPr>
              <p:cNvPr id="444" name="Shape 444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5" name="Shape 445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1 4 5</a:t>
                </a:r>
              </a:p>
            </p:txBody>
          </p:sp>
        </p:grpSp>
        <p:grpSp>
          <p:nvGrpSpPr>
            <p:cNvPr id="446" name="Shape 446"/>
            <p:cNvGrpSpPr/>
            <p:nvPr/>
          </p:nvGrpSpPr>
          <p:grpSpPr>
            <a:xfrm>
              <a:off x="3886200" y="3886200"/>
              <a:ext cx="762000" cy="396874"/>
              <a:chOff x="685800" y="5410200"/>
              <a:chExt cx="762000" cy="396874"/>
            </a:xfrm>
          </p:grpSpPr>
          <p:sp>
            <p:nvSpPr>
              <p:cNvPr id="447" name="Shape 447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8" name="Shape 448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1 3 </a:t>
                </a: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</a:p>
            </p:txBody>
          </p:sp>
        </p:grpSp>
        <p:grpSp>
          <p:nvGrpSpPr>
            <p:cNvPr id="449" name="Shape 449"/>
            <p:cNvGrpSpPr/>
            <p:nvPr/>
          </p:nvGrpSpPr>
          <p:grpSpPr>
            <a:xfrm>
              <a:off x="5257800" y="4191000"/>
              <a:ext cx="762000" cy="396874"/>
              <a:chOff x="685800" y="5410200"/>
              <a:chExt cx="762000" cy="396874"/>
            </a:xfrm>
          </p:grpSpPr>
          <p:sp>
            <p:nvSpPr>
              <p:cNvPr id="450" name="Shape 450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1" name="Shape 451"/>
              <p:cNvSpPr txBox="1"/>
              <p:nvPr/>
            </p:nvSpPr>
            <p:spPr>
              <a:xfrm>
                <a:off x="685800" y="5410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4 5</a:t>
                </a:r>
              </a:p>
            </p:txBody>
          </p:sp>
        </p:grpSp>
        <p:grpSp>
          <p:nvGrpSpPr>
            <p:cNvPr id="452" name="Shape 452"/>
            <p:cNvGrpSpPr/>
            <p:nvPr/>
          </p:nvGrpSpPr>
          <p:grpSpPr>
            <a:xfrm>
              <a:off x="7848600" y="4191000"/>
              <a:ext cx="762000" cy="777874"/>
              <a:chOff x="6019800" y="5257800"/>
              <a:chExt cx="762000" cy="777874"/>
            </a:xfrm>
          </p:grpSpPr>
          <p:grpSp>
            <p:nvGrpSpPr>
              <p:cNvPr id="453" name="Shape 453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54" name="Shape 454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5" name="Shape 455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7</a:t>
                  </a:r>
                </a:p>
              </p:txBody>
            </p:sp>
          </p:grpSp>
          <p:grpSp>
            <p:nvGrpSpPr>
              <p:cNvPr id="456" name="Shape 456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57" name="Shape 457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8" name="Shape 458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8</a:t>
                  </a:r>
                </a:p>
              </p:txBody>
            </p:sp>
          </p:grpSp>
        </p:grpSp>
        <p:grpSp>
          <p:nvGrpSpPr>
            <p:cNvPr id="459" name="Shape 459"/>
            <p:cNvGrpSpPr/>
            <p:nvPr/>
          </p:nvGrpSpPr>
          <p:grpSpPr>
            <a:xfrm>
              <a:off x="6477000" y="4191000"/>
              <a:ext cx="762000" cy="1158874"/>
              <a:chOff x="7620000" y="5105400"/>
              <a:chExt cx="762000" cy="1158874"/>
            </a:xfrm>
          </p:grpSpPr>
          <p:grpSp>
            <p:nvGrpSpPr>
              <p:cNvPr id="460" name="Shape 460"/>
              <p:cNvGrpSpPr/>
              <p:nvPr/>
            </p:nvGrpSpPr>
            <p:grpSpPr>
              <a:xfrm>
                <a:off x="7620000" y="5105400"/>
                <a:ext cx="762000" cy="777874"/>
                <a:chOff x="6019800" y="5257800"/>
                <a:chExt cx="762000" cy="777874"/>
              </a:xfrm>
            </p:grpSpPr>
            <p:grpSp>
              <p:nvGrpSpPr>
                <p:cNvPr id="461" name="Shape 461"/>
                <p:cNvGrpSpPr/>
                <p:nvPr/>
              </p:nvGrpSpPr>
              <p:grpSpPr>
                <a:xfrm>
                  <a:off x="6019800" y="5257800"/>
                  <a:ext cx="762000" cy="396874"/>
                  <a:chOff x="685800" y="5410200"/>
                  <a:chExt cx="762000" cy="396874"/>
                </a:xfrm>
              </p:grpSpPr>
              <p:sp>
                <p:nvSpPr>
                  <p:cNvPr id="462" name="Shape 462"/>
                  <p:cNvSpPr/>
                  <p:nvPr/>
                </p:nvSpPr>
                <p:spPr>
                  <a:xfrm>
                    <a:off x="685800" y="5410200"/>
                    <a:ext cx="762000" cy="3810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63" name="Shape 463"/>
                  <p:cNvSpPr txBox="1"/>
                  <p:nvPr/>
                </p:nvSpPr>
                <p:spPr>
                  <a:xfrm>
                    <a:off x="685800" y="5410200"/>
                    <a:ext cx="692149" cy="3968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0000"/>
                      </a:buClr>
                      <a:buSzPct val="25000"/>
                      <a:buFont typeface="Times New Roman"/>
                      <a:buNone/>
                    </a:pPr>
                    <a:r>
                      <a:rPr lang="en-US" sz="2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</a:t>
                    </a: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 5 6</a:t>
                    </a:r>
                  </a:p>
                </p:txBody>
              </p:sp>
            </p:grpSp>
            <p:grpSp>
              <p:nvGrpSpPr>
                <p:cNvPr id="464" name="Shape 464"/>
                <p:cNvGrpSpPr/>
                <p:nvPr/>
              </p:nvGrpSpPr>
              <p:grpSpPr>
                <a:xfrm>
                  <a:off x="6019800" y="5638800"/>
                  <a:ext cx="762000" cy="396874"/>
                  <a:chOff x="685800" y="5410200"/>
                  <a:chExt cx="762000" cy="396874"/>
                </a:xfrm>
              </p:grpSpPr>
              <p:sp>
                <p:nvSpPr>
                  <p:cNvPr id="465" name="Shape 465"/>
                  <p:cNvSpPr/>
                  <p:nvPr/>
                </p:nvSpPr>
                <p:spPr>
                  <a:xfrm>
                    <a:off x="685800" y="5410200"/>
                    <a:ext cx="762000" cy="38100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66" name="Shape 466"/>
                  <p:cNvSpPr txBox="1"/>
                  <p:nvPr/>
                </p:nvSpPr>
                <p:spPr>
                  <a:xfrm>
                    <a:off x="685800" y="5410200"/>
                    <a:ext cx="692149" cy="3968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0000"/>
                      </a:buClr>
                      <a:buSzPct val="25000"/>
                      <a:buFont typeface="Times New Roman"/>
                      <a:buNone/>
                    </a:pPr>
                    <a:r>
                      <a:rPr lang="en-US" sz="20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</a:t>
                    </a: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467" name="Shape 467"/>
              <p:cNvGrpSpPr/>
              <p:nvPr/>
            </p:nvGrpSpPr>
            <p:grpSpPr>
              <a:xfrm>
                <a:off x="7620000" y="5867400"/>
                <a:ext cx="762000" cy="396874"/>
                <a:chOff x="685800" y="5410200"/>
                <a:chExt cx="762000" cy="396874"/>
              </a:xfrm>
            </p:grpSpPr>
            <p:sp>
              <p:nvSpPr>
                <p:cNvPr id="468" name="Shape 468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9" name="Shape 469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</a:t>
                  </a: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8 9</a:t>
                  </a:r>
                </a:p>
              </p:txBody>
            </p:sp>
          </p:grpSp>
        </p:grpSp>
        <p:grpSp>
          <p:nvGrpSpPr>
            <p:cNvPr id="470" name="Shape 470"/>
            <p:cNvGrpSpPr/>
            <p:nvPr/>
          </p:nvGrpSpPr>
          <p:grpSpPr>
            <a:xfrm>
              <a:off x="4800600" y="2971800"/>
              <a:ext cx="762000" cy="777874"/>
              <a:chOff x="6019800" y="5257800"/>
              <a:chExt cx="762000" cy="777874"/>
            </a:xfrm>
          </p:grpSpPr>
          <p:grpSp>
            <p:nvGrpSpPr>
              <p:cNvPr id="471" name="Shape 471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72" name="Shape 472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3" name="Shape 473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2 3 4</a:t>
                  </a:r>
                </a:p>
              </p:txBody>
            </p:sp>
          </p:grpSp>
          <p:grpSp>
            <p:nvGrpSpPr>
              <p:cNvPr id="474" name="Shape 474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75" name="Shape 475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6" name="Shape 476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5 6 7</a:t>
                  </a:r>
                </a:p>
              </p:txBody>
            </p:sp>
          </p:grpSp>
        </p:grpSp>
        <p:grpSp>
          <p:nvGrpSpPr>
            <p:cNvPr id="477" name="Shape 477"/>
            <p:cNvGrpSpPr/>
            <p:nvPr/>
          </p:nvGrpSpPr>
          <p:grpSpPr>
            <a:xfrm>
              <a:off x="2133600" y="5029200"/>
              <a:ext cx="762000" cy="777874"/>
              <a:chOff x="6019800" y="5257800"/>
              <a:chExt cx="762000" cy="777874"/>
            </a:xfrm>
          </p:grpSpPr>
          <p:grpSp>
            <p:nvGrpSpPr>
              <p:cNvPr id="478" name="Shape 478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79" name="Shape 479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0" name="Shape 480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1 2 4</a:t>
                  </a:r>
                </a:p>
              </p:txBody>
            </p:sp>
          </p:grpSp>
          <p:grpSp>
            <p:nvGrpSpPr>
              <p:cNvPr id="481" name="Shape 481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82" name="Shape 482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3" name="Shape 483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4 5 7</a:t>
                  </a:r>
                </a:p>
              </p:txBody>
            </p:sp>
          </p:grpSp>
        </p:grpSp>
        <p:grpSp>
          <p:nvGrpSpPr>
            <p:cNvPr id="484" name="Shape 484"/>
            <p:cNvGrpSpPr/>
            <p:nvPr/>
          </p:nvGrpSpPr>
          <p:grpSpPr>
            <a:xfrm>
              <a:off x="3048000" y="5105400"/>
              <a:ext cx="762000" cy="777874"/>
              <a:chOff x="6019800" y="5257800"/>
              <a:chExt cx="762000" cy="777874"/>
            </a:xfrm>
          </p:grpSpPr>
          <p:grpSp>
            <p:nvGrpSpPr>
              <p:cNvPr id="485" name="Shape 485"/>
              <p:cNvGrpSpPr/>
              <p:nvPr/>
            </p:nvGrpSpPr>
            <p:grpSpPr>
              <a:xfrm>
                <a:off x="6019800" y="5257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86" name="Shape 486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7" name="Shape 487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1 2 5</a:t>
                  </a:r>
                </a:p>
              </p:txBody>
            </p:sp>
          </p:grpSp>
          <p:grpSp>
            <p:nvGrpSpPr>
              <p:cNvPr id="488" name="Shape 488"/>
              <p:cNvGrpSpPr/>
              <p:nvPr/>
            </p:nvGrpSpPr>
            <p:grpSpPr>
              <a:xfrm>
                <a:off x="6019800" y="5638800"/>
                <a:ext cx="762000" cy="396874"/>
                <a:chOff x="685800" y="5410200"/>
                <a:chExt cx="762000" cy="396874"/>
              </a:xfrm>
            </p:grpSpPr>
            <p:sp>
              <p:nvSpPr>
                <p:cNvPr id="489" name="Shape 489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0" name="Shape 490"/>
                <p:cNvSpPr txBox="1"/>
                <p:nvPr/>
              </p:nvSpPr>
              <p:spPr>
                <a:xfrm>
                  <a:off x="685800" y="5410200"/>
                  <a:ext cx="692149" cy="39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4 5 8</a:t>
                  </a:r>
                </a:p>
              </p:txBody>
            </p:sp>
          </p:grpSp>
        </p:grpSp>
        <p:grpSp>
          <p:nvGrpSpPr>
            <p:cNvPr id="491" name="Shape 491"/>
            <p:cNvGrpSpPr/>
            <p:nvPr/>
          </p:nvGrpSpPr>
          <p:grpSpPr>
            <a:xfrm>
              <a:off x="4953000" y="1676400"/>
              <a:ext cx="304799" cy="457200"/>
              <a:chOff x="3276600" y="2971800"/>
              <a:chExt cx="304799" cy="457200"/>
            </a:xfrm>
          </p:grpSpPr>
          <p:sp>
            <p:nvSpPr>
              <p:cNvPr id="492" name="Shape 492"/>
              <p:cNvSpPr/>
              <p:nvPr/>
            </p:nvSpPr>
            <p:spPr>
              <a:xfrm>
                <a:off x="3276600" y="2971800"/>
                <a:ext cx="304799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93" name="Shape 493"/>
              <p:cNvCxnSpPr/>
              <p:nvPr/>
            </p:nvCxnSpPr>
            <p:spPr>
              <a:xfrm>
                <a:off x="3276600" y="31242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4" name="Shape 494"/>
              <p:cNvCxnSpPr/>
              <p:nvPr/>
            </p:nvCxnSpPr>
            <p:spPr>
              <a:xfrm>
                <a:off x="3276600" y="3276600"/>
                <a:ext cx="304799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95" name="Shape 495"/>
          <p:cNvGrpSpPr/>
          <p:nvPr/>
        </p:nvGrpSpPr>
        <p:grpSpPr>
          <a:xfrm>
            <a:off x="1212850" y="1736725"/>
            <a:ext cx="380999" cy="609600"/>
            <a:chOff x="3276600" y="2971800"/>
            <a:chExt cx="304799" cy="457200"/>
          </a:xfrm>
        </p:grpSpPr>
        <p:sp>
          <p:nvSpPr>
            <p:cNvPr id="496" name="Shape 496"/>
            <p:cNvSpPr/>
            <p:nvPr/>
          </p:nvSpPr>
          <p:spPr>
            <a:xfrm>
              <a:off x="3276600" y="2971800"/>
              <a:ext cx="304799" cy="457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7" name="Shape 497"/>
            <p:cNvCxnSpPr/>
            <p:nvPr/>
          </p:nvCxnSpPr>
          <p:spPr>
            <a:xfrm>
              <a:off x="3276600" y="31242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98" name="Shape 498"/>
            <p:cNvCxnSpPr/>
            <p:nvPr/>
          </p:nvCxnSpPr>
          <p:spPr>
            <a:xfrm>
              <a:off x="3276600" y="32766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499" name="Shape 499"/>
          <p:cNvCxnSpPr/>
          <p:nvPr/>
        </p:nvCxnSpPr>
        <p:spPr>
          <a:xfrm flipH="1">
            <a:off x="603249" y="2346325"/>
            <a:ext cx="769937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0" name="Shape 500"/>
          <p:cNvCxnSpPr/>
          <p:nvPr/>
        </p:nvCxnSpPr>
        <p:spPr>
          <a:xfrm>
            <a:off x="1365250" y="2346325"/>
            <a:ext cx="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1" name="Shape 501"/>
          <p:cNvCxnSpPr/>
          <p:nvPr/>
        </p:nvCxnSpPr>
        <p:spPr>
          <a:xfrm>
            <a:off x="1373187" y="2346325"/>
            <a:ext cx="677861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2" name="Shape 502"/>
          <p:cNvSpPr txBox="1"/>
          <p:nvPr/>
        </p:nvSpPr>
        <p:spPr>
          <a:xfrm>
            <a:off x="527050" y="2346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1,4,7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831850" y="2727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2,5,8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1746250" y="2346325"/>
            <a:ext cx="5397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3,6,9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679450" y="1355725"/>
            <a:ext cx="137636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 Function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3810000" y="1355725"/>
            <a:ext cx="2279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 Hash Tree</a:t>
            </a:r>
          </a:p>
        </p:txBody>
      </p:sp>
      <p:sp>
        <p:nvSpPr>
          <p:cNvPr id="507" name="Shape 507"/>
          <p:cNvSpPr/>
          <p:nvPr/>
        </p:nvSpPr>
        <p:spPr>
          <a:xfrm>
            <a:off x="3810000" y="4953000"/>
            <a:ext cx="1066799" cy="685799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5105400" y="4038600"/>
            <a:ext cx="3657600" cy="1524000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304800" y="4495800"/>
            <a:ext cx="1143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6D9C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C6D9C"/>
                </a:solidFill>
                <a:latin typeface="Arial"/>
                <a:ea typeface="Arial"/>
                <a:cs typeface="Arial"/>
                <a:sym typeface="Arial"/>
              </a:rPr>
              <a:t>Hash on 3, 6 or 9</a:t>
            </a:r>
          </a:p>
        </p:txBody>
      </p:sp>
      <p:sp>
        <p:nvSpPr>
          <p:cNvPr id="510" name="Shape 510"/>
          <p:cNvSpPr/>
          <p:nvPr/>
        </p:nvSpPr>
        <p:spPr>
          <a:xfrm>
            <a:off x="3657600" y="3810000"/>
            <a:ext cx="990599" cy="609599"/>
          </a:xfrm>
          <a:prstGeom prst="rect">
            <a:avLst/>
          </a:prstGeom>
          <a:noFill/>
          <a:ln w="127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Association Rule Mining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83185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304800" y="2819400"/>
            <a:ext cx="41909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6D9C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0C6D9C"/>
                </a:solidFill>
                <a:latin typeface="Arial"/>
                <a:ea typeface="Arial"/>
                <a:cs typeface="Arial"/>
                <a:sym typeface="Arial"/>
              </a:rPr>
              <a:t>Market-Basket transactions</a:t>
            </a: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429000"/>
            <a:ext cx="4343400" cy="253206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4876800" y="3048000"/>
            <a:ext cx="38099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Association Rules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5334000" y="3657600"/>
            <a:ext cx="327660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{Diaper} → {Beer},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{Milk, Bread} → {Eggs,Coke},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{Beer, Bread} → {Milk},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76800" y="4953000"/>
            <a:ext cx="40385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Implication means co-occurrence, not causality!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Subset Operation</a:t>
            </a:r>
          </a:p>
        </p:txBody>
      </p:sp>
      <p:pic>
        <p:nvPicPr>
          <p:cNvPr id="516" name="Shape 51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204912"/>
            <a:ext cx="6781800" cy="5119686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304800" y="1066800"/>
            <a:ext cx="327660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a transaction t, what are the possible subsets of size 3?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Subset Operation Using Hash Tree</a:t>
            </a:r>
          </a:p>
        </p:txBody>
      </p:sp>
      <p:grpSp>
        <p:nvGrpSpPr>
          <p:cNvPr id="523" name="Shape 523"/>
          <p:cNvGrpSpPr/>
          <p:nvPr/>
        </p:nvGrpSpPr>
        <p:grpSpPr>
          <a:xfrm>
            <a:off x="914400" y="2285999"/>
            <a:ext cx="5457825" cy="3744911"/>
            <a:chOff x="1981200" y="2209800"/>
            <a:chExt cx="6562724" cy="4251325"/>
          </a:xfrm>
        </p:grpSpPr>
        <p:cxnSp>
          <p:nvCxnSpPr>
            <p:cNvPr id="524" name="Shape 524"/>
            <p:cNvCxnSpPr/>
            <p:nvPr/>
          </p:nvCxnSpPr>
          <p:spPr>
            <a:xfrm flipH="1">
              <a:off x="3352799" y="2667000"/>
              <a:ext cx="1714500" cy="76834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25" name="Shape 525"/>
            <p:cNvCxnSpPr/>
            <p:nvPr/>
          </p:nvCxnSpPr>
          <p:spPr>
            <a:xfrm>
              <a:off x="5067300" y="2667000"/>
              <a:ext cx="0" cy="8381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26" name="Shape 526"/>
            <p:cNvCxnSpPr/>
            <p:nvPr/>
          </p:nvCxnSpPr>
          <p:spPr>
            <a:xfrm>
              <a:off x="5067300" y="2667000"/>
              <a:ext cx="1714500" cy="76834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27" name="Shape 527"/>
            <p:cNvCxnSpPr/>
            <p:nvPr/>
          </p:nvCxnSpPr>
          <p:spPr>
            <a:xfrm flipH="1">
              <a:off x="2362200" y="3886200"/>
              <a:ext cx="973136" cy="54133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28" name="Shape 528"/>
            <p:cNvCxnSpPr/>
            <p:nvPr/>
          </p:nvCxnSpPr>
          <p:spPr>
            <a:xfrm>
              <a:off x="3335337" y="3886200"/>
              <a:ext cx="0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29" name="Shape 529"/>
            <p:cNvCxnSpPr/>
            <p:nvPr/>
          </p:nvCxnSpPr>
          <p:spPr>
            <a:xfrm>
              <a:off x="3335337" y="3886200"/>
              <a:ext cx="779462" cy="54133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30" name="Shape 530"/>
            <p:cNvCxnSpPr/>
            <p:nvPr/>
          </p:nvCxnSpPr>
          <p:spPr>
            <a:xfrm flipH="1">
              <a:off x="5562600" y="3886200"/>
              <a:ext cx="1219199" cy="8381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31" name="Shape 531"/>
            <p:cNvCxnSpPr/>
            <p:nvPr/>
          </p:nvCxnSpPr>
          <p:spPr>
            <a:xfrm>
              <a:off x="6781800" y="3886200"/>
              <a:ext cx="0" cy="8381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32" name="Shape 532"/>
            <p:cNvCxnSpPr/>
            <p:nvPr/>
          </p:nvCxnSpPr>
          <p:spPr>
            <a:xfrm>
              <a:off x="6781800" y="3886200"/>
              <a:ext cx="1371599" cy="8381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33" name="Shape 533"/>
            <p:cNvCxnSpPr/>
            <p:nvPr/>
          </p:nvCxnSpPr>
          <p:spPr>
            <a:xfrm flipH="1">
              <a:off x="2438399" y="4953000"/>
              <a:ext cx="914400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34" name="Shape 534"/>
            <p:cNvCxnSpPr/>
            <p:nvPr/>
          </p:nvCxnSpPr>
          <p:spPr>
            <a:xfrm>
              <a:off x="3352800" y="4953000"/>
              <a:ext cx="0" cy="6857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35" name="Shape 535"/>
            <p:cNvCxnSpPr/>
            <p:nvPr/>
          </p:nvCxnSpPr>
          <p:spPr>
            <a:xfrm>
              <a:off x="3352800" y="4953000"/>
              <a:ext cx="838199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36" name="Shape 536"/>
            <p:cNvSpPr/>
            <p:nvPr/>
          </p:nvSpPr>
          <p:spPr>
            <a:xfrm>
              <a:off x="3200400" y="3429000"/>
              <a:ext cx="304799" cy="457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37" name="Shape 537"/>
            <p:cNvCxnSpPr/>
            <p:nvPr/>
          </p:nvCxnSpPr>
          <p:spPr>
            <a:xfrm>
              <a:off x="3200400" y="35814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38" name="Shape 538"/>
            <p:cNvCxnSpPr/>
            <p:nvPr/>
          </p:nvCxnSpPr>
          <p:spPr>
            <a:xfrm>
              <a:off x="3200400" y="37338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39" name="Shape 539"/>
            <p:cNvSpPr/>
            <p:nvPr/>
          </p:nvSpPr>
          <p:spPr>
            <a:xfrm>
              <a:off x="6629400" y="3429000"/>
              <a:ext cx="304799" cy="457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40" name="Shape 540"/>
            <p:cNvCxnSpPr/>
            <p:nvPr/>
          </p:nvCxnSpPr>
          <p:spPr>
            <a:xfrm>
              <a:off x="6629400" y="35814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41" name="Shape 541"/>
            <p:cNvCxnSpPr/>
            <p:nvPr/>
          </p:nvCxnSpPr>
          <p:spPr>
            <a:xfrm>
              <a:off x="6629400" y="37338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42" name="Shape 542"/>
            <p:cNvSpPr/>
            <p:nvPr/>
          </p:nvSpPr>
          <p:spPr>
            <a:xfrm>
              <a:off x="3200400" y="4495800"/>
              <a:ext cx="304799" cy="457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43" name="Shape 543"/>
            <p:cNvCxnSpPr/>
            <p:nvPr/>
          </p:nvCxnSpPr>
          <p:spPr>
            <a:xfrm>
              <a:off x="3200400" y="48006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44" name="Shape 544"/>
            <p:cNvCxnSpPr/>
            <p:nvPr/>
          </p:nvCxnSpPr>
          <p:spPr>
            <a:xfrm>
              <a:off x="3200400" y="46482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45" name="Shape 545"/>
            <p:cNvSpPr/>
            <p:nvPr/>
          </p:nvSpPr>
          <p:spPr>
            <a:xfrm>
              <a:off x="3962400" y="55626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6" name="Shape 546"/>
            <p:cNvSpPr txBox="1"/>
            <p:nvPr/>
          </p:nvSpPr>
          <p:spPr>
            <a:xfrm>
              <a:off x="3962400" y="55895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1 5 9</a:t>
              </a:r>
            </a:p>
          </p:txBody>
        </p:sp>
        <p:grpSp>
          <p:nvGrpSpPr>
            <p:cNvPr id="547" name="Shape 547"/>
            <p:cNvGrpSpPr/>
            <p:nvPr/>
          </p:nvGrpSpPr>
          <p:grpSpPr>
            <a:xfrm>
              <a:off x="1981200" y="4419600"/>
              <a:ext cx="771524" cy="442912"/>
              <a:chOff x="1981200" y="4419600"/>
              <a:chExt cx="771524" cy="442912"/>
            </a:xfrm>
          </p:grpSpPr>
          <p:sp>
            <p:nvSpPr>
              <p:cNvPr id="548" name="Shape 548"/>
              <p:cNvSpPr/>
              <p:nvPr/>
            </p:nvSpPr>
            <p:spPr>
              <a:xfrm>
                <a:off x="1981200" y="44196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9" name="Shape 549"/>
              <p:cNvSpPr txBox="1"/>
              <p:nvPr/>
            </p:nvSpPr>
            <p:spPr>
              <a:xfrm>
                <a:off x="1981200" y="44465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1 4 5</a:t>
                </a:r>
              </a:p>
            </p:txBody>
          </p:sp>
        </p:grpSp>
        <p:sp>
          <p:nvSpPr>
            <p:cNvPr id="550" name="Shape 550"/>
            <p:cNvSpPr/>
            <p:nvPr/>
          </p:nvSpPr>
          <p:spPr>
            <a:xfrm>
              <a:off x="3810000" y="44196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1" name="Shape 551"/>
            <p:cNvSpPr txBox="1"/>
            <p:nvPr/>
          </p:nvSpPr>
          <p:spPr>
            <a:xfrm>
              <a:off x="3810000" y="44465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1 3 6</a:t>
              </a:r>
            </a:p>
          </p:txBody>
        </p:sp>
        <p:sp>
          <p:nvSpPr>
            <p:cNvPr id="552" name="Shape 552"/>
            <p:cNvSpPr/>
            <p:nvPr/>
          </p:nvSpPr>
          <p:spPr>
            <a:xfrm>
              <a:off x="5181600" y="47244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3" name="Shape 553"/>
            <p:cNvSpPr txBox="1"/>
            <p:nvPr/>
          </p:nvSpPr>
          <p:spPr>
            <a:xfrm>
              <a:off x="5181600" y="47513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3 4 5</a:t>
              </a:r>
            </a:p>
          </p:txBody>
        </p:sp>
        <p:grpSp>
          <p:nvGrpSpPr>
            <p:cNvPr id="554" name="Shape 554"/>
            <p:cNvGrpSpPr/>
            <p:nvPr/>
          </p:nvGrpSpPr>
          <p:grpSpPr>
            <a:xfrm>
              <a:off x="7772400" y="4724400"/>
              <a:ext cx="771524" cy="442912"/>
              <a:chOff x="685800" y="5410200"/>
              <a:chExt cx="771524" cy="442912"/>
            </a:xfrm>
          </p:grpSpPr>
          <p:sp>
            <p:nvSpPr>
              <p:cNvPr id="555" name="Shape 555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6" name="Shape 556"/>
              <p:cNvSpPr txBox="1"/>
              <p:nvPr/>
            </p:nvSpPr>
            <p:spPr>
              <a:xfrm>
                <a:off x="685800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3 6 7</a:t>
                </a:r>
              </a:p>
            </p:txBody>
          </p:sp>
        </p:grpSp>
        <p:grpSp>
          <p:nvGrpSpPr>
            <p:cNvPr id="557" name="Shape 557"/>
            <p:cNvGrpSpPr/>
            <p:nvPr/>
          </p:nvGrpSpPr>
          <p:grpSpPr>
            <a:xfrm>
              <a:off x="7772400" y="5105400"/>
              <a:ext cx="771524" cy="444499"/>
              <a:chOff x="685800" y="5410200"/>
              <a:chExt cx="771524" cy="444499"/>
            </a:xfrm>
          </p:grpSpPr>
          <p:sp>
            <p:nvSpPr>
              <p:cNvPr id="558" name="Shape 558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9" name="Shape 559"/>
              <p:cNvSpPr txBox="1"/>
              <p:nvPr/>
            </p:nvSpPr>
            <p:spPr>
              <a:xfrm>
                <a:off x="685800" y="5437187"/>
                <a:ext cx="771524" cy="417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3 6 8</a:t>
                </a:r>
              </a:p>
            </p:txBody>
          </p:sp>
        </p:grpSp>
        <p:grpSp>
          <p:nvGrpSpPr>
            <p:cNvPr id="560" name="Shape 560"/>
            <p:cNvGrpSpPr/>
            <p:nvPr/>
          </p:nvGrpSpPr>
          <p:grpSpPr>
            <a:xfrm>
              <a:off x="6400800" y="4724400"/>
              <a:ext cx="774699" cy="823912"/>
              <a:chOff x="6019800" y="5257800"/>
              <a:chExt cx="774699" cy="823912"/>
            </a:xfrm>
          </p:grpSpPr>
          <p:grpSp>
            <p:nvGrpSpPr>
              <p:cNvPr id="561" name="Shape 561"/>
              <p:cNvGrpSpPr/>
              <p:nvPr/>
            </p:nvGrpSpPr>
            <p:grpSpPr>
              <a:xfrm>
                <a:off x="6019800" y="5257800"/>
                <a:ext cx="774699" cy="442912"/>
                <a:chOff x="685800" y="5410200"/>
                <a:chExt cx="774699" cy="442912"/>
              </a:xfrm>
            </p:grpSpPr>
            <p:sp>
              <p:nvSpPr>
                <p:cNvPr id="562" name="Shape 562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63" name="Shape 563"/>
                <p:cNvSpPr txBox="1"/>
                <p:nvPr/>
              </p:nvSpPr>
              <p:spPr>
                <a:xfrm>
                  <a:off x="688975" y="5437187"/>
                  <a:ext cx="771524" cy="41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3 5 6</a:t>
                  </a:r>
                </a:p>
              </p:txBody>
            </p:sp>
          </p:grpSp>
          <p:grpSp>
            <p:nvGrpSpPr>
              <p:cNvPr id="564" name="Shape 564"/>
              <p:cNvGrpSpPr/>
              <p:nvPr/>
            </p:nvGrpSpPr>
            <p:grpSpPr>
              <a:xfrm>
                <a:off x="6019800" y="5638800"/>
                <a:ext cx="774699" cy="442912"/>
                <a:chOff x="685800" y="5410200"/>
                <a:chExt cx="774699" cy="442912"/>
              </a:xfrm>
            </p:grpSpPr>
            <p:sp>
              <p:nvSpPr>
                <p:cNvPr id="565" name="Shape 565"/>
                <p:cNvSpPr/>
                <p:nvPr/>
              </p:nvSpPr>
              <p:spPr>
                <a:xfrm>
                  <a:off x="685800" y="5410200"/>
                  <a:ext cx="762000" cy="381000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66" name="Shape 566"/>
                <p:cNvSpPr txBox="1"/>
                <p:nvPr/>
              </p:nvSpPr>
              <p:spPr>
                <a:xfrm>
                  <a:off x="688975" y="5437187"/>
                  <a:ext cx="771524" cy="41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25000"/>
                    <a:buFont typeface="Times New Roman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3 5 7</a:t>
                  </a:r>
                </a:p>
              </p:txBody>
            </p:sp>
          </p:grpSp>
        </p:grpSp>
        <p:grpSp>
          <p:nvGrpSpPr>
            <p:cNvPr id="567" name="Shape 567"/>
            <p:cNvGrpSpPr/>
            <p:nvPr/>
          </p:nvGrpSpPr>
          <p:grpSpPr>
            <a:xfrm>
              <a:off x="6400800" y="5486400"/>
              <a:ext cx="774699" cy="442912"/>
              <a:chOff x="685800" y="5410200"/>
              <a:chExt cx="774699" cy="442912"/>
            </a:xfrm>
          </p:grpSpPr>
          <p:sp>
            <p:nvSpPr>
              <p:cNvPr id="568" name="Shape 568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9" name="Shape 569"/>
              <p:cNvSpPr txBox="1"/>
              <p:nvPr/>
            </p:nvSpPr>
            <p:spPr>
              <a:xfrm>
                <a:off x="688975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6 8 9</a:t>
                </a:r>
              </a:p>
            </p:txBody>
          </p:sp>
        </p:grpSp>
        <p:grpSp>
          <p:nvGrpSpPr>
            <p:cNvPr id="570" name="Shape 570"/>
            <p:cNvGrpSpPr/>
            <p:nvPr/>
          </p:nvGrpSpPr>
          <p:grpSpPr>
            <a:xfrm>
              <a:off x="4724400" y="3505200"/>
              <a:ext cx="771524" cy="442912"/>
              <a:chOff x="685800" y="5410200"/>
              <a:chExt cx="771524" cy="442912"/>
            </a:xfrm>
          </p:grpSpPr>
          <p:sp>
            <p:nvSpPr>
              <p:cNvPr id="571" name="Shape 571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2" name="Shape 572"/>
              <p:cNvSpPr txBox="1"/>
              <p:nvPr/>
            </p:nvSpPr>
            <p:spPr>
              <a:xfrm>
                <a:off x="685800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2 3 4</a:t>
                </a:r>
              </a:p>
            </p:txBody>
          </p:sp>
        </p:grpSp>
        <p:grpSp>
          <p:nvGrpSpPr>
            <p:cNvPr id="573" name="Shape 573"/>
            <p:cNvGrpSpPr/>
            <p:nvPr/>
          </p:nvGrpSpPr>
          <p:grpSpPr>
            <a:xfrm>
              <a:off x="4724400" y="3886200"/>
              <a:ext cx="771524" cy="444500"/>
              <a:chOff x="685800" y="5410200"/>
              <a:chExt cx="771524" cy="444500"/>
            </a:xfrm>
          </p:grpSpPr>
          <p:sp>
            <p:nvSpPr>
              <p:cNvPr id="574" name="Shape 574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5" name="Shape 575"/>
              <p:cNvSpPr txBox="1"/>
              <p:nvPr/>
            </p:nvSpPr>
            <p:spPr>
              <a:xfrm>
                <a:off x="685800" y="5438775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5 6 7</a:t>
                </a:r>
              </a:p>
            </p:txBody>
          </p:sp>
        </p:grpSp>
        <p:grpSp>
          <p:nvGrpSpPr>
            <p:cNvPr id="576" name="Shape 576"/>
            <p:cNvGrpSpPr/>
            <p:nvPr/>
          </p:nvGrpSpPr>
          <p:grpSpPr>
            <a:xfrm>
              <a:off x="2057400" y="5562600"/>
              <a:ext cx="771524" cy="442912"/>
              <a:chOff x="685800" y="5410200"/>
              <a:chExt cx="771524" cy="442912"/>
            </a:xfrm>
          </p:grpSpPr>
          <p:sp>
            <p:nvSpPr>
              <p:cNvPr id="577" name="Shape 577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8" name="Shape 578"/>
              <p:cNvSpPr txBox="1"/>
              <p:nvPr/>
            </p:nvSpPr>
            <p:spPr>
              <a:xfrm>
                <a:off x="685800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1 2 4</a:t>
                </a:r>
              </a:p>
            </p:txBody>
          </p:sp>
        </p:grpSp>
        <p:grpSp>
          <p:nvGrpSpPr>
            <p:cNvPr id="579" name="Shape 579"/>
            <p:cNvGrpSpPr/>
            <p:nvPr/>
          </p:nvGrpSpPr>
          <p:grpSpPr>
            <a:xfrm>
              <a:off x="2057400" y="5943600"/>
              <a:ext cx="771524" cy="446086"/>
              <a:chOff x="685800" y="5410200"/>
              <a:chExt cx="771524" cy="446086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1" name="Shape 581"/>
              <p:cNvSpPr txBox="1"/>
              <p:nvPr/>
            </p:nvSpPr>
            <p:spPr>
              <a:xfrm>
                <a:off x="685800" y="5438775"/>
                <a:ext cx="771524" cy="417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4 5 7</a:t>
                </a:r>
              </a:p>
            </p:txBody>
          </p:sp>
        </p:grpSp>
        <p:grpSp>
          <p:nvGrpSpPr>
            <p:cNvPr id="582" name="Shape 582"/>
            <p:cNvGrpSpPr/>
            <p:nvPr/>
          </p:nvGrpSpPr>
          <p:grpSpPr>
            <a:xfrm>
              <a:off x="2971800" y="5638800"/>
              <a:ext cx="771524" cy="444499"/>
              <a:chOff x="685800" y="5410200"/>
              <a:chExt cx="771524" cy="444499"/>
            </a:xfrm>
          </p:grpSpPr>
          <p:sp>
            <p:nvSpPr>
              <p:cNvPr id="583" name="Shape 583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4" name="Shape 584"/>
              <p:cNvSpPr txBox="1"/>
              <p:nvPr/>
            </p:nvSpPr>
            <p:spPr>
              <a:xfrm>
                <a:off x="685800" y="5437187"/>
                <a:ext cx="771524" cy="417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1 2 5</a:t>
                </a:r>
              </a:p>
            </p:txBody>
          </p:sp>
        </p:grpSp>
        <p:grpSp>
          <p:nvGrpSpPr>
            <p:cNvPr id="585" name="Shape 585"/>
            <p:cNvGrpSpPr/>
            <p:nvPr/>
          </p:nvGrpSpPr>
          <p:grpSpPr>
            <a:xfrm>
              <a:off x="2971800" y="6019800"/>
              <a:ext cx="771524" cy="441325"/>
              <a:chOff x="685800" y="5410200"/>
              <a:chExt cx="771524" cy="441325"/>
            </a:xfrm>
          </p:grpSpPr>
          <p:sp>
            <p:nvSpPr>
              <p:cNvPr id="586" name="Shape 586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7" name="Shape 587"/>
              <p:cNvSpPr txBox="1"/>
              <p:nvPr/>
            </p:nvSpPr>
            <p:spPr>
              <a:xfrm>
                <a:off x="685800" y="5435600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4 5 8</a:t>
                </a:r>
              </a:p>
            </p:txBody>
          </p:sp>
        </p:grpSp>
        <p:sp>
          <p:nvSpPr>
            <p:cNvPr id="588" name="Shape 588"/>
            <p:cNvSpPr/>
            <p:nvPr/>
          </p:nvSpPr>
          <p:spPr>
            <a:xfrm>
              <a:off x="4876800" y="2209800"/>
              <a:ext cx="304799" cy="457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89" name="Shape 589"/>
            <p:cNvCxnSpPr/>
            <p:nvPr/>
          </p:nvCxnSpPr>
          <p:spPr>
            <a:xfrm>
              <a:off x="4876800" y="23622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90" name="Shape 590"/>
            <p:cNvCxnSpPr/>
            <p:nvPr/>
          </p:nvCxnSpPr>
          <p:spPr>
            <a:xfrm>
              <a:off x="4876800" y="2514600"/>
              <a:ext cx="304799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91" name="Shape 591"/>
          <p:cNvGrpSpPr/>
          <p:nvPr/>
        </p:nvGrpSpPr>
        <p:grpSpPr>
          <a:xfrm>
            <a:off x="2895600" y="1371600"/>
            <a:ext cx="1073150" cy="396874"/>
            <a:chOff x="7010400" y="2286000"/>
            <a:chExt cx="1073150" cy="396874"/>
          </a:xfrm>
        </p:grpSpPr>
        <p:sp>
          <p:nvSpPr>
            <p:cNvPr id="592" name="Shape 592"/>
            <p:cNvSpPr txBox="1"/>
            <p:nvPr/>
          </p:nvSpPr>
          <p:spPr>
            <a:xfrm>
              <a:off x="7010400" y="2286000"/>
              <a:ext cx="1066799" cy="338136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7010400" y="2286000"/>
              <a:ext cx="1073150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1 2 3 5 6</a:t>
              </a:r>
            </a:p>
          </p:txBody>
        </p:sp>
      </p:grpSp>
      <p:cxnSp>
        <p:nvCxnSpPr>
          <p:cNvPr id="594" name="Shape 594"/>
          <p:cNvCxnSpPr/>
          <p:nvPr/>
        </p:nvCxnSpPr>
        <p:spPr>
          <a:xfrm>
            <a:off x="3429000" y="1752600"/>
            <a:ext cx="0" cy="457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595" name="Shape 595"/>
          <p:cNvCxnSpPr/>
          <p:nvPr/>
        </p:nvCxnSpPr>
        <p:spPr>
          <a:xfrm>
            <a:off x="1981200" y="2514600"/>
            <a:ext cx="76199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596" name="Shape 596"/>
          <p:cNvCxnSpPr/>
          <p:nvPr/>
        </p:nvCxnSpPr>
        <p:spPr>
          <a:xfrm flipH="1">
            <a:off x="3505200" y="2590800"/>
            <a:ext cx="990599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597" name="Shape 597"/>
          <p:cNvCxnSpPr/>
          <p:nvPr/>
        </p:nvCxnSpPr>
        <p:spPr>
          <a:xfrm flipH="1">
            <a:off x="4876799" y="3124200"/>
            <a:ext cx="762000" cy="152399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598" name="Shape 598"/>
          <p:cNvGrpSpPr/>
          <p:nvPr/>
        </p:nvGrpSpPr>
        <p:grpSpPr>
          <a:xfrm>
            <a:off x="1295399" y="2057400"/>
            <a:ext cx="1371599" cy="396875"/>
            <a:chOff x="2133600" y="2438400"/>
            <a:chExt cx="1370011" cy="358775"/>
          </a:xfrm>
        </p:grpSpPr>
        <p:grpSp>
          <p:nvGrpSpPr>
            <p:cNvPr id="599" name="Shape 599"/>
            <p:cNvGrpSpPr/>
            <p:nvPr/>
          </p:nvGrpSpPr>
          <p:grpSpPr>
            <a:xfrm>
              <a:off x="2133600" y="2438400"/>
              <a:ext cx="685799" cy="358775"/>
              <a:chOff x="533400" y="2286000"/>
              <a:chExt cx="685799" cy="358775"/>
            </a:xfrm>
          </p:grpSpPr>
          <p:sp>
            <p:nvSpPr>
              <p:cNvPr id="600" name="Shape 600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1" name="Shape 601"/>
              <p:cNvSpPr txBox="1"/>
              <p:nvPr/>
            </p:nvSpPr>
            <p:spPr>
              <a:xfrm>
                <a:off x="533400" y="2286000"/>
                <a:ext cx="517524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+</a:t>
                </a:r>
              </a:p>
            </p:txBody>
          </p:sp>
        </p:grpSp>
        <p:grpSp>
          <p:nvGrpSpPr>
            <p:cNvPr id="602" name="Shape 602"/>
            <p:cNvGrpSpPr/>
            <p:nvPr/>
          </p:nvGrpSpPr>
          <p:grpSpPr>
            <a:xfrm>
              <a:off x="2590800" y="2438400"/>
              <a:ext cx="912811" cy="358775"/>
              <a:chOff x="685800" y="2743200"/>
              <a:chExt cx="685799" cy="358775"/>
            </a:xfrm>
          </p:grpSpPr>
          <p:sp>
            <p:nvSpPr>
              <p:cNvPr id="603" name="Shape 603"/>
              <p:cNvSpPr txBox="1"/>
              <p:nvPr/>
            </p:nvSpPr>
            <p:spPr>
              <a:xfrm>
                <a:off x="685800" y="2743200"/>
                <a:ext cx="685799" cy="325437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4" name="Shape 604"/>
              <p:cNvSpPr txBox="1"/>
              <p:nvPr/>
            </p:nvSpPr>
            <p:spPr>
              <a:xfrm>
                <a:off x="685800" y="2743200"/>
                <a:ext cx="661987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2 3 5 6</a:t>
                </a:r>
              </a:p>
            </p:txBody>
          </p:sp>
        </p:grpSp>
      </p:grpSp>
      <p:grpSp>
        <p:nvGrpSpPr>
          <p:cNvPr id="605" name="Shape 605"/>
          <p:cNvGrpSpPr/>
          <p:nvPr/>
        </p:nvGrpSpPr>
        <p:grpSpPr>
          <a:xfrm>
            <a:off x="4038599" y="2209799"/>
            <a:ext cx="1149350" cy="396875"/>
            <a:chOff x="4571999" y="2590799"/>
            <a:chExt cx="1149350" cy="396875"/>
          </a:xfrm>
        </p:grpSpPr>
        <p:grpSp>
          <p:nvGrpSpPr>
            <p:cNvPr id="606" name="Shape 606"/>
            <p:cNvGrpSpPr/>
            <p:nvPr/>
          </p:nvGrpSpPr>
          <p:grpSpPr>
            <a:xfrm>
              <a:off x="5029199" y="2590799"/>
              <a:ext cx="692149" cy="396874"/>
              <a:chOff x="7010400" y="2286000"/>
              <a:chExt cx="1076324" cy="412749"/>
            </a:xfrm>
          </p:grpSpPr>
          <p:sp>
            <p:nvSpPr>
              <p:cNvPr id="607" name="Shape 607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8" name="Shape 608"/>
              <p:cNvSpPr txBox="1"/>
              <p:nvPr/>
            </p:nvSpPr>
            <p:spPr>
              <a:xfrm>
                <a:off x="7010400" y="2286000"/>
                <a:ext cx="1076324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3 5 6</a:t>
                </a:r>
              </a:p>
            </p:txBody>
          </p:sp>
        </p:grpSp>
        <p:grpSp>
          <p:nvGrpSpPr>
            <p:cNvPr id="609" name="Shape 609"/>
            <p:cNvGrpSpPr/>
            <p:nvPr/>
          </p:nvGrpSpPr>
          <p:grpSpPr>
            <a:xfrm>
              <a:off x="4571999" y="2590800"/>
              <a:ext cx="517524" cy="396874"/>
              <a:chOff x="533400" y="2286000"/>
              <a:chExt cx="776286" cy="396874"/>
            </a:xfrm>
          </p:grpSpPr>
          <p:sp>
            <p:nvSpPr>
              <p:cNvPr id="610" name="Shape 610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1" name="Shape 611"/>
              <p:cNvSpPr txBox="1"/>
              <p:nvPr/>
            </p:nvSpPr>
            <p:spPr>
              <a:xfrm>
                <a:off x="533400" y="2286000"/>
                <a:ext cx="776286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+</a:t>
                </a:r>
              </a:p>
            </p:txBody>
          </p:sp>
        </p:grpSp>
      </p:grpSp>
      <p:grpSp>
        <p:nvGrpSpPr>
          <p:cNvPr id="612" name="Shape 612"/>
          <p:cNvGrpSpPr/>
          <p:nvPr/>
        </p:nvGrpSpPr>
        <p:grpSpPr>
          <a:xfrm>
            <a:off x="5333999" y="2743199"/>
            <a:ext cx="958850" cy="396875"/>
            <a:chOff x="6019799" y="3276599"/>
            <a:chExt cx="958850" cy="396875"/>
          </a:xfrm>
        </p:grpSpPr>
        <p:grpSp>
          <p:nvGrpSpPr>
            <p:cNvPr id="613" name="Shape 613"/>
            <p:cNvGrpSpPr/>
            <p:nvPr/>
          </p:nvGrpSpPr>
          <p:grpSpPr>
            <a:xfrm>
              <a:off x="6477000" y="3276599"/>
              <a:ext cx="501649" cy="396874"/>
              <a:chOff x="7010400" y="2286000"/>
              <a:chExt cx="1169986" cy="412749"/>
            </a:xfrm>
          </p:grpSpPr>
          <p:sp>
            <p:nvSpPr>
              <p:cNvPr id="614" name="Shape 614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5" name="Shape 615"/>
              <p:cNvSpPr txBox="1"/>
              <p:nvPr/>
            </p:nvSpPr>
            <p:spPr>
              <a:xfrm>
                <a:off x="7010400" y="2286000"/>
                <a:ext cx="1169986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5 6</a:t>
                </a:r>
              </a:p>
            </p:txBody>
          </p:sp>
        </p:grpSp>
        <p:grpSp>
          <p:nvGrpSpPr>
            <p:cNvPr id="616" name="Shape 616"/>
            <p:cNvGrpSpPr/>
            <p:nvPr/>
          </p:nvGrpSpPr>
          <p:grpSpPr>
            <a:xfrm>
              <a:off x="6019799" y="3276600"/>
              <a:ext cx="517524" cy="396874"/>
              <a:chOff x="533400" y="2286000"/>
              <a:chExt cx="776286" cy="396874"/>
            </a:xfrm>
          </p:grpSpPr>
          <p:sp>
            <p:nvSpPr>
              <p:cNvPr id="617" name="Shape 617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8" name="Shape 618"/>
              <p:cNvSpPr txBox="1"/>
              <p:nvPr/>
            </p:nvSpPr>
            <p:spPr>
              <a:xfrm>
                <a:off x="533400" y="2286000"/>
                <a:ext cx="776286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+</a:t>
                </a:r>
              </a:p>
            </p:txBody>
          </p:sp>
        </p:grpSp>
      </p:grpSp>
      <p:grpSp>
        <p:nvGrpSpPr>
          <p:cNvPr id="619" name="Shape 619"/>
          <p:cNvGrpSpPr/>
          <p:nvPr/>
        </p:nvGrpSpPr>
        <p:grpSpPr>
          <a:xfrm>
            <a:off x="6476999" y="1219199"/>
            <a:ext cx="1654174" cy="1692274"/>
            <a:chOff x="152400" y="1741486"/>
            <a:chExt cx="1811337" cy="1781175"/>
          </a:xfrm>
        </p:grpSpPr>
        <p:sp>
          <p:nvSpPr>
            <p:cNvPr id="620" name="Shape 620"/>
            <p:cNvSpPr txBox="1"/>
            <p:nvPr/>
          </p:nvSpPr>
          <p:spPr>
            <a:xfrm>
              <a:off x="152400" y="2819400"/>
              <a:ext cx="590550" cy="3206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1,4,7</a:t>
              </a:r>
            </a:p>
          </p:txBody>
        </p:sp>
        <p:grpSp>
          <p:nvGrpSpPr>
            <p:cNvPr id="621" name="Shape 621"/>
            <p:cNvGrpSpPr/>
            <p:nvPr/>
          </p:nvGrpSpPr>
          <p:grpSpPr>
            <a:xfrm>
              <a:off x="228599" y="1741486"/>
              <a:ext cx="1735137" cy="1781175"/>
              <a:chOff x="228599" y="1741486"/>
              <a:chExt cx="1735137" cy="1781175"/>
            </a:xfrm>
          </p:grpSpPr>
          <p:sp>
            <p:nvSpPr>
              <p:cNvPr id="622" name="Shape 622"/>
              <p:cNvSpPr txBox="1"/>
              <p:nvPr/>
            </p:nvSpPr>
            <p:spPr>
              <a:xfrm>
                <a:off x="585787" y="1741486"/>
                <a:ext cx="201611" cy="546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23" name="Shape 623"/>
              <p:cNvGrpSpPr/>
              <p:nvPr/>
            </p:nvGrpSpPr>
            <p:grpSpPr>
              <a:xfrm>
                <a:off x="838200" y="2209800"/>
                <a:ext cx="380999" cy="609600"/>
                <a:chOff x="3276600" y="2971800"/>
                <a:chExt cx="304799" cy="457200"/>
              </a:xfrm>
            </p:grpSpPr>
            <p:sp>
              <p:nvSpPr>
                <p:cNvPr id="624" name="Shape 624"/>
                <p:cNvSpPr/>
                <p:nvPr/>
              </p:nvSpPr>
              <p:spPr>
                <a:xfrm>
                  <a:off x="3276600" y="2971800"/>
                  <a:ext cx="304799" cy="457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625" name="Shape 625"/>
                <p:cNvCxnSpPr/>
                <p:nvPr/>
              </p:nvCxnSpPr>
              <p:spPr>
                <a:xfrm>
                  <a:off x="3276600" y="3124200"/>
                  <a:ext cx="3047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626" name="Shape 626"/>
                <p:cNvCxnSpPr/>
                <p:nvPr/>
              </p:nvCxnSpPr>
              <p:spPr>
                <a:xfrm>
                  <a:off x="3276600" y="3276600"/>
                  <a:ext cx="3047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27" name="Shape 627"/>
              <p:cNvCxnSpPr/>
              <p:nvPr/>
            </p:nvCxnSpPr>
            <p:spPr>
              <a:xfrm flipH="1">
                <a:off x="228599" y="2819400"/>
                <a:ext cx="769937" cy="5333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8" name="Shape 628"/>
              <p:cNvCxnSpPr/>
              <p:nvPr/>
            </p:nvCxnSpPr>
            <p:spPr>
              <a:xfrm>
                <a:off x="990600" y="2819400"/>
                <a:ext cx="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9" name="Shape 629"/>
              <p:cNvCxnSpPr/>
              <p:nvPr/>
            </p:nvCxnSpPr>
            <p:spPr>
              <a:xfrm>
                <a:off x="998537" y="2819400"/>
                <a:ext cx="677861" cy="5333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630" name="Shape 630"/>
              <p:cNvSpPr txBox="1"/>
              <p:nvPr/>
            </p:nvSpPr>
            <p:spPr>
              <a:xfrm>
                <a:off x="458787" y="3201986"/>
                <a:ext cx="590550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2,5,8</a:t>
                </a:r>
              </a:p>
            </p:txBody>
          </p:sp>
          <p:sp>
            <p:nvSpPr>
              <p:cNvPr id="631" name="Shape 631"/>
              <p:cNvSpPr txBox="1"/>
              <p:nvPr/>
            </p:nvSpPr>
            <p:spPr>
              <a:xfrm>
                <a:off x="1373187" y="2819400"/>
                <a:ext cx="590550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3,6,9</a:t>
                </a:r>
              </a:p>
            </p:txBody>
          </p:sp>
          <p:sp>
            <p:nvSpPr>
              <p:cNvPr id="632" name="Shape 632"/>
              <p:cNvSpPr txBox="1"/>
              <p:nvPr/>
            </p:nvSpPr>
            <p:spPr>
              <a:xfrm>
                <a:off x="304800" y="1828800"/>
                <a:ext cx="1508124" cy="354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Hash Function</a:t>
                </a:r>
              </a:p>
            </p:txBody>
          </p:sp>
        </p:grpSp>
      </p:grpSp>
      <p:sp>
        <p:nvSpPr>
          <p:cNvPr id="633" name="Shape 633"/>
          <p:cNvSpPr txBox="1"/>
          <p:nvPr/>
        </p:nvSpPr>
        <p:spPr>
          <a:xfrm>
            <a:off x="3962400" y="1371600"/>
            <a:ext cx="1187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Subset Operation Using Hash Tree</a:t>
            </a:r>
          </a:p>
        </p:txBody>
      </p:sp>
      <p:cxnSp>
        <p:nvCxnSpPr>
          <p:cNvPr id="639" name="Shape 639"/>
          <p:cNvCxnSpPr/>
          <p:nvPr/>
        </p:nvCxnSpPr>
        <p:spPr>
          <a:xfrm flipH="1">
            <a:off x="2763837" y="2765425"/>
            <a:ext cx="1425574" cy="676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0" name="Shape 640"/>
          <p:cNvCxnSpPr/>
          <p:nvPr/>
        </p:nvCxnSpPr>
        <p:spPr>
          <a:xfrm>
            <a:off x="4189412" y="2765425"/>
            <a:ext cx="0" cy="73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1" name="Shape 641"/>
          <p:cNvCxnSpPr/>
          <p:nvPr/>
        </p:nvCxnSpPr>
        <p:spPr>
          <a:xfrm>
            <a:off x="4189412" y="2765425"/>
            <a:ext cx="1425574" cy="676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2" name="Shape 642"/>
          <p:cNvCxnSpPr/>
          <p:nvPr/>
        </p:nvCxnSpPr>
        <p:spPr>
          <a:xfrm flipH="1">
            <a:off x="1939924" y="3838575"/>
            <a:ext cx="808037" cy="477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3" name="Shape 643"/>
          <p:cNvCxnSpPr/>
          <p:nvPr/>
        </p:nvCxnSpPr>
        <p:spPr>
          <a:xfrm>
            <a:off x="2747961" y="3838575"/>
            <a:ext cx="0" cy="536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4" name="Shape 644"/>
          <p:cNvCxnSpPr/>
          <p:nvPr/>
        </p:nvCxnSpPr>
        <p:spPr>
          <a:xfrm>
            <a:off x="2747961" y="3838575"/>
            <a:ext cx="649286" cy="477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5" name="Shape 645"/>
          <p:cNvCxnSpPr/>
          <p:nvPr/>
        </p:nvCxnSpPr>
        <p:spPr>
          <a:xfrm flipH="1">
            <a:off x="4600575" y="3838575"/>
            <a:ext cx="1014411" cy="73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6" name="Shape 646"/>
          <p:cNvCxnSpPr/>
          <p:nvPr/>
        </p:nvCxnSpPr>
        <p:spPr>
          <a:xfrm>
            <a:off x="5614987" y="3838575"/>
            <a:ext cx="0" cy="73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7" name="Shape 647"/>
          <p:cNvCxnSpPr/>
          <p:nvPr/>
        </p:nvCxnSpPr>
        <p:spPr>
          <a:xfrm>
            <a:off x="5614987" y="3838575"/>
            <a:ext cx="1139825" cy="73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8" name="Shape 648"/>
          <p:cNvCxnSpPr/>
          <p:nvPr/>
        </p:nvCxnSpPr>
        <p:spPr>
          <a:xfrm flipH="1">
            <a:off x="2003424" y="4778375"/>
            <a:ext cx="760411" cy="536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9" name="Shape 649"/>
          <p:cNvCxnSpPr/>
          <p:nvPr/>
        </p:nvCxnSpPr>
        <p:spPr>
          <a:xfrm>
            <a:off x="2763836" y="4778375"/>
            <a:ext cx="0" cy="604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0" name="Shape 650"/>
          <p:cNvCxnSpPr/>
          <p:nvPr/>
        </p:nvCxnSpPr>
        <p:spPr>
          <a:xfrm>
            <a:off x="2763836" y="4778375"/>
            <a:ext cx="696912" cy="536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1" name="Shape 651"/>
          <p:cNvSpPr/>
          <p:nvPr/>
        </p:nvSpPr>
        <p:spPr>
          <a:xfrm>
            <a:off x="2636836" y="3436937"/>
            <a:ext cx="252412" cy="4016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2" name="Shape 652"/>
          <p:cNvCxnSpPr/>
          <p:nvPr/>
        </p:nvCxnSpPr>
        <p:spPr>
          <a:xfrm>
            <a:off x="2636836" y="3570287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3" name="Shape 653"/>
          <p:cNvCxnSpPr/>
          <p:nvPr/>
        </p:nvCxnSpPr>
        <p:spPr>
          <a:xfrm>
            <a:off x="2636836" y="3705225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4" name="Shape 654"/>
          <p:cNvSpPr/>
          <p:nvPr/>
        </p:nvSpPr>
        <p:spPr>
          <a:xfrm>
            <a:off x="5487987" y="3436937"/>
            <a:ext cx="254000" cy="4016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5" name="Shape 655"/>
          <p:cNvCxnSpPr/>
          <p:nvPr/>
        </p:nvCxnSpPr>
        <p:spPr>
          <a:xfrm>
            <a:off x="5487987" y="3570287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6" name="Shape 656"/>
          <p:cNvCxnSpPr/>
          <p:nvPr/>
        </p:nvCxnSpPr>
        <p:spPr>
          <a:xfrm>
            <a:off x="5487987" y="3705225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7" name="Shape 657"/>
          <p:cNvSpPr/>
          <p:nvPr/>
        </p:nvSpPr>
        <p:spPr>
          <a:xfrm>
            <a:off x="2636836" y="4375150"/>
            <a:ext cx="2524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8" name="Shape 658"/>
          <p:cNvCxnSpPr/>
          <p:nvPr/>
        </p:nvCxnSpPr>
        <p:spPr>
          <a:xfrm>
            <a:off x="2636836" y="4645025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9" name="Shape 659"/>
          <p:cNvCxnSpPr/>
          <p:nvPr/>
        </p:nvCxnSpPr>
        <p:spPr>
          <a:xfrm>
            <a:off x="2636836" y="4510087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0" name="Shape 660"/>
          <p:cNvSpPr/>
          <p:nvPr/>
        </p:nvSpPr>
        <p:spPr>
          <a:xfrm>
            <a:off x="3270250" y="5314950"/>
            <a:ext cx="633412" cy="336549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1" name="Shape 661"/>
          <p:cNvSpPr txBox="1"/>
          <p:nvPr/>
        </p:nvSpPr>
        <p:spPr>
          <a:xfrm>
            <a:off x="3270250" y="5338762"/>
            <a:ext cx="641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1 5 9</a:t>
            </a:r>
          </a:p>
        </p:txBody>
      </p:sp>
      <p:grpSp>
        <p:nvGrpSpPr>
          <p:cNvPr id="662" name="Shape 662"/>
          <p:cNvGrpSpPr/>
          <p:nvPr/>
        </p:nvGrpSpPr>
        <p:grpSpPr>
          <a:xfrm>
            <a:off x="1622424" y="4308475"/>
            <a:ext cx="641349" cy="390525"/>
            <a:chOff x="1981200" y="4419600"/>
            <a:chExt cx="771524" cy="442912"/>
          </a:xfrm>
        </p:grpSpPr>
        <p:sp>
          <p:nvSpPr>
            <p:cNvPr id="663" name="Shape 663"/>
            <p:cNvSpPr/>
            <p:nvPr/>
          </p:nvSpPr>
          <p:spPr>
            <a:xfrm>
              <a:off x="1981200" y="44196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4" name="Shape 664"/>
            <p:cNvSpPr txBox="1"/>
            <p:nvPr/>
          </p:nvSpPr>
          <p:spPr>
            <a:xfrm>
              <a:off x="1981200" y="44465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1 4 5</a:t>
              </a:r>
            </a:p>
          </p:txBody>
        </p:sp>
      </p:grpSp>
      <p:sp>
        <p:nvSpPr>
          <p:cNvPr id="665" name="Shape 665"/>
          <p:cNvSpPr/>
          <p:nvPr/>
        </p:nvSpPr>
        <p:spPr>
          <a:xfrm>
            <a:off x="3143250" y="4308475"/>
            <a:ext cx="633412" cy="336549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Shape 666"/>
          <p:cNvSpPr txBox="1"/>
          <p:nvPr/>
        </p:nvSpPr>
        <p:spPr>
          <a:xfrm>
            <a:off x="3143250" y="4332287"/>
            <a:ext cx="641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1 3 6</a:t>
            </a:r>
          </a:p>
        </p:txBody>
      </p:sp>
      <p:sp>
        <p:nvSpPr>
          <p:cNvPr id="667" name="Shape 667"/>
          <p:cNvSpPr/>
          <p:nvPr/>
        </p:nvSpPr>
        <p:spPr>
          <a:xfrm>
            <a:off x="4284662" y="4576762"/>
            <a:ext cx="633412" cy="336549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4284662" y="4600575"/>
            <a:ext cx="641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3 4 5</a:t>
            </a:r>
          </a:p>
        </p:txBody>
      </p:sp>
      <p:grpSp>
        <p:nvGrpSpPr>
          <p:cNvPr id="669" name="Shape 669"/>
          <p:cNvGrpSpPr/>
          <p:nvPr/>
        </p:nvGrpSpPr>
        <p:grpSpPr>
          <a:xfrm>
            <a:off x="6438899" y="4576762"/>
            <a:ext cx="641349" cy="390525"/>
            <a:chOff x="685800" y="5410200"/>
            <a:chExt cx="771524" cy="442912"/>
          </a:xfrm>
        </p:grpSpPr>
        <p:sp>
          <p:nvSpPr>
            <p:cNvPr id="670" name="Shape 670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1" name="Shape 671"/>
            <p:cNvSpPr txBox="1"/>
            <p:nvPr/>
          </p:nvSpPr>
          <p:spPr>
            <a:xfrm>
              <a:off x="685800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3 6 7</a:t>
              </a:r>
            </a:p>
          </p:txBody>
        </p:sp>
      </p:grpSp>
      <p:grpSp>
        <p:nvGrpSpPr>
          <p:cNvPr id="672" name="Shape 672"/>
          <p:cNvGrpSpPr/>
          <p:nvPr/>
        </p:nvGrpSpPr>
        <p:grpSpPr>
          <a:xfrm>
            <a:off x="6438899" y="4913312"/>
            <a:ext cx="641349" cy="390524"/>
            <a:chOff x="685800" y="5410200"/>
            <a:chExt cx="771524" cy="444499"/>
          </a:xfrm>
        </p:grpSpPr>
        <p:sp>
          <p:nvSpPr>
            <p:cNvPr id="673" name="Shape 673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4" name="Shape 674"/>
            <p:cNvSpPr txBox="1"/>
            <p:nvPr/>
          </p:nvSpPr>
          <p:spPr>
            <a:xfrm>
              <a:off x="685800" y="5437187"/>
              <a:ext cx="771524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3 6 8</a:t>
              </a:r>
            </a:p>
          </p:txBody>
        </p:sp>
      </p:grpSp>
      <p:grpSp>
        <p:nvGrpSpPr>
          <p:cNvPr id="675" name="Shape 675"/>
          <p:cNvGrpSpPr/>
          <p:nvPr/>
        </p:nvGrpSpPr>
        <p:grpSpPr>
          <a:xfrm>
            <a:off x="5297487" y="4576761"/>
            <a:ext cx="644525" cy="725487"/>
            <a:chOff x="6019800" y="5257800"/>
            <a:chExt cx="774699" cy="823912"/>
          </a:xfrm>
        </p:grpSpPr>
        <p:grpSp>
          <p:nvGrpSpPr>
            <p:cNvPr id="676" name="Shape 676"/>
            <p:cNvGrpSpPr/>
            <p:nvPr/>
          </p:nvGrpSpPr>
          <p:grpSpPr>
            <a:xfrm>
              <a:off x="6019800" y="5257800"/>
              <a:ext cx="774699" cy="442912"/>
              <a:chOff x="685800" y="5410200"/>
              <a:chExt cx="774699" cy="442912"/>
            </a:xfrm>
          </p:grpSpPr>
          <p:sp>
            <p:nvSpPr>
              <p:cNvPr id="677" name="Shape 677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8" name="Shape 678"/>
              <p:cNvSpPr txBox="1"/>
              <p:nvPr/>
            </p:nvSpPr>
            <p:spPr>
              <a:xfrm>
                <a:off x="688975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3 5 6</a:t>
                </a:r>
              </a:p>
            </p:txBody>
          </p:sp>
        </p:grpSp>
        <p:grpSp>
          <p:nvGrpSpPr>
            <p:cNvPr id="679" name="Shape 679"/>
            <p:cNvGrpSpPr/>
            <p:nvPr/>
          </p:nvGrpSpPr>
          <p:grpSpPr>
            <a:xfrm>
              <a:off x="6019800" y="5638800"/>
              <a:ext cx="774699" cy="442912"/>
              <a:chOff x="685800" y="5410200"/>
              <a:chExt cx="774699" cy="442912"/>
            </a:xfrm>
          </p:grpSpPr>
          <p:sp>
            <p:nvSpPr>
              <p:cNvPr id="680" name="Shape 680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81" name="Shape 681"/>
              <p:cNvSpPr txBox="1"/>
              <p:nvPr/>
            </p:nvSpPr>
            <p:spPr>
              <a:xfrm>
                <a:off x="688975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3 5 7</a:t>
                </a:r>
              </a:p>
            </p:txBody>
          </p:sp>
        </p:grpSp>
      </p:grpSp>
      <p:grpSp>
        <p:nvGrpSpPr>
          <p:cNvPr id="682" name="Shape 682"/>
          <p:cNvGrpSpPr/>
          <p:nvPr/>
        </p:nvGrpSpPr>
        <p:grpSpPr>
          <a:xfrm>
            <a:off x="5297486" y="5248275"/>
            <a:ext cx="644525" cy="390525"/>
            <a:chOff x="685800" y="5410200"/>
            <a:chExt cx="774699" cy="442912"/>
          </a:xfrm>
        </p:grpSpPr>
        <p:sp>
          <p:nvSpPr>
            <p:cNvPr id="683" name="Shape 683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4" name="Shape 684"/>
            <p:cNvSpPr txBox="1"/>
            <p:nvPr/>
          </p:nvSpPr>
          <p:spPr>
            <a:xfrm>
              <a:off x="688975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6 8 9</a:t>
              </a:r>
            </a:p>
          </p:txBody>
        </p:sp>
      </p:grpSp>
      <p:grpSp>
        <p:nvGrpSpPr>
          <p:cNvPr id="685" name="Shape 685"/>
          <p:cNvGrpSpPr/>
          <p:nvPr/>
        </p:nvGrpSpPr>
        <p:grpSpPr>
          <a:xfrm>
            <a:off x="3903661" y="3503612"/>
            <a:ext cx="641349" cy="390525"/>
            <a:chOff x="685800" y="5410200"/>
            <a:chExt cx="771524" cy="442912"/>
          </a:xfrm>
        </p:grpSpPr>
        <p:sp>
          <p:nvSpPr>
            <p:cNvPr id="686" name="Shape 686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7" name="Shape 687"/>
            <p:cNvSpPr txBox="1"/>
            <p:nvPr/>
          </p:nvSpPr>
          <p:spPr>
            <a:xfrm>
              <a:off x="685800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2 3 4</a:t>
              </a:r>
            </a:p>
          </p:txBody>
        </p:sp>
      </p:grpSp>
      <p:grpSp>
        <p:nvGrpSpPr>
          <p:cNvPr id="688" name="Shape 688"/>
          <p:cNvGrpSpPr/>
          <p:nvPr/>
        </p:nvGrpSpPr>
        <p:grpSpPr>
          <a:xfrm>
            <a:off x="3903661" y="3838574"/>
            <a:ext cx="641349" cy="392111"/>
            <a:chOff x="685800" y="5410200"/>
            <a:chExt cx="771524" cy="444500"/>
          </a:xfrm>
        </p:grpSpPr>
        <p:sp>
          <p:nvSpPr>
            <p:cNvPr id="689" name="Shape 689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0" name="Shape 690"/>
            <p:cNvSpPr txBox="1"/>
            <p:nvPr/>
          </p:nvSpPr>
          <p:spPr>
            <a:xfrm>
              <a:off x="685800" y="5438775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5 6 7</a:t>
              </a:r>
            </a:p>
          </p:txBody>
        </p:sp>
      </p:grpSp>
      <p:grpSp>
        <p:nvGrpSpPr>
          <p:cNvPr id="691" name="Shape 691"/>
          <p:cNvGrpSpPr/>
          <p:nvPr/>
        </p:nvGrpSpPr>
        <p:grpSpPr>
          <a:xfrm>
            <a:off x="1685925" y="5314950"/>
            <a:ext cx="641349" cy="390525"/>
            <a:chOff x="685800" y="5410200"/>
            <a:chExt cx="771524" cy="442912"/>
          </a:xfrm>
        </p:grpSpPr>
        <p:sp>
          <p:nvSpPr>
            <p:cNvPr id="692" name="Shape 692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3" name="Shape 693"/>
            <p:cNvSpPr txBox="1"/>
            <p:nvPr/>
          </p:nvSpPr>
          <p:spPr>
            <a:xfrm>
              <a:off x="685800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1 2 4</a:t>
              </a:r>
            </a:p>
          </p:txBody>
        </p:sp>
      </p:grpSp>
      <p:grpSp>
        <p:nvGrpSpPr>
          <p:cNvPr id="694" name="Shape 694"/>
          <p:cNvGrpSpPr/>
          <p:nvPr/>
        </p:nvGrpSpPr>
        <p:grpSpPr>
          <a:xfrm>
            <a:off x="1685925" y="5651499"/>
            <a:ext cx="641349" cy="392111"/>
            <a:chOff x="685800" y="5410200"/>
            <a:chExt cx="771524" cy="446086"/>
          </a:xfrm>
        </p:grpSpPr>
        <p:sp>
          <p:nvSpPr>
            <p:cNvPr id="695" name="Shape 695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6" name="Shape 696"/>
            <p:cNvSpPr txBox="1"/>
            <p:nvPr/>
          </p:nvSpPr>
          <p:spPr>
            <a:xfrm>
              <a:off x="685800" y="5438775"/>
              <a:ext cx="771524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4 5 7</a:t>
              </a:r>
            </a:p>
          </p:txBody>
        </p:sp>
      </p:grpSp>
      <p:grpSp>
        <p:nvGrpSpPr>
          <p:cNvPr id="697" name="Shape 697"/>
          <p:cNvGrpSpPr/>
          <p:nvPr/>
        </p:nvGrpSpPr>
        <p:grpSpPr>
          <a:xfrm>
            <a:off x="2446336" y="5383212"/>
            <a:ext cx="641349" cy="390524"/>
            <a:chOff x="685800" y="5410200"/>
            <a:chExt cx="771524" cy="444499"/>
          </a:xfrm>
        </p:grpSpPr>
        <p:sp>
          <p:nvSpPr>
            <p:cNvPr id="698" name="Shape 698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9" name="Shape 699"/>
            <p:cNvSpPr txBox="1"/>
            <p:nvPr/>
          </p:nvSpPr>
          <p:spPr>
            <a:xfrm>
              <a:off x="685800" y="5437187"/>
              <a:ext cx="771524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1 2 5</a:t>
              </a:r>
            </a:p>
          </p:txBody>
        </p:sp>
      </p:grpSp>
      <p:grpSp>
        <p:nvGrpSpPr>
          <p:cNvPr id="700" name="Shape 700"/>
          <p:cNvGrpSpPr/>
          <p:nvPr/>
        </p:nvGrpSpPr>
        <p:grpSpPr>
          <a:xfrm>
            <a:off x="2446336" y="5718175"/>
            <a:ext cx="641349" cy="388937"/>
            <a:chOff x="685800" y="5410200"/>
            <a:chExt cx="771524" cy="441325"/>
          </a:xfrm>
        </p:grpSpPr>
        <p:sp>
          <p:nvSpPr>
            <p:cNvPr id="701" name="Shape 701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2" name="Shape 702"/>
            <p:cNvSpPr txBox="1"/>
            <p:nvPr/>
          </p:nvSpPr>
          <p:spPr>
            <a:xfrm>
              <a:off x="685800" y="5435600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4 5 8</a:t>
              </a:r>
            </a:p>
          </p:txBody>
        </p:sp>
      </p:grpSp>
      <p:sp>
        <p:nvSpPr>
          <p:cNvPr id="703" name="Shape 703"/>
          <p:cNvSpPr/>
          <p:nvPr/>
        </p:nvSpPr>
        <p:spPr>
          <a:xfrm>
            <a:off x="4030662" y="2362200"/>
            <a:ext cx="254000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04" name="Shape 704"/>
          <p:cNvCxnSpPr/>
          <p:nvPr/>
        </p:nvCxnSpPr>
        <p:spPr>
          <a:xfrm>
            <a:off x="4030662" y="2497136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05" name="Shape 705"/>
          <p:cNvCxnSpPr/>
          <p:nvPr/>
        </p:nvCxnSpPr>
        <p:spPr>
          <a:xfrm>
            <a:off x="4030662" y="2630486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706" name="Shape 706"/>
          <p:cNvGrpSpPr/>
          <p:nvPr/>
        </p:nvGrpSpPr>
        <p:grpSpPr>
          <a:xfrm>
            <a:off x="7185025" y="1295399"/>
            <a:ext cx="1654174" cy="1692274"/>
            <a:chOff x="152400" y="1741486"/>
            <a:chExt cx="1811337" cy="1781175"/>
          </a:xfrm>
        </p:grpSpPr>
        <p:sp>
          <p:nvSpPr>
            <p:cNvPr id="707" name="Shape 707"/>
            <p:cNvSpPr txBox="1"/>
            <p:nvPr/>
          </p:nvSpPr>
          <p:spPr>
            <a:xfrm>
              <a:off x="152400" y="2819400"/>
              <a:ext cx="590550" cy="3206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1,4,7</a:t>
              </a:r>
            </a:p>
          </p:txBody>
        </p:sp>
        <p:grpSp>
          <p:nvGrpSpPr>
            <p:cNvPr id="708" name="Shape 708"/>
            <p:cNvGrpSpPr/>
            <p:nvPr/>
          </p:nvGrpSpPr>
          <p:grpSpPr>
            <a:xfrm>
              <a:off x="228599" y="1741486"/>
              <a:ext cx="1735137" cy="1781175"/>
              <a:chOff x="228599" y="1741486"/>
              <a:chExt cx="1735137" cy="1781175"/>
            </a:xfrm>
          </p:grpSpPr>
          <p:sp>
            <p:nvSpPr>
              <p:cNvPr id="709" name="Shape 709"/>
              <p:cNvSpPr txBox="1"/>
              <p:nvPr/>
            </p:nvSpPr>
            <p:spPr>
              <a:xfrm>
                <a:off x="585787" y="1741486"/>
                <a:ext cx="201611" cy="546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10" name="Shape 710"/>
              <p:cNvGrpSpPr/>
              <p:nvPr/>
            </p:nvGrpSpPr>
            <p:grpSpPr>
              <a:xfrm>
                <a:off x="838200" y="2209800"/>
                <a:ext cx="380999" cy="609600"/>
                <a:chOff x="3276600" y="2971800"/>
                <a:chExt cx="304799" cy="457200"/>
              </a:xfrm>
            </p:grpSpPr>
            <p:sp>
              <p:nvSpPr>
                <p:cNvPr id="711" name="Shape 711"/>
                <p:cNvSpPr/>
                <p:nvPr/>
              </p:nvSpPr>
              <p:spPr>
                <a:xfrm>
                  <a:off x="3276600" y="2971800"/>
                  <a:ext cx="304799" cy="457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712" name="Shape 712"/>
                <p:cNvCxnSpPr/>
                <p:nvPr/>
              </p:nvCxnSpPr>
              <p:spPr>
                <a:xfrm>
                  <a:off x="3276600" y="3124200"/>
                  <a:ext cx="3047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Shape 713"/>
                <p:cNvCxnSpPr/>
                <p:nvPr/>
              </p:nvCxnSpPr>
              <p:spPr>
                <a:xfrm>
                  <a:off x="3276600" y="3276600"/>
                  <a:ext cx="3047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14" name="Shape 714"/>
              <p:cNvCxnSpPr/>
              <p:nvPr/>
            </p:nvCxnSpPr>
            <p:spPr>
              <a:xfrm flipH="1">
                <a:off x="228599" y="2819400"/>
                <a:ext cx="769937" cy="5333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15" name="Shape 715"/>
              <p:cNvCxnSpPr/>
              <p:nvPr/>
            </p:nvCxnSpPr>
            <p:spPr>
              <a:xfrm>
                <a:off x="990600" y="2819400"/>
                <a:ext cx="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16" name="Shape 716"/>
              <p:cNvCxnSpPr/>
              <p:nvPr/>
            </p:nvCxnSpPr>
            <p:spPr>
              <a:xfrm>
                <a:off x="998537" y="2819400"/>
                <a:ext cx="677861" cy="5333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717" name="Shape 717"/>
              <p:cNvSpPr txBox="1"/>
              <p:nvPr/>
            </p:nvSpPr>
            <p:spPr>
              <a:xfrm>
                <a:off x="458787" y="3201986"/>
                <a:ext cx="590550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2,5,8</a:t>
                </a:r>
              </a:p>
            </p:txBody>
          </p:sp>
          <p:sp>
            <p:nvSpPr>
              <p:cNvPr id="718" name="Shape 718"/>
              <p:cNvSpPr txBox="1"/>
              <p:nvPr/>
            </p:nvSpPr>
            <p:spPr>
              <a:xfrm>
                <a:off x="1373187" y="2819400"/>
                <a:ext cx="590550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3,6,9</a:t>
                </a:r>
              </a:p>
            </p:txBody>
          </p:sp>
          <p:sp>
            <p:nvSpPr>
              <p:cNvPr id="719" name="Shape 719"/>
              <p:cNvSpPr txBox="1"/>
              <p:nvPr/>
            </p:nvSpPr>
            <p:spPr>
              <a:xfrm>
                <a:off x="304800" y="1828800"/>
                <a:ext cx="1508124" cy="354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Hash Function</a:t>
                </a:r>
              </a:p>
            </p:txBody>
          </p:sp>
        </p:grpSp>
      </p:grpSp>
      <p:grpSp>
        <p:nvGrpSpPr>
          <p:cNvPr id="720" name="Shape 720"/>
          <p:cNvGrpSpPr/>
          <p:nvPr/>
        </p:nvGrpSpPr>
        <p:grpSpPr>
          <a:xfrm>
            <a:off x="3603625" y="1447800"/>
            <a:ext cx="1073150" cy="396874"/>
            <a:chOff x="7010400" y="2286000"/>
            <a:chExt cx="1073150" cy="396874"/>
          </a:xfrm>
        </p:grpSpPr>
        <p:sp>
          <p:nvSpPr>
            <p:cNvPr id="721" name="Shape 721"/>
            <p:cNvSpPr txBox="1"/>
            <p:nvPr/>
          </p:nvSpPr>
          <p:spPr>
            <a:xfrm>
              <a:off x="7010400" y="2286000"/>
              <a:ext cx="1066799" cy="338136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2" name="Shape 722"/>
            <p:cNvSpPr txBox="1"/>
            <p:nvPr/>
          </p:nvSpPr>
          <p:spPr>
            <a:xfrm>
              <a:off x="7010400" y="2286000"/>
              <a:ext cx="1073150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1 2 3 5 6</a:t>
              </a:r>
            </a:p>
          </p:txBody>
        </p:sp>
      </p:grpSp>
      <p:cxnSp>
        <p:nvCxnSpPr>
          <p:cNvPr id="723" name="Shape 723"/>
          <p:cNvCxnSpPr/>
          <p:nvPr/>
        </p:nvCxnSpPr>
        <p:spPr>
          <a:xfrm>
            <a:off x="4137025" y="1828800"/>
            <a:ext cx="0" cy="457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24" name="Shape 724"/>
          <p:cNvCxnSpPr/>
          <p:nvPr/>
        </p:nvCxnSpPr>
        <p:spPr>
          <a:xfrm>
            <a:off x="2689225" y="2590800"/>
            <a:ext cx="76199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25" name="Shape 725"/>
          <p:cNvCxnSpPr/>
          <p:nvPr/>
        </p:nvCxnSpPr>
        <p:spPr>
          <a:xfrm flipH="1">
            <a:off x="4213225" y="2667000"/>
            <a:ext cx="990599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26" name="Shape 726"/>
          <p:cNvCxnSpPr/>
          <p:nvPr/>
        </p:nvCxnSpPr>
        <p:spPr>
          <a:xfrm flipH="1">
            <a:off x="5584824" y="3200400"/>
            <a:ext cx="762000" cy="152399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727" name="Shape 727"/>
          <p:cNvGrpSpPr/>
          <p:nvPr/>
        </p:nvGrpSpPr>
        <p:grpSpPr>
          <a:xfrm>
            <a:off x="250825" y="2514600"/>
            <a:ext cx="1377949" cy="396874"/>
            <a:chOff x="0" y="2743200"/>
            <a:chExt cx="1377949" cy="396874"/>
          </a:xfrm>
        </p:grpSpPr>
        <p:grpSp>
          <p:nvGrpSpPr>
            <p:cNvPr id="728" name="Shape 728"/>
            <p:cNvGrpSpPr/>
            <p:nvPr/>
          </p:nvGrpSpPr>
          <p:grpSpPr>
            <a:xfrm>
              <a:off x="685800" y="2743200"/>
              <a:ext cx="692149" cy="396874"/>
              <a:chOff x="685800" y="2743200"/>
              <a:chExt cx="692149" cy="396874"/>
            </a:xfrm>
          </p:grpSpPr>
          <p:sp>
            <p:nvSpPr>
              <p:cNvPr id="729" name="Shape 729"/>
              <p:cNvSpPr txBox="1"/>
              <p:nvPr/>
            </p:nvSpPr>
            <p:spPr>
              <a:xfrm>
                <a:off x="685800" y="2743200"/>
                <a:ext cx="685799" cy="325437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0" name="Shape 730"/>
              <p:cNvSpPr txBox="1"/>
              <p:nvPr/>
            </p:nvSpPr>
            <p:spPr>
              <a:xfrm>
                <a:off x="685800" y="2743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3 5 6</a:t>
                </a:r>
              </a:p>
            </p:txBody>
          </p:sp>
        </p:grpSp>
        <p:grpSp>
          <p:nvGrpSpPr>
            <p:cNvPr id="731" name="Shape 731"/>
            <p:cNvGrpSpPr/>
            <p:nvPr/>
          </p:nvGrpSpPr>
          <p:grpSpPr>
            <a:xfrm>
              <a:off x="0" y="2743200"/>
              <a:ext cx="708024" cy="396874"/>
              <a:chOff x="533400" y="2286000"/>
              <a:chExt cx="708024" cy="396874"/>
            </a:xfrm>
          </p:grpSpPr>
          <p:sp>
            <p:nvSpPr>
              <p:cNvPr id="732" name="Shape 732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3" name="Shape 733"/>
              <p:cNvSpPr txBox="1"/>
              <p:nvPr/>
            </p:nvSpPr>
            <p:spPr>
              <a:xfrm>
                <a:off x="533400" y="2286000"/>
                <a:ext cx="7080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2 +</a:t>
                </a:r>
              </a:p>
            </p:txBody>
          </p:sp>
        </p:grpSp>
      </p:grpSp>
      <p:grpSp>
        <p:nvGrpSpPr>
          <p:cNvPr id="734" name="Shape 734"/>
          <p:cNvGrpSpPr/>
          <p:nvPr/>
        </p:nvGrpSpPr>
        <p:grpSpPr>
          <a:xfrm>
            <a:off x="250825" y="3124199"/>
            <a:ext cx="1187449" cy="396875"/>
            <a:chOff x="0" y="3428999"/>
            <a:chExt cx="1187449" cy="396875"/>
          </a:xfrm>
        </p:grpSpPr>
        <p:grpSp>
          <p:nvGrpSpPr>
            <p:cNvPr id="735" name="Shape 735"/>
            <p:cNvGrpSpPr/>
            <p:nvPr/>
          </p:nvGrpSpPr>
          <p:grpSpPr>
            <a:xfrm>
              <a:off x="685799" y="3428999"/>
              <a:ext cx="501650" cy="396874"/>
              <a:chOff x="7010400" y="2286000"/>
              <a:chExt cx="1087437" cy="412749"/>
            </a:xfrm>
          </p:grpSpPr>
          <p:sp>
            <p:nvSpPr>
              <p:cNvPr id="736" name="Shape 736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7" name="Shape 737"/>
              <p:cNvSpPr txBox="1"/>
              <p:nvPr/>
            </p:nvSpPr>
            <p:spPr>
              <a:xfrm>
                <a:off x="7010400" y="2286000"/>
                <a:ext cx="1087437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5 6</a:t>
                </a:r>
              </a:p>
            </p:txBody>
          </p:sp>
        </p:grpSp>
        <p:grpSp>
          <p:nvGrpSpPr>
            <p:cNvPr id="738" name="Shape 738"/>
            <p:cNvGrpSpPr/>
            <p:nvPr/>
          </p:nvGrpSpPr>
          <p:grpSpPr>
            <a:xfrm>
              <a:off x="0" y="3429000"/>
              <a:ext cx="708024" cy="396874"/>
              <a:chOff x="533400" y="2286000"/>
              <a:chExt cx="708024" cy="396874"/>
            </a:xfrm>
          </p:grpSpPr>
          <p:sp>
            <p:nvSpPr>
              <p:cNvPr id="739" name="Shape 739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0" name="Shape 740"/>
              <p:cNvSpPr txBox="1"/>
              <p:nvPr/>
            </p:nvSpPr>
            <p:spPr>
              <a:xfrm>
                <a:off x="533400" y="2286000"/>
                <a:ext cx="7080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3 +</a:t>
                </a:r>
              </a:p>
            </p:txBody>
          </p:sp>
        </p:grpSp>
      </p:grpSp>
      <p:grpSp>
        <p:nvGrpSpPr>
          <p:cNvPr id="741" name="Shape 741"/>
          <p:cNvGrpSpPr/>
          <p:nvPr/>
        </p:nvGrpSpPr>
        <p:grpSpPr>
          <a:xfrm>
            <a:off x="250825" y="3733799"/>
            <a:ext cx="990599" cy="396875"/>
            <a:chOff x="0" y="4038599"/>
            <a:chExt cx="990599" cy="396875"/>
          </a:xfrm>
        </p:grpSpPr>
        <p:grpSp>
          <p:nvGrpSpPr>
            <p:cNvPr id="742" name="Shape 742"/>
            <p:cNvGrpSpPr/>
            <p:nvPr/>
          </p:nvGrpSpPr>
          <p:grpSpPr>
            <a:xfrm>
              <a:off x="661986" y="4038599"/>
              <a:ext cx="328612" cy="396874"/>
              <a:chOff x="6926261" y="2286000"/>
              <a:chExt cx="1150938" cy="412749"/>
            </a:xfrm>
          </p:grpSpPr>
          <p:sp>
            <p:nvSpPr>
              <p:cNvPr id="743" name="Shape 743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4" name="Shape 744"/>
              <p:cNvSpPr txBox="1"/>
              <p:nvPr/>
            </p:nvSpPr>
            <p:spPr>
              <a:xfrm>
                <a:off x="6926261" y="2286000"/>
                <a:ext cx="1090612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</a:p>
            </p:txBody>
          </p:sp>
        </p:grpSp>
        <p:grpSp>
          <p:nvGrpSpPr>
            <p:cNvPr id="745" name="Shape 745"/>
            <p:cNvGrpSpPr/>
            <p:nvPr/>
          </p:nvGrpSpPr>
          <p:grpSpPr>
            <a:xfrm>
              <a:off x="0" y="4038600"/>
              <a:ext cx="708024" cy="396874"/>
              <a:chOff x="533400" y="2286000"/>
              <a:chExt cx="708024" cy="396874"/>
            </a:xfrm>
          </p:grpSpPr>
          <p:sp>
            <p:nvSpPr>
              <p:cNvPr id="746" name="Shape 746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7" name="Shape 747"/>
              <p:cNvSpPr txBox="1"/>
              <p:nvPr/>
            </p:nvSpPr>
            <p:spPr>
              <a:xfrm>
                <a:off x="533400" y="2286000"/>
                <a:ext cx="7080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5 +</a:t>
                </a:r>
              </a:p>
            </p:txBody>
          </p:sp>
        </p:grpSp>
      </p:grpSp>
      <p:cxnSp>
        <p:nvCxnSpPr>
          <p:cNvPr id="748" name="Shape 748"/>
          <p:cNvCxnSpPr/>
          <p:nvPr/>
        </p:nvCxnSpPr>
        <p:spPr>
          <a:xfrm>
            <a:off x="1622425" y="2819400"/>
            <a:ext cx="1066799" cy="1447800"/>
          </a:xfrm>
          <a:prstGeom prst="straightConnector1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49" name="Shape 749"/>
          <p:cNvCxnSpPr/>
          <p:nvPr/>
        </p:nvCxnSpPr>
        <p:spPr>
          <a:xfrm>
            <a:off x="1219200" y="3886200"/>
            <a:ext cx="1295400" cy="457200"/>
          </a:xfrm>
          <a:prstGeom prst="straightConnector1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50" name="Shape 750"/>
          <p:cNvCxnSpPr/>
          <p:nvPr/>
        </p:nvCxnSpPr>
        <p:spPr>
          <a:xfrm>
            <a:off x="1470025" y="3429000"/>
            <a:ext cx="1676399" cy="838199"/>
          </a:xfrm>
          <a:prstGeom prst="straightConnector1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751" name="Shape 751"/>
          <p:cNvGrpSpPr/>
          <p:nvPr/>
        </p:nvGrpSpPr>
        <p:grpSpPr>
          <a:xfrm>
            <a:off x="4746624" y="2285999"/>
            <a:ext cx="1149350" cy="396875"/>
            <a:chOff x="4571999" y="2590799"/>
            <a:chExt cx="1149350" cy="396875"/>
          </a:xfrm>
        </p:grpSpPr>
        <p:grpSp>
          <p:nvGrpSpPr>
            <p:cNvPr id="752" name="Shape 752"/>
            <p:cNvGrpSpPr/>
            <p:nvPr/>
          </p:nvGrpSpPr>
          <p:grpSpPr>
            <a:xfrm>
              <a:off x="5029199" y="2590799"/>
              <a:ext cx="692149" cy="396874"/>
              <a:chOff x="7010400" y="2286000"/>
              <a:chExt cx="1076324" cy="412749"/>
            </a:xfrm>
          </p:grpSpPr>
          <p:sp>
            <p:nvSpPr>
              <p:cNvPr id="753" name="Shape 753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4" name="Shape 754"/>
              <p:cNvSpPr txBox="1"/>
              <p:nvPr/>
            </p:nvSpPr>
            <p:spPr>
              <a:xfrm>
                <a:off x="7010400" y="2286000"/>
                <a:ext cx="1076324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3 5 6</a:t>
                </a:r>
              </a:p>
            </p:txBody>
          </p:sp>
        </p:grpSp>
        <p:grpSp>
          <p:nvGrpSpPr>
            <p:cNvPr id="755" name="Shape 755"/>
            <p:cNvGrpSpPr/>
            <p:nvPr/>
          </p:nvGrpSpPr>
          <p:grpSpPr>
            <a:xfrm>
              <a:off x="4571999" y="2590800"/>
              <a:ext cx="517524" cy="396874"/>
              <a:chOff x="533400" y="2286000"/>
              <a:chExt cx="776286" cy="396874"/>
            </a:xfrm>
          </p:grpSpPr>
          <p:sp>
            <p:nvSpPr>
              <p:cNvPr id="756" name="Shape 756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7" name="Shape 757"/>
              <p:cNvSpPr txBox="1"/>
              <p:nvPr/>
            </p:nvSpPr>
            <p:spPr>
              <a:xfrm>
                <a:off x="533400" y="2286000"/>
                <a:ext cx="776286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+</a:t>
                </a:r>
              </a:p>
            </p:txBody>
          </p:sp>
        </p:grpSp>
      </p:grpSp>
      <p:grpSp>
        <p:nvGrpSpPr>
          <p:cNvPr id="758" name="Shape 758"/>
          <p:cNvGrpSpPr/>
          <p:nvPr/>
        </p:nvGrpSpPr>
        <p:grpSpPr>
          <a:xfrm>
            <a:off x="6042024" y="2819399"/>
            <a:ext cx="958850" cy="396875"/>
            <a:chOff x="6019799" y="3276599"/>
            <a:chExt cx="958850" cy="396875"/>
          </a:xfrm>
        </p:grpSpPr>
        <p:grpSp>
          <p:nvGrpSpPr>
            <p:cNvPr id="759" name="Shape 759"/>
            <p:cNvGrpSpPr/>
            <p:nvPr/>
          </p:nvGrpSpPr>
          <p:grpSpPr>
            <a:xfrm>
              <a:off x="6477000" y="3276599"/>
              <a:ext cx="501649" cy="396874"/>
              <a:chOff x="7010400" y="2286000"/>
              <a:chExt cx="1169986" cy="412749"/>
            </a:xfrm>
          </p:grpSpPr>
          <p:sp>
            <p:nvSpPr>
              <p:cNvPr id="760" name="Shape 760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61" name="Shape 761"/>
              <p:cNvSpPr txBox="1"/>
              <p:nvPr/>
            </p:nvSpPr>
            <p:spPr>
              <a:xfrm>
                <a:off x="7010400" y="2286000"/>
                <a:ext cx="1169986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5 6</a:t>
                </a:r>
              </a:p>
            </p:txBody>
          </p:sp>
        </p:grpSp>
        <p:grpSp>
          <p:nvGrpSpPr>
            <p:cNvPr id="762" name="Shape 762"/>
            <p:cNvGrpSpPr/>
            <p:nvPr/>
          </p:nvGrpSpPr>
          <p:grpSpPr>
            <a:xfrm>
              <a:off x="6019799" y="3276600"/>
              <a:ext cx="517524" cy="396874"/>
              <a:chOff x="533400" y="2286000"/>
              <a:chExt cx="776286" cy="396874"/>
            </a:xfrm>
          </p:grpSpPr>
          <p:sp>
            <p:nvSpPr>
              <p:cNvPr id="763" name="Shape 763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64" name="Shape 764"/>
              <p:cNvSpPr txBox="1"/>
              <p:nvPr/>
            </p:nvSpPr>
            <p:spPr>
              <a:xfrm>
                <a:off x="533400" y="2286000"/>
                <a:ext cx="776286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+</a:t>
                </a:r>
              </a:p>
            </p:txBody>
          </p:sp>
        </p:grpSp>
      </p:grpSp>
      <p:grpSp>
        <p:nvGrpSpPr>
          <p:cNvPr id="765" name="Shape 765"/>
          <p:cNvGrpSpPr/>
          <p:nvPr/>
        </p:nvGrpSpPr>
        <p:grpSpPr>
          <a:xfrm>
            <a:off x="2003424" y="2133600"/>
            <a:ext cx="1371599" cy="396875"/>
            <a:chOff x="2133600" y="2438400"/>
            <a:chExt cx="1370011" cy="358775"/>
          </a:xfrm>
        </p:grpSpPr>
        <p:grpSp>
          <p:nvGrpSpPr>
            <p:cNvPr id="766" name="Shape 766"/>
            <p:cNvGrpSpPr/>
            <p:nvPr/>
          </p:nvGrpSpPr>
          <p:grpSpPr>
            <a:xfrm>
              <a:off x="2133600" y="2438400"/>
              <a:ext cx="685799" cy="358775"/>
              <a:chOff x="533400" y="2286000"/>
              <a:chExt cx="685799" cy="358775"/>
            </a:xfrm>
          </p:grpSpPr>
          <p:sp>
            <p:nvSpPr>
              <p:cNvPr id="767" name="Shape 767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68" name="Shape 768"/>
              <p:cNvSpPr txBox="1"/>
              <p:nvPr/>
            </p:nvSpPr>
            <p:spPr>
              <a:xfrm>
                <a:off x="533400" y="2286000"/>
                <a:ext cx="517524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+</a:t>
                </a:r>
              </a:p>
            </p:txBody>
          </p:sp>
        </p:grpSp>
        <p:grpSp>
          <p:nvGrpSpPr>
            <p:cNvPr id="769" name="Shape 769"/>
            <p:cNvGrpSpPr/>
            <p:nvPr/>
          </p:nvGrpSpPr>
          <p:grpSpPr>
            <a:xfrm>
              <a:off x="2590800" y="2438400"/>
              <a:ext cx="912811" cy="358775"/>
              <a:chOff x="685800" y="2743200"/>
              <a:chExt cx="685799" cy="358775"/>
            </a:xfrm>
          </p:grpSpPr>
          <p:sp>
            <p:nvSpPr>
              <p:cNvPr id="770" name="Shape 770"/>
              <p:cNvSpPr txBox="1"/>
              <p:nvPr/>
            </p:nvSpPr>
            <p:spPr>
              <a:xfrm>
                <a:off x="685800" y="2743200"/>
                <a:ext cx="685799" cy="325437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1" name="Shape 771"/>
              <p:cNvSpPr txBox="1"/>
              <p:nvPr/>
            </p:nvSpPr>
            <p:spPr>
              <a:xfrm>
                <a:off x="685800" y="2743200"/>
                <a:ext cx="661987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2 3 5 6</a:t>
                </a:r>
              </a:p>
            </p:txBody>
          </p:sp>
        </p:grpSp>
      </p:grpSp>
      <p:sp>
        <p:nvSpPr>
          <p:cNvPr id="772" name="Shape 772"/>
          <p:cNvSpPr txBox="1"/>
          <p:nvPr/>
        </p:nvSpPr>
        <p:spPr>
          <a:xfrm>
            <a:off x="4670425" y="1447800"/>
            <a:ext cx="1187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Subset Operation Using Hash Tree</a:t>
            </a:r>
          </a:p>
        </p:txBody>
      </p:sp>
      <p:cxnSp>
        <p:nvCxnSpPr>
          <p:cNvPr id="778" name="Shape 778"/>
          <p:cNvCxnSpPr/>
          <p:nvPr/>
        </p:nvCxnSpPr>
        <p:spPr>
          <a:xfrm flipH="1">
            <a:off x="2763837" y="2765425"/>
            <a:ext cx="1425574" cy="676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79" name="Shape 779"/>
          <p:cNvCxnSpPr/>
          <p:nvPr/>
        </p:nvCxnSpPr>
        <p:spPr>
          <a:xfrm>
            <a:off x="4189412" y="2765425"/>
            <a:ext cx="0" cy="73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0" name="Shape 780"/>
          <p:cNvCxnSpPr/>
          <p:nvPr/>
        </p:nvCxnSpPr>
        <p:spPr>
          <a:xfrm>
            <a:off x="4189412" y="2765425"/>
            <a:ext cx="1425574" cy="676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1" name="Shape 781"/>
          <p:cNvCxnSpPr/>
          <p:nvPr/>
        </p:nvCxnSpPr>
        <p:spPr>
          <a:xfrm flipH="1">
            <a:off x="1939924" y="3838575"/>
            <a:ext cx="808037" cy="477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2" name="Shape 782"/>
          <p:cNvCxnSpPr/>
          <p:nvPr/>
        </p:nvCxnSpPr>
        <p:spPr>
          <a:xfrm>
            <a:off x="2747961" y="3838575"/>
            <a:ext cx="0" cy="536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3" name="Shape 783"/>
          <p:cNvCxnSpPr/>
          <p:nvPr/>
        </p:nvCxnSpPr>
        <p:spPr>
          <a:xfrm>
            <a:off x="2747961" y="3838575"/>
            <a:ext cx="649286" cy="477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4" name="Shape 784"/>
          <p:cNvCxnSpPr/>
          <p:nvPr/>
        </p:nvCxnSpPr>
        <p:spPr>
          <a:xfrm flipH="1">
            <a:off x="4600575" y="3838575"/>
            <a:ext cx="1014411" cy="73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5" name="Shape 785"/>
          <p:cNvCxnSpPr/>
          <p:nvPr/>
        </p:nvCxnSpPr>
        <p:spPr>
          <a:xfrm>
            <a:off x="5614987" y="3838575"/>
            <a:ext cx="0" cy="7381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6" name="Shape 786"/>
          <p:cNvCxnSpPr/>
          <p:nvPr/>
        </p:nvCxnSpPr>
        <p:spPr>
          <a:xfrm>
            <a:off x="5614987" y="3838575"/>
            <a:ext cx="1166811" cy="7334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7" name="Shape 787"/>
          <p:cNvCxnSpPr/>
          <p:nvPr/>
        </p:nvCxnSpPr>
        <p:spPr>
          <a:xfrm flipH="1">
            <a:off x="2003424" y="4778375"/>
            <a:ext cx="760411" cy="536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8" name="Shape 788"/>
          <p:cNvCxnSpPr/>
          <p:nvPr/>
        </p:nvCxnSpPr>
        <p:spPr>
          <a:xfrm>
            <a:off x="2763836" y="4778375"/>
            <a:ext cx="0" cy="6048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9" name="Shape 789"/>
          <p:cNvCxnSpPr/>
          <p:nvPr/>
        </p:nvCxnSpPr>
        <p:spPr>
          <a:xfrm>
            <a:off x="2763836" y="4778375"/>
            <a:ext cx="696912" cy="5365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0" name="Shape 790"/>
          <p:cNvSpPr/>
          <p:nvPr/>
        </p:nvSpPr>
        <p:spPr>
          <a:xfrm>
            <a:off x="2636836" y="3436937"/>
            <a:ext cx="252412" cy="4016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1" name="Shape 791"/>
          <p:cNvCxnSpPr/>
          <p:nvPr/>
        </p:nvCxnSpPr>
        <p:spPr>
          <a:xfrm>
            <a:off x="2636836" y="3570287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2636836" y="3705225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3" name="Shape 793"/>
          <p:cNvSpPr/>
          <p:nvPr/>
        </p:nvSpPr>
        <p:spPr>
          <a:xfrm>
            <a:off x="5487987" y="3436937"/>
            <a:ext cx="254000" cy="4016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4" name="Shape 794"/>
          <p:cNvCxnSpPr/>
          <p:nvPr/>
        </p:nvCxnSpPr>
        <p:spPr>
          <a:xfrm>
            <a:off x="5487987" y="3570287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5" name="Shape 795"/>
          <p:cNvCxnSpPr/>
          <p:nvPr/>
        </p:nvCxnSpPr>
        <p:spPr>
          <a:xfrm>
            <a:off x="5487987" y="3705225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6" name="Shape 796"/>
          <p:cNvSpPr/>
          <p:nvPr/>
        </p:nvSpPr>
        <p:spPr>
          <a:xfrm>
            <a:off x="2636836" y="4375150"/>
            <a:ext cx="2524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7" name="Shape 797"/>
          <p:cNvCxnSpPr/>
          <p:nvPr/>
        </p:nvCxnSpPr>
        <p:spPr>
          <a:xfrm>
            <a:off x="2636836" y="4645025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8" name="Shape 798"/>
          <p:cNvCxnSpPr/>
          <p:nvPr/>
        </p:nvCxnSpPr>
        <p:spPr>
          <a:xfrm>
            <a:off x="2636836" y="4510087"/>
            <a:ext cx="2524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9" name="Shape 799"/>
          <p:cNvSpPr/>
          <p:nvPr/>
        </p:nvSpPr>
        <p:spPr>
          <a:xfrm>
            <a:off x="3270250" y="5314950"/>
            <a:ext cx="633412" cy="336549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3270250" y="5338762"/>
            <a:ext cx="641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1 5 9</a:t>
            </a:r>
          </a:p>
        </p:txBody>
      </p:sp>
      <p:grpSp>
        <p:nvGrpSpPr>
          <p:cNvPr id="801" name="Shape 801"/>
          <p:cNvGrpSpPr/>
          <p:nvPr/>
        </p:nvGrpSpPr>
        <p:grpSpPr>
          <a:xfrm>
            <a:off x="1622424" y="4308475"/>
            <a:ext cx="641349" cy="390525"/>
            <a:chOff x="1981200" y="4419600"/>
            <a:chExt cx="771524" cy="442912"/>
          </a:xfrm>
        </p:grpSpPr>
        <p:sp>
          <p:nvSpPr>
            <p:cNvPr id="802" name="Shape 802"/>
            <p:cNvSpPr/>
            <p:nvPr/>
          </p:nvSpPr>
          <p:spPr>
            <a:xfrm>
              <a:off x="1981200" y="44196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3" name="Shape 803"/>
            <p:cNvSpPr txBox="1"/>
            <p:nvPr/>
          </p:nvSpPr>
          <p:spPr>
            <a:xfrm>
              <a:off x="1981200" y="44465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1 4 5</a:t>
              </a:r>
            </a:p>
          </p:txBody>
        </p:sp>
      </p:grpSp>
      <p:sp>
        <p:nvSpPr>
          <p:cNvPr id="804" name="Shape 804"/>
          <p:cNvSpPr/>
          <p:nvPr/>
        </p:nvSpPr>
        <p:spPr>
          <a:xfrm>
            <a:off x="3143250" y="4308475"/>
            <a:ext cx="633412" cy="336549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5" name="Shape 805"/>
          <p:cNvSpPr txBox="1"/>
          <p:nvPr/>
        </p:nvSpPr>
        <p:spPr>
          <a:xfrm>
            <a:off x="3143250" y="4332287"/>
            <a:ext cx="641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1 3 6</a:t>
            </a:r>
          </a:p>
        </p:txBody>
      </p:sp>
      <p:sp>
        <p:nvSpPr>
          <p:cNvPr id="806" name="Shape 806"/>
          <p:cNvSpPr/>
          <p:nvPr/>
        </p:nvSpPr>
        <p:spPr>
          <a:xfrm>
            <a:off x="4284662" y="4576762"/>
            <a:ext cx="633412" cy="336549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4284662" y="4600575"/>
            <a:ext cx="641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3 4 5</a:t>
            </a:r>
          </a:p>
        </p:txBody>
      </p:sp>
      <p:grpSp>
        <p:nvGrpSpPr>
          <p:cNvPr id="808" name="Shape 808"/>
          <p:cNvGrpSpPr/>
          <p:nvPr/>
        </p:nvGrpSpPr>
        <p:grpSpPr>
          <a:xfrm>
            <a:off x="6438899" y="4576762"/>
            <a:ext cx="641349" cy="390525"/>
            <a:chOff x="685800" y="5410200"/>
            <a:chExt cx="771524" cy="442912"/>
          </a:xfrm>
        </p:grpSpPr>
        <p:sp>
          <p:nvSpPr>
            <p:cNvPr id="809" name="Shape 809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0" name="Shape 810"/>
            <p:cNvSpPr txBox="1"/>
            <p:nvPr/>
          </p:nvSpPr>
          <p:spPr>
            <a:xfrm>
              <a:off x="685800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3 6 7</a:t>
              </a:r>
            </a:p>
          </p:txBody>
        </p:sp>
      </p:grpSp>
      <p:grpSp>
        <p:nvGrpSpPr>
          <p:cNvPr id="811" name="Shape 811"/>
          <p:cNvGrpSpPr/>
          <p:nvPr/>
        </p:nvGrpSpPr>
        <p:grpSpPr>
          <a:xfrm>
            <a:off x="6438899" y="4913312"/>
            <a:ext cx="641349" cy="390524"/>
            <a:chOff x="685800" y="5410200"/>
            <a:chExt cx="771524" cy="444499"/>
          </a:xfrm>
        </p:grpSpPr>
        <p:sp>
          <p:nvSpPr>
            <p:cNvPr id="812" name="Shape 812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3" name="Shape 813"/>
            <p:cNvSpPr txBox="1"/>
            <p:nvPr/>
          </p:nvSpPr>
          <p:spPr>
            <a:xfrm>
              <a:off x="685800" y="5437187"/>
              <a:ext cx="771524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3 6 8</a:t>
              </a:r>
            </a:p>
          </p:txBody>
        </p:sp>
      </p:grpSp>
      <p:grpSp>
        <p:nvGrpSpPr>
          <p:cNvPr id="814" name="Shape 814"/>
          <p:cNvGrpSpPr/>
          <p:nvPr/>
        </p:nvGrpSpPr>
        <p:grpSpPr>
          <a:xfrm>
            <a:off x="5297487" y="4576761"/>
            <a:ext cx="644525" cy="725487"/>
            <a:chOff x="6019800" y="5257800"/>
            <a:chExt cx="774699" cy="823912"/>
          </a:xfrm>
        </p:grpSpPr>
        <p:grpSp>
          <p:nvGrpSpPr>
            <p:cNvPr id="815" name="Shape 815"/>
            <p:cNvGrpSpPr/>
            <p:nvPr/>
          </p:nvGrpSpPr>
          <p:grpSpPr>
            <a:xfrm>
              <a:off x="6019800" y="5257800"/>
              <a:ext cx="774699" cy="442912"/>
              <a:chOff x="685800" y="5410200"/>
              <a:chExt cx="774699" cy="442912"/>
            </a:xfrm>
          </p:grpSpPr>
          <p:sp>
            <p:nvSpPr>
              <p:cNvPr id="816" name="Shape 816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7" name="Shape 817"/>
              <p:cNvSpPr txBox="1"/>
              <p:nvPr/>
            </p:nvSpPr>
            <p:spPr>
              <a:xfrm>
                <a:off x="688975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3 5 6</a:t>
                </a:r>
              </a:p>
            </p:txBody>
          </p:sp>
        </p:grpSp>
        <p:grpSp>
          <p:nvGrpSpPr>
            <p:cNvPr id="818" name="Shape 818"/>
            <p:cNvGrpSpPr/>
            <p:nvPr/>
          </p:nvGrpSpPr>
          <p:grpSpPr>
            <a:xfrm>
              <a:off x="6019800" y="5638800"/>
              <a:ext cx="774699" cy="442912"/>
              <a:chOff x="685800" y="5410200"/>
              <a:chExt cx="774699" cy="442912"/>
            </a:xfrm>
          </p:grpSpPr>
          <p:sp>
            <p:nvSpPr>
              <p:cNvPr id="819" name="Shape 819"/>
              <p:cNvSpPr/>
              <p:nvPr/>
            </p:nvSpPr>
            <p:spPr>
              <a:xfrm>
                <a:off x="685800" y="5410200"/>
                <a:ext cx="762000" cy="38100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0" name="Shape 820"/>
              <p:cNvSpPr txBox="1"/>
              <p:nvPr/>
            </p:nvSpPr>
            <p:spPr>
              <a:xfrm>
                <a:off x="688975" y="5437187"/>
                <a:ext cx="771524" cy="415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3 5 7</a:t>
                </a:r>
              </a:p>
            </p:txBody>
          </p:sp>
        </p:grpSp>
      </p:grpSp>
      <p:grpSp>
        <p:nvGrpSpPr>
          <p:cNvPr id="821" name="Shape 821"/>
          <p:cNvGrpSpPr/>
          <p:nvPr/>
        </p:nvGrpSpPr>
        <p:grpSpPr>
          <a:xfrm>
            <a:off x="5297486" y="5248275"/>
            <a:ext cx="644525" cy="390525"/>
            <a:chOff x="685800" y="5410200"/>
            <a:chExt cx="774699" cy="442912"/>
          </a:xfrm>
        </p:grpSpPr>
        <p:sp>
          <p:nvSpPr>
            <p:cNvPr id="822" name="Shape 822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3" name="Shape 823"/>
            <p:cNvSpPr txBox="1"/>
            <p:nvPr/>
          </p:nvSpPr>
          <p:spPr>
            <a:xfrm>
              <a:off x="688975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6 8 9</a:t>
              </a:r>
            </a:p>
          </p:txBody>
        </p:sp>
      </p:grpSp>
      <p:grpSp>
        <p:nvGrpSpPr>
          <p:cNvPr id="824" name="Shape 824"/>
          <p:cNvGrpSpPr/>
          <p:nvPr/>
        </p:nvGrpSpPr>
        <p:grpSpPr>
          <a:xfrm>
            <a:off x="3903661" y="3503612"/>
            <a:ext cx="641349" cy="390525"/>
            <a:chOff x="685800" y="5410200"/>
            <a:chExt cx="771524" cy="442912"/>
          </a:xfrm>
        </p:grpSpPr>
        <p:sp>
          <p:nvSpPr>
            <p:cNvPr id="825" name="Shape 825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6" name="Shape 826"/>
            <p:cNvSpPr txBox="1"/>
            <p:nvPr/>
          </p:nvSpPr>
          <p:spPr>
            <a:xfrm>
              <a:off x="685800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2 3 4</a:t>
              </a:r>
            </a:p>
          </p:txBody>
        </p:sp>
      </p:grpSp>
      <p:grpSp>
        <p:nvGrpSpPr>
          <p:cNvPr id="827" name="Shape 827"/>
          <p:cNvGrpSpPr/>
          <p:nvPr/>
        </p:nvGrpSpPr>
        <p:grpSpPr>
          <a:xfrm>
            <a:off x="3903661" y="3838574"/>
            <a:ext cx="641349" cy="392111"/>
            <a:chOff x="685800" y="5410200"/>
            <a:chExt cx="771524" cy="444500"/>
          </a:xfrm>
        </p:grpSpPr>
        <p:sp>
          <p:nvSpPr>
            <p:cNvPr id="828" name="Shape 828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9" name="Shape 829"/>
            <p:cNvSpPr txBox="1"/>
            <p:nvPr/>
          </p:nvSpPr>
          <p:spPr>
            <a:xfrm>
              <a:off x="685800" y="5438775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5 6 7</a:t>
              </a:r>
            </a:p>
          </p:txBody>
        </p:sp>
      </p:grpSp>
      <p:grpSp>
        <p:nvGrpSpPr>
          <p:cNvPr id="830" name="Shape 830"/>
          <p:cNvGrpSpPr/>
          <p:nvPr/>
        </p:nvGrpSpPr>
        <p:grpSpPr>
          <a:xfrm>
            <a:off x="1685925" y="5314950"/>
            <a:ext cx="641349" cy="390525"/>
            <a:chOff x="685800" y="5410200"/>
            <a:chExt cx="771524" cy="442912"/>
          </a:xfrm>
        </p:grpSpPr>
        <p:sp>
          <p:nvSpPr>
            <p:cNvPr id="831" name="Shape 831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2" name="Shape 832"/>
            <p:cNvSpPr txBox="1"/>
            <p:nvPr/>
          </p:nvSpPr>
          <p:spPr>
            <a:xfrm>
              <a:off x="685800" y="5437187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1 2 4</a:t>
              </a:r>
            </a:p>
          </p:txBody>
        </p:sp>
      </p:grpSp>
      <p:grpSp>
        <p:nvGrpSpPr>
          <p:cNvPr id="833" name="Shape 833"/>
          <p:cNvGrpSpPr/>
          <p:nvPr/>
        </p:nvGrpSpPr>
        <p:grpSpPr>
          <a:xfrm>
            <a:off x="1685925" y="5651499"/>
            <a:ext cx="641349" cy="392111"/>
            <a:chOff x="685800" y="5410200"/>
            <a:chExt cx="771524" cy="446086"/>
          </a:xfrm>
        </p:grpSpPr>
        <p:sp>
          <p:nvSpPr>
            <p:cNvPr id="834" name="Shape 834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5" name="Shape 835"/>
            <p:cNvSpPr txBox="1"/>
            <p:nvPr/>
          </p:nvSpPr>
          <p:spPr>
            <a:xfrm>
              <a:off x="685800" y="5438775"/>
              <a:ext cx="771524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4 5 7</a:t>
              </a:r>
            </a:p>
          </p:txBody>
        </p:sp>
      </p:grpSp>
      <p:grpSp>
        <p:nvGrpSpPr>
          <p:cNvPr id="836" name="Shape 836"/>
          <p:cNvGrpSpPr/>
          <p:nvPr/>
        </p:nvGrpSpPr>
        <p:grpSpPr>
          <a:xfrm>
            <a:off x="2446336" y="5383212"/>
            <a:ext cx="641349" cy="390524"/>
            <a:chOff x="685800" y="5410200"/>
            <a:chExt cx="771524" cy="444499"/>
          </a:xfrm>
        </p:grpSpPr>
        <p:sp>
          <p:nvSpPr>
            <p:cNvPr id="837" name="Shape 837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8" name="Shape 838"/>
            <p:cNvSpPr txBox="1"/>
            <p:nvPr/>
          </p:nvSpPr>
          <p:spPr>
            <a:xfrm>
              <a:off x="685800" y="5437187"/>
              <a:ext cx="771524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1 2 5</a:t>
              </a:r>
            </a:p>
          </p:txBody>
        </p:sp>
      </p:grpSp>
      <p:grpSp>
        <p:nvGrpSpPr>
          <p:cNvPr id="839" name="Shape 839"/>
          <p:cNvGrpSpPr/>
          <p:nvPr/>
        </p:nvGrpSpPr>
        <p:grpSpPr>
          <a:xfrm>
            <a:off x="2446336" y="5718175"/>
            <a:ext cx="641349" cy="388937"/>
            <a:chOff x="685800" y="5410200"/>
            <a:chExt cx="771524" cy="441325"/>
          </a:xfrm>
        </p:grpSpPr>
        <p:sp>
          <p:nvSpPr>
            <p:cNvPr id="840" name="Shape 840"/>
            <p:cNvSpPr/>
            <p:nvPr/>
          </p:nvSpPr>
          <p:spPr>
            <a:xfrm>
              <a:off x="685800" y="5410200"/>
              <a:ext cx="762000" cy="381000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1" name="Shape 841"/>
            <p:cNvSpPr txBox="1"/>
            <p:nvPr/>
          </p:nvSpPr>
          <p:spPr>
            <a:xfrm>
              <a:off x="685800" y="5435600"/>
              <a:ext cx="771524" cy="4159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4 5 8</a:t>
              </a:r>
            </a:p>
          </p:txBody>
        </p:sp>
      </p:grpSp>
      <p:sp>
        <p:nvSpPr>
          <p:cNvPr id="842" name="Shape 842"/>
          <p:cNvSpPr/>
          <p:nvPr/>
        </p:nvSpPr>
        <p:spPr>
          <a:xfrm>
            <a:off x="4030662" y="2362200"/>
            <a:ext cx="254000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3" name="Shape 843"/>
          <p:cNvCxnSpPr/>
          <p:nvPr/>
        </p:nvCxnSpPr>
        <p:spPr>
          <a:xfrm>
            <a:off x="4030662" y="2497136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44" name="Shape 844"/>
          <p:cNvCxnSpPr/>
          <p:nvPr/>
        </p:nvCxnSpPr>
        <p:spPr>
          <a:xfrm>
            <a:off x="4030662" y="2630486"/>
            <a:ext cx="25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845" name="Shape 845"/>
          <p:cNvGrpSpPr/>
          <p:nvPr/>
        </p:nvGrpSpPr>
        <p:grpSpPr>
          <a:xfrm>
            <a:off x="7185025" y="1295399"/>
            <a:ext cx="1654174" cy="1692274"/>
            <a:chOff x="152400" y="1741486"/>
            <a:chExt cx="1811337" cy="1781175"/>
          </a:xfrm>
        </p:grpSpPr>
        <p:sp>
          <p:nvSpPr>
            <p:cNvPr id="846" name="Shape 846"/>
            <p:cNvSpPr txBox="1"/>
            <p:nvPr/>
          </p:nvSpPr>
          <p:spPr>
            <a:xfrm>
              <a:off x="152400" y="2819400"/>
              <a:ext cx="590550" cy="3206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1,4,7</a:t>
              </a:r>
            </a:p>
          </p:txBody>
        </p:sp>
        <p:grpSp>
          <p:nvGrpSpPr>
            <p:cNvPr id="847" name="Shape 847"/>
            <p:cNvGrpSpPr/>
            <p:nvPr/>
          </p:nvGrpSpPr>
          <p:grpSpPr>
            <a:xfrm>
              <a:off x="228599" y="1741486"/>
              <a:ext cx="1735137" cy="1781175"/>
              <a:chOff x="228599" y="1741486"/>
              <a:chExt cx="1735137" cy="1781175"/>
            </a:xfrm>
          </p:grpSpPr>
          <p:sp>
            <p:nvSpPr>
              <p:cNvPr id="848" name="Shape 848"/>
              <p:cNvSpPr txBox="1"/>
              <p:nvPr/>
            </p:nvSpPr>
            <p:spPr>
              <a:xfrm>
                <a:off x="585787" y="1741486"/>
                <a:ext cx="201611" cy="546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49" name="Shape 849"/>
              <p:cNvGrpSpPr/>
              <p:nvPr/>
            </p:nvGrpSpPr>
            <p:grpSpPr>
              <a:xfrm>
                <a:off x="838200" y="2209800"/>
                <a:ext cx="380999" cy="609600"/>
                <a:chOff x="3276600" y="2971800"/>
                <a:chExt cx="304799" cy="457200"/>
              </a:xfrm>
            </p:grpSpPr>
            <p:sp>
              <p:nvSpPr>
                <p:cNvPr id="850" name="Shape 850"/>
                <p:cNvSpPr/>
                <p:nvPr/>
              </p:nvSpPr>
              <p:spPr>
                <a:xfrm>
                  <a:off x="3276600" y="2971800"/>
                  <a:ext cx="304799" cy="457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851" name="Shape 851"/>
                <p:cNvCxnSpPr/>
                <p:nvPr/>
              </p:nvCxnSpPr>
              <p:spPr>
                <a:xfrm>
                  <a:off x="3276600" y="3124200"/>
                  <a:ext cx="3047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52" name="Shape 852"/>
                <p:cNvCxnSpPr/>
                <p:nvPr/>
              </p:nvCxnSpPr>
              <p:spPr>
                <a:xfrm>
                  <a:off x="3276600" y="3276600"/>
                  <a:ext cx="3047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53" name="Shape 853"/>
              <p:cNvCxnSpPr/>
              <p:nvPr/>
            </p:nvCxnSpPr>
            <p:spPr>
              <a:xfrm flipH="1">
                <a:off x="228599" y="2819400"/>
                <a:ext cx="769937" cy="5333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54" name="Shape 854"/>
              <p:cNvCxnSpPr/>
              <p:nvPr/>
            </p:nvCxnSpPr>
            <p:spPr>
              <a:xfrm>
                <a:off x="990600" y="2819400"/>
                <a:ext cx="0" cy="609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55" name="Shape 855"/>
              <p:cNvCxnSpPr/>
              <p:nvPr/>
            </p:nvCxnSpPr>
            <p:spPr>
              <a:xfrm>
                <a:off x="998537" y="2819400"/>
                <a:ext cx="677861" cy="5333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856" name="Shape 856"/>
              <p:cNvSpPr txBox="1"/>
              <p:nvPr/>
            </p:nvSpPr>
            <p:spPr>
              <a:xfrm>
                <a:off x="458787" y="3201986"/>
                <a:ext cx="590550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2,5,8</a:t>
                </a:r>
              </a:p>
            </p:txBody>
          </p:sp>
          <p:sp>
            <p:nvSpPr>
              <p:cNvPr id="857" name="Shape 857"/>
              <p:cNvSpPr txBox="1"/>
              <p:nvPr/>
            </p:nvSpPr>
            <p:spPr>
              <a:xfrm>
                <a:off x="1373187" y="2819400"/>
                <a:ext cx="590550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3,6,9</a:t>
                </a:r>
              </a:p>
            </p:txBody>
          </p:sp>
          <p:sp>
            <p:nvSpPr>
              <p:cNvPr id="858" name="Shape 858"/>
              <p:cNvSpPr txBox="1"/>
              <p:nvPr/>
            </p:nvSpPr>
            <p:spPr>
              <a:xfrm>
                <a:off x="304800" y="1828800"/>
                <a:ext cx="1508124" cy="354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Hash Function</a:t>
                </a:r>
              </a:p>
            </p:txBody>
          </p:sp>
        </p:grpSp>
      </p:grpSp>
      <p:grpSp>
        <p:nvGrpSpPr>
          <p:cNvPr id="859" name="Shape 859"/>
          <p:cNvGrpSpPr/>
          <p:nvPr/>
        </p:nvGrpSpPr>
        <p:grpSpPr>
          <a:xfrm>
            <a:off x="3603625" y="1447800"/>
            <a:ext cx="1073150" cy="396874"/>
            <a:chOff x="7010400" y="2286000"/>
            <a:chExt cx="1073150" cy="396874"/>
          </a:xfrm>
        </p:grpSpPr>
        <p:sp>
          <p:nvSpPr>
            <p:cNvPr id="860" name="Shape 860"/>
            <p:cNvSpPr txBox="1"/>
            <p:nvPr/>
          </p:nvSpPr>
          <p:spPr>
            <a:xfrm>
              <a:off x="7010400" y="2286000"/>
              <a:ext cx="1066799" cy="338136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1" name="Shape 861"/>
            <p:cNvSpPr txBox="1"/>
            <p:nvPr/>
          </p:nvSpPr>
          <p:spPr>
            <a:xfrm>
              <a:off x="7010400" y="2286000"/>
              <a:ext cx="1073150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1 2 3 5 6</a:t>
              </a:r>
            </a:p>
          </p:txBody>
        </p:sp>
      </p:grpSp>
      <p:cxnSp>
        <p:nvCxnSpPr>
          <p:cNvPr id="862" name="Shape 862"/>
          <p:cNvCxnSpPr/>
          <p:nvPr/>
        </p:nvCxnSpPr>
        <p:spPr>
          <a:xfrm>
            <a:off x="4137025" y="1828800"/>
            <a:ext cx="0" cy="457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63" name="Shape 863"/>
          <p:cNvCxnSpPr/>
          <p:nvPr/>
        </p:nvCxnSpPr>
        <p:spPr>
          <a:xfrm>
            <a:off x="2689225" y="2590800"/>
            <a:ext cx="76199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64" name="Shape 864"/>
          <p:cNvCxnSpPr/>
          <p:nvPr/>
        </p:nvCxnSpPr>
        <p:spPr>
          <a:xfrm flipH="1">
            <a:off x="4213225" y="2667000"/>
            <a:ext cx="990599" cy="76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65" name="Shape 865"/>
          <p:cNvCxnSpPr/>
          <p:nvPr/>
        </p:nvCxnSpPr>
        <p:spPr>
          <a:xfrm flipH="1">
            <a:off x="5584824" y="3200400"/>
            <a:ext cx="762000" cy="152399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866" name="Shape 866"/>
          <p:cNvGrpSpPr/>
          <p:nvPr/>
        </p:nvGrpSpPr>
        <p:grpSpPr>
          <a:xfrm>
            <a:off x="250825" y="2514600"/>
            <a:ext cx="1377949" cy="396874"/>
            <a:chOff x="0" y="2743200"/>
            <a:chExt cx="1377949" cy="396874"/>
          </a:xfrm>
        </p:grpSpPr>
        <p:grpSp>
          <p:nvGrpSpPr>
            <p:cNvPr id="867" name="Shape 867"/>
            <p:cNvGrpSpPr/>
            <p:nvPr/>
          </p:nvGrpSpPr>
          <p:grpSpPr>
            <a:xfrm>
              <a:off x="685800" y="2743200"/>
              <a:ext cx="692149" cy="396874"/>
              <a:chOff x="685800" y="2743200"/>
              <a:chExt cx="692149" cy="396874"/>
            </a:xfrm>
          </p:grpSpPr>
          <p:sp>
            <p:nvSpPr>
              <p:cNvPr id="868" name="Shape 868"/>
              <p:cNvSpPr txBox="1"/>
              <p:nvPr/>
            </p:nvSpPr>
            <p:spPr>
              <a:xfrm>
                <a:off x="685800" y="2743200"/>
                <a:ext cx="685799" cy="325437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69" name="Shape 869"/>
              <p:cNvSpPr txBox="1"/>
              <p:nvPr/>
            </p:nvSpPr>
            <p:spPr>
              <a:xfrm>
                <a:off x="685800" y="2743200"/>
                <a:ext cx="69214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3 5 6</a:t>
                </a:r>
              </a:p>
            </p:txBody>
          </p:sp>
        </p:grpSp>
        <p:grpSp>
          <p:nvGrpSpPr>
            <p:cNvPr id="870" name="Shape 870"/>
            <p:cNvGrpSpPr/>
            <p:nvPr/>
          </p:nvGrpSpPr>
          <p:grpSpPr>
            <a:xfrm>
              <a:off x="0" y="2743200"/>
              <a:ext cx="708024" cy="396874"/>
              <a:chOff x="533400" y="2286000"/>
              <a:chExt cx="708024" cy="396874"/>
            </a:xfrm>
          </p:grpSpPr>
          <p:sp>
            <p:nvSpPr>
              <p:cNvPr id="871" name="Shape 871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2" name="Shape 872"/>
              <p:cNvSpPr txBox="1"/>
              <p:nvPr/>
            </p:nvSpPr>
            <p:spPr>
              <a:xfrm>
                <a:off x="533400" y="2286000"/>
                <a:ext cx="7080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2 +</a:t>
                </a:r>
              </a:p>
            </p:txBody>
          </p:sp>
        </p:grpSp>
      </p:grpSp>
      <p:grpSp>
        <p:nvGrpSpPr>
          <p:cNvPr id="873" name="Shape 873"/>
          <p:cNvGrpSpPr/>
          <p:nvPr/>
        </p:nvGrpSpPr>
        <p:grpSpPr>
          <a:xfrm>
            <a:off x="250825" y="3124199"/>
            <a:ext cx="1187449" cy="396875"/>
            <a:chOff x="0" y="3428999"/>
            <a:chExt cx="1187449" cy="396875"/>
          </a:xfrm>
        </p:grpSpPr>
        <p:grpSp>
          <p:nvGrpSpPr>
            <p:cNvPr id="874" name="Shape 874"/>
            <p:cNvGrpSpPr/>
            <p:nvPr/>
          </p:nvGrpSpPr>
          <p:grpSpPr>
            <a:xfrm>
              <a:off x="685799" y="3428999"/>
              <a:ext cx="501650" cy="396874"/>
              <a:chOff x="7010400" y="2286000"/>
              <a:chExt cx="1087437" cy="412749"/>
            </a:xfrm>
          </p:grpSpPr>
          <p:sp>
            <p:nvSpPr>
              <p:cNvPr id="875" name="Shape 875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6" name="Shape 876"/>
              <p:cNvSpPr txBox="1"/>
              <p:nvPr/>
            </p:nvSpPr>
            <p:spPr>
              <a:xfrm>
                <a:off x="7010400" y="2286000"/>
                <a:ext cx="1087437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5 6</a:t>
                </a:r>
              </a:p>
            </p:txBody>
          </p:sp>
        </p:grpSp>
        <p:grpSp>
          <p:nvGrpSpPr>
            <p:cNvPr id="877" name="Shape 877"/>
            <p:cNvGrpSpPr/>
            <p:nvPr/>
          </p:nvGrpSpPr>
          <p:grpSpPr>
            <a:xfrm>
              <a:off x="0" y="3429000"/>
              <a:ext cx="708024" cy="396874"/>
              <a:chOff x="533400" y="2286000"/>
              <a:chExt cx="708024" cy="396874"/>
            </a:xfrm>
          </p:grpSpPr>
          <p:sp>
            <p:nvSpPr>
              <p:cNvPr id="878" name="Shape 878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9" name="Shape 879"/>
              <p:cNvSpPr txBox="1"/>
              <p:nvPr/>
            </p:nvSpPr>
            <p:spPr>
              <a:xfrm>
                <a:off x="533400" y="2286000"/>
                <a:ext cx="7080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3 +</a:t>
                </a:r>
              </a:p>
            </p:txBody>
          </p:sp>
        </p:grpSp>
      </p:grpSp>
      <p:grpSp>
        <p:nvGrpSpPr>
          <p:cNvPr id="880" name="Shape 880"/>
          <p:cNvGrpSpPr/>
          <p:nvPr/>
        </p:nvGrpSpPr>
        <p:grpSpPr>
          <a:xfrm>
            <a:off x="250825" y="3733799"/>
            <a:ext cx="990599" cy="396875"/>
            <a:chOff x="0" y="4038599"/>
            <a:chExt cx="990599" cy="396875"/>
          </a:xfrm>
        </p:grpSpPr>
        <p:grpSp>
          <p:nvGrpSpPr>
            <p:cNvPr id="881" name="Shape 881"/>
            <p:cNvGrpSpPr/>
            <p:nvPr/>
          </p:nvGrpSpPr>
          <p:grpSpPr>
            <a:xfrm>
              <a:off x="661986" y="4038599"/>
              <a:ext cx="328612" cy="396874"/>
              <a:chOff x="6926261" y="2286000"/>
              <a:chExt cx="1150938" cy="412749"/>
            </a:xfrm>
          </p:grpSpPr>
          <p:sp>
            <p:nvSpPr>
              <p:cNvPr id="882" name="Shape 882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83" name="Shape 883"/>
              <p:cNvSpPr txBox="1"/>
              <p:nvPr/>
            </p:nvSpPr>
            <p:spPr>
              <a:xfrm>
                <a:off x="6926261" y="2286000"/>
                <a:ext cx="1090612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</a:p>
            </p:txBody>
          </p:sp>
        </p:grpSp>
        <p:grpSp>
          <p:nvGrpSpPr>
            <p:cNvPr id="884" name="Shape 884"/>
            <p:cNvGrpSpPr/>
            <p:nvPr/>
          </p:nvGrpSpPr>
          <p:grpSpPr>
            <a:xfrm>
              <a:off x="0" y="4038600"/>
              <a:ext cx="708024" cy="396874"/>
              <a:chOff x="533400" y="2286000"/>
              <a:chExt cx="708024" cy="396874"/>
            </a:xfrm>
          </p:grpSpPr>
          <p:sp>
            <p:nvSpPr>
              <p:cNvPr id="885" name="Shape 885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86" name="Shape 886"/>
              <p:cNvSpPr txBox="1"/>
              <p:nvPr/>
            </p:nvSpPr>
            <p:spPr>
              <a:xfrm>
                <a:off x="533400" y="2286000"/>
                <a:ext cx="7080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5 +</a:t>
                </a:r>
              </a:p>
            </p:txBody>
          </p:sp>
        </p:grpSp>
      </p:grpSp>
      <p:cxnSp>
        <p:nvCxnSpPr>
          <p:cNvPr id="887" name="Shape 887"/>
          <p:cNvCxnSpPr/>
          <p:nvPr/>
        </p:nvCxnSpPr>
        <p:spPr>
          <a:xfrm>
            <a:off x="1622425" y="2819400"/>
            <a:ext cx="1066799" cy="1447800"/>
          </a:xfrm>
          <a:prstGeom prst="straightConnector1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8" name="Shape 888"/>
          <p:cNvCxnSpPr/>
          <p:nvPr/>
        </p:nvCxnSpPr>
        <p:spPr>
          <a:xfrm>
            <a:off x="1219200" y="3886200"/>
            <a:ext cx="1295400" cy="457200"/>
          </a:xfrm>
          <a:prstGeom prst="straightConnector1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889" name="Shape 889"/>
          <p:cNvCxnSpPr/>
          <p:nvPr/>
        </p:nvCxnSpPr>
        <p:spPr>
          <a:xfrm>
            <a:off x="1470025" y="3429000"/>
            <a:ext cx="1676399" cy="838199"/>
          </a:xfrm>
          <a:prstGeom prst="straightConnector1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890" name="Shape 890"/>
          <p:cNvGrpSpPr/>
          <p:nvPr/>
        </p:nvGrpSpPr>
        <p:grpSpPr>
          <a:xfrm>
            <a:off x="4746624" y="2285999"/>
            <a:ext cx="1149350" cy="396875"/>
            <a:chOff x="4571999" y="2590799"/>
            <a:chExt cx="1149350" cy="396875"/>
          </a:xfrm>
        </p:grpSpPr>
        <p:grpSp>
          <p:nvGrpSpPr>
            <p:cNvPr id="891" name="Shape 891"/>
            <p:cNvGrpSpPr/>
            <p:nvPr/>
          </p:nvGrpSpPr>
          <p:grpSpPr>
            <a:xfrm>
              <a:off x="5029199" y="2590799"/>
              <a:ext cx="692149" cy="396874"/>
              <a:chOff x="7010400" y="2286000"/>
              <a:chExt cx="1076324" cy="412749"/>
            </a:xfrm>
          </p:grpSpPr>
          <p:sp>
            <p:nvSpPr>
              <p:cNvPr id="892" name="Shape 892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93" name="Shape 893"/>
              <p:cNvSpPr txBox="1"/>
              <p:nvPr/>
            </p:nvSpPr>
            <p:spPr>
              <a:xfrm>
                <a:off x="7010400" y="2286000"/>
                <a:ext cx="1076324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3 5 6</a:t>
                </a:r>
              </a:p>
            </p:txBody>
          </p:sp>
        </p:grpSp>
        <p:grpSp>
          <p:nvGrpSpPr>
            <p:cNvPr id="894" name="Shape 894"/>
            <p:cNvGrpSpPr/>
            <p:nvPr/>
          </p:nvGrpSpPr>
          <p:grpSpPr>
            <a:xfrm>
              <a:off x="4571999" y="2590800"/>
              <a:ext cx="517524" cy="396874"/>
              <a:chOff x="533400" y="2286000"/>
              <a:chExt cx="776286" cy="396874"/>
            </a:xfrm>
          </p:grpSpPr>
          <p:sp>
            <p:nvSpPr>
              <p:cNvPr id="895" name="Shape 895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96" name="Shape 896"/>
              <p:cNvSpPr txBox="1"/>
              <p:nvPr/>
            </p:nvSpPr>
            <p:spPr>
              <a:xfrm>
                <a:off x="533400" y="2286000"/>
                <a:ext cx="776286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+</a:t>
                </a:r>
              </a:p>
            </p:txBody>
          </p:sp>
        </p:grpSp>
      </p:grpSp>
      <p:grpSp>
        <p:nvGrpSpPr>
          <p:cNvPr id="897" name="Shape 897"/>
          <p:cNvGrpSpPr/>
          <p:nvPr/>
        </p:nvGrpSpPr>
        <p:grpSpPr>
          <a:xfrm>
            <a:off x="6042024" y="2819399"/>
            <a:ext cx="958850" cy="396875"/>
            <a:chOff x="6019799" y="3276599"/>
            <a:chExt cx="958850" cy="396875"/>
          </a:xfrm>
        </p:grpSpPr>
        <p:grpSp>
          <p:nvGrpSpPr>
            <p:cNvPr id="898" name="Shape 898"/>
            <p:cNvGrpSpPr/>
            <p:nvPr/>
          </p:nvGrpSpPr>
          <p:grpSpPr>
            <a:xfrm>
              <a:off x="6477000" y="3276599"/>
              <a:ext cx="501649" cy="396874"/>
              <a:chOff x="7010400" y="2286000"/>
              <a:chExt cx="1169986" cy="412749"/>
            </a:xfrm>
          </p:grpSpPr>
          <p:sp>
            <p:nvSpPr>
              <p:cNvPr id="899" name="Shape 899"/>
              <p:cNvSpPr txBox="1"/>
              <p:nvPr/>
            </p:nvSpPr>
            <p:spPr>
              <a:xfrm>
                <a:off x="7010400" y="2286000"/>
                <a:ext cx="1066799" cy="338136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00" name="Shape 900"/>
              <p:cNvSpPr txBox="1"/>
              <p:nvPr/>
            </p:nvSpPr>
            <p:spPr>
              <a:xfrm>
                <a:off x="7010400" y="2286000"/>
                <a:ext cx="1169986" cy="412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5 6</a:t>
                </a:r>
              </a:p>
            </p:txBody>
          </p:sp>
        </p:grpSp>
        <p:grpSp>
          <p:nvGrpSpPr>
            <p:cNvPr id="901" name="Shape 901"/>
            <p:cNvGrpSpPr/>
            <p:nvPr/>
          </p:nvGrpSpPr>
          <p:grpSpPr>
            <a:xfrm>
              <a:off x="6019799" y="3276600"/>
              <a:ext cx="517524" cy="396874"/>
              <a:chOff x="533400" y="2286000"/>
              <a:chExt cx="776286" cy="396874"/>
            </a:xfrm>
          </p:grpSpPr>
          <p:sp>
            <p:nvSpPr>
              <p:cNvPr id="902" name="Shape 902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03" name="Shape 903"/>
              <p:cNvSpPr txBox="1"/>
              <p:nvPr/>
            </p:nvSpPr>
            <p:spPr>
              <a:xfrm>
                <a:off x="533400" y="2286000"/>
                <a:ext cx="776286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 +</a:t>
                </a:r>
              </a:p>
            </p:txBody>
          </p:sp>
        </p:grpSp>
      </p:grpSp>
      <p:grpSp>
        <p:nvGrpSpPr>
          <p:cNvPr id="904" name="Shape 904"/>
          <p:cNvGrpSpPr/>
          <p:nvPr/>
        </p:nvGrpSpPr>
        <p:grpSpPr>
          <a:xfrm>
            <a:off x="2003424" y="2133600"/>
            <a:ext cx="1371599" cy="396875"/>
            <a:chOff x="2133600" y="2438400"/>
            <a:chExt cx="1370011" cy="358775"/>
          </a:xfrm>
        </p:grpSpPr>
        <p:grpSp>
          <p:nvGrpSpPr>
            <p:cNvPr id="905" name="Shape 905"/>
            <p:cNvGrpSpPr/>
            <p:nvPr/>
          </p:nvGrpSpPr>
          <p:grpSpPr>
            <a:xfrm>
              <a:off x="2133600" y="2438400"/>
              <a:ext cx="685799" cy="358775"/>
              <a:chOff x="533400" y="2286000"/>
              <a:chExt cx="685799" cy="358775"/>
            </a:xfrm>
          </p:grpSpPr>
          <p:sp>
            <p:nvSpPr>
              <p:cNvPr id="906" name="Shape 906"/>
              <p:cNvSpPr txBox="1"/>
              <p:nvPr/>
            </p:nvSpPr>
            <p:spPr>
              <a:xfrm>
                <a:off x="533400" y="2286000"/>
                <a:ext cx="685799" cy="325437"/>
              </a:xfrm>
              <a:prstGeom prst="rect">
                <a:avLst/>
              </a:prstGeom>
              <a:solidFill>
                <a:srgbClr val="CCCC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07" name="Shape 907"/>
              <p:cNvSpPr txBox="1"/>
              <p:nvPr/>
            </p:nvSpPr>
            <p:spPr>
              <a:xfrm>
                <a:off x="533400" y="2286000"/>
                <a:ext cx="517524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 +</a:t>
                </a:r>
              </a:p>
            </p:txBody>
          </p:sp>
        </p:grpSp>
        <p:grpSp>
          <p:nvGrpSpPr>
            <p:cNvPr id="908" name="Shape 908"/>
            <p:cNvGrpSpPr/>
            <p:nvPr/>
          </p:nvGrpSpPr>
          <p:grpSpPr>
            <a:xfrm>
              <a:off x="2590800" y="2438400"/>
              <a:ext cx="912811" cy="358775"/>
              <a:chOff x="685800" y="2743200"/>
              <a:chExt cx="685799" cy="358775"/>
            </a:xfrm>
          </p:grpSpPr>
          <p:sp>
            <p:nvSpPr>
              <p:cNvPr id="909" name="Shape 909"/>
              <p:cNvSpPr txBox="1"/>
              <p:nvPr/>
            </p:nvSpPr>
            <p:spPr>
              <a:xfrm>
                <a:off x="685800" y="2743200"/>
                <a:ext cx="685799" cy="325437"/>
              </a:xfrm>
              <a:prstGeom prst="rect">
                <a:avLst/>
              </a:prstGeom>
              <a:solidFill>
                <a:srgbClr val="00FFFF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10" name="Shape 910"/>
              <p:cNvSpPr txBox="1"/>
              <p:nvPr/>
            </p:nvSpPr>
            <p:spPr>
              <a:xfrm>
                <a:off x="685800" y="2743200"/>
                <a:ext cx="661987" cy="35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2 3 5 6</a:t>
                </a:r>
              </a:p>
            </p:txBody>
          </p:sp>
        </p:grpSp>
      </p:grpSp>
      <p:sp>
        <p:nvSpPr>
          <p:cNvPr id="911" name="Shape 911"/>
          <p:cNvSpPr txBox="1"/>
          <p:nvPr/>
        </p:nvSpPr>
        <p:spPr>
          <a:xfrm>
            <a:off x="4670425" y="1447800"/>
            <a:ext cx="1187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</a:t>
            </a:r>
          </a:p>
        </p:txBody>
      </p:sp>
      <p:sp>
        <p:nvSpPr>
          <p:cNvPr id="912" name="Shape 912"/>
          <p:cNvSpPr/>
          <p:nvPr/>
        </p:nvSpPr>
        <p:spPr>
          <a:xfrm>
            <a:off x="2362200" y="5257800"/>
            <a:ext cx="762000" cy="914400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13" name="Shape 913"/>
          <p:cNvCxnSpPr/>
          <p:nvPr/>
        </p:nvCxnSpPr>
        <p:spPr>
          <a:xfrm>
            <a:off x="2743200" y="4800600"/>
            <a:ext cx="0" cy="457200"/>
          </a:xfrm>
          <a:prstGeom prst="straightConnector1">
            <a:avLst/>
          </a:prstGeom>
          <a:noFill/>
          <a:ln w="44450" cap="flat" cmpd="sng">
            <a:solidFill>
              <a:srgbClr val="CC33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14" name="Shape 914"/>
          <p:cNvCxnSpPr/>
          <p:nvPr/>
        </p:nvCxnSpPr>
        <p:spPr>
          <a:xfrm>
            <a:off x="2743200" y="4800600"/>
            <a:ext cx="685799" cy="457200"/>
          </a:xfrm>
          <a:prstGeom prst="straightConnector1">
            <a:avLst/>
          </a:prstGeom>
          <a:noFill/>
          <a:ln w="44450" cap="flat" cmpd="sng">
            <a:solidFill>
              <a:srgbClr val="CC33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15" name="Shape 915"/>
          <p:cNvSpPr/>
          <p:nvPr/>
        </p:nvSpPr>
        <p:spPr>
          <a:xfrm>
            <a:off x="3200400" y="5257800"/>
            <a:ext cx="762000" cy="533399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3886200" y="3429000"/>
            <a:ext cx="685799" cy="838199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3124200" y="4267200"/>
            <a:ext cx="685799" cy="457200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5638800" y="3886200"/>
            <a:ext cx="0" cy="609599"/>
          </a:xfrm>
          <a:prstGeom prst="straightConnector1">
            <a:avLst/>
          </a:prstGeom>
          <a:noFill/>
          <a:ln w="44450" cap="flat" cmpd="sng">
            <a:solidFill>
              <a:srgbClr val="CC33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19" name="Shape 919"/>
          <p:cNvCxnSpPr/>
          <p:nvPr/>
        </p:nvCxnSpPr>
        <p:spPr>
          <a:xfrm>
            <a:off x="5715000" y="3886200"/>
            <a:ext cx="990599" cy="609599"/>
          </a:xfrm>
          <a:prstGeom prst="straightConnector1">
            <a:avLst/>
          </a:prstGeom>
          <a:noFill/>
          <a:ln w="44450" cap="flat" cmpd="sng">
            <a:solidFill>
              <a:srgbClr val="CC33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20" name="Shape 920"/>
          <p:cNvSpPr/>
          <p:nvPr/>
        </p:nvSpPr>
        <p:spPr>
          <a:xfrm>
            <a:off x="5181600" y="4495800"/>
            <a:ext cx="838199" cy="1143000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1" name="Shape 921"/>
          <p:cNvSpPr/>
          <p:nvPr/>
        </p:nvSpPr>
        <p:spPr>
          <a:xfrm>
            <a:off x="6324600" y="4495800"/>
            <a:ext cx="838199" cy="838199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2" name="Shape 922"/>
          <p:cNvSpPr txBox="1"/>
          <p:nvPr/>
        </p:nvSpPr>
        <p:spPr>
          <a:xfrm>
            <a:off x="4038600" y="5943600"/>
            <a:ext cx="48069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 transaction against 11 out of 15 candidates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Factors Affecting Complexity</a:t>
            </a:r>
          </a:p>
        </p:txBody>
      </p:sp>
      <p:sp>
        <p:nvSpPr>
          <p:cNvPr id="928" name="Shape 928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504236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Choice of minimum support threshold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lowering support threshold results in more frequent itemsets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may increase number of candidates and max length of frequent itemsets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Dimensionality (number of items) of the data set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more space is needed to store support count of each item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number of frequent items also increases, both computation and I/O costs may also increase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database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Apriori makes multiple passes, run time of algorithm may increase with number of transactions</a:t>
            </a:r>
          </a:p>
          <a:p>
            <a:pPr marL="292100" marR="0" lvl="0" indent="-292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transaction width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transaction width increases with denser data sets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Maximal Frequent Itemset</a:t>
            </a:r>
          </a:p>
        </p:txBody>
      </p:sp>
      <p:pic>
        <p:nvPicPr>
          <p:cNvPr id="942" name="Shape 9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" y="1524000"/>
            <a:ext cx="7140574" cy="4873624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Shape 943"/>
          <p:cNvSpPr txBox="1"/>
          <p:nvPr/>
        </p:nvSpPr>
        <p:spPr>
          <a:xfrm>
            <a:off x="7270750" y="5897562"/>
            <a:ext cx="111125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Border</a:t>
            </a:r>
          </a:p>
        </p:txBody>
      </p:sp>
      <p:sp>
        <p:nvSpPr>
          <p:cNvPr id="944" name="Shape 944"/>
          <p:cNvSpPr txBox="1"/>
          <p:nvPr/>
        </p:nvSpPr>
        <p:spPr>
          <a:xfrm>
            <a:off x="685800" y="5610225"/>
            <a:ext cx="111125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Infrequent Itemsets</a:t>
            </a:r>
          </a:p>
        </p:txBody>
      </p:sp>
      <p:sp>
        <p:nvSpPr>
          <p:cNvPr id="945" name="Shape 945"/>
          <p:cNvSpPr txBox="1"/>
          <p:nvPr/>
        </p:nvSpPr>
        <p:spPr>
          <a:xfrm>
            <a:off x="844550" y="2097086"/>
            <a:ext cx="1112836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Maximal Itemsets</a:t>
            </a:r>
          </a:p>
        </p:txBody>
      </p:sp>
      <p:cxnSp>
        <p:nvCxnSpPr>
          <p:cNvPr id="946" name="Shape 946"/>
          <p:cNvCxnSpPr/>
          <p:nvPr/>
        </p:nvCxnSpPr>
        <p:spPr>
          <a:xfrm flipH="1">
            <a:off x="1241424" y="4606925"/>
            <a:ext cx="158750" cy="1074737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47" name="Shape 947"/>
          <p:cNvCxnSpPr/>
          <p:nvPr/>
        </p:nvCxnSpPr>
        <p:spPr>
          <a:xfrm rot="10800000">
            <a:off x="1717674" y="2527299"/>
            <a:ext cx="1030286" cy="646112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48" name="Shape 948"/>
          <p:cNvCxnSpPr/>
          <p:nvPr/>
        </p:nvCxnSpPr>
        <p:spPr>
          <a:xfrm flipH="1">
            <a:off x="1717674" y="4535487"/>
            <a:ext cx="1030286" cy="1146174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49" name="Shape 949"/>
          <p:cNvCxnSpPr/>
          <p:nvPr/>
        </p:nvCxnSpPr>
        <p:spPr>
          <a:xfrm flipH="1">
            <a:off x="1797049" y="5538787"/>
            <a:ext cx="635000" cy="287337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0" name="Shape 950"/>
          <p:cNvCxnSpPr/>
          <p:nvPr/>
        </p:nvCxnSpPr>
        <p:spPr>
          <a:xfrm rot="10800000">
            <a:off x="1638300" y="5969000"/>
            <a:ext cx="2697161" cy="287337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1" name="Shape 951"/>
          <p:cNvCxnSpPr/>
          <p:nvPr/>
        </p:nvCxnSpPr>
        <p:spPr>
          <a:xfrm rot="10800000">
            <a:off x="1558925" y="2598736"/>
            <a:ext cx="2632074" cy="1668462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52" name="Shape 952"/>
          <p:cNvCxnSpPr/>
          <p:nvPr/>
        </p:nvCxnSpPr>
        <p:spPr>
          <a:xfrm flipH="1">
            <a:off x="1479549" y="4535487"/>
            <a:ext cx="555625" cy="1074737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53" name="Shape 953"/>
          <p:cNvSpPr txBox="1"/>
          <p:nvPr/>
        </p:nvSpPr>
        <p:spPr>
          <a:xfrm>
            <a:off x="381000" y="1050925"/>
            <a:ext cx="83057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itemset is maximal frequent if none of its immediate supersets is frequent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Closed Itemset</a:t>
            </a:r>
          </a:p>
        </p:txBody>
      </p:sp>
      <p:sp>
        <p:nvSpPr>
          <p:cNvPr id="959" name="Shape 95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itemset is closed if none of its immediate supersets has the same support as the itemset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0" name="Shape 96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743200"/>
            <a:ext cx="2032000" cy="178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Shape 96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2286000"/>
            <a:ext cx="2260599" cy="32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Shape 96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04000" y="2819400"/>
            <a:ext cx="2108200" cy="174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Maximal vs Closed Itemsets</a:t>
            </a:r>
          </a:p>
        </p:txBody>
      </p:sp>
      <p:pic>
        <p:nvPicPr>
          <p:cNvPr id="968" name="Shape 9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143000"/>
            <a:ext cx="1600199" cy="22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Shape 9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1111250"/>
            <a:ext cx="7229475" cy="52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Shape 970"/>
          <p:cNvSpPr txBox="1"/>
          <p:nvPr/>
        </p:nvSpPr>
        <p:spPr>
          <a:xfrm>
            <a:off x="7162800" y="990600"/>
            <a:ext cx="1524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Transaction Ids</a:t>
            </a:r>
          </a:p>
        </p:txBody>
      </p:sp>
      <p:cxnSp>
        <p:nvCxnSpPr>
          <p:cNvPr id="971" name="Shape 971"/>
          <p:cNvCxnSpPr/>
          <p:nvPr/>
        </p:nvCxnSpPr>
        <p:spPr>
          <a:xfrm flipH="1">
            <a:off x="6400800" y="1295400"/>
            <a:ext cx="838199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72" name="Shape 972"/>
          <p:cNvCxnSpPr/>
          <p:nvPr/>
        </p:nvCxnSpPr>
        <p:spPr>
          <a:xfrm flipH="1">
            <a:off x="7772400" y="1371600"/>
            <a:ext cx="76199" cy="228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73" name="Shape 973"/>
          <p:cNvSpPr txBox="1"/>
          <p:nvPr/>
        </p:nvSpPr>
        <p:spPr>
          <a:xfrm>
            <a:off x="1219200" y="5715000"/>
            <a:ext cx="175260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supported by any transactions</a:t>
            </a:r>
          </a:p>
        </p:txBody>
      </p:sp>
      <p:cxnSp>
        <p:nvCxnSpPr>
          <p:cNvPr id="974" name="Shape 974"/>
          <p:cNvCxnSpPr/>
          <p:nvPr/>
        </p:nvCxnSpPr>
        <p:spPr>
          <a:xfrm>
            <a:off x="2819400" y="6019800"/>
            <a:ext cx="2286000" cy="761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75" name="Shape 975"/>
          <p:cNvCxnSpPr/>
          <p:nvPr/>
        </p:nvCxnSpPr>
        <p:spPr>
          <a:xfrm rot="10800000" flipH="1">
            <a:off x="2819400" y="5486400"/>
            <a:ext cx="152400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Maximal vs Closed Frequent Itemsets</a:t>
            </a:r>
          </a:p>
        </p:txBody>
      </p:sp>
      <p:pic>
        <p:nvPicPr>
          <p:cNvPr id="981" name="Shape 9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66800"/>
            <a:ext cx="7086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Shape 982"/>
          <p:cNvSpPr txBox="1"/>
          <p:nvPr/>
        </p:nvSpPr>
        <p:spPr>
          <a:xfrm>
            <a:off x="381000" y="1066800"/>
            <a:ext cx="2286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support = 2</a:t>
            </a:r>
          </a:p>
        </p:txBody>
      </p:sp>
      <p:sp>
        <p:nvSpPr>
          <p:cNvPr id="983" name="Shape 983"/>
          <p:cNvSpPr txBox="1"/>
          <p:nvPr/>
        </p:nvSpPr>
        <p:spPr>
          <a:xfrm>
            <a:off x="7010400" y="5105400"/>
            <a:ext cx="1524000" cy="623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Closed =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Maximal = 4</a:t>
            </a:r>
          </a:p>
        </p:txBody>
      </p:sp>
      <p:sp>
        <p:nvSpPr>
          <p:cNvPr id="984" name="Shape 984"/>
          <p:cNvSpPr txBox="1"/>
          <p:nvPr/>
        </p:nvSpPr>
        <p:spPr>
          <a:xfrm>
            <a:off x="7543800" y="1905000"/>
            <a:ext cx="12191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and maximal</a:t>
            </a:r>
          </a:p>
        </p:txBody>
      </p:sp>
      <p:cxnSp>
        <p:nvCxnSpPr>
          <p:cNvPr id="985" name="Shape 985"/>
          <p:cNvCxnSpPr/>
          <p:nvPr/>
        </p:nvCxnSpPr>
        <p:spPr>
          <a:xfrm flipH="1">
            <a:off x="6477000" y="2209800"/>
            <a:ext cx="1066799" cy="6095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86" name="Shape 986"/>
          <p:cNvCxnSpPr/>
          <p:nvPr/>
        </p:nvCxnSpPr>
        <p:spPr>
          <a:xfrm flipH="1">
            <a:off x="7239000" y="2209800"/>
            <a:ext cx="304799" cy="6095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87" name="Shape 987"/>
          <p:cNvCxnSpPr/>
          <p:nvPr/>
        </p:nvCxnSpPr>
        <p:spPr>
          <a:xfrm flipH="1">
            <a:off x="4876800" y="1371600"/>
            <a:ext cx="609599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988" name="Shape 988"/>
          <p:cNvSpPr txBox="1"/>
          <p:nvPr/>
        </p:nvSpPr>
        <p:spPr>
          <a:xfrm>
            <a:off x="5486400" y="990600"/>
            <a:ext cx="12191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but not maximal</a:t>
            </a:r>
          </a:p>
        </p:txBody>
      </p:sp>
      <p:cxnSp>
        <p:nvCxnSpPr>
          <p:cNvPr id="989" name="Shape 989"/>
          <p:cNvCxnSpPr/>
          <p:nvPr/>
        </p:nvCxnSpPr>
        <p:spPr>
          <a:xfrm flipH="1">
            <a:off x="3962399" y="1219200"/>
            <a:ext cx="1524000" cy="5333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990" name="Shape 990"/>
          <p:cNvCxnSpPr/>
          <p:nvPr/>
        </p:nvCxnSpPr>
        <p:spPr>
          <a:xfrm>
            <a:off x="5715000" y="1447800"/>
            <a:ext cx="0" cy="3047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01" t="12593" r="40833" b="7406"/>
          <a:stretch/>
        </p:blipFill>
        <p:spPr>
          <a:xfrm>
            <a:off x="838200" y="-51758"/>
            <a:ext cx="7391400" cy="69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Definition: Frequent Itemset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4294967295"/>
          </p:nvPr>
        </p:nvSpPr>
        <p:spPr>
          <a:xfrm>
            <a:off x="304800" y="1066800"/>
            <a:ext cx="4876799" cy="53339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</a:t>
            </a:r>
            <a:endParaRPr lang="en-U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collection of one or more items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{Milk, Bread, Diaper}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contains k items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count (σ)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Frequency of occurrence of 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  σ({Milk,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Bread,Diaper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}) = 2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Fraction of transactions that contain 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  s({Milk, Bread, Diaper}) = 2/5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</a:t>
            </a:r>
            <a:endParaRPr lang="en-U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8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whose support is greater than or equal to a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threshold</a:t>
            </a:r>
          </a:p>
        </p:txBody>
      </p:sp>
      <p:pic>
        <p:nvPicPr>
          <p:cNvPr id="47" name="Shape 47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089150"/>
            <a:ext cx="3656685" cy="2183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Maximal vs Closed Itemsets</a:t>
            </a:r>
          </a:p>
        </p:txBody>
      </p:sp>
      <p:pic>
        <p:nvPicPr>
          <p:cNvPr id="996" name="Shape 99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2286" y="1295400"/>
            <a:ext cx="5065711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FP-growth Algorithm</a:t>
            </a:r>
          </a:p>
        </p:txBody>
      </p:sp>
      <p:sp>
        <p:nvSpPr>
          <p:cNvPr id="1030" name="Shape 1030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compressed representation of the database using an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FP-tree (Frequent Pattern-Tree)</a:t>
            </a:r>
            <a:endParaRPr lang="en-US"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an FP-tree has been constructed, it uses a recursive divide-and-conquer approach to mine the frequent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itemsets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FP-tree construction</a:t>
            </a:r>
          </a:p>
        </p:txBody>
      </p:sp>
      <p:sp>
        <p:nvSpPr>
          <p:cNvPr id="1036" name="Shape 1036"/>
          <p:cNvSpPr/>
          <p:nvPr/>
        </p:nvSpPr>
        <p:spPr>
          <a:xfrm>
            <a:off x="7010400" y="11430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7" name="Shape 10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81201"/>
            <a:ext cx="2374899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Shape 1038"/>
          <p:cNvSpPr/>
          <p:nvPr/>
        </p:nvSpPr>
        <p:spPr>
          <a:xfrm>
            <a:off x="6629400" y="18288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9" name="Shape 1039"/>
          <p:cNvSpPr/>
          <p:nvPr/>
        </p:nvSpPr>
        <p:spPr>
          <a:xfrm>
            <a:off x="6172200" y="26670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0" name="Shape 1040"/>
          <p:cNvSpPr/>
          <p:nvPr/>
        </p:nvSpPr>
        <p:spPr>
          <a:xfrm>
            <a:off x="6858000" y="42672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41" name="Shape 1041"/>
          <p:cNvCxnSpPr/>
          <p:nvPr/>
        </p:nvCxnSpPr>
        <p:spPr>
          <a:xfrm flipH="1">
            <a:off x="6858000" y="1447800"/>
            <a:ext cx="304799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42" name="Shape 1042"/>
          <p:cNvCxnSpPr/>
          <p:nvPr/>
        </p:nvCxnSpPr>
        <p:spPr>
          <a:xfrm flipH="1">
            <a:off x="6324599" y="2133600"/>
            <a:ext cx="381000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3" name="Shape 1043"/>
          <p:cNvSpPr/>
          <p:nvPr/>
        </p:nvSpPr>
        <p:spPr>
          <a:xfrm>
            <a:off x="6248400" y="3657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4" name="Shape 1044"/>
          <p:cNvSpPr/>
          <p:nvPr/>
        </p:nvSpPr>
        <p:spPr>
          <a:xfrm>
            <a:off x="5867400" y="43434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5" name="Shape 1045"/>
          <p:cNvSpPr/>
          <p:nvPr/>
        </p:nvSpPr>
        <p:spPr>
          <a:xfrm>
            <a:off x="5410200" y="5181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46" name="Shape 1046"/>
          <p:cNvCxnSpPr/>
          <p:nvPr/>
        </p:nvCxnSpPr>
        <p:spPr>
          <a:xfrm flipH="1">
            <a:off x="6096000" y="3962400"/>
            <a:ext cx="304799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47" name="Shape 1047"/>
          <p:cNvCxnSpPr/>
          <p:nvPr/>
        </p:nvCxnSpPr>
        <p:spPr>
          <a:xfrm flipH="1">
            <a:off x="5562599" y="4648200"/>
            <a:ext cx="381000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8" name="Shape 1048"/>
          <p:cNvSpPr/>
          <p:nvPr/>
        </p:nvSpPr>
        <p:spPr>
          <a:xfrm>
            <a:off x="7467600" y="5181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9" name="Shape 1049"/>
          <p:cNvSpPr/>
          <p:nvPr/>
        </p:nvSpPr>
        <p:spPr>
          <a:xfrm>
            <a:off x="7924800" y="5943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50" name="Shape 1050"/>
          <p:cNvCxnSpPr/>
          <p:nvPr/>
        </p:nvCxnSpPr>
        <p:spPr>
          <a:xfrm>
            <a:off x="6400800" y="3962400"/>
            <a:ext cx="45720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51" name="Shape 1051"/>
          <p:cNvCxnSpPr/>
          <p:nvPr/>
        </p:nvCxnSpPr>
        <p:spPr>
          <a:xfrm rot="10800000">
            <a:off x="7086599" y="4572000"/>
            <a:ext cx="4572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52" name="Shape 1052"/>
          <p:cNvCxnSpPr/>
          <p:nvPr/>
        </p:nvCxnSpPr>
        <p:spPr>
          <a:xfrm>
            <a:off x="7696200" y="5486400"/>
            <a:ext cx="304799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53" name="Shape 1053"/>
          <p:cNvSpPr txBox="1"/>
          <p:nvPr/>
        </p:nvSpPr>
        <p:spPr>
          <a:xfrm>
            <a:off x="6477000" y="9906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</a:t>
            </a:r>
          </a:p>
        </p:txBody>
      </p:sp>
      <p:sp>
        <p:nvSpPr>
          <p:cNvPr id="1054" name="Shape 1054"/>
          <p:cNvSpPr txBox="1"/>
          <p:nvPr/>
        </p:nvSpPr>
        <p:spPr>
          <a:xfrm>
            <a:off x="6172200" y="17526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A:1</a:t>
            </a:r>
          </a:p>
        </p:txBody>
      </p:sp>
      <p:sp>
        <p:nvSpPr>
          <p:cNvPr id="1055" name="Shape 1055"/>
          <p:cNvSpPr txBox="1"/>
          <p:nvPr/>
        </p:nvSpPr>
        <p:spPr>
          <a:xfrm>
            <a:off x="5715000" y="25908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B:1</a:t>
            </a:r>
          </a:p>
        </p:txBody>
      </p:sp>
      <p:sp>
        <p:nvSpPr>
          <p:cNvPr id="1056" name="Shape 1056"/>
          <p:cNvSpPr txBox="1"/>
          <p:nvPr/>
        </p:nvSpPr>
        <p:spPr>
          <a:xfrm>
            <a:off x="5715000" y="35814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</a:t>
            </a:r>
          </a:p>
        </p:txBody>
      </p:sp>
      <p:sp>
        <p:nvSpPr>
          <p:cNvPr id="1057" name="Shape 1057"/>
          <p:cNvSpPr txBox="1"/>
          <p:nvPr/>
        </p:nvSpPr>
        <p:spPr>
          <a:xfrm>
            <a:off x="5334000" y="42672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A:1</a:t>
            </a:r>
          </a:p>
        </p:txBody>
      </p:sp>
      <p:sp>
        <p:nvSpPr>
          <p:cNvPr id="1058" name="Shape 1058"/>
          <p:cNvSpPr txBox="1"/>
          <p:nvPr/>
        </p:nvSpPr>
        <p:spPr>
          <a:xfrm>
            <a:off x="4876800" y="51054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B:1</a:t>
            </a:r>
          </a:p>
        </p:txBody>
      </p:sp>
      <p:sp>
        <p:nvSpPr>
          <p:cNvPr id="1059" name="Shape 1059"/>
          <p:cNvSpPr txBox="1"/>
          <p:nvPr/>
        </p:nvSpPr>
        <p:spPr>
          <a:xfrm>
            <a:off x="7086600" y="41910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B:1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7848600" y="51054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C:1</a:t>
            </a:r>
          </a:p>
        </p:txBody>
      </p:sp>
      <p:sp>
        <p:nvSpPr>
          <p:cNvPr id="1061" name="Shape 1061"/>
          <p:cNvSpPr txBox="1"/>
          <p:nvPr/>
        </p:nvSpPr>
        <p:spPr>
          <a:xfrm>
            <a:off x="8229600" y="58674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3276600" y="1219200"/>
            <a:ext cx="26669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reading TID=1:</a:t>
            </a:r>
          </a:p>
        </p:txBody>
      </p:sp>
      <p:sp>
        <p:nvSpPr>
          <p:cNvPr id="1063" name="Shape 1063"/>
          <p:cNvSpPr txBox="1"/>
          <p:nvPr/>
        </p:nvSpPr>
        <p:spPr>
          <a:xfrm>
            <a:off x="3200400" y="3413125"/>
            <a:ext cx="26669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reading TID=2:</a:t>
            </a:r>
          </a:p>
        </p:txBody>
      </p:sp>
      <p:cxnSp>
        <p:nvCxnSpPr>
          <p:cNvPr id="1064" name="Shape 1064"/>
          <p:cNvCxnSpPr/>
          <p:nvPr/>
        </p:nvCxnSpPr>
        <p:spPr>
          <a:xfrm rot="10800000" flipH="1">
            <a:off x="5715000" y="4495800"/>
            <a:ext cx="1143000" cy="8381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4690"/>
            <a:ext cx="3886200" cy="69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0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05000"/>
            <a:ext cx="2374899" cy="396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937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FP-Tree Construction</a:t>
            </a:r>
          </a:p>
        </p:txBody>
      </p:sp>
      <p:sp>
        <p:nvSpPr>
          <p:cNvPr id="1070" name="Shape 1070"/>
          <p:cNvSpPr/>
          <p:nvPr/>
        </p:nvSpPr>
        <p:spPr>
          <a:xfrm>
            <a:off x="6705600" y="2514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1" name="Shape 1071"/>
          <p:cNvSpPr/>
          <p:nvPr/>
        </p:nvSpPr>
        <p:spPr>
          <a:xfrm>
            <a:off x="5715000" y="1752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2" name="Shape 1072"/>
          <p:cNvSpPr/>
          <p:nvPr/>
        </p:nvSpPr>
        <p:spPr>
          <a:xfrm>
            <a:off x="4648200" y="25908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3" name="Shape 1073"/>
          <p:cNvSpPr/>
          <p:nvPr/>
        </p:nvSpPr>
        <p:spPr>
          <a:xfrm>
            <a:off x="3733800" y="34290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74" name="Shape 1074"/>
          <p:cNvCxnSpPr/>
          <p:nvPr/>
        </p:nvCxnSpPr>
        <p:spPr>
          <a:xfrm flipH="1">
            <a:off x="4800600" y="2057400"/>
            <a:ext cx="10667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75" name="Shape 1075"/>
          <p:cNvCxnSpPr/>
          <p:nvPr/>
        </p:nvCxnSpPr>
        <p:spPr>
          <a:xfrm flipH="1">
            <a:off x="3962400" y="2895600"/>
            <a:ext cx="8381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76" name="Shape 1076"/>
          <p:cNvSpPr/>
          <p:nvPr/>
        </p:nvSpPr>
        <p:spPr>
          <a:xfrm>
            <a:off x="7315200" y="34290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7" name="Shape 1077"/>
          <p:cNvSpPr/>
          <p:nvPr/>
        </p:nvSpPr>
        <p:spPr>
          <a:xfrm>
            <a:off x="7086600" y="41910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78" name="Shape 1078"/>
          <p:cNvCxnSpPr/>
          <p:nvPr/>
        </p:nvCxnSpPr>
        <p:spPr>
          <a:xfrm>
            <a:off x="5867400" y="2057400"/>
            <a:ext cx="9144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79" name="Shape 1079"/>
          <p:cNvCxnSpPr/>
          <p:nvPr/>
        </p:nvCxnSpPr>
        <p:spPr>
          <a:xfrm rot="10800000">
            <a:off x="6934199" y="2819400"/>
            <a:ext cx="4572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80" name="Shape 1080"/>
          <p:cNvCxnSpPr/>
          <p:nvPr/>
        </p:nvCxnSpPr>
        <p:spPr>
          <a:xfrm flipH="1">
            <a:off x="7315200" y="3733800"/>
            <a:ext cx="152399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1" name="Shape 1081"/>
          <p:cNvSpPr txBox="1"/>
          <p:nvPr/>
        </p:nvSpPr>
        <p:spPr>
          <a:xfrm>
            <a:off x="5105400" y="16764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</a:t>
            </a:r>
          </a:p>
        </p:txBody>
      </p:sp>
      <p:sp>
        <p:nvSpPr>
          <p:cNvPr id="1082" name="Shape 1082"/>
          <p:cNvSpPr txBox="1"/>
          <p:nvPr/>
        </p:nvSpPr>
        <p:spPr>
          <a:xfrm>
            <a:off x="4114800" y="25146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A:7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3200400" y="33528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B:5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6934200" y="24384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B:3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7696200" y="33528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C:3</a:t>
            </a:r>
          </a:p>
        </p:txBody>
      </p:sp>
      <p:sp>
        <p:nvSpPr>
          <p:cNvPr id="1086" name="Shape 1086"/>
          <p:cNvSpPr txBox="1"/>
          <p:nvPr/>
        </p:nvSpPr>
        <p:spPr>
          <a:xfrm>
            <a:off x="7391400" y="41148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sp>
        <p:nvSpPr>
          <p:cNvPr id="1087" name="Shape 1087"/>
          <p:cNvSpPr/>
          <p:nvPr/>
        </p:nvSpPr>
        <p:spPr>
          <a:xfrm>
            <a:off x="4572000" y="35655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8" name="Shape 1088"/>
          <p:cNvSpPr/>
          <p:nvPr/>
        </p:nvSpPr>
        <p:spPr>
          <a:xfrm>
            <a:off x="4724400" y="44958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9" name="Shape 1089"/>
          <p:cNvCxnSpPr/>
          <p:nvPr/>
        </p:nvCxnSpPr>
        <p:spPr>
          <a:xfrm rot="10800000" flipH="1">
            <a:off x="4724400" y="2895600"/>
            <a:ext cx="76199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0" name="Shape 1090"/>
          <p:cNvCxnSpPr/>
          <p:nvPr/>
        </p:nvCxnSpPr>
        <p:spPr>
          <a:xfrm>
            <a:off x="4724400" y="3886200"/>
            <a:ext cx="761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1" name="Shape 1091"/>
          <p:cNvSpPr txBox="1"/>
          <p:nvPr/>
        </p:nvSpPr>
        <p:spPr>
          <a:xfrm>
            <a:off x="4876800" y="35052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C:1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5029200" y="44196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sp>
        <p:nvSpPr>
          <p:cNvPr id="1093" name="Shape 1093"/>
          <p:cNvSpPr/>
          <p:nvPr/>
        </p:nvSpPr>
        <p:spPr>
          <a:xfrm>
            <a:off x="3429000" y="43434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4" name="Shape 1094"/>
          <p:cNvSpPr txBox="1"/>
          <p:nvPr/>
        </p:nvSpPr>
        <p:spPr>
          <a:xfrm>
            <a:off x="2895600" y="42672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C:3</a:t>
            </a:r>
          </a:p>
        </p:txBody>
      </p:sp>
      <p:sp>
        <p:nvSpPr>
          <p:cNvPr id="1095" name="Shape 1095"/>
          <p:cNvSpPr/>
          <p:nvPr/>
        </p:nvSpPr>
        <p:spPr>
          <a:xfrm>
            <a:off x="3200400" y="53340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6" name="Shape 1096"/>
          <p:cNvSpPr txBox="1"/>
          <p:nvPr/>
        </p:nvSpPr>
        <p:spPr>
          <a:xfrm>
            <a:off x="2743200" y="51816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cxnSp>
        <p:nvCxnSpPr>
          <p:cNvPr id="1097" name="Shape 1097"/>
          <p:cNvCxnSpPr/>
          <p:nvPr/>
        </p:nvCxnSpPr>
        <p:spPr>
          <a:xfrm rot="10800000" flipH="1">
            <a:off x="3581400" y="3733800"/>
            <a:ext cx="3047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8" name="Shape 1098"/>
          <p:cNvCxnSpPr/>
          <p:nvPr/>
        </p:nvCxnSpPr>
        <p:spPr>
          <a:xfrm flipH="1">
            <a:off x="3352799" y="4648200"/>
            <a:ext cx="22860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9" name="Shape 1099"/>
          <p:cNvSpPr/>
          <p:nvPr/>
        </p:nvSpPr>
        <p:spPr>
          <a:xfrm>
            <a:off x="5562600" y="352107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0" name="Shape 1100"/>
          <p:cNvSpPr txBox="1"/>
          <p:nvPr/>
        </p:nvSpPr>
        <p:spPr>
          <a:xfrm>
            <a:off x="5867400" y="35052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sp>
        <p:nvSpPr>
          <p:cNvPr id="1101" name="Shape 1101"/>
          <p:cNvSpPr/>
          <p:nvPr/>
        </p:nvSpPr>
        <p:spPr>
          <a:xfrm>
            <a:off x="5791200" y="4419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2" name="Shape 1102"/>
          <p:cNvSpPr txBox="1"/>
          <p:nvPr/>
        </p:nvSpPr>
        <p:spPr>
          <a:xfrm>
            <a:off x="6019800" y="44196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E:1</a:t>
            </a:r>
          </a:p>
        </p:txBody>
      </p:sp>
      <p:sp>
        <p:nvSpPr>
          <p:cNvPr id="1103" name="Shape 1103"/>
          <p:cNvSpPr/>
          <p:nvPr/>
        </p:nvSpPr>
        <p:spPr>
          <a:xfrm>
            <a:off x="8077200" y="4419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4" name="Shape 1104"/>
          <p:cNvSpPr txBox="1"/>
          <p:nvPr/>
        </p:nvSpPr>
        <p:spPr>
          <a:xfrm>
            <a:off x="8305800" y="4267200"/>
            <a:ext cx="762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E:1</a:t>
            </a:r>
          </a:p>
        </p:txBody>
      </p:sp>
      <p:cxnSp>
        <p:nvCxnSpPr>
          <p:cNvPr id="1105" name="Shape 1105"/>
          <p:cNvCxnSpPr/>
          <p:nvPr/>
        </p:nvCxnSpPr>
        <p:spPr>
          <a:xfrm rot="10800000">
            <a:off x="7467599" y="3733800"/>
            <a:ext cx="76200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06" name="Shape 1106"/>
          <p:cNvCxnSpPr/>
          <p:nvPr/>
        </p:nvCxnSpPr>
        <p:spPr>
          <a:xfrm rot="10800000">
            <a:off x="4800600" y="2895600"/>
            <a:ext cx="8381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07" name="Shape 1107"/>
          <p:cNvCxnSpPr/>
          <p:nvPr/>
        </p:nvCxnSpPr>
        <p:spPr>
          <a:xfrm rot="10800000">
            <a:off x="5715000" y="3810000"/>
            <a:ext cx="1523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108" name="Shape 1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3000"/>
            <a:ext cx="1690687" cy="281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9" name="Shape 1109"/>
          <p:cNvCxnSpPr/>
          <p:nvPr/>
        </p:nvCxnSpPr>
        <p:spPr>
          <a:xfrm rot="10800000" flipH="1">
            <a:off x="3505200" y="4572000"/>
            <a:ext cx="609599" cy="8381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10" name="Shape 1110"/>
          <p:cNvCxnSpPr/>
          <p:nvPr/>
        </p:nvCxnSpPr>
        <p:spPr>
          <a:xfrm rot="10800000" flipH="1">
            <a:off x="4953000" y="3825874"/>
            <a:ext cx="685799" cy="669925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11" name="Shape 1111"/>
          <p:cNvCxnSpPr/>
          <p:nvPr/>
        </p:nvCxnSpPr>
        <p:spPr>
          <a:xfrm>
            <a:off x="5867400" y="3825875"/>
            <a:ext cx="1219199" cy="441324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12" name="Shape 1112"/>
          <p:cNvCxnSpPr/>
          <p:nvPr/>
        </p:nvCxnSpPr>
        <p:spPr>
          <a:xfrm rot="10800000" flipH="1">
            <a:off x="6477000" y="4571999"/>
            <a:ext cx="1600199" cy="15875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13" name="Shape 1113"/>
          <p:cNvCxnSpPr/>
          <p:nvPr/>
        </p:nvCxnSpPr>
        <p:spPr>
          <a:xfrm rot="10800000" flipH="1">
            <a:off x="3657600" y="3825875"/>
            <a:ext cx="914400" cy="593724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14" name="Shape 1114"/>
          <p:cNvCxnSpPr/>
          <p:nvPr/>
        </p:nvCxnSpPr>
        <p:spPr>
          <a:xfrm rot="10800000" flipH="1">
            <a:off x="5029200" y="3521075"/>
            <a:ext cx="2286000" cy="761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15" name="Shape 1115"/>
          <p:cNvCxnSpPr/>
          <p:nvPr/>
        </p:nvCxnSpPr>
        <p:spPr>
          <a:xfrm rot="10800000" flipH="1">
            <a:off x="4038600" y="2743200"/>
            <a:ext cx="2666999" cy="854074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116" name="Shape 1116"/>
          <p:cNvSpPr txBox="1"/>
          <p:nvPr/>
        </p:nvSpPr>
        <p:spPr>
          <a:xfrm>
            <a:off x="5029200" y="5486400"/>
            <a:ext cx="3809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Pointers are used to assist frequent itemset generation</a:t>
            </a:r>
          </a:p>
        </p:txBody>
      </p:sp>
      <p:sp>
        <p:nvSpPr>
          <p:cNvPr id="1117" name="Shape 1117"/>
          <p:cNvSpPr/>
          <p:nvPr/>
        </p:nvSpPr>
        <p:spPr>
          <a:xfrm>
            <a:off x="4114800" y="43434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8" name="Shape 1118"/>
          <p:cNvSpPr txBox="1"/>
          <p:nvPr/>
        </p:nvSpPr>
        <p:spPr>
          <a:xfrm>
            <a:off x="3962400" y="46482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cxnSp>
        <p:nvCxnSpPr>
          <p:cNvPr id="1119" name="Shape 1119"/>
          <p:cNvCxnSpPr/>
          <p:nvPr/>
        </p:nvCxnSpPr>
        <p:spPr>
          <a:xfrm>
            <a:off x="4419600" y="4572000"/>
            <a:ext cx="304799" cy="761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20" name="Shape 1120"/>
          <p:cNvCxnSpPr/>
          <p:nvPr/>
        </p:nvCxnSpPr>
        <p:spPr>
          <a:xfrm>
            <a:off x="3962400" y="3733800"/>
            <a:ext cx="2286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1" name="Shape 1121"/>
          <p:cNvSpPr/>
          <p:nvPr/>
        </p:nvSpPr>
        <p:spPr>
          <a:xfrm>
            <a:off x="4724400" y="51054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2" name="Shape 1122"/>
          <p:cNvSpPr txBox="1"/>
          <p:nvPr/>
        </p:nvSpPr>
        <p:spPr>
          <a:xfrm>
            <a:off x="5029200" y="50292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E:1</a:t>
            </a:r>
          </a:p>
        </p:txBody>
      </p:sp>
      <p:cxnSp>
        <p:nvCxnSpPr>
          <p:cNvPr id="1123" name="Shape 1123"/>
          <p:cNvCxnSpPr/>
          <p:nvPr/>
        </p:nvCxnSpPr>
        <p:spPr>
          <a:xfrm>
            <a:off x="4876800" y="4800600"/>
            <a:ext cx="0" cy="304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 flipH="1">
            <a:off x="4953000" y="4648200"/>
            <a:ext cx="838199" cy="5333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125" name="Shape 1125"/>
          <p:cNvSpPr txBox="1"/>
          <p:nvPr/>
        </p:nvSpPr>
        <p:spPr>
          <a:xfrm>
            <a:off x="2209800" y="1219200"/>
            <a:ext cx="1524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Transaction Database</a:t>
            </a:r>
          </a:p>
        </p:txBody>
      </p:sp>
      <p:pic>
        <p:nvPicPr>
          <p:cNvPr id="1126" name="Shape 1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495800"/>
            <a:ext cx="1828800" cy="166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Shape 1127"/>
          <p:cNvCxnSpPr/>
          <p:nvPr/>
        </p:nvCxnSpPr>
        <p:spPr>
          <a:xfrm rot="10800000" flipH="1">
            <a:off x="2438400" y="2819400"/>
            <a:ext cx="2209799" cy="5333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28" name="Shape 1128"/>
          <p:cNvCxnSpPr/>
          <p:nvPr/>
        </p:nvCxnSpPr>
        <p:spPr>
          <a:xfrm rot="10800000">
            <a:off x="1600200" y="4876800"/>
            <a:ext cx="838199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29" name="Shape 1129"/>
          <p:cNvCxnSpPr/>
          <p:nvPr/>
        </p:nvCxnSpPr>
        <p:spPr>
          <a:xfrm rot="10800000">
            <a:off x="2438400" y="3352799"/>
            <a:ext cx="0" cy="1524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30" name="Shape 1130"/>
          <p:cNvCxnSpPr/>
          <p:nvPr/>
        </p:nvCxnSpPr>
        <p:spPr>
          <a:xfrm rot="10800000">
            <a:off x="1600200" y="5181600"/>
            <a:ext cx="990599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31" name="Shape 1131"/>
          <p:cNvCxnSpPr/>
          <p:nvPr/>
        </p:nvCxnSpPr>
        <p:spPr>
          <a:xfrm rot="10800000">
            <a:off x="2590800" y="4038599"/>
            <a:ext cx="0" cy="1143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32" name="Shape 1132"/>
          <p:cNvCxnSpPr/>
          <p:nvPr/>
        </p:nvCxnSpPr>
        <p:spPr>
          <a:xfrm rot="10800000" flipH="1">
            <a:off x="2590800" y="3657599"/>
            <a:ext cx="1219199" cy="381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33" name="Shape 1133"/>
          <p:cNvCxnSpPr/>
          <p:nvPr/>
        </p:nvCxnSpPr>
        <p:spPr>
          <a:xfrm rot="10800000" flipH="1">
            <a:off x="2514600" y="4571999"/>
            <a:ext cx="990599" cy="9144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34" name="Shape 1134"/>
          <p:cNvCxnSpPr/>
          <p:nvPr/>
        </p:nvCxnSpPr>
        <p:spPr>
          <a:xfrm rot="10800000">
            <a:off x="1600199" y="548640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35" name="Shape 1135"/>
          <p:cNvCxnSpPr/>
          <p:nvPr/>
        </p:nvCxnSpPr>
        <p:spPr>
          <a:xfrm rot="10800000">
            <a:off x="1600199" y="579120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36" name="Shape 1136"/>
          <p:cNvCxnSpPr/>
          <p:nvPr/>
        </p:nvCxnSpPr>
        <p:spPr>
          <a:xfrm rot="10800000" flipH="1">
            <a:off x="2514600" y="5562599"/>
            <a:ext cx="685799" cy="2286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37" name="Shape 1137"/>
          <p:cNvCxnSpPr/>
          <p:nvPr/>
        </p:nvCxnSpPr>
        <p:spPr>
          <a:xfrm rot="10800000">
            <a:off x="1600199" y="6019800"/>
            <a:ext cx="1447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38" name="Shape 1138"/>
          <p:cNvCxnSpPr/>
          <p:nvPr/>
        </p:nvCxnSpPr>
        <p:spPr>
          <a:xfrm rot="10800000" flipH="1">
            <a:off x="3048000" y="5334000"/>
            <a:ext cx="1676399" cy="685799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139" name="Shape 1139"/>
          <p:cNvSpPr txBox="1"/>
          <p:nvPr/>
        </p:nvSpPr>
        <p:spPr>
          <a:xfrm>
            <a:off x="381000" y="4114800"/>
            <a:ext cx="1752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table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FP-growth</a:t>
            </a:r>
          </a:p>
        </p:txBody>
      </p:sp>
      <p:sp>
        <p:nvSpPr>
          <p:cNvPr id="1145" name="Shape 1145"/>
          <p:cNvSpPr/>
          <p:nvPr/>
        </p:nvSpPr>
        <p:spPr>
          <a:xfrm>
            <a:off x="3581400" y="26511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2743200" y="18129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7" name="Shape 1147"/>
          <p:cNvSpPr/>
          <p:nvPr/>
        </p:nvSpPr>
        <p:spPr>
          <a:xfrm>
            <a:off x="1905000" y="26511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8" name="Shape 1148"/>
          <p:cNvSpPr/>
          <p:nvPr/>
        </p:nvSpPr>
        <p:spPr>
          <a:xfrm>
            <a:off x="1143000" y="34893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9" name="Shape 1149"/>
          <p:cNvCxnSpPr/>
          <p:nvPr/>
        </p:nvCxnSpPr>
        <p:spPr>
          <a:xfrm flipH="1">
            <a:off x="2133599" y="2133600"/>
            <a:ext cx="762000" cy="5175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50" name="Shape 1150"/>
          <p:cNvCxnSpPr/>
          <p:nvPr/>
        </p:nvCxnSpPr>
        <p:spPr>
          <a:xfrm flipH="1">
            <a:off x="1371600" y="2955925"/>
            <a:ext cx="6095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1" name="Shape 1151"/>
          <p:cNvSpPr/>
          <p:nvPr/>
        </p:nvSpPr>
        <p:spPr>
          <a:xfrm>
            <a:off x="4191000" y="35655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2" name="Shape 1152"/>
          <p:cNvSpPr/>
          <p:nvPr/>
        </p:nvSpPr>
        <p:spPr>
          <a:xfrm>
            <a:off x="4191000" y="43275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53" name="Shape 1153"/>
          <p:cNvCxnSpPr/>
          <p:nvPr/>
        </p:nvCxnSpPr>
        <p:spPr>
          <a:xfrm>
            <a:off x="2895600" y="2133600"/>
            <a:ext cx="762000" cy="533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54" name="Shape 1154"/>
          <p:cNvCxnSpPr/>
          <p:nvPr/>
        </p:nvCxnSpPr>
        <p:spPr>
          <a:xfrm rot="10800000">
            <a:off x="3809999" y="2955925"/>
            <a:ext cx="4572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55" name="Shape 1155"/>
          <p:cNvCxnSpPr/>
          <p:nvPr/>
        </p:nvCxnSpPr>
        <p:spPr>
          <a:xfrm>
            <a:off x="4343400" y="3870325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56" name="Shape 1156"/>
          <p:cNvSpPr txBox="1"/>
          <p:nvPr/>
        </p:nvSpPr>
        <p:spPr>
          <a:xfrm>
            <a:off x="2133600" y="17367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</a:t>
            </a:r>
          </a:p>
        </p:txBody>
      </p:sp>
      <p:sp>
        <p:nvSpPr>
          <p:cNvPr id="1157" name="Shape 1157"/>
          <p:cNvSpPr txBox="1"/>
          <p:nvPr/>
        </p:nvSpPr>
        <p:spPr>
          <a:xfrm>
            <a:off x="1371600" y="25749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A:7</a:t>
            </a:r>
          </a:p>
        </p:txBody>
      </p:sp>
      <p:sp>
        <p:nvSpPr>
          <p:cNvPr id="1158" name="Shape 1158"/>
          <p:cNvSpPr txBox="1"/>
          <p:nvPr/>
        </p:nvSpPr>
        <p:spPr>
          <a:xfrm>
            <a:off x="609600" y="34131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B:5</a:t>
            </a:r>
          </a:p>
        </p:txBody>
      </p:sp>
      <p:sp>
        <p:nvSpPr>
          <p:cNvPr id="1159" name="Shape 1159"/>
          <p:cNvSpPr txBox="1"/>
          <p:nvPr/>
        </p:nvSpPr>
        <p:spPr>
          <a:xfrm>
            <a:off x="3810000" y="25749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B:1</a:t>
            </a:r>
          </a:p>
        </p:txBody>
      </p:sp>
      <p:sp>
        <p:nvSpPr>
          <p:cNvPr id="1160" name="Shape 1160"/>
          <p:cNvSpPr txBox="1"/>
          <p:nvPr/>
        </p:nvSpPr>
        <p:spPr>
          <a:xfrm>
            <a:off x="4572000" y="34893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C:1</a:t>
            </a:r>
          </a:p>
        </p:txBody>
      </p:sp>
      <p:sp>
        <p:nvSpPr>
          <p:cNvPr id="1161" name="Shape 1161"/>
          <p:cNvSpPr txBox="1"/>
          <p:nvPr/>
        </p:nvSpPr>
        <p:spPr>
          <a:xfrm>
            <a:off x="4495800" y="42513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sp>
        <p:nvSpPr>
          <p:cNvPr id="1162" name="Shape 1162"/>
          <p:cNvSpPr/>
          <p:nvPr/>
        </p:nvSpPr>
        <p:spPr>
          <a:xfrm>
            <a:off x="1828800" y="362585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Shape 1163"/>
          <p:cNvSpPr/>
          <p:nvPr/>
        </p:nvSpPr>
        <p:spPr>
          <a:xfrm>
            <a:off x="2209800" y="44799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64" name="Shape 1164"/>
          <p:cNvCxnSpPr/>
          <p:nvPr/>
        </p:nvCxnSpPr>
        <p:spPr>
          <a:xfrm rot="10800000">
            <a:off x="1981200" y="2955925"/>
            <a:ext cx="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65" name="Shape 1165"/>
          <p:cNvCxnSpPr/>
          <p:nvPr/>
        </p:nvCxnSpPr>
        <p:spPr>
          <a:xfrm>
            <a:off x="1981200" y="3946525"/>
            <a:ext cx="304799" cy="549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66" name="Shape 1166"/>
          <p:cNvSpPr txBox="1"/>
          <p:nvPr/>
        </p:nvSpPr>
        <p:spPr>
          <a:xfrm>
            <a:off x="2057400" y="35655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C:1</a:t>
            </a:r>
          </a:p>
        </p:txBody>
      </p:sp>
      <p:sp>
        <p:nvSpPr>
          <p:cNvPr id="1167" name="Shape 1167"/>
          <p:cNvSpPr txBox="1"/>
          <p:nvPr/>
        </p:nvSpPr>
        <p:spPr>
          <a:xfrm>
            <a:off x="2438400" y="446405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sp>
        <p:nvSpPr>
          <p:cNvPr id="1168" name="Shape 1168"/>
          <p:cNvSpPr/>
          <p:nvPr/>
        </p:nvSpPr>
        <p:spPr>
          <a:xfrm>
            <a:off x="838200" y="44037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9" name="Shape 1169"/>
          <p:cNvSpPr txBox="1"/>
          <p:nvPr/>
        </p:nvSpPr>
        <p:spPr>
          <a:xfrm>
            <a:off x="304800" y="43275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C:3</a:t>
            </a:r>
          </a:p>
        </p:txBody>
      </p:sp>
      <p:sp>
        <p:nvSpPr>
          <p:cNvPr id="1170" name="Shape 1170"/>
          <p:cNvSpPr/>
          <p:nvPr/>
        </p:nvSpPr>
        <p:spPr>
          <a:xfrm>
            <a:off x="609600" y="5394325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1" name="Shape 1171"/>
          <p:cNvSpPr txBox="1"/>
          <p:nvPr/>
        </p:nvSpPr>
        <p:spPr>
          <a:xfrm>
            <a:off x="76200" y="53181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cxnSp>
        <p:nvCxnSpPr>
          <p:cNvPr id="1172" name="Shape 1172"/>
          <p:cNvCxnSpPr/>
          <p:nvPr/>
        </p:nvCxnSpPr>
        <p:spPr>
          <a:xfrm rot="10800000" flipH="1">
            <a:off x="990600" y="3794125"/>
            <a:ext cx="3047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73" name="Shape 1173"/>
          <p:cNvCxnSpPr/>
          <p:nvPr/>
        </p:nvCxnSpPr>
        <p:spPr>
          <a:xfrm flipH="1">
            <a:off x="761999" y="4708525"/>
            <a:ext cx="22860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4" name="Shape 1174"/>
          <p:cNvSpPr/>
          <p:nvPr/>
        </p:nvSpPr>
        <p:spPr>
          <a:xfrm>
            <a:off x="2743200" y="35814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5" name="Shape 1175"/>
          <p:cNvSpPr txBox="1"/>
          <p:nvPr/>
        </p:nvSpPr>
        <p:spPr>
          <a:xfrm>
            <a:off x="3048000" y="3565525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cxnSp>
        <p:nvCxnSpPr>
          <p:cNvPr id="1176" name="Shape 1176"/>
          <p:cNvCxnSpPr/>
          <p:nvPr/>
        </p:nvCxnSpPr>
        <p:spPr>
          <a:xfrm rot="10800000">
            <a:off x="1981200" y="2955925"/>
            <a:ext cx="838199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77" name="Shape 1177"/>
          <p:cNvSpPr txBox="1"/>
          <p:nvPr/>
        </p:nvSpPr>
        <p:spPr>
          <a:xfrm>
            <a:off x="5638800" y="1600200"/>
            <a:ext cx="3352799" cy="405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Conditional Pattern base for D: 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 = {(A:1,B:1,C:1),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(A:1,B:1), 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(A:1,C:1),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(A:1), 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(B:1,C:1)}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Recursively apply FP-growth on 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 Itemsets found (with sup &gt; 1):</a:t>
            </a:r>
            <a:b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AD, BD, CD, ACD, BCD</a:t>
            </a:r>
          </a:p>
        </p:txBody>
      </p:sp>
      <p:sp>
        <p:nvSpPr>
          <p:cNvPr id="1178" name="Shape 1178"/>
          <p:cNvSpPr/>
          <p:nvPr/>
        </p:nvSpPr>
        <p:spPr>
          <a:xfrm>
            <a:off x="1447800" y="4419600"/>
            <a:ext cx="304799" cy="3047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9" name="Shape 1179"/>
          <p:cNvSpPr txBox="1"/>
          <p:nvPr/>
        </p:nvSpPr>
        <p:spPr>
          <a:xfrm>
            <a:off x="1295400" y="4724400"/>
            <a:ext cx="6095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D:1</a:t>
            </a:r>
          </a:p>
        </p:txBody>
      </p:sp>
      <p:cxnSp>
        <p:nvCxnSpPr>
          <p:cNvPr id="1180" name="Shape 1180"/>
          <p:cNvCxnSpPr/>
          <p:nvPr/>
        </p:nvCxnSpPr>
        <p:spPr>
          <a:xfrm>
            <a:off x="1295400" y="3810000"/>
            <a:ext cx="228600" cy="609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Projected Database</a:t>
            </a:r>
          </a:p>
        </p:txBody>
      </p:sp>
      <p:pic>
        <p:nvPicPr>
          <p:cNvPr id="1203" name="Shape 1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828800"/>
            <a:ext cx="2374899" cy="39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Shape 1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828800"/>
            <a:ext cx="2374899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Shape 1205"/>
          <p:cNvSpPr txBox="1"/>
          <p:nvPr/>
        </p:nvSpPr>
        <p:spPr>
          <a:xfrm>
            <a:off x="1295400" y="1355725"/>
            <a:ext cx="26669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Database:</a:t>
            </a:r>
          </a:p>
        </p:txBody>
      </p:sp>
      <p:sp>
        <p:nvSpPr>
          <p:cNvPr id="1206" name="Shape 1206"/>
          <p:cNvSpPr txBox="1"/>
          <p:nvPr/>
        </p:nvSpPr>
        <p:spPr>
          <a:xfrm>
            <a:off x="5029200" y="1066800"/>
            <a:ext cx="2666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Projected Database for node A: </a:t>
            </a:r>
          </a:p>
        </p:txBody>
      </p:sp>
      <p:sp>
        <p:nvSpPr>
          <p:cNvPr id="1207" name="Shape 1207"/>
          <p:cNvSpPr txBox="1"/>
          <p:nvPr/>
        </p:nvSpPr>
        <p:spPr>
          <a:xfrm>
            <a:off x="381000" y="5943600"/>
            <a:ext cx="85343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transaction T, projected transaction at node A is T ∩ E(A)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ECLAT</a:t>
            </a:r>
          </a:p>
        </p:txBody>
      </p:sp>
      <p:sp>
        <p:nvSpPr>
          <p:cNvPr id="1213" name="Shape 1213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item, store a list of transaction ids (tids)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4" name="Shape 1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905000"/>
            <a:ext cx="1990724" cy="428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Shape 1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133600"/>
            <a:ext cx="3267075" cy="3189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Shape 1216"/>
          <p:cNvCxnSpPr/>
          <p:nvPr/>
        </p:nvCxnSpPr>
        <p:spPr>
          <a:xfrm>
            <a:off x="5181600" y="5410200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217" name="Shape 1217"/>
          <p:cNvSpPr txBox="1"/>
          <p:nvPr/>
        </p:nvSpPr>
        <p:spPr>
          <a:xfrm>
            <a:off x="4800600" y="5791200"/>
            <a:ext cx="1143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TID-list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ECLAT</a:t>
            </a:r>
          </a:p>
        </p:txBody>
      </p:sp>
      <p:sp>
        <p:nvSpPr>
          <p:cNvPr id="1223" name="Shape 1223"/>
          <p:cNvSpPr txBox="1">
            <a:spLocks noGrp="1"/>
          </p:cNvSpPr>
          <p:nvPr>
            <p:ph type="body" idx="4294967295"/>
          </p:nvPr>
        </p:nvSpPr>
        <p:spPr>
          <a:xfrm>
            <a:off x="381000" y="9906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support of any k-itemset by intersecting tid-lists of two of its (k-1) subsets.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traversal approaches: 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top-down, bottom-up and hybrid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Advantage: very fast support counting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Disadvantage: intermediate tid-lists may become too large for memory</a:t>
            </a:r>
          </a:p>
        </p:txBody>
      </p:sp>
      <p:pic>
        <p:nvPicPr>
          <p:cNvPr id="1224" name="Shape 1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752600"/>
            <a:ext cx="581024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Shape 1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1752600"/>
            <a:ext cx="56038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Shape 1226"/>
          <p:cNvSpPr txBox="1"/>
          <p:nvPr/>
        </p:nvSpPr>
        <p:spPr>
          <a:xfrm>
            <a:off x="2971800" y="2362200"/>
            <a:ext cx="609599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∧</a:t>
            </a:r>
          </a:p>
        </p:txBody>
      </p:sp>
      <p:sp>
        <p:nvSpPr>
          <p:cNvPr id="1227" name="Shape 1227"/>
          <p:cNvSpPr txBox="1"/>
          <p:nvPr/>
        </p:nvSpPr>
        <p:spPr>
          <a:xfrm>
            <a:off x="5105400" y="2362200"/>
            <a:ext cx="838199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</a:p>
        </p:txBody>
      </p:sp>
      <p:pic>
        <p:nvPicPr>
          <p:cNvPr id="1228" name="Shape 12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1676400"/>
            <a:ext cx="61912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Shape 1273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Effect of Support Distribution</a:t>
            </a:r>
          </a:p>
        </p:txBody>
      </p:sp>
      <p:sp>
        <p:nvSpPr>
          <p:cNvPr id="1274" name="Shape 1274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set the appropriate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threshold?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set too high, we could miss itemsets involving interesting rare items (e.g., expensive products)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set too low, it is computationally expensive and the number of itemsets is very large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 single minimum support threshold may not be effective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Definition: Association Rule</a:t>
            </a:r>
          </a:p>
        </p:txBody>
      </p:sp>
      <p:grpSp>
        <p:nvGrpSpPr>
          <p:cNvPr id="53" name="Shape 53"/>
          <p:cNvGrpSpPr/>
          <p:nvPr/>
        </p:nvGrpSpPr>
        <p:grpSpPr>
          <a:xfrm>
            <a:off x="4784725" y="3657600"/>
            <a:ext cx="3978274" cy="2527300"/>
            <a:chOff x="4784725" y="3657600"/>
            <a:chExt cx="3978274" cy="2527300"/>
          </a:xfrm>
        </p:grpSpPr>
        <p:sp>
          <p:nvSpPr>
            <p:cNvPr id="54" name="Shape 54"/>
            <p:cNvSpPr txBox="1"/>
            <p:nvPr/>
          </p:nvSpPr>
          <p:spPr>
            <a:xfrm>
              <a:off x="5181600" y="3657600"/>
              <a:ext cx="1155700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Example:</a:t>
              </a:r>
            </a:p>
          </p:txBody>
        </p:sp>
        <p:pic>
          <p:nvPicPr>
            <p:cNvPr id="55" name="Shape 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99162" y="4040187"/>
              <a:ext cx="2763837" cy="379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Shape 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57750" y="4648200"/>
              <a:ext cx="3905249" cy="706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Shape 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84725" y="5486400"/>
              <a:ext cx="3929062" cy="69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Shape 58"/>
          <p:cNvSpPr txBox="1"/>
          <p:nvPr/>
        </p:nvSpPr>
        <p:spPr>
          <a:xfrm>
            <a:off x="304800" y="1066800"/>
            <a:ext cx="4876799" cy="53339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Rule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implication expression of the form X → Y, where X and Y are itemsets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{Milk, Diaper} → {Beer}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 Evaluation Metrics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(s)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Fraction of transactions that contain both X and 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Confidence (c)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Noto Symbol"/>
              <a:buChar char="◆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how often items in Y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appear in transactions that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X</a:t>
            </a:r>
          </a:p>
        </p:txBody>
      </p:sp>
      <p:pic>
        <p:nvPicPr>
          <p:cNvPr id="59" name="Shape 5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410200" y="1295400"/>
            <a:ext cx="3587749" cy="2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Pattern Evaluation</a:t>
            </a:r>
          </a:p>
        </p:txBody>
      </p:sp>
      <p:sp>
        <p:nvSpPr>
          <p:cNvPr id="1310" name="Shape 1310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rule algorithms tend to produce too many rules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of them are uninteresting or redundant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Redundant if {A,B,C} → {D} and {A,B} → {D}  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same support &amp; confidence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Interestingness measures can be used to prune/rank the derived patterns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original formulation of association rules, support &amp; confidence are the only measures used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Shape 1315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of Interestingness Measure</a:t>
            </a:r>
          </a:p>
        </p:txBody>
      </p:sp>
      <p:pic>
        <p:nvPicPr>
          <p:cNvPr id="1316" name="Shape 1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990600"/>
            <a:ext cx="7683500" cy="5321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7" name="Shape 1317"/>
          <p:cNvGrpSpPr/>
          <p:nvPr/>
        </p:nvGrpSpPr>
        <p:grpSpPr>
          <a:xfrm>
            <a:off x="990600" y="1143000"/>
            <a:ext cx="4876799" cy="2971800"/>
            <a:chOff x="990600" y="1143000"/>
            <a:chExt cx="4876799" cy="2971800"/>
          </a:xfrm>
        </p:grpSpPr>
        <p:sp>
          <p:nvSpPr>
            <p:cNvPr id="1318" name="Shape 1318"/>
            <p:cNvSpPr txBox="1"/>
            <p:nvPr/>
          </p:nvSpPr>
          <p:spPr>
            <a:xfrm>
              <a:off x="990600" y="1143000"/>
              <a:ext cx="2362200" cy="8223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Interestingness Measures</a:t>
              </a:r>
            </a:p>
          </p:txBody>
        </p:sp>
        <p:cxnSp>
          <p:nvCxnSpPr>
            <p:cNvPr id="1319" name="Shape 1319"/>
            <p:cNvCxnSpPr/>
            <p:nvPr/>
          </p:nvCxnSpPr>
          <p:spPr>
            <a:xfrm>
              <a:off x="2209800" y="2057400"/>
              <a:ext cx="1219199" cy="20574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20" name="Shape 1320"/>
            <p:cNvCxnSpPr/>
            <p:nvPr/>
          </p:nvCxnSpPr>
          <p:spPr>
            <a:xfrm>
              <a:off x="3200400" y="1676400"/>
              <a:ext cx="1524000" cy="1219199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1321" name="Shape 1321"/>
            <p:cNvCxnSpPr/>
            <p:nvPr/>
          </p:nvCxnSpPr>
          <p:spPr>
            <a:xfrm>
              <a:off x="3429000" y="1447800"/>
              <a:ext cx="2438399" cy="457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Computing Interestingness Measure</a:t>
            </a:r>
          </a:p>
        </p:txBody>
      </p:sp>
      <p:sp>
        <p:nvSpPr>
          <p:cNvPr id="1327" name="Shape 1327"/>
          <p:cNvSpPr txBox="1">
            <a:spLocks noGrp="1"/>
          </p:cNvSpPr>
          <p:nvPr>
            <p:ph type="body" idx="4294967295"/>
          </p:nvPr>
        </p:nvSpPr>
        <p:spPr>
          <a:xfrm>
            <a:off x="152400" y="1143000"/>
            <a:ext cx="8610599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a rule X → Y, information needed to compute rule interestingness can be obtained from a contingency table</a:t>
            </a:r>
          </a:p>
        </p:txBody>
      </p:sp>
      <p:graphicFrame>
        <p:nvGraphicFramePr>
          <p:cNvPr id="1328" name="Shape 1328"/>
          <p:cNvGraphicFramePr/>
          <p:nvPr/>
        </p:nvGraphicFramePr>
        <p:xfrm>
          <a:off x="533400" y="2595561"/>
          <a:ext cx="3581400" cy="1676400"/>
        </p:xfrm>
        <a:graphic>
          <a:graphicData uri="http://schemas.openxmlformats.org/drawingml/2006/table">
            <a:tbl>
              <a:tblPr>
                <a:noFill/>
                <a:tableStyleId>{BFE08769-C21A-42CE-BF7B-47A822F3BEBD}</a:tableStyleId>
              </a:tblPr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1+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o+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+1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800" b="0" i="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|T|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29" name="Shape 1329"/>
          <p:cNvSpPr txBox="1"/>
          <p:nvPr/>
        </p:nvSpPr>
        <p:spPr>
          <a:xfrm>
            <a:off x="381000" y="2133600"/>
            <a:ext cx="4190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Contingency table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→ Y</a:t>
            </a:r>
          </a:p>
        </p:txBody>
      </p:sp>
      <p:grpSp>
        <p:nvGrpSpPr>
          <p:cNvPr id="1330" name="Shape 1330"/>
          <p:cNvGrpSpPr/>
          <p:nvPr/>
        </p:nvGrpSpPr>
        <p:grpSpPr>
          <a:xfrm>
            <a:off x="4800600" y="2590800"/>
            <a:ext cx="4114800" cy="1552575"/>
            <a:chOff x="1828800" y="4800600"/>
            <a:chExt cx="4114800" cy="1552575"/>
          </a:xfrm>
        </p:grpSpPr>
        <p:sp>
          <p:nvSpPr>
            <p:cNvPr id="1331" name="Shape 1331"/>
            <p:cNvSpPr txBox="1"/>
            <p:nvPr/>
          </p:nvSpPr>
          <p:spPr>
            <a:xfrm>
              <a:off x="1828800" y="4800600"/>
              <a:ext cx="4114800" cy="15525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en-US" sz="20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support of X and Y</a:t>
              </a:r>
              <a:b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en-US" sz="20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support of X and Y</a:t>
              </a:r>
              <a:b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en-US" sz="20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support of X and Y</a:t>
              </a:r>
              <a:b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en-US" sz="20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support of X and Y</a:t>
              </a:r>
            </a:p>
          </p:txBody>
        </p:sp>
        <p:cxnSp>
          <p:nvCxnSpPr>
            <p:cNvPr id="1332" name="Shape 1332"/>
            <p:cNvCxnSpPr/>
            <p:nvPr/>
          </p:nvCxnSpPr>
          <p:spPr>
            <a:xfrm>
              <a:off x="4648200" y="5257800"/>
              <a:ext cx="228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33" name="Shape 1333"/>
            <p:cNvCxnSpPr/>
            <p:nvPr/>
          </p:nvCxnSpPr>
          <p:spPr>
            <a:xfrm>
              <a:off x="3810000" y="5943600"/>
              <a:ext cx="228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34" name="Shape 1334"/>
            <p:cNvCxnSpPr/>
            <p:nvPr/>
          </p:nvCxnSpPr>
          <p:spPr>
            <a:xfrm>
              <a:off x="3792537" y="5575300"/>
              <a:ext cx="228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35" name="Shape 1335"/>
            <p:cNvCxnSpPr/>
            <p:nvPr/>
          </p:nvCxnSpPr>
          <p:spPr>
            <a:xfrm>
              <a:off x="4648200" y="5943600"/>
              <a:ext cx="228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336" name="Shape 1336"/>
          <p:cNvSpPr txBox="1"/>
          <p:nvPr/>
        </p:nvSpPr>
        <p:spPr>
          <a:xfrm>
            <a:off x="4038600" y="4724400"/>
            <a:ext cx="4876799" cy="138271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Used to define various measures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support, confidence, lift, Gini,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J-measure, etc.</a:t>
            </a:r>
          </a:p>
        </p:txBody>
      </p:sp>
      <p:cxnSp>
        <p:nvCxnSpPr>
          <p:cNvPr id="1337" name="Shape 1337"/>
          <p:cNvCxnSpPr/>
          <p:nvPr/>
        </p:nvCxnSpPr>
        <p:spPr>
          <a:xfrm rot="10800000">
            <a:off x="2743199" y="4271962"/>
            <a:ext cx="1295400" cy="7620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338" name="Shape 1338"/>
          <p:cNvCxnSpPr/>
          <p:nvPr/>
        </p:nvCxnSpPr>
        <p:spPr>
          <a:xfrm rot="10800000">
            <a:off x="2666999" y="2667000"/>
            <a:ext cx="228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39" name="Shape 1339"/>
          <p:cNvCxnSpPr/>
          <p:nvPr/>
        </p:nvCxnSpPr>
        <p:spPr>
          <a:xfrm>
            <a:off x="914400" y="3505200"/>
            <a:ext cx="152399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Drawback of Confidence</a:t>
            </a:r>
          </a:p>
        </p:txBody>
      </p:sp>
      <p:graphicFrame>
        <p:nvGraphicFramePr>
          <p:cNvPr id="1345" name="Shape 1345"/>
          <p:cNvGraphicFramePr/>
          <p:nvPr/>
        </p:nvGraphicFramePr>
        <p:xfrm>
          <a:off x="1066800" y="1219200"/>
          <a:ext cx="4038600" cy="1966875"/>
        </p:xfrm>
        <a:graphic>
          <a:graphicData uri="http://schemas.openxmlformats.org/drawingml/2006/table">
            <a:tbl>
              <a:tblPr>
                <a:noFill/>
                <a:tableStyleId>{BFE08769-C21A-42CE-BF7B-47A822F3BEBD}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Coffee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Coffee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46" name="Shape 1346"/>
          <p:cNvCxnSpPr/>
          <p:nvPr/>
        </p:nvCxnSpPr>
        <p:spPr>
          <a:xfrm>
            <a:off x="3200400" y="1600200"/>
            <a:ext cx="76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47" name="Shape 1347"/>
          <p:cNvCxnSpPr/>
          <p:nvPr/>
        </p:nvCxnSpPr>
        <p:spPr>
          <a:xfrm>
            <a:off x="1371600" y="2438400"/>
            <a:ext cx="38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348" name="Shape 1348"/>
          <p:cNvGrpSpPr/>
          <p:nvPr/>
        </p:nvGrpSpPr>
        <p:grpSpPr>
          <a:xfrm>
            <a:off x="685800" y="3444875"/>
            <a:ext cx="7391399" cy="2651125"/>
            <a:chOff x="685800" y="3444875"/>
            <a:chExt cx="7391399" cy="2651125"/>
          </a:xfrm>
        </p:grpSpPr>
        <p:sp>
          <p:nvSpPr>
            <p:cNvPr id="1349" name="Shape 1349"/>
            <p:cNvSpPr txBox="1"/>
            <p:nvPr/>
          </p:nvSpPr>
          <p:spPr>
            <a:xfrm>
              <a:off x="685800" y="3444875"/>
              <a:ext cx="7391399" cy="26511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          </a:t>
              </a:r>
              <a:r>
                <a:rPr lang="en-US" sz="2400" b="0" i="0" u="none" strike="noStrike" cap="none">
                  <a:solidFill>
                    <a:srgbClr val="CC3300"/>
                  </a:solidFill>
                  <a:latin typeface="Tahoma"/>
                  <a:ea typeface="Tahoma"/>
                  <a:cs typeface="Tahoma"/>
                  <a:sym typeface="Tahoma"/>
                </a:rPr>
                <a:t>Association Rule: Tea → Coffee</a:t>
              </a:r>
              <a:br>
                <a:rPr lang="en-US" sz="2400" b="0" i="0" u="none" strike="noStrike" cap="none">
                  <a:solidFill>
                    <a:srgbClr val="CC3300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endParaRPr lang="en-US" sz="2400" b="0" i="0" u="none" strike="noStrike" cap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Confidence= P(Coffee|Tea) = </a:t>
              </a:r>
              <a:r>
                <a:rPr lang="en-US" sz="2000" b="0" i="0" u="none" strike="noStrike" cap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0.75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but P(Coffee) = </a:t>
              </a:r>
              <a:r>
                <a:rPr lang="en-US" sz="2000" b="0" i="0" u="none" strike="noStrike" cap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0.9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ymbol"/>
                <a:buChar char="⇒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Although confidence is high, rule is misleading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ymbol"/>
                <a:buChar char="⇒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P(Coffee|Tea) = 0.9375</a:t>
              </a:r>
            </a:p>
          </p:txBody>
        </p:sp>
        <p:cxnSp>
          <p:nvCxnSpPr>
            <p:cNvPr id="1350" name="Shape 1350"/>
            <p:cNvCxnSpPr/>
            <p:nvPr/>
          </p:nvCxnSpPr>
          <p:spPr>
            <a:xfrm>
              <a:off x="2209800" y="5715000"/>
              <a:ext cx="304799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" name="Shape 1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79375"/>
            <a:ext cx="6781800" cy="6773861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Shape 1392"/>
          <p:cNvSpPr txBox="1"/>
          <p:nvPr/>
        </p:nvSpPr>
        <p:spPr>
          <a:xfrm>
            <a:off x="76200" y="377825"/>
            <a:ext cx="2209799" cy="5470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lots of measures proposed in the literature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measures are good for certain applications, but not for others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criteria should we use to determine whether a measure is good or bad?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about Apriori-style support based pruning? How does it affect these measures?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Association Rule Mining Task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a set of transactions T, the goal of association rule mining is to find all rules having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≥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threshold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confidence ≥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minconf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threshold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Brute-force approach: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all possible association rules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the support and confidence for each rule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Prune rules that fail the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minconf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thresholds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⇒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Computationally prohibitive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Mining Association Rules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267200" y="1219200"/>
            <a:ext cx="4724400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Example of Rules:</a:t>
            </a:r>
            <a:br>
              <a:rPr lang="en-US" sz="24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{Milk,Diaper} → {Beer} (s=0.4, c=0.67)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{Milk,Beer} → {Diaper} (s=0.4, c=1.0)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{Diaper,Beer} → {Milk} (s=0.4, c=0.67)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{Beer} → {Milk,Diaper} (s=0.4, c=0.67)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{Diaper} → {Milk,Beer} (s=0.4, c=0.5)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{Milk} → {Diaper,Beer} (s=0.4, c=0.5)</a:t>
            </a:r>
          </a:p>
        </p:txBody>
      </p:sp>
      <p:pic>
        <p:nvPicPr>
          <p:cNvPr id="72" name="Shape 7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0"/>
            <a:ext cx="3733800" cy="22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81000" y="3886200"/>
            <a:ext cx="7924799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Observations: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the above rules are binary partitions of the same itemset: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{Milk, Diaper, Beer}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Rules originating from the same itemset have identical support but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can have different confidence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Thus, we may decouple the support and confidence requirements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Mining Association Rules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4294967295"/>
          </p:nvPr>
        </p:nvSpPr>
        <p:spPr>
          <a:xfrm>
            <a:off x="411162" y="1143000"/>
            <a:ext cx="8318500" cy="51816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Two-step approach: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Frequent Itemset Generation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all itemsets whose support ≥ minsup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250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Rule Generation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ct val="7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high confidence rules from each frequent itemset, where each rule is a binary partitioning of a frequent itemset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 itemset generation is still computationally expensive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68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Frequent Itemset Generation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90600"/>
            <a:ext cx="7034211" cy="531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6248400" y="5257800"/>
            <a:ext cx="27431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d items, there are 2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possible candidate itemsets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 idx="4294967295"/>
          </p:nvPr>
        </p:nvSpPr>
        <p:spPr>
          <a:xfrm>
            <a:off x="381000" y="152400"/>
            <a:ext cx="8280399" cy="5333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Frequent Itemset Generation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152400" y="990600"/>
            <a:ext cx="8839199" cy="54102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B9C"/>
              </a:buClr>
              <a:buSzPct val="750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Brute-force approach: 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itemset in the lattice is a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candidate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frequent itemset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 the support of each candidate by scanning the database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each transaction against every candidate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Complexity ~ O(NMw) =&gt;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Expensive since M = 2</a:t>
            </a:r>
            <a:r>
              <a:rPr lang="en-US" sz="2400" b="0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!!!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587" y="2743200"/>
            <a:ext cx="7281862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C.BRev.FY97">
  <a:themeElements>
    <a:clrScheme name="LC.BRev.FY97 1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FF00FF"/>
      </a:accent4>
      <a:accent5>
        <a:srgbClr val="00C0C0"/>
      </a:accent5>
      <a:accent6>
        <a:srgbClr val="FFFFFF"/>
      </a:accent6>
      <a:hlink>
        <a:srgbClr val="00C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1936</Words>
  <Application>Microsoft Office PowerPoint</Application>
  <PresentationFormat>On-screen Show (4:3)</PresentationFormat>
  <Paragraphs>490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LC.BRev.FY97</vt:lpstr>
      <vt:lpstr>Data Mining  Association Analysis: Basic Concepts and Algorithms</vt:lpstr>
      <vt:lpstr>Association Rule Mining</vt:lpstr>
      <vt:lpstr>Definition: Frequent Itemset</vt:lpstr>
      <vt:lpstr>Definition: Association Rule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Frequent Itemset Generation Strategies</vt:lpstr>
      <vt:lpstr>Reducing Number of Candidates</vt:lpstr>
      <vt:lpstr>Illustrating Apriori Principle</vt:lpstr>
      <vt:lpstr>Illustrating Apriori Principle</vt:lpstr>
      <vt:lpstr>Apriori Algorithm</vt:lpstr>
      <vt:lpstr>Reducing Number of Comparisons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Maximal Frequent Itemset</vt:lpstr>
      <vt:lpstr>Closed Itemset</vt:lpstr>
      <vt:lpstr>Maximal vs Closed Itemsets</vt:lpstr>
      <vt:lpstr>Maximal vs Closed Frequent Itemsets</vt:lpstr>
      <vt:lpstr>PowerPoint Presentation</vt:lpstr>
      <vt:lpstr>Maximal vs Closed Itemsets</vt:lpstr>
      <vt:lpstr>FP-growth Algorithm</vt:lpstr>
      <vt:lpstr>FP-tree construction</vt:lpstr>
      <vt:lpstr>PowerPoint Presentation</vt:lpstr>
      <vt:lpstr>FP-Tree Construction</vt:lpstr>
      <vt:lpstr>FP-growth</vt:lpstr>
      <vt:lpstr>Projected Database</vt:lpstr>
      <vt:lpstr>ECLAT</vt:lpstr>
      <vt:lpstr>ECLAT</vt:lpstr>
      <vt:lpstr>Effect of Support Distribution</vt:lpstr>
      <vt:lpstr>Pattern Evaluation</vt:lpstr>
      <vt:lpstr>Application of Interestingness Measure</vt:lpstr>
      <vt:lpstr>Computing Interestingness Measure</vt:lpstr>
      <vt:lpstr>Drawback of Confidence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Analysis: Basic Concepts  and Algorithms</dc:title>
  <dc:creator>ZUNERA-PC</dc:creator>
  <cp:lastModifiedBy>ZUNERA-PC</cp:lastModifiedBy>
  <cp:revision>12</cp:revision>
  <dcterms:modified xsi:type="dcterms:W3CDTF">2017-03-05T08:25:35Z</dcterms:modified>
</cp:coreProperties>
</file>