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76" r:id="rId20"/>
    <p:sldId id="278" r:id="rId21"/>
    <p:sldId id="279" r:id="rId22"/>
    <p:sldId id="280" r:id="rId23"/>
    <p:sldId id="282" r:id="rId24"/>
    <p:sldId id="284" r:id="rId25"/>
    <p:sldId id="285" r:id="rId26"/>
    <p:sldId id="286" r:id="rId27"/>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9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body" idx="1"/>
          </p:nvPr>
        </p:nvSpPr>
        <p:spPr>
          <a:xfrm>
            <a:off x="973137" y="4560887"/>
            <a:ext cx="5367336" cy="4316412"/>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a:spLocks noGrp="1" noRot="1" noChangeAspect="1"/>
          </p:cNvSpPr>
          <p:nvPr>
            <p:ph type="sldImg" idx="2"/>
          </p:nvPr>
        </p:nvSpPr>
        <p:spPr>
          <a:xfrm>
            <a:off x="1270000" y="728662"/>
            <a:ext cx="4779961" cy="358457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942220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Shape 17"/>
          <p:cNvSpPr>
            <a:spLocks noGrp="1" noRot="1" noChangeAspect="1"/>
          </p:cNvSpPr>
          <p:nvPr>
            <p:ph type="sldImg" idx="2"/>
          </p:nvPr>
        </p:nvSpPr>
        <p:spPr>
          <a:xfrm>
            <a:off x="1262063" y="723900"/>
            <a:ext cx="4795837" cy="3597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 name="Shape 18"/>
          <p:cNvSpPr txBox="1">
            <a:spLocks noGrp="1"/>
          </p:cNvSpPr>
          <p:nvPr>
            <p:ph type="body" idx="1"/>
          </p:nvPr>
        </p:nvSpPr>
        <p:spPr>
          <a:xfrm>
            <a:off x="974725" y="4560887"/>
            <a:ext cx="5365749" cy="4316412"/>
          </a:xfrm>
          <a:prstGeom prst="rect">
            <a:avLst/>
          </a:prstGeom>
          <a:noFill/>
          <a:ln w="9525" cap="flat" cmpd="sng">
            <a:solidFill>
              <a:srgbClr val="000000"/>
            </a:solidFill>
            <a:prstDash val="solid"/>
            <a:miter/>
            <a:headEnd type="none" w="med" len="med"/>
            <a:tailEnd type="none" w="med" len="med"/>
          </a:ln>
        </p:spPr>
        <p:txBody>
          <a:bodyPr lIns="95000" tIns="47500" rIns="95000" bIns="47500"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262063" y="722313"/>
            <a:ext cx="4799012"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73137" y="4560887"/>
            <a:ext cx="5367336" cy="4316412"/>
          </a:xfrm>
          <a:prstGeom prst="rect">
            <a:avLst/>
          </a:prstGeom>
        </p:spPr>
        <p:txBody>
          <a:bodyPr lIns="91425" tIns="91425" rIns="91425" bIns="91425" anchor="ctr" anchorCtr="0">
            <a:noAutofit/>
          </a:bodyPr>
          <a:lstStyle/>
          <a:p>
            <a:pPr lvl="0">
              <a:spcBef>
                <a:spcPts val="0"/>
              </a:spcBef>
              <a:buNone/>
            </a:pPr>
            <a:endParaRPr/>
          </a:p>
        </p:txBody>
      </p:sp>
      <p:sp>
        <p:nvSpPr>
          <p:cNvPr id="117" name="Shape 117"/>
          <p:cNvSpPr>
            <a:spLocks noGrp="1" noRot="1" noChangeAspect="1"/>
          </p:cNvSpPr>
          <p:nvPr>
            <p:ph type="sldImg" idx="2"/>
          </p:nvPr>
        </p:nvSpPr>
        <p:spPr>
          <a:xfrm>
            <a:off x="1270000" y="728663"/>
            <a:ext cx="4779963" cy="358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73137" y="4560887"/>
            <a:ext cx="5367336" cy="4316412"/>
          </a:xfrm>
          <a:prstGeom prst="rect">
            <a:avLst/>
          </a:prstGeom>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1270000" y="728663"/>
            <a:ext cx="4779963" cy="358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262063" y="722313"/>
            <a:ext cx="4799012"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0" name="Shape 150"/>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973137" y="4560887"/>
            <a:ext cx="5367336" cy="4316412"/>
          </a:xfrm>
          <a:prstGeom prst="rect">
            <a:avLst/>
          </a:prstGeom>
        </p:spPr>
        <p:txBody>
          <a:bodyPr lIns="91425" tIns="91425" rIns="91425" bIns="91425" anchor="ctr" anchorCtr="0">
            <a:noAutofit/>
          </a:bodyPr>
          <a:lstStyle/>
          <a:p>
            <a:pPr lvl="0">
              <a:spcBef>
                <a:spcPts val="0"/>
              </a:spcBef>
              <a:buNone/>
            </a:pPr>
            <a:endParaRPr/>
          </a:p>
        </p:txBody>
      </p:sp>
      <p:sp>
        <p:nvSpPr>
          <p:cNvPr id="156" name="Shape 156"/>
          <p:cNvSpPr>
            <a:spLocks noGrp="1" noRot="1" noChangeAspect="1"/>
          </p:cNvSpPr>
          <p:nvPr>
            <p:ph type="sldImg" idx="2"/>
          </p:nvPr>
        </p:nvSpPr>
        <p:spPr>
          <a:xfrm>
            <a:off x="1270000" y="728663"/>
            <a:ext cx="4779963" cy="358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262063" y="722313"/>
            <a:ext cx="4799012"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5" name="Shape 185"/>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973137" y="4560887"/>
            <a:ext cx="5367336" cy="4316412"/>
          </a:xfrm>
          <a:prstGeom prst="rect">
            <a:avLst/>
          </a:prstGeom>
        </p:spPr>
        <p:txBody>
          <a:bodyPr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270000" y="728663"/>
            <a:ext cx="4779963" cy="358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262063" y="722313"/>
            <a:ext cx="4799012"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262063" y="722313"/>
            <a:ext cx="4799012"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973137" y="4560887"/>
            <a:ext cx="5367336" cy="4316412"/>
          </a:xfrm>
          <a:prstGeom prst="rect">
            <a:avLst/>
          </a:prstGeom>
        </p:spPr>
        <p:txBody>
          <a:bodyPr lIns="91425" tIns="91425" rIns="91425" bIns="91425" anchor="ctr" anchorCtr="0">
            <a:noAutofit/>
          </a:bodyPr>
          <a:lstStyle/>
          <a:p>
            <a:pPr lvl="0">
              <a:spcBef>
                <a:spcPts val="0"/>
              </a:spcBef>
              <a:buNone/>
            </a:pPr>
            <a:endParaRPr/>
          </a:p>
        </p:txBody>
      </p:sp>
      <p:sp>
        <p:nvSpPr>
          <p:cNvPr id="238" name="Shape 238"/>
          <p:cNvSpPr>
            <a:spLocks noGrp="1" noRot="1" noChangeAspect="1"/>
          </p:cNvSpPr>
          <p:nvPr>
            <p:ph type="sldImg" idx="2"/>
          </p:nvPr>
        </p:nvSpPr>
        <p:spPr>
          <a:xfrm>
            <a:off x="1270000" y="728663"/>
            <a:ext cx="4779963" cy="358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Shape 23"/>
          <p:cNvSpPr>
            <a:spLocks noGrp="1" noRot="1" noChangeAspect="1"/>
          </p:cNvSpPr>
          <p:nvPr>
            <p:ph type="sldImg" idx="2"/>
          </p:nvPr>
        </p:nvSpPr>
        <p:spPr>
          <a:xfrm>
            <a:off x="1260475" y="722313"/>
            <a:ext cx="4799013" cy="3598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 name="Shape 24"/>
          <p:cNvSpPr txBox="1">
            <a:spLocks noGrp="1"/>
          </p:cNvSpPr>
          <p:nvPr>
            <p:ph type="body" idx="1"/>
          </p:nvPr>
        </p:nvSpPr>
        <p:spPr>
          <a:xfrm>
            <a:off x="974725" y="4559300"/>
            <a:ext cx="5365749" cy="4319587"/>
          </a:xfrm>
          <a:prstGeom prst="rect">
            <a:avLst/>
          </a:prstGeom>
          <a:noFill/>
          <a:ln w="9525" cap="flat" cmpd="sng">
            <a:solidFill>
              <a:srgbClr val="000000"/>
            </a:solidFill>
            <a:prstDash val="solid"/>
            <a:miter/>
            <a:headEnd type="none" w="med" len="med"/>
            <a:tailEnd type="none" w="med" len="med"/>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973137" y="4560887"/>
            <a:ext cx="5367336" cy="4316412"/>
          </a:xfrm>
          <a:prstGeom prst="rect">
            <a:avLst/>
          </a:prstGeom>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1270000" y="728663"/>
            <a:ext cx="4779963" cy="358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262063" y="722313"/>
            <a:ext cx="4799012"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0" name="Shape 260"/>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262063" y="722313"/>
            <a:ext cx="4799012"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973137" y="4560887"/>
            <a:ext cx="5367336" cy="4316412"/>
          </a:xfrm>
          <a:prstGeom prst="rect">
            <a:avLst/>
          </a:prstGeom>
        </p:spPr>
        <p:txBody>
          <a:bodyPr lIns="91425" tIns="91425" rIns="91425" bIns="91425" anchor="ctr" anchorCtr="0">
            <a:noAutofit/>
          </a:bodyPr>
          <a:lstStyle/>
          <a:p>
            <a:pPr lvl="0">
              <a:spcBef>
                <a:spcPts val="0"/>
              </a:spcBef>
              <a:buNone/>
            </a:pPr>
            <a:endParaRPr/>
          </a:p>
        </p:txBody>
      </p:sp>
      <p:sp>
        <p:nvSpPr>
          <p:cNvPr id="278" name="Shape 278"/>
          <p:cNvSpPr>
            <a:spLocks noGrp="1" noRot="1" noChangeAspect="1"/>
          </p:cNvSpPr>
          <p:nvPr>
            <p:ph type="sldImg" idx="2"/>
          </p:nvPr>
        </p:nvSpPr>
        <p:spPr>
          <a:xfrm>
            <a:off x="1270000" y="728663"/>
            <a:ext cx="4779963" cy="358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260475" y="722313"/>
            <a:ext cx="4799013"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9" name="Shape 309"/>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260475" y="722313"/>
            <a:ext cx="4799013" cy="3598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5" name="Shape 315"/>
          <p:cNvSpPr txBox="1">
            <a:spLocks noGrp="1"/>
          </p:cNvSpPr>
          <p:nvPr>
            <p:ph type="body" idx="1"/>
          </p:nvPr>
        </p:nvSpPr>
        <p:spPr>
          <a:xfrm>
            <a:off x="974725" y="4559300"/>
            <a:ext cx="5365749" cy="4319587"/>
          </a:xfrm>
          <a:prstGeom prst="rect">
            <a:avLst/>
          </a:prstGeom>
          <a:noFill/>
          <a:ln w="9525" cap="flat" cmpd="sng">
            <a:solidFill>
              <a:srgbClr val="000000"/>
            </a:solidFill>
            <a:prstDash val="solid"/>
            <a:miter/>
            <a:headEnd type="none" w="med" len="med"/>
            <a:tailEnd type="none" w="med" len="med"/>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260475" y="722313"/>
            <a:ext cx="4799013"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8" name="Shape 328"/>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60475" y="722313"/>
            <a:ext cx="4799013" cy="3598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 name="Shape 35"/>
          <p:cNvSpPr txBox="1">
            <a:spLocks noGrp="1"/>
          </p:cNvSpPr>
          <p:nvPr>
            <p:ph type="body" idx="1"/>
          </p:nvPr>
        </p:nvSpPr>
        <p:spPr>
          <a:xfrm>
            <a:off x="974725" y="4559300"/>
            <a:ext cx="5365749" cy="4319587"/>
          </a:xfrm>
          <a:prstGeom prst="rect">
            <a:avLst/>
          </a:prstGeom>
          <a:noFill/>
          <a:ln w="9525" cap="flat" cmpd="sng">
            <a:solidFill>
              <a:srgbClr val="000000"/>
            </a:solidFill>
            <a:prstDash val="solid"/>
            <a:miter/>
            <a:headEnd type="none" w="med" len="med"/>
            <a:tailEnd type="none" w="med" len="med"/>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973137" y="4560887"/>
            <a:ext cx="5367336" cy="4316412"/>
          </a:xfrm>
          <a:prstGeom prst="rect">
            <a:avLst/>
          </a:prstGeom>
        </p:spPr>
        <p:txBody>
          <a:bodyPr lIns="91425" tIns="91425" rIns="91425" bIns="91425" anchor="ctr" anchorCtr="0">
            <a:noAutofit/>
          </a:bodyPr>
          <a:lstStyle/>
          <a:p>
            <a:pPr lvl="0">
              <a:spcBef>
                <a:spcPts val="0"/>
              </a:spcBef>
              <a:buNone/>
            </a:pPr>
            <a:endParaRPr/>
          </a:p>
        </p:txBody>
      </p:sp>
      <p:sp>
        <p:nvSpPr>
          <p:cNvPr id="58" name="Shape 58"/>
          <p:cNvSpPr>
            <a:spLocks noGrp="1" noRot="1" noChangeAspect="1"/>
          </p:cNvSpPr>
          <p:nvPr>
            <p:ph type="sldImg" idx="2"/>
          </p:nvPr>
        </p:nvSpPr>
        <p:spPr>
          <a:xfrm>
            <a:off x="1270000" y="728663"/>
            <a:ext cx="4779963" cy="358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260475" y="722313"/>
            <a:ext cx="4799013" cy="3598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974725" y="4559300"/>
            <a:ext cx="5365749" cy="4319587"/>
          </a:xfrm>
          <a:prstGeom prst="rect">
            <a:avLst/>
          </a:prstGeom>
          <a:noFill/>
          <a:ln w="9525" cap="flat" cmpd="sng">
            <a:solidFill>
              <a:srgbClr val="000000"/>
            </a:solidFill>
            <a:prstDash val="solid"/>
            <a:miter/>
            <a:headEnd type="none" w="med" len="med"/>
            <a:tailEnd type="none" w="med" len="med"/>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260475" y="722313"/>
            <a:ext cx="4799013" cy="3598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8" name="Shape 78"/>
          <p:cNvSpPr txBox="1">
            <a:spLocks noGrp="1"/>
          </p:cNvSpPr>
          <p:nvPr>
            <p:ph type="body" idx="1"/>
          </p:nvPr>
        </p:nvSpPr>
        <p:spPr>
          <a:xfrm>
            <a:off x="974725" y="4559300"/>
            <a:ext cx="5365749" cy="4319587"/>
          </a:xfrm>
          <a:prstGeom prst="rect">
            <a:avLst/>
          </a:prstGeom>
          <a:noFill/>
          <a:ln w="9525" cap="flat" cmpd="sng">
            <a:solidFill>
              <a:srgbClr val="000000"/>
            </a:solidFill>
            <a:prstDash val="solid"/>
            <a:miter/>
            <a:headEnd type="none" w="med" len="med"/>
            <a:tailEnd type="none" w="med" len="med"/>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260475" y="722313"/>
            <a:ext cx="4799013" cy="3598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5" name="Shape 85"/>
          <p:cNvSpPr txBox="1">
            <a:spLocks noGrp="1"/>
          </p:cNvSpPr>
          <p:nvPr>
            <p:ph type="body" idx="1"/>
          </p:nvPr>
        </p:nvSpPr>
        <p:spPr>
          <a:xfrm>
            <a:off x="974725" y="4559300"/>
            <a:ext cx="5365749" cy="4319587"/>
          </a:xfrm>
          <a:prstGeom prst="rect">
            <a:avLst/>
          </a:prstGeom>
          <a:noFill/>
          <a:ln w="9525" cap="flat" cmpd="sng">
            <a:solidFill>
              <a:srgbClr val="000000"/>
            </a:solidFill>
            <a:prstDash val="solid"/>
            <a:miter/>
            <a:headEnd type="none" w="med" len="med"/>
            <a:tailEnd type="none" w="med" len="med"/>
          </a:ln>
        </p:spPr>
        <p:txBody>
          <a:bodyPr lIns="95025" tIns="47500" rIns="95025" bIns="47500"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973137" y="4560887"/>
            <a:ext cx="5367336" cy="4316412"/>
          </a:xfrm>
          <a:prstGeom prst="rect">
            <a:avLst/>
          </a:prstGeom>
        </p:spPr>
        <p:txBody>
          <a:bodyPr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1270000" y="728663"/>
            <a:ext cx="4779963" cy="358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260475" y="722313"/>
            <a:ext cx="4799013" cy="3598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 name="Shape 105"/>
          <p:cNvSpPr txBox="1">
            <a:spLocks noGrp="1"/>
          </p:cNvSpPr>
          <p:nvPr>
            <p:ph type="body" idx="1"/>
          </p:nvPr>
        </p:nvSpPr>
        <p:spPr>
          <a:xfrm>
            <a:off x="974725" y="4559300"/>
            <a:ext cx="5365749" cy="4319587"/>
          </a:xfrm>
          <a:prstGeom prst="rect">
            <a:avLst/>
          </a:prstGeom>
          <a:noFill/>
          <a:ln>
            <a:noFill/>
          </a:ln>
        </p:spPr>
        <p:txBody>
          <a:bodyPr lIns="95025" tIns="47500" rIns="95025" bIns="47500"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1000" y="152400"/>
            <a:ext cx="8280399" cy="533399"/>
          </a:xfrm>
          <a:prstGeom prst="rect">
            <a:avLst/>
          </a:prstGeom>
          <a:noFill/>
          <a:ln>
            <a:noFill/>
          </a:ln>
        </p:spPr>
        <p:txBody>
          <a:bodyPr lIns="91425" tIns="91425" rIns="91425" bIns="91425" anchor="b" anchorCtr="0"/>
          <a:lstStyle>
            <a:lvl1pPr marL="0" marR="0" lvl="0" indent="0" algn="l" rtl="0">
              <a:lnSpc>
                <a:spcPct val="112500"/>
              </a:lnSpc>
              <a:spcBef>
                <a:spcPts val="0"/>
              </a:spcBef>
              <a:spcAft>
                <a:spcPts val="0"/>
              </a:spcAft>
              <a:defRPr/>
            </a:lvl1pPr>
            <a:lvl2pPr marL="0" marR="0" lvl="1" indent="0" algn="l" rtl="0">
              <a:lnSpc>
                <a:spcPct val="112500"/>
              </a:lnSpc>
              <a:spcBef>
                <a:spcPts val="0"/>
              </a:spcBef>
              <a:spcAft>
                <a:spcPts val="0"/>
              </a:spcAft>
              <a:defRPr/>
            </a:lvl2pPr>
            <a:lvl3pPr marL="0" marR="0" lvl="2" indent="0" algn="l" rtl="0">
              <a:lnSpc>
                <a:spcPct val="112500"/>
              </a:lnSpc>
              <a:spcBef>
                <a:spcPts val="0"/>
              </a:spcBef>
              <a:spcAft>
                <a:spcPts val="0"/>
              </a:spcAft>
              <a:defRPr/>
            </a:lvl3pPr>
            <a:lvl4pPr marL="0" marR="0" lvl="3" indent="0" algn="l" rtl="0">
              <a:lnSpc>
                <a:spcPct val="112500"/>
              </a:lnSpc>
              <a:spcBef>
                <a:spcPts val="0"/>
              </a:spcBef>
              <a:spcAft>
                <a:spcPts val="0"/>
              </a:spcAft>
              <a:defRPr/>
            </a:lvl4pPr>
            <a:lvl5pPr marL="0" marR="0" lvl="4" indent="0" algn="l" rtl="0">
              <a:lnSpc>
                <a:spcPct val="112500"/>
              </a:lnSpc>
              <a:spcBef>
                <a:spcPts val="0"/>
              </a:spcBef>
              <a:spcAft>
                <a:spcPts val="0"/>
              </a:spcAft>
              <a:defRPr/>
            </a:lvl5pPr>
            <a:lvl6pPr marL="0" marR="0" lvl="5" indent="0" algn="l" rtl="0">
              <a:lnSpc>
                <a:spcPct val="112500"/>
              </a:lnSpc>
              <a:spcBef>
                <a:spcPts val="0"/>
              </a:spcBef>
              <a:spcAft>
                <a:spcPts val="0"/>
              </a:spcAft>
              <a:defRPr/>
            </a:lvl6pPr>
            <a:lvl7pPr marL="0" marR="0" lvl="6" indent="0" algn="l" rtl="0">
              <a:lnSpc>
                <a:spcPct val="112500"/>
              </a:lnSpc>
              <a:spcBef>
                <a:spcPts val="0"/>
              </a:spcBef>
              <a:spcAft>
                <a:spcPts val="0"/>
              </a:spcAft>
              <a:defRPr/>
            </a:lvl7pPr>
            <a:lvl8pPr marL="0" marR="0" lvl="7" indent="0" algn="l" rtl="0">
              <a:lnSpc>
                <a:spcPct val="112500"/>
              </a:lnSpc>
              <a:spcBef>
                <a:spcPts val="0"/>
              </a:spcBef>
              <a:spcAft>
                <a:spcPts val="0"/>
              </a:spcAft>
              <a:defRPr/>
            </a:lvl8pPr>
            <a:lvl9pPr marL="0" marR="0" lvl="8" indent="0" algn="l" rtl="0">
              <a:lnSpc>
                <a:spcPct val="112500"/>
              </a:lnSpc>
              <a:spcBef>
                <a:spcPts val="0"/>
              </a:spcBef>
              <a:spcAft>
                <a:spcPts val="0"/>
              </a:spcAft>
              <a:defRPr/>
            </a:lvl9pPr>
          </a:lstStyle>
          <a:p>
            <a:endParaRPr/>
          </a:p>
        </p:txBody>
      </p:sp>
      <p:sp>
        <p:nvSpPr>
          <p:cNvPr id="7" name="Shape 7"/>
          <p:cNvSpPr txBox="1">
            <a:spLocks noGrp="1"/>
          </p:cNvSpPr>
          <p:nvPr>
            <p:ph type="body" idx="1"/>
          </p:nvPr>
        </p:nvSpPr>
        <p:spPr>
          <a:xfrm>
            <a:off x="411162" y="1143000"/>
            <a:ext cx="8318500" cy="5181600"/>
          </a:xfrm>
          <a:prstGeom prst="rect">
            <a:avLst/>
          </a:prstGeom>
          <a:noFill/>
          <a:ln>
            <a:noFill/>
          </a:ln>
        </p:spPr>
        <p:txBody>
          <a:bodyPr lIns="91425" tIns="91425" rIns="91425" bIns="91425" anchor="t" anchorCtr="0"/>
          <a:lstStyle>
            <a:lvl1pPr marL="292100" marR="0" lvl="0" indent="-158750" algn="l" rtl="0">
              <a:lnSpc>
                <a:spcPct val="100000"/>
              </a:lnSpc>
              <a:spcBef>
                <a:spcPts val="280"/>
              </a:spcBef>
              <a:spcAft>
                <a:spcPts val="400"/>
              </a:spcAft>
              <a:buClr>
                <a:srgbClr val="0C7B9C"/>
              </a:buClr>
              <a:buFont typeface="Arial"/>
              <a:buChar char="●"/>
              <a:defRPr/>
            </a:lvl1pPr>
            <a:lvl2pPr marL="800100" marR="0" lvl="1" indent="-165100" algn="l" rtl="0">
              <a:lnSpc>
                <a:spcPct val="100000"/>
              </a:lnSpc>
              <a:spcBef>
                <a:spcPts val="280"/>
              </a:spcBef>
              <a:spcAft>
                <a:spcPts val="400"/>
              </a:spcAft>
              <a:buClr>
                <a:srgbClr val="0C7B9C"/>
              </a:buClr>
              <a:buFont typeface="Arial"/>
              <a:buChar char="–"/>
              <a:defRPr/>
            </a:lvl2pPr>
            <a:lvl3pPr marL="914400" marR="0" lvl="2" indent="106680" algn="l" rtl="0">
              <a:lnSpc>
                <a:spcPct val="100000"/>
              </a:lnSpc>
              <a:spcBef>
                <a:spcPts val="240"/>
              </a:spcBef>
              <a:spcAft>
                <a:spcPts val="400"/>
              </a:spcAft>
              <a:buClr>
                <a:srgbClr val="0C7B9C"/>
              </a:buClr>
              <a:buFont typeface="Noto Symbol"/>
              <a:buChar char="◆"/>
              <a:defRPr/>
            </a:lvl3pPr>
            <a:lvl4pPr marL="1600200" marR="0" lvl="3" indent="-101600" algn="l" rtl="0">
              <a:lnSpc>
                <a:spcPct val="100000"/>
              </a:lnSpc>
              <a:spcBef>
                <a:spcPts val="400"/>
              </a:spcBef>
              <a:spcAft>
                <a:spcPts val="0"/>
              </a:spcAft>
              <a:buClr>
                <a:schemeClr val="dk1"/>
              </a:buClr>
              <a:buFont typeface="Times New Roman"/>
              <a:buChar char="–"/>
              <a:defRPr/>
            </a:lvl4pPr>
            <a:lvl5pPr marL="2057400" marR="0" lvl="4" indent="-101600" algn="l" rtl="0">
              <a:lnSpc>
                <a:spcPct val="100000"/>
              </a:lnSpc>
              <a:spcBef>
                <a:spcPts val="400"/>
              </a:spcBef>
              <a:spcAft>
                <a:spcPts val="0"/>
              </a:spcAft>
              <a:buClr>
                <a:schemeClr val="dk1"/>
              </a:buClr>
              <a:buFont typeface="Times New Roman"/>
              <a:buChar char="•"/>
              <a:defRPr/>
            </a:lvl5pPr>
            <a:lvl6pPr marL="2514600" marR="0" lvl="5" indent="-101600" algn="l" rtl="0">
              <a:lnSpc>
                <a:spcPct val="100000"/>
              </a:lnSpc>
              <a:spcBef>
                <a:spcPts val="400"/>
              </a:spcBef>
              <a:spcAft>
                <a:spcPts val="0"/>
              </a:spcAft>
              <a:buClr>
                <a:schemeClr val="dk1"/>
              </a:buClr>
              <a:buFont typeface="Times New Roman"/>
              <a:buChar char="•"/>
              <a:defRPr/>
            </a:lvl6pPr>
            <a:lvl7pPr marL="3429000" marR="0" lvl="6" indent="-101600" algn="l" rtl="0">
              <a:lnSpc>
                <a:spcPct val="100000"/>
              </a:lnSpc>
              <a:spcBef>
                <a:spcPts val="400"/>
              </a:spcBef>
              <a:spcAft>
                <a:spcPts val="0"/>
              </a:spcAft>
              <a:buClr>
                <a:schemeClr val="dk1"/>
              </a:buClr>
              <a:buFont typeface="Times New Roman"/>
              <a:buChar char="•"/>
              <a:defRPr/>
            </a:lvl7pPr>
            <a:lvl8pPr marL="4800600" marR="0" lvl="7" indent="-101600" algn="l" rtl="0">
              <a:lnSpc>
                <a:spcPct val="100000"/>
              </a:lnSpc>
              <a:spcBef>
                <a:spcPts val="400"/>
              </a:spcBef>
              <a:spcAft>
                <a:spcPts val="0"/>
              </a:spcAft>
              <a:buClr>
                <a:schemeClr val="dk1"/>
              </a:buClr>
              <a:buFont typeface="Times New Roman"/>
              <a:buChar char="•"/>
              <a:defRPr/>
            </a:lvl8pPr>
            <a:lvl9pPr marL="6629400" marR="0" lvl="8" indent="-101600" algn="l" rtl="0">
              <a:lnSpc>
                <a:spcPct val="100000"/>
              </a:lnSpc>
              <a:spcBef>
                <a:spcPts val="400"/>
              </a:spcBef>
              <a:spcAft>
                <a:spcPts val="0"/>
              </a:spcAft>
              <a:buClr>
                <a:schemeClr val="dk1"/>
              </a:buClr>
              <a:buFont typeface="Times New Roman"/>
              <a:buChar char="•"/>
              <a:defRPr/>
            </a:lvl9pPr>
          </a:lstStyle>
          <a:p>
            <a:endParaRPr/>
          </a:p>
        </p:txBody>
      </p:sp>
      <p:grpSp>
        <p:nvGrpSpPr>
          <p:cNvPr id="8" name="Shape 8"/>
          <p:cNvGrpSpPr/>
          <p:nvPr/>
        </p:nvGrpSpPr>
        <p:grpSpPr>
          <a:xfrm>
            <a:off x="381000" y="6400800"/>
            <a:ext cx="8381999" cy="304799"/>
            <a:chOff x="457200" y="5410200"/>
            <a:chExt cx="8381999" cy="304799"/>
          </a:xfrm>
        </p:grpSpPr>
        <p:sp>
          <p:nvSpPr>
            <p:cNvPr id="9" name="Shape 9"/>
            <p:cNvSpPr/>
            <p:nvPr/>
          </p:nvSpPr>
          <p:spPr>
            <a:xfrm>
              <a:off x="457200" y="5410200"/>
              <a:ext cx="8381999" cy="304799"/>
            </a:xfrm>
            <a:prstGeom prst="rect">
              <a:avLst/>
            </a:prstGeom>
            <a:solidFill>
              <a:schemeClr val="l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 name="Shape 10"/>
            <p:cNvSpPr txBox="1"/>
            <p:nvPr/>
          </p:nvSpPr>
          <p:spPr>
            <a:xfrm>
              <a:off x="457200" y="5410200"/>
              <a:ext cx="8364536" cy="254000"/>
            </a:xfrm>
            <a:prstGeom prst="rect">
              <a:avLst/>
            </a:prstGeom>
            <a:noFill/>
            <a:ln>
              <a:noFill/>
            </a:ln>
          </p:spPr>
          <p:txBody>
            <a:bodyPr lIns="0" tIns="0" rIns="0" bIns="0" anchor="b" anchorCtr="0">
              <a:noAutofit/>
            </a:bodyPr>
            <a:lstStyle/>
            <a:p>
              <a:pPr marL="0" marR="0" lvl="0" indent="0" algn="l" rtl="0">
                <a:lnSpc>
                  <a:spcPct val="166666"/>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 Tan,Steinbach, Kumar 	    	Introduction to Data Mining        		      4/18/2004               </a:t>
              </a:r>
              <a:fld id="{00000000-1234-1234-1234-123412341234}" type="slidenum">
                <a:rPr lang="en-US" sz="1200" b="0" i="0" u="none" strike="noStrike" cap="none">
                  <a:solidFill>
                    <a:schemeClr val="dk1"/>
                  </a:solidFill>
                  <a:latin typeface="Arial"/>
                  <a:ea typeface="Arial"/>
                  <a:cs typeface="Arial"/>
                  <a:sym typeface="Arial"/>
                </a:rPr>
                <a:t>‹#›</a:t>
              </a:fld>
              <a:r>
                <a:rPr lang="en-US" sz="1200" b="0" i="0" u="none" strike="noStrike" cap="none">
                  <a:solidFill>
                    <a:schemeClr val="dk1"/>
                  </a:solidFill>
                  <a:latin typeface="Arial"/>
                  <a:ea typeface="Arial"/>
                  <a:cs typeface="Arial"/>
                  <a:sym typeface="Arial"/>
                </a:rPr>
                <a:t> </a:t>
              </a:r>
            </a:p>
          </p:txBody>
        </p:sp>
      </p:grpSp>
      <p:grpSp>
        <p:nvGrpSpPr>
          <p:cNvPr id="11" name="Shape 11"/>
          <p:cNvGrpSpPr/>
          <p:nvPr/>
        </p:nvGrpSpPr>
        <p:grpSpPr>
          <a:xfrm>
            <a:off x="304799" y="838199"/>
            <a:ext cx="8534399" cy="152399"/>
            <a:chOff x="419100" y="1250950"/>
            <a:chExt cx="8305799" cy="196849"/>
          </a:xfrm>
        </p:grpSpPr>
        <p:sp>
          <p:nvSpPr>
            <p:cNvPr id="12" name="Shape 12"/>
            <p:cNvSpPr/>
            <p:nvPr/>
          </p:nvSpPr>
          <p:spPr>
            <a:xfrm>
              <a:off x="419100" y="1250950"/>
              <a:ext cx="8305799" cy="96836"/>
            </a:xfrm>
            <a:prstGeom prst="rect">
              <a:avLst/>
            </a:prstGeom>
            <a:gradFill>
              <a:gsLst>
                <a:gs pos="0">
                  <a:srgbClr val="2FB0D3"/>
                </a:gs>
                <a:gs pos="50000">
                  <a:srgbClr val="12C2E9"/>
                </a:gs>
                <a:gs pos="100000">
                  <a:srgbClr val="2FB0D3"/>
                </a:gs>
              </a:gsLst>
              <a:lin ang="54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3" name="Shape 13"/>
            <p:cNvSpPr/>
            <p:nvPr/>
          </p:nvSpPr>
          <p:spPr>
            <a:xfrm>
              <a:off x="419100" y="1398587"/>
              <a:ext cx="8305799" cy="49211"/>
            </a:xfrm>
            <a:prstGeom prst="rect">
              <a:avLst/>
            </a:prstGeom>
            <a:gradFill>
              <a:gsLst>
                <a:gs pos="0">
                  <a:srgbClr val="D900D9"/>
                </a:gs>
                <a:gs pos="50000">
                  <a:srgbClr val="FF00FF"/>
                </a:gs>
                <a:gs pos="100000">
                  <a:srgbClr val="D900D9"/>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title" idx="4294967295"/>
          </p:nvPr>
        </p:nvSpPr>
        <p:spPr>
          <a:xfrm>
            <a:off x="228600" y="-152400"/>
            <a:ext cx="8763000" cy="838199"/>
          </a:xfrm>
          <a:prstGeom prst="rect">
            <a:avLst/>
          </a:prstGeom>
          <a:noFill/>
          <a:ln>
            <a:noFill/>
          </a:ln>
        </p:spPr>
        <p:txBody>
          <a:bodyPr lIns="90475" tIns="44450" rIns="90475" bIns="44450" anchor="b" anchorCtr="0">
            <a:noAutofit/>
          </a:bodyPr>
          <a:lstStyle/>
          <a:p>
            <a:pPr marL="0" marR="0" lvl="0" indent="0" algn="ctr"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Data Mining: Introduction</a:t>
            </a:r>
          </a:p>
        </p:txBody>
      </p:sp>
      <p:sp>
        <p:nvSpPr>
          <p:cNvPr id="21" name="Shape 21"/>
          <p:cNvSpPr txBox="1"/>
          <p:nvPr/>
        </p:nvSpPr>
        <p:spPr>
          <a:xfrm>
            <a:off x="381000" y="1614487"/>
            <a:ext cx="8153399" cy="4483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Lecture Notes for Chapter 1</a:t>
            </a:r>
          </a:p>
          <a:p>
            <a:pPr marL="0" marR="0" lvl="0" indent="0" algn="ctr" rtl="0">
              <a:lnSpc>
                <a:spcPct val="100000"/>
              </a:lnSpc>
              <a:spcBef>
                <a:spcPts val="640"/>
              </a:spcBef>
              <a:spcAft>
                <a:spcPts val="0"/>
              </a:spcAft>
              <a:buClr>
                <a:schemeClr val="dk1"/>
              </a:buClr>
              <a:buFont typeface="Times New Roman"/>
              <a:buNone/>
            </a:pP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640"/>
              </a:spcBef>
              <a:spcAft>
                <a:spcPts val="0"/>
              </a:spcAft>
              <a:buClr>
                <a:schemeClr val="dk1"/>
              </a:buClr>
              <a:buSzPct val="25000"/>
              <a:buFont typeface="Arial"/>
              <a:buNone/>
            </a:pPr>
            <a:r>
              <a:rPr lang="en-US" sz="3200" b="0" i="0" u="none" strike="noStrike" cap="none">
                <a:solidFill>
                  <a:schemeClr val="dk1"/>
                </a:solidFill>
                <a:latin typeface="Arial"/>
                <a:ea typeface="Arial"/>
                <a:cs typeface="Arial"/>
                <a:sym typeface="Arial"/>
              </a:rPr>
              <a:t>Introduction to Data Mining</a:t>
            </a:r>
          </a:p>
          <a:p>
            <a:pPr marL="0" marR="0" lvl="0" indent="0" algn="ctr" rtl="0">
              <a:lnSpc>
                <a:spcPct val="100000"/>
              </a:lnSpc>
              <a:spcBef>
                <a:spcPts val="5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by</a:t>
            </a:r>
          </a:p>
          <a:p>
            <a:pPr marL="0" marR="0" lvl="0" indent="0" algn="ctr" rtl="0">
              <a:lnSpc>
                <a:spcPct val="100000"/>
              </a:lnSpc>
              <a:spcBef>
                <a:spcPts val="5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Tan, Steinbach, Kumar</a:t>
            </a:r>
          </a:p>
          <a:p>
            <a:pPr marL="0" marR="0" lvl="0" indent="0" algn="ctr" rtl="0">
              <a:lnSpc>
                <a:spcPct val="100000"/>
              </a:lnSpc>
              <a:spcBef>
                <a:spcPts val="0"/>
              </a:spcBef>
              <a:spcAft>
                <a:spcPts val="0"/>
              </a:spcAft>
              <a:buClr>
                <a:schemeClr val="dk1"/>
              </a:buClr>
              <a:buFont typeface="Times New Roman"/>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Font typeface="Times New Roman"/>
              <a:buNone/>
            </a:pPr>
            <a:endParaRPr sz="1600" b="0" i="0" u="none" strike="noStrike" cap="none">
              <a:solidFill>
                <a:srgbClr val="0000FF"/>
              </a:solidFill>
              <a:latin typeface="Arial"/>
              <a:ea typeface="Arial"/>
              <a:cs typeface="Arial"/>
              <a:sym typeface="Arial"/>
            </a:endParaRPr>
          </a:p>
          <a:p>
            <a:pPr marL="0" marR="0" lvl="0" indent="0" algn="ctr" rtl="0">
              <a:lnSpc>
                <a:spcPct val="100000"/>
              </a:lnSpc>
              <a:spcBef>
                <a:spcPts val="0"/>
              </a:spcBef>
              <a:spcAft>
                <a:spcPts val="0"/>
              </a:spcAft>
              <a:buClr>
                <a:schemeClr val="dk1"/>
              </a:buClr>
              <a:buFont typeface="Times New Roman"/>
              <a:buNone/>
            </a:pPr>
            <a:endParaRPr sz="1600" b="0" i="0" u="none" strike="noStrike" cap="none">
              <a:solidFill>
                <a:srgbClr val="0000FF"/>
              </a:solidFill>
              <a:latin typeface="Arial"/>
              <a:ea typeface="Arial"/>
              <a:cs typeface="Arial"/>
              <a:sym typeface="Arial"/>
            </a:endParaRPr>
          </a:p>
          <a:p>
            <a:pPr marL="0" marR="0" lvl="0" indent="0" algn="ctr" rtl="0">
              <a:lnSpc>
                <a:spcPct val="100000"/>
              </a:lnSpc>
              <a:spcBef>
                <a:spcPts val="0"/>
              </a:spcBef>
              <a:spcAft>
                <a:spcPts val="0"/>
              </a:spcAft>
              <a:buClr>
                <a:schemeClr val="dk1"/>
              </a:buClr>
              <a:buFont typeface="Times New Roman"/>
              <a:buNone/>
            </a:pP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Font typeface="Times New Roman"/>
              <a:buNone/>
            </a:pP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Font typeface="Times New Roman"/>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Classification: Definition</a:t>
            </a:r>
          </a:p>
        </p:txBody>
      </p:sp>
      <p:sp>
        <p:nvSpPr>
          <p:cNvPr id="114" name="Shape 114"/>
          <p:cNvSpPr txBox="1">
            <a:spLocks noGrp="1"/>
          </p:cNvSpPr>
          <p:nvPr>
            <p:ph type="body" idx="4294967295"/>
          </p:nvPr>
        </p:nvSpPr>
        <p:spPr>
          <a:xfrm>
            <a:off x="685800" y="1295400"/>
            <a:ext cx="7924799" cy="4419599"/>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Given a collection of records (</a:t>
            </a:r>
            <a:r>
              <a:rPr lang="en-US" sz="2800" b="0" i="1" u="none" strike="noStrike" cap="none">
                <a:solidFill>
                  <a:srgbClr val="CC0000"/>
                </a:solidFill>
                <a:latin typeface="Arial"/>
                <a:ea typeface="Arial"/>
                <a:cs typeface="Arial"/>
                <a:sym typeface="Arial"/>
              </a:rPr>
              <a:t>training set </a:t>
            </a:r>
            <a:r>
              <a:rPr lang="en-US" sz="2800" b="0" i="0" u="none" strike="noStrike" cap="none">
                <a:solidFill>
                  <a:schemeClr val="dk1"/>
                </a:solidFill>
                <a:latin typeface="Arial"/>
                <a:ea typeface="Arial"/>
                <a:cs typeface="Arial"/>
                <a:sym typeface="Arial"/>
              </a:rPr>
              <a:t>)</a:t>
            </a:r>
          </a:p>
          <a:p>
            <a:pPr marL="800100" marR="0" lvl="1" indent="-342900" algn="l" rtl="0">
              <a:lnSpc>
                <a:spcPct val="9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Each record contains a set of </a:t>
            </a:r>
            <a:r>
              <a:rPr lang="en-US" sz="2400" b="0" i="1" u="none" strike="noStrike" cap="none">
                <a:solidFill>
                  <a:srgbClr val="CC0000"/>
                </a:solidFill>
                <a:latin typeface="Arial"/>
                <a:ea typeface="Arial"/>
                <a:cs typeface="Arial"/>
                <a:sym typeface="Arial"/>
              </a:rPr>
              <a:t>attributes</a:t>
            </a:r>
            <a:r>
              <a:rPr lang="en-US" sz="2400" b="0" i="0" u="none" strike="noStrike" cap="none">
                <a:solidFill>
                  <a:schemeClr val="dk1"/>
                </a:solidFill>
                <a:latin typeface="Arial"/>
                <a:ea typeface="Arial"/>
                <a:cs typeface="Arial"/>
                <a:sym typeface="Arial"/>
              </a:rPr>
              <a:t>, one of the attributes is the </a:t>
            </a:r>
            <a:r>
              <a:rPr lang="en-US" sz="2400" b="0" i="1" u="none" strike="noStrike" cap="none">
                <a:solidFill>
                  <a:srgbClr val="CC0000"/>
                </a:solidFill>
                <a:latin typeface="Arial"/>
                <a:ea typeface="Arial"/>
                <a:cs typeface="Arial"/>
                <a:sym typeface="Arial"/>
              </a:rPr>
              <a:t>class</a:t>
            </a:r>
            <a:r>
              <a:rPr lang="en-US" sz="2400" b="0" i="0" u="none" strike="noStrike" cap="none">
                <a:solidFill>
                  <a:schemeClr val="dk1"/>
                </a:solidFill>
                <a:latin typeface="Arial"/>
                <a:ea typeface="Arial"/>
                <a:cs typeface="Arial"/>
                <a:sym typeface="Arial"/>
              </a:rPr>
              <a:t>.</a:t>
            </a:r>
          </a:p>
          <a:p>
            <a:pPr marL="292100" marR="0" lvl="0" indent="-292100" algn="l" rtl="0">
              <a:lnSpc>
                <a:spcPct val="9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Find a </a:t>
            </a:r>
            <a:r>
              <a:rPr lang="en-US" sz="2800" b="0" i="1" u="none" strike="noStrike" cap="none">
                <a:solidFill>
                  <a:srgbClr val="CC0000"/>
                </a:solidFill>
                <a:latin typeface="Arial"/>
                <a:ea typeface="Arial"/>
                <a:cs typeface="Arial"/>
                <a:sym typeface="Arial"/>
              </a:rPr>
              <a:t>model</a:t>
            </a:r>
            <a:r>
              <a:rPr lang="en-US" sz="2800" b="0" i="0" u="none" strike="noStrike" cap="none">
                <a:solidFill>
                  <a:schemeClr val="dk1"/>
                </a:solidFill>
                <a:latin typeface="Arial"/>
                <a:ea typeface="Arial"/>
                <a:cs typeface="Arial"/>
                <a:sym typeface="Arial"/>
              </a:rPr>
              <a:t>  for class attribute as a function of the values of other attributes.</a:t>
            </a:r>
          </a:p>
          <a:p>
            <a:pPr marL="292100" marR="0" lvl="0" indent="-292100" algn="l" rtl="0">
              <a:lnSpc>
                <a:spcPct val="9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Goal: </a:t>
            </a:r>
            <a:r>
              <a:rPr lang="en-US" sz="2800" b="0" i="0" u="sng" strike="noStrike" cap="none">
                <a:solidFill>
                  <a:schemeClr val="dk1"/>
                </a:solidFill>
                <a:latin typeface="Arial"/>
                <a:ea typeface="Arial"/>
                <a:cs typeface="Arial"/>
                <a:sym typeface="Arial"/>
              </a:rPr>
              <a:t>previously unseen</a:t>
            </a:r>
            <a:r>
              <a:rPr lang="en-US" sz="2800" b="0" i="0" u="none" strike="noStrike" cap="none">
                <a:solidFill>
                  <a:schemeClr val="dk1"/>
                </a:solidFill>
                <a:latin typeface="Arial"/>
                <a:ea typeface="Arial"/>
                <a:cs typeface="Arial"/>
                <a:sym typeface="Arial"/>
              </a:rPr>
              <a:t> records should be assigned a class as accurately as possible.</a:t>
            </a:r>
          </a:p>
          <a:p>
            <a:pPr marL="800100" marR="0" lvl="1" indent="-342900" algn="l" rtl="0">
              <a:lnSpc>
                <a:spcPct val="90000"/>
              </a:lnSpc>
              <a:spcBef>
                <a:spcPts val="640"/>
              </a:spcBef>
              <a:spcAft>
                <a:spcPts val="40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A </a:t>
            </a:r>
            <a:r>
              <a:rPr lang="en-US" sz="2400" b="0" i="1" u="none" strike="noStrike" cap="none">
                <a:solidFill>
                  <a:srgbClr val="CC0000"/>
                </a:solidFill>
                <a:latin typeface="Arial"/>
                <a:ea typeface="Arial"/>
                <a:cs typeface="Arial"/>
                <a:sym typeface="Arial"/>
              </a:rPr>
              <a:t>test set</a:t>
            </a:r>
            <a:r>
              <a:rPr lang="en-US" sz="2400" b="0" i="0" u="none" strike="noStrike" cap="none">
                <a:solidFill>
                  <a:schemeClr val="dk1"/>
                </a:solidFill>
                <a:latin typeface="Arial"/>
                <a:ea typeface="Arial"/>
                <a:cs typeface="Arial"/>
                <a:sym typeface="Arial"/>
              </a:rPr>
              <a:t> is used to determine the accuracy of the model. Usually, the given data set is divided into training and test sets, with training set used to build the model and test set used to validate it.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Classification Example</a:t>
            </a:r>
          </a:p>
        </p:txBody>
      </p:sp>
      <p:pic>
        <p:nvPicPr>
          <p:cNvPr id="120" name="Shape 120"/>
          <p:cNvPicPr preferRelativeResize="0"/>
          <p:nvPr/>
        </p:nvPicPr>
        <p:blipFill rotWithShape="1">
          <a:blip r:embed="rId3">
            <a:alphaModFix/>
          </a:blip>
          <a:srcRect/>
          <a:stretch/>
        </p:blipFill>
        <p:spPr>
          <a:xfrm>
            <a:off x="228600" y="2057400"/>
            <a:ext cx="3565525" cy="3687762"/>
          </a:xfrm>
          <a:prstGeom prst="rect">
            <a:avLst/>
          </a:prstGeom>
          <a:noFill/>
          <a:ln>
            <a:noFill/>
          </a:ln>
        </p:spPr>
      </p:pic>
      <p:sp>
        <p:nvSpPr>
          <p:cNvPr id="121" name="Shape 121"/>
          <p:cNvSpPr txBox="1"/>
          <p:nvPr/>
        </p:nvSpPr>
        <p:spPr>
          <a:xfrm rot="-2460000">
            <a:off x="838200" y="1433511"/>
            <a:ext cx="1257300" cy="33655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006600"/>
              </a:buClr>
              <a:buSzPct val="25000"/>
              <a:buFont typeface="Arial"/>
              <a:buNone/>
            </a:pPr>
            <a:r>
              <a:rPr lang="en-US" sz="1600" b="1" i="0" u="none" strike="noStrike" cap="none">
                <a:solidFill>
                  <a:srgbClr val="006600"/>
                </a:solidFill>
                <a:latin typeface="Arial"/>
                <a:ea typeface="Arial"/>
                <a:cs typeface="Arial"/>
                <a:sym typeface="Arial"/>
              </a:rPr>
              <a:t>categorical</a:t>
            </a:r>
          </a:p>
        </p:txBody>
      </p:sp>
      <p:sp>
        <p:nvSpPr>
          <p:cNvPr id="122" name="Shape 122"/>
          <p:cNvSpPr txBox="1"/>
          <p:nvPr/>
        </p:nvSpPr>
        <p:spPr>
          <a:xfrm rot="-2460000">
            <a:off x="1600200" y="1433511"/>
            <a:ext cx="1257300" cy="33655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006600"/>
              </a:buClr>
              <a:buSzPct val="25000"/>
              <a:buFont typeface="Arial"/>
              <a:buNone/>
            </a:pPr>
            <a:r>
              <a:rPr lang="en-US" sz="1600" b="1" i="0" u="none" strike="noStrike" cap="none">
                <a:solidFill>
                  <a:srgbClr val="006600"/>
                </a:solidFill>
                <a:latin typeface="Arial"/>
                <a:ea typeface="Arial"/>
                <a:cs typeface="Arial"/>
                <a:sym typeface="Arial"/>
              </a:rPr>
              <a:t>categorical</a:t>
            </a:r>
          </a:p>
        </p:txBody>
      </p:sp>
      <p:sp>
        <p:nvSpPr>
          <p:cNvPr id="123" name="Shape 123"/>
          <p:cNvSpPr txBox="1"/>
          <p:nvPr/>
        </p:nvSpPr>
        <p:spPr>
          <a:xfrm rot="-2460000">
            <a:off x="2362200" y="1433511"/>
            <a:ext cx="1277937" cy="33655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006600"/>
              </a:buClr>
              <a:buSzPct val="25000"/>
              <a:buFont typeface="Arial"/>
              <a:buNone/>
            </a:pPr>
            <a:r>
              <a:rPr lang="en-US" sz="1600" b="1" i="0" u="none" strike="noStrike" cap="none">
                <a:solidFill>
                  <a:srgbClr val="006600"/>
                </a:solidFill>
                <a:latin typeface="Arial"/>
                <a:ea typeface="Arial"/>
                <a:cs typeface="Arial"/>
                <a:sym typeface="Arial"/>
              </a:rPr>
              <a:t>continuous</a:t>
            </a:r>
          </a:p>
        </p:txBody>
      </p:sp>
      <p:sp>
        <p:nvSpPr>
          <p:cNvPr id="124" name="Shape 124"/>
          <p:cNvSpPr txBox="1"/>
          <p:nvPr/>
        </p:nvSpPr>
        <p:spPr>
          <a:xfrm rot="-2460000">
            <a:off x="3124200" y="1662111"/>
            <a:ext cx="692149" cy="33655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006600"/>
              </a:buClr>
              <a:buSzPct val="25000"/>
              <a:buFont typeface="Arial"/>
              <a:buNone/>
            </a:pPr>
            <a:r>
              <a:rPr lang="en-US" sz="1600" b="1" i="0" u="none" strike="noStrike" cap="none">
                <a:solidFill>
                  <a:srgbClr val="006600"/>
                </a:solidFill>
                <a:latin typeface="Arial"/>
                <a:ea typeface="Arial"/>
                <a:cs typeface="Arial"/>
                <a:sym typeface="Arial"/>
              </a:rPr>
              <a:t>class</a:t>
            </a:r>
          </a:p>
        </p:txBody>
      </p:sp>
      <p:pic>
        <p:nvPicPr>
          <p:cNvPr id="125" name="Shape 125"/>
          <p:cNvPicPr preferRelativeResize="0"/>
          <p:nvPr/>
        </p:nvPicPr>
        <p:blipFill rotWithShape="1">
          <a:blip r:embed="rId4">
            <a:alphaModFix/>
          </a:blip>
          <a:srcRect/>
          <a:stretch/>
        </p:blipFill>
        <p:spPr>
          <a:xfrm>
            <a:off x="4267200" y="2043111"/>
            <a:ext cx="2994024" cy="2646362"/>
          </a:xfrm>
          <a:prstGeom prst="rect">
            <a:avLst/>
          </a:prstGeom>
          <a:noFill/>
          <a:ln>
            <a:noFill/>
          </a:ln>
        </p:spPr>
      </p:pic>
      <p:grpSp>
        <p:nvGrpSpPr>
          <p:cNvPr id="126" name="Shape 126"/>
          <p:cNvGrpSpPr/>
          <p:nvPr/>
        </p:nvGrpSpPr>
        <p:grpSpPr>
          <a:xfrm>
            <a:off x="7696200" y="3948112"/>
            <a:ext cx="990599" cy="685799"/>
            <a:chOff x="7848600" y="4343400"/>
            <a:chExt cx="990599" cy="685799"/>
          </a:xfrm>
        </p:grpSpPr>
        <p:sp>
          <p:nvSpPr>
            <p:cNvPr id="127" name="Shape 127"/>
            <p:cNvSpPr/>
            <p:nvPr/>
          </p:nvSpPr>
          <p:spPr>
            <a:xfrm>
              <a:off x="7848600" y="4343400"/>
              <a:ext cx="990599" cy="685799"/>
            </a:xfrm>
            <a:prstGeom prst="can">
              <a:avLst>
                <a:gd name="adj" fmla="val 25000"/>
              </a:avLst>
            </a:prstGeom>
            <a:solidFill>
              <a:srgbClr val="CCCCFF"/>
            </a:solidFill>
            <a:ln w="1270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28" name="Shape 128"/>
            <p:cNvSpPr txBox="1"/>
            <p:nvPr/>
          </p:nvSpPr>
          <p:spPr>
            <a:xfrm>
              <a:off x="8074025" y="4533900"/>
              <a:ext cx="547687" cy="474661"/>
            </a:xfrm>
            <a:prstGeom prst="rect">
              <a:avLst/>
            </a:prstGeom>
            <a:solidFill>
              <a:srgbClr val="CCCCFF"/>
            </a:solidFill>
            <a:ln>
              <a:noFill/>
            </a:ln>
          </p:spPr>
          <p:txBody>
            <a:bodyPr lIns="91425" tIns="45700" rIns="91425" bIns="45700" anchor="t" anchorCtr="0">
              <a:noAutofit/>
            </a:bodyPr>
            <a:lstStyle/>
            <a:p>
              <a:pPr marL="342900" marR="0" lvl="0" indent="-342900" algn="ctr" rtl="0">
                <a:lnSpc>
                  <a:spcPct val="80000"/>
                </a:lnSpc>
                <a:spcBef>
                  <a:spcPts val="0"/>
                </a:spcBef>
                <a:spcAft>
                  <a:spcPts val="0"/>
                </a:spcAft>
                <a:buClr>
                  <a:srgbClr val="0000CC"/>
                </a:buClr>
                <a:buSzPct val="25000"/>
                <a:buFont typeface="Arial"/>
                <a:buNone/>
              </a:pPr>
              <a:r>
                <a:rPr lang="en-US" sz="1400" b="1" i="0" u="none" strike="noStrike" cap="none">
                  <a:solidFill>
                    <a:srgbClr val="0000CC"/>
                  </a:solidFill>
                  <a:latin typeface="Arial"/>
                  <a:ea typeface="Arial"/>
                  <a:cs typeface="Arial"/>
                  <a:sym typeface="Arial"/>
                </a:rPr>
                <a:t>Test</a:t>
              </a:r>
            </a:p>
            <a:p>
              <a:pPr marL="342900" marR="0" lvl="0" indent="-342900" algn="ctr" rtl="0">
                <a:lnSpc>
                  <a:spcPct val="80000"/>
                </a:lnSpc>
                <a:spcBef>
                  <a:spcPts val="280"/>
                </a:spcBef>
                <a:spcAft>
                  <a:spcPts val="0"/>
                </a:spcAft>
                <a:buClr>
                  <a:srgbClr val="0000CC"/>
                </a:buClr>
                <a:buSzPct val="25000"/>
                <a:buFont typeface="Arial"/>
                <a:buNone/>
              </a:pPr>
              <a:r>
                <a:rPr lang="en-US" sz="1400" b="1" i="0" u="none" strike="noStrike" cap="none">
                  <a:solidFill>
                    <a:srgbClr val="0000CC"/>
                  </a:solidFill>
                  <a:latin typeface="Arial"/>
                  <a:ea typeface="Arial"/>
                  <a:cs typeface="Arial"/>
                  <a:sym typeface="Arial"/>
                </a:rPr>
                <a:t>Set</a:t>
              </a:r>
            </a:p>
          </p:txBody>
        </p:sp>
      </p:grpSp>
      <p:sp>
        <p:nvSpPr>
          <p:cNvPr id="129" name="Shape 129"/>
          <p:cNvSpPr/>
          <p:nvPr/>
        </p:nvSpPr>
        <p:spPr>
          <a:xfrm>
            <a:off x="3886200" y="5091112"/>
            <a:ext cx="990599" cy="685799"/>
          </a:xfrm>
          <a:prstGeom prst="can">
            <a:avLst>
              <a:gd name="adj" fmla="val 5412"/>
            </a:avLst>
          </a:prstGeom>
          <a:solidFill>
            <a:schemeClr val="accent2"/>
          </a:solidFill>
          <a:ln w="1270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30" name="Shape 130"/>
          <p:cNvSpPr txBox="1"/>
          <p:nvPr/>
        </p:nvSpPr>
        <p:spPr>
          <a:xfrm>
            <a:off x="3886200" y="5238750"/>
            <a:ext cx="1042986" cy="531811"/>
          </a:xfrm>
          <a:prstGeom prst="rect">
            <a:avLst/>
          </a:prstGeom>
          <a:noFill/>
          <a:ln>
            <a:noFill/>
          </a:ln>
        </p:spPr>
        <p:txBody>
          <a:bodyPr lIns="91425" tIns="45700" rIns="91425" bIns="45700" anchor="t" anchorCtr="0">
            <a:noAutofit/>
          </a:bodyPr>
          <a:lstStyle/>
          <a:p>
            <a:pPr marL="342900" marR="0" lvl="0" indent="-342900" algn="ctr" rtl="0">
              <a:lnSpc>
                <a:spcPct val="80000"/>
              </a:lnSpc>
              <a:spcBef>
                <a:spcPts val="0"/>
              </a:spcBef>
              <a:spcAft>
                <a:spcPts val="0"/>
              </a:spcAft>
              <a:buClr>
                <a:schemeClr val="dk2"/>
              </a:buClr>
              <a:buSzPct val="25000"/>
              <a:buFont typeface="Arial"/>
              <a:buNone/>
            </a:pPr>
            <a:r>
              <a:rPr lang="en-US" sz="1600" b="1" i="0" u="none" strike="noStrike" cap="none">
                <a:solidFill>
                  <a:schemeClr val="dk2"/>
                </a:solidFill>
                <a:latin typeface="Arial"/>
                <a:ea typeface="Arial"/>
                <a:cs typeface="Arial"/>
                <a:sym typeface="Arial"/>
              </a:rPr>
              <a:t>Training </a:t>
            </a:r>
          </a:p>
          <a:p>
            <a:pPr marL="342900" marR="0" lvl="0" indent="-342900" algn="ctr" rtl="0">
              <a:lnSpc>
                <a:spcPct val="80000"/>
              </a:lnSpc>
              <a:spcBef>
                <a:spcPts val="320"/>
              </a:spcBef>
              <a:spcAft>
                <a:spcPts val="0"/>
              </a:spcAft>
              <a:buClr>
                <a:schemeClr val="dk2"/>
              </a:buClr>
              <a:buSzPct val="25000"/>
              <a:buFont typeface="Arial"/>
              <a:buNone/>
            </a:pPr>
            <a:r>
              <a:rPr lang="en-US" sz="1600" b="1" i="0" u="none" strike="noStrike" cap="none">
                <a:solidFill>
                  <a:schemeClr val="dk2"/>
                </a:solidFill>
                <a:latin typeface="Arial"/>
                <a:ea typeface="Arial"/>
                <a:cs typeface="Arial"/>
                <a:sym typeface="Arial"/>
              </a:rPr>
              <a:t>Set</a:t>
            </a:r>
          </a:p>
        </p:txBody>
      </p:sp>
      <p:grpSp>
        <p:nvGrpSpPr>
          <p:cNvPr id="131" name="Shape 131"/>
          <p:cNvGrpSpPr/>
          <p:nvPr/>
        </p:nvGrpSpPr>
        <p:grpSpPr>
          <a:xfrm>
            <a:off x="7637462" y="5086350"/>
            <a:ext cx="1125537" cy="690562"/>
            <a:chOff x="5334000" y="4572000"/>
            <a:chExt cx="1066799" cy="658811"/>
          </a:xfrm>
        </p:grpSpPr>
        <p:sp>
          <p:nvSpPr>
            <p:cNvPr id="132" name="Shape 132"/>
            <p:cNvSpPr/>
            <p:nvPr/>
          </p:nvSpPr>
          <p:spPr>
            <a:xfrm>
              <a:off x="5334000" y="4572000"/>
              <a:ext cx="1066799" cy="658811"/>
            </a:xfrm>
            <a:prstGeom prst="flowChartMultidocument">
              <a:avLst/>
            </a:prstGeom>
            <a:solidFill>
              <a:srgbClr val="00E0CB"/>
            </a:solidFill>
            <a:ln w="12700" cap="flat" cmpd="sng">
              <a:solidFill>
                <a:schemeClr val="lt2"/>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33" name="Shape 133"/>
            <p:cNvSpPr txBox="1"/>
            <p:nvPr/>
          </p:nvSpPr>
          <p:spPr>
            <a:xfrm>
              <a:off x="5384800" y="4727575"/>
              <a:ext cx="868362" cy="379412"/>
            </a:xfrm>
            <a:prstGeom prst="rect">
              <a:avLst/>
            </a:prstGeom>
            <a:noFill/>
            <a:ln>
              <a:noFill/>
            </a:ln>
          </p:spPr>
          <p:txBody>
            <a:bodyPr lIns="91425" tIns="45700" rIns="91425" bIns="45700" anchor="t" anchorCtr="0">
              <a:noAutofit/>
            </a:bodyPr>
            <a:lstStyle/>
            <a:p>
              <a:pPr marL="342900" marR="0" lvl="0" indent="-342900" algn="r" rtl="0">
                <a:lnSpc>
                  <a:spcPct val="100000"/>
                </a:lnSpc>
                <a:spcBef>
                  <a:spcPts val="0"/>
                </a:spcBef>
                <a:spcAft>
                  <a:spcPts val="0"/>
                </a:spcAft>
                <a:buClr>
                  <a:srgbClr val="CC0000"/>
                </a:buClr>
                <a:buSzPct val="25000"/>
                <a:buFont typeface="Arial"/>
                <a:buNone/>
              </a:pPr>
              <a:r>
                <a:rPr lang="en-US" sz="2000" b="1" i="0" u="none" strike="noStrike" cap="none">
                  <a:solidFill>
                    <a:srgbClr val="CC0000"/>
                  </a:solidFill>
                  <a:latin typeface="Arial"/>
                  <a:ea typeface="Arial"/>
                  <a:cs typeface="Arial"/>
                  <a:sym typeface="Arial"/>
                </a:rPr>
                <a:t>Model</a:t>
              </a:r>
            </a:p>
          </p:txBody>
        </p:sp>
      </p:grpSp>
      <p:sp>
        <p:nvSpPr>
          <p:cNvPr id="134" name="Shape 134"/>
          <p:cNvSpPr/>
          <p:nvPr/>
        </p:nvSpPr>
        <p:spPr>
          <a:xfrm>
            <a:off x="5486400" y="4938712"/>
            <a:ext cx="1447800" cy="995362"/>
          </a:xfrm>
          <a:prstGeom prst="bevel">
            <a:avLst>
              <a:gd name="adj" fmla="val 12500"/>
            </a:avLst>
          </a:prstGeom>
          <a:solidFill>
            <a:srgbClr val="C0C0C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35" name="Shape 135"/>
          <p:cNvSpPr txBox="1"/>
          <p:nvPr/>
        </p:nvSpPr>
        <p:spPr>
          <a:xfrm>
            <a:off x="5562600" y="5014912"/>
            <a:ext cx="1325562" cy="7620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rgbClr val="000000"/>
              </a:buClr>
              <a:buSzPct val="25000"/>
              <a:buFont typeface="Arial"/>
              <a:buNone/>
            </a:pPr>
            <a:r>
              <a:rPr lang="en-US" sz="2000" b="1" i="0" u="none" strike="noStrike" cap="none">
                <a:solidFill>
                  <a:srgbClr val="000000"/>
                </a:solidFill>
                <a:latin typeface="Arial"/>
                <a:ea typeface="Arial"/>
                <a:cs typeface="Arial"/>
                <a:sym typeface="Arial"/>
              </a:rPr>
              <a:t>Learn </a:t>
            </a:r>
          </a:p>
          <a:p>
            <a:pPr marL="342900" marR="0" lvl="0" indent="-342900" algn="ctr" rtl="0">
              <a:lnSpc>
                <a:spcPct val="100000"/>
              </a:lnSpc>
              <a:spcBef>
                <a:spcPts val="400"/>
              </a:spcBef>
              <a:spcAft>
                <a:spcPts val="0"/>
              </a:spcAft>
              <a:buClr>
                <a:srgbClr val="000000"/>
              </a:buClr>
              <a:buSzPct val="25000"/>
              <a:buFont typeface="Arial"/>
              <a:buNone/>
            </a:pPr>
            <a:r>
              <a:rPr lang="en-US" sz="2000" b="1" i="0" u="none" strike="noStrike" cap="none">
                <a:solidFill>
                  <a:srgbClr val="000000"/>
                </a:solidFill>
                <a:latin typeface="Arial"/>
                <a:ea typeface="Arial"/>
                <a:cs typeface="Arial"/>
                <a:sym typeface="Arial"/>
              </a:rPr>
              <a:t>Classifier</a:t>
            </a:r>
          </a:p>
        </p:txBody>
      </p:sp>
      <p:sp>
        <p:nvSpPr>
          <p:cNvPr id="136" name="Shape 136"/>
          <p:cNvSpPr/>
          <p:nvPr/>
        </p:nvSpPr>
        <p:spPr>
          <a:xfrm>
            <a:off x="4987925" y="5349875"/>
            <a:ext cx="484187" cy="141287"/>
          </a:xfrm>
          <a:prstGeom prst="rightArrow">
            <a:avLst>
              <a:gd name="adj1" fmla="val 50000"/>
              <a:gd name="adj2" fmla="val 50000"/>
            </a:avLst>
          </a:prstGeom>
          <a:solidFill>
            <a:srgbClr val="CC0000"/>
          </a:solidFill>
          <a:ln w="12700" cap="flat" cmpd="sng">
            <a:solidFill>
              <a:srgbClr val="CC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37" name="Shape 137"/>
          <p:cNvSpPr/>
          <p:nvPr/>
        </p:nvSpPr>
        <p:spPr>
          <a:xfrm>
            <a:off x="7010400" y="5314950"/>
            <a:ext cx="484187" cy="141287"/>
          </a:xfrm>
          <a:prstGeom prst="rightArrow">
            <a:avLst>
              <a:gd name="adj1" fmla="val 50000"/>
              <a:gd name="adj2" fmla="val 50000"/>
            </a:avLst>
          </a:prstGeom>
          <a:solidFill>
            <a:srgbClr val="CC0000"/>
          </a:solidFill>
          <a:ln w="12700" cap="flat" cmpd="sng">
            <a:solidFill>
              <a:srgbClr val="CC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38" name="Shape 138"/>
          <p:cNvSpPr/>
          <p:nvPr/>
        </p:nvSpPr>
        <p:spPr>
          <a:xfrm rot="5400000">
            <a:off x="8073230" y="4790281"/>
            <a:ext cx="312737" cy="152399"/>
          </a:xfrm>
          <a:prstGeom prst="rightArrow">
            <a:avLst>
              <a:gd name="adj1" fmla="val 50000"/>
              <a:gd name="adj2" fmla="val 50000"/>
            </a:avLst>
          </a:prstGeom>
          <a:solidFill>
            <a:srgbClr val="CC0000"/>
          </a:solidFill>
          <a:ln w="12700" cap="flat" cmpd="sng">
            <a:solidFill>
              <a:srgbClr val="CC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139" name="Shape 139"/>
          <p:cNvCxnSpPr/>
          <p:nvPr/>
        </p:nvCxnSpPr>
        <p:spPr>
          <a:xfrm>
            <a:off x="3657600" y="4481512"/>
            <a:ext cx="304799" cy="609599"/>
          </a:xfrm>
          <a:prstGeom prst="straightConnector1">
            <a:avLst/>
          </a:prstGeom>
          <a:noFill/>
          <a:ln w="9525" cap="flat" cmpd="sng">
            <a:solidFill>
              <a:schemeClr val="dk1"/>
            </a:solidFill>
            <a:prstDash val="solid"/>
            <a:miter/>
            <a:headEnd type="none" w="med" len="med"/>
            <a:tailEnd type="triangle" w="lg" len="lg"/>
          </a:ln>
        </p:spPr>
      </p:cxnSp>
      <p:cxnSp>
        <p:nvCxnSpPr>
          <p:cNvPr id="140" name="Shape 140"/>
          <p:cNvCxnSpPr/>
          <p:nvPr/>
        </p:nvCxnSpPr>
        <p:spPr>
          <a:xfrm>
            <a:off x="7315200" y="3414712"/>
            <a:ext cx="304799" cy="609599"/>
          </a:xfrm>
          <a:prstGeom prst="straightConnector1">
            <a:avLst/>
          </a:prstGeom>
          <a:noFill/>
          <a:ln w="9525" cap="flat" cmpd="sng">
            <a:solidFill>
              <a:schemeClr val="dk1"/>
            </a:solidFill>
            <a:prstDash val="solid"/>
            <a:miter/>
            <a:headEnd type="none" w="med" len="med"/>
            <a:tailEnd type="triangle" w="lg" len="lg"/>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Classification: Application 1</a:t>
            </a:r>
          </a:p>
        </p:txBody>
      </p:sp>
      <p:sp>
        <p:nvSpPr>
          <p:cNvPr id="146" name="Shape 146"/>
          <p:cNvSpPr txBox="1">
            <a:spLocks noGrp="1"/>
          </p:cNvSpPr>
          <p:nvPr>
            <p:ph type="body" idx="4294967295"/>
          </p:nvPr>
        </p:nvSpPr>
        <p:spPr>
          <a:xfrm>
            <a:off x="457200" y="1295400"/>
            <a:ext cx="8178799" cy="4876799"/>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Direct Marketing</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Goal: Reduce cost of mailing by </a:t>
            </a:r>
            <a:r>
              <a:rPr lang="en-US" sz="2400" b="0" i="1" u="none" strike="noStrike" cap="none">
                <a:solidFill>
                  <a:srgbClr val="FF0066"/>
                </a:solidFill>
                <a:latin typeface="Arial"/>
                <a:ea typeface="Arial"/>
                <a:cs typeface="Arial"/>
                <a:sym typeface="Arial"/>
              </a:rPr>
              <a:t>targeting</a:t>
            </a:r>
            <a:r>
              <a:rPr lang="en-US" sz="2400" b="0" i="0" u="none" strike="noStrike" cap="none">
                <a:solidFill>
                  <a:schemeClr val="dk1"/>
                </a:solidFill>
                <a:latin typeface="Arial"/>
                <a:ea typeface="Arial"/>
                <a:cs typeface="Arial"/>
                <a:sym typeface="Arial"/>
              </a:rPr>
              <a:t> a set of consumers likely to buy a new cell-phone product.</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Approach:</a:t>
            </a:r>
          </a:p>
          <a:p>
            <a:pPr marL="914400" marR="0" lvl="2" indent="0" algn="l" rtl="0">
              <a:lnSpc>
                <a:spcPct val="100000"/>
              </a:lnSpc>
              <a:spcBef>
                <a:spcPts val="600"/>
              </a:spcBef>
              <a:spcAft>
                <a:spcPts val="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Use the data for a similar product introduced before. </a:t>
            </a:r>
          </a:p>
          <a:p>
            <a:pPr marL="914400" marR="0" lvl="2" indent="0" algn="l" rtl="0">
              <a:lnSpc>
                <a:spcPct val="100000"/>
              </a:lnSpc>
              <a:spcBef>
                <a:spcPts val="600"/>
              </a:spcBef>
              <a:spcAft>
                <a:spcPts val="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We know which customers decided to buy and which decided otherwise. This </a:t>
            </a:r>
            <a:r>
              <a:rPr lang="en-US" sz="2000" b="0" i="1" u="none" strike="noStrike" cap="none">
                <a:solidFill>
                  <a:srgbClr val="0000FF"/>
                </a:solidFill>
                <a:latin typeface="Arial"/>
                <a:ea typeface="Arial"/>
                <a:cs typeface="Arial"/>
                <a:sym typeface="Arial"/>
              </a:rPr>
              <a:t>{buy, don’t buy}</a:t>
            </a:r>
            <a:r>
              <a:rPr lang="en-US" sz="2000" b="0" i="0" u="none" strike="noStrike" cap="none">
                <a:solidFill>
                  <a:schemeClr val="dk1"/>
                </a:solidFill>
                <a:latin typeface="Arial"/>
                <a:ea typeface="Arial"/>
                <a:cs typeface="Arial"/>
                <a:sym typeface="Arial"/>
              </a:rPr>
              <a:t> decision forms the </a:t>
            </a:r>
            <a:r>
              <a:rPr lang="en-US" sz="2000" b="0" i="1" u="none" strike="noStrike" cap="none">
                <a:solidFill>
                  <a:srgbClr val="0000FF"/>
                </a:solidFill>
                <a:latin typeface="Arial"/>
                <a:ea typeface="Arial"/>
                <a:cs typeface="Arial"/>
                <a:sym typeface="Arial"/>
              </a:rPr>
              <a:t>class attribute</a:t>
            </a:r>
            <a:r>
              <a:rPr lang="en-US" sz="2000" b="0" i="0" u="none" strike="noStrike" cap="none">
                <a:solidFill>
                  <a:schemeClr val="dk1"/>
                </a:solidFill>
                <a:latin typeface="Arial"/>
                <a:ea typeface="Arial"/>
                <a:cs typeface="Arial"/>
                <a:sym typeface="Arial"/>
              </a:rPr>
              <a:t>.</a:t>
            </a:r>
          </a:p>
          <a:p>
            <a:pPr marL="914400" marR="0" lvl="2" indent="0" algn="l" rtl="0">
              <a:lnSpc>
                <a:spcPct val="100000"/>
              </a:lnSpc>
              <a:spcBef>
                <a:spcPts val="600"/>
              </a:spcBef>
              <a:spcAft>
                <a:spcPts val="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Collect various demographic, lifestyle, and company-interaction related information about all such customers.</a:t>
            </a:r>
          </a:p>
          <a:p>
            <a:pPr marL="1600200" marR="0" lvl="3" indent="-228600" algn="l" rtl="0">
              <a:lnSpc>
                <a:spcPct val="100000"/>
              </a:lnSpc>
              <a:spcBef>
                <a:spcPts val="760"/>
              </a:spcBef>
              <a:spcAft>
                <a:spcPts val="0"/>
              </a:spcAft>
              <a:buClr>
                <a:schemeClr val="dk1"/>
              </a:buClr>
              <a:buSzPct val="100000"/>
              <a:buFont typeface="Times New Roman"/>
              <a:buChar char="–"/>
            </a:pPr>
            <a:r>
              <a:rPr lang="en-US" sz="1800" b="0" i="0" u="none" strike="noStrike" cap="none">
                <a:solidFill>
                  <a:schemeClr val="dk1"/>
                </a:solidFill>
                <a:latin typeface="Times New Roman"/>
                <a:ea typeface="Times New Roman"/>
                <a:cs typeface="Times New Roman"/>
                <a:sym typeface="Times New Roman"/>
              </a:rPr>
              <a:t>Type of business, where they stay, how much they earn, etc.</a:t>
            </a:r>
          </a:p>
          <a:p>
            <a:pPr marL="914400" marR="0" lvl="2" indent="0" algn="l" rtl="0">
              <a:lnSpc>
                <a:spcPct val="100000"/>
              </a:lnSpc>
              <a:spcBef>
                <a:spcPts val="200"/>
              </a:spcBef>
              <a:spcAft>
                <a:spcPts val="40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Use this information as input attributes to learn a classifier model.</a:t>
            </a:r>
          </a:p>
        </p:txBody>
      </p:sp>
      <p:sp>
        <p:nvSpPr>
          <p:cNvPr id="147" name="Shape 147"/>
          <p:cNvSpPr txBox="1"/>
          <p:nvPr/>
        </p:nvSpPr>
        <p:spPr>
          <a:xfrm>
            <a:off x="5029200" y="6019800"/>
            <a:ext cx="3525837"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From [Berry &amp; Linoff] Data Mining Techniques, 1997</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Classification: Application 2</a:t>
            </a:r>
          </a:p>
        </p:txBody>
      </p:sp>
      <p:sp>
        <p:nvSpPr>
          <p:cNvPr id="153" name="Shape 153"/>
          <p:cNvSpPr txBox="1">
            <a:spLocks noGrp="1"/>
          </p:cNvSpPr>
          <p:nvPr>
            <p:ph type="body" idx="4294967295"/>
          </p:nvPr>
        </p:nvSpPr>
        <p:spPr>
          <a:xfrm>
            <a:off x="457200" y="1295400"/>
            <a:ext cx="8178799" cy="4171950"/>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Fraud Detection</a:t>
            </a:r>
          </a:p>
          <a:p>
            <a:pPr marL="800100" marR="0" lvl="1" indent="-342900" algn="l" rtl="0">
              <a:lnSpc>
                <a:spcPct val="9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Goal: Predict fraudulent cases in credit card transactions.</a:t>
            </a:r>
          </a:p>
          <a:p>
            <a:pPr marL="800100" marR="0" lvl="1" indent="-342900" algn="l" rtl="0">
              <a:lnSpc>
                <a:spcPct val="9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Approach:</a:t>
            </a:r>
          </a:p>
          <a:p>
            <a:pPr marL="914400" marR="0" lvl="2" indent="0" algn="l" rtl="0">
              <a:lnSpc>
                <a:spcPct val="90000"/>
              </a:lnSpc>
              <a:spcBef>
                <a:spcPts val="600"/>
              </a:spcBef>
              <a:spcAft>
                <a:spcPts val="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Use credit card transactions and the information on its account-holder as attributes.</a:t>
            </a:r>
          </a:p>
          <a:p>
            <a:pPr marL="1600200" marR="0" lvl="3" indent="-228600" algn="l" rtl="0">
              <a:lnSpc>
                <a:spcPct val="90000"/>
              </a:lnSpc>
              <a:spcBef>
                <a:spcPts val="760"/>
              </a:spcBef>
              <a:spcAft>
                <a:spcPts val="0"/>
              </a:spcAft>
              <a:buClr>
                <a:schemeClr val="dk1"/>
              </a:buClr>
              <a:buSzPct val="100000"/>
              <a:buFont typeface="Times New Roman"/>
              <a:buChar char="–"/>
            </a:pPr>
            <a:r>
              <a:rPr lang="en-US" sz="1800" b="0" i="0" u="none" strike="noStrike" cap="none">
                <a:solidFill>
                  <a:schemeClr val="dk1"/>
                </a:solidFill>
                <a:latin typeface="Times New Roman"/>
                <a:ea typeface="Times New Roman"/>
                <a:cs typeface="Times New Roman"/>
                <a:sym typeface="Times New Roman"/>
              </a:rPr>
              <a:t>When does a customer buy, what does he buy, how often he pays on time, etc</a:t>
            </a:r>
          </a:p>
          <a:p>
            <a:pPr marL="914400" marR="0" lvl="2" indent="0" algn="l" rtl="0">
              <a:lnSpc>
                <a:spcPct val="90000"/>
              </a:lnSpc>
              <a:spcBef>
                <a:spcPts val="200"/>
              </a:spcBef>
              <a:spcAft>
                <a:spcPts val="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Label past transactions as fraud or fair transactions. This forms the class attribute.</a:t>
            </a:r>
          </a:p>
          <a:p>
            <a:pPr marL="914400" marR="0" lvl="2" indent="0" algn="l" rtl="0">
              <a:lnSpc>
                <a:spcPct val="90000"/>
              </a:lnSpc>
              <a:spcBef>
                <a:spcPts val="600"/>
              </a:spcBef>
              <a:spcAft>
                <a:spcPts val="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Learn a model for the class of the transactions.</a:t>
            </a:r>
          </a:p>
          <a:p>
            <a:pPr marL="914400" marR="0" lvl="2" indent="0" algn="l" rtl="0">
              <a:lnSpc>
                <a:spcPct val="90000"/>
              </a:lnSpc>
              <a:spcBef>
                <a:spcPts val="600"/>
              </a:spcBef>
              <a:spcAft>
                <a:spcPts val="40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Use this model to detect fraud by observing credit card transactions on an account.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Shape 158"/>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Classification: Application 3</a:t>
            </a:r>
          </a:p>
        </p:txBody>
      </p:sp>
      <p:sp>
        <p:nvSpPr>
          <p:cNvPr id="159" name="Shape 159"/>
          <p:cNvSpPr txBox="1">
            <a:spLocks noGrp="1"/>
          </p:cNvSpPr>
          <p:nvPr>
            <p:ph type="body" idx="4294967295"/>
          </p:nvPr>
        </p:nvSpPr>
        <p:spPr>
          <a:xfrm>
            <a:off x="411162" y="1143000"/>
            <a:ext cx="8318500" cy="518160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Customer Attrition/Churn:</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Goal: To predict whether a customer is likely to be lost to a competitor.</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Approach:</a:t>
            </a:r>
          </a:p>
          <a:p>
            <a:pPr marL="914400" marR="0" lvl="2" indent="0" algn="l" rtl="0">
              <a:lnSpc>
                <a:spcPct val="100000"/>
              </a:lnSpc>
              <a:spcBef>
                <a:spcPts val="640"/>
              </a:spcBef>
              <a:spcAft>
                <a:spcPts val="0"/>
              </a:spcAft>
              <a:buClr>
                <a:srgbClr val="0C7B9C"/>
              </a:buClr>
              <a:buSzPct val="70000"/>
              <a:buFont typeface="Noto Symbol"/>
              <a:buChar char="◆"/>
            </a:pPr>
            <a:r>
              <a:rPr lang="en-US" sz="2400" b="0" i="0" u="none" strike="noStrike" cap="none">
                <a:solidFill>
                  <a:schemeClr val="dk1"/>
                </a:solidFill>
                <a:latin typeface="Arial"/>
                <a:ea typeface="Arial"/>
                <a:cs typeface="Arial"/>
                <a:sym typeface="Arial"/>
              </a:rPr>
              <a:t>Use detailed record of transactions with each of the past and present customers, to find attributes.</a:t>
            </a:r>
          </a:p>
          <a:p>
            <a:pPr marL="1600200" marR="0" lvl="3" indent="-228600" algn="l" rtl="0">
              <a:lnSpc>
                <a:spcPct val="100000"/>
              </a:lnSpc>
              <a:spcBef>
                <a:spcPts val="800"/>
              </a:spcBef>
              <a:spcAft>
                <a:spcPts val="0"/>
              </a:spcAft>
              <a:buClr>
                <a:schemeClr val="dk1"/>
              </a:buClr>
              <a:buSzPct val="100000"/>
              <a:buFont typeface="Times New Roman"/>
              <a:buChar char="–"/>
            </a:pPr>
            <a:r>
              <a:rPr lang="en-US" sz="2000" b="0" i="0" u="none" strike="noStrike" cap="none">
                <a:solidFill>
                  <a:schemeClr val="dk1"/>
                </a:solidFill>
                <a:latin typeface="Times New Roman"/>
                <a:ea typeface="Times New Roman"/>
                <a:cs typeface="Times New Roman"/>
                <a:sym typeface="Times New Roman"/>
              </a:rPr>
              <a:t>How often the customer calls, where he calls, what time-of-the day he calls most, his financial status, marital status, etc. </a:t>
            </a:r>
          </a:p>
          <a:p>
            <a:pPr marL="914400" marR="0" lvl="2" indent="0" algn="l" rtl="0">
              <a:lnSpc>
                <a:spcPct val="100000"/>
              </a:lnSpc>
              <a:spcBef>
                <a:spcPts val="240"/>
              </a:spcBef>
              <a:spcAft>
                <a:spcPts val="0"/>
              </a:spcAft>
              <a:buClr>
                <a:srgbClr val="0C7B9C"/>
              </a:buClr>
              <a:buSzPct val="70000"/>
              <a:buFont typeface="Noto Symbol"/>
              <a:buChar char="◆"/>
            </a:pPr>
            <a:r>
              <a:rPr lang="en-US" sz="2400" b="0" i="0" u="none" strike="noStrike" cap="none">
                <a:solidFill>
                  <a:schemeClr val="dk1"/>
                </a:solidFill>
                <a:latin typeface="Arial"/>
                <a:ea typeface="Arial"/>
                <a:cs typeface="Arial"/>
                <a:sym typeface="Arial"/>
              </a:rPr>
              <a:t>Label the customers as loyal or disloyal.</a:t>
            </a:r>
          </a:p>
          <a:p>
            <a:pPr marL="914400" marR="0" lvl="2" indent="0" algn="l" rtl="0">
              <a:lnSpc>
                <a:spcPct val="100000"/>
              </a:lnSpc>
              <a:spcBef>
                <a:spcPts val="640"/>
              </a:spcBef>
              <a:spcAft>
                <a:spcPts val="400"/>
              </a:spcAft>
              <a:buClr>
                <a:srgbClr val="0C7B9C"/>
              </a:buClr>
              <a:buSzPct val="70000"/>
              <a:buFont typeface="Noto Symbol"/>
              <a:buChar char="◆"/>
            </a:pPr>
            <a:r>
              <a:rPr lang="en-US" sz="2400" b="0" i="0" u="none" strike="noStrike" cap="none">
                <a:solidFill>
                  <a:schemeClr val="dk1"/>
                </a:solidFill>
                <a:latin typeface="Arial"/>
                <a:ea typeface="Arial"/>
                <a:cs typeface="Arial"/>
                <a:sym typeface="Arial"/>
              </a:rPr>
              <a:t>Find a model for loyalty.</a:t>
            </a:r>
          </a:p>
        </p:txBody>
      </p:sp>
      <p:sp>
        <p:nvSpPr>
          <p:cNvPr id="160" name="Shape 160"/>
          <p:cNvSpPr txBox="1"/>
          <p:nvPr/>
        </p:nvSpPr>
        <p:spPr>
          <a:xfrm>
            <a:off x="5029200" y="6096000"/>
            <a:ext cx="3525837"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From [Berry &amp; Linoff] Data Mining Techniques, 1997</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Clustering Definition</a:t>
            </a:r>
          </a:p>
        </p:txBody>
      </p:sp>
      <p:sp>
        <p:nvSpPr>
          <p:cNvPr id="188" name="Shape 188"/>
          <p:cNvSpPr txBox="1">
            <a:spLocks noGrp="1"/>
          </p:cNvSpPr>
          <p:nvPr>
            <p:ph type="body" idx="4294967295"/>
          </p:nvPr>
        </p:nvSpPr>
        <p:spPr>
          <a:xfrm>
            <a:off x="411162" y="1143000"/>
            <a:ext cx="8318500" cy="5181600"/>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Given a set of data points, each having a set of attributes, and a similarity measure among them, find clusters such that</a:t>
            </a:r>
          </a:p>
          <a:p>
            <a:pPr marL="800100" marR="0" lvl="1" indent="-342900" algn="l" rtl="0">
              <a:lnSpc>
                <a:spcPct val="9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Data points in one cluster are more similar to one another.</a:t>
            </a:r>
          </a:p>
          <a:p>
            <a:pPr marL="800100" marR="0" lvl="1" indent="-342900" algn="l" rtl="0">
              <a:lnSpc>
                <a:spcPct val="9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Data points in separate clusters are less similar to one another.</a:t>
            </a:r>
          </a:p>
          <a:p>
            <a:pPr marL="292100" marR="0" lvl="0" indent="-292100" algn="l" rtl="0">
              <a:lnSpc>
                <a:spcPct val="9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Similarity Measures:</a:t>
            </a:r>
          </a:p>
          <a:p>
            <a:pPr marL="800100" marR="0" lvl="1" indent="-342900" algn="l" rtl="0">
              <a:lnSpc>
                <a:spcPct val="9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Euclidean Distance if attributes are continuous.</a:t>
            </a:r>
          </a:p>
          <a:p>
            <a:pPr marL="800100" marR="0" lvl="1" indent="-342900" algn="l" rtl="0">
              <a:lnSpc>
                <a:spcPct val="90000"/>
              </a:lnSpc>
              <a:spcBef>
                <a:spcPts val="680"/>
              </a:spcBef>
              <a:spcAft>
                <a:spcPts val="40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Other Problem-specific Measures.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Shape 193"/>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Illustrating Clustering</a:t>
            </a:r>
          </a:p>
        </p:txBody>
      </p:sp>
      <p:sp>
        <p:nvSpPr>
          <p:cNvPr id="194" name="Shape 194"/>
          <p:cNvSpPr txBox="1"/>
          <p:nvPr/>
        </p:nvSpPr>
        <p:spPr>
          <a:xfrm>
            <a:off x="381000" y="1295400"/>
            <a:ext cx="5951537" cy="396874"/>
          </a:xfrm>
          <a:prstGeom prst="rect">
            <a:avLst/>
          </a:prstGeom>
          <a:noFill/>
          <a:ln>
            <a:noFill/>
          </a:ln>
        </p:spPr>
        <p:txBody>
          <a:bodyPr lIns="91425" tIns="45700" rIns="91425" bIns="45700" anchor="t" anchorCtr="0">
            <a:noAutofit/>
          </a:bodyPr>
          <a:lstStyle/>
          <a:p>
            <a:pPr marL="168275" marR="0" lvl="0" indent="-168275" algn="l" rtl="0">
              <a:lnSpc>
                <a:spcPct val="100000"/>
              </a:lnSpc>
              <a:spcBef>
                <a:spcPts val="0"/>
              </a:spcBef>
              <a:spcAft>
                <a:spcPts val="0"/>
              </a:spcAft>
              <a:buClr>
                <a:schemeClr val="accent2"/>
              </a:buClr>
              <a:buSzPct val="100000"/>
              <a:buFont typeface="Arial"/>
              <a:buChar char="●"/>
            </a:pPr>
            <a:r>
              <a:rPr lang="en-US" sz="2000" b="0" i="0" u="none" strike="noStrike" cap="none">
                <a:solidFill>
                  <a:schemeClr val="dk1"/>
                </a:solidFill>
                <a:latin typeface="Tahoma"/>
                <a:ea typeface="Tahoma"/>
                <a:cs typeface="Tahoma"/>
                <a:sym typeface="Tahoma"/>
              </a:rPr>
              <a:t>Euclidean Distance Based Clustering in 3-D space.</a:t>
            </a:r>
          </a:p>
        </p:txBody>
      </p:sp>
      <p:sp>
        <p:nvSpPr>
          <p:cNvPr id="195" name="Shape 195"/>
          <p:cNvSpPr txBox="1"/>
          <p:nvPr/>
        </p:nvSpPr>
        <p:spPr>
          <a:xfrm>
            <a:off x="1295400" y="1981200"/>
            <a:ext cx="2762250" cy="822324"/>
          </a:xfrm>
          <a:prstGeom prst="rect">
            <a:avLst/>
          </a:prstGeom>
          <a:solidFill>
            <a:srgbClr val="00FFCC"/>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Intracluster distances</a:t>
            </a:r>
          </a:p>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are minimized</a:t>
            </a:r>
          </a:p>
        </p:txBody>
      </p:sp>
      <p:sp>
        <p:nvSpPr>
          <p:cNvPr id="196" name="Shape 196"/>
          <p:cNvSpPr txBox="1"/>
          <p:nvPr/>
        </p:nvSpPr>
        <p:spPr>
          <a:xfrm>
            <a:off x="5181600" y="1981200"/>
            <a:ext cx="2762250" cy="822324"/>
          </a:xfrm>
          <a:prstGeom prst="rect">
            <a:avLst/>
          </a:prstGeom>
          <a:solidFill>
            <a:srgbClr val="00FFCC"/>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Intercluster distances</a:t>
            </a:r>
          </a:p>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are maximized</a:t>
            </a:r>
          </a:p>
        </p:txBody>
      </p:sp>
      <p:grpSp>
        <p:nvGrpSpPr>
          <p:cNvPr id="197" name="Shape 197"/>
          <p:cNvGrpSpPr/>
          <p:nvPr/>
        </p:nvGrpSpPr>
        <p:grpSpPr>
          <a:xfrm>
            <a:off x="3276600" y="3200400"/>
            <a:ext cx="3047999" cy="2678111"/>
            <a:chOff x="3429000" y="4038600"/>
            <a:chExt cx="3047999" cy="2678111"/>
          </a:xfrm>
        </p:grpSpPr>
        <p:cxnSp>
          <p:nvCxnSpPr>
            <p:cNvPr id="198" name="Shape 198"/>
            <p:cNvCxnSpPr/>
            <p:nvPr/>
          </p:nvCxnSpPr>
          <p:spPr>
            <a:xfrm>
              <a:off x="4343400" y="4038600"/>
              <a:ext cx="0" cy="1828800"/>
            </a:xfrm>
            <a:prstGeom prst="straightConnector1">
              <a:avLst/>
            </a:prstGeom>
            <a:noFill/>
            <a:ln w="9525" cap="flat" cmpd="sng">
              <a:solidFill>
                <a:schemeClr val="dk1"/>
              </a:solidFill>
              <a:prstDash val="solid"/>
              <a:miter/>
              <a:headEnd type="none" w="med" len="med"/>
              <a:tailEnd type="none" w="med" len="med"/>
            </a:ln>
          </p:spPr>
        </p:cxnSp>
        <p:cxnSp>
          <p:nvCxnSpPr>
            <p:cNvPr id="199" name="Shape 199"/>
            <p:cNvCxnSpPr/>
            <p:nvPr/>
          </p:nvCxnSpPr>
          <p:spPr>
            <a:xfrm>
              <a:off x="4343400" y="5867400"/>
              <a:ext cx="2133599" cy="0"/>
            </a:xfrm>
            <a:prstGeom prst="straightConnector1">
              <a:avLst/>
            </a:prstGeom>
            <a:noFill/>
            <a:ln w="9525" cap="flat" cmpd="sng">
              <a:solidFill>
                <a:schemeClr val="dk1"/>
              </a:solidFill>
              <a:prstDash val="solid"/>
              <a:miter/>
              <a:headEnd type="none" w="med" len="med"/>
              <a:tailEnd type="none" w="med" len="med"/>
            </a:ln>
          </p:spPr>
        </p:cxnSp>
        <p:sp>
          <p:nvSpPr>
            <p:cNvPr id="200" name="Shape 200"/>
            <p:cNvSpPr/>
            <p:nvPr/>
          </p:nvSpPr>
          <p:spPr>
            <a:xfrm>
              <a:off x="3533775" y="5867400"/>
              <a:ext cx="809625" cy="849311"/>
            </a:xfrm>
            <a:custGeom>
              <a:avLst/>
              <a:gdLst/>
              <a:ahLst/>
              <a:cxnLst/>
              <a:rect l="0" t="0" r="0" b="0"/>
              <a:pathLst>
                <a:path w="510" h="535" extrusionOk="0">
                  <a:moveTo>
                    <a:pt x="510" y="0"/>
                  </a:moveTo>
                  <a:lnTo>
                    <a:pt x="0" y="535"/>
                  </a:lnTo>
                </a:path>
              </a:pathLst>
            </a:cu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1" name="Shape 201"/>
            <p:cNvSpPr/>
            <p:nvPr/>
          </p:nvSpPr>
          <p:spPr>
            <a:xfrm>
              <a:off x="5181600" y="4572000"/>
              <a:ext cx="152399" cy="152399"/>
            </a:xfrm>
            <a:prstGeom prst="octagon">
              <a:avLst>
                <a:gd name="adj" fmla="val 2928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2" name="Shape 202"/>
            <p:cNvSpPr/>
            <p:nvPr/>
          </p:nvSpPr>
          <p:spPr>
            <a:xfrm>
              <a:off x="5410200" y="4572000"/>
              <a:ext cx="152399" cy="152399"/>
            </a:xfrm>
            <a:prstGeom prst="octagon">
              <a:avLst>
                <a:gd name="adj" fmla="val 2928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3" name="Shape 203"/>
            <p:cNvSpPr/>
            <p:nvPr/>
          </p:nvSpPr>
          <p:spPr>
            <a:xfrm>
              <a:off x="5334000" y="4343400"/>
              <a:ext cx="152399" cy="152399"/>
            </a:xfrm>
            <a:prstGeom prst="octagon">
              <a:avLst>
                <a:gd name="adj" fmla="val 2928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4" name="Shape 204"/>
            <p:cNvSpPr/>
            <p:nvPr/>
          </p:nvSpPr>
          <p:spPr>
            <a:xfrm>
              <a:off x="5334000" y="4800600"/>
              <a:ext cx="152399" cy="152399"/>
            </a:xfrm>
            <a:prstGeom prst="octagon">
              <a:avLst>
                <a:gd name="adj" fmla="val 2928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5" name="Shape 205"/>
            <p:cNvSpPr/>
            <p:nvPr/>
          </p:nvSpPr>
          <p:spPr>
            <a:xfrm>
              <a:off x="5715000" y="4572000"/>
              <a:ext cx="152399" cy="152399"/>
            </a:xfrm>
            <a:prstGeom prst="octagon">
              <a:avLst>
                <a:gd name="adj" fmla="val 2928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6" name="Shape 206"/>
            <p:cNvSpPr/>
            <p:nvPr/>
          </p:nvSpPr>
          <p:spPr>
            <a:xfrm>
              <a:off x="5562600" y="4419600"/>
              <a:ext cx="152399" cy="152399"/>
            </a:xfrm>
            <a:prstGeom prst="octagon">
              <a:avLst>
                <a:gd name="adj" fmla="val 2928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7" name="Shape 207"/>
            <p:cNvSpPr/>
            <p:nvPr/>
          </p:nvSpPr>
          <p:spPr>
            <a:xfrm>
              <a:off x="5029200" y="4343400"/>
              <a:ext cx="152399" cy="152399"/>
            </a:xfrm>
            <a:prstGeom prst="octagon">
              <a:avLst>
                <a:gd name="adj" fmla="val 2928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8" name="Shape 208"/>
            <p:cNvSpPr/>
            <p:nvPr/>
          </p:nvSpPr>
          <p:spPr>
            <a:xfrm>
              <a:off x="5562600" y="4724400"/>
              <a:ext cx="152399" cy="152399"/>
            </a:xfrm>
            <a:prstGeom prst="octagon">
              <a:avLst>
                <a:gd name="adj" fmla="val 2928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9" name="Shape 209"/>
            <p:cNvSpPr/>
            <p:nvPr/>
          </p:nvSpPr>
          <p:spPr>
            <a:xfrm>
              <a:off x="5029200" y="4724400"/>
              <a:ext cx="152399" cy="152399"/>
            </a:xfrm>
            <a:prstGeom prst="octagon">
              <a:avLst>
                <a:gd name="adj" fmla="val 29289"/>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0" name="Shape 210"/>
            <p:cNvSpPr/>
            <p:nvPr/>
          </p:nvSpPr>
          <p:spPr>
            <a:xfrm>
              <a:off x="3429000" y="5181600"/>
              <a:ext cx="152399" cy="152399"/>
            </a:xfrm>
            <a:prstGeom prst="octagon">
              <a:avLst>
                <a:gd name="adj" fmla="val 29289"/>
              </a:avLst>
            </a:prstGeom>
            <a:solidFill>
              <a:srgbClr val="FF00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1" name="Shape 211"/>
            <p:cNvSpPr/>
            <p:nvPr/>
          </p:nvSpPr>
          <p:spPr>
            <a:xfrm>
              <a:off x="3657600" y="5257800"/>
              <a:ext cx="152399" cy="152399"/>
            </a:xfrm>
            <a:prstGeom prst="octagon">
              <a:avLst>
                <a:gd name="adj" fmla="val 29289"/>
              </a:avLst>
            </a:prstGeom>
            <a:solidFill>
              <a:srgbClr val="FF00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2" name="Shape 212"/>
            <p:cNvSpPr/>
            <p:nvPr/>
          </p:nvSpPr>
          <p:spPr>
            <a:xfrm>
              <a:off x="3657600" y="5486400"/>
              <a:ext cx="152399" cy="152399"/>
            </a:xfrm>
            <a:prstGeom prst="octagon">
              <a:avLst>
                <a:gd name="adj" fmla="val 29289"/>
              </a:avLst>
            </a:prstGeom>
            <a:solidFill>
              <a:srgbClr val="FF00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3" name="Shape 213"/>
            <p:cNvSpPr/>
            <p:nvPr/>
          </p:nvSpPr>
          <p:spPr>
            <a:xfrm>
              <a:off x="3886200" y="5257800"/>
              <a:ext cx="152399" cy="152399"/>
            </a:xfrm>
            <a:prstGeom prst="octagon">
              <a:avLst>
                <a:gd name="adj" fmla="val 29289"/>
              </a:avLst>
            </a:prstGeom>
            <a:solidFill>
              <a:srgbClr val="FF00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4" name="Shape 214"/>
            <p:cNvSpPr/>
            <p:nvPr/>
          </p:nvSpPr>
          <p:spPr>
            <a:xfrm>
              <a:off x="3733800" y="5029200"/>
              <a:ext cx="152399" cy="152399"/>
            </a:xfrm>
            <a:prstGeom prst="octagon">
              <a:avLst>
                <a:gd name="adj" fmla="val 29289"/>
              </a:avLst>
            </a:prstGeom>
            <a:solidFill>
              <a:srgbClr val="FF00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5" name="Shape 215"/>
            <p:cNvSpPr/>
            <p:nvPr/>
          </p:nvSpPr>
          <p:spPr>
            <a:xfrm>
              <a:off x="3886200" y="5486400"/>
              <a:ext cx="152399" cy="152399"/>
            </a:xfrm>
            <a:prstGeom prst="octagon">
              <a:avLst>
                <a:gd name="adj" fmla="val 29289"/>
              </a:avLst>
            </a:prstGeom>
            <a:solidFill>
              <a:srgbClr val="FF00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6" name="Shape 216"/>
            <p:cNvSpPr/>
            <p:nvPr/>
          </p:nvSpPr>
          <p:spPr>
            <a:xfrm>
              <a:off x="3429000" y="5410200"/>
              <a:ext cx="152399" cy="152399"/>
            </a:xfrm>
            <a:prstGeom prst="octagon">
              <a:avLst>
                <a:gd name="adj" fmla="val 29289"/>
              </a:avLst>
            </a:prstGeom>
            <a:solidFill>
              <a:srgbClr val="FF00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7" name="Shape 217"/>
            <p:cNvSpPr/>
            <p:nvPr/>
          </p:nvSpPr>
          <p:spPr>
            <a:xfrm>
              <a:off x="5562600" y="5638800"/>
              <a:ext cx="152399" cy="152399"/>
            </a:xfrm>
            <a:prstGeom prst="octagon">
              <a:avLst>
                <a:gd name="adj" fmla="val 29289"/>
              </a:avLst>
            </a:prstGeom>
            <a:solidFill>
              <a:schemeClr val="accent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8" name="Shape 218"/>
            <p:cNvSpPr/>
            <p:nvPr/>
          </p:nvSpPr>
          <p:spPr>
            <a:xfrm>
              <a:off x="6019800" y="5715000"/>
              <a:ext cx="152399" cy="152399"/>
            </a:xfrm>
            <a:prstGeom prst="octagon">
              <a:avLst>
                <a:gd name="adj" fmla="val 29289"/>
              </a:avLst>
            </a:prstGeom>
            <a:solidFill>
              <a:schemeClr val="accent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19" name="Shape 219"/>
            <p:cNvSpPr/>
            <p:nvPr/>
          </p:nvSpPr>
          <p:spPr>
            <a:xfrm>
              <a:off x="5791200" y="5867400"/>
              <a:ext cx="152399" cy="152399"/>
            </a:xfrm>
            <a:prstGeom prst="octagon">
              <a:avLst>
                <a:gd name="adj" fmla="val 29289"/>
              </a:avLst>
            </a:prstGeom>
            <a:solidFill>
              <a:schemeClr val="accent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20" name="Shape 220"/>
            <p:cNvSpPr/>
            <p:nvPr/>
          </p:nvSpPr>
          <p:spPr>
            <a:xfrm>
              <a:off x="5562600" y="6019800"/>
              <a:ext cx="152399" cy="152399"/>
            </a:xfrm>
            <a:prstGeom prst="octagon">
              <a:avLst>
                <a:gd name="adj" fmla="val 29289"/>
              </a:avLst>
            </a:prstGeom>
            <a:solidFill>
              <a:schemeClr val="accent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21" name="Shape 221"/>
            <p:cNvSpPr/>
            <p:nvPr/>
          </p:nvSpPr>
          <p:spPr>
            <a:xfrm>
              <a:off x="5867400" y="6019800"/>
              <a:ext cx="152399" cy="152399"/>
            </a:xfrm>
            <a:prstGeom prst="octagon">
              <a:avLst>
                <a:gd name="adj" fmla="val 29289"/>
              </a:avLst>
            </a:prstGeom>
            <a:solidFill>
              <a:schemeClr val="accent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22" name="Shape 222"/>
            <p:cNvSpPr/>
            <p:nvPr/>
          </p:nvSpPr>
          <p:spPr>
            <a:xfrm rot="10800000" flipH="1">
              <a:off x="5562600" y="5791200"/>
              <a:ext cx="152399" cy="152399"/>
            </a:xfrm>
            <a:prstGeom prst="octagon">
              <a:avLst>
                <a:gd name="adj" fmla="val 29289"/>
              </a:avLst>
            </a:prstGeom>
            <a:solidFill>
              <a:schemeClr val="accent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23" name="Shape 223"/>
            <p:cNvSpPr/>
            <p:nvPr/>
          </p:nvSpPr>
          <p:spPr>
            <a:xfrm>
              <a:off x="5867400" y="5562600"/>
              <a:ext cx="152399" cy="152399"/>
            </a:xfrm>
            <a:prstGeom prst="octagon">
              <a:avLst>
                <a:gd name="adj" fmla="val 29289"/>
              </a:avLst>
            </a:prstGeom>
            <a:solidFill>
              <a:schemeClr val="accent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Clustering: Application 1</a:t>
            </a:r>
          </a:p>
        </p:txBody>
      </p:sp>
      <p:sp>
        <p:nvSpPr>
          <p:cNvPr id="229" name="Shape 229"/>
          <p:cNvSpPr txBox="1">
            <a:spLocks noGrp="1"/>
          </p:cNvSpPr>
          <p:nvPr>
            <p:ph type="body" idx="4294967295"/>
          </p:nvPr>
        </p:nvSpPr>
        <p:spPr>
          <a:xfrm>
            <a:off x="457200" y="1219200"/>
            <a:ext cx="8178799" cy="4171950"/>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Market Segmentation:</a:t>
            </a:r>
          </a:p>
          <a:p>
            <a:pPr marL="800100" marR="0" lvl="1" indent="-342900" algn="l" rtl="0">
              <a:lnSpc>
                <a:spcPct val="9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Goal: subdivide a market into distinct subsets of customers where any subset may conceivably be selected as a market target to be reached with a distinct marketing mix.</a:t>
            </a:r>
          </a:p>
          <a:p>
            <a:pPr marL="800100" marR="0" lvl="1" indent="-342900" algn="l" rtl="0">
              <a:lnSpc>
                <a:spcPct val="9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Approach: </a:t>
            </a:r>
          </a:p>
          <a:p>
            <a:pPr marL="914400" marR="0" lvl="2" indent="0" algn="l" rtl="0">
              <a:lnSpc>
                <a:spcPct val="90000"/>
              </a:lnSpc>
              <a:spcBef>
                <a:spcPts val="600"/>
              </a:spcBef>
              <a:spcAft>
                <a:spcPts val="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Collect different attributes of customers based on their geographical and lifestyle related information.</a:t>
            </a:r>
          </a:p>
          <a:p>
            <a:pPr marL="914400" marR="0" lvl="2" indent="0" algn="l" rtl="0">
              <a:lnSpc>
                <a:spcPct val="90000"/>
              </a:lnSpc>
              <a:spcBef>
                <a:spcPts val="600"/>
              </a:spcBef>
              <a:spcAft>
                <a:spcPts val="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Find clusters of similar customers.</a:t>
            </a:r>
          </a:p>
          <a:p>
            <a:pPr marL="914400" marR="0" lvl="2" indent="0" algn="l" rtl="0">
              <a:lnSpc>
                <a:spcPct val="90000"/>
              </a:lnSpc>
              <a:spcBef>
                <a:spcPts val="600"/>
              </a:spcBef>
              <a:spcAft>
                <a:spcPts val="400"/>
              </a:spcAft>
              <a:buClr>
                <a:srgbClr val="0C7B9C"/>
              </a:buClr>
              <a:buSzPct val="70000"/>
              <a:buFont typeface="Noto Symbol"/>
              <a:buChar char="◆"/>
            </a:pPr>
            <a:r>
              <a:rPr lang="en-US" sz="2000" b="0" i="0" u="none" strike="noStrike" cap="none">
                <a:solidFill>
                  <a:schemeClr val="dk1"/>
                </a:solidFill>
                <a:latin typeface="Arial"/>
                <a:ea typeface="Arial"/>
                <a:cs typeface="Arial"/>
                <a:sym typeface="Arial"/>
              </a:rPr>
              <a:t>Measure the clustering quality by observing buying patterns of customers in same cluster vs. those from different clusters.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Shape 234"/>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Clustering: Application 2</a:t>
            </a:r>
          </a:p>
        </p:txBody>
      </p:sp>
      <p:sp>
        <p:nvSpPr>
          <p:cNvPr id="235" name="Shape 235"/>
          <p:cNvSpPr txBox="1">
            <a:spLocks noGrp="1"/>
          </p:cNvSpPr>
          <p:nvPr>
            <p:ph type="body" idx="4294967295"/>
          </p:nvPr>
        </p:nvSpPr>
        <p:spPr>
          <a:xfrm>
            <a:off x="411162" y="1143000"/>
            <a:ext cx="8318500" cy="518160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Document Clustering:</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Goal: To find groups of documents that are similar to each other based on the important terms appearing in them.</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Approach: To identify frequently occurring terms in each document. Form a similarity measure based on the frequencies of different terms. Use it to cluster.</a:t>
            </a:r>
          </a:p>
          <a:p>
            <a:pPr marL="800100" marR="0" lvl="1" indent="-342900" algn="l" rtl="0">
              <a:lnSpc>
                <a:spcPct val="100000"/>
              </a:lnSpc>
              <a:spcBef>
                <a:spcPts val="680"/>
              </a:spcBef>
              <a:spcAft>
                <a:spcPts val="40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Gain: Information Retrieval can utilize the clusters to relate a new document or search term to clustered documents.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Shape 240"/>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Illustrating Document Clustering</a:t>
            </a:r>
          </a:p>
        </p:txBody>
      </p:sp>
      <p:sp>
        <p:nvSpPr>
          <p:cNvPr id="241" name="Shape 241"/>
          <p:cNvSpPr txBox="1">
            <a:spLocks noGrp="1"/>
          </p:cNvSpPr>
          <p:nvPr>
            <p:ph type="body" idx="4294967295"/>
          </p:nvPr>
        </p:nvSpPr>
        <p:spPr>
          <a:xfrm>
            <a:off x="381000" y="1219200"/>
            <a:ext cx="8178799" cy="129540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Clustering Points: 3204 Articles of Los Angeles Times.</a:t>
            </a:r>
          </a:p>
          <a:p>
            <a:pPr marL="292100" marR="0" lvl="0" indent="-292100" algn="l" rtl="0">
              <a:lnSpc>
                <a:spcPct val="100000"/>
              </a:lnSpc>
              <a:spcBef>
                <a:spcPts val="640"/>
              </a:spcBef>
              <a:spcAft>
                <a:spcPts val="40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Similarity Measure: How many words are common in these documents (after some word filtering).</a:t>
            </a:r>
          </a:p>
        </p:txBody>
      </p:sp>
      <p:pic>
        <p:nvPicPr>
          <p:cNvPr id="242" name="Shape 242"/>
          <p:cNvPicPr preferRelativeResize="0"/>
          <p:nvPr/>
        </p:nvPicPr>
        <p:blipFill rotWithShape="1">
          <a:blip r:embed="rId3">
            <a:alphaModFix/>
          </a:blip>
          <a:srcRect/>
          <a:stretch/>
        </p:blipFill>
        <p:spPr>
          <a:xfrm>
            <a:off x="2057400" y="2743200"/>
            <a:ext cx="4424362" cy="367506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Shape 26"/>
          <p:cNvSpPr txBox="1">
            <a:spLocks noGrp="1"/>
          </p:cNvSpPr>
          <p:nvPr>
            <p:ph type="body" idx="4294967295"/>
          </p:nvPr>
        </p:nvSpPr>
        <p:spPr>
          <a:xfrm>
            <a:off x="152400" y="1143000"/>
            <a:ext cx="8763000" cy="5333999"/>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Lots of data is being collected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and warehoused </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Web data, e-commerce</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purchases at department/</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grocery stores</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Bank/Credit Card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transactions</a:t>
            </a:r>
          </a:p>
          <a:p>
            <a:pPr marL="292100" marR="0" lvl="0" indent="-292100" algn="l" rtl="0">
              <a:lnSpc>
                <a:spcPct val="100000"/>
              </a:lnSpc>
              <a:spcBef>
                <a:spcPts val="220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Computers have become cheaper and more powerful</a:t>
            </a:r>
          </a:p>
          <a:p>
            <a:pPr marL="292100" marR="0" lvl="0" indent="-292100" algn="l" rtl="0">
              <a:lnSpc>
                <a:spcPct val="100000"/>
              </a:lnSpc>
              <a:spcBef>
                <a:spcPts val="136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Competitive Pressure is Strong </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Provide better, customized services for an </a:t>
            </a:r>
            <a:r>
              <a:rPr lang="en-US" sz="2400" b="0" i="1" u="none" strike="noStrike" cap="none">
                <a:solidFill>
                  <a:schemeClr val="dk1"/>
                </a:solidFill>
                <a:latin typeface="Arial"/>
                <a:ea typeface="Arial"/>
                <a:cs typeface="Arial"/>
                <a:sym typeface="Arial"/>
              </a:rPr>
              <a:t>edge </a:t>
            </a:r>
            <a:r>
              <a:rPr lang="en-US" sz="2400" b="0" i="0" u="none" strike="noStrike" cap="none">
                <a:solidFill>
                  <a:schemeClr val="dk1"/>
                </a:solidFill>
                <a:latin typeface="Arial"/>
                <a:ea typeface="Arial"/>
                <a:cs typeface="Arial"/>
                <a:sym typeface="Arial"/>
              </a:rPr>
              <a:t>(e.g. in Customer Relationship Management)</a:t>
            </a:r>
          </a:p>
          <a:p>
            <a:pPr marL="292100" marR="0" lvl="0" indent="-292100" algn="l" rtl="0">
              <a:lnSpc>
                <a:spcPct val="100000"/>
              </a:lnSpc>
              <a:spcBef>
                <a:spcPts val="640"/>
              </a:spcBef>
              <a:spcAft>
                <a:spcPts val="40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p:txBody>
      </p:sp>
      <p:pic>
        <p:nvPicPr>
          <p:cNvPr id="27" name="Shape 27"/>
          <p:cNvPicPr preferRelativeResize="0"/>
          <p:nvPr/>
        </p:nvPicPr>
        <p:blipFill rotWithShape="1">
          <a:blip r:embed="rId3">
            <a:alphaModFix/>
          </a:blip>
          <a:srcRect/>
          <a:stretch/>
        </p:blipFill>
        <p:spPr>
          <a:xfrm>
            <a:off x="6705600" y="1981200"/>
            <a:ext cx="2146300" cy="2341562"/>
          </a:xfrm>
          <a:prstGeom prst="rect">
            <a:avLst/>
          </a:prstGeom>
          <a:noFill/>
          <a:ln>
            <a:noFill/>
          </a:ln>
        </p:spPr>
      </p:pic>
      <p:sp>
        <p:nvSpPr>
          <p:cNvPr id="28" name="Shape 28"/>
          <p:cNvSpPr txBox="1">
            <a:spLocks noGrp="1"/>
          </p:cNvSpPr>
          <p:nvPr>
            <p:ph type="title" idx="4294967295"/>
          </p:nvPr>
        </p:nvSpPr>
        <p:spPr>
          <a:xfrm>
            <a:off x="228600" y="152400"/>
            <a:ext cx="8763000" cy="609599"/>
          </a:xfrm>
          <a:prstGeom prst="rect">
            <a:avLst/>
          </a:prstGeom>
          <a:noFill/>
          <a:ln>
            <a:noFill/>
          </a:ln>
        </p:spPr>
        <p:txBody>
          <a:bodyPr lIns="0" tIns="44450" rIns="0"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Why Mine Data? Commercial Viewpoint</a:t>
            </a:r>
          </a:p>
        </p:txBody>
      </p:sp>
      <p:pic>
        <p:nvPicPr>
          <p:cNvPr id="29" name="Shape 29"/>
          <p:cNvPicPr preferRelativeResize="0"/>
          <p:nvPr/>
        </p:nvPicPr>
        <p:blipFill rotWithShape="1">
          <a:blip r:embed="rId4">
            <a:alphaModFix/>
          </a:blip>
          <a:srcRect/>
          <a:stretch/>
        </p:blipFill>
        <p:spPr>
          <a:xfrm>
            <a:off x="5426075" y="1219200"/>
            <a:ext cx="1965324" cy="1417636"/>
          </a:xfrm>
          <a:prstGeom prst="rect">
            <a:avLst/>
          </a:prstGeom>
          <a:noFill/>
          <a:ln>
            <a:noFill/>
          </a:ln>
        </p:spPr>
      </p:pic>
      <p:pic>
        <p:nvPicPr>
          <p:cNvPr id="30" name="Shape 30"/>
          <p:cNvPicPr preferRelativeResize="0"/>
          <p:nvPr/>
        </p:nvPicPr>
        <p:blipFill rotWithShape="1">
          <a:blip r:embed="rId5">
            <a:alphaModFix/>
          </a:blip>
          <a:srcRect/>
          <a:stretch/>
        </p:blipFill>
        <p:spPr>
          <a:xfrm>
            <a:off x="5349875" y="1833561"/>
            <a:ext cx="685799" cy="681037"/>
          </a:xfrm>
          <a:prstGeom prst="rect">
            <a:avLst/>
          </a:prstGeom>
          <a:noFill/>
          <a:ln>
            <a:noFill/>
          </a:ln>
        </p:spPr>
      </p:pic>
      <p:pic>
        <p:nvPicPr>
          <p:cNvPr id="31" name="Shape 31"/>
          <p:cNvPicPr preferRelativeResize="0"/>
          <p:nvPr/>
        </p:nvPicPr>
        <p:blipFill rotWithShape="1">
          <a:blip r:embed="rId6">
            <a:alphaModFix/>
          </a:blip>
          <a:srcRect/>
          <a:stretch/>
        </p:blipFill>
        <p:spPr>
          <a:xfrm>
            <a:off x="5334000" y="1447800"/>
            <a:ext cx="685799" cy="563562"/>
          </a:xfrm>
          <a:prstGeom prst="rect">
            <a:avLst/>
          </a:prstGeom>
          <a:noFill/>
          <a:ln>
            <a:noFill/>
          </a:ln>
        </p:spPr>
      </p:pic>
      <p:pic>
        <p:nvPicPr>
          <p:cNvPr id="32" name="Shape 32"/>
          <p:cNvPicPr preferRelativeResize="0"/>
          <p:nvPr/>
        </p:nvPicPr>
        <p:blipFill rotWithShape="1">
          <a:blip r:embed="rId7">
            <a:alphaModFix/>
          </a:blip>
          <a:srcRect/>
          <a:stretch/>
        </p:blipFill>
        <p:spPr>
          <a:xfrm>
            <a:off x="5181600" y="2667000"/>
            <a:ext cx="1485899" cy="155892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Association Rule Discovery: Definition</a:t>
            </a:r>
          </a:p>
        </p:txBody>
      </p:sp>
      <p:sp>
        <p:nvSpPr>
          <p:cNvPr id="255" name="Shape 255"/>
          <p:cNvSpPr txBox="1">
            <a:spLocks noGrp="1"/>
          </p:cNvSpPr>
          <p:nvPr>
            <p:ph type="body" idx="4294967295"/>
          </p:nvPr>
        </p:nvSpPr>
        <p:spPr>
          <a:xfrm>
            <a:off x="411162" y="1143000"/>
            <a:ext cx="8318500" cy="518160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Given a set of records each of which contain some number of items from a given collection;</a:t>
            </a:r>
          </a:p>
          <a:p>
            <a:pPr marL="800100" marR="0" lvl="1" indent="-342900" algn="l" rtl="0">
              <a:lnSpc>
                <a:spcPct val="100000"/>
              </a:lnSpc>
              <a:spcBef>
                <a:spcPts val="640"/>
              </a:spcBef>
              <a:spcAft>
                <a:spcPts val="40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Produce dependency rules which will predict occurrence of an item based on occurrences of other items.</a:t>
            </a:r>
          </a:p>
        </p:txBody>
      </p:sp>
      <p:pic>
        <p:nvPicPr>
          <p:cNvPr id="256" name="Shape 256"/>
          <p:cNvPicPr preferRelativeResize="0"/>
          <p:nvPr/>
        </p:nvPicPr>
        <p:blipFill rotWithShape="1">
          <a:blip r:embed="rId3">
            <a:alphaModFix/>
          </a:blip>
          <a:srcRect/>
          <a:stretch/>
        </p:blipFill>
        <p:spPr>
          <a:xfrm>
            <a:off x="381000" y="3276600"/>
            <a:ext cx="4181475" cy="2152649"/>
          </a:xfrm>
          <a:prstGeom prst="rect">
            <a:avLst/>
          </a:prstGeom>
          <a:noFill/>
          <a:ln>
            <a:noFill/>
          </a:ln>
        </p:spPr>
      </p:pic>
      <p:sp>
        <p:nvSpPr>
          <p:cNvPr id="257" name="Shape 257"/>
          <p:cNvSpPr txBox="1"/>
          <p:nvPr/>
        </p:nvSpPr>
        <p:spPr>
          <a:xfrm>
            <a:off x="4876800" y="3657600"/>
            <a:ext cx="3443286" cy="976312"/>
          </a:xfrm>
          <a:prstGeom prst="rect">
            <a:avLst/>
          </a:prstGeom>
          <a:solidFill>
            <a:srgbClr val="CCCC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Rules Discovered:</a:t>
            </a:r>
          </a:p>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    </a:t>
            </a:r>
            <a:r>
              <a:rPr lang="en-US" sz="1800" b="1" i="0" u="none" strike="noStrike" cap="none">
                <a:solidFill>
                  <a:srgbClr val="CC0000"/>
                </a:solidFill>
                <a:latin typeface="Tahoma"/>
                <a:ea typeface="Tahoma"/>
                <a:cs typeface="Tahoma"/>
                <a:sym typeface="Tahoma"/>
              </a:rPr>
              <a:t>{Milk} --&gt; {Coke}</a:t>
            </a:r>
          </a:p>
          <a:p>
            <a:pPr marL="0" marR="0" lvl="0" indent="0" algn="l" rtl="0">
              <a:lnSpc>
                <a:spcPct val="100000"/>
              </a:lnSpc>
              <a:spcBef>
                <a:spcPts val="0"/>
              </a:spcBef>
              <a:spcAft>
                <a:spcPts val="0"/>
              </a:spcAft>
              <a:buClr>
                <a:srgbClr val="CC0000"/>
              </a:buClr>
              <a:buSzPct val="25000"/>
              <a:buFont typeface="Tahoma"/>
              <a:buNone/>
            </a:pPr>
            <a:r>
              <a:rPr lang="en-US" sz="1800" b="1" i="0" u="none" strike="noStrike" cap="none">
                <a:solidFill>
                  <a:srgbClr val="CC0000"/>
                </a:solidFill>
                <a:latin typeface="Tahoma"/>
                <a:ea typeface="Tahoma"/>
                <a:cs typeface="Tahoma"/>
                <a:sym typeface="Tahoma"/>
              </a:rPr>
              <a:t>    {Diaper, Milk} --&gt; {Beer}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Shape 262"/>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Association Rule Discovery: Application 1</a:t>
            </a:r>
          </a:p>
        </p:txBody>
      </p:sp>
      <p:sp>
        <p:nvSpPr>
          <p:cNvPr id="263" name="Shape 263"/>
          <p:cNvSpPr txBox="1">
            <a:spLocks noGrp="1"/>
          </p:cNvSpPr>
          <p:nvPr>
            <p:ph type="body" idx="4294967295"/>
          </p:nvPr>
        </p:nvSpPr>
        <p:spPr>
          <a:xfrm>
            <a:off x="381000" y="1371600"/>
            <a:ext cx="8178799" cy="4171950"/>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Marketing and Sales Promotion:</a:t>
            </a:r>
          </a:p>
          <a:p>
            <a:pPr marL="800100" marR="0" lvl="1" indent="-342900" algn="l" rtl="0">
              <a:lnSpc>
                <a:spcPct val="90000"/>
              </a:lnSpc>
              <a:spcBef>
                <a:spcPts val="640"/>
              </a:spcBef>
              <a:spcAft>
                <a:spcPts val="0"/>
              </a:spcAft>
              <a:buClr>
                <a:srgbClr val="0C7B9C"/>
              </a:buClr>
              <a:buSzPct val="100000"/>
              <a:buFont typeface="Arial"/>
              <a:buChar char="–"/>
            </a:pPr>
            <a:r>
              <a:rPr lang="en-US" sz="2400" b="0" i="0" u="none" strike="noStrike" cap="none">
                <a:solidFill>
                  <a:srgbClr val="FF0066"/>
                </a:solidFill>
                <a:latin typeface="Arial"/>
                <a:ea typeface="Arial"/>
                <a:cs typeface="Arial"/>
                <a:sym typeface="Arial"/>
              </a:rPr>
              <a:t>Let the rule discovered be</a:t>
            </a:r>
            <a:r>
              <a:rPr lang="en-US" sz="2400" b="0" i="1" u="none" strike="noStrike" cap="none">
                <a:solidFill>
                  <a:srgbClr val="FF0066"/>
                </a:solidFill>
                <a:latin typeface="Arial"/>
                <a:ea typeface="Arial"/>
                <a:cs typeface="Arial"/>
                <a:sym typeface="Arial"/>
              </a:rPr>
              <a:t> </a:t>
            </a:r>
          </a:p>
          <a:p>
            <a:pPr marL="800100" marR="0" lvl="1" indent="-342900" algn="l" rtl="0">
              <a:lnSpc>
                <a:spcPct val="90000"/>
              </a:lnSpc>
              <a:spcBef>
                <a:spcPts val="640"/>
              </a:spcBef>
              <a:spcAft>
                <a:spcPts val="0"/>
              </a:spcAft>
              <a:buClr>
                <a:srgbClr val="0C7B9C"/>
              </a:buClr>
              <a:buSzPct val="25000"/>
              <a:buFont typeface="Arial"/>
              <a:buNone/>
            </a:pPr>
            <a:r>
              <a:rPr lang="en-US" sz="2400" b="0" i="1" u="none" strike="noStrike" cap="none">
                <a:solidFill>
                  <a:srgbClr val="FF0066"/>
                </a:solidFill>
                <a:latin typeface="Arial"/>
                <a:ea typeface="Arial"/>
                <a:cs typeface="Arial"/>
                <a:sym typeface="Arial"/>
              </a:rPr>
              <a:t> 			{Bagels, … } --&gt; {Potato Chips}</a:t>
            </a:r>
          </a:p>
          <a:p>
            <a:pPr marL="800100" marR="0" lvl="1" indent="-342900" algn="l" rtl="0">
              <a:lnSpc>
                <a:spcPct val="90000"/>
              </a:lnSpc>
              <a:spcBef>
                <a:spcPts val="640"/>
              </a:spcBef>
              <a:spcAft>
                <a:spcPts val="0"/>
              </a:spcAft>
              <a:buClr>
                <a:srgbClr val="0C7B9C"/>
              </a:buClr>
              <a:buSzPct val="100000"/>
              <a:buFont typeface="Arial"/>
              <a:buChar char="–"/>
            </a:pPr>
            <a:r>
              <a:rPr lang="en-US" sz="2400" b="0" i="0" u="sng" strike="noStrike" cap="none">
                <a:solidFill>
                  <a:srgbClr val="0000FF"/>
                </a:solidFill>
                <a:latin typeface="Arial"/>
                <a:ea typeface="Arial"/>
                <a:cs typeface="Arial"/>
                <a:sym typeface="Arial"/>
              </a:rPr>
              <a:t>Potato Chips</a:t>
            </a:r>
            <a:r>
              <a:rPr lang="en-US" sz="2400" b="0" i="0" u="sng" strike="noStrike" cap="none">
                <a:solidFill>
                  <a:schemeClr val="dk1"/>
                </a:solidFill>
                <a:latin typeface="Arial"/>
                <a:ea typeface="Arial"/>
                <a:cs typeface="Arial"/>
                <a:sym typeface="Arial"/>
              </a:rPr>
              <a:t> </a:t>
            </a:r>
            <a:r>
              <a:rPr lang="en-US" sz="2400" b="0" i="0" u="sng" strike="noStrike" cap="none">
                <a:solidFill>
                  <a:srgbClr val="0000FF"/>
                </a:solidFill>
                <a:latin typeface="Arial"/>
                <a:ea typeface="Arial"/>
                <a:cs typeface="Arial"/>
                <a:sym typeface="Arial"/>
              </a:rPr>
              <a:t>as consequent</a:t>
            </a:r>
            <a:r>
              <a:rPr lang="en-US" sz="2000" b="0" i="0" u="none" strike="noStrike" cap="none">
                <a:solidFill>
                  <a:schemeClr val="dk1"/>
                </a:solidFill>
                <a:latin typeface="Arial"/>
                <a:ea typeface="Arial"/>
                <a:cs typeface="Arial"/>
                <a:sym typeface="Arial"/>
              </a:rPr>
              <a:t> =&gt; </a:t>
            </a:r>
            <a:r>
              <a:rPr lang="en-US" sz="2400" b="0" i="0" u="none" strike="noStrike" cap="none">
                <a:solidFill>
                  <a:schemeClr val="dk1"/>
                </a:solidFill>
                <a:latin typeface="Arial"/>
                <a:ea typeface="Arial"/>
                <a:cs typeface="Arial"/>
                <a:sym typeface="Arial"/>
              </a:rPr>
              <a:t>Can be used to determine what should be done to boost its sales.</a:t>
            </a:r>
          </a:p>
          <a:p>
            <a:pPr marL="800100" marR="0" lvl="1" indent="-342900" algn="l" rtl="0">
              <a:lnSpc>
                <a:spcPct val="90000"/>
              </a:lnSpc>
              <a:spcBef>
                <a:spcPts val="640"/>
              </a:spcBef>
              <a:spcAft>
                <a:spcPts val="0"/>
              </a:spcAft>
              <a:buClr>
                <a:srgbClr val="0C7B9C"/>
              </a:buClr>
              <a:buSzPct val="100000"/>
              <a:buFont typeface="Arial"/>
              <a:buChar char="–"/>
            </a:pPr>
            <a:r>
              <a:rPr lang="en-US" sz="2400" b="0" i="0" u="sng" strike="noStrike" cap="none">
                <a:solidFill>
                  <a:srgbClr val="0000FF"/>
                </a:solidFill>
                <a:latin typeface="Arial"/>
                <a:ea typeface="Arial"/>
                <a:cs typeface="Arial"/>
                <a:sym typeface="Arial"/>
              </a:rPr>
              <a:t>Bagels in the antecedent</a:t>
            </a:r>
            <a:r>
              <a:rPr lang="en-US" sz="2000" b="0" i="0" u="none" strike="noStrike" cap="none">
                <a:solidFill>
                  <a:schemeClr val="dk1"/>
                </a:solidFill>
                <a:latin typeface="Arial"/>
                <a:ea typeface="Arial"/>
                <a:cs typeface="Arial"/>
                <a:sym typeface="Arial"/>
              </a:rPr>
              <a:t> =&gt; C</a:t>
            </a:r>
            <a:r>
              <a:rPr lang="en-US" sz="2400" b="0" i="0" u="none" strike="noStrike" cap="none">
                <a:solidFill>
                  <a:schemeClr val="dk1"/>
                </a:solidFill>
                <a:latin typeface="Arial"/>
                <a:ea typeface="Arial"/>
                <a:cs typeface="Arial"/>
                <a:sym typeface="Arial"/>
              </a:rPr>
              <a:t>an be used to see which products would be affected if the store discontinues selling bagels.</a:t>
            </a:r>
          </a:p>
          <a:p>
            <a:pPr marL="800100" marR="0" lvl="1" indent="-342900" algn="l" rtl="0">
              <a:lnSpc>
                <a:spcPct val="90000"/>
              </a:lnSpc>
              <a:spcBef>
                <a:spcPts val="640"/>
              </a:spcBef>
              <a:spcAft>
                <a:spcPts val="400"/>
              </a:spcAft>
              <a:buClr>
                <a:srgbClr val="0C7B9C"/>
              </a:buClr>
              <a:buSzPct val="100000"/>
              <a:buFont typeface="Arial"/>
              <a:buChar char="–"/>
            </a:pPr>
            <a:r>
              <a:rPr lang="en-US" sz="2400" b="0" i="0" u="sng" strike="noStrike" cap="none">
                <a:solidFill>
                  <a:srgbClr val="0000FF"/>
                </a:solidFill>
                <a:latin typeface="Arial"/>
                <a:ea typeface="Arial"/>
                <a:cs typeface="Arial"/>
                <a:sym typeface="Arial"/>
              </a:rPr>
              <a:t>Bagels in antecedent</a:t>
            </a:r>
            <a:r>
              <a:rPr lang="en-US" sz="2400" b="0" i="0" u="sng" strike="noStrike" cap="none">
                <a:solidFill>
                  <a:schemeClr val="dk1"/>
                </a:solidFill>
                <a:latin typeface="Arial"/>
                <a:ea typeface="Arial"/>
                <a:cs typeface="Arial"/>
                <a:sym typeface="Arial"/>
              </a:rPr>
              <a:t> </a:t>
            </a:r>
            <a:r>
              <a:rPr lang="en-US" sz="2400" b="0" i="1" u="sng" strike="noStrike" cap="none">
                <a:solidFill>
                  <a:srgbClr val="0000FF"/>
                </a:solidFill>
                <a:latin typeface="Arial"/>
                <a:ea typeface="Arial"/>
                <a:cs typeface="Arial"/>
                <a:sym typeface="Arial"/>
              </a:rPr>
              <a:t>and</a:t>
            </a:r>
            <a:r>
              <a:rPr lang="en-US" sz="2400" b="0" i="0" u="sng" strike="noStrike" cap="none">
                <a:solidFill>
                  <a:schemeClr val="dk1"/>
                </a:solidFill>
                <a:latin typeface="Arial"/>
                <a:ea typeface="Arial"/>
                <a:cs typeface="Arial"/>
                <a:sym typeface="Arial"/>
              </a:rPr>
              <a:t> </a:t>
            </a:r>
            <a:r>
              <a:rPr lang="en-US" sz="2400" b="0" i="0" u="sng" strike="noStrike" cap="none">
                <a:solidFill>
                  <a:srgbClr val="0000FF"/>
                </a:solidFill>
                <a:latin typeface="Arial"/>
                <a:ea typeface="Arial"/>
                <a:cs typeface="Arial"/>
                <a:sym typeface="Arial"/>
              </a:rPr>
              <a:t>Potato chips in consequent</a:t>
            </a:r>
            <a:r>
              <a:rPr lang="en-US" sz="2000" b="0" i="0" u="sng" strike="noStrike" cap="none">
                <a:solidFill>
                  <a:srgbClr val="0000FF"/>
                </a:solidFill>
                <a:latin typeface="Arial"/>
                <a:ea typeface="Arial"/>
                <a:cs typeface="Arial"/>
                <a:sym typeface="Arial"/>
              </a:rPr>
              <a:t> </a:t>
            </a:r>
            <a:r>
              <a:rPr lang="en-US" sz="2000" b="0" i="0" u="none" strike="noStrike" cap="none">
                <a:solidFill>
                  <a:schemeClr val="dk2"/>
                </a:solidFill>
                <a:latin typeface="Arial"/>
                <a:ea typeface="Arial"/>
                <a:cs typeface="Arial"/>
                <a:sym typeface="Arial"/>
              </a:rPr>
              <a:t>=&gt; </a:t>
            </a:r>
            <a:r>
              <a:rPr lang="en-US" sz="2400" b="0" i="0" u="none" strike="noStrike" cap="none">
                <a:solidFill>
                  <a:schemeClr val="dk1"/>
                </a:solidFill>
                <a:latin typeface="Arial"/>
                <a:ea typeface="Arial"/>
                <a:cs typeface="Arial"/>
                <a:sym typeface="Arial"/>
              </a:rPr>
              <a:t>Can be used to see what products should be sold with Bagels to promote sale of Potato chips!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Shape 268"/>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Association Rule Discovery: Application 2</a:t>
            </a:r>
          </a:p>
        </p:txBody>
      </p:sp>
      <p:sp>
        <p:nvSpPr>
          <p:cNvPr id="269" name="Shape 269"/>
          <p:cNvSpPr txBox="1">
            <a:spLocks noGrp="1"/>
          </p:cNvSpPr>
          <p:nvPr>
            <p:ph type="body" idx="4294967295"/>
          </p:nvPr>
        </p:nvSpPr>
        <p:spPr>
          <a:xfrm>
            <a:off x="411162" y="1143000"/>
            <a:ext cx="8318500" cy="518160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Supermarket shelf management.</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Goal: To identify items that are bought together by sufficiently many customers.</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Approach: Process the point-of-sale data collected with barcode scanners to find dependencies among items.</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A classic rule --</a:t>
            </a:r>
          </a:p>
          <a:p>
            <a:pPr marL="914400" marR="0" lvl="2" indent="0" algn="l" rtl="0">
              <a:lnSpc>
                <a:spcPct val="100000"/>
              </a:lnSpc>
              <a:spcBef>
                <a:spcPts val="640"/>
              </a:spcBef>
              <a:spcAft>
                <a:spcPts val="0"/>
              </a:spcAft>
              <a:buClr>
                <a:srgbClr val="0C7B9C"/>
              </a:buClr>
              <a:buSzPct val="70000"/>
              <a:buFont typeface="Noto Symbol"/>
              <a:buChar char="◆"/>
            </a:pPr>
            <a:r>
              <a:rPr lang="en-US" sz="2400" b="0" i="0" u="none" strike="noStrike" cap="none">
                <a:solidFill>
                  <a:schemeClr val="dk1"/>
                </a:solidFill>
                <a:latin typeface="Arial"/>
                <a:ea typeface="Arial"/>
                <a:cs typeface="Arial"/>
                <a:sym typeface="Arial"/>
              </a:rPr>
              <a:t>If a customer buys diaper and milk, then he is very likely to buy beer.</a:t>
            </a:r>
          </a:p>
          <a:p>
            <a:pPr marL="914400" marR="0" lvl="2" indent="0" algn="l" rtl="0">
              <a:lnSpc>
                <a:spcPct val="100000"/>
              </a:lnSpc>
              <a:spcBef>
                <a:spcPts val="640"/>
              </a:spcBef>
              <a:spcAft>
                <a:spcPts val="400"/>
              </a:spcAft>
              <a:buClr>
                <a:srgbClr val="0C7B9C"/>
              </a:buClr>
              <a:buSzPct val="70000"/>
              <a:buFont typeface="Noto Symbol"/>
              <a:buChar char="◆"/>
            </a:pPr>
            <a:r>
              <a:rPr lang="en-US" sz="2400" b="0" i="0" u="none" strike="noStrike" cap="none">
                <a:solidFill>
                  <a:schemeClr val="dk1"/>
                </a:solidFill>
                <a:latin typeface="Arial"/>
                <a:ea typeface="Arial"/>
                <a:cs typeface="Arial"/>
                <a:sym typeface="Arial"/>
              </a:rPr>
              <a:t>So, don’t be surprised if you find six-packs stacked next to diapers!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Shape 280"/>
          <p:cNvSpPr txBox="1">
            <a:spLocks noGrp="1"/>
          </p:cNvSpPr>
          <p:nvPr>
            <p:ph type="title" idx="4294967295"/>
          </p:nvPr>
        </p:nvSpPr>
        <p:spPr>
          <a:xfrm>
            <a:off x="381000" y="152400"/>
            <a:ext cx="8763000"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Sequential Pattern Discovery: Definition</a:t>
            </a:r>
          </a:p>
        </p:txBody>
      </p:sp>
      <p:sp>
        <p:nvSpPr>
          <p:cNvPr id="281" name="Shape 281"/>
          <p:cNvSpPr txBox="1">
            <a:spLocks noGrp="1"/>
          </p:cNvSpPr>
          <p:nvPr>
            <p:ph type="body" idx="4294967295"/>
          </p:nvPr>
        </p:nvSpPr>
        <p:spPr>
          <a:xfrm>
            <a:off x="228600" y="1295400"/>
            <a:ext cx="8381999" cy="1143000"/>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1800" b="0" i="0" u="none" strike="noStrike" cap="none">
                <a:solidFill>
                  <a:schemeClr val="dk1"/>
                </a:solidFill>
                <a:latin typeface="Arial"/>
                <a:ea typeface="Arial"/>
                <a:cs typeface="Arial"/>
                <a:sym typeface="Arial"/>
              </a:rPr>
              <a:t>Given is a set of </a:t>
            </a:r>
            <a:r>
              <a:rPr lang="en-US" sz="1800" b="0" i="1" u="none" strike="noStrike" cap="none">
                <a:solidFill>
                  <a:schemeClr val="dk1"/>
                </a:solidFill>
                <a:latin typeface="Arial"/>
                <a:ea typeface="Arial"/>
                <a:cs typeface="Arial"/>
                <a:sym typeface="Arial"/>
              </a:rPr>
              <a:t>objects</a:t>
            </a:r>
            <a:r>
              <a:rPr lang="en-US" sz="1800" b="0" i="0" u="none" strike="noStrike" cap="none">
                <a:solidFill>
                  <a:schemeClr val="dk1"/>
                </a:solidFill>
                <a:latin typeface="Arial"/>
                <a:ea typeface="Arial"/>
                <a:cs typeface="Arial"/>
                <a:sym typeface="Arial"/>
              </a:rPr>
              <a:t>, with each object associated with its own </a:t>
            </a:r>
            <a:r>
              <a:rPr lang="en-US" sz="1800" b="0" i="1" u="none" strike="noStrike" cap="none">
                <a:solidFill>
                  <a:schemeClr val="dk1"/>
                </a:solidFill>
                <a:latin typeface="Arial"/>
                <a:ea typeface="Arial"/>
                <a:cs typeface="Arial"/>
                <a:sym typeface="Arial"/>
              </a:rPr>
              <a:t>timeline of events</a:t>
            </a:r>
            <a:r>
              <a:rPr lang="en-US" sz="1800" b="0" i="0" u="none" strike="noStrike" cap="none">
                <a:solidFill>
                  <a:schemeClr val="dk1"/>
                </a:solidFill>
                <a:latin typeface="Arial"/>
                <a:ea typeface="Arial"/>
                <a:cs typeface="Arial"/>
                <a:sym typeface="Arial"/>
              </a:rPr>
              <a:t>, find rules that predict strong </a:t>
            </a:r>
            <a:r>
              <a:rPr lang="en-US" sz="1800" b="0" i="0" u="none" strike="noStrike" cap="none">
                <a:solidFill>
                  <a:srgbClr val="0000FF"/>
                </a:solidFill>
                <a:latin typeface="Arial"/>
                <a:ea typeface="Arial"/>
                <a:cs typeface="Arial"/>
                <a:sym typeface="Arial"/>
              </a:rPr>
              <a:t>sequential dependencies</a:t>
            </a:r>
            <a:r>
              <a:rPr lang="en-US" sz="1800" b="0" i="0" u="none" strike="noStrike" cap="none">
                <a:solidFill>
                  <a:schemeClr val="dk1"/>
                </a:solidFill>
                <a:latin typeface="Arial"/>
                <a:ea typeface="Arial"/>
                <a:cs typeface="Arial"/>
                <a:sym typeface="Arial"/>
              </a:rPr>
              <a:t> among different events.</a:t>
            </a:r>
          </a:p>
          <a:p>
            <a:pPr marL="292100" marR="0" lvl="0" indent="-292100" algn="l" rtl="0">
              <a:lnSpc>
                <a:spcPct val="90000"/>
              </a:lnSpc>
              <a:spcBef>
                <a:spcPts val="580"/>
              </a:spcBef>
              <a:spcAft>
                <a:spcPts val="0"/>
              </a:spcAft>
              <a:buClr>
                <a:srgbClr val="0C7B9C"/>
              </a:buClr>
              <a:buSzPct val="75000"/>
              <a:buFont typeface="Arial"/>
              <a:buNone/>
            </a:pPr>
            <a:endParaRPr sz="1800" b="0" i="0" u="none" strike="noStrike" cap="none">
              <a:solidFill>
                <a:schemeClr val="dk1"/>
              </a:solidFill>
              <a:latin typeface="Arial"/>
              <a:ea typeface="Arial"/>
              <a:cs typeface="Arial"/>
              <a:sym typeface="Arial"/>
            </a:endParaRPr>
          </a:p>
          <a:p>
            <a:pPr marL="292100" marR="0" lvl="0" indent="-292100" algn="l" rtl="0">
              <a:lnSpc>
                <a:spcPct val="90000"/>
              </a:lnSpc>
              <a:spcBef>
                <a:spcPts val="580"/>
              </a:spcBef>
              <a:spcAft>
                <a:spcPts val="0"/>
              </a:spcAft>
              <a:buClr>
                <a:srgbClr val="0C7B9C"/>
              </a:buClr>
              <a:buSzPct val="75000"/>
              <a:buFont typeface="Arial"/>
              <a:buNone/>
            </a:pPr>
            <a:endParaRPr sz="1800" b="0" i="0" u="none" strike="noStrike" cap="none">
              <a:solidFill>
                <a:schemeClr val="dk1"/>
              </a:solidFill>
              <a:latin typeface="Arial"/>
              <a:ea typeface="Arial"/>
              <a:cs typeface="Arial"/>
              <a:sym typeface="Arial"/>
            </a:endParaRPr>
          </a:p>
          <a:p>
            <a:pPr marL="292100" marR="0" lvl="0" indent="-292100" algn="l" rtl="0">
              <a:lnSpc>
                <a:spcPct val="90000"/>
              </a:lnSpc>
              <a:spcBef>
                <a:spcPts val="580"/>
              </a:spcBef>
              <a:spcAft>
                <a:spcPts val="0"/>
              </a:spcAft>
              <a:buClr>
                <a:srgbClr val="0C7B9C"/>
              </a:buClr>
              <a:buSzPct val="75000"/>
              <a:buFont typeface="Arial"/>
              <a:buNone/>
            </a:pPr>
            <a:endParaRPr sz="1800" b="0" i="0" u="none" strike="noStrike" cap="none">
              <a:solidFill>
                <a:schemeClr val="dk1"/>
              </a:solidFill>
              <a:latin typeface="Arial"/>
              <a:ea typeface="Arial"/>
              <a:cs typeface="Arial"/>
              <a:sym typeface="Arial"/>
            </a:endParaRPr>
          </a:p>
          <a:p>
            <a:pPr marL="292100" marR="0" lvl="0" indent="-292100" algn="l" rtl="0">
              <a:lnSpc>
                <a:spcPct val="90000"/>
              </a:lnSpc>
              <a:spcBef>
                <a:spcPts val="580"/>
              </a:spcBef>
              <a:spcAft>
                <a:spcPts val="0"/>
              </a:spcAft>
              <a:buClr>
                <a:srgbClr val="0C7B9C"/>
              </a:buClr>
              <a:buSzPct val="75000"/>
              <a:buFont typeface="Arial"/>
              <a:buNone/>
            </a:pPr>
            <a:endParaRPr sz="1800" b="0" i="0" u="none" strike="noStrike" cap="none">
              <a:solidFill>
                <a:schemeClr val="dk1"/>
              </a:solidFill>
              <a:latin typeface="Arial"/>
              <a:ea typeface="Arial"/>
              <a:cs typeface="Arial"/>
              <a:sym typeface="Arial"/>
            </a:endParaRPr>
          </a:p>
          <a:p>
            <a:pPr marL="292100" marR="0" lvl="0" indent="-292100" algn="l" rtl="0">
              <a:lnSpc>
                <a:spcPct val="90000"/>
              </a:lnSpc>
              <a:spcBef>
                <a:spcPts val="580"/>
              </a:spcBef>
              <a:spcAft>
                <a:spcPts val="400"/>
              </a:spcAft>
              <a:buClr>
                <a:srgbClr val="0C7B9C"/>
              </a:buClr>
              <a:buSzPct val="75000"/>
              <a:buFont typeface="Arial"/>
              <a:buChar char="●"/>
            </a:pPr>
            <a:r>
              <a:rPr lang="en-US" sz="1800" b="0" i="0" u="none" strike="noStrike" cap="none">
                <a:solidFill>
                  <a:schemeClr val="dk1"/>
                </a:solidFill>
                <a:latin typeface="Arial"/>
                <a:ea typeface="Arial"/>
                <a:cs typeface="Arial"/>
                <a:sym typeface="Arial"/>
              </a:rPr>
              <a:t>Rules are formed by first disovering patterns. Event occurrences in the patterns are governed by timing constraints.</a:t>
            </a:r>
          </a:p>
        </p:txBody>
      </p:sp>
      <p:grpSp>
        <p:nvGrpSpPr>
          <p:cNvPr id="282" name="Shape 282"/>
          <p:cNvGrpSpPr/>
          <p:nvPr/>
        </p:nvGrpSpPr>
        <p:grpSpPr>
          <a:xfrm>
            <a:off x="2667000" y="4114800"/>
            <a:ext cx="3657600" cy="1752600"/>
            <a:chOff x="2743200" y="4648200"/>
            <a:chExt cx="3657600" cy="1752600"/>
          </a:xfrm>
        </p:grpSpPr>
        <p:sp>
          <p:nvSpPr>
            <p:cNvPr id="283" name="Shape 283"/>
            <p:cNvSpPr/>
            <p:nvPr/>
          </p:nvSpPr>
          <p:spPr>
            <a:xfrm>
              <a:off x="2743200" y="4648200"/>
              <a:ext cx="3657600" cy="1752600"/>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84" name="Shape 284"/>
            <p:cNvSpPr txBox="1"/>
            <p:nvPr/>
          </p:nvSpPr>
          <p:spPr>
            <a:xfrm>
              <a:off x="2819400" y="4735512"/>
              <a:ext cx="3476624" cy="519112"/>
            </a:xfrm>
            <a:prstGeom prst="rect">
              <a:avLst/>
            </a:prstGeom>
            <a:solidFill>
              <a:srgbClr val="FFFFC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800" b="1" i="0" u="none" strike="noStrike" cap="none">
                  <a:solidFill>
                    <a:schemeClr val="dk1"/>
                  </a:solidFill>
                  <a:latin typeface="Times New Roman"/>
                  <a:ea typeface="Times New Roman"/>
                  <a:cs typeface="Times New Roman"/>
                  <a:sym typeface="Times New Roman"/>
                </a:rPr>
                <a:t>(A   B)     (C)    (D   E)</a:t>
              </a:r>
            </a:p>
          </p:txBody>
        </p:sp>
        <p:sp>
          <p:nvSpPr>
            <p:cNvPr id="285" name="Shape 285"/>
            <p:cNvSpPr txBox="1"/>
            <p:nvPr/>
          </p:nvSpPr>
          <p:spPr>
            <a:xfrm>
              <a:off x="4267200" y="5810250"/>
              <a:ext cx="696912" cy="304799"/>
            </a:xfrm>
            <a:prstGeom prst="rect">
              <a:avLst/>
            </a:prstGeom>
            <a:solidFill>
              <a:srgbClr val="FFFFC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Arial"/>
                <a:buNone/>
              </a:pPr>
              <a:r>
                <a:rPr lang="en-US" sz="1400" b="1" i="0" u="none" strike="noStrike" cap="none">
                  <a:solidFill>
                    <a:srgbClr val="0000FF"/>
                  </a:solidFill>
                  <a:latin typeface="Arial"/>
                  <a:ea typeface="Arial"/>
                  <a:cs typeface="Arial"/>
                  <a:sym typeface="Arial"/>
                </a:rPr>
                <a:t>&lt;= ms</a:t>
              </a:r>
            </a:p>
          </p:txBody>
        </p:sp>
        <p:sp>
          <p:nvSpPr>
            <p:cNvPr id="286" name="Shape 286"/>
            <p:cNvSpPr txBox="1"/>
            <p:nvPr/>
          </p:nvSpPr>
          <p:spPr>
            <a:xfrm>
              <a:off x="3581400" y="5257800"/>
              <a:ext cx="646112" cy="304799"/>
            </a:xfrm>
            <a:prstGeom prst="rect">
              <a:avLst/>
            </a:prstGeom>
            <a:solidFill>
              <a:srgbClr val="FFFFC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Arial"/>
                <a:buNone/>
              </a:pPr>
              <a:r>
                <a:rPr lang="en-US" sz="1400" b="1" i="0" u="none" strike="noStrike" cap="none">
                  <a:solidFill>
                    <a:srgbClr val="0000FF"/>
                  </a:solidFill>
                  <a:latin typeface="Arial"/>
                  <a:ea typeface="Arial"/>
                  <a:cs typeface="Arial"/>
                  <a:sym typeface="Arial"/>
                </a:rPr>
                <a:t>&lt;= xg</a:t>
              </a:r>
            </a:p>
          </p:txBody>
        </p:sp>
        <p:sp>
          <p:nvSpPr>
            <p:cNvPr id="287" name="Shape 287"/>
            <p:cNvSpPr txBox="1"/>
            <p:nvPr/>
          </p:nvSpPr>
          <p:spPr>
            <a:xfrm>
              <a:off x="4724400" y="5276850"/>
              <a:ext cx="552449" cy="304799"/>
            </a:xfrm>
            <a:prstGeom prst="rect">
              <a:avLst/>
            </a:prstGeom>
            <a:solidFill>
              <a:srgbClr val="FFFFC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Arial"/>
                <a:buNone/>
              </a:pPr>
              <a:r>
                <a:rPr lang="en-US" sz="1400" b="1" i="0" u="none" strike="noStrike" cap="none">
                  <a:solidFill>
                    <a:srgbClr val="0000FF"/>
                  </a:solidFill>
                  <a:latin typeface="Arial"/>
                  <a:ea typeface="Arial"/>
                  <a:cs typeface="Arial"/>
                  <a:sym typeface="Arial"/>
                </a:rPr>
                <a:t> &gt;ng</a:t>
              </a:r>
            </a:p>
          </p:txBody>
        </p:sp>
        <p:sp>
          <p:nvSpPr>
            <p:cNvPr id="288" name="Shape 288"/>
            <p:cNvSpPr txBox="1"/>
            <p:nvPr/>
          </p:nvSpPr>
          <p:spPr>
            <a:xfrm>
              <a:off x="5334000" y="5276850"/>
              <a:ext cx="676275" cy="304799"/>
            </a:xfrm>
            <a:prstGeom prst="rect">
              <a:avLst/>
            </a:prstGeom>
            <a:solidFill>
              <a:srgbClr val="FFFFC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FF"/>
                </a:buClr>
                <a:buSzPct val="25000"/>
                <a:buFont typeface="Arial"/>
                <a:buNone/>
              </a:pPr>
              <a:r>
                <a:rPr lang="en-US" sz="1400" b="1" i="0" u="none" strike="noStrike" cap="none">
                  <a:solidFill>
                    <a:srgbClr val="0000FF"/>
                  </a:solidFill>
                  <a:latin typeface="Arial"/>
                  <a:ea typeface="Arial"/>
                  <a:cs typeface="Arial"/>
                  <a:sym typeface="Arial"/>
                </a:rPr>
                <a:t>&lt;= ws</a:t>
              </a:r>
            </a:p>
          </p:txBody>
        </p:sp>
        <p:cxnSp>
          <p:nvCxnSpPr>
            <p:cNvPr id="289" name="Shape 289"/>
            <p:cNvCxnSpPr/>
            <p:nvPr/>
          </p:nvCxnSpPr>
          <p:spPr>
            <a:xfrm>
              <a:off x="2895600" y="6059487"/>
              <a:ext cx="3276600" cy="0"/>
            </a:xfrm>
            <a:prstGeom prst="straightConnector1">
              <a:avLst/>
            </a:prstGeom>
            <a:solidFill>
              <a:srgbClr val="FFFFCC"/>
            </a:solidFill>
            <a:ln w="9525" cap="flat" cmpd="sng">
              <a:solidFill>
                <a:schemeClr val="dk1"/>
              </a:solidFill>
              <a:prstDash val="solid"/>
              <a:miter/>
              <a:headEnd type="triangle" w="lg" len="lg"/>
              <a:tailEnd type="triangle" w="lg" len="lg"/>
            </a:ln>
          </p:spPr>
        </p:cxnSp>
        <p:cxnSp>
          <p:nvCxnSpPr>
            <p:cNvPr id="290" name="Shape 290"/>
            <p:cNvCxnSpPr/>
            <p:nvPr/>
          </p:nvCxnSpPr>
          <p:spPr>
            <a:xfrm>
              <a:off x="2895600" y="5556250"/>
              <a:ext cx="1904999" cy="0"/>
            </a:xfrm>
            <a:prstGeom prst="straightConnector1">
              <a:avLst/>
            </a:prstGeom>
            <a:solidFill>
              <a:srgbClr val="FFFFCC"/>
            </a:solidFill>
            <a:ln w="9525" cap="flat" cmpd="sng">
              <a:solidFill>
                <a:schemeClr val="dk1"/>
              </a:solidFill>
              <a:prstDash val="solid"/>
              <a:miter/>
              <a:headEnd type="triangle" w="lg" len="lg"/>
              <a:tailEnd type="triangle" w="lg" len="lg"/>
            </a:ln>
          </p:spPr>
        </p:cxnSp>
        <p:cxnSp>
          <p:nvCxnSpPr>
            <p:cNvPr id="291" name="Shape 291"/>
            <p:cNvCxnSpPr/>
            <p:nvPr/>
          </p:nvCxnSpPr>
          <p:spPr>
            <a:xfrm>
              <a:off x="4800600" y="5556250"/>
              <a:ext cx="457200" cy="0"/>
            </a:xfrm>
            <a:prstGeom prst="straightConnector1">
              <a:avLst/>
            </a:prstGeom>
            <a:solidFill>
              <a:srgbClr val="FFFFCC"/>
            </a:solidFill>
            <a:ln w="9525" cap="flat" cmpd="sng">
              <a:solidFill>
                <a:schemeClr val="dk1"/>
              </a:solidFill>
              <a:prstDash val="solid"/>
              <a:miter/>
              <a:headEnd type="triangle" w="lg" len="lg"/>
              <a:tailEnd type="triangle" w="lg" len="lg"/>
            </a:ln>
          </p:spPr>
        </p:cxnSp>
        <p:cxnSp>
          <p:nvCxnSpPr>
            <p:cNvPr id="292" name="Shape 292"/>
            <p:cNvCxnSpPr/>
            <p:nvPr/>
          </p:nvCxnSpPr>
          <p:spPr>
            <a:xfrm>
              <a:off x="5257800" y="5556250"/>
              <a:ext cx="914400" cy="0"/>
            </a:xfrm>
            <a:prstGeom prst="straightConnector1">
              <a:avLst/>
            </a:prstGeom>
            <a:solidFill>
              <a:srgbClr val="FFFFCC"/>
            </a:solidFill>
            <a:ln w="9525" cap="flat" cmpd="sng">
              <a:solidFill>
                <a:schemeClr val="dk1"/>
              </a:solidFill>
              <a:prstDash val="solid"/>
              <a:miter/>
              <a:headEnd type="triangle" w="lg" len="lg"/>
              <a:tailEnd type="triangle" w="lg" len="lg"/>
            </a:ln>
          </p:spPr>
        </p:cxnSp>
        <p:cxnSp>
          <p:nvCxnSpPr>
            <p:cNvPr id="293" name="Shape 293"/>
            <p:cNvCxnSpPr/>
            <p:nvPr/>
          </p:nvCxnSpPr>
          <p:spPr>
            <a:xfrm>
              <a:off x="2895600" y="5181600"/>
              <a:ext cx="0" cy="1125536"/>
            </a:xfrm>
            <a:prstGeom prst="straightConnector1">
              <a:avLst/>
            </a:prstGeom>
            <a:solidFill>
              <a:srgbClr val="FFFFCC"/>
            </a:solidFill>
            <a:ln w="9525" cap="flat" cmpd="sng">
              <a:solidFill>
                <a:schemeClr val="dk1"/>
              </a:solidFill>
              <a:prstDash val="solid"/>
              <a:miter/>
              <a:headEnd type="none" w="med" len="med"/>
              <a:tailEnd type="none" w="med" len="med"/>
            </a:ln>
          </p:spPr>
        </p:cxnSp>
        <p:cxnSp>
          <p:nvCxnSpPr>
            <p:cNvPr id="294" name="Shape 294"/>
            <p:cNvCxnSpPr/>
            <p:nvPr/>
          </p:nvCxnSpPr>
          <p:spPr>
            <a:xfrm rot="10800000">
              <a:off x="4800600" y="5268911"/>
              <a:ext cx="0" cy="519112"/>
            </a:xfrm>
            <a:prstGeom prst="straightConnector1">
              <a:avLst/>
            </a:prstGeom>
            <a:solidFill>
              <a:srgbClr val="FFFFCC"/>
            </a:solidFill>
            <a:ln w="9525" cap="flat" cmpd="sng">
              <a:solidFill>
                <a:schemeClr val="dk1"/>
              </a:solidFill>
              <a:prstDash val="solid"/>
              <a:miter/>
              <a:headEnd type="none" w="med" len="med"/>
              <a:tailEnd type="none" w="med" len="med"/>
            </a:ln>
          </p:spPr>
        </p:cxnSp>
        <p:cxnSp>
          <p:nvCxnSpPr>
            <p:cNvPr id="295" name="Shape 295"/>
            <p:cNvCxnSpPr/>
            <p:nvPr/>
          </p:nvCxnSpPr>
          <p:spPr>
            <a:xfrm rot="10800000">
              <a:off x="5257800" y="5268911"/>
              <a:ext cx="0" cy="519112"/>
            </a:xfrm>
            <a:prstGeom prst="straightConnector1">
              <a:avLst/>
            </a:prstGeom>
            <a:solidFill>
              <a:srgbClr val="FFFFCC"/>
            </a:solidFill>
            <a:ln w="9525" cap="flat" cmpd="sng">
              <a:solidFill>
                <a:schemeClr val="dk1"/>
              </a:solidFill>
              <a:prstDash val="solid"/>
              <a:miter/>
              <a:headEnd type="none" w="med" len="med"/>
              <a:tailEnd type="none" w="med" len="med"/>
            </a:ln>
          </p:spPr>
        </p:cxnSp>
        <p:cxnSp>
          <p:nvCxnSpPr>
            <p:cNvPr id="296" name="Shape 296"/>
            <p:cNvCxnSpPr/>
            <p:nvPr/>
          </p:nvCxnSpPr>
          <p:spPr>
            <a:xfrm>
              <a:off x="6172200" y="5181600"/>
              <a:ext cx="0" cy="1125536"/>
            </a:xfrm>
            <a:prstGeom prst="straightConnector1">
              <a:avLst/>
            </a:prstGeom>
            <a:solidFill>
              <a:srgbClr val="FFFFCC"/>
            </a:solidFill>
            <a:ln w="9525" cap="flat" cmpd="sng">
              <a:solidFill>
                <a:schemeClr val="dk1"/>
              </a:solidFill>
              <a:prstDash val="solid"/>
              <a:miter/>
              <a:headEnd type="none" w="med" len="med"/>
              <a:tailEnd type="none" w="med" len="med"/>
            </a:ln>
          </p:spPr>
        </p:cxnSp>
      </p:grpSp>
      <p:grpSp>
        <p:nvGrpSpPr>
          <p:cNvPr id="297" name="Shape 297"/>
          <p:cNvGrpSpPr/>
          <p:nvPr/>
        </p:nvGrpSpPr>
        <p:grpSpPr>
          <a:xfrm>
            <a:off x="2514599" y="2362200"/>
            <a:ext cx="4038599" cy="685799"/>
            <a:chOff x="2590800" y="2743200"/>
            <a:chExt cx="3657600" cy="685799"/>
          </a:xfrm>
        </p:grpSpPr>
        <p:sp>
          <p:nvSpPr>
            <p:cNvPr id="298" name="Shape 298"/>
            <p:cNvSpPr/>
            <p:nvPr/>
          </p:nvSpPr>
          <p:spPr>
            <a:xfrm>
              <a:off x="2590800" y="2743200"/>
              <a:ext cx="3657600" cy="685799"/>
            </a:xfrm>
            <a:prstGeom prst="rect">
              <a:avLst/>
            </a:prstGeom>
            <a:solidFill>
              <a:srgbClr val="FFFFCC"/>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99" name="Shape 299"/>
            <p:cNvSpPr txBox="1"/>
            <p:nvPr/>
          </p:nvSpPr>
          <p:spPr>
            <a:xfrm>
              <a:off x="2667000" y="2830511"/>
              <a:ext cx="3470274" cy="519112"/>
            </a:xfrm>
            <a:prstGeom prst="rect">
              <a:avLst/>
            </a:prstGeom>
            <a:solidFill>
              <a:srgbClr val="FFFFCC"/>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800" b="1" i="0" u="none" strike="noStrike" cap="none">
                  <a:solidFill>
                    <a:schemeClr val="dk1"/>
                  </a:solidFill>
                  <a:latin typeface="Times New Roman"/>
                  <a:ea typeface="Times New Roman"/>
                  <a:cs typeface="Times New Roman"/>
                  <a:sym typeface="Times New Roman"/>
                </a:rPr>
                <a:t>(A   B)     (C)        (D   E)</a:t>
              </a:r>
            </a:p>
          </p:txBody>
        </p:sp>
      </p:grpSp>
      <p:cxnSp>
        <p:nvCxnSpPr>
          <p:cNvPr id="300" name="Shape 300"/>
          <p:cNvCxnSpPr/>
          <p:nvPr/>
        </p:nvCxnSpPr>
        <p:spPr>
          <a:xfrm>
            <a:off x="4800600" y="2743200"/>
            <a:ext cx="457200" cy="0"/>
          </a:xfrm>
          <a:prstGeom prst="straightConnector1">
            <a:avLst/>
          </a:prstGeom>
          <a:noFill/>
          <a:ln w="28575" cap="flat" cmpd="sng">
            <a:solidFill>
              <a:schemeClr val="dk1"/>
            </a:solidFill>
            <a:prstDash val="solid"/>
            <a:miter/>
            <a:headEnd type="none" w="med" len="med"/>
            <a:tailEnd type="stealth" w="med" len="med"/>
          </a:ln>
        </p:spPr>
      </p:cxn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Shape 311"/>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Regression</a:t>
            </a:r>
          </a:p>
        </p:txBody>
      </p:sp>
      <p:sp>
        <p:nvSpPr>
          <p:cNvPr id="312" name="Shape 312"/>
          <p:cNvSpPr txBox="1">
            <a:spLocks noGrp="1"/>
          </p:cNvSpPr>
          <p:nvPr>
            <p:ph type="body" idx="4294967295"/>
          </p:nvPr>
        </p:nvSpPr>
        <p:spPr>
          <a:xfrm>
            <a:off x="381000" y="1219200"/>
            <a:ext cx="8229600" cy="428625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Predict a value of a given continuous valued variable based on the values of other variables, assuming a linear or nonlinear model of dependency.</a:t>
            </a:r>
          </a:p>
          <a:p>
            <a:pPr marL="292100" marR="0" lvl="0" indent="-292100" algn="l" rtl="0">
              <a:lnSpc>
                <a:spcPct val="100000"/>
              </a:lnSpc>
              <a:spcBef>
                <a:spcPts val="64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Greatly studied in statistics, neural network fields.</a:t>
            </a:r>
          </a:p>
          <a:p>
            <a:pPr marL="292100" marR="0" lvl="0" indent="-292100" algn="l" rtl="0">
              <a:lnSpc>
                <a:spcPct val="100000"/>
              </a:lnSpc>
              <a:spcBef>
                <a:spcPts val="64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Examples:</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Predicting sales amounts of new product based on advetising expenditure.</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Predicting wind velocities as a function of temperature, humidity, air pressure, etc.</a:t>
            </a:r>
          </a:p>
          <a:p>
            <a:pPr marL="800100" marR="0" lvl="1" indent="-342900" algn="l" rtl="0">
              <a:lnSpc>
                <a:spcPct val="100000"/>
              </a:lnSpc>
              <a:spcBef>
                <a:spcPts val="640"/>
              </a:spcBef>
              <a:spcAft>
                <a:spcPts val="40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Time series prediction of stock market indices.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Shape 317"/>
          <p:cNvSpPr txBox="1">
            <a:spLocks noGrp="1"/>
          </p:cNvSpPr>
          <p:nvPr>
            <p:ph type="title" idx="4294967295"/>
          </p:nvPr>
        </p:nvSpPr>
        <p:spPr>
          <a:xfrm>
            <a:off x="228600" y="228600"/>
            <a:ext cx="8763000"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Deviation/Anomaly Detection</a:t>
            </a:r>
          </a:p>
        </p:txBody>
      </p:sp>
      <p:sp>
        <p:nvSpPr>
          <p:cNvPr id="318" name="Shape 318"/>
          <p:cNvSpPr txBox="1">
            <a:spLocks noGrp="1"/>
          </p:cNvSpPr>
          <p:nvPr>
            <p:ph type="body" idx="4294967295"/>
          </p:nvPr>
        </p:nvSpPr>
        <p:spPr>
          <a:xfrm>
            <a:off x="228600" y="1066800"/>
            <a:ext cx="8915400" cy="5105399"/>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Detect significant deviations from normal behavior</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Applications:</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Credit Card Fraud Detection</a:t>
            </a:r>
          </a:p>
          <a:p>
            <a:pPr marL="800100" marR="0" lvl="1" indent="-342900" algn="l" rtl="0">
              <a:lnSpc>
                <a:spcPct val="100000"/>
              </a:lnSpc>
              <a:spcBef>
                <a:spcPts val="680"/>
              </a:spcBef>
              <a:spcAft>
                <a:spcPts val="0"/>
              </a:spcAft>
              <a:buClr>
                <a:srgbClr val="0C7B9C"/>
              </a:buClr>
              <a:buSzPct val="100000"/>
              <a:buFont typeface="Arial"/>
              <a:buNone/>
            </a:pPr>
            <a:endParaRPr sz="2800" b="0" i="0" u="none" strike="noStrike" cap="none">
              <a:solidFill>
                <a:schemeClr val="dk1"/>
              </a:solidFill>
              <a:latin typeface="Arial"/>
              <a:ea typeface="Arial"/>
              <a:cs typeface="Arial"/>
              <a:sym typeface="Arial"/>
            </a:endParaRPr>
          </a:p>
          <a:p>
            <a:pPr marL="800100" marR="0" lvl="1" indent="-342900" algn="l" rtl="0">
              <a:lnSpc>
                <a:spcPct val="100000"/>
              </a:lnSpc>
              <a:spcBef>
                <a:spcPts val="680"/>
              </a:spcBef>
              <a:spcAft>
                <a:spcPts val="0"/>
              </a:spcAft>
              <a:buClr>
                <a:srgbClr val="0C7B9C"/>
              </a:buClr>
              <a:buSzPct val="100000"/>
              <a:buFont typeface="Arial"/>
              <a:buNone/>
            </a:pPr>
            <a:endParaRPr sz="2800" b="0" i="0" u="none" strike="noStrike" cap="none">
              <a:solidFill>
                <a:schemeClr val="dk1"/>
              </a:solidFill>
              <a:latin typeface="Arial"/>
              <a:ea typeface="Arial"/>
              <a:cs typeface="Arial"/>
              <a:sym typeface="Arial"/>
            </a:endParaRP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Network Intrusion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Detection</a:t>
            </a:r>
          </a:p>
          <a:p>
            <a:pPr marL="292100" marR="0" lvl="0" indent="-292100" algn="l" rtl="0">
              <a:lnSpc>
                <a:spcPct val="100000"/>
              </a:lnSpc>
              <a:spcBef>
                <a:spcPts val="680"/>
              </a:spcBef>
              <a:spcAft>
                <a:spcPts val="400"/>
              </a:spcAft>
              <a:buClr>
                <a:srgbClr val="0C7B9C"/>
              </a:buClr>
              <a:buSzPct val="75000"/>
              <a:buFont typeface="Arial"/>
              <a:buNone/>
            </a:pPr>
            <a:endParaRPr sz="2800" b="0" i="0" u="none" strike="noStrike" cap="none">
              <a:solidFill>
                <a:schemeClr val="dk1"/>
              </a:solidFill>
              <a:latin typeface="Arial"/>
              <a:ea typeface="Arial"/>
              <a:cs typeface="Arial"/>
              <a:sym typeface="Arial"/>
            </a:endParaRPr>
          </a:p>
        </p:txBody>
      </p:sp>
      <p:pic>
        <p:nvPicPr>
          <p:cNvPr id="319" name="Shape 319"/>
          <p:cNvPicPr preferRelativeResize="0"/>
          <p:nvPr/>
        </p:nvPicPr>
        <p:blipFill rotWithShape="1">
          <a:blip r:embed="rId3">
            <a:alphaModFix/>
          </a:blip>
          <a:srcRect/>
          <a:stretch/>
        </p:blipFill>
        <p:spPr>
          <a:xfrm>
            <a:off x="5981700" y="3922712"/>
            <a:ext cx="3162300" cy="1711324"/>
          </a:xfrm>
          <a:prstGeom prst="rect">
            <a:avLst/>
          </a:prstGeom>
          <a:noFill/>
          <a:ln>
            <a:noFill/>
          </a:ln>
        </p:spPr>
      </p:pic>
      <p:grpSp>
        <p:nvGrpSpPr>
          <p:cNvPr id="320" name="Shape 320"/>
          <p:cNvGrpSpPr/>
          <p:nvPr/>
        </p:nvGrpSpPr>
        <p:grpSpPr>
          <a:xfrm>
            <a:off x="4818062" y="4013200"/>
            <a:ext cx="2605086" cy="2387600"/>
            <a:chOff x="4703762" y="3875087"/>
            <a:chExt cx="2605086" cy="2387600"/>
          </a:xfrm>
        </p:grpSpPr>
        <p:pic>
          <p:nvPicPr>
            <p:cNvPr id="321" name="Shape 321"/>
            <p:cNvPicPr preferRelativeResize="0"/>
            <p:nvPr/>
          </p:nvPicPr>
          <p:blipFill rotWithShape="1">
            <a:blip r:embed="rId4">
              <a:alphaModFix/>
            </a:blip>
            <a:srcRect/>
            <a:stretch/>
          </p:blipFill>
          <p:spPr>
            <a:xfrm>
              <a:off x="4703762" y="3875087"/>
              <a:ext cx="2605086" cy="2387600"/>
            </a:xfrm>
            <a:prstGeom prst="rect">
              <a:avLst/>
            </a:prstGeom>
            <a:noFill/>
            <a:ln>
              <a:noFill/>
            </a:ln>
          </p:spPr>
        </p:pic>
        <p:pic>
          <p:nvPicPr>
            <p:cNvPr id="322" name="Shape 322"/>
            <p:cNvPicPr preferRelativeResize="0"/>
            <p:nvPr/>
          </p:nvPicPr>
          <p:blipFill rotWithShape="1">
            <a:blip r:embed="rId5">
              <a:alphaModFix/>
            </a:blip>
            <a:srcRect/>
            <a:stretch/>
          </p:blipFill>
          <p:spPr>
            <a:xfrm>
              <a:off x="4703762" y="3875087"/>
              <a:ext cx="2605086" cy="2387600"/>
            </a:xfrm>
            <a:prstGeom prst="rect">
              <a:avLst/>
            </a:prstGeom>
            <a:noFill/>
            <a:ln>
              <a:noFill/>
            </a:ln>
          </p:spPr>
        </p:pic>
      </p:grpSp>
      <p:pic>
        <p:nvPicPr>
          <p:cNvPr id="323" name="Shape 323"/>
          <p:cNvPicPr preferRelativeResize="0"/>
          <p:nvPr/>
        </p:nvPicPr>
        <p:blipFill rotWithShape="1">
          <a:blip r:embed="rId6">
            <a:alphaModFix/>
          </a:blip>
          <a:srcRect/>
          <a:stretch/>
        </p:blipFill>
        <p:spPr>
          <a:xfrm>
            <a:off x="4119562" y="3886200"/>
            <a:ext cx="1922462" cy="1266825"/>
          </a:xfrm>
          <a:prstGeom prst="rect">
            <a:avLst/>
          </a:prstGeom>
          <a:noFill/>
          <a:ln>
            <a:noFill/>
          </a:ln>
        </p:spPr>
      </p:pic>
      <p:sp>
        <p:nvSpPr>
          <p:cNvPr id="324" name="Shape 324"/>
          <p:cNvSpPr txBox="1"/>
          <p:nvPr/>
        </p:nvSpPr>
        <p:spPr>
          <a:xfrm>
            <a:off x="228600" y="5715000"/>
            <a:ext cx="8305799" cy="581024"/>
          </a:xfrm>
          <a:prstGeom prst="rect">
            <a:avLst/>
          </a:prstGeom>
          <a:noFill/>
          <a:ln>
            <a:noFill/>
          </a:ln>
        </p:spPr>
        <p:txBody>
          <a:bodyPr lIns="0" tIns="45700" rIns="0" bIns="45700" anchor="t" anchorCtr="0">
            <a:noAutofit/>
          </a:bodyPr>
          <a:lstStyle/>
          <a:p>
            <a:pPr marL="342900" marR="0" lvl="0" indent="-342900" algn="ctr" rtl="0">
              <a:lnSpc>
                <a:spcPct val="100000"/>
              </a:lnSpc>
              <a:spcBef>
                <a:spcPts val="0"/>
              </a:spcBef>
              <a:spcAft>
                <a:spcPts val="0"/>
              </a:spcAft>
              <a:buClr>
                <a:schemeClr val="dk1"/>
              </a:buClr>
              <a:buSzPct val="25000"/>
              <a:buFont typeface="Helvetica Neue"/>
              <a:buNone/>
            </a:pPr>
            <a:r>
              <a:rPr lang="en-US" sz="1600" b="0" i="1" u="none" strike="noStrike" cap="none">
                <a:solidFill>
                  <a:schemeClr val="dk1"/>
                </a:solidFill>
                <a:latin typeface="Helvetica Neue"/>
                <a:ea typeface="Helvetica Neue"/>
                <a:cs typeface="Helvetica Neue"/>
                <a:sym typeface="Helvetica Neue"/>
              </a:rPr>
              <a:t>						</a:t>
            </a:r>
            <a:br>
              <a:rPr lang="en-US" sz="1600" b="0" i="1" u="none" strike="noStrike" cap="none">
                <a:solidFill>
                  <a:schemeClr val="dk1"/>
                </a:solidFill>
                <a:latin typeface="Helvetica Neue"/>
                <a:ea typeface="Helvetica Neue"/>
                <a:cs typeface="Helvetica Neue"/>
                <a:sym typeface="Helvetica Neue"/>
              </a:rPr>
            </a:br>
            <a:r>
              <a:rPr lang="en-US" sz="1600" b="0" i="1" u="none" strike="noStrike" cap="none">
                <a:solidFill>
                  <a:schemeClr val="dk1"/>
                </a:solidFill>
                <a:latin typeface="Helvetica Neue"/>
                <a:ea typeface="Helvetica Neue"/>
                <a:cs typeface="Helvetica Neue"/>
                <a:sym typeface="Helvetica Neue"/>
              </a:rPr>
              <a:t>Typical network traffic at University level may reach over 100 million connections per day</a:t>
            </a:r>
          </a:p>
        </p:txBody>
      </p:sp>
      <p:pic>
        <p:nvPicPr>
          <p:cNvPr id="325" name="Shape 325"/>
          <p:cNvPicPr preferRelativeResize="0"/>
          <p:nvPr/>
        </p:nvPicPr>
        <p:blipFill rotWithShape="1">
          <a:blip r:embed="rId7">
            <a:alphaModFix/>
          </a:blip>
          <a:srcRect/>
          <a:stretch/>
        </p:blipFill>
        <p:spPr>
          <a:xfrm>
            <a:off x="5791200" y="1851025"/>
            <a:ext cx="3124199" cy="188277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Shape 330"/>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Challenges of Data Mining</a:t>
            </a:r>
          </a:p>
        </p:txBody>
      </p:sp>
      <p:sp>
        <p:nvSpPr>
          <p:cNvPr id="331" name="Shape 331"/>
          <p:cNvSpPr txBox="1">
            <a:spLocks noGrp="1"/>
          </p:cNvSpPr>
          <p:nvPr>
            <p:ph type="body" idx="4294967295"/>
          </p:nvPr>
        </p:nvSpPr>
        <p:spPr>
          <a:xfrm>
            <a:off x="381000" y="1219200"/>
            <a:ext cx="8229600" cy="428625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Scalability</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Dimensionality</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Complex and Heterogeneous Data</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Data Quality</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Data Ownership and Distribution</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Privacy Preservation</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Streaming Data</a:t>
            </a:r>
          </a:p>
          <a:p>
            <a:pPr marL="292100" marR="0" lvl="0" indent="-292100" algn="l" rtl="0">
              <a:lnSpc>
                <a:spcPct val="100000"/>
              </a:lnSpc>
              <a:spcBef>
                <a:spcPts val="680"/>
              </a:spcBef>
              <a:spcAft>
                <a:spcPts val="400"/>
              </a:spcAft>
              <a:buClr>
                <a:srgbClr val="0C7B9C"/>
              </a:buClr>
              <a:buSzPct val="75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grpSp>
        <p:nvGrpSpPr>
          <p:cNvPr id="37" name="Shape 37"/>
          <p:cNvGrpSpPr/>
          <p:nvPr/>
        </p:nvGrpSpPr>
        <p:grpSpPr>
          <a:xfrm>
            <a:off x="6705600" y="4953000"/>
            <a:ext cx="2360612" cy="1744661"/>
            <a:chOff x="6731000" y="5024437"/>
            <a:chExt cx="2360612" cy="1744661"/>
          </a:xfrm>
        </p:grpSpPr>
        <p:sp>
          <p:nvSpPr>
            <p:cNvPr id="38" name="Shape 38"/>
            <p:cNvSpPr/>
            <p:nvPr/>
          </p:nvSpPr>
          <p:spPr>
            <a:xfrm>
              <a:off x="6731000" y="5024437"/>
              <a:ext cx="2360611" cy="1743075"/>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9" name="Shape 39"/>
            <p:cNvSpPr/>
            <p:nvPr/>
          </p:nvSpPr>
          <p:spPr>
            <a:xfrm>
              <a:off x="6731000" y="5024437"/>
              <a:ext cx="2360611" cy="1743075"/>
            </a:xfrm>
            <a:prstGeom prst="rect">
              <a:avLst/>
            </a:prstGeom>
            <a:noFill/>
            <a:ln w="9525" cap="flat" cmpd="sng">
              <a:solidFill>
                <a:srgbClr val="FFFF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40" name="Shape 40"/>
            <p:cNvPicPr preferRelativeResize="0"/>
            <p:nvPr/>
          </p:nvPicPr>
          <p:blipFill rotWithShape="1">
            <a:blip r:embed="rId3">
              <a:alphaModFix/>
            </a:blip>
            <a:srcRect/>
            <a:stretch/>
          </p:blipFill>
          <p:spPr>
            <a:xfrm>
              <a:off x="6731000" y="5024437"/>
              <a:ext cx="2360611" cy="1743075"/>
            </a:xfrm>
            <a:prstGeom prst="rect">
              <a:avLst/>
            </a:prstGeom>
            <a:noFill/>
            <a:ln>
              <a:noFill/>
            </a:ln>
          </p:spPr>
        </p:pic>
        <p:cxnSp>
          <p:nvCxnSpPr>
            <p:cNvPr id="41" name="Shape 41"/>
            <p:cNvCxnSpPr/>
            <p:nvPr/>
          </p:nvCxnSpPr>
          <p:spPr>
            <a:xfrm>
              <a:off x="6731000" y="6767511"/>
              <a:ext cx="2360611" cy="1587"/>
            </a:xfrm>
            <a:prstGeom prst="straightConnector1">
              <a:avLst/>
            </a:prstGeom>
            <a:noFill/>
            <a:ln w="9525" cap="flat" cmpd="sng">
              <a:solidFill>
                <a:srgbClr val="000000"/>
              </a:solidFill>
              <a:prstDash val="solid"/>
              <a:miter/>
              <a:headEnd type="none" w="med" len="med"/>
              <a:tailEnd type="none" w="med" len="med"/>
            </a:ln>
          </p:spPr>
        </p:cxnSp>
        <p:sp>
          <p:nvSpPr>
            <p:cNvPr id="42" name="Shape 42"/>
            <p:cNvSpPr/>
            <p:nvPr/>
          </p:nvSpPr>
          <p:spPr>
            <a:xfrm>
              <a:off x="6731000" y="5024437"/>
              <a:ext cx="2360612" cy="1743075"/>
            </a:xfrm>
            <a:custGeom>
              <a:avLst/>
              <a:gdLst/>
              <a:ahLst/>
              <a:cxnLst/>
              <a:rect l="0" t="0" r="0" b="0"/>
              <a:pathLst>
                <a:path w="744" h="586" extrusionOk="0">
                  <a:moveTo>
                    <a:pt x="0" y="0"/>
                  </a:moveTo>
                  <a:lnTo>
                    <a:pt x="744" y="0"/>
                  </a:lnTo>
                  <a:lnTo>
                    <a:pt x="744" y="586"/>
                  </a:lnTo>
                </a:path>
              </a:pathLst>
            </a:cu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43" name="Shape 43"/>
            <p:cNvSpPr/>
            <p:nvPr/>
          </p:nvSpPr>
          <p:spPr>
            <a:xfrm>
              <a:off x="6731000" y="5024437"/>
              <a:ext cx="2360612" cy="1743075"/>
            </a:xfrm>
            <a:custGeom>
              <a:avLst/>
              <a:gdLst/>
              <a:ahLst/>
              <a:cxnLst/>
              <a:rect l="0" t="0" r="0" b="0"/>
              <a:pathLst>
                <a:path w="744" h="586" extrusionOk="0">
                  <a:moveTo>
                    <a:pt x="0" y="0"/>
                  </a:moveTo>
                  <a:lnTo>
                    <a:pt x="0" y="586"/>
                  </a:lnTo>
                  <a:lnTo>
                    <a:pt x="744" y="586"/>
                  </a:lnTo>
                </a:path>
              </a:pathLst>
            </a:cu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44" name="Shape 44"/>
            <p:cNvSpPr/>
            <p:nvPr/>
          </p:nvSpPr>
          <p:spPr>
            <a:xfrm>
              <a:off x="6731000" y="5024437"/>
              <a:ext cx="2360612" cy="1743075"/>
            </a:xfrm>
            <a:custGeom>
              <a:avLst/>
              <a:gdLst/>
              <a:ahLst/>
              <a:cxnLst/>
              <a:rect l="0" t="0" r="0" b="0"/>
              <a:pathLst>
                <a:path w="744" h="586" extrusionOk="0">
                  <a:moveTo>
                    <a:pt x="0" y="0"/>
                  </a:moveTo>
                  <a:lnTo>
                    <a:pt x="0" y="586"/>
                  </a:lnTo>
                  <a:lnTo>
                    <a:pt x="744" y="586"/>
                  </a:lnTo>
                </a:path>
              </a:pathLst>
            </a:cu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45" name="Shape 45"/>
            <p:cNvSpPr/>
            <p:nvPr/>
          </p:nvSpPr>
          <p:spPr>
            <a:xfrm>
              <a:off x="6731000" y="5024437"/>
              <a:ext cx="2360612" cy="1743075"/>
            </a:xfrm>
            <a:custGeom>
              <a:avLst/>
              <a:gdLst/>
              <a:ahLst/>
              <a:cxnLst/>
              <a:rect l="0" t="0" r="0" b="0"/>
              <a:pathLst>
                <a:path w="744" h="586" extrusionOk="0">
                  <a:moveTo>
                    <a:pt x="0" y="0"/>
                  </a:moveTo>
                  <a:lnTo>
                    <a:pt x="744" y="0"/>
                  </a:lnTo>
                  <a:lnTo>
                    <a:pt x="744" y="586"/>
                  </a:lnTo>
                </a:path>
              </a:pathLst>
            </a:cu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cxnSp>
          <p:nvCxnSpPr>
            <p:cNvPr id="46" name="Shape 46"/>
            <p:cNvCxnSpPr/>
            <p:nvPr/>
          </p:nvCxnSpPr>
          <p:spPr>
            <a:xfrm>
              <a:off x="6731000" y="5024437"/>
              <a:ext cx="1587" cy="1743075"/>
            </a:xfrm>
            <a:prstGeom prst="straightConnector1">
              <a:avLst/>
            </a:prstGeom>
            <a:noFill/>
            <a:ln w="9525" cap="flat" cmpd="sng">
              <a:solidFill>
                <a:srgbClr val="000000"/>
              </a:solidFill>
              <a:prstDash val="solid"/>
              <a:miter/>
              <a:headEnd type="none" w="med" len="med"/>
              <a:tailEnd type="none" w="med" len="med"/>
            </a:ln>
          </p:spPr>
        </p:cxnSp>
      </p:grpSp>
      <p:sp>
        <p:nvSpPr>
          <p:cNvPr id="47" name="Shape 47"/>
          <p:cNvSpPr txBox="1">
            <a:spLocks noGrp="1"/>
          </p:cNvSpPr>
          <p:nvPr>
            <p:ph type="title" idx="4294967295"/>
          </p:nvPr>
        </p:nvSpPr>
        <p:spPr>
          <a:xfrm>
            <a:off x="152400" y="76200"/>
            <a:ext cx="8915400" cy="609599"/>
          </a:xfrm>
          <a:prstGeom prst="rect">
            <a:avLst/>
          </a:prstGeom>
          <a:noFill/>
          <a:ln>
            <a:noFill/>
          </a:ln>
        </p:spPr>
        <p:txBody>
          <a:bodyPr lIns="0" tIns="44450" rIns="0"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Why Mine Data? Scientific Viewpoint</a:t>
            </a:r>
          </a:p>
        </p:txBody>
      </p:sp>
      <p:sp>
        <p:nvSpPr>
          <p:cNvPr id="48" name="Shape 48"/>
          <p:cNvSpPr txBox="1">
            <a:spLocks noGrp="1"/>
          </p:cNvSpPr>
          <p:nvPr>
            <p:ph type="body" idx="4294967295"/>
          </p:nvPr>
        </p:nvSpPr>
        <p:spPr>
          <a:xfrm>
            <a:off x="184150" y="1066800"/>
            <a:ext cx="7588249" cy="579120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Data collected and stored at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enormous speeds (GB/hour)</a:t>
            </a:r>
          </a:p>
          <a:p>
            <a:pPr marL="800100" marR="0" lvl="1" indent="-342900" algn="l" rtl="0">
              <a:lnSpc>
                <a:spcPct val="100000"/>
              </a:lnSpc>
              <a:spcBef>
                <a:spcPts val="136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remote sensors on a satellite</a:t>
            </a:r>
          </a:p>
          <a:p>
            <a:pPr marL="800100" marR="0" lvl="1" indent="-342900" algn="l" rtl="0">
              <a:lnSpc>
                <a:spcPct val="100000"/>
              </a:lnSpc>
              <a:spcBef>
                <a:spcPts val="136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telescopes scanning the skies</a:t>
            </a:r>
          </a:p>
          <a:p>
            <a:pPr marL="800100" marR="0" lvl="1" indent="-342900" algn="l" rtl="0">
              <a:lnSpc>
                <a:spcPct val="100000"/>
              </a:lnSpc>
              <a:spcBef>
                <a:spcPts val="136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microarrays generating gene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expression data</a:t>
            </a:r>
          </a:p>
          <a:p>
            <a:pPr marL="800100" marR="0" lvl="1" indent="-342900" algn="l" rtl="0">
              <a:lnSpc>
                <a:spcPct val="100000"/>
              </a:lnSpc>
              <a:spcBef>
                <a:spcPts val="136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scientific simulations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generating terabytes of data</a:t>
            </a:r>
          </a:p>
          <a:p>
            <a:pPr marL="292100" marR="0" lvl="0" indent="-292100" algn="l" rtl="0">
              <a:lnSpc>
                <a:spcPct val="100000"/>
              </a:lnSpc>
              <a:spcBef>
                <a:spcPts val="136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Traditional techniques infeasible for raw data</a:t>
            </a:r>
          </a:p>
          <a:p>
            <a:pPr marL="292100" marR="0" lvl="0" indent="-292100" algn="l" rtl="0">
              <a:lnSpc>
                <a:spcPct val="100000"/>
              </a:lnSpc>
              <a:spcBef>
                <a:spcPts val="64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Data mining may help scientists </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in classifying and segmenting data</a:t>
            </a:r>
          </a:p>
          <a:p>
            <a:pPr marL="800100" marR="0" lvl="1" indent="-342900" algn="l" rtl="0">
              <a:lnSpc>
                <a:spcPct val="100000"/>
              </a:lnSpc>
              <a:spcBef>
                <a:spcPts val="640"/>
              </a:spcBef>
              <a:spcAft>
                <a:spcPts val="40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in Hypothesis Formation</a:t>
            </a:r>
          </a:p>
        </p:txBody>
      </p:sp>
      <p:grpSp>
        <p:nvGrpSpPr>
          <p:cNvPr id="49" name="Shape 49"/>
          <p:cNvGrpSpPr/>
          <p:nvPr/>
        </p:nvGrpSpPr>
        <p:grpSpPr>
          <a:xfrm>
            <a:off x="152400" y="685799"/>
            <a:ext cx="8610600" cy="152399"/>
            <a:chOff x="419100" y="1250950"/>
            <a:chExt cx="8305799" cy="196849"/>
          </a:xfrm>
        </p:grpSpPr>
        <p:sp>
          <p:nvSpPr>
            <p:cNvPr id="50" name="Shape 50"/>
            <p:cNvSpPr/>
            <p:nvPr/>
          </p:nvSpPr>
          <p:spPr>
            <a:xfrm>
              <a:off x="419100" y="1250950"/>
              <a:ext cx="8305799" cy="96836"/>
            </a:xfrm>
            <a:prstGeom prst="rect">
              <a:avLst/>
            </a:prstGeom>
            <a:gradFill>
              <a:gsLst>
                <a:gs pos="0">
                  <a:srgbClr val="2FB0D3"/>
                </a:gs>
                <a:gs pos="50000">
                  <a:srgbClr val="12C2E9"/>
                </a:gs>
                <a:gs pos="100000">
                  <a:srgbClr val="2FB0D3"/>
                </a:gs>
              </a:gsLst>
              <a:lin ang="54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51" name="Shape 51"/>
            <p:cNvSpPr/>
            <p:nvPr/>
          </p:nvSpPr>
          <p:spPr>
            <a:xfrm>
              <a:off x="419100" y="1398587"/>
              <a:ext cx="8305799" cy="49211"/>
            </a:xfrm>
            <a:prstGeom prst="rect">
              <a:avLst/>
            </a:prstGeom>
            <a:gradFill>
              <a:gsLst>
                <a:gs pos="0">
                  <a:srgbClr val="D900D9"/>
                </a:gs>
                <a:gs pos="50000">
                  <a:srgbClr val="FF00FF"/>
                </a:gs>
                <a:gs pos="100000">
                  <a:srgbClr val="D900D9"/>
                </a:gs>
              </a:gsLst>
              <a:lin ang="108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pic>
        <p:nvPicPr>
          <p:cNvPr id="52" name="Shape 52"/>
          <p:cNvPicPr preferRelativeResize="0"/>
          <p:nvPr/>
        </p:nvPicPr>
        <p:blipFill rotWithShape="1">
          <a:blip r:embed="rId4">
            <a:alphaModFix/>
          </a:blip>
          <a:srcRect l="945" t="2650" r="945" b="2745"/>
          <a:stretch/>
        </p:blipFill>
        <p:spPr>
          <a:xfrm>
            <a:off x="4548187" y="971550"/>
            <a:ext cx="2005012" cy="1695450"/>
          </a:xfrm>
          <a:prstGeom prst="rect">
            <a:avLst/>
          </a:prstGeom>
          <a:noFill/>
          <a:ln>
            <a:noFill/>
          </a:ln>
        </p:spPr>
      </p:pic>
      <p:pic>
        <p:nvPicPr>
          <p:cNvPr id="53" name="Shape 53"/>
          <p:cNvPicPr preferRelativeResize="0"/>
          <p:nvPr/>
        </p:nvPicPr>
        <p:blipFill rotWithShape="1">
          <a:blip r:embed="rId5">
            <a:alphaModFix/>
          </a:blip>
          <a:srcRect/>
          <a:stretch/>
        </p:blipFill>
        <p:spPr>
          <a:xfrm>
            <a:off x="6583361" y="685800"/>
            <a:ext cx="2560636" cy="1990724"/>
          </a:xfrm>
          <a:prstGeom prst="rect">
            <a:avLst/>
          </a:prstGeom>
          <a:noFill/>
          <a:ln>
            <a:noFill/>
          </a:ln>
        </p:spPr>
      </p:pic>
      <p:pic>
        <p:nvPicPr>
          <p:cNvPr id="54" name="Shape 54"/>
          <p:cNvPicPr preferRelativeResize="0"/>
          <p:nvPr/>
        </p:nvPicPr>
        <p:blipFill rotWithShape="1">
          <a:blip r:embed="rId6">
            <a:alphaModFix/>
          </a:blip>
          <a:srcRect/>
          <a:stretch/>
        </p:blipFill>
        <p:spPr>
          <a:xfrm>
            <a:off x="6705600" y="2667000"/>
            <a:ext cx="2209799" cy="1181100"/>
          </a:xfrm>
          <a:prstGeom prst="rect">
            <a:avLst/>
          </a:prstGeom>
          <a:noFill/>
          <a:ln>
            <a:noFill/>
          </a:ln>
        </p:spPr>
      </p:pic>
      <p:pic>
        <p:nvPicPr>
          <p:cNvPr id="55" name="Shape 55"/>
          <p:cNvPicPr preferRelativeResize="0"/>
          <p:nvPr/>
        </p:nvPicPr>
        <p:blipFill rotWithShape="1">
          <a:blip r:embed="rId7">
            <a:alphaModFix/>
          </a:blip>
          <a:srcRect/>
          <a:stretch/>
        </p:blipFill>
        <p:spPr>
          <a:xfrm>
            <a:off x="6724650" y="3851275"/>
            <a:ext cx="2166936" cy="11017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idx="4294967295"/>
          </p:nvPr>
        </p:nvSpPr>
        <p:spPr>
          <a:xfrm>
            <a:off x="228600" y="228600"/>
            <a:ext cx="8763000" cy="508000"/>
          </a:xfrm>
          <a:prstGeom prst="rect">
            <a:avLst/>
          </a:prstGeom>
          <a:noFill/>
          <a:ln>
            <a:noFill/>
          </a:ln>
        </p:spPr>
        <p:txBody>
          <a:bodyPr lIns="0" tIns="44450" rIns="0" bIns="44450" anchor="b" anchorCtr="0">
            <a:noAutofit/>
          </a:bodyPr>
          <a:lstStyle/>
          <a:p>
            <a:pPr marL="0" marR="0" lvl="0" indent="0" algn="l" rtl="0">
              <a:lnSpc>
                <a:spcPct val="128571"/>
              </a:lnSpc>
              <a:spcBef>
                <a:spcPts val="0"/>
              </a:spcBef>
              <a:spcAft>
                <a:spcPts val="0"/>
              </a:spcAft>
              <a:buClr>
                <a:srgbClr val="CC0000"/>
              </a:buClr>
              <a:buSzPct val="25000"/>
              <a:buFont typeface="Tahoma"/>
              <a:buNone/>
            </a:pPr>
            <a:r>
              <a:rPr lang="en-US" sz="2800" b="1" i="0" u="none" strike="noStrike" cap="none">
                <a:solidFill>
                  <a:srgbClr val="CC0000"/>
                </a:solidFill>
                <a:latin typeface="Tahoma"/>
                <a:ea typeface="Tahoma"/>
                <a:cs typeface="Tahoma"/>
                <a:sym typeface="Tahoma"/>
              </a:rPr>
              <a:t>Mining Large Data Sets - Motivation</a:t>
            </a:r>
          </a:p>
        </p:txBody>
      </p:sp>
      <p:sp>
        <p:nvSpPr>
          <p:cNvPr id="61" name="Shape 61"/>
          <p:cNvSpPr txBox="1">
            <a:spLocks noGrp="1"/>
          </p:cNvSpPr>
          <p:nvPr>
            <p:ph type="body" idx="4294967295"/>
          </p:nvPr>
        </p:nvSpPr>
        <p:spPr>
          <a:xfrm>
            <a:off x="228600" y="990600"/>
            <a:ext cx="8534399" cy="2057400"/>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1" i="0" u="none" strike="noStrike" cap="none">
                <a:solidFill>
                  <a:srgbClr val="000000"/>
                </a:solidFill>
                <a:latin typeface="Arial"/>
                <a:ea typeface="Arial"/>
                <a:cs typeface="Arial"/>
                <a:sym typeface="Arial"/>
              </a:rPr>
              <a:t>There is often information “hidden” in the data that is </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not readily evident</a:t>
            </a:r>
          </a:p>
          <a:p>
            <a:pPr marL="292100" marR="0" lvl="0" indent="-292100" algn="l" rtl="0">
              <a:lnSpc>
                <a:spcPct val="90000"/>
              </a:lnSpc>
              <a:spcBef>
                <a:spcPts val="640"/>
              </a:spcBef>
              <a:spcAft>
                <a:spcPts val="0"/>
              </a:spcAft>
              <a:buClr>
                <a:srgbClr val="0C7B9C"/>
              </a:buClr>
              <a:buSzPct val="75000"/>
              <a:buFont typeface="Arial"/>
              <a:buChar char="●"/>
            </a:pPr>
            <a:r>
              <a:rPr lang="en-US" sz="2400" b="1" i="0" u="none" strike="noStrike" cap="none">
                <a:solidFill>
                  <a:srgbClr val="000000"/>
                </a:solidFill>
                <a:latin typeface="Arial"/>
                <a:ea typeface="Arial"/>
                <a:cs typeface="Arial"/>
                <a:sym typeface="Arial"/>
              </a:rPr>
              <a:t>Human analysts may take weeks to discover useful information</a:t>
            </a:r>
          </a:p>
          <a:p>
            <a:pPr marL="292100" marR="0" lvl="0" indent="-292100" algn="l" rtl="0">
              <a:lnSpc>
                <a:spcPct val="90000"/>
              </a:lnSpc>
              <a:spcBef>
                <a:spcPts val="640"/>
              </a:spcBef>
              <a:spcAft>
                <a:spcPts val="400"/>
              </a:spcAft>
              <a:buClr>
                <a:srgbClr val="0C7B9C"/>
              </a:buClr>
              <a:buSzPct val="75000"/>
              <a:buFont typeface="Arial"/>
              <a:buChar char="●"/>
            </a:pPr>
            <a:r>
              <a:rPr lang="en-US" sz="2400" b="1" i="0" u="none" strike="noStrike" cap="none">
                <a:solidFill>
                  <a:srgbClr val="000000"/>
                </a:solidFill>
                <a:latin typeface="Arial"/>
                <a:ea typeface="Arial"/>
                <a:cs typeface="Arial"/>
                <a:sym typeface="Arial"/>
              </a:rPr>
              <a:t>Much of the data is never analyzed at all</a:t>
            </a:r>
          </a:p>
        </p:txBody>
      </p:sp>
      <p:pic>
        <p:nvPicPr>
          <p:cNvPr id="62" name="Shape 62"/>
          <p:cNvPicPr preferRelativeResize="0"/>
          <p:nvPr/>
        </p:nvPicPr>
        <p:blipFill rotWithShape="1">
          <a:blip r:embed="rId3">
            <a:alphaModFix/>
          </a:blip>
          <a:srcRect/>
          <a:stretch/>
        </p:blipFill>
        <p:spPr>
          <a:xfrm>
            <a:off x="914400" y="2667000"/>
            <a:ext cx="7124700" cy="3959225"/>
          </a:xfrm>
          <a:prstGeom prst="rect">
            <a:avLst/>
          </a:prstGeom>
          <a:noFill/>
          <a:ln>
            <a:noFill/>
          </a:ln>
        </p:spPr>
      </p:pic>
      <p:sp>
        <p:nvSpPr>
          <p:cNvPr id="63" name="Shape 63"/>
          <p:cNvSpPr/>
          <p:nvPr/>
        </p:nvSpPr>
        <p:spPr>
          <a:xfrm>
            <a:off x="3505200" y="3429000"/>
            <a:ext cx="3276600" cy="762000"/>
          </a:xfrm>
          <a:prstGeom prst="wedgeEllipseCallout">
            <a:avLst>
              <a:gd name="adj1" fmla="val 20962"/>
              <a:gd name="adj2" fmla="val 47970"/>
            </a:avLst>
          </a:prstGeom>
          <a:solidFill>
            <a:srgbClr val="66CCFF"/>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800" b="0" i="0" u="none" strike="noStrike" cap="none">
                <a:solidFill>
                  <a:schemeClr val="dk1"/>
                </a:solidFill>
                <a:latin typeface="Times New Roman"/>
                <a:ea typeface="Times New Roman"/>
                <a:cs typeface="Times New Roman"/>
                <a:sym typeface="Times New Roman"/>
              </a:rPr>
              <a:t>The Data Gap</a:t>
            </a:r>
          </a:p>
        </p:txBody>
      </p:sp>
      <p:sp>
        <p:nvSpPr>
          <p:cNvPr id="64" name="Shape 64"/>
          <p:cNvSpPr txBox="1"/>
          <p:nvPr/>
        </p:nvSpPr>
        <p:spPr>
          <a:xfrm>
            <a:off x="1905000" y="4495800"/>
            <a:ext cx="4114800" cy="4429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300" b="0" i="0" u="none" strike="noStrike" cap="none">
                <a:solidFill>
                  <a:schemeClr val="dk1"/>
                </a:solidFill>
                <a:latin typeface="Times New Roman"/>
                <a:ea typeface="Times New Roman"/>
                <a:cs typeface="Times New Roman"/>
                <a:sym typeface="Times New Roman"/>
              </a:rPr>
              <a:t>Total new disk (TB) since 1995</a:t>
            </a:r>
          </a:p>
        </p:txBody>
      </p:sp>
      <p:sp>
        <p:nvSpPr>
          <p:cNvPr id="65" name="Shape 65"/>
          <p:cNvSpPr txBox="1"/>
          <p:nvPr/>
        </p:nvSpPr>
        <p:spPr>
          <a:xfrm>
            <a:off x="6096000" y="5197475"/>
            <a:ext cx="1752600"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Number of analysts</a:t>
            </a:r>
          </a:p>
        </p:txBody>
      </p:sp>
      <p:grpSp>
        <p:nvGrpSpPr>
          <p:cNvPr id="66" name="Shape 66"/>
          <p:cNvGrpSpPr/>
          <p:nvPr/>
        </p:nvGrpSpPr>
        <p:grpSpPr>
          <a:xfrm>
            <a:off x="381000" y="6400800"/>
            <a:ext cx="8381999" cy="304799"/>
            <a:chOff x="457200" y="5410200"/>
            <a:chExt cx="8381999" cy="304799"/>
          </a:xfrm>
        </p:grpSpPr>
        <p:sp>
          <p:nvSpPr>
            <p:cNvPr id="67" name="Shape 67"/>
            <p:cNvSpPr/>
            <p:nvPr/>
          </p:nvSpPr>
          <p:spPr>
            <a:xfrm>
              <a:off x="457200" y="5410200"/>
              <a:ext cx="8381999" cy="304799"/>
            </a:xfrm>
            <a:prstGeom prst="rect">
              <a:avLst/>
            </a:prstGeom>
            <a:solidFill>
              <a:schemeClr val="l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68" name="Shape 68"/>
            <p:cNvSpPr txBox="1"/>
            <p:nvPr/>
          </p:nvSpPr>
          <p:spPr>
            <a:xfrm>
              <a:off x="457200" y="5410200"/>
              <a:ext cx="8364536" cy="254000"/>
            </a:xfrm>
            <a:prstGeom prst="rect">
              <a:avLst/>
            </a:prstGeom>
            <a:noFill/>
            <a:ln>
              <a:noFill/>
            </a:ln>
          </p:spPr>
          <p:txBody>
            <a:bodyPr lIns="0" tIns="0" rIns="0" bIns="0" anchor="b" anchorCtr="0">
              <a:noAutofit/>
            </a:bodyPr>
            <a:lstStyle/>
            <a:p>
              <a:pPr marL="0" marR="0" lvl="0" indent="0" algn="l" rtl="0">
                <a:lnSpc>
                  <a:spcPct val="166666"/>
                </a:lnSpc>
                <a:spcBef>
                  <a:spcPts val="0"/>
                </a:spcBef>
                <a:spcAft>
                  <a:spcPts val="0"/>
                </a:spcAft>
                <a:buClr>
                  <a:srgbClr val="0C6D9C"/>
                </a:buClr>
                <a:buSzPct val="25000"/>
                <a:buFont typeface="Arial"/>
                <a:buNone/>
              </a:pPr>
              <a:r>
                <a:rPr lang="en-US" sz="1200" b="0" i="0" u="none" strike="noStrike" cap="none">
                  <a:solidFill>
                    <a:srgbClr val="0C6D9C"/>
                  </a:solidFill>
                  <a:latin typeface="Arial"/>
                  <a:ea typeface="Arial"/>
                  <a:cs typeface="Arial"/>
                  <a:sym typeface="Arial"/>
                </a:rPr>
                <a:t> From: R. Grossman, C. Kamath, V. Kumar, “Data Mining for Scientific and Engineering Applications”</a:t>
              </a:r>
            </a:p>
          </p:txBody>
        </p:sp>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3">
            <a:alphaModFix/>
          </a:blip>
          <a:srcRect l="5332" b="2115"/>
          <a:stretch/>
        </p:blipFill>
        <p:spPr>
          <a:xfrm>
            <a:off x="3505200" y="2971800"/>
            <a:ext cx="5486399" cy="3235324"/>
          </a:xfrm>
          <a:prstGeom prst="rect">
            <a:avLst/>
          </a:prstGeom>
          <a:noFill/>
          <a:ln>
            <a:noFill/>
          </a:ln>
        </p:spPr>
      </p:pic>
      <p:sp>
        <p:nvSpPr>
          <p:cNvPr id="74" name="Shape 74"/>
          <p:cNvSpPr txBox="1">
            <a:spLocks noGrp="1"/>
          </p:cNvSpPr>
          <p:nvPr>
            <p:ph type="title" idx="4294967295"/>
          </p:nvPr>
        </p:nvSpPr>
        <p:spPr>
          <a:xfrm>
            <a:off x="203200" y="2286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What is Data Mining?</a:t>
            </a:r>
          </a:p>
        </p:txBody>
      </p:sp>
      <p:sp>
        <p:nvSpPr>
          <p:cNvPr id="75" name="Shape 75"/>
          <p:cNvSpPr txBox="1">
            <a:spLocks noGrp="1"/>
          </p:cNvSpPr>
          <p:nvPr>
            <p:ph type="body" idx="4294967295"/>
          </p:nvPr>
        </p:nvSpPr>
        <p:spPr>
          <a:xfrm>
            <a:off x="146050" y="990600"/>
            <a:ext cx="8394699" cy="5029199"/>
          </a:xfrm>
          <a:prstGeom prst="rect">
            <a:avLst/>
          </a:prstGeom>
          <a:noFill/>
          <a:ln>
            <a:noFill/>
          </a:ln>
        </p:spPr>
        <p:txBody>
          <a:bodyPr lIns="90475" tIns="44450" rIns="90475" bIns="44450" anchor="t" anchorCtr="0">
            <a:noAutofit/>
          </a:bodyPr>
          <a:lstStyle/>
          <a:p>
            <a:pPr marL="292100" marR="0" lvl="0" indent="-292100" algn="l" rtl="0">
              <a:lnSpc>
                <a:spcPct val="95000"/>
              </a:lnSpc>
              <a:spcBef>
                <a:spcPts val="0"/>
              </a:spcBef>
              <a:spcAft>
                <a:spcPts val="0"/>
              </a:spcAft>
              <a:buClr>
                <a:srgbClr val="0C7B9C"/>
              </a:buClr>
              <a:buSzPct val="75000"/>
              <a:buFont typeface="Arial"/>
              <a:buChar char="●"/>
            </a:pPr>
            <a:r>
              <a:rPr lang="en-US" sz="3200" b="1" i="0" u="none" strike="noStrike" cap="none">
                <a:solidFill>
                  <a:schemeClr val="dk1"/>
                </a:solidFill>
                <a:latin typeface="Arial"/>
                <a:ea typeface="Arial"/>
                <a:cs typeface="Arial"/>
                <a:sym typeface="Arial"/>
              </a:rPr>
              <a:t>Many Definitions</a:t>
            </a:r>
          </a:p>
          <a:p>
            <a:pPr marL="800100" marR="0" lvl="1" indent="-342900" algn="l" rtl="0">
              <a:lnSpc>
                <a:spcPct val="95000"/>
              </a:lnSpc>
              <a:spcBef>
                <a:spcPts val="880"/>
              </a:spcBef>
              <a:spcAft>
                <a:spcPts val="0"/>
              </a:spcAft>
              <a:buClr>
                <a:srgbClr val="0C7B9C"/>
              </a:buClr>
              <a:buSzPct val="100000"/>
              <a:buFont typeface="Arial"/>
              <a:buChar char="–"/>
            </a:pPr>
            <a:r>
              <a:rPr lang="en-US" sz="2400" b="1" i="0" u="none" strike="noStrike" cap="none">
                <a:solidFill>
                  <a:schemeClr val="dk1"/>
                </a:solidFill>
                <a:latin typeface="Arial"/>
                <a:ea typeface="Arial"/>
                <a:cs typeface="Arial"/>
                <a:sym typeface="Arial"/>
              </a:rPr>
              <a:t>Non-trivial extraction of implicit, previously unknown and potentially useful information from data</a:t>
            </a:r>
          </a:p>
          <a:p>
            <a:pPr marL="800100" marR="0" lvl="1" indent="-342900" algn="l" rtl="0">
              <a:lnSpc>
                <a:spcPct val="95000"/>
              </a:lnSpc>
              <a:spcBef>
                <a:spcPts val="880"/>
              </a:spcBef>
              <a:spcAft>
                <a:spcPts val="400"/>
              </a:spcAft>
              <a:buClr>
                <a:srgbClr val="0C7B9C"/>
              </a:buClr>
              <a:buSzPct val="100000"/>
              <a:buFont typeface="Arial"/>
              <a:buChar char="–"/>
            </a:pPr>
            <a:r>
              <a:rPr lang="en-US" sz="2400" b="1" i="0" u="none" strike="noStrike" cap="none">
                <a:solidFill>
                  <a:schemeClr val="dk1"/>
                </a:solidFill>
                <a:latin typeface="Arial"/>
                <a:ea typeface="Arial"/>
                <a:cs typeface="Arial"/>
                <a:sym typeface="Arial"/>
              </a:rPr>
              <a:t>Exploration &amp; analysis, by automatic or </a:t>
            </a:r>
            <a:br>
              <a:rPr lang="en-US" sz="2400" b="1"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semi-automatic means, of </a:t>
            </a:r>
            <a:br>
              <a:rPr lang="en-US" sz="2400" b="1"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large quantities of data </a:t>
            </a:r>
            <a:br>
              <a:rPr lang="en-US" sz="2400" b="1"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in order to discover </a:t>
            </a:r>
            <a:br>
              <a:rPr lang="en-US" sz="2400" b="1"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meaningful patterns </a:t>
            </a:r>
            <a:br>
              <a:rPr lang="en-US" sz="2400" b="1" i="0" u="none" strike="noStrike" cap="none">
                <a:solidFill>
                  <a:schemeClr val="dk1"/>
                </a:solidFill>
                <a:latin typeface="Arial"/>
                <a:ea typeface="Arial"/>
                <a:cs typeface="Arial"/>
                <a:sym typeface="Arial"/>
              </a:rPr>
            </a:br>
            <a:endParaRPr lang="en-US" sz="2400" b="1"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228600" y="0"/>
            <a:ext cx="8585200" cy="6857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What is (not) Data Mining?</a:t>
            </a:r>
          </a:p>
        </p:txBody>
      </p:sp>
      <p:sp>
        <p:nvSpPr>
          <p:cNvPr id="81" name="Shape 81"/>
          <p:cNvSpPr txBox="1"/>
          <p:nvPr/>
        </p:nvSpPr>
        <p:spPr>
          <a:xfrm>
            <a:off x="3962400" y="1233487"/>
            <a:ext cx="5029199" cy="4984749"/>
          </a:xfrm>
          <a:prstGeom prst="rect">
            <a:avLst/>
          </a:prstGeom>
          <a:noFill/>
          <a:ln w="12700" cap="flat" cmpd="sng">
            <a:solidFill>
              <a:schemeClr val="dk1"/>
            </a:solidFill>
            <a:prstDash val="solid"/>
            <a:miter/>
            <a:headEnd type="none" w="med" len="med"/>
            <a:tailEnd type="none" w="med" len="med"/>
          </a:ln>
        </p:spPr>
        <p:txBody>
          <a:bodyPr lIns="0" tIns="45700" rIns="0" bIns="45700" anchor="t" anchorCtr="0">
            <a:noAutofit/>
          </a:bodyPr>
          <a:lstStyle/>
          <a:p>
            <a:pPr marL="0" marR="0" lvl="0" indent="0" algn="l" rtl="0">
              <a:lnSpc>
                <a:spcPct val="95000"/>
              </a:lnSpc>
              <a:spcBef>
                <a:spcPts val="0"/>
              </a:spcBef>
              <a:spcAft>
                <a:spcPts val="0"/>
              </a:spcAft>
              <a:buClr>
                <a:srgbClr val="0C7B9C"/>
              </a:buClr>
              <a:buSzPct val="75000"/>
              <a:buFont typeface="Arial"/>
              <a:buChar char="●"/>
            </a:pPr>
            <a:r>
              <a:rPr lang="en-US" sz="2800" b="1" i="0" u="none" strike="noStrike" cap="none">
                <a:solidFill>
                  <a:schemeClr val="dk1"/>
                </a:solidFill>
                <a:latin typeface="Arial"/>
                <a:ea typeface="Arial"/>
                <a:cs typeface="Arial"/>
                <a:sym typeface="Arial"/>
              </a:rPr>
              <a:t> What is Data Mining?</a:t>
            </a:r>
          </a:p>
          <a:p>
            <a:pPr marL="457200" marR="0" lvl="1" indent="0" algn="l" rtl="0">
              <a:lnSpc>
                <a:spcPct val="95000"/>
              </a:lnSpc>
              <a:spcBef>
                <a:spcPts val="9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 </a:t>
            </a:r>
          </a:p>
          <a:p>
            <a:pPr marL="457200" marR="0" lvl="1" indent="0" algn="l" rtl="0">
              <a:lnSpc>
                <a:spcPct val="95000"/>
              </a:lnSpc>
              <a:spcBef>
                <a:spcPts val="96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 Certain names are more prevalent in certain US locations (O’Brien, O’Rurke, O’Reilly… in Boston area)</a:t>
            </a:r>
          </a:p>
          <a:p>
            <a:pPr marL="457200" marR="0" lvl="1" indent="0" algn="l" rtl="0">
              <a:lnSpc>
                <a:spcPct val="95000"/>
              </a:lnSpc>
              <a:spcBef>
                <a:spcPts val="960"/>
              </a:spcBef>
              <a:spcAft>
                <a:spcPts val="40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 Group together similar documents returned by search engine according to their context (e.g. Amazon rainforest, Amazon.com,)</a:t>
            </a:r>
          </a:p>
        </p:txBody>
      </p:sp>
      <p:sp>
        <p:nvSpPr>
          <p:cNvPr id="82" name="Shape 82"/>
          <p:cNvSpPr txBox="1"/>
          <p:nvPr/>
        </p:nvSpPr>
        <p:spPr>
          <a:xfrm>
            <a:off x="304800" y="1231900"/>
            <a:ext cx="3429000" cy="5032374"/>
          </a:xfrm>
          <a:prstGeom prst="rect">
            <a:avLst/>
          </a:prstGeom>
          <a:no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95000"/>
              </a:lnSpc>
              <a:spcBef>
                <a:spcPts val="0"/>
              </a:spcBef>
              <a:spcAft>
                <a:spcPts val="0"/>
              </a:spcAft>
              <a:buClr>
                <a:srgbClr val="0C7B9C"/>
              </a:buClr>
              <a:buSzPct val="75000"/>
              <a:buFont typeface="Arial"/>
              <a:buChar char="●"/>
            </a:pPr>
            <a:r>
              <a:rPr lang="en-US" sz="2800" b="1" i="0" u="none" strike="noStrike" cap="none">
                <a:solidFill>
                  <a:schemeClr val="dk1"/>
                </a:solidFill>
                <a:latin typeface="Arial"/>
                <a:ea typeface="Arial"/>
                <a:cs typeface="Arial"/>
                <a:sym typeface="Arial"/>
              </a:rPr>
              <a:t> What is not Data Mining?</a:t>
            </a:r>
          </a:p>
          <a:p>
            <a:pPr marL="457200" marR="0" lvl="1" indent="0" algn="l" rtl="0">
              <a:lnSpc>
                <a:spcPct val="95000"/>
              </a:lnSpc>
              <a:spcBef>
                <a:spcPts val="20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 Look up phone number in phone directory</a:t>
            </a:r>
          </a:p>
          <a:p>
            <a:pPr marL="457200" marR="0" lvl="1" indent="0" algn="l" rtl="0">
              <a:lnSpc>
                <a:spcPct val="95000"/>
              </a:lnSpc>
              <a:spcBef>
                <a:spcPts val="9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 </a:t>
            </a:r>
          </a:p>
          <a:p>
            <a:pPr marL="457200" marR="0" lvl="1" indent="0" algn="l" rtl="0">
              <a:lnSpc>
                <a:spcPct val="95000"/>
              </a:lnSpc>
              <a:spcBef>
                <a:spcPts val="40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 Query a Web search engine for information about “Amazon”</a:t>
            </a:r>
          </a:p>
          <a:p>
            <a:pPr marL="0" marR="0" lvl="0" indent="0" algn="l" rtl="0">
              <a:lnSpc>
                <a:spcPct val="100000"/>
              </a:lnSpc>
              <a:spcBef>
                <a:spcPts val="400"/>
              </a:spcBef>
              <a:spcAft>
                <a:spcPts val="0"/>
              </a:spcAft>
              <a:buNone/>
            </a:pPr>
            <a:endParaRPr sz="2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Shape 87"/>
          <p:cNvSpPr txBox="1">
            <a:spLocks noGrp="1"/>
          </p:cNvSpPr>
          <p:nvPr>
            <p:ph type="body" idx="4294967295"/>
          </p:nvPr>
        </p:nvSpPr>
        <p:spPr>
          <a:xfrm>
            <a:off x="152400" y="1066800"/>
            <a:ext cx="8839199" cy="5486399"/>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1" i="0" u="none" strike="noStrike" cap="none">
                <a:solidFill>
                  <a:schemeClr val="dk1"/>
                </a:solidFill>
                <a:latin typeface="Arial"/>
                <a:ea typeface="Arial"/>
                <a:cs typeface="Arial"/>
                <a:sym typeface="Arial"/>
              </a:rPr>
              <a:t>Draws ideas from machine learning/AI, pattern recognition, statistics, and database systems</a:t>
            </a:r>
          </a:p>
          <a:p>
            <a:pPr marL="292100" marR="0" lvl="0" indent="-292100" algn="l" rtl="0">
              <a:lnSpc>
                <a:spcPct val="100000"/>
              </a:lnSpc>
              <a:spcBef>
                <a:spcPts val="680"/>
              </a:spcBef>
              <a:spcAft>
                <a:spcPts val="0"/>
              </a:spcAft>
              <a:buClr>
                <a:srgbClr val="0C7B9C"/>
              </a:buClr>
              <a:buSzPct val="75000"/>
              <a:buFont typeface="Arial"/>
              <a:buChar char="●"/>
            </a:pPr>
            <a:r>
              <a:rPr lang="en-US" sz="2800" b="1" i="0" u="none" strike="noStrike" cap="none">
                <a:solidFill>
                  <a:schemeClr val="dk1"/>
                </a:solidFill>
                <a:latin typeface="Arial"/>
                <a:ea typeface="Arial"/>
                <a:cs typeface="Arial"/>
                <a:sym typeface="Arial"/>
              </a:rPr>
              <a:t>Traditional Techniques</a:t>
            </a:r>
            <a:br>
              <a:rPr lang="en-US" sz="2800" b="1" i="0" u="none" strike="noStrike" cap="none">
                <a:solidFill>
                  <a:schemeClr val="dk1"/>
                </a:solidFill>
                <a:latin typeface="Arial"/>
                <a:ea typeface="Arial"/>
                <a:cs typeface="Arial"/>
                <a:sym typeface="Arial"/>
              </a:rPr>
            </a:br>
            <a:r>
              <a:rPr lang="en-US" sz="2800" b="1" i="0" u="none" strike="noStrike" cap="none">
                <a:solidFill>
                  <a:schemeClr val="dk1"/>
                </a:solidFill>
                <a:latin typeface="Arial"/>
                <a:ea typeface="Arial"/>
                <a:cs typeface="Arial"/>
                <a:sym typeface="Arial"/>
              </a:rPr>
              <a:t>may be unsuitable due to </a:t>
            </a:r>
          </a:p>
          <a:p>
            <a:pPr marL="800100" marR="0" lvl="1" indent="-342900" algn="l" rtl="0">
              <a:lnSpc>
                <a:spcPct val="100000"/>
              </a:lnSpc>
              <a:spcBef>
                <a:spcPts val="680"/>
              </a:spcBef>
              <a:spcAft>
                <a:spcPts val="0"/>
              </a:spcAft>
              <a:buClr>
                <a:srgbClr val="0C7B9C"/>
              </a:buClr>
              <a:buSzPct val="100000"/>
              <a:buFont typeface="Arial"/>
              <a:buChar char="–"/>
            </a:pPr>
            <a:r>
              <a:rPr lang="en-US" sz="2800" b="1" i="0" u="none" strike="noStrike" cap="none">
                <a:solidFill>
                  <a:schemeClr val="dk1"/>
                </a:solidFill>
                <a:latin typeface="Arial"/>
                <a:ea typeface="Arial"/>
                <a:cs typeface="Arial"/>
                <a:sym typeface="Arial"/>
              </a:rPr>
              <a:t>Enormity of data</a:t>
            </a:r>
          </a:p>
          <a:p>
            <a:pPr marL="800100" marR="0" lvl="1" indent="-342900" algn="l" rtl="0">
              <a:lnSpc>
                <a:spcPct val="100000"/>
              </a:lnSpc>
              <a:spcBef>
                <a:spcPts val="680"/>
              </a:spcBef>
              <a:spcAft>
                <a:spcPts val="0"/>
              </a:spcAft>
              <a:buClr>
                <a:srgbClr val="0C7B9C"/>
              </a:buClr>
              <a:buSzPct val="100000"/>
              <a:buFont typeface="Arial"/>
              <a:buChar char="–"/>
            </a:pPr>
            <a:r>
              <a:rPr lang="en-US" sz="2800" b="1" i="0" u="none" strike="noStrike" cap="none">
                <a:solidFill>
                  <a:schemeClr val="dk1"/>
                </a:solidFill>
                <a:latin typeface="Arial"/>
                <a:ea typeface="Arial"/>
                <a:cs typeface="Arial"/>
                <a:sym typeface="Arial"/>
              </a:rPr>
              <a:t>High dimensionality </a:t>
            </a:r>
            <a:br>
              <a:rPr lang="en-US" sz="2800" b="1" i="0" u="none" strike="noStrike" cap="none">
                <a:solidFill>
                  <a:schemeClr val="dk1"/>
                </a:solidFill>
                <a:latin typeface="Arial"/>
                <a:ea typeface="Arial"/>
                <a:cs typeface="Arial"/>
                <a:sym typeface="Arial"/>
              </a:rPr>
            </a:br>
            <a:r>
              <a:rPr lang="en-US" sz="2800" b="1" i="0" u="none" strike="noStrike" cap="none">
                <a:solidFill>
                  <a:schemeClr val="dk1"/>
                </a:solidFill>
                <a:latin typeface="Arial"/>
                <a:ea typeface="Arial"/>
                <a:cs typeface="Arial"/>
                <a:sym typeface="Arial"/>
              </a:rPr>
              <a:t>of data</a:t>
            </a:r>
          </a:p>
          <a:p>
            <a:pPr marL="800100" marR="0" lvl="1" indent="-342900" algn="l" rtl="0">
              <a:lnSpc>
                <a:spcPct val="100000"/>
              </a:lnSpc>
              <a:spcBef>
                <a:spcPts val="680"/>
              </a:spcBef>
              <a:spcAft>
                <a:spcPts val="400"/>
              </a:spcAft>
              <a:buClr>
                <a:srgbClr val="0C7B9C"/>
              </a:buClr>
              <a:buSzPct val="100000"/>
              <a:buFont typeface="Arial"/>
              <a:buChar char="–"/>
            </a:pPr>
            <a:r>
              <a:rPr lang="en-US" sz="2800" b="1" i="0" u="none" strike="noStrike" cap="none">
                <a:solidFill>
                  <a:schemeClr val="dk1"/>
                </a:solidFill>
                <a:latin typeface="Arial"/>
                <a:ea typeface="Arial"/>
                <a:cs typeface="Arial"/>
                <a:sym typeface="Arial"/>
              </a:rPr>
              <a:t>Heterogeneous, </a:t>
            </a:r>
            <a:br>
              <a:rPr lang="en-US" sz="2800" b="1" i="0" u="none" strike="noStrike" cap="none">
                <a:solidFill>
                  <a:schemeClr val="dk1"/>
                </a:solidFill>
                <a:latin typeface="Arial"/>
                <a:ea typeface="Arial"/>
                <a:cs typeface="Arial"/>
                <a:sym typeface="Arial"/>
              </a:rPr>
            </a:br>
            <a:r>
              <a:rPr lang="en-US" sz="2800" b="1" i="0" u="none" strike="noStrike" cap="none">
                <a:solidFill>
                  <a:schemeClr val="dk1"/>
                </a:solidFill>
                <a:latin typeface="Arial"/>
                <a:ea typeface="Arial"/>
                <a:cs typeface="Arial"/>
                <a:sym typeface="Arial"/>
              </a:rPr>
              <a:t>distributed nature </a:t>
            </a:r>
            <a:br>
              <a:rPr lang="en-US" sz="2800" b="1" i="0" u="none" strike="noStrike" cap="none">
                <a:solidFill>
                  <a:schemeClr val="dk1"/>
                </a:solidFill>
                <a:latin typeface="Arial"/>
                <a:ea typeface="Arial"/>
                <a:cs typeface="Arial"/>
                <a:sym typeface="Arial"/>
              </a:rPr>
            </a:br>
            <a:r>
              <a:rPr lang="en-US" sz="2800" b="1" i="0" u="none" strike="noStrike" cap="none">
                <a:solidFill>
                  <a:schemeClr val="dk1"/>
                </a:solidFill>
                <a:latin typeface="Arial"/>
                <a:ea typeface="Arial"/>
                <a:cs typeface="Arial"/>
                <a:sym typeface="Arial"/>
              </a:rPr>
              <a:t>of data</a:t>
            </a:r>
          </a:p>
        </p:txBody>
      </p:sp>
      <p:sp>
        <p:nvSpPr>
          <p:cNvPr id="88" name="Shape 88"/>
          <p:cNvSpPr/>
          <p:nvPr/>
        </p:nvSpPr>
        <p:spPr>
          <a:xfrm>
            <a:off x="5638800" y="3962400"/>
            <a:ext cx="2057400" cy="2108200"/>
          </a:xfrm>
          <a:prstGeom prst="ellipse">
            <a:avLst/>
          </a:prstGeom>
          <a:solidFill>
            <a:schemeClr val="accen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89" name="Shape 89"/>
          <p:cNvSpPr/>
          <p:nvPr/>
        </p:nvSpPr>
        <p:spPr>
          <a:xfrm>
            <a:off x="4953000" y="2286000"/>
            <a:ext cx="2057400" cy="2108200"/>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90" name="Shape 90"/>
          <p:cNvSpPr txBox="1">
            <a:spLocks noGrp="1"/>
          </p:cNvSpPr>
          <p:nvPr>
            <p:ph type="title" idx="4294967295"/>
          </p:nvPr>
        </p:nvSpPr>
        <p:spPr>
          <a:xfrm>
            <a:off x="304800" y="228600"/>
            <a:ext cx="8280399" cy="533399"/>
          </a:xfrm>
          <a:prstGeom prst="rect">
            <a:avLst/>
          </a:prstGeom>
          <a:noFill/>
          <a:ln>
            <a:noFill/>
          </a:ln>
        </p:spPr>
        <p:txBody>
          <a:bodyPr lIns="0" tIns="44450" rIns="0"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Origins of Data Mining</a:t>
            </a:r>
          </a:p>
        </p:txBody>
      </p:sp>
      <p:sp>
        <p:nvSpPr>
          <p:cNvPr id="91" name="Shape 91"/>
          <p:cNvSpPr/>
          <p:nvPr/>
        </p:nvSpPr>
        <p:spPr>
          <a:xfrm>
            <a:off x="6629400" y="2362200"/>
            <a:ext cx="2057400" cy="21082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92" name="Shape 92"/>
          <p:cNvSpPr txBox="1"/>
          <p:nvPr/>
        </p:nvSpPr>
        <p:spPr>
          <a:xfrm>
            <a:off x="6718300" y="2894011"/>
            <a:ext cx="2133599" cy="957261"/>
          </a:xfrm>
          <a:prstGeom prst="rect">
            <a:avLst/>
          </a:prstGeom>
          <a:noFill/>
          <a:ln>
            <a:noFill/>
          </a:ln>
        </p:spPr>
        <p:txBody>
          <a:bodyPr lIns="0" tIns="45700" rIns="0"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Machine Learning/</a:t>
            </a:r>
          </a:p>
          <a:p>
            <a:pPr marL="0" marR="0" lvl="0" indent="0" algn="ctr" rtl="0">
              <a:lnSpc>
                <a:spcPct val="100000"/>
              </a:lnSpc>
              <a:spcBef>
                <a:spcPts val="27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Pattern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 Recognition</a:t>
            </a:r>
          </a:p>
        </p:txBody>
      </p:sp>
      <p:sp>
        <p:nvSpPr>
          <p:cNvPr id="93" name="Shape 93"/>
          <p:cNvSpPr txBox="1"/>
          <p:nvPr/>
        </p:nvSpPr>
        <p:spPr>
          <a:xfrm>
            <a:off x="5181600" y="2879725"/>
            <a:ext cx="1371599" cy="6413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Statistics/</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AI</a:t>
            </a:r>
          </a:p>
        </p:txBody>
      </p:sp>
      <p:sp>
        <p:nvSpPr>
          <p:cNvPr id="94" name="Shape 94"/>
          <p:cNvSpPr/>
          <p:nvPr/>
        </p:nvSpPr>
        <p:spPr>
          <a:xfrm>
            <a:off x="5943600" y="3505200"/>
            <a:ext cx="1504949" cy="1543049"/>
          </a:xfrm>
          <a:prstGeom prst="ellipse">
            <a:avLst/>
          </a:prstGeom>
          <a:solidFill>
            <a:srgbClr val="66CCFF"/>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Data Mining</a:t>
            </a:r>
          </a:p>
        </p:txBody>
      </p:sp>
      <p:sp>
        <p:nvSpPr>
          <p:cNvPr id="95" name="Shape 95"/>
          <p:cNvSpPr txBox="1"/>
          <p:nvPr/>
        </p:nvSpPr>
        <p:spPr>
          <a:xfrm>
            <a:off x="6096000" y="5105400"/>
            <a:ext cx="1447800"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Database systems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Data Mining Tasks</a:t>
            </a:r>
          </a:p>
        </p:txBody>
      </p:sp>
      <p:sp>
        <p:nvSpPr>
          <p:cNvPr id="101" name="Shape 101"/>
          <p:cNvSpPr txBox="1">
            <a:spLocks noGrp="1"/>
          </p:cNvSpPr>
          <p:nvPr>
            <p:ph type="body" idx="4294967295"/>
          </p:nvPr>
        </p:nvSpPr>
        <p:spPr>
          <a:xfrm>
            <a:off x="457200" y="1295400"/>
            <a:ext cx="8178799" cy="417195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Prediction Methods</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Use some variables to predict unknown or future values of other variables.</a:t>
            </a:r>
          </a:p>
          <a:p>
            <a:pPr marL="914400" marR="0" lvl="2" indent="0" algn="l" rtl="0">
              <a:lnSpc>
                <a:spcPct val="100000"/>
              </a:lnSpc>
              <a:spcBef>
                <a:spcPts val="640"/>
              </a:spcBef>
              <a:spcAft>
                <a:spcPts val="0"/>
              </a:spcAft>
              <a:buClr>
                <a:srgbClr val="0C7B9C"/>
              </a:buClr>
              <a:buSzPct val="25000"/>
              <a:buFont typeface="Noto Symbol"/>
              <a:buNone/>
            </a:pPr>
            <a:endParaRPr sz="2400" b="0" i="0" u="none" strike="noStrike" cap="none">
              <a:solidFill>
                <a:schemeClr val="dk1"/>
              </a:solidFill>
              <a:latin typeface="Arial"/>
              <a:ea typeface="Arial"/>
              <a:cs typeface="Arial"/>
              <a:sym typeface="Arial"/>
            </a:endParaRP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Description Methods</a:t>
            </a:r>
          </a:p>
          <a:p>
            <a:pPr marL="800100" marR="0" lvl="1" indent="-342900" algn="l" rtl="0">
              <a:lnSpc>
                <a:spcPct val="100000"/>
              </a:lnSpc>
              <a:spcBef>
                <a:spcPts val="680"/>
              </a:spcBef>
              <a:spcAft>
                <a:spcPts val="0"/>
              </a:spcAft>
              <a:buClr>
                <a:srgbClr val="0C7B9C"/>
              </a:buClr>
              <a:buSzPct val="100000"/>
              <a:buFont typeface="Arial"/>
              <a:buChar char="–"/>
            </a:pPr>
            <a:r>
              <a:rPr lang="en-US" sz="2800" b="0" i="0" u="none" strike="noStrike" cap="none">
                <a:solidFill>
                  <a:schemeClr val="dk1"/>
                </a:solidFill>
                <a:latin typeface="Arial"/>
                <a:ea typeface="Arial"/>
                <a:cs typeface="Arial"/>
                <a:sym typeface="Arial"/>
              </a:rPr>
              <a:t>Find human-interpretable patterns that describe the data.</a:t>
            </a:r>
          </a:p>
          <a:p>
            <a:pPr marL="292100" marR="0" lvl="0" indent="-292100" algn="l" rtl="0">
              <a:lnSpc>
                <a:spcPct val="100000"/>
              </a:lnSpc>
              <a:spcBef>
                <a:spcPts val="680"/>
              </a:spcBef>
              <a:spcAft>
                <a:spcPts val="400"/>
              </a:spcAft>
              <a:buClr>
                <a:srgbClr val="0C7B9C"/>
              </a:buClr>
              <a:buSzPct val="75000"/>
              <a:buFont typeface="Arial"/>
              <a:buNone/>
            </a:pPr>
            <a:endParaRPr sz="2800" b="0" i="0" u="none" strike="noStrike" cap="none">
              <a:solidFill>
                <a:schemeClr val="dk1"/>
              </a:solidFill>
              <a:latin typeface="Arial"/>
              <a:ea typeface="Arial"/>
              <a:cs typeface="Arial"/>
              <a:sym typeface="Arial"/>
            </a:endParaRPr>
          </a:p>
        </p:txBody>
      </p:sp>
      <p:sp>
        <p:nvSpPr>
          <p:cNvPr id="102" name="Shape 102"/>
          <p:cNvSpPr txBox="1"/>
          <p:nvPr/>
        </p:nvSpPr>
        <p:spPr>
          <a:xfrm>
            <a:off x="3810000" y="5973762"/>
            <a:ext cx="5135561"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a:solidFill>
                  <a:schemeClr val="dk1"/>
                </a:solidFill>
                <a:latin typeface="Times New Roman"/>
                <a:ea typeface="Times New Roman"/>
                <a:cs typeface="Times New Roman"/>
                <a:sym typeface="Times New Roman"/>
              </a:rPr>
              <a:t>From [Fayyad, et.al.] Advances in Knowledge Discovery and Data Mining, 1996</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Data Mining Tasks...</a:t>
            </a:r>
          </a:p>
        </p:txBody>
      </p:sp>
      <p:sp>
        <p:nvSpPr>
          <p:cNvPr id="108" name="Shape 108"/>
          <p:cNvSpPr txBox="1">
            <a:spLocks noGrp="1"/>
          </p:cNvSpPr>
          <p:nvPr>
            <p:ph type="body" idx="4294967295"/>
          </p:nvPr>
        </p:nvSpPr>
        <p:spPr>
          <a:xfrm>
            <a:off x="411162" y="1143000"/>
            <a:ext cx="8318500" cy="518160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Classification </a:t>
            </a:r>
            <a:r>
              <a:rPr lang="en-US" sz="2000" b="0" i="0" u="none" strike="noStrike" cap="none">
                <a:solidFill>
                  <a:schemeClr val="dk1"/>
                </a:solidFill>
                <a:latin typeface="Arial"/>
                <a:ea typeface="Arial"/>
                <a:cs typeface="Arial"/>
                <a:sym typeface="Arial"/>
              </a:rPr>
              <a:t>[Predictive]</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Clustering </a:t>
            </a:r>
            <a:r>
              <a:rPr lang="en-US" sz="2000" b="0" i="0" u="none" strike="noStrike" cap="none">
                <a:solidFill>
                  <a:schemeClr val="dk1"/>
                </a:solidFill>
                <a:latin typeface="Arial"/>
                <a:ea typeface="Arial"/>
                <a:cs typeface="Arial"/>
                <a:sym typeface="Arial"/>
              </a:rPr>
              <a:t>[Descriptive]</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Association Rule Discovery </a:t>
            </a:r>
            <a:r>
              <a:rPr lang="en-US" sz="2000" b="0" i="0" u="none" strike="noStrike" cap="none">
                <a:solidFill>
                  <a:schemeClr val="dk1"/>
                </a:solidFill>
                <a:latin typeface="Arial"/>
                <a:ea typeface="Arial"/>
                <a:cs typeface="Arial"/>
                <a:sym typeface="Arial"/>
              </a:rPr>
              <a:t>[Descriptive]</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Sequential Pattern Discovery </a:t>
            </a:r>
            <a:r>
              <a:rPr lang="en-US" sz="2000" b="0" i="0" u="none" strike="noStrike" cap="none">
                <a:solidFill>
                  <a:schemeClr val="dk1"/>
                </a:solidFill>
                <a:latin typeface="Arial"/>
                <a:ea typeface="Arial"/>
                <a:cs typeface="Arial"/>
                <a:sym typeface="Arial"/>
              </a:rPr>
              <a:t>[Descriptive]</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Regression </a:t>
            </a:r>
            <a:r>
              <a:rPr lang="en-US" sz="2000" b="0" i="0" u="none" strike="noStrike" cap="none">
                <a:solidFill>
                  <a:schemeClr val="dk1"/>
                </a:solidFill>
                <a:latin typeface="Arial"/>
                <a:ea typeface="Arial"/>
                <a:cs typeface="Arial"/>
                <a:sym typeface="Arial"/>
              </a:rPr>
              <a:t>[Predictive]</a:t>
            </a:r>
          </a:p>
          <a:p>
            <a:pPr marL="292100" marR="0" lvl="0" indent="-292100" algn="l" rtl="0">
              <a:lnSpc>
                <a:spcPct val="100000"/>
              </a:lnSpc>
              <a:spcBef>
                <a:spcPts val="680"/>
              </a:spcBef>
              <a:spcAft>
                <a:spcPts val="40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Deviation Detection </a:t>
            </a:r>
            <a:r>
              <a:rPr lang="en-US" sz="2000" b="0" i="0" u="none" strike="noStrike" cap="none">
                <a:solidFill>
                  <a:schemeClr val="dk1"/>
                </a:solidFill>
                <a:latin typeface="Arial"/>
                <a:ea typeface="Arial"/>
                <a:cs typeface="Arial"/>
                <a:sym typeface="Arial"/>
              </a:rPr>
              <a:t>[Predictive]</a:t>
            </a:r>
          </a:p>
        </p:txBody>
      </p:sp>
    </p:spTree>
  </p:cSld>
  <p:clrMapOvr>
    <a:masterClrMapping/>
  </p:clrMapOvr>
  <p:transition spd="slow">
    <p:cut/>
  </p:transition>
</p:sld>
</file>

<file path=ppt/theme/theme1.xml><?xml version="1.0" encoding="utf-8"?>
<a:theme xmlns:a="http://schemas.openxmlformats.org/drawingml/2006/main" name="LC.BRev.FY97">
  <a:themeElements>
    <a:clrScheme name="LC.BRev.FY97 1">
      <a:dk1>
        <a:srgbClr val="000000"/>
      </a:dk1>
      <a:lt1>
        <a:srgbClr val="FFFFFF"/>
      </a:lt1>
      <a:dk2>
        <a:srgbClr val="006B61"/>
      </a:dk2>
      <a:lt2>
        <a:srgbClr val="C0C0C0"/>
      </a:lt2>
      <a:accent1>
        <a:srgbClr val="FF00FF"/>
      </a:accent1>
      <a:accent2>
        <a:srgbClr val="00C0C0"/>
      </a:accent2>
      <a:accent3>
        <a:srgbClr val="FFFFFF"/>
      </a:accent3>
      <a:accent4>
        <a:srgbClr val="FF00FF"/>
      </a:accent4>
      <a:accent5>
        <a:srgbClr val="00C0C0"/>
      </a:accent5>
      <a:accent6>
        <a:srgbClr val="FFFFFF"/>
      </a:accent6>
      <a:hlink>
        <a:srgbClr val="00C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1346</Words>
  <Application>Microsoft Office PowerPoint</Application>
  <PresentationFormat>On-screen Show (4:3)</PresentationFormat>
  <Paragraphs>205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LC.BRev.FY97</vt:lpstr>
      <vt:lpstr>Data Mining: Introduction</vt:lpstr>
      <vt:lpstr>Why Mine Data? Commercial Viewpoint</vt:lpstr>
      <vt:lpstr>Why Mine Data? Scientific Viewpoint</vt:lpstr>
      <vt:lpstr>Mining Large Data Sets - Motivation</vt:lpstr>
      <vt:lpstr>What is Data Mining?</vt:lpstr>
      <vt:lpstr>What is (not) Data Mining?</vt:lpstr>
      <vt:lpstr>Origins of Data Mining</vt:lpstr>
      <vt:lpstr>Data Mining Tasks</vt:lpstr>
      <vt:lpstr>Data Mining Tasks...</vt:lpstr>
      <vt:lpstr>Classification: Definition</vt:lpstr>
      <vt:lpstr>Classification Example</vt:lpstr>
      <vt:lpstr>Classification: Application 1</vt:lpstr>
      <vt:lpstr>Classification: Application 2</vt:lpstr>
      <vt:lpstr>Classification: Application 3</vt:lpstr>
      <vt:lpstr>Clustering Definition</vt:lpstr>
      <vt:lpstr>Illustrating Clustering</vt:lpstr>
      <vt:lpstr>Clustering: Application 1</vt:lpstr>
      <vt:lpstr>Clustering: Application 2</vt:lpstr>
      <vt:lpstr>Illustrating Document Clustering</vt:lpstr>
      <vt:lpstr>Association Rule Discovery: Definition</vt:lpstr>
      <vt:lpstr>Association Rule Discovery: Application 1</vt:lpstr>
      <vt:lpstr>Association Rule Discovery: Application 2</vt:lpstr>
      <vt:lpstr>Sequential Pattern Discovery: Definition</vt:lpstr>
      <vt:lpstr>Regression</vt:lpstr>
      <vt:lpstr>Deviation/Anomaly Detection</vt:lpstr>
      <vt:lpstr>Challenges of Data Mining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Introduction</dc:title>
  <dc:creator>ZUNERA-PC</dc:creator>
  <cp:lastModifiedBy>ZUNERA-PC</cp:lastModifiedBy>
  <cp:revision>2</cp:revision>
  <dcterms:modified xsi:type="dcterms:W3CDTF">2017-02-11T18:59:42Z</dcterms:modified>
</cp:coreProperties>
</file>