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xls" ContentType="application/vnd.ms-exce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0"/>
  </p:notesMasterIdLst>
  <p:handoutMasterIdLst>
    <p:handoutMasterId r:id="rId61"/>
  </p:handoutMasterIdLst>
  <p:sldIdLst>
    <p:sldId id="1403" r:id="rId2"/>
    <p:sldId id="1404" r:id="rId3"/>
    <p:sldId id="912" r:id="rId4"/>
    <p:sldId id="907" r:id="rId5"/>
    <p:sldId id="908" r:id="rId6"/>
    <p:sldId id="909" r:id="rId7"/>
    <p:sldId id="910" r:id="rId8"/>
    <p:sldId id="1443" r:id="rId9"/>
    <p:sldId id="918" r:id="rId10"/>
    <p:sldId id="1048" r:id="rId11"/>
    <p:sldId id="1125" r:id="rId12"/>
    <p:sldId id="1014" r:id="rId13"/>
    <p:sldId id="1049" r:id="rId14"/>
    <p:sldId id="932" r:id="rId15"/>
    <p:sldId id="1345" r:id="rId16"/>
    <p:sldId id="939" r:id="rId17"/>
    <p:sldId id="953" r:id="rId18"/>
    <p:sldId id="1153" r:id="rId19"/>
    <p:sldId id="1154" r:id="rId20"/>
    <p:sldId id="1017" r:id="rId21"/>
    <p:sldId id="1349" r:id="rId22"/>
    <p:sldId id="1423" r:id="rId23"/>
    <p:sldId id="1415" r:id="rId24"/>
    <p:sldId id="1418" r:id="rId25"/>
    <p:sldId id="1419" r:id="rId26"/>
    <p:sldId id="1422" r:id="rId27"/>
    <p:sldId id="1365" r:id="rId28"/>
    <p:sldId id="1412" r:id="rId29"/>
    <p:sldId id="1430" r:id="rId30"/>
    <p:sldId id="1368" r:id="rId31"/>
    <p:sldId id="1453" r:id="rId32"/>
    <p:sldId id="1454" r:id="rId33"/>
    <p:sldId id="1455" r:id="rId34"/>
    <p:sldId id="1456" r:id="rId35"/>
    <p:sldId id="1457" r:id="rId36"/>
    <p:sldId id="1458" r:id="rId37"/>
    <p:sldId id="1459" r:id="rId38"/>
    <p:sldId id="1461" r:id="rId39"/>
    <p:sldId id="1462" r:id="rId40"/>
    <p:sldId id="1463" r:id="rId41"/>
    <p:sldId id="1464" r:id="rId42"/>
    <p:sldId id="1465" r:id="rId43"/>
    <p:sldId id="1466" r:id="rId44"/>
    <p:sldId id="1467" r:id="rId45"/>
    <p:sldId id="1468" r:id="rId46"/>
    <p:sldId id="1470" r:id="rId47"/>
    <p:sldId id="1471" r:id="rId48"/>
    <p:sldId id="1472" r:id="rId49"/>
    <p:sldId id="1473" r:id="rId50"/>
    <p:sldId id="1474" r:id="rId51"/>
    <p:sldId id="1475" r:id="rId52"/>
    <p:sldId id="1476" r:id="rId53"/>
    <p:sldId id="1477" r:id="rId54"/>
    <p:sldId id="1479" r:id="rId55"/>
    <p:sldId id="1480" r:id="rId56"/>
    <p:sldId id="1481" r:id="rId57"/>
    <p:sldId id="1485" r:id="rId58"/>
    <p:sldId id="1493" r:id="rId59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6EA"/>
    <a:srgbClr val="FAE2F6"/>
    <a:srgbClr val="170981"/>
    <a:srgbClr val="121328"/>
    <a:srgbClr val="8FF9EF"/>
    <a:srgbClr val="993300"/>
    <a:srgbClr val="00CE98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4" autoAdjust="0"/>
    <p:restoredTop sz="96797" autoAdjust="0"/>
  </p:normalViewPr>
  <p:slideViewPr>
    <p:cSldViewPr>
      <p:cViewPr>
        <p:scale>
          <a:sx n="78" d="100"/>
          <a:sy n="78" d="100"/>
        </p:scale>
        <p:origin x="1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910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fld id="{D9E81F29-7EAA-4A27-8AD6-8721C2E34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8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87850"/>
            <a:ext cx="51403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fld id="{2CDC811B-01D4-4392-86B0-B44098390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05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3D956315-63C4-44C2-965D-25CA104B55C8}" type="slidenum">
              <a:rPr lang="zh-CN" altLang="en-US"/>
              <a:pPr algn="r"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0929BD7-48EB-4C16-A4B0-EBC445D4A7E3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0BB81C1-919D-4F7F-B56A-EF7D5CDBCE46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I : the expected information needed to classify a given sample</a:t>
            </a:r>
          </a:p>
          <a:p>
            <a:r>
              <a:rPr lang="en-US" altLang="en-US" smtClean="0"/>
              <a:t>E (entropy) : expected information based on the partitioning into subsets by A</a:t>
            </a:r>
          </a:p>
          <a:p>
            <a:r>
              <a:rPr lang="en-US" altLang="en-US" smtClean="0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38ECBFF-802A-49F4-A30F-5CD912260A67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B4359E6-9592-48EB-B250-4DE661B14510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370DBC72-5BA9-4C9F-89BE-46ED119B292D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A98C61C-406B-4A21-9C39-9CA4B44C7880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21BA07C-0ACD-4DA7-9C48-2885B1D0431A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8C0F545-A965-48EF-9AF0-348720CFAF29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CFBE142-FD9A-4F61-93E9-266BCE9E3D61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294916C-22AF-49B4-9CC4-1A7BB791D5F1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88A6347-3EDF-48DB-82C8-B070EB003CC5}" type="slidenum">
              <a:rPr lang="en-US" altLang="en-US"/>
              <a:pPr algn="r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B5C6877-6356-46F8-A73F-52113D068B43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A44999D-BB4F-4E30-ADE2-28D65BA96090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BA87B60-9BA7-4FB5-9E2E-280C41688654}" type="slidenum">
              <a:rPr lang="en-US" altLang="en-US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268C8BD-FD0B-443D-A505-C42D2A3CDC55}" type="slidenum">
              <a:rPr lang="en-US" altLang="en-US"/>
              <a:pPr algn="r"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2571E91-1350-42A6-A26C-8DEC3851928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971752" y="8773957"/>
            <a:ext cx="3038649" cy="462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C40D2A3-ACD1-40BC-BEDA-6B8129B3E541}" type="slidenum">
              <a:rPr lang="zh-CN" altLang="en-US"/>
              <a:pPr algn="r">
                <a:spcBef>
                  <a:spcPct val="0"/>
                </a:spcBef>
              </a:pPr>
              <a:t>32</a:t>
            </a:fld>
            <a:endParaRPr lang="en-US" altLang="zh-CN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971752" y="8773957"/>
            <a:ext cx="3038649" cy="462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DC056FF-84BA-4C31-BC07-B63555861DD6}" type="slidenum">
              <a:rPr lang="en-US" altLang="en-US"/>
              <a:pPr algn="r">
                <a:spcBef>
                  <a:spcPct val="0"/>
                </a:spcBef>
              </a:pPr>
              <a:t>33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971752" y="8773957"/>
            <a:ext cx="3038649" cy="462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FCA88E2-FA3F-4821-A548-6D548E15D500}" type="slidenum">
              <a:rPr lang="en-US" altLang="en-US"/>
              <a:pPr algn="r">
                <a:spcBef>
                  <a:spcPct val="0"/>
                </a:spcBef>
              </a:pPr>
              <a:t>34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F601C11-DA2D-4AB7-8444-FB7369CC0302}" type="slidenum">
              <a:rPr lang="en-US" altLang="en-US" smtClean="0"/>
              <a:pPr>
                <a:spcBef>
                  <a:spcPct val="0"/>
                </a:spcBef>
              </a:pPr>
              <a:t>35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E6DC6D44-39B0-4BB2-AAEF-1B001243B690}" type="slidenum">
              <a:rPr lang="en-US" altLang="en-US" smtClean="0"/>
              <a:pPr>
                <a:spcBef>
                  <a:spcPct val="0"/>
                </a:spcBef>
              </a:pPr>
              <a:t>36</a:t>
            </a:fld>
            <a:endParaRPr lang="en-US" alt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4B1D89F9-40AC-4815-AA08-07218E2D68FC}" type="slidenum">
              <a:rPr lang="en-US" altLang="en-US" smtClean="0"/>
              <a:pPr>
                <a:spcBef>
                  <a:spcPct val="0"/>
                </a:spcBef>
              </a:pPr>
              <a:t>37</a:t>
            </a:fld>
            <a:endParaRPr lang="en-US" alt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FA10E31-5FB8-4229-B6FE-F3234468F6CD}" type="slidenum">
              <a:rPr lang="en-US" altLang="en-US" smtClean="0"/>
              <a:pPr>
                <a:spcBef>
                  <a:spcPct val="0"/>
                </a:spcBef>
              </a:pPr>
              <a:t>38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971752" y="8773957"/>
            <a:ext cx="3038649" cy="462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BB995935-330C-413A-95F6-31622C4AA2C5}" type="slidenum">
              <a:rPr lang="en-US" altLang="en-US"/>
              <a:pPr algn="r">
                <a:spcBef>
                  <a:spcPct val="0"/>
                </a:spcBef>
              </a:pPr>
              <a:t>39</a:t>
            </a:fld>
            <a:endParaRPr lang="en-US" alt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8" y="698500"/>
            <a:ext cx="4602162" cy="3451225"/>
          </a:xfrm>
          <a:ln w="12700" cap="flat">
            <a:solidFill>
              <a:schemeClr val="tx1"/>
            </a:solidFill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389344"/>
            <a:ext cx="5140960" cy="41559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888" tIns="42944" rIns="85888" bIns="42944"/>
          <a:lstStyle/>
          <a:p>
            <a:r>
              <a:rPr lang="en-US" altLang="en-US" smtClean="0"/>
              <a:t>MK Oct 2009:  I removed “neuron = perceptron” from title since we do not use that term in the book.</a:t>
            </a:r>
          </a:p>
          <a:p>
            <a:r>
              <a:rPr lang="en-US" altLang="en-US" smtClean="0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AA557EC2-A3AB-4FFF-8381-3AD258491A56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698500"/>
            <a:ext cx="4602163" cy="3451225"/>
          </a:xfrm>
          <a:ln w="12700" cap="flat">
            <a:solidFill>
              <a:schemeClr val="tx1"/>
            </a:solidFill>
          </a:ln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87850"/>
            <a:ext cx="5140325" cy="4157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348" tIns="43673" rIns="87348" bIns="43673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193C9FFF-B765-40F5-A1D8-E23561B4936E}" type="slidenum">
              <a:rPr lang="en-US" altLang="en-US" smtClean="0"/>
              <a:pPr>
                <a:spcBef>
                  <a:spcPct val="0"/>
                </a:spcBef>
              </a:pPr>
              <a:t>40</a:t>
            </a:fld>
            <a:endParaRPr lang="en-US" alt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8" y="698500"/>
            <a:ext cx="4602162" cy="3451225"/>
          </a:xfrm>
          <a:ln w="12700" cap="flat">
            <a:solidFill>
              <a:schemeClr val="tx1"/>
            </a:solidFill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389344"/>
            <a:ext cx="5140960" cy="41559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888" tIns="42944" rIns="85888" bIns="42944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FBF1215-AA6F-47AD-9A0A-827899B3048E}" type="slidenum">
              <a:rPr lang="en-US" altLang="en-US" smtClean="0"/>
              <a:pPr>
                <a:spcBef>
                  <a:spcPct val="0"/>
                </a:spcBef>
              </a:pPr>
              <a:t>41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MK: Note – different notation than used in book.  Will have to standardize notation.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3DABE7AE-D358-476C-B798-B87C45752D62}" type="slidenum">
              <a:rPr lang="en-US" altLang="en-US" smtClean="0"/>
              <a:pPr>
                <a:spcBef>
                  <a:spcPct val="0"/>
                </a:spcBef>
              </a:pPr>
              <a:t>42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8" y="698500"/>
            <a:ext cx="4602162" cy="3451225"/>
          </a:xfrm>
          <a:ln w="12700" cap="flat">
            <a:solidFill>
              <a:schemeClr val="tx1"/>
            </a:solidFill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389344"/>
            <a:ext cx="5140960" cy="41559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888" tIns="42944" rIns="85888" bIns="42944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B3F6EA72-D825-4243-8647-0F96DDA82EDA}" type="slidenum">
              <a:rPr lang="en-US" altLang="en-US" smtClean="0"/>
              <a:pPr>
                <a:spcBef>
                  <a:spcPct val="0"/>
                </a:spcBef>
              </a:pPr>
              <a:t>43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8" y="698500"/>
            <a:ext cx="4602162" cy="3451225"/>
          </a:xfrm>
          <a:ln w="12700" cap="flat">
            <a:solidFill>
              <a:schemeClr val="tx1"/>
            </a:solidFill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389344"/>
            <a:ext cx="5140960" cy="41559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888" tIns="42944" rIns="85888" bIns="42944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B972C9D-1D5C-4F75-8152-40EF2CCD0904}" type="slidenum">
              <a:rPr lang="en-US" altLang="en-US" smtClean="0"/>
              <a:pPr>
                <a:spcBef>
                  <a:spcPct val="0"/>
                </a:spcBef>
              </a:pPr>
              <a:t>44</a:t>
            </a:fld>
            <a:endParaRPr lang="en-US" alt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8" y="698500"/>
            <a:ext cx="4602162" cy="3451225"/>
          </a:xfrm>
          <a:ln w="12700" cap="flat">
            <a:solidFill>
              <a:schemeClr val="tx1"/>
            </a:solidFill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389344"/>
            <a:ext cx="5140960" cy="41559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888" tIns="42944" rIns="85888" bIns="42944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A35EECE8-9AEC-4017-980D-56EF741DAF33}" type="slidenum">
              <a:rPr lang="en-US" altLang="en-US" smtClean="0"/>
              <a:pPr>
                <a:spcBef>
                  <a:spcPct val="0"/>
                </a:spcBef>
              </a:pPr>
              <a:t>45</a:t>
            </a:fld>
            <a:endParaRPr lang="en-US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971752" y="8773957"/>
            <a:ext cx="3038649" cy="462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B9DBD6B8-6278-4D4C-B948-9926489AD735}" type="slidenum">
              <a:rPr lang="en-US" altLang="en-US"/>
              <a:pPr algn="r">
                <a:spcBef>
                  <a:spcPct val="0"/>
                </a:spcBef>
              </a:pPr>
              <a:t>46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971752" y="8773957"/>
            <a:ext cx="3038649" cy="462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0547253F-26EA-44A2-A3E7-A682FA2642F5}" type="slidenum">
              <a:rPr lang="en-US" altLang="en-US"/>
              <a:pPr algn="r">
                <a:spcBef>
                  <a:spcPct val="0"/>
                </a:spcBef>
              </a:pPr>
              <a:t>47</a:t>
            </a:fld>
            <a:endParaRPr lang="en-US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8" y="698500"/>
            <a:ext cx="4602162" cy="3451225"/>
          </a:xfrm>
          <a:ln w="12700" cap="flat">
            <a:solidFill>
              <a:schemeClr val="tx1"/>
            </a:solidFill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389344"/>
            <a:ext cx="5140960" cy="41559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888" tIns="42944" rIns="85888" bIns="42944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F5BD0AE-AA41-49BE-8BF1-06CB20ED243D}" type="slidenum">
              <a:rPr lang="en-US" altLang="en-US" smtClean="0"/>
              <a:pPr>
                <a:spcBef>
                  <a:spcPct val="0"/>
                </a:spcBef>
              </a:pPr>
              <a:t>48</a:t>
            </a:fld>
            <a:endParaRPr lang="en-US" alt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EBBDB814-7F90-40BA-BD55-C0D85E3E0B2F}" type="slidenum">
              <a:rPr lang="en-US" altLang="en-US" smtClean="0">
                <a:latin typeface="Times New Roman" pitchFamily="18" charset="0"/>
              </a:rPr>
              <a:pPr/>
              <a:t>49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FFD89858-B023-4DCC-B933-21A6450B380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FEAD5EE-B24E-4D89-8590-E18D9F2CD937}" type="slidenum">
              <a:rPr lang="en-US" altLang="en-US" smtClean="0">
                <a:latin typeface="Times New Roman" pitchFamily="18" charset="0"/>
              </a:rPr>
              <a:pPr/>
              <a:t>50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1433FAC-75F4-498D-B2E0-9A150CC6A93C}" type="slidenum">
              <a:rPr lang="en-US" altLang="en-US" smtClean="0">
                <a:latin typeface="Times New Roman" pitchFamily="18" charset="0"/>
              </a:rPr>
              <a:pPr/>
              <a:t>53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CB5EEAD-2CC8-494C-B545-CD35F29C8EA9}" type="slidenum">
              <a:rPr lang="en-US" altLang="en-US" smtClean="0">
                <a:latin typeface="Times New Roman" pitchFamily="18" charset="0"/>
              </a:rPr>
              <a:pPr/>
              <a:t>54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2D59C46-1479-44A8-8D98-7792932E8798}" type="slidenum">
              <a:rPr lang="en-US" altLang="en-US" smtClean="0">
                <a:latin typeface="Times New Roman" pitchFamily="18" charset="0"/>
              </a:rPr>
              <a:pPr/>
              <a:t>55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3186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C34906E-6BC8-4274-BA34-0DAEB47AB243}" type="slidenum">
              <a:rPr lang="en-US" altLang="en-US" smtClean="0">
                <a:latin typeface="Times New Roman" pitchFamily="18" charset="0"/>
              </a:rPr>
              <a:pPr/>
              <a:t>56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178F2E90-5D15-4538-8728-9A948283C04B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8E2E0F9A-74E6-45E3-B512-A9ED5CF8ED7E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0" tIns="46586" rIns="93170" bIns="46586" anchor="b"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2459D08C-E59A-4242-9068-D77FCAF9C296}" type="slidenum">
              <a:rPr lang="en-US" altLang="en-US"/>
              <a:pPr algn="r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18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324CC71-5134-4A18-9472-836CFC1EA303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9298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98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52196076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1B7C1B-7111-4827-B480-570AAE4CA0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12345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0"/>
            <a:ext cx="21145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912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C0FDC-D060-4864-B171-54D9B9E3D4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756939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5EEBBC-11AD-45DE-89A3-6CAD8FD1EF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645022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CC9B1-CAE6-4D28-BEEB-A2D94D4FE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400796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539B21-7043-4684-B4D1-D6A381984D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737286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148301-D914-4BBC-8D2F-AFD62518CD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698354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4000500"/>
            <a:ext cx="41529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E3EEA8-1DF1-41D6-A1F3-30E2E60157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196068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81000"/>
            <a:ext cx="84582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4D8FE-255E-4EC9-87A9-89ED283BB7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191669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026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84582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000500"/>
            <a:ext cx="84582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24F67-C137-40B9-823F-2662482051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106935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CE05EF-3CF9-4843-8322-CDEE551F7E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330943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739A0-6CBB-4583-8CAA-3BEE4B4C7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893234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529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1529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0F8553-BF39-44C8-946E-25D029E68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604816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E36D1C-5BFB-4AFA-9E00-168FAC1772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773001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CDA418-877D-47BB-8525-3E7203547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147705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B44A1-F935-4910-8767-0E3FECF81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092628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8F4B2-17C3-40DF-A73C-5D947868C5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099079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303BD8-E187-4B40-A86F-43E0FD07E7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625647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56"/>
          <p:cNvSpPr>
            <a:spLocks noChangeArrowheads="1"/>
          </p:cNvSpPr>
          <p:nvPr/>
        </p:nvSpPr>
        <p:spPr bwMode="gray">
          <a:xfrm>
            <a:off x="304800" y="1066800"/>
            <a:ext cx="8410575" cy="46038"/>
          </a:xfrm>
          <a:prstGeom prst="rect">
            <a:avLst/>
          </a:prstGeom>
          <a:gradFill rotWithShape="1">
            <a:gsLst>
              <a:gs pos="0">
                <a:srgbClr val="00CE98">
                  <a:alpha val="50000"/>
                </a:srgbClr>
              </a:gs>
              <a:gs pos="100000">
                <a:srgbClr val="8FF9EF">
                  <a:alpha val="51999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smtClean="0"/>
          </a:p>
        </p:txBody>
      </p:sp>
      <p:sp>
        <p:nvSpPr>
          <p:cNvPr id="1027" name="Rectangle 2057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026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20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8781" name="Rectangle 20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6C30A71-BCB5-4547-A673-FFC27E81FE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  <p:sldLayoutId id="2147484037" r:id="rId13"/>
    <p:sldLayoutId id="2147484038" r:id="rId14"/>
    <p:sldLayoutId id="2147484039" r:id="rId15"/>
    <p:sldLayoutId id="2147484040" r:id="rId16"/>
    <p:sldLayoutId id="2147484041" r:id="rId17"/>
    <p:sldLayoutId id="2147484042" r:id="rId18"/>
  </p:sldLayoutIdLst>
  <p:transition>
    <p:zoom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Berlin Sans FB Dem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Microsoft_Excel_97-2003_Worksheet4.xls"/><Relationship Id="rId15" Type="http://schemas.openxmlformats.org/officeDocument/2006/relationships/image" Target="../media/image17.emf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Microsoft_Excel_97-2003_Worksheet5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7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um/people/heckerman/tutorial.pdf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19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0.bin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ED6EEA1-17FD-4CAD-B246-820C51FE1009}" type="slidenum">
              <a:rPr lang="zh-CN" altLang="en-US" sz="1200">
                <a:latin typeface="Tahoma" pitchFamily="34" charset="0"/>
                <a:ea typeface="SimSun" pitchFamily="2" charset="-122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zh-CN" sz="1200">
              <a:latin typeface="Tahoma" pitchFamily="34" charset="0"/>
              <a:ea typeface="SimSun" pitchFamily="2" charset="-122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152400"/>
            <a:ext cx="8839200" cy="3886200"/>
          </a:xfrm>
        </p:spPr>
        <p:txBody>
          <a:bodyPr/>
          <a:lstStyle/>
          <a:p>
            <a:r>
              <a:rPr lang="en-US" altLang="en-US" sz="6000" smtClean="0"/>
              <a:t>Data Mining: </a:t>
            </a:r>
            <a:br>
              <a:rPr lang="en-US" altLang="en-US" sz="6000" smtClean="0"/>
            </a:br>
            <a:r>
              <a:rPr lang="en-US" altLang="en-US" sz="6000" smtClean="0"/>
              <a:t> </a:t>
            </a:r>
            <a:r>
              <a:rPr lang="en-US" altLang="en-US" sz="4800" smtClean="0"/>
              <a:t>Concepts and Techniques</a:t>
            </a:r>
            <a:br>
              <a:rPr lang="en-US" altLang="en-US" sz="4800" smtClean="0"/>
            </a:br>
            <a:r>
              <a:rPr lang="en-US" altLang="en-US" sz="4800" smtClean="0"/>
              <a:t> </a:t>
            </a:r>
            <a:r>
              <a:rPr lang="en-US" altLang="en-US" sz="2800" smtClean="0"/>
              <a:t>(3</a:t>
            </a:r>
            <a:r>
              <a:rPr lang="en-US" altLang="en-US" sz="2800" baseline="30000" smtClean="0"/>
              <a:t>rd</a:t>
            </a:r>
            <a:r>
              <a:rPr lang="en-US" altLang="en-US" sz="2800" smtClean="0"/>
              <a:t> ed.)</a:t>
            </a:r>
            <a:r>
              <a:rPr lang="en-US" altLang="en-US" sz="4800" smtClean="0"/>
              <a:t/>
            </a:r>
            <a:br>
              <a:rPr lang="en-US" altLang="en-US" sz="4800" smtClean="0"/>
            </a:br>
            <a:r>
              <a:rPr lang="en-US" altLang="en-US" sz="4800" smtClean="0"/>
              <a:t/>
            </a:r>
            <a:br>
              <a:rPr lang="en-US" altLang="en-US" sz="4800" smtClean="0"/>
            </a:br>
            <a:r>
              <a:rPr lang="en-US" altLang="en-US" sz="3200" smtClean="0"/>
              <a:t>— Chapter 8</a:t>
            </a:r>
            <a:r>
              <a:rPr lang="en-US" altLang="en-US" sz="2800" smtClean="0"/>
              <a:t> —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4419600"/>
            <a:ext cx="8610600" cy="1905000"/>
          </a:xfrm>
        </p:spPr>
        <p:txBody>
          <a:bodyPr/>
          <a:lstStyle/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Jiawei Han, Micheline Kamber, and Jian Pei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University of Illinois at Urbana-Champaign &amp;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Simon Fraser University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©2011 Han, Kamber &amp; Pei.  All rights reserved.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D7A4BB-5A9F-4E17-B0D8-AD3667C383C6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35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Algorithm for Decision Tree Induction</a:t>
            </a:r>
          </a:p>
        </p:txBody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63000" cy="5562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2400" smtClean="0"/>
              <a:t>Basic algorithm (a greedy algorithm)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Tree is constructed in a </a:t>
            </a:r>
            <a:r>
              <a:rPr lang="en-US" altLang="en-US" sz="2400" smtClean="0">
                <a:solidFill>
                  <a:schemeClr val="hlink"/>
                </a:solidFill>
              </a:rPr>
              <a:t>top-down recursive divide-and-conquer manner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At start, all the training examples are at the root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Attributes are categorical (if continuous-valued, they are discretized in advance)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Examples are partitioned recursively based on selected attributes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Test attributes are selected on the basis of a heuristic or statistical measure (e.g., </a:t>
            </a:r>
            <a:r>
              <a:rPr lang="en-US" altLang="en-US" sz="2400" smtClean="0">
                <a:solidFill>
                  <a:schemeClr val="hlink"/>
                </a:solidFill>
              </a:rPr>
              <a:t>information gain</a:t>
            </a:r>
            <a:r>
              <a:rPr lang="en-US" altLang="en-US" sz="2400" smtClean="0"/>
              <a:t>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smtClean="0"/>
              <a:t>Conditions for stopping partitioning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All samples for a given node belong to the same class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There are no remaining attributes for further partitioning – </a:t>
            </a:r>
            <a:r>
              <a:rPr lang="en-US" altLang="en-US" sz="2400" smtClean="0">
                <a:solidFill>
                  <a:schemeClr val="hlink"/>
                </a:solidFill>
              </a:rPr>
              <a:t>majority voting</a:t>
            </a:r>
            <a:r>
              <a:rPr lang="en-US" altLang="en-US" sz="2400" smtClean="0"/>
              <a:t> is employed for classifying the leaf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 sz="2400" smtClean="0"/>
              <a:t>There are no samples left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6EB431-D965-4F58-91D2-F1503E720DE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1000" y="76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2"/>
                </a:solidFill>
                <a:latin typeface="Berlin Sans FB Demi" pitchFamily="34" charset="0"/>
              </a:rPr>
              <a:t>Attribute Selection Measure: Information Gain (ID3/C4.5)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04800" y="1524000"/>
            <a:ext cx="8458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sz="2400"/>
              <a:t>Select the attribute with the highest information gain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Let </a:t>
            </a:r>
            <a:r>
              <a:rPr lang="en-US" altLang="en-US" sz="2400" i="1"/>
              <a:t>p</a:t>
            </a:r>
            <a:r>
              <a:rPr lang="en-US" altLang="en-US" sz="2400" i="1" baseline="-25000"/>
              <a:t>i</a:t>
            </a:r>
            <a:r>
              <a:rPr lang="en-US" altLang="en-US" sz="2400"/>
              <a:t> be the probability that an arbitrary tuple in D belongs to class C</a:t>
            </a:r>
            <a:r>
              <a:rPr lang="en-US" altLang="en-US" sz="2400" baseline="-25000"/>
              <a:t>i</a:t>
            </a:r>
            <a:r>
              <a:rPr lang="en-US" altLang="en-US" sz="2400"/>
              <a:t>, estimated by |C</a:t>
            </a:r>
            <a:r>
              <a:rPr lang="en-US" altLang="en-US" sz="2400" i="1" baseline="-25000"/>
              <a:t>i</a:t>
            </a:r>
            <a:r>
              <a:rPr lang="en-US" altLang="en-US" sz="2400" baseline="-25000"/>
              <a:t>, D</a:t>
            </a:r>
            <a:r>
              <a:rPr lang="en-US" altLang="en-US" sz="2400"/>
              <a:t>|/|D|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>
                <a:solidFill>
                  <a:schemeClr val="hlink"/>
                </a:solidFill>
              </a:rPr>
              <a:t>Expected information</a:t>
            </a:r>
            <a:r>
              <a:rPr lang="en-US" altLang="en-US" sz="2400"/>
              <a:t> (entropy) needed to classify a tuple in D: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/>
          </a:p>
          <a:p>
            <a:pPr eaLnBrk="1" hangingPunct="1">
              <a:lnSpc>
                <a:spcPct val="110000"/>
              </a:lnSpc>
            </a:pPr>
            <a:r>
              <a:rPr lang="en-US" altLang="en-US" sz="2400">
                <a:solidFill>
                  <a:schemeClr val="hlink"/>
                </a:solidFill>
              </a:rPr>
              <a:t>Information</a:t>
            </a:r>
            <a:r>
              <a:rPr lang="en-US" altLang="en-US" sz="2400"/>
              <a:t> needed (after using A to split D into v partitions) to classify D: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/>
          </a:p>
          <a:p>
            <a:pPr eaLnBrk="1" hangingPunct="1">
              <a:lnSpc>
                <a:spcPct val="110000"/>
              </a:lnSpc>
            </a:pPr>
            <a:r>
              <a:rPr lang="en-US" altLang="en-US" sz="2400">
                <a:solidFill>
                  <a:schemeClr val="hlink"/>
                </a:solidFill>
              </a:rPr>
              <a:t>Information gained</a:t>
            </a:r>
            <a:r>
              <a:rPr lang="en-US" altLang="en-US" sz="2400"/>
              <a:t> by branching on attribute A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/>
          </a:p>
        </p:txBody>
      </p:sp>
      <p:graphicFrame>
        <p:nvGraphicFramePr>
          <p:cNvPr id="27653" name="Object 4"/>
          <p:cNvGraphicFramePr>
            <a:graphicFrameLocks noChangeAspect="1"/>
          </p:cNvGraphicFramePr>
          <p:nvPr/>
        </p:nvGraphicFramePr>
        <p:xfrm>
          <a:off x="4530725" y="3200400"/>
          <a:ext cx="3317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6" name="Equation" r:id="rId4" imgW="1612900" imgH="431800" progId="Equation.3">
                  <p:embed/>
                </p:oleObj>
              </mc:Choice>
              <mc:Fallback>
                <p:oleObj name="Equation" r:id="rId4" imgW="16129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0725" y="3200400"/>
                        <a:ext cx="3317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5"/>
          <p:cNvGraphicFramePr>
            <a:graphicFrameLocks noChangeAspect="1"/>
          </p:cNvGraphicFramePr>
          <p:nvPr/>
        </p:nvGraphicFramePr>
        <p:xfrm>
          <a:off x="4419600" y="4343400"/>
          <a:ext cx="44958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7" name="Equation" r:id="rId6" imgW="1892300" imgH="457200" progId="Equation.3">
                  <p:embed/>
                </p:oleObj>
              </mc:Choice>
              <mc:Fallback>
                <p:oleObj name="Equation" r:id="rId6" imgW="1892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43400"/>
                        <a:ext cx="44958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6"/>
          <p:cNvGraphicFramePr>
            <a:graphicFrameLocks noChangeAspect="1"/>
          </p:cNvGraphicFramePr>
          <p:nvPr/>
        </p:nvGraphicFramePr>
        <p:xfrm>
          <a:off x="3868738" y="5822950"/>
          <a:ext cx="458946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8" name="Equation" r:id="rId8" imgW="1790700" imgH="215900" progId="Equation.3">
                  <p:embed/>
                </p:oleObj>
              </mc:Choice>
              <mc:Fallback>
                <p:oleObj name="Equation" r:id="rId8" imgW="1790700" imgH="215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8" y="5822950"/>
                        <a:ext cx="458946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2F9F17-F18F-4891-B91B-DC2F8E42BEA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Attribute Selection: Information Gain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371600"/>
            <a:ext cx="41529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30000"/>
              </a:spcBef>
              <a:buSzPct val="80000"/>
              <a:buFont typeface="Marlett" pitchFamily="2" charset="2"/>
              <a:buChar char="g"/>
            </a:pPr>
            <a:r>
              <a:rPr lang="en-US" altLang="en-US" sz="2000" smtClean="0">
                <a:solidFill>
                  <a:srgbClr val="121328"/>
                </a:solidFill>
              </a:rPr>
              <a:t>Class P: buys_computer = “yes”</a:t>
            </a:r>
          </a:p>
          <a:p>
            <a:pPr eaLnBrk="1" hangingPunct="1">
              <a:lnSpc>
                <a:spcPct val="80000"/>
              </a:lnSpc>
              <a:spcBef>
                <a:spcPct val="30000"/>
              </a:spcBef>
              <a:buSzPct val="80000"/>
              <a:buFont typeface="Marlett" pitchFamily="2" charset="2"/>
              <a:buChar char="g"/>
            </a:pPr>
            <a:r>
              <a:rPr lang="en-US" altLang="en-US" sz="2000" smtClean="0">
                <a:solidFill>
                  <a:srgbClr val="121328"/>
                </a:solidFill>
              </a:rPr>
              <a:t>Class N: buys_computer = “no”</a:t>
            </a:r>
            <a:endParaRPr lang="en-US" altLang="en-US" sz="2000" smtClean="0"/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743200"/>
            <a:ext cx="4152900" cy="2209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en-US" sz="2000" smtClean="0">
                <a:solidFill>
                  <a:srgbClr val="121328"/>
                </a:solidFill>
              </a:rPr>
              <a:t>            means “age &lt;=30” has 5 out of 14 samples, with 2 yes’es  and 3 no’s.   Hence</a:t>
            </a:r>
            <a:endParaRPr lang="en-US" altLang="en-US" sz="2000" smtClean="0"/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 2" pitchFamily="18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 2" pitchFamily="18" charset="2"/>
              <a:buNone/>
            </a:pPr>
            <a:endParaRPr lang="en-US" altLang="en-US" sz="2000" smtClean="0">
              <a:solidFill>
                <a:srgbClr val="121328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 2" pitchFamily="18" charset="2"/>
              <a:buNone/>
            </a:pPr>
            <a:r>
              <a:rPr lang="en-US" altLang="en-US" sz="2000" smtClean="0">
                <a:solidFill>
                  <a:srgbClr val="121328"/>
                </a:solidFill>
              </a:rPr>
              <a:t>Similarly,</a:t>
            </a:r>
          </a:p>
        </p:txBody>
      </p:sp>
      <p:graphicFrame>
        <p:nvGraphicFramePr>
          <p:cNvPr id="29702" name="Object 5"/>
          <p:cNvGraphicFramePr>
            <a:graphicFrameLocks noChangeAspect="1"/>
          </p:cNvGraphicFramePr>
          <p:nvPr/>
        </p:nvGraphicFramePr>
        <p:xfrm>
          <a:off x="762000" y="2590800"/>
          <a:ext cx="3354388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9" name="Worksheet" r:id="rId5" imgW="3352800" imgH="1438250" progId="Excel.Sheet.8">
                  <p:embed/>
                </p:oleObj>
              </mc:Choice>
              <mc:Fallback>
                <p:oleObj name="Worksheet" r:id="rId5" imgW="3352800" imgH="143825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90800"/>
                        <a:ext cx="3354388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6"/>
          <p:cNvGraphicFramePr>
            <a:graphicFrameLocks noChangeAspect="1"/>
          </p:cNvGraphicFramePr>
          <p:nvPr/>
        </p:nvGraphicFramePr>
        <p:xfrm>
          <a:off x="4876800" y="1295400"/>
          <a:ext cx="375443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0" name="Equation" r:id="rId7" imgW="2044700" imgH="812800" progId="Equation.3">
                  <p:embed/>
                </p:oleObj>
              </mc:Choice>
              <mc:Fallback>
                <p:oleObj name="Equation" r:id="rId7" imgW="2044700" imgH="812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295400"/>
                        <a:ext cx="375443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7"/>
          <p:cNvGraphicFramePr>
            <a:graphicFrameLocks noChangeAspect="1"/>
          </p:cNvGraphicFramePr>
          <p:nvPr/>
        </p:nvGraphicFramePr>
        <p:xfrm>
          <a:off x="5029200" y="5257800"/>
          <a:ext cx="35941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1" name="Equation" r:id="rId9" imgW="3594100" imgH="1193800" progId="Equation.3">
                  <p:embed/>
                </p:oleObj>
              </mc:Choice>
              <mc:Fallback>
                <p:oleObj name="Equation" r:id="rId9" imgW="3594100" imgH="119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257800"/>
                        <a:ext cx="35941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8"/>
          <p:cNvGraphicFramePr>
            <a:graphicFrameLocks noChangeAspect="1"/>
          </p:cNvGraphicFramePr>
          <p:nvPr/>
        </p:nvGraphicFramePr>
        <p:xfrm>
          <a:off x="4724400" y="4114800"/>
          <a:ext cx="42719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2" name="Equation" r:id="rId11" imgW="2552700" imgH="241300" progId="Equation.3">
                  <p:embed/>
                </p:oleObj>
              </mc:Choice>
              <mc:Fallback>
                <p:oleObj name="Equation" r:id="rId11" imgW="25527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114800"/>
                        <a:ext cx="427196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9"/>
          <p:cNvGraphicFramePr>
            <a:graphicFrameLocks/>
          </p:cNvGraphicFramePr>
          <p:nvPr/>
        </p:nvGraphicFramePr>
        <p:xfrm>
          <a:off x="152400" y="4114800"/>
          <a:ext cx="44196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3" name="Worksheet" r:id="rId14" imgW="6115431" imgH="4458208" progId="Excel.Sheet.8">
                  <p:embed/>
                </p:oleObj>
              </mc:Choice>
              <mc:Fallback>
                <p:oleObj name="Worksheet" r:id="rId14" imgW="6115431" imgH="4458208" progId="Excel.Sheet.8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114800"/>
                        <a:ext cx="44196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0"/>
          <p:cNvGraphicFramePr>
            <a:graphicFrameLocks noChangeAspect="1"/>
          </p:cNvGraphicFramePr>
          <p:nvPr/>
        </p:nvGraphicFramePr>
        <p:xfrm>
          <a:off x="4495800" y="2743200"/>
          <a:ext cx="10731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4" name="Equation" r:id="rId16" imgW="583947" imgH="393529" progId="Equation.3">
                  <p:embed/>
                </p:oleObj>
              </mc:Choice>
              <mc:Fallback>
                <p:oleObj name="Equation" r:id="rId16" imgW="583947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43200"/>
                        <a:ext cx="1073150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1"/>
          <p:cNvGraphicFramePr>
            <a:graphicFrameLocks noChangeAspect="1"/>
          </p:cNvGraphicFramePr>
          <p:nvPr/>
        </p:nvGraphicFramePr>
        <p:xfrm>
          <a:off x="76200" y="2057400"/>
          <a:ext cx="48006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5" name="Equation" r:id="rId18" imgW="3314700" imgH="393700" progId="Equation.3">
                  <p:embed/>
                </p:oleObj>
              </mc:Choice>
              <mc:Fallback>
                <p:oleObj name="Equation" r:id="rId18" imgW="33147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057400"/>
                        <a:ext cx="48006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E2DADC-E158-49A3-8A3E-CBD925FE939F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Computing Information-Gain for Continuous-Valued Attributes</a:t>
            </a:r>
            <a:endParaRPr lang="en-US" altLang="en-US" i="1" smtClean="0">
              <a:solidFill>
                <a:srgbClr val="CC0000"/>
              </a:solidFill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273675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Let attribute A be a continuous-valued attribute</a:t>
            </a:r>
          </a:p>
          <a:p>
            <a:pPr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Must determine the </a:t>
            </a:r>
            <a:r>
              <a:rPr lang="en-US" altLang="en-US" sz="2400" i="1" smtClean="0">
                <a:solidFill>
                  <a:schemeClr val="hlink"/>
                </a:solidFill>
              </a:rPr>
              <a:t>best split point</a:t>
            </a:r>
            <a:r>
              <a:rPr lang="en-US" altLang="en-US" sz="2400" smtClean="0"/>
              <a:t> for A</a:t>
            </a:r>
          </a:p>
          <a:p>
            <a:pPr lvl="1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Sort the value A in increasing order</a:t>
            </a:r>
          </a:p>
          <a:p>
            <a:pPr lvl="1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Typically, the midpoint between each pair of adjacent values is considered as a possible </a:t>
            </a:r>
            <a:r>
              <a:rPr lang="en-US" altLang="en-US" sz="2400" i="1" smtClean="0"/>
              <a:t>split point</a:t>
            </a:r>
          </a:p>
          <a:p>
            <a:pPr lvl="2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000" smtClean="0"/>
              <a:t>(a</a:t>
            </a:r>
            <a:r>
              <a:rPr lang="en-US" altLang="en-US" sz="2000" baseline="-25000" smtClean="0"/>
              <a:t>i</a:t>
            </a:r>
            <a:r>
              <a:rPr lang="en-US" altLang="en-US" sz="2000" smtClean="0"/>
              <a:t>+a</a:t>
            </a:r>
            <a:r>
              <a:rPr lang="en-US" altLang="en-US" sz="2000" baseline="-25000" smtClean="0"/>
              <a:t>i+1</a:t>
            </a:r>
            <a:r>
              <a:rPr lang="en-US" altLang="en-US" sz="2000" smtClean="0"/>
              <a:t>)/2 is the midpoint between the values of a</a:t>
            </a:r>
            <a:r>
              <a:rPr lang="en-US" altLang="en-US" sz="2000" baseline="-25000" smtClean="0"/>
              <a:t>i</a:t>
            </a:r>
            <a:r>
              <a:rPr lang="en-US" altLang="en-US" sz="2000" smtClean="0"/>
              <a:t> and a</a:t>
            </a:r>
            <a:r>
              <a:rPr lang="en-US" altLang="en-US" sz="2000" baseline="-25000" smtClean="0"/>
              <a:t>i+1</a:t>
            </a:r>
          </a:p>
          <a:p>
            <a:pPr lvl="1" eaLnBrk="1" hangingPunct="1">
              <a:lnSpc>
                <a:spcPct val="115000"/>
              </a:lnSpc>
              <a:spcBef>
                <a:spcPct val="25000"/>
              </a:spcBef>
            </a:pPr>
            <a:r>
              <a:rPr lang="en-US" altLang="en-US" sz="2400" smtClean="0"/>
              <a:t>The point with the </a:t>
            </a:r>
            <a:r>
              <a:rPr lang="en-US" altLang="en-US" sz="2400" i="1" smtClean="0"/>
              <a:t>minimum expected information requirement</a:t>
            </a:r>
            <a:r>
              <a:rPr lang="en-US" altLang="en-US" sz="2400" smtClean="0"/>
              <a:t> for A is selected as the split-point for A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400" smtClean="0"/>
              <a:t>Split:</a:t>
            </a:r>
          </a:p>
          <a:p>
            <a:pPr lvl="1" eaLnBrk="1" hangingPunct="1">
              <a:lnSpc>
                <a:spcPct val="115000"/>
              </a:lnSpc>
            </a:pPr>
            <a:r>
              <a:rPr lang="en-US" altLang="en-US" sz="2400" smtClean="0"/>
              <a:t>D1 is the set of tuples in D satisfying A ≤ split-point, and D2 is the set of tuples in D satisfying A &gt; split-point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82642B-3076-41CE-BD32-43A0CF3D7E0E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 smtClean="0"/>
              <a:t>Comparing Attribute Selection Measures</a:t>
            </a:r>
            <a:endParaRPr lang="en-US" altLang="en-US" sz="2800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The three measures, in general, return good results but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b="1" smtClean="0"/>
              <a:t>Information gain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biased towards multivalued attributes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b="1" smtClean="0"/>
              <a:t>Gain ratio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tends to prefer unbalanced splits in which one partition is much smaller than the others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b="1" smtClean="0"/>
              <a:t>Gini index</a:t>
            </a:r>
            <a:r>
              <a:rPr lang="en-US" altLang="en-US" sz="2400" smtClean="0"/>
              <a:t>: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biased to multivalued attributes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has difficulty when # of classes is large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tends to favor tests that result in equal-sized partitions and purity in both partitions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D5377F-C4CA-4FFF-85FE-9D2BC4256A5A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Overfitting and Tree Pruning</a:t>
            </a:r>
            <a:endParaRPr lang="en-US" altLang="en-US" sz="3200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257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z="2400" u="sng" smtClean="0"/>
              <a:t>Overfitting</a:t>
            </a:r>
            <a:r>
              <a:rPr lang="en-US" altLang="en-US" sz="2400" smtClean="0"/>
              <a:t>:  An induced tree may overfit the training data </a:t>
            </a:r>
          </a:p>
          <a:p>
            <a:pPr lvl="1" eaLnBrk="1" hangingPunct="1"/>
            <a:r>
              <a:rPr lang="en-US" altLang="en-US" sz="2400" smtClean="0"/>
              <a:t>Too many branches, some may reflect anomalies due to noise or outliers</a:t>
            </a:r>
          </a:p>
          <a:p>
            <a:pPr lvl="1" eaLnBrk="1" hangingPunct="1"/>
            <a:r>
              <a:rPr lang="en-US" altLang="en-US" sz="2400" smtClean="0"/>
              <a:t>Poor accuracy for unseen samples</a:t>
            </a:r>
          </a:p>
          <a:p>
            <a:pPr eaLnBrk="1" hangingPunct="1"/>
            <a:r>
              <a:rPr lang="en-US" altLang="en-US" sz="2400" smtClean="0"/>
              <a:t>Two approaches to avoid overfitting </a:t>
            </a:r>
          </a:p>
          <a:p>
            <a:pPr lvl="1" eaLnBrk="1" hangingPunct="1"/>
            <a:r>
              <a:rPr lang="en-US" altLang="en-US" sz="2400" u="sng" smtClean="0"/>
              <a:t>Prepruning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Halt tree construction early</a:t>
            </a:r>
            <a:r>
              <a:rPr lang="en-US" altLang="en-US" sz="2400" smtClean="0"/>
              <a:t> </a:t>
            </a:r>
            <a:r>
              <a:rPr lang="en-US" altLang="en-US" sz="2400" smtClean="0">
                <a:cs typeface="Tahoma" pitchFamily="34" charset="0"/>
              </a:rPr>
              <a:t>̵</a:t>
            </a:r>
            <a:r>
              <a:rPr lang="en-US" altLang="en-US" sz="2400" smtClean="0"/>
              <a:t> do not split a node if this would result in the goodness measure falling below a threshold</a:t>
            </a:r>
          </a:p>
          <a:p>
            <a:pPr lvl="2" eaLnBrk="1" hangingPunct="1"/>
            <a:r>
              <a:rPr lang="en-US" altLang="en-US" smtClean="0"/>
              <a:t>Difficult to choose an appropriate threshold</a:t>
            </a:r>
          </a:p>
          <a:p>
            <a:pPr lvl="1" eaLnBrk="1" hangingPunct="1"/>
            <a:r>
              <a:rPr lang="en-US" altLang="en-US" sz="2400" u="sng" smtClean="0"/>
              <a:t>Postpruning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Remove branches</a:t>
            </a:r>
            <a:r>
              <a:rPr lang="en-US" altLang="en-US" sz="2400" smtClean="0"/>
              <a:t> from a “fully grown” tree—get a sequence of progressively pruned trees</a:t>
            </a:r>
          </a:p>
          <a:p>
            <a:pPr lvl="2" eaLnBrk="1" hangingPunct="1"/>
            <a:r>
              <a:rPr lang="en-US" altLang="en-US" smtClean="0"/>
              <a:t>Use a set of data different from the training data to decide which is the “best pruned tree”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224DCD-1827-4727-BF30-11D9A056BA4E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936038" cy="60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Classification in Large Databases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0038" y="1371600"/>
            <a:ext cx="8539162" cy="5151438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dirty="0" smtClean="0"/>
              <a:t>Classification—a classical problem extensively studied by statisticians and machine learning researchers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 smtClean="0"/>
              <a:t>Scalability: Classifying data sets with millions of examples and hundreds of attributes with reasonable speed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dirty="0" smtClean="0"/>
              <a:t>Why is decision tree induction popular?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relatively faster learning speed (than other classification methods)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convertible to simple and easy to understand classification rules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can use SQL queries for accessing databases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smtClean="0"/>
              <a:t>comparable classification accuracy with other methods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3DA1FCD-C92F-479C-94D9-096A29BAC50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6962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Bayesian Classification: Why?</a:t>
            </a:r>
            <a:endParaRPr lang="en-US" altLang="en-US" sz="2400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A statistical classifier</a:t>
            </a:r>
            <a:r>
              <a:rPr lang="en-US" altLang="en-US" sz="2400" smtClean="0"/>
              <a:t>: performs </a:t>
            </a:r>
            <a:r>
              <a:rPr lang="en-US" altLang="en-US" sz="2400" i="1" smtClean="0"/>
              <a:t>probabilistic prediction, i.e.,</a:t>
            </a:r>
            <a:r>
              <a:rPr lang="en-US" altLang="en-US" sz="2400" smtClean="0"/>
              <a:t> predicts class membership probabilities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Foundation:</a:t>
            </a:r>
            <a:r>
              <a:rPr lang="en-US" altLang="en-US" sz="2400" smtClean="0"/>
              <a:t> Based on Bayes’ Theorem.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Performance:</a:t>
            </a:r>
            <a:r>
              <a:rPr lang="en-US" altLang="en-US" sz="2400" smtClean="0"/>
              <a:t> A simple Bayesian classifier, </a:t>
            </a:r>
            <a:r>
              <a:rPr lang="en-US" altLang="en-US" sz="2400" i="1" smtClean="0"/>
              <a:t>naïve Bayesian classifier</a:t>
            </a:r>
            <a:r>
              <a:rPr lang="en-US" altLang="en-US" sz="2400" smtClean="0"/>
              <a:t>, has comparable performance with decision tree and selected neural network classifiers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Incremental</a:t>
            </a:r>
            <a:r>
              <a:rPr lang="en-US" altLang="en-US" sz="2400" smtClean="0"/>
              <a:t>: Each training example can incrementally increase/decrease the probability that a hypothesis is correct — prior knowledge can be combined with observed data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Standard</a:t>
            </a:r>
            <a:r>
              <a:rPr lang="en-US" altLang="en-US" sz="2400" smtClean="0"/>
              <a:t>: Even when Bayesian methods are computationally intractable, they can provide a standard of optimal decision making against which other methods can be measured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6E9FE8-E768-42FF-8185-9C37F107FB9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8486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Bayes’ Theorem: Basics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Total probability Theorem: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z="2000" smtClean="0"/>
              <a:t>Bayes’ Theorem:</a:t>
            </a:r>
          </a:p>
          <a:p>
            <a:pPr eaLnBrk="1" hangingPunct="1"/>
            <a:endParaRPr lang="en-US" altLang="en-US" sz="2000" smtClean="0"/>
          </a:p>
          <a:p>
            <a:pPr lvl="1" eaLnBrk="1" hangingPunct="1"/>
            <a:r>
              <a:rPr lang="en-US" altLang="en-US" sz="2000" smtClean="0"/>
              <a:t>Let 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 be a data sample (“</a:t>
            </a:r>
            <a:r>
              <a:rPr lang="en-US" altLang="en-US" sz="2000" i="1" smtClean="0"/>
              <a:t>evidence</a:t>
            </a:r>
            <a:r>
              <a:rPr lang="en-US" altLang="en-US" sz="2000" smtClean="0"/>
              <a:t>”): class label is unknown</a:t>
            </a:r>
          </a:p>
          <a:p>
            <a:pPr lvl="1" eaLnBrk="1" hangingPunct="1"/>
            <a:r>
              <a:rPr lang="en-US" altLang="en-US" sz="2000" smtClean="0"/>
              <a:t>Let H be a </a:t>
            </a:r>
            <a:r>
              <a:rPr lang="en-US" altLang="en-US" sz="2000" i="1" smtClean="0"/>
              <a:t>hypothesis</a:t>
            </a:r>
            <a:r>
              <a:rPr lang="en-US" altLang="en-US" sz="2000" smtClean="0"/>
              <a:t> that X belongs to class C </a:t>
            </a:r>
          </a:p>
          <a:p>
            <a:pPr lvl="1" eaLnBrk="1" hangingPunct="1"/>
            <a:r>
              <a:rPr lang="en-US" altLang="en-US" sz="2000" smtClean="0"/>
              <a:t>Classification is to determine P(H|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), (i.e., </a:t>
            </a:r>
            <a:r>
              <a:rPr lang="en-US" altLang="en-US" sz="2000" i="1" smtClean="0"/>
              <a:t>posteriori probability): </a:t>
            </a:r>
            <a:r>
              <a:rPr lang="en-US" altLang="en-US" sz="2000" smtClean="0"/>
              <a:t> the probability that the hypothesis holds given the observed data sample </a:t>
            </a:r>
            <a:r>
              <a:rPr lang="en-US" altLang="en-US" sz="2000" b="1" smtClean="0"/>
              <a:t>X</a:t>
            </a:r>
          </a:p>
          <a:p>
            <a:pPr lvl="1" eaLnBrk="1" hangingPunct="1"/>
            <a:r>
              <a:rPr lang="en-US" altLang="en-US" sz="2000" smtClean="0"/>
              <a:t>P(H) (</a:t>
            </a:r>
            <a:r>
              <a:rPr lang="en-US" altLang="en-US" sz="2000" i="1" smtClean="0"/>
              <a:t>prior probability</a:t>
            </a:r>
            <a:r>
              <a:rPr lang="en-US" altLang="en-US" sz="2000" smtClean="0"/>
              <a:t>): the initial probability</a:t>
            </a:r>
          </a:p>
          <a:p>
            <a:pPr lvl="2" eaLnBrk="1" hangingPunct="1"/>
            <a:r>
              <a:rPr lang="en-US" altLang="en-US" sz="2000" smtClean="0"/>
              <a:t>E.g.,</a:t>
            </a:r>
            <a:r>
              <a:rPr lang="en-US" altLang="en-US" sz="2000" b="1" smtClean="0"/>
              <a:t> X</a:t>
            </a:r>
            <a:r>
              <a:rPr lang="en-US" altLang="en-US" sz="2000" smtClean="0"/>
              <a:t> will buy computer, regardless of age, income, …</a:t>
            </a:r>
          </a:p>
          <a:p>
            <a:pPr lvl="1" eaLnBrk="1" hangingPunct="1"/>
            <a:r>
              <a:rPr lang="en-US" altLang="en-US" sz="2000" smtClean="0"/>
              <a:t>P(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): probability that sample data is observed</a:t>
            </a:r>
          </a:p>
          <a:p>
            <a:pPr lvl="1" eaLnBrk="1" hangingPunct="1"/>
            <a:r>
              <a:rPr lang="en-US" altLang="en-US" sz="2000" smtClean="0"/>
              <a:t>P(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|H) (likelihood): the probability of observing the sample </a:t>
            </a:r>
            <a:r>
              <a:rPr lang="en-US" altLang="en-US" sz="2000" b="1" smtClean="0"/>
              <a:t>X</a:t>
            </a:r>
            <a:r>
              <a:rPr lang="en-US" altLang="en-US" sz="2000" smtClean="0"/>
              <a:t>, given that the hypothesis holds</a:t>
            </a:r>
          </a:p>
          <a:p>
            <a:pPr lvl="2" eaLnBrk="1" hangingPunct="1"/>
            <a:r>
              <a:rPr lang="en-US" altLang="en-US" sz="2000" smtClean="0"/>
              <a:t>E.g.,</a:t>
            </a:r>
            <a:r>
              <a:rPr lang="en-US" altLang="en-US" sz="2000" b="1" smtClean="0"/>
              <a:t> </a:t>
            </a:r>
            <a:r>
              <a:rPr lang="en-US" altLang="en-US" sz="2000" smtClean="0"/>
              <a:t>Given that</a:t>
            </a:r>
            <a:r>
              <a:rPr lang="en-US" altLang="en-US" sz="2000" b="1" smtClean="0"/>
              <a:t> X</a:t>
            </a:r>
            <a:r>
              <a:rPr lang="en-US" altLang="en-US" sz="2000" smtClean="0"/>
              <a:t> will buy computer, the prob. that X is 31..40, medium income</a:t>
            </a:r>
          </a:p>
        </p:txBody>
      </p:sp>
      <p:graphicFrame>
        <p:nvGraphicFramePr>
          <p:cNvPr id="54277" name="Object 1"/>
          <p:cNvGraphicFramePr>
            <a:graphicFrameLocks noChangeAspect="1"/>
          </p:cNvGraphicFramePr>
          <p:nvPr/>
        </p:nvGraphicFramePr>
        <p:xfrm>
          <a:off x="3657600" y="1143000"/>
          <a:ext cx="21653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9" name="Equation" r:id="rId4" imgW="2476500" imgH="685800" progId="Equation.3">
                  <p:embed/>
                </p:oleObj>
              </mc:Choice>
              <mc:Fallback>
                <p:oleObj name="Equation" r:id="rId4" imgW="2476500" imgH="685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143000"/>
                        <a:ext cx="21653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1"/>
          <p:cNvGraphicFramePr>
            <a:graphicFrameLocks noChangeAspect="1"/>
          </p:cNvGraphicFramePr>
          <p:nvPr/>
        </p:nvGraphicFramePr>
        <p:xfrm>
          <a:off x="2667000" y="1981200"/>
          <a:ext cx="60801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0" name="Equation" r:id="rId6" imgW="4813300" imgH="558800" progId="Equation.3">
                  <p:embed/>
                </p:oleObj>
              </mc:Choice>
              <mc:Fallback>
                <p:oleObj name="Equation" r:id="rId6" imgW="48133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81200"/>
                        <a:ext cx="608012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1D2541-22FF-47BC-BB54-82062A75F6EA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Prediction Based on Bayes’ Theorem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5029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Given training data</a:t>
            </a:r>
            <a:r>
              <a:rPr lang="en-US" altLang="en-US" sz="2400" i="1" smtClean="0"/>
              <a:t> </a:t>
            </a:r>
            <a:r>
              <a:rPr lang="en-US" altLang="en-US" sz="2400" b="1" smtClean="0"/>
              <a:t>X</a:t>
            </a:r>
            <a:r>
              <a:rPr lang="en-US" altLang="en-US" sz="2400" i="1" smtClean="0"/>
              <a:t>, posteriori probability of a hypothesis </a:t>
            </a:r>
            <a:r>
              <a:rPr lang="en-US" altLang="en-US" sz="2400" smtClean="0"/>
              <a:t>H</a:t>
            </a:r>
            <a:r>
              <a:rPr lang="en-US" altLang="en-US" sz="2400" i="1" smtClean="0"/>
              <a:t>, </a:t>
            </a:r>
            <a:r>
              <a:rPr lang="en-US" altLang="en-US" sz="2400" smtClean="0"/>
              <a:t>P(H|</a:t>
            </a:r>
            <a:r>
              <a:rPr lang="en-US" altLang="en-US" sz="2400" b="1" smtClean="0"/>
              <a:t>X</a:t>
            </a:r>
            <a:r>
              <a:rPr lang="en-US" altLang="en-US" sz="2400" smtClean="0"/>
              <a:t>)</a:t>
            </a:r>
            <a:r>
              <a:rPr lang="en-US" altLang="en-US" sz="2400" i="1" smtClean="0"/>
              <a:t>, </a:t>
            </a:r>
            <a:r>
              <a:rPr lang="en-US" altLang="en-US" sz="2400" smtClean="0"/>
              <a:t>follows the Bayes’ theorem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400" smtClean="0"/>
              <a:t>			</a:t>
            </a:r>
          </a:p>
          <a:p>
            <a:pPr eaLnBrk="1" hangingPunct="1">
              <a:lnSpc>
                <a:spcPct val="120000"/>
              </a:lnSpc>
            </a:pPr>
            <a:endParaRPr lang="en-US" altLang="en-US" sz="2400" smtClean="0"/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Informally, this can be viewed as 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altLang="en-US" sz="2400" smtClean="0"/>
              <a:t>		posteriori = likelihood x prior/evidence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Predicts </a:t>
            </a:r>
            <a:r>
              <a:rPr lang="en-US" altLang="en-US" sz="2400" b="1" smtClean="0"/>
              <a:t>X</a:t>
            </a:r>
            <a:r>
              <a:rPr lang="en-US" altLang="en-US" sz="2400" smtClean="0"/>
              <a:t> belongs to 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 iff the probability P(C</a:t>
            </a:r>
            <a:r>
              <a:rPr lang="en-US" altLang="en-US" sz="2400" baseline="-25000" smtClean="0"/>
              <a:t>i</a:t>
            </a:r>
            <a:r>
              <a:rPr lang="en-US" altLang="en-US" sz="2400" smtClean="0"/>
              <a:t>|</a:t>
            </a:r>
            <a:r>
              <a:rPr lang="en-US" altLang="en-US" sz="2400" b="1" smtClean="0"/>
              <a:t>X</a:t>
            </a:r>
            <a:r>
              <a:rPr lang="en-US" altLang="en-US" sz="2400" smtClean="0"/>
              <a:t>) is the highest among all the P(C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|X) for all the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classes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Practical difficulty:  It requires initial knowledge of many probabilities, involving significant computational cost</a:t>
            </a:r>
          </a:p>
        </p:txBody>
      </p:sp>
      <p:graphicFrame>
        <p:nvGraphicFramePr>
          <p:cNvPr id="56325" name="Object 4"/>
          <p:cNvGraphicFramePr>
            <a:graphicFrameLocks noChangeAspect="1"/>
          </p:cNvGraphicFramePr>
          <p:nvPr/>
        </p:nvGraphicFramePr>
        <p:xfrm>
          <a:off x="990600" y="2438400"/>
          <a:ext cx="75850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6" name="Equation" r:id="rId4" imgW="4813300" imgH="558800" progId="Equation.3">
                  <p:embed/>
                </p:oleObj>
              </mc:Choice>
              <mc:Fallback>
                <p:oleObj name="Equation" r:id="rId4" imgW="4813300" imgH="558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38400"/>
                        <a:ext cx="758507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B248084-A23E-47C1-89C4-D664494A4F0F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b="1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7173" name="AutoShape 8"/>
          <p:cNvSpPr>
            <a:spLocks noChangeArrowheads="1"/>
          </p:cNvSpPr>
          <p:nvPr/>
        </p:nvSpPr>
        <p:spPr bwMode="auto">
          <a:xfrm rot="9803581">
            <a:off x="5257800" y="13716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861FDD-55B5-4B4D-9BDC-2C35E70B2A7C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83638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Using IF-THEN Rules for Classification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2578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Represent the knowledge in the form of </a:t>
            </a:r>
            <a:r>
              <a:rPr lang="en-US" altLang="en-US" sz="2000" smtClean="0">
                <a:solidFill>
                  <a:schemeClr val="hlink"/>
                </a:solidFill>
              </a:rPr>
              <a:t>IF-THEN</a:t>
            </a:r>
            <a:r>
              <a:rPr lang="en-US" altLang="en-US" sz="2000" smtClean="0"/>
              <a:t> rules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2000" smtClean="0"/>
              <a:t>R:  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youth AND </a:t>
            </a:r>
            <a:r>
              <a:rPr lang="en-US" altLang="en-US" sz="2000" i="1" smtClean="0"/>
              <a:t>student</a:t>
            </a:r>
            <a:r>
              <a:rPr lang="en-US" altLang="en-US" sz="2000" smtClean="0"/>
              <a:t> = yes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yes</a:t>
            </a:r>
          </a:p>
          <a:p>
            <a:pPr lvl="1" eaLnBrk="1" hangingPunct="1"/>
            <a:r>
              <a:rPr lang="en-US" altLang="en-US" sz="2000" smtClean="0"/>
              <a:t>Rule antecedent/precondition vs. rule consequent</a:t>
            </a:r>
          </a:p>
          <a:p>
            <a:pPr eaLnBrk="1" hangingPunct="1"/>
            <a:r>
              <a:rPr lang="en-US" altLang="en-US" sz="2000" smtClean="0"/>
              <a:t>Assessment of a rule: </a:t>
            </a:r>
            <a:r>
              <a:rPr lang="en-US" altLang="en-US" sz="2000" i="1" smtClean="0"/>
              <a:t>coverage</a:t>
            </a:r>
            <a:r>
              <a:rPr lang="en-US" altLang="en-US" sz="2000" smtClean="0"/>
              <a:t> and </a:t>
            </a:r>
            <a:r>
              <a:rPr lang="en-US" altLang="en-US" sz="2000" i="1" smtClean="0"/>
              <a:t>accuracy</a:t>
            </a:r>
            <a:r>
              <a:rPr lang="en-US" altLang="en-US" sz="2000" smtClean="0"/>
              <a:t> </a:t>
            </a:r>
          </a:p>
          <a:p>
            <a:pPr lvl="1" eaLnBrk="1" hangingPunct="1"/>
            <a:r>
              <a:rPr lang="en-US" altLang="en-US" sz="2000" smtClean="0"/>
              <a:t>n</a:t>
            </a:r>
            <a:r>
              <a:rPr lang="en-US" altLang="en-US" sz="2000" baseline="-25000" smtClean="0"/>
              <a:t>covers </a:t>
            </a:r>
            <a:r>
              <a:rPr lang="en-US" altLang="en-US" sz="2000" smtClean="0"/>
              <a:t>= # of tuples covered by R</a:t>
            </a:r>
          </a:p>
          <a:p>
            <a:pPr lvl="1" eaLnBrk="1" hangingPunct="1"/>
            <a:r>
              <a:rPr lang="en-US" altLang="en-US" sz="2000" smtClean="0"/>
              <a:t>n</a:t>
            </a:r>
            <a:r>
              <a:rPr lang="en-US" altLang="en-US" sz="2000" baseline="-25000" smtClean="0"/>
              <a:t>correct </a:t>
            </a:r>
            <a:r>
              <a:rPr lang="en-US" altLang="en-US" sz="2000" smtClean="0"/>
              <a:t>= # of tuples correctly classified by R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coverage(R) = n</a:t>
            </a:r>
            <a:r>
              <a:rPr lang="en-US" altLang="en-US" sz="2000" baseline="-25000" smtClean="0"/>
              <a:t>covers </a:t>
            </a:r>
            <a:r>
              <a:rPr lang="en-US" altLang="en-US" sz="2000" smtClean="0"/>
              <a:t>/|D|   /* D: training data set */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accuracy(R) = n</a:t>
            </a:r>
            <a:r>
              <a:rPr lang="en-US" altLang="en-US" sz="2000" baseline="-25000" smtClean="0"/>
              <a:t>correct </a:t>
            </a:r>
            <a:r>
              <a:rPr lang="en-US" altLang="en-US" sz="2000" smtClean="0"/>
              <a:t>/ n</a:t>
            </a:r>
            <a:r>
              <a:rPr lang="en-US" altLang="en-US" sz="2000" baseline="-25000" smtClean="0"/>
              <a:t>covers</a:t>
            </a:r>
            <a:endParaRPr lang="en-US" altLang="en-US" sz="2000" smtClean="0"/>
          </a:p>
          <a:p>
            <a:pPr eaLnBrk="1" hangingPunct="1"/>
            <a:r>
              <a:rPr lang="en-US" altLang="en-US" sz="2000" smtClean="0"/>
              <a:t>If more than one rule are triggered, need </a:t>
            </a:r>
            <a:r>
              <a:rPr lang="en-US" altLang="en-US" sz="2000" b="1" smtClean="0"/>
              <a:t>conflict resolution</a:t>
            </a:r>
          </a:p>
          <a:p>
            <a:pPr lvl="1" eaLnBrk="1" hangingPunct="1"/>
            <a:r>
              <a:rPr lang="en-US" altLang="en-US" sz="2000" smtClean="0"/>
              <a:t>Size ordering: assign the highest priority to the triggering rules that has the “toughest” requirement (i.e., with the </a:t>
            </a:r>
            <a:r>
              <a:rPr lang="en-US" altLang="en-US" sz="2000" i="1" smtClean="0"/>
              <a:t>most attribute tests</a:t>
            </a:r>
            <a:r>
              <a:rPr lang="en-US" altLang="en-US" sz="2000" smtClean="0"/>
              <a:t>)</a:t>
            </a:r>
          </a:p>
          <a:p>
            <a:pPr lvl="1" eaLnBrk="1" hangingPunct="1"/>
            <a:r>
              <a:rPr lang="en-US" altLang="en-US" sz="2000" smtClean="0"/>
              <a:t>Class-based ordering: decreasing order of </a:t>
            </a:r>
            <a:r>
              <a:rPr lang="en-US" altLang="en-US" sz="2000" i="1" smtClean="0"/>
              <a:t>prevalence or misclassification cost per class</a:t>
            </a:r>
          </a:p>
          <a:p>
            <a:pPr lvl="1" eaLnBrk="1" hangingPunct="1"/>
            <a:r>
              <a:rPr lang="en-US" altLang="en-US" sz="2000" smtClean="0"/>
              <a:t>Rule-based ordering (</a:t>
            </a:r>
            <a:r>
              <a:rPr lang="en-US" altLang="en-US" sz="2000" b="1" smtClean="0"/>
              <a:t>decision list</a:t>
            </a:r>
            <a:r>
              <a:rPr lang="en-US" altLang="en-US" sz="2000" smtClean="0"/>
              <a:t>): rules are organized into one long priority list, according to some measure of rule quality or by experts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6CCD5C-897A-4E5E-BC99-DFE713969D24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latin typeface="Tahoma" pitchFamily="34" charset="0"/>
            </a:endParaRPr>
          </a:p>
        </p:txBody>
      </p:sp>
      <p:grpSp>
        <p:nvGrpSpPr>
          <p:cNvPr id="74755" name="Group 59"/>
          <p:cNvGrpSpPr>
            <a:grpSpLocks/>
          </p:cNvGrpSpPr>
          <p:nvPr/>
        </p:nvGrpSpPr>
        <p:grpSpPr bwMode="auto">
          <a:xfrm>
            <a:off x="5638800" y="1600200"/>
            <a:ext cx="3505200" cy="2133600"/>
            <a:chOff x="3504" y="144"/>
            <a:chExt cx="2091" cy="1248"/>
          </a:xfrm>
        </p:grpSpPr>
        <p:sp>
          <p:nvSpPr>
            <p:cNvPr id="74759" name="Rectangle 34"/>
            <p:cNvSpPr>
              <a:spLocks noChangeArrowheads="1"/>
            </p:cNvSpPr>
            <p:nvPr/>
          </p:nvSpPr>
          <p:spPr bwMode="auto">
            <a:xfrm>
              <a:off x="4272" y="144"/>
              <a:ext cx="336" cy="2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imes New Roman" pitchFamily="18" charset="0"/>
                </a:rPr>
                <a:t>age?</a:t>
              </a:r>
            </a:p>
          </p:txBody>
        </p:sp>
        <p:grpSp>
          <p:nvGrpSpPr>
            <p:cNvPr id="74760" name="Group 58"/>
            <p:cNvGrpSpPr>
              <a:grpSpLocks/>
            </p:cNvGrpSpPr>
            <p:nvPr/>
          </p:nvGrpSpPr>
          <p:grpSpPr bwMode="auto">
            <a:xfrm>
              <a:off x="3504" y="290"/>
              <a:ext cx="2091" cy="1102"/>
              <a:chOff x="3504" y="144"/>
              <a:chExt cx="2091" cy="1102"/>
            </a:xfrm>
          </p:grpSpPr>
          <p:sp>
            <p:nvSpPr>
              <p:cNvPr id="74761" name="Rectangle 36"/>
              <p:cNvSpPr>
                <a:spLocks noChangeArrowheads="1"/>
              </p:cNvSpPr>
              <p:nvPr/>
            </p:nvSpPr>
            <p:spPr bwMode="auto">
              <a:xfrm>
                <a:off x="3717" y="528"/>
                <a:ext cx="498" cy="200"/>
              </a:xfrm>
              <a:prstGeom prst="rect">
                <a:avLst/>
              </a:prstGeom>
              <a:solidFill>
                <a:srgbClr val="00FFCC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student?</a:t>
                </a:r>
              </a:p>
            </p:txBody>
          </p:sp>
          <p:sp>
            <p:nvSpPr>
              <p:cNvPr id="74762" name="Rectangle 37"/>
              <p:cNvSpPr>
                <a:spLocks noChangeArrowheads="1"/>
              </p:cNvSpPr>
              <p:nvPr/>
            </p:nvSpPr>
            <p:spPr bwMode="auto">
              <a:xfrm>
                <a:off x="4824" y="528"/>
                <a:ext cx="718" cy="200"/>
              </a:xfrm>
              <a:prstGeom prst="rect">
                <a:avLst/>
              </a:prstGeom>
              <a:solidFill>
                <a:srgbClr val="99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credit rating?</a:t>
                </a:r>
              </a:p>
            </p:txBody>
          </p:sp>
          <p:sp>
            <p:nvSpPr>
              <p:cNvPr id="74763" name="Line 38"/>
              <p:cNvSpPr>
                <a:spLocks noChangeShapeType="1"/>
              </p:cNvSpPr>
              <p:nvPr/>
            </p:nvSpPr>
            <p:spPr bwMode="auto">
              <a:xfrm flipH="1">
                <a:off x="3971" y="155"/>
                <a:ext cx="317" cy="4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4" name="Line 39"/>
              <p:cNvSpPr>
                <a:spLocks noChangeShapeType="1"/>
              </p:cNvSpPr>
              <p:nvPr/>
            </p:nvSpPr>
            <p:spPr bwMode="auto">
              <a:xfrm flipH="1">
                <a:off x="4481" y="169"/>
                <a:ext cx="0" cy="17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5" name="Line 40"/>
              <p:cNvSpPr>
                <a:spLocks noChangeShapeType="1"/>
              </p:cNvSpPr>
              <p:nvPr/>
            </p:nvSpPr>
            <p:spPr bwMode="auto">
              <a:xfrm>
                <a:off x="4636" y="144"/>
                <a:ext cx="534" cy="4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6" name="Rectangle 41"/>
              <p:cNvSpPr>
                <a:spLocks noChangeArrowheads="1"/>
              </p:cNvSpPr>
              <p:nvPr/>
            </p:nvSpPr>
            <p:spPr bwMode="auto">
              <a:xfrm>
                <a:off x="3889" y="288"/>
                <a:ext cx="330" cy="181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>
                    <a:latin typeface="Times New Roman" pitchFamily="18" charset="0"/>
                  </a:rPr>
                  <a:t>&lt;=30</a:t>
                </a:r>
                <a:endParaRPr lang="en-US" altLang="en-US" sz="1200">
                  <a:latin typeface="Times New Roman" pitchFamily="18" charset="0"/>
                </a:endParaRPr>
              </a:p>
            </p:txBody>
          </p:sp>
          <p:sp>
            <p:nvSpPr>
              <p:cNvPr id="74767" name="Rectangle 42"/>
              <p:cNvSpPr>
                <a:spLocks noChangeArrowheads="1"/>
              </p:cNvSpPr>
              <p:nvPr/>
            </p:nvSpPr>
            <p:spPr bwMode="auto">
              <a:xfrm>
                <a:off x="4828" y="325"/>
                <a:ext cx="267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>
                    <a:latin typeface="Times New Roman" pitchFamily="18" charset="0"/>
                  </a:rPr>
                  <a:t>&gt;40</a:t>
                </a:r>
                <a:endParaRPr lang="en-US" altLang="en-US" sz="1200">
                  <a:latin typeface="Times New Roman" pitchFamily="18" charset="0"/>
                </a:endParaRPr>
              </a:p>
            </p:txBody>
          </p:sp>
          <p:sp>
            <p:nvSpPr>
              <p:cNvPr id="74768" name="Line 43"/>
              <p:cNvSpPr>
                <a:spLocks noChangeShapeType="1"/>
              </p:cNvSpPr>
              <p:nvPr/>
            </p:nvSpPr>
            <p:spPr bwMode="auto">
              <a:xfrm flipH="1">
                <a:off x="3636" y="743"/>
                <a:ext cx="268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69" name="Line 44"/>
              <p:cNvSpPr>
                <a:spLocks noChangeShapeType="1"/>
              </p:cNvSpPr>
              <p:nvPr/>
            </p:nvSpPr>
            <p:spPr bwMode="auto">
              <a:xfrm>
                <a:off x="4026" y="743"/>
                <a:ext cx="244" cy="3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0" name="Line 45"/>
              <p:cNvSpPr>
                <a:spLocks noChangeShapeType="1"/>
              </p:cNvSpPr>
              <p:nvPr/>
            </p:nvSpPr>
            <p:spPr bwMode="auto">
              <a:xfrm flipH="1">
                <a:off x="4856" y="743"/>
                <a:ext cx="244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1" name="Line 46"/>
              <p:cNvSpPr>
                <a:spLocks noChangeShapeType="1"/>
              </p:cNvSpPr>
              <p:nvPr/>
            </p:nvSpPr>
            <p:spPr bwMode="auto">
              <a:xfrm>
                <a:off x="5246" y="743"/>
                <a:ext cx="220" cy="2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2" name="Line 47"/>
              <p:cNvSpPr>
                <a:spLocks noChangeShapeType="1"/>
              </p:cNvSpPr>
              <p:nvPr/>
            </p:nvSpPr>
            <p:spPr bwMode="auto">
              <a:xfrm>
                <a:off x="4481" y="438"/>
                <a:ext cx="0" cy="1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73" name="Rectangle 48"/>
              <p:cNvSpPr>
                <a:spLocks noChangeArrowheads="1"/>
              </p:cNvSpPr>
              <p:nvPr/>
            </p:nvSpPr>
            <p:spPr bwMode="auto">
              <a:xfrm>
                <a:off x="3504" y="1054"/>
                <a:ext cx="228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no</a:t>
                </a:r>
              </a:p>
            </p:txBody>
          </p:sp>
          <p:sp>
            <p:nvSpPr>
              <p:cNvPr id="74774" name="Rectangle 49"/>
              <p:cNvSpPr>
                <a:spLocks noChangeArrowheads="1"/>
              </p:cNvSpPr>
              <p:nvPr/>
            </p:nvSpPr>
            <p:spPr bwMode="auto">
              <a:xfrm>
                <a:off x="4139" y="1054"/>
                <a:ext cx="266" cy="19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75" name="Rectangle 50"/>
              <p:cNvSpPr>
                <a:spLocks noChangeArrowheads="1"/>
              </p:cNvSpPr>
              <p:nvPr/>
            </p:nvSpPr>
            <p:spPr bwMode="auto">
              <a:xfrm>
                <a:off x="5329" y="1030"/>
                <a:ext cx="266" cy="19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76" name="Rectangle 51"/>
              <p:cNvSpPr>
                <a:spLocks noChangeArrowheads="1"/>
              </p:cNvSpPr>
              <p:nvPr/>
            </p:nvSpPr>
            <p:spPr bwMode="auto">
              <a:xfrm>
                <a:off x="4348" y="595"/>
                <a:ext cx="266" cy="192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77" name="Rectangle 52"/>
              <p:cNvSpPr>
                <a:spLocks noChangeArrowheads="1"/>
              </p:cNvSpPr>
              <p:nvPr/>
            </p:nvSpPr>
            <p:spPr bwMode="auto">
              <a:xfrm>
                <a:off x="4295" y="335"/>
                <a:ext cx="341" cy="9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>
                    <a:latin typeface="Times New Roman" pitchFamily="18" charset="0"/>
                  </a:rPr>
                  <a:t>31..40</a:t>
                </a:r>
                <a:endParaRPr lang="en-US" altLang="en-US" sz="1200">
                  <a:latin typeface="Times New Roman" pitchFamily="18" charset="0"/>
                </a:endParaRPr>
              </a:p>
            </p:txBody>
          </p:sp>
          <p:sp>
            <p:nvSpPr>
              <p:cNvPr id="74778" name="Rectangle 53"/>
              <p:cNvSpPr>
                <a:spLocks noChangeArrowheads="1"/>
              </p:cNvSpPr>
              <p:nvPr/>
            </p:nvSpPr>
            <p:spPr bwMode="auto">
              <a:xfrm rot="-143156">
                <a:off x="4723" y="1030"/>
                <a:ext cx="228" cy="192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imes New Roman" pitchFamily="18" charset="0"/>
                  </a:rPr>
                  <a:t>no</a:t>
                </a:r>
              </a:p>
            </p:txBody>
          </p:sp>
          <p:sp>
            <p:nvSpPr>
              <p:cNvPr id="74779" name="Rectangle 54"/>
              <p:cNvSpPr>
                <a:spLocks noChangeArrowheads="1"/>
              </p:cNvSpPr>
              <p:nvPr/>
            </p:nvSpPr>
            <p:spPr bwMode="auto">
              <a:xfrm>
                <a:off x="5242" y="815"/>
                <a:ext cx="250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fair</a:t>
                </a:r>
              </a:p>
            </p:txBody>
          </p:sp>
          <p:sp>
            <p:nvSpPr>
              <p:cNvPr id="74780" name="Rectangle 55"/>
              <p:cNvSpPr>
                <a:spLocks noChangeArrowheads="1"/>
              </p:cNvSpPr>
              <p:nvPr/>
            </p:nvSpPr>
            <p:spPr bwMode="auto">
              <a:xfrm>
                <a:off x="4682" y="815"/>
                <a:ext cx="465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excellent</a:t>
                </a:r>
              </a:p>
            </p:txBody>
          </p:sp>
          <p:sp>
            <p:nvSpPr>
              <p:cNvPr id="74781" name="Rectangle 56"/>
              <p:cNvSpPr>
                <a:spLocks noChangeArrowheads="1"/>
              </p:cNvSpPr>
              <p:nvPr/>
            </p:nvSpPr>
            <p:spPr bwMode="auto">
              <a:xfrm>
                <a:off x="4070" y="839"/>
                <a:ext cx="244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yes</a:t>
                </a:r>
              </a:p>
            </p:txBody>
          </p:sp>
          <p:sp>
            <p:nvSpPr>
              <p:cNvPr id="74782" name="Rectangle 57"/>
              <p:cNvSpPr>
                <a:spLocks noChangeArrowheads="1"/>
              </p:cNvSpPr>
              <p:nvPr/>
            </p:nvSpPr>
            <p:spPr bwMode="auto">
              <a:xfrm>
                <a:off x="3637" y="839"/>
                <a:ext cx="218" cy="17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Times New Roman" pitchFamily="18" charset="0"/>
                  </a:rPr>
                  <a:t>no</a:t>
                </a:r>
              </a:p>
            </p:txBody>
          </p:sp>
        </p:grpSp>
      </p:grp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8763000" cy="23622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Example: Rule extraction from our </a:t>
            </a:r>
            <a:r>
              <a:rPr lang="en-US" altLang="en-US" sz="2400" i="1" smtClean="0"/>
              <a:t>buys_computer</a:t>
            </a:r>
            <a:r>
              <a:rPr lang="en-US" altLang="en-US" sz="2400" smtClean="0"/>
              <a:t> decision-tree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young AND </a:t>
            </a:r>
            <a:r>
              <a:rPr lang="en-US" altLang="en-US" sz="2000" i="1" smtClean="0"/>
              <a:t>student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no</a:t>
            </a:r>
            <a:r>
              <a:rPr lang="en-US" altLang="en-US" sz="2000" smtClean="0"/>
              <a:t>             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no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young AND </a:t>
            </a:r>
            <a:r>
              <a:rPr lang="en-US" altLang="en-US" sz="2000" i="1" smtClean="0"/>
              <a:t>student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  <a:r>
              <a:rPr lang="en-US" altLang="en-US" sz="2000" smtClean="0"/>
              <a:t>            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mid-age 			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old AND </a:t>
            </a:r>
            <a:r>
              <a:rPr lang="en-US" altLang="en-US" sz="2000" i="1" smtClean="0"/>
              <a:t>credit_rating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excellent</a:t>
            </a:r>
            <a:r>
              <a:rPr lang="en-US" altLang="en-US" sz="2000" smtClean="0"/>
              <a:t>  THEN </a:t>
            </a:r>
            <a:r>
              <a:rPr lang="en-US" altLang="en-US" sz="2000" i="1" smtClean="0"/>
              <a:t>buys_computer </a:t>
            </a:r>
            <a:r>
              <a:rPr lang="en-US" altLang="en-US" sz="2000" smtClean="0"/>
              <a:t>= </a:t>
            </a:r>
            <a:r>
              <a:rPr lang="en-US" altLang="en-US" sz="2000" i="1" smtClean="0"/>
              <a:t>no</a:t>
            </a:r>
            <a:endParaRPr lang="en-US" altLang="en-US" sz="20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smtClean="0"/>
              <a:t>IF </a:t>
            </a:r>
            <a:r>
              <a:rPr lang="en-US" altLang="en-US" sz="2000" i="1" smtClean="0"/>
              <a:t>age</a:t>
            </a:r>
            <a:r>
              <a:rPr lang="en-US" altLang="en-US" sz="2000" smtClean="0"/>
              <a:t> = old AND </a:t>
            </a:r>
            <a:r>
              <a:rPr lang="en-US" altLang="en-US" sz="2000" i="1" smtClean="0"/>
              <a:t>credit_rating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fair</a:t>
            </a:r>
            <a:r>
              <a:rPr lang="en-US" altLang="en-US" sz="2000" smtClean="0"/>
              <a:t>            THEN </a:t>
            </a:r>
            <a:r>
              <a:rPr lang="en-US" altLang="en-US" sz="2000" i="1" smtClean="0"/>
              <a:t>buys_computer</a:t>
            </a:r>
            <a:r>
              <a:rPr lang="en-US" altLang="en-US" sz="2000" smtClean="0"/>
              <a:t> = </a:t>
            </a:r>
            <a:r>
              <a:rPr lang="en-US" altLang="en-US" sz="2000" i="1" smtClean="0"/>
              <a:t>yes</a:t>
            </a:r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" y="228600"/>
            <a:ext cx="8783638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Rule Extraction from a Decision Tree</a:t>
            </a:r>
          </a:p>
        </p:txBody>
      </p:sp>
      <p:sp>
        <p:nvSpPr>
          <p:cNvPr id="74758" name="Rectangle 60"/>
          <p:cNvSpPr>
            <a:spLocks noChangeArrowheads="1"/>
          </p:cNvSpPr>
          <p:nvPr/>
        </p:nvSpPr>
        <p:spPr bwMode="auto">
          <a:xfrm>
            <a:off x="228600" y="1066800"/>
            <a:ext cx="6248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400"/>
              <a:t>Rules are </a:t>
            </a:r>
            <a:r>
              <a:rPr lang="en-US" altLang="en-US" sz="2400" i="1"/>
              <a:t>easier to understand</a:t>
            </a:r>
            <a:r>
              <a:rPr lang="en-US" altLang="en-US" sz="2400"/>
              <a:t> than large trees</a:t>
            </a:r>
          </a:p>
          <a:p>
            <a:pPr eaLnBrk="1" hangingPunct="1"/>
            <a:r>
              <a:rPr lang="en-US" altLang="en-US" sz="2400"/>
              <a:t>One rule is created </a:t>
            </a:r>
            <a:r>
              <a:rPr lang="en-US" altLang="en-US" sz="2400" i="1"/>
              <a:t>for each path</a:t>
            </a:r>
            <a:r>
              <a:rPr lang="en-US" altLang="en-US" sz="2400"/>
              <a:t> from the root to a leaf</a:t>
            </a:r>
          </a:p>
          <a:p>
            <a:pPr eaLnBrk="1" hangingPunct="1"/>
            <a:r>
              <a:rPr lang="en-US" altLang="en-US" sz="2400"/>
              <a:t>Each attribute-value pair along a path forms a conjunction: the leaf holds the class prediction </a:t>
            </a:r>
          </a:p>
          <a:p>
            <a:pPr eaLnBrk="1" hangingPunct="1"/>
            <a:r>
              <a:rPr lang="en-US" altLang="en-US" sz="2400"/>
              <a:t>Rules are mutually exclusive and exhaustive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Model Evaluation and Selection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400" smtClean="0"/>
              <a:t>Evaluation metrics: How can we measure accuracy?  Other metrics to consider?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Use </a:t>
            </a:r>
            <a:r>
              <a:rPr lang="en-US" altLang="en-US" sz="2400" b="1" smtClean="0"/>
              <a:t>validation test set</a:t>
            </a:r>
            <a:r>
              <a:rPr lang="en-US" altLang="en-US" sz="2400" smtClean="0"/>
              <a:t> of class-labeled tuples instead of training set when assessing accuracy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Methods for estimating a classifier’s accuracy: 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Holdout method, random subsampling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Cross-validation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Bootstrap</a:t>
            </a:r>
          </a:p>
          <a:p>
            <a:pPr>
              <a:lnSpc>
                <a:spcPct val="110000"/>
              </a:lnSpc>
            </a:pPr>
            <a:r>
              <a:rPr lang="en-US" altLang="en-US" sz="2400" smtClean="0"/>
              <a:t>Comparing classifiers: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Confidence intervals</a:t>
            </a:r>
          </a:p>
          <a:p>
            <a:pPr lvl="1">
              <a:lnSpc>
                <a:spcPct val="110000"/>
              </a:lnSpc>
            </a:pPr>
            <a:r>
              <a:rPr lang="en-US" altLang="en-US" sz="2400" smtClean="0"/>
              <a:t>Cost-benefit analysis and ROC Curves</a:t>
            </a:r>
          </a:p>
        </p:txBody>
      </p:sp>
      <p:sp>
        <p:nvSpPr>
          <p:cNvPr id="8704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DD0FA88-4360-464C-BFA6-AC2BC3EBDF4F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altLang="en-US" smtClean="0"/>
              <a:t>Classifier Evaluation Metrics: Confusion Matrix</a:t>
            </a:r>
          </a:p>
        </p:txBody>
      </p:sp>
      <p:graphicFrame>
        <p:nvGraphicFramePr>
          <p:cNvPr id="61519" name="Group 79"/>
          <p:cNvGraphicFramePr>
            <a:graphicFrameLocks noGrp="1"/>
          </p:cNvGraphicFramePr>
          <p:nvPr>
            <p:ph sz="half" idx="1"/>
          </p:nvPr>
        </p:nvGraphicFramePr>
        <p:xfrm>
          <a:off x="1066800" y="3352800"/>
          <a:ext cx="7010400" cy="1935163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01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 yes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no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yes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6954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6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buy_computer = no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2588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41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7366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2634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9118" name="Rectangle 6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5372100"/>
            <a:ext cx="8458200" cy="1257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Given</a:t>
            </a:r>
            <a:r>
              <a:rPr lang="en-US" altLang="en-US" sz="2400" i="1" smtClean="0"/>
              <a:t> m</a:t>
            </a:r>
            <a:r>
              <a:rPr lang="en-US" altLang="en-US" sz="2400" smtClean="0"/>
              <a:t> classes, an entry, </a:t>
            </a:r>
            <a:r>
              <a:rPr lang="en-US" altLang="en-US" sz="2400" b="1" i="1" smtClean="0"/>
              <a:t>CM</a:t>
            </a:r>
            <a:r>
              <a:rPr lang="en-US" altLang="en-US" sz="2400" b="1" i="1" baseline="-25000" smtClean="0"/>
              <a:t>i,j</a:t>
            </a:r>
            <a:r>
              <a:rPr lang="en-US" altLang="en-US" sz="2400" b="1" baseline="-25000" smtClean="0"/>
              <a:t> </a:t>
            </a:r>
            <a:r>
              <a:rPr lang="en-US" altLang="en-US" sz="2400" smtClean="0"/>
              <a:t> in a </a:t>
            </a:r>
            <a:r>
              <a:rPr lang="en-US" altLang="en-US" sz="2400" b="1" smtClean="0"/>
              <a:t>confusion matrix</a:t>
            </a:r>
            <a:r>
              <a:rPr lang="en-US" altLang="en-US" sz="2400" smtClean="0"/>
              <a:t> indicates # of tuples in class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  that were labeled by the classifier as class </a:t>
            </a:r>
            <a:r>
              <a:rPr lang="en-US" altLang="en-US" sz="2400" i="1" smtClean="0"/>
              <a:t>j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May have extra rows/columns to provide totals</a:t>
            </a:r>
          </a:p>
        </p:txBody>
      </p:sp>
      <p:sp>
        <p:nvSpPr>
          <p:cNvPr id="89119" name="Text Box 66"/>
          <p:cNvSpPr txBox="1">
            <a:spLocks noChangeArrowheads="1"/>
          </p:cNvSpPr>
          <p:nvPr/>
        </p:nvSpPr>
        <p:spPr bwMode="auto">
          <a:xfrm>
            <a:off x="228600" y="1219200"/>
            <a:ext cx="2608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Confusion Matrix:</a:t>
            </a:r>
          </a:p>
        </p:txBody>
      </p:sp>
      <p:graphicFrame>
        <p:nvGraphicFramePr>
          <p:cNvPr id="61517" name="Group 77"/>
          <p:cNvGraphicFramePr>
            <a:graphicFrameLocks noGrp="1"/>
          </p:cNvGraphicFramePr>
          <p:nvPr/>
        </p:nvGraphicFramePr>
        <p:xfrm>
          <a:off x="533400" y="1676400"/>
          <a:ext cx="7924800" cy="1235076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717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574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 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True Positives (TP)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False Negatives (FN)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 C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False Positives (FP)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True Negatives (TN)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9138" name="Rectangle 78"/>
          <p:cNvSpPr>
            <a:spLocks noChangeArrowheads="1"/>
          </p:cNvSpPr>
          <p:nvPr/>
        </p:nvSpPr>
        <p:spPr bwMode="auto">
          <a:xfrm>
            <a:off x="304800" y="2971800"/>
            <a:ext cx="3565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Tahoma" pitchFamily="34" charset="0"/>
              </a:rPr>
              <a:t>Example of Confusion Matrix:</a:t>
            </a:r>
          </a:p>
        </p:txBody>
      </p:sp>
      <p:sp>
        <p:nvSpPr>
          <p:cNvPr id="89139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EED81F4-15C1-4778-9ED8-B10AF08FDBEA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02638" cy="1143000"/>
          </a:xfrm>
        </p:spPr>
        <p:txBody>
          <a:bodyPr/>
          <a:lstStyle/>
          <a:p>
            <a:r>
              <a:rPr lang="en-US" altLang="en-US" smtClean="0"/>
              <a:t>Classifier Evaluation Metrics: Accuracy, Error Rate, Sensitivity and Specificity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0"/>
            <a:ext cx="4724400" cy="3505200"/>
          </a:xfrm>
        </p:spPr>
        <p:txBody>
          <a:bodyPr/>
          <a:lstStyle/>
          <a:p>
            <a:r>
              <a:rPr lang="en-US" altLang="en-US" sz="2400" b="1" smtClean="0"/>
              <a:t>Classifier Accuracy, </a:t>
            </a:r>
            <a:r>
              <a:rPr lang="en-US" altLang="en-US" sz="2400" smtClean="0"/>
              <a:t>or recognition rate: percentage of test set tuples that are correctly classified</a:t>
            </a:r>
          </a:p>
          <a:p>
            <a:pPr lvl="1">
              <a:buFont typeface="Wingdings" pitchFamily="2" charset="2"/>
              <a:buNone/>
            </a:pPr>
            <a:r>
              <a:rPr lang="en-US" altLang="en-US" sz="2400" b="1" smtClean="0"/>
              <a:t>Accuracy = (TP + TN)/All</a:t>
            </a:r>
            <a:endParaRPr lang="en-US" altLang="en-US" sz="2400" smtClean="0"/>
          </a:p>
          <a:p>
            <a:r>
              <a:rPr lang="en-US" altLang="en-US" sz="2400" b="1" smtClean="0"/>
              <a:t>Error rate: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1 –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accuracy</a:t>
            </a:r>
            <a:r>
              <a:rPr lang="en-US" altLang="en-US" sz="2400" smtClean="0"/>
              <a:t>, or</a:t>
            </a:r>
          </a:p>
          <a:p>
            <a:pPr lvl="1">
              <a:buFont typeface="Wingdings" pitchFamily="2" charset="2"/>
              <a:buNone/>
            </a:pPr>
            <a:r>
              <a:rPr lang="en-US" altLang="en-US" sz="2400" b="1" smtClean="0"/>
              <a:t>Error rate = (FP + FN)/All</a:t>
            </a:r>
          </a:p>
        </p:txBody>
      </p:sp>
      <p:sp>
        <p:nvSpPr>
          <p:cNvPr id="91140" name="Rectangle 3"/>
          <p:cNvSpPr>
            <a:spLocks noChangeArrowheads="1"/>
          </p:cNvSpPr>
          <p:nvPr/>
        </p:nvSpPr>
        <p:spPr bwMode="auto">
          <a:xfrm>
            <a:off x="4267200" y="1371600"/>
            <a:ext cx="4724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b="1"/>
              <a:t>Class Imbalance Problem</a:t>
            </a:r>
            <a:r>
              <a:rPr lang="en-US" altLang="en-US" sz="2400"/>
              <a:t>: </a:t>
            </a:r>
          </a:p>
          <a:p>
            <a:pPr lvl="1"/>
            <a:r>
              <a:rPr lang="en-US" altLang="en-US" sz="2400"/>
              <a:t>One class may be </a:t>
            </a:r>
            <a:r>
              <a:rPr lang="en-US" altLang="en-US" sz="2400" i="1"/>
              <a:t>rare</a:t>
            </a:r>
            <a:r>
              <a:rPr lang="en-US" altLang="en-US" sz="2400"/>
              <a:t>, e.g. fraud, or HIV-positive</a:t>
            </a:r>
          </a:p>
          <a:p>
            <a:pPr lvl="1"/>
            <a:r>
              <a:rPr lang="en-US" altLang="en-US" sz="2400"/>
              <a:t>Significant </a:t>
            </a:r>
            <a:r>
              <a:rPr lang="en-US" altLang="en-US" sz="2400" i="1"/>
              <a:t>majority of the negative class</a:t>
            </a:r>
            <a:r>
              <a:rPr lang="en-US" altLang="en-US" sz="2400"/>
              <a:t> and minority of the positive class</a:t>
            </a:r>
          </a:p>
          <a:p>
            <a:pPr lvl="1"/>
            <a:r>
              <a:rPr lang="en-US" altLang="en-US" sz="2400" b="1"/>
              <a:t>Sensitivity</a:t>
            </a:r>
            <a:r>
              <a:rPr lang="en-US" altLang="en-US" sz="2400"/>
              <a:t>: True Positive recognition rate</a:t>
            </a:r>
          </a:p>
          <a:p>
            <a:pPr lvl="2"/>
            <a:r>
              <a:rPr lang="en-US" altLang="en-US" b="1"/>
              <a:t>Sensitivity = TP/P</a:t>
            </a:r>
          </a:p>
          <a:p>
            <a:pPr lvl="1"/>
            <a:r>
              <a:rPr lang="en-US" altLang="en-US" sz="2400" b="1"/>
              <a:t>Specificity</a:t>
            </a:r>
            <a:r>
              <a:rPr lang="en-US" altLang="en-US" sz="2400"/>
              <a:t>: True Negative recognition rate</a:t>
            </a:r>
          </a:p>
          <a:p>
            <a:pPr lvl="2"/>
            <a:r>
              <a:rPr lang="en-US" altLang="en-US" b="1"/>
              <a:t>Specificity = TN/N</a:t>
            </a:r>
          </a:p>
        </p:txBody>
      </p:sp>
      <p:graphicFrame>
        <p:nvGraphicFramePr>
          <p:cNvPr id="62595" name="Group 131"/>
          <p:cNvGraphicFramePr>
            <a:graphicFrameLocks noGrp="1"/>
          </p:cNvGraphicFramePr>
          <p:nvPr/>
        </p:nvGraphicFramePr>
        <p:xfrm>
          <a:off x="1524000" y="1371600"/>
          <a:ext cx="1905000" cy="1466852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A\P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¬C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P’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N’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All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1168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901F570-7A39-4AB5-AE63-4E3D365FAD22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7" descr="8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4267200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7" name="Picture 8" descr="8recal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225" y="2895600"/>
            <a:ext cx="31242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88" name="Picture 7" descr="8precisi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65313"/>
            <a:ext cx="3581400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02638" cy="1219200"/>
          </a:xfrm>
        </p:spPr>
        <p:txBody>
          <a:bodyPr/>
          <a:lstStyle/>
          <a:p>
            <a:r>
              <a:rPr lang="en-US" altLang="en-US" smtClean="0"/>
              <a:t>Classifier Evaluation Metrics: </a:t>
            </a:r>
            <a:br>
              <a:rPr lang="en-US" altLang="en-US" smtClean="0"/>
            </a:br>
            <a:r>
              <a:rPr lang="en-US" altLang="en-US" smtClean="0"/>
              <a:t>Precision and Recall, and F-measures</a:t>
            </a:r>
          </a:p>
        </p:txBody>
      </p:sp>
      <p:sp>
        <p:nvSpPr>
          <p:cNvPr id="931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371600"/>
            <a:ext cx="8429625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smtClean="0"/>
              <a:t>Precision</a:t>
            </a:r>
            <a:r>
              <a:rPr lang="en-US" altLang="en-US" sz="2400" smtClean="0"/>
              <a:t>: exactness – what % of tuples that the classifier labeled as positive are actually positive</a:t>
            </a:r>
          </a:p>
          <a:p>
            <a:pPr lvl="1">
              <a:lnSpc>
                <a:spcPct val="90000"/>
              </a:lnSpc>
            </a:pPr>
            <a:endParaRPr lang="en-US" altLang="en-US" sz="2400" b="1" smtClean="0"/>
          </a:p>
          <a:p>
            <a:pPr>
              <a:lnSpc>
                <a:spcPct val="90000"/>
              </a:lnSpc>
            </a:pPr>
            <a:r>
              <a:rPr lang="en-US" altLang="en-US" sz="2400" b="1" smtClean="0"/>
              <a:t>Recall: </a:t>
            </a:r>
            <a:r>
              <a:rPr lang="en-US" altLang="en-US" sz="2400" smtClean="0"/>
              <a:t>completeness – what % of positive tuples did the classifier label as positive?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Perfect score is 1.0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Inverse relationship between precision &amp; recall</a:t>
            </a:r>
          </a:p>
          <a:p>
            <a:pPr>
              <a:lnSpc>
                <a:spcPct val="80000"/>
              </a:lnSpc>
            </a:pPr>
            <a:r>
              <a:rPr lang="en-US" altLang="en-US" sz="2400" b="1" i="1" smtClean="0"/>
              <a:t>F</a:t>
            </a:r>
            <a:r>
              <a:rPr lang="en-US" altLang="en-US" sz="2400" b="1" smtClean="0"/>
              <a:t> measure (</a:t>
            </a:r>
            <a:r>
              <a:rPr lang="en-US" altLang="en-US" sz="2400" b="1" i="1" smtClean="0"/>
              <a:t>F</a:t>
            </a:r>
            <a:r>
              <a:rPr lang="en-US" altLang="en-US" sz="2400" b="1" i="1" baseline="-25000" smtClean="0"/>
              <a:t>1</a:t>
            </a:r>
            <a:r>
              <a:rPr lang="en-US" altLang="en-US" sz="2400" b="1" smtClean="0"/>
              <a:t> </a:t>
            </a:r>
            <a:r>
              <a:rPr lang="en-US" altLang="en-US" sz="2400" smtClean="0"/>
              <a:t>or</a:t>
            </a:r>
            <a:r>
              <a:rPr lang="en-US" altLang="en-US" sz="2400" b="1" smtClean="0"/>
              <a:t> </a:t>
            </a:r>
            <a:r>
              <a:rPr lang="en-US" altLang="en-US" sz="2400" b="1" i="1" smtClean="0"/>
              <a:t>F</a:t>
            </a:r>
            <a:r>
              <a:rPr lang="en-US" altLang="en-US" sz="2400" b="1" smtClean="0"/>
              <a:t>-score)</a:t>
            </a:r>
            <a:r>
              <a:rPr lang="en-US" altLang="en-US" sz="2400" smtClean="0"/>
              <a:t>: harmonic mean of precision and recall,</a:t>
            </a:r>
            <a:endParaRPr lang="en-US" altLang="en-US" sz="2400" b="1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2400" b="1" i="1" smtClean="0"/>
          </a:p>
          <a:p>
            <a:pPr>
              <a:lnSpc>
                <a:spcPct val="80000"/>
              </a:lnSpc>
            </a:pPr>
            <a:r>
              <a:rPr lang="en-US" altLang="en-US" sz="2400" b="1" i="1" smtClean="0"/>
              <a:t>F</a:t>
            </a:r>
            <a:r>
              <a:rPr lang="en-US" altLang="en-US" sz="2400" b="1" i="1" baseline="-25000" smtClean="0">
                <a:cs typeface="Tahoma" pitchFamily="34" charset="0"/>
              </a:rPr>
              <a:t>ß</a:t>
            </a:r>
            <a:r>
              <a:rPr lang="en-US" altLang="en-US" sz="2400" b="1" smtClean="0"/>
              <a:t>:  </a:t>
            </a:r>
            <a:r>
              <a:rPr lang="en-US" altLang="en-US" sz="2400" smtClean="0"/>
              <a:t>weighted measure of precision and recall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assigns </a:t>
            </a:r>
            <a:r>
              <a:rPr lang="en-US" altLang="en-US" sz="2400" smtClean="0">
                <a:cs typeface="Tahoma" pitchFamily="34" charset="0"/>
              </a:rPr>
              <a:t>ß times as much weight to recall as to precision</a:t>
            </a:r>
            <a:endParaRPr lang="en-US" altLang="en-US" sz="2400" smtClean="0"/>
          </a:p>
        </p:txBody>
      </p:sp>
      <p:sp>
        <p:nvSpPr>
          <p:cNvPr id="93191" name="Text Box 5"/>
          <p:cNvSpPr txBox="1">
            <a:spLocks noChangeArrowheads="1"/>
          </p:cNvSpPr>
          <p:nvPr/>
        </p:nvSpPr>
        <p:spPr bwMode="auto">
          <a:xfrm>
            <a:off x="1050925" y="501015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Tahoma" pitchFamily="34" charset="0"/>
            </a:endParaRPr>
          </a:p>
        </p:txBody>
      </p:sp>
      <p:sp>
        <p:nvSpPr>
          <p:cNvPr id="93192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EE82893-1B87-463B-82EE-B9579FD06D16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 b="1"/>
          </a:p>
        </p:txBody>
      </p:sp>
      <p:pic>
        <p:nvPicPr>
          <p:cNvPr id="93193" name="Picture 8" descr="8Fbet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5791200"/>
            <a:ext cx="57912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r>
              <a:rPr lang="en-US" altLang="en-US" smtClean="0"/>
              <a:t>Classifier Evaluation Metrics: Example</a:t>
            </a:r>
          </a:p>
        </p:txBody>
      </p:sp>
      <p:sp>
        <p:nvSpPr>
          <p:cNvPr id="95235" name="Rectangle 35"/>
          <p:cNvSpPr>
            <a:spLocks noChangeArrowheads="1"/>
          </p:cNvSpPr>
          <p:nvPr/>
        </p:nvSpPr>
        <p:spPr bwMode="auto">
          <a:xfrm>
            <a:off x="228600" y="45720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400">
              <a:latin typeface="Tahoma" pitchFamily="34" charset="0"/>
            </a:endParaRPr>
          </a:p>
        </p:txBody>
      </p:sp>
      <p:sp>
        <p:nvSpPr>
          <p:cNvPr id="95236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B9827ED-A5A7-47E1-9B98-443224FBD747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200" b="1"/>
          </a:p>
        </p:txBody>
      </p:sp>
      <p:sp>
        <p:nvSpPr>
          <p:cNvPr id="95237" name="Content Placeholder 1"/>
          <p:cNvSpPr>
            <a:spLocks noGrp="1"/>
          </p:cNvSpPr>
          <p:nvPr>
            <p:ph sz="half" idx="1"/>
          </p:nvPr>
        </p:nvSpPr>
        <p:spPr>
          <a:xfrm>
            <a:off x="228600" y="3429000"/>
            <a:ext cx="8458200" cy="609600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altLang="en-US" sz="2400" i="1" smtClean="0"/>
              <a:t>Precision</a:t>
            </a:r>
            <a:r>
              <a:rPr lang="en-US" altLang="en-US" sz="2400" smtClean="0"/>
              <a:t> = 90/230 = 39.13%             </a:t>
            </a:r>
            <a:r>
              <a:rPr lang="en-US" altLang="en-US" sz="2400" i="1" smtClean="0"/>
              <a:t>Recall</a:t>
            </a:r>
            <a:r>
              <a:rPr lang="en-US" altLang="en-US" sz="2400" smtClean="0"/>
              <a:t> = 90/300 = 30.00%</a:t>
            </a:r>
          </a:p>
          <a:p>
            <a:endParaRPr lang="en-US" altLang="en-US" smtClean="0"/>
          </a:p>
        </p:txBody>
      </p:sp>
      <p:graphicFrame>
        <p:nvGraphicFramePr>
          <p:cNvPr id="7" name="Group 54"/>
          <p:cNvGraphicFramePr>
            <a:graphicFrameLocks noGrp="1"/>
          </p:cNvGraphicFramePr>
          <p:nvPr/>
        </p:nvGraphicFramePr>
        <p:xfrm>
          <a:off x="228600" y="1889125"/>
          <a:ext cx="8839200" cy="1466852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810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383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Actual Class\Predicted class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yes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no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Recognition(%)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yes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30.00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sensitivity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cancer = no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9560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9700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98.56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specificity)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9770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10000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96.40 (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accuracy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091488" cy="1066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Evaluating Classifier Accuracy:</a:t>
            </a:r>
            <a:br>
              <a:rPr lang="en-US" altLang="en-US" smtClean="0"/>
            </a:br>
            <a:r>
              <a:rPr lang="en-US" altLang="en-US" smtClean="0"/>
              <a:t>Holdout &amp; Cross-Validation Methods</a:t>
            </a:r>
            <a:endParaRPr lang="en-US" altLang="en-US" sz="4000" smtClean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763000" cy="5273675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Holdout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Given data is randomly partitioned into two independent sets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Training set (e.g., 2/3) for model construction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Test set (e.g., 1/3) for accuracy estimation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u="sng" smtClean="0"/>
              <a:t>Random sampling</a:t>
            </a:r>
            <a:r>
              <a:rPr lang="en-US" altLang="en-US" sz="2400" smtClean="0"/>
              <a:t>: a variation of holdout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mtClean="0"/>
              <a:t>Repeat holdout k times, accuracy = avg. of the accuracies obtained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Cross-validation</a:t>
            </a:r>
            <a:r>
              <a:rPr lang="en-US" altLang="en-US" sz="2400" smtClean="0"/>
              <a:t> (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-fold, where k = 10 is most popular)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Randomly partition the data into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mutually exclusive</a:t>
            </a:r>
            <a:r>
              <a:rPr lang="en-US" altLang="en-US" sz="2400" smtClean="0"/>
              <a:t> subsets, each approximately equal size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At </a:t>
            </a:r>
            <a:r>
              <a:rPr lang="en-US" altLang="en-US" sz="2400" i="1" smtClean="0"/>
              <a:t>i</a:t>
            </a:r>
            <a:r>
              <a:rPr lang="en-US" altLang="en-US" sz="2400" smtClean="0"/>
              <a:t>-th iteration, use D</a:t>
            </a:r>
            <a:r>
              <a:rPr lang="en-US" altLang="en-US" sz="2400" baseline="-25000" smtClean="0"/>
              <a:t>i </a:t>
            </a:r>
            <a:r>
              <a:rPr lang="en-US" altLang="en-US" sz="2400" smtClean="0"/>
              <a:t>as test set and others as training set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u="sng" smtClean="0"/>
              <a:t>Leave-one-out</a:t>
            </a:r>
            <a:r>
              <a:rPr lang="en-US" altLang="en-US" sz="2400" smtClean="0"/>
              <a:t>: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folds where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= # of tuples, for small sized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 u="sng" smtClean="0"/>
              <a:t>*Stratified cross-validation*</a:t>
            </a:r>
            <a:r>
              <a:rPr lang="en-US" altLang="en-US" sz="2400" smtClean="0"/>
              <a:t>: folds are stratified so that class dist. in each fold is approx. the same as that in the initial data</a:t>
            </a:r>
          </a:p>
        </p:txBody>
      </p:sp>
      <p:sp>
        <p:nvSpPr>
          <p:cNvPr id="9728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D69BCB8-7D42-4B7B-94A8-0B05010793C0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76200"/>
            <a:ext cx="34290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52400" y="381000"/>
            <a:ext cx="6400800" cy="6096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Model Selection: ROC Curves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295400"/>
            <a:ext cx="5562600" cy="52578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b="1" smtClean="0"/>
              <a:t>ROC</a:t>
            </a:r>
            <a:r>
              <a:rPr lang="en-US" altLang="en-US" sz="2400" smtClean="0"/>
              <a:t> (Receiver Operating Characteristics) curves: for visual comparison of classification models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Originated from signal detection theory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Shows the trade-off between the true positive rate and the false positive rate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The area under the ROC curve is a measure of the accuracy of the model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Rank the test tuples in decreasing order: the one that is most likely to belong to the positive class appears at the top of the list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smtClean="0"/>
              <a:t>The closer to the diagonal line (i.e., the closer the area is to 0.5), the less accurate is the model</a:t>
            </a:r>
          </a:p>
        </p:txBody>
      </p:sp>
      <p:sp>
        <p:nvSpPr>
          <p:cNvPr id="111621" name="Rectangle 7"/>
          <p:cNvSpPr>
            <a:spLocks noChangeArrowheads="1"/>
          </p:cNvSpPr>
          <p:nvPr/>
        </p:nvSpPr>
        <p:spPr bwMode="auto">
          <a:xfrm>
            <a:off x="5791200" y="3429000"/>
            <a:ext cx="3352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Vertical axis represents the true positive rate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Horizontal axis rep. the false positive rate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The plot also shows a diagonal line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A model with perfect accuracy will have an area of 1.0</a:t>
            </a:r>
          </a:p>
        </p:txBody>
      </p:sp>
      <p:sp>
        <p:nvSpPr>
          <p:cNvPr id="111622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609BB79-FB3D-41D6-B9EA-3F171D7117DA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28600" y="152400"/>
            <a:ext cx="9601200" cy="838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mtClean="0">
                <a:solidFill>
                  <a:srgbClr val="170981"/>
                </a:solidFill>
              </a:rPr>
              <a:t>Issues Affecting Model Selection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378825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Accuracy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classifier accuracy: predicting class label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Speed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time to construct the model (training time)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time to use the model (classification/prediction time)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Robustness</a:t>
            </a:r>
            <a:r>
              <a:rPr lang="en-US" altLang="en-US" sz="2400" smtClean="0"/>
              <a:t>: handling noise and missing values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Scalability</a:t>
            </a:r>
            <a:r>
              <a:rPr lang="en-US" altLang="en-US" sz="2400" smtClean="0"/>
              <a:t>: efficiency in disk-resident databases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Interpretability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understanding and insight provided by the model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Other measures, e.g., goodness of rules, such as decision tree size or compactness of classification rules</a:t>
            </a:r>
          </a:p>
        </p:txBody>
      </p:sp>
      <p:sp>
        <p:nvSpPr>
          <p:cNvPr id="113668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3CACA7F-50DB-4731-90CF-063ECF4E02B4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503908-3851-482A-AE13-60637D01CB86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83638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Supervised vs. Unsupervised Learning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solidFill>
                  <a:srgbClr val="F83F24"/>
                </a:solidFill>
              </a:rPr>
              <a:t>Supervised learning (classification)</a:t>
            </a:r>
            <a:endParaRPr lang="en-US" altLang="en-US" sz="2400" smtClean="0"/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Supervision: The training data (observations, measurements, etc.) are accompanied by </a:t>
            </a:r>
            <a:r>
              <a:rPr lang="en-US" altLang="en-US" sz="2400" b="1" smtClean="0"/>
              <a:t>labels</a:t>
            </a:r>
            <a:r>
              <a:rPr lang="en-US" altLang="en-US" sz="2400" smtClean="0"/>
              <a:t> indicating the class of the observations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New data is classified based on the training set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smtClean="0">
                <a:solidFill>
                  <a:srgbClr val="F83F24"/>
                </a:solidFill>
              </a:rPr>
              <a:t>Unsupervised learning</a:t>
            </a:r>
            <a:r>
              <a:rPr lang="en-US" altLang="en-US" sz="2400" smtClean="0"/>
              <a:t> </a:t>
            </a:r>
            <a:r>
              <a:rPr lang="en-US" altLang="en-US" sz="2400" smtClean="0">
                <a:solidFill>
                  <a:srgbClr val="FF3300"/>
                </a:solidFill>
              </a:rPr>
              <a:t>(clustering)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The class labels of training data is unknown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400" smtClean="0"/>
              <a:t>Given a set of measurements, observations, etc. with the aim of establishing the existence of classes or clusters in the data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838200"/>
            <a:ext cx="4572000" cy="216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609600"/>
            <a:ext cx="9372600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Ensemble Methods: Increasing the Accuracy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590800"/>
            <a:ext cx="8458200" cy="3810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Ensemble methods</a:t>
            </a:r>
          </a:p>
          <a:p>
            <a:pPr lvl="1" eaLnBrk="1" hangingPunct="1"/>
            <a:r>
              <a:rPr lang="en-US" altLang="en-US" sz="2400" smtClean="0"/>
              <a:t>Use a combination of models to increase accuracy</a:t>
            </a:r>
          </a:p>
          <a:p>
            <a:pPr lvl="1" eaLnBrk="1" hangingPunct="1"/>
            <a:r>
              <a:rPr lang="en-US" altLang="en-US" sz="2400" smtClean="0"/>
              <a:t>Combine a series of k learned models, M</a:t>
            </a:r>
            <a:r>
              <a:rPr lang="en-US" altLang="en-US" sz="2400" baseline="-25000" smtClean="0"/>
              <a:t>1</a:t>
            </a:r>
            <a:r>
              <a:rPr lang="en-US" altLang="en-US" sz="2400" smtClean="0"/>
              <a:t>, M</a:t>
            </a:r>
            <a:r>
              <a:rPr lang="en-US" altLang="en-US" sz="2400" baseline="-25000" smtClean="0"/>
              <a:t>2</a:t>
            </a:r>
            <a:r>
              <a:rPr lang="en-US" altLang="en-US" sz="2400" smtClean="0"/>
              <a:t>, …, M</a:t>
            </a:r>
            <a:r>
              <a:rPr lang="en-US" altLang="en-US" sz="2400" baseline="-25000" smtClean="0"/>
              <a:t>k</a:t>
            </a:r>
            <a:r>
              <a:rPr lang="en-US" altLang="en-US" sz="2400" smtClean="0"/>
              <a:t>, with the aim of creating an improved model M*</a:t>
            </a:r>
          </a:p>
          <a:p>
            <a:pPr eaLnBrk="1" hangingPunct="1"/>
            <a:r>
              <a:rPr lang="en-US" altLang="en-US" sz="2400" smtClean="0"/>
              <a:t>Popular ensemble methods</a:t>
            </a:r>
          </a:p>
          <a:p>
            <a:pPr lvl="1" eaLnBrk="1" hangingPunct="1"/>
            <a:r>
              <a:rPr lang="en-US" altLang="en-US" sz="2400" smtClean="0"/>
              <a:t>Bagging: averaging the prediction over a collection of classifiers</a:t>
            </a:r>
          </a:p>
          <a:p>
            <a:pPr lvl="1" eaLnBrk="1" hangingPunct="1"/>
            <a:r>
              <a:rPr lang="en-US" altLang="en-US" sz="2400" smtClean="0"/>
              <a:t>Boosting: weighted vote with a collection of classifiers</a:t>
            </a:r>
          </a:p>
          <a:p>
            <a:pPr lvl="1" eaLnBrk="1" hangingPunct="1"/>
            <a:r>
              <a:rPr lang="en-US" altLang="en-US" sz="2400" smtClean="0"/>
              <a:t>Ensemble: combining a set of heterogeneous classifiers</a:t>
            </a:r>
          </a:p>
        </p:txBody>
      </p:sp>
      <p:sp>
        <p:nvSpPr>
          <p:cNvPr id="117765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C03C7AE-9CC1-4B07-902B-BD8FA47BEB1E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altLang="en-US" sz="3200" b="0" smtClean="0"/>
              <a:t>Classification of Class-Imbalanced Data Sets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Class-imbalance problem: Rare positive example but numerous negative ones, e.g., medical diagnosis, fraud, oil-spill, fault, etc. 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Traditional methods assume a balanced distribution of classes and equal error costs: not suitable for class-imbalanced data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Typical methods for imbalance data in 2-class classification: 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smtClean="0"/>
              <a:t>Oversampling</a:t>
            </a:r>
            <a:r>
              <a:rPr lang="en-US" altLang="en-US" sz="2400" smtClean="0"/>
              <a:t>: re-sampling of data from positive class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smtClean="0"/>
              <a:t>Under-sampling</a:t>
            </a:r>
            <a:r>
              <a:rPr lang="en-US" altLang="en-US" sz="2400" smtClean="0"/>
              <a:t>: randomly eliminate  tuples from negative class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smtClean="0"/>
              <a:t>Threshold-moving</a:t>
            </a:r>
            <a:r>
              <a:rPr lang="en-US" altLang="en-US" sz="2400" smtClean="0"/>
              <a:t>: moves the decision threshold, t, so that the rare class tuples are easier to classify, and hence, less chance of costly false negative errors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Ensemble techniques: Ensemble multiple classifiers introduced above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Still difficult for class imbalance problem on multiclass tasks</a:t>
            </a:r>
          </a:p>
        </p:txBody>
      </p:sp>
      <p:sp>
        <p:nvSpPr>
          <p:cNvPr id="128004" name="Slide Number Placeholder 7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4103895-31D6-4E2E-B4AA-A9B66310A506}" type="slidenum">
              <a:rPr lang="en-US" altLang="en-US" sz="12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200" b="1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0FD953AD-9C65-4CC1-8D2A-BCC939BF6F52}" type="slidenum">
              <a:rPr lang="zh-CN" altLang="en-US" sz="1200">
                <a:ea typeface="SimSun" pitchFamily="2" charset="-122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zh-CN" sz="1200">
              <a:ea typeface="SimSun" pitchFamily="2" charset="-122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152400"/>
            <a:ext cx="8839200" cy="3886200"/>
          </a:xfrm>
        </p:spPr>
        <p:txBody>
          <a:bodyPr/>
          <a:lstStyle/>
          <a:p>
            <a:r>
              <a:rPr lang="en-US" altLang="en-US" sz="5400" smtClean="0"/>
              <a:t>Data Mining: </a:t>
            </a:r>
            <a:br>
              <a:rPr lang="en-US" altLang="en-US" sz="5400" smtClean="0"/>
            </a:br>
            <a:r>
              <a:rPr lang="en-US" altLang="en-US" sz="5400" smtClean="0"/>
              <a:t> </a:t>
            </a:r>
            <a:r>
              <a:rPr lang="en-US" altLang="en-US" sz="4400" smtClean="0"/>
              <a:t>Concepts and Techniques</a:t>
            </a:r>
            <a:br>
              <a:rPr lang="en-US" altLang="en-US" sz="4400" smtClean="0"/>
            </a:br>
            <a:r>
              <a:rPr lang="en-US" altLang="en-US" sz="4400" smtClean="0"/>
              <a:t> </a:t>
            </a:r>
            <a:r>
              <a:rPr lang="en-US" altLang="en-US" sz="2400" smtClean="0"/>
              <a:t>(3</a:t>
            </a:r>
            <a:r>
              <a:rPr lang="en-US" altLang="en-US" sz="2400" baseline="30000" smtClean="0"/>
              <a:t>rd</a:t>
            </a:r>
            <a:r>
              <a:rPr lang="en-US" altLang="en-US" sz="2400" smtClean="0"/>
              <a:t> ed.)</a:t>
            </a:r>
            <a:r>
              <a:rPr lang="en-US" altLang="en-US" sz="4400" smtClean="0"/>
              <a:t/>
            </a:r>
            <a:br>
              <a:rPr lang="en-US" altLang="en-US" sz="4400" smtClean="0"/>
            </a:br>
            <a:r>
              <a:rPr lang="en-US" altLang="en-US" sz="3200" smtClean="0"/>
              <a:t/>
            </a:r>
            <a:br>
              <a:rPr lang="en-US" altLang="en-US" sz="3200" smtClean="0"/>
            </a:br>
            <a:r>
              <a:rPr lang="en-US" altLang="en-US" sz="2800" smtClean="0"/>
              <a:t>— Chapter 9</a:t>
            </a:r>
            <a:r>
              <a:rPr lang="en-US" altLang="en-US" sz="2400" smtClean="0"/>
              <a:t> —</a:t>
            </a:r>
            <a:br>
              <a:rPr lang="en-US" altLang="en-US" sz="2400" smtClean="0"/>
            </a:br>
            <a:r>
              <a:rPr lang="en-US" altLang="en-US" sz="2800" smtClean="0"/>
              <a:t>Classification: Advanced Methods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4419600"/>
            <a:ext cx="8610600" cy="1905000"/>
          </a:xfrm>
        </p:spPr>
        <p:txBody>
          <a:bodyPr/>
          <a:lstStyle/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Jiawei Han, Micheline Kamber, and Jian Pei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University of Illinois at Urbana-Champaign &amp;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Simon Fraser University</a:t>
            </a:r>
          </a:p>
          <a:p>
            <a:pPr algn="ctr">
              <a:lnSpc>
                <a:spcPct val="110000"/>
              </a:lnSpc>
              <a:buFont typeface="Wingdings" pitchFamily="2" charset="2"/>
              <a:buNone/>
            </a:pPr>
            <a:r>
              <a:rPr lang="en-US" altLang="en-US" sz="2400" smtClean="0"/>
              <a:t>©2013 Han, Kamber &amp; Pei.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3669975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A44E40F-BB8B-409F-BC73-D7759A58195E}" type="slidenum">
              <a:rPr lang="en-US" altLang="en-US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52400" y="304800"/>
            <a:ext cx="93726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 smtClean="0"/>
              <a:t>Chapter 9. Classification: Advanced Methods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295400"/>
            <a:ext cx="8458200" cy="53340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dirty="0" smtClean="0"/>
              <a:t>Bayesian Belief Networks</a:t>
            </a:r>
          </a:p>
          <a:p>
            <a:pPr>
              <a:lnSpc>
                <a:spcPct val="130000"/>
              </a:lnSpc>
            </a:pPr>
            <a:r>
              <a:rPr lang="en-US" altLang="en-US" dirty="0" smtClean="0"/>
              <a:t>Classification by </a:t>
            </a:r>
            <a:r>
              <a:rPr lang="en-US" altLang="en-US" dirty="0" err="1" smtClean="0"/>
              <a:t>Backpropagation</a:t>
            </a:r>
            <a:endParaRPr lang="en-US" altLang="en-US" dirty="0" smtClean="0"/>
          </a:p>
          <a:p>
            <a:pPr>
              <a:lnSpc>
                <a:spcPct val="130000"/>
              </a:lnSpc>
            </a:pPr>
            <a:r>
              <a:rPr lang="en-US" altLang="en-US" dirty="0" smtClean="0"/>
              <a:t>Support Vector Machines</a:t>
            </a:r>
          </a:p>
          <a:p>
            <a:pPr>
              <a:lnSpc>
                <a:spcPct val="130000"/>
              </a:lnSpc>
            </a:pPr>
            <a:r>
              <a:rPr lang="en-US" altLang="en-US" dirty="0" smtClean="0"/>
              <a:t>Lazy Learners (or Learning from Your Neighbors)</a:t>
            </a:r>
          </a:p>
          <a:p>
            <a:pPr>
              <a:lnSpc>
                <a:spcPct val="130000"/>
              </a:lnSpc>
            </a:pPr>
            <a:r>
              <a:rPr lang="en-US" altLang="en-US" dirty="0" smtClean="0"/>
              <a:t>Other Classification Methods</a:t>
            </a:r>
          </a:p>
        </p:txBody>
      </p:sp>
      <p:sp>
        <p:nvSpPr>
          <p:cNvPr id="4101" name="AutoShape 8"/>
          <p:cNvSpPr>
            <a:spLocks noChangeArrowheads="1"/>
          </p:cNvSpPr>
          <p:nvPr/>
        </p:nvSpPr>
        <p:spPr bwMode="auto">
          <a:xfrm rot="9678759">
            <a:off x="4953000" y="1295400"/>
            <a:ext cx="381000" cy="45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0430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11DB6A5-59E5-48F3-AEBA-A6D3200D9E9E}" type="slidenum">
              <a:rPr lang="en-US" altLang="en-US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2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Bayesian Belief Networks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672513" cy="31242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b="1" smtClean="0"/>
              <a:t>Bayesian belief network</a:t>
            </a:r>
            <a:r>
              <a:rPr lang="en-US" altLang="en-US" sz="2000" smtClean="0"/>
              <a:t> (also known as </a:t>
            </a:r>
            <a:r>
              <a:rPr lang="en-US" altLang="en-US" sz="2000" b="1" smtClean="0"/>
              <a:t>Bayesian network</a:t>
            </a:r>
            <a:r>
              <a:rPr lang="en-US" altLang="en-US" sz="2000" smtClean="0"/>
              <a:t>, </a:t>
            </a:r>
            <a:r>
              <a:rPr lang="en-US" altLang="en-US" sz="2000" b="1" smtClean="0"/>
              <a:t>probabilistic network</a:t>
            </a:r>
            <a:r>
              <a:rPr lang="en-US" altLang="en-US" sz="2000" smtClean="0"/>
              <a:t>): allows </a:t>
            </a:r>
            <a:r>
              <a:rPr lang="en-US" altLang="en-US" sz="2000" i="1" smtClean="0"/>
              <a:t>class conditional independencies</a:t>
            </a:r>
            <a:r>
              <a:rPr lang="en-US" altLang="en-US" sz="2000" smtClean="0"/>
              <a:t> between </a:t>
            </a:r>
            <a:r>
              <a:rPr lang="en-US" altLang="en-US" sz="2000" i="1" smtClean="0"/>
              <a:t>subsets</a:t>
            </a:r>
            <a:r>
              <a:rPr lang="en-US" altLang="en-US" sz="2000" smtClean="0"/>
              <a:t> of variables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smtClean="0"/>
              <a:t>Two components: (1) A </a:t>
            </a:r>
            <a:r>
              <a:rPr lang="en-US" altLang="en-US" sz="2000" i="1" smtClean="0"/>
              <a:t>directed acyclic graph </a:t>
            </a:r>
            <a:r>
              <a:rPr lang="en-US" altLang="en-US" sz="2000" smtClean="0"/>
              <a:t>(called a structure)  and (2) a set of </a:t>
            </a:r>
            <a:r>
              <a:rPr lang="en-US" altLang="en-US" sz="2000" i="1" smtClean="0"/>
              <a:t>conditional probability tables </a:t>
            </a:r>
            <a:r>
              <a:rPr lang="en-US" altLang="en-US" sz="2000" smtClean="0"/>
              <a:t>(CPTs)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smtClean="0"/>
              <a:t>A (</a:t>
            </a:r>
            <a:r>
              <a:rPr lang="en-US" altLang="en-US" sz="2000" i="1" smtClean="0"/>
              <a:t>directed acyclic</a:t>
            </a:r>
            <a:r>
              <a:rPr lang="en-US" altLang="en-US" sz="2000" smtClean="0"/>
              <a:t>) graphical model of </a:t>
            </a:r>
            <a:r>
              <a:rPr lang="en-US" altLang="en-US" sz="2000" i="1" smtClean="0"/>
              <a:t>causal influence</a:t>
            </a:r>
            <a:r>
              <a:rPr lang="en-US" altLang="en-US" sz="2000" smtClean="0"/>
              <a:t> relationships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smtClean="0"/>
              <a:t>Represents </a:t>
            </a:r>
            <a:r>
              <a:rPr lang="en-US" altLang="en-US" sz="2000" u="sng" smtClean="0"/>
              <a:t>dependency</a:t>
            </a:r>
            <a:r>
              <a:rPr lang="en-US" altLang="en-US" sz="2000" smtClean="0"/>
              <a:t> among the variables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smtClean="0"/>
              <a:t>Gives a specification of joint probability distribution </a:t>
            </a:r>
          </a:p>
        </p:txBody>
      </p:sp>
      <p:sp>
        <p:nvSpPr>
          <p:cNvPr id="5125" name="AutoShape 4"/>
          <p:cNvSpPr>
            <a:spLocks noChangeArrowheads="1"/>
          </p:cNvSpPr>
          <p:nvPr/>
        </p:nvSpPr>
        <p:spPr bwMode="auto">
          <a:xfrm>
            <a:off x="762000" y="4953000"/>
            <a:ext cx="457200" cy="457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X</a:t>
            </a:r>
          </a:p>
        </p:txBody>
      </p:sp>
      <p:grpSp>
        <p:nvGrpSpPr>
          <p:cNvPr id="5126" name="Group 14"/>
          <p:cNvGrpSpPr>
            <a:grpSpLocks/>
          </p:cNvGrpSpPr>
          <p:nvPr/>
        </p:nvGrpSpPr>
        <p:grpSpPr bwMode="auto">
          <a:xfrm>
            <a:off x="990600" y="4495800"/>
            <a:ext cx="1905000" cy="1905000"/>
            <a:chOff x="1344" y="2400"/>
            <a:chExt cx="1200" cy="1200"/>
          </a:xfrm>
        </p:grpSpPr>
        <p:sp>
          <p:nvSpPr>
            <p:cNvPr id="5128" name="AutoShape 5"/>
            <p:cNvSpPr>
              <a:spLocks noChangeArrowheads="1"/>
            </p:cNvSpPr>
            <p:nvPr/>
          </p:nvSpPr>
          <p:spPr bwMode="auto">
            <a:xfrm>
              <a:off x="2064" y="2640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/>
                <a:t>Y</a:t>
              </a:r>
            </a:p>
          </p:txBody>
        </p:sp>
        <p:sp>
          <p:nvSpPr>
            <p:cNvPr id="5129" name="AutoShape 6"/>
            <p:cNvSpPr>
              <a:spLocks noChangeArrowheads="1"/>
            </p:cNvSpPr>
            <p:nvPr/>
          </p:nvSpPr>
          <p:spPr bwMode="auto">
            <a:xfrm>
              <a:off x="1584" y="3168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/>
                <a:t>Z</a:t>
              </a:r>
            </a:p>
          </p:txBody>
        </p:sp>
        <p:sp>
          <p:nvSpPr>
            <p:cNvPr id="5130" name="Line 7"/>
            <p:cNvSpPr>
              <a:spLocks noChangeShapeType="1"/>
            </p:cNvSpPr>
            <p:nvPr/>
          </p:nvSpPr>
          <p:spPr bwMode="auto">
            <a:xfrm>
              <a:off x="1440" y="2928"/>
              <a:ext cx="19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" name="Line 8"/>
            <p:cNvSpPr>
              <a:spLocks noChangeShapeType="1"/>
            </p:cNvSpPr>
            <p:nvPr/>
          </p:nvSpPr>
          <p:spPr bwMode="auto">
            <a:xfrm flipH="1">
              <a:off x="1776" y="2880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" name="AutoShape 9"/>
            <p:cNvSpPr>
              <a:spLocks noChangeArrowheads="1"/>
            </p:cNvSpPr>
            <p:nvPr/>
          </p:nvSpPr>
          <p:spPr bwMode="auto">
            <a:xfrm>
              <a:off x="2256" y="3312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/>
                <a:t>P</a:t>
              </a:r>
            </a:p>
          </p:txBody>
        </p:sp>
        <p:sp>
          <p:nvSpPr>
            <p:cNvPr id="5133" name="Line 10"/>
            <p:cNvSpPr>
              <a:spLocks noChangeShapeType="1"/>
            </p:cNvSpPr>
            <p:nvPr/>
          </p:nvSpPr>
          <p:spPr bwMode="auto">
            <a:xfrm>
              <a:off x="2256" y="2928"/>
              <a:ext cx="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" name="Line 11"/>
            <p:cNvSpPr>
              <a:spLocks noChangeShapeType="1"/>
            </p:cNvSpPr>
            <p:nvPr/>
          </p:nvSpPr>
          <p:spPr bwMode="auto">
            <a:xfrm>
              <a:off x="1344" y="24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5" name="Line 12"/>
            <p:cNvSpPr>
              <a:spLocks noChangeShapeType="1"/>
            </p:cNvSpPr>
            <p:nvPr/>
          </p:nvSpPr>
          <p:spPr bwMode="auto">
            <a:xfrm>
              <a:off x="2112" y="2400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3352800" y="4495800"/>
            <a:ext cx="5624513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 typeface="Wingdings" pitchFamily="2" charset="2"/>
              <a:buChar char="q"/>
            </a:pPr>
            <a:r>
              <a:rPr lang="en-US" altLang="en-US" sz="2000"/>
              <a:t> Nodes: random variables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Wingdings" pitchFamily="2" charset="2"/>
              <a:buChar char="q"/>
            </a:pPr>
            <a:r>
              <a:rPr lang="en-US" altLang="en-US" sz="2000"/>
              <a:t> Links: dependency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Wingdings" pitchFamily="2" charset="2"/>
              <a:buChar char="q"/>
            </a:pPr>
            <a:r>
              <a:rPr lang="en-US" altLang="en-US" sz="2000"/>
              <a:t> X and Y are the parents of Z, and Y is the parent of P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Wingdings" pitchFamily="2" charset="2"/>
              <a:buChar char="q"/>
            </a:pPr>
            <a:r>
              <a:rPr lang="en-US" altLang="en-US" sz="2000"/>
              <a:t> No dependency between Z and P</a:t>
            </a:r>
          </a:p>
          <a:p>
            <a:pPr eaLnBrk="1" hangingPunct="1">
              <a:spcBef>
                <a:spcPts val="600"/>
              </a:spcBef>
              <a:buClrTx/>
              <a:buSzTx/>
              <a:buFont typeface="Wingdings" pitchFamily="2" charset="2"/>
              <a:buChar char="q"/>
            </a:pPr>
            <a:r>
              <a:rPr lang="en-US" altLang="en-US" sz="2000"/>
              <a:t> Has no loops/cycles</a:t>
            </a:r>
          </a:p>
        </p:txBody>
      </p:sp>
    </p:spTree>
    <p:extLst>
      <p:ext uri="{BB962C8B-B14F-4D97-AF65-F5344CB8AC3E}">
        <p14:creationId xmlns:p14="http://schemas.microsoft.com/office/powerpoint/2010/main" val="245428412"/>
      </p:ext>
    </p:extLst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3BDD74E-EE98-45CE-AF7D-06283D071A03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200" smtClean="0"/>
          </a:p>
        </p:txBody>
      </p:sp>
      <p:sp>
        <p:nvSpPr>
          <p:cNvPr id="614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A Bayesian Network and Some of Its CPTs</a:t>
            </a:r>
          </a:p>
        </p:txBody>
      </p:sp>
      <p:sp>
        <p:nvSpPr>
          <p:cNvPr id="6148" name="Oval 1027"/>
          <p:cNvSpPr>
            <a:spLocks noChangeArrowheads="1"/>
          </p:cNvSpPr>
          <p:nvPr/>
        </p:nvSpPr>
        <p:spPr bwMode="auto">
          <a:xfrm>
            <a:off x="914400" y="1450975"/>
            <a:ext cx="1295400" cy="762000"/>
          </a:xfrm>
          <a:prstGeom prst="ellipse">
            <a:avLst/>
          </a:prstGeom>
          <a:solidFill>
            <a:srgbClr val="F6E6EA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itchFamily="18" charset="0"/>
              </a:rPr>
              <a:t>Fire (F)</a:t>
            </a:r>
            <a:endParaRPr lang="en-US" altLang="en-US" sz="1800">
              <a:latin typeface="Times New Roman" pitchFamily="18" charset="0"/>
            </a:endParaRPr>
          </a:p>
        </p:txBody>
      </p:sp>
      <p:sp>
        <p:nvSpPr>
          <p:cNvPr id="6149" name="Oval 1028"/>
          <p:cNvSpPr>
            <a:spLocks noChangeArrowheads="1"/>
          </p:cNvSpPr>
          <p:nvPr/>
        </p:nvSpPr>
        <p:spPr bwMode="auto">
          <a:xfrm>
            <a:off x="76200" y="3043238"/>
            <a:ext cx="1295400" cy="762000"/>
          </a:xfrm>
          <a:prstGeom prst="ellipse">
            <a:avLst/>
          </a:prstGeom>
          <a:solidFill>
            <a:srgbClr val="CCCC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itchFamily="18" charset="0"/>
              </a:rPr>
              <a:t>Smoke (S)</a:t>
            </a:r>
            <a:endParaRPr lang="en-US" altLang="en-US" sz="1800">
              <a:latin typeface="Times New Roman" pitchFamily="18" charset="0"/>
            </a:endParaRPr>
          </a:p>
        </p:txBody>
      </p:sp>
      <p:sp>
        <p:nvSpPr>
          <p:cNvPr id="6150" name="Oval 1029"/>
          <p:cNvSpPr>
            <a:spLocks noChangeArrowheads="1"/>
          </p:cNvSpPr>
          <p:nvPr/>
        </p:nvSpPr>
        <p:spPr bwMode="auto">
          <a:xfrm>
            <a:off x="762000" y="4419600"/>
            <a:ext cx="1295400" cy="655638"/>
          </a:xfrm>
          <a:prstGeom prst="ellipse">
            <a:avLst/>
          </a:prstGeom>
          <a:solidFill>
            <a:srgbClr val="FAE2F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itchFamily="18" charset="0"/>
              </a:rPr>
              <a:t>Leaving (L)</a:t>
            </a:r>
            <a:endParaRPr lang="en-US" altLang="en-US" sz="1800">
              <a:latin typeface="Times New Roman" pitchFamily="18" charset="0"/>
            </a:endParaRPr>
          </a:p>
        </p:txBody>
      </p:sp>
      <p:sp>
        <p:nvSpPr>
          <p:cNvPr id="6151" name="Oval 1030"/>
          <p:cNvSpPr>
            <a:spLocks noChangeArrowheads="1"/>
          </p:cNvSpPr>
          <p:nvPr/>
        </p:nvSpPr>
        <p:spPr bwMode="auto">
          <a:xfrm>
            <a:off x="2667000" y="1447800"/>
            <a:ext cx="1447800" cy="762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itchFamily="18" charset="0"/>
              </a:rPr>
              <a:t>Tampering (T)</a:t>
            </a:r>
          </a:p>
        </p:txBody>
      </p:sp>
      <p:sp>
        <p:nvSpPr>
          <p:cNvPr id="6152" name="Oval 1031"/>
          <p:cNvSpPr>
            <a:spLocks noChangeArrowheads="1"/>
          </p:cNvSpPr>
          <p:nvPr/>
        </p:nvSpPr>
        <p:spPr bwMode="auto">
          <a:xfrm>
            <a:off x="1974850" y="3003550"/>
            <a:ext cx="1295400" cy="76200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itchFamily="18" charset="0"/>
              </a:rPr>
              <a:t>Alarm (A)</a:t>
            </a:r>
            <a:endParaRPr lang="en-US" altLang="en-US" sz="1800">
              <a:latin typeface="Times New Roman" pitchFamily="18" charset="0"/>
            </a:endParaRPr>
          </a:p>
        </p:txBody>
      </p:sp>
      <p:sp>
        <p:nvSpPr>
          <p:cNvPr id="6153" name="Oval 1032"/>
          <p:cNvSpPr>
            <a:spLocks noChangeArrowheads="1"/>
          </p:cNvSpPr>
          <p:nvPr/>
        </p:nvSpPr>
        <p:spPr bwMode="auto">
          <a:xfrm>
            <a:off x="2705100" y="4343400"/>
            <a:ext cx="1295400" cy="762000"/>
          </a:xfrm>
          <a:prstGeom prst="ellipse">
            <a:avLst/>
          </a:prstGeom>
          <a:solidFill>
            <a:srgbClr val="99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Times New Roman" pitchFamily="18" charset="0"/>
              </a:rPr>
              <a:t>Report (R)</a:t>
            </a:r>
          </a:p>
        </p:txBody>
      </p:sp>
      <p:sp>
        <p:nvSpPr>
          <p:cNvPr id="6154" name="Line 1033"/>
          <p:cNvSpPr>
            <a:spLocks noChangeShapeType="1"/>
          </p:cNvSpPr>
          <p:nvPr/>
        </p:nvSpPr>
        <p:spPr bwMode="auto">
          <a:xfrm flipH="1">
            <a:off x="723900" y="2212975"/>
            <a:ext cx="749300" cy="858838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 type="none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037"/>
          <p:cNvSpPr>
            <a:spLocks noChangeShapeType="1"/>
          </p:cNvSpPr>
          <p:nvPr/>
        </p:nvSpPr>
        <p:spPr bwMode="auto">
          <a:xfrm flipH="1">
            <a:off x="2524125" y="2212975"/>
            <a:ext cx="828675" cy="793750"/>
          </a:xfrm>
          <a:prstGeom prst="line">
            <a:avLst/>
          </a:prstGeom>
          <a:noFill/>
          <a:ln w="38100">
            <a:solidFill>
              <a:srgbClr val="CC0099"/>
            </a:solidFill>
            <a:round/>
            <a:headEnd type="none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061"/>
          <p:cNvSpPr txBox="1">
            <a:spLocks noChangeArrowheads="1"/>
          </p:cNvSpPr>
          <p:nvPr/>
        </p:nvSpPr>
        <p:spPr bwMode="auto">
          <a:xfrm>
            <a:off x="4191000" y="1371600"/>
            <a:ext cx="472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CPT</a:t>
            </a:r>
            <a:r>
              <a:rPr lang="en-US" altLang="en-US" sz="2000">
                <a:solidFill>
                  <a:srgbClr val="000000"/>
                </a:solidFill>
              </a:rPr>
              <a:t>: </a:t>
            </a:r>
            <a:r>
              <a:rPr lang="en-US" altLang="en-US" sz="2000" b="1">
                <a:solidFill>
                  <a:srgbClr val="000000"/>
                </a:solidFill>
              </a:rPr>
              <a:t>Conditional Probability Tables</a:t>
            </a:r>
            <a:endParaRPr lang="en-US" altLang="en-US" sz="2000"/>
          </a:p>
        </p:txBody>
      </p:sp>
      <p:graphicFrame>
        <p:nvGraphicFramePr>
          <p:cNvPr id="6157" name="Object 1062"/>
          <p:cNvGraphicFramePr>
            <a:graphicFrameLocks noChangeAspect="1"/>
          </p:cNvGraphicFramePr>
          <p:nvPr/>
        </p:nvGraphicFramePr>
        <p:xfrm>
          <a:off x="4343400" y="5562600"/>
          <a:ext cx="471011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6" name="Equation" r:id="rId4" imgW="2273300" imgH="508000" progId="Equation.3">
                  <p:embed/>
                </p:oleObj>
              </mc:Choice>
              <mc:Fallback>
                <p:oleObj name="Equation" r:id="rId4" imgW="22733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562600"/>
                        <a:ext cx="4710113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Rectangle 1064"/>
          <p:cNvSpPr>
            <a:spLocks noChangeArrowheads="1"/>
          </p:cNvSpPr>
          <p:nvPr/>
        </p:nvSpPr>
        <p:spPr bwMode="auto">
          <a:xfrm>
            <a:off x="4191000" y="4778375"/>
            <a:ext cx="4800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</a:rPr>
              <a:t>CPT shows the conditional probability for each possible combination of its parents</a:t>
            </a:r>
          </a:p>
        </p:txBody>
      </p:sp>
      <p:sp>
        <p:nvSpPr>
          <p:cNvPr id="6159" name="Text Box 1065"/>
          <p:cNvSpPr txBox="1">
            <a:spLocks noChangeArrowheads="1"/>
          </p:cNvSpPr>
          <p:nvPr/>
        </p:nvSpPr>
        <p:spPr bwMode="auto">
          <a:xfrm>
            <a:off x="117475" y="5562600"/>
            <a:ext cx="4225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/>
              <a:t>Derivation of the probability of a particular combination of values of </a:t>
            </a:r>
            <a:r>
              <a:rPr lang="en-US" altLang="en-US" sz="2000" b="1"/>
              <a:t>X</a:t>
            </a:r>
            <a:r>
              <a:rPr lang="en-US" altLang="en-US" sz="2000"/>
              <a:t>, from CPT:</a:t>
            </a:r>
          </a:p>
        </p:txBody>
      </p:sp>
      <p:sp>
        <p:nvSpPr>
          <p:cNvPr id="6160" name="Line 1033"/>
          <p:cNvSpPr>
            <a:spLocks noChangeShapeType="1"/>
          </p:cNvSpPr>
          <p:nvPr/>
        </p:nvSpPr>
        <p:spPr bwMode="auto">
          <a:xfrm>
            <a:off x="1600200" y="2209800"/>
            <a:ext cx="914400" cy="793750"/>
          </a:xfrm>
          <a:prstGeom prst="line">
            <a:avLst/>
          </a:prstGeom>
          <a:noFill/>
          <a:ln w="38100">
            <a:solidFill>
              <a:srgbClr val="CC0099"/>
            </a:solidFill>
            <a:round/>
            <a:headEnd type="none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037"/>
          <p:cNvSpPr>
            <a:spLocks noChangeShapeType="1"/>
          </p:cNvSpPr>
          <p:nvPr/>
        </p:nvSpPr>
        <p:spPr bwMode="auto">
          <a:xfrm flipH="1">
            <a:off x="1454150" y="3765550"/>
            <a:ext cx="1168400" cy="654050"/>
          </a:xfrm>
          <a:prstGeom prst="line">
            <a:avLst/>
          </a:prstGeom>
          <a:noFill/>
          <a:ln w="38100">
            <a:solidFill>
              <a:srgbClr val="CC0099"/>
            </a:solidFill>
            <a:round/>
            <a:headEnd type="none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037"/>
          <p:cNvSpPr>
            <a:spLocks noChangeShapeType="1"/>
          </p:cNvSpPr>
          <p:nvPr/>
        </p:nvSpPr>
        <p:spPr bwMode="auto">
          <a:xfrm>
            <a:off x="2057400" y="4746625"/>
            <a:ext cx="660400" cy="0"/>
          </a:xfrm>
          <a:prstGeom prst="line">
            <a:avLst/>
          </a:prstGeom>
          <a:noFill/>
          <a:ln w="38100">
            <a:solidFill>
              <a:srgbClr val="CC0099"/>
            </a:solidFill>
            <a:round/>
            <a:headEnd type="none" w="sm" len="sm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48200" y="1782763"/>
          <a:ext cx="3890964" cy="11128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6988"/>
                <a:gridCol w="1296988"/>
                <a:gridCol w="1296988"/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Fire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Smoke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/>
                        <a:t>Θ</a:t>
                      </a:r>
                      <a:r>
                        <a:rPr lang="en-US" sz="1600" baseline="-25000" dirty="0" err="1" smtClean="0"/>
                        <a:t>s|f</a:t>
                      </a:r>
                      <a:endParaRPr lang="en-US" sz="1600" baseline="-25000" dirty="0"/>
                    </a:p>
                  </a:txBody>
                  <a:tcPr marL="91449" marR="91449" marT="45733" marB="45733"/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True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True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.90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False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True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.01</a:t>
                      </a:r>
                      <a:endParaRPr lang="en-US" sz="1600" dirty="0"/>
                    </a:p>
                  </a:txBody>
                  <a:tcPr marL="91449" marR="91449" marT="45733" marB="45733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3013075"/>
          <a:ext cx="4191000" cy="1711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9588"/>
                <a:gridCol w="1561353"/>
                <a:gridCol w="1068294"/>
                <a:gridCol w="821765"/>
              </a:tblGrid>
              <a:tr h="3440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Fire</a:t>
                      </a:r>
                      <a:endParaRPr lang="en-US" sz="1600" dirty="0"/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Tampering</a:t>
                      </a:r>
                      <a:endParaRPr lang="en-US" sz="1600" dirty="0"/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Alarm</a:t>
                      </a:r>
                      <a:endParaRPr lang="en-US" sz="1600" dirty="0"/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Θ</a:t>
                      </a:r>
                      <a:r>
                        <a:rPr lang="en-US" sz="1600" baseline="-25000" dirty="0" err="1" smtClean="0"/>
                        <a:t>a|f,t</a:t>
                      </a:r>
                      <a:endParaRPr lang="en-US" sz="1600" baseline="-25000" dirty="0" smtClean="0"/>
                    </a:p>
                  </a:txBody>
                  <a:tcPr marT="45701" marB="45701"/>
                </a:tc>
              </a:tr>
              <a:tr h="34402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True</a:t>
                      </a:r>
                      <a:endParaRPr lang="en-US" sz="1600" dirty="0"/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.5</a:t>
                      </a:r>
                      <a:endParaRPr lang="en-US" sz="1600" dirty="0"/>
                    </a:p>
                  </a:txBody>
                  <a:tcPr marT="45701" marB="45701"/>
                </a:tc>
              </a:tr>
              <a:tr h="3440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False</a:t>
                      </a:r>
                      <a:endParaRPr lang="en-US" sz="1600" dirty="0"/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.99</a:t>
                      </a:r>
                      <a:endParaRPr lang="en-US" sz="1600" dirty="0"/>
                    </a:p>
                  </a:txBody>
                  <a:tcPr marT="45701" marB="45701"/>
                </a:tc>
              </a:tr>
              <a:tr h="3440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False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.85</a:t>
                      </a:r>
                      <a:endParaRPr lang="en-US" sz="1600" dirty="0"/>
                    </a:p>
                  </a:txBody>
                  <a:tcPr marT="45701" marB="45701"/>
                </a:tc>
              </a:tr>
              <a:tr h="3352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False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False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True</a:t>
                      </a:r>
                    </a:p>
                  </a:txBody>
                  <a:tcPr marT="45701" marB="457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.0001</a:t>
                      </a:r>
                      <a:endParaRPr lang="en-US" sz="1600" dirty="0"/>
                    </a:p>
                  </a:txBody>
                  <a:tcPr marT="45701" marB="457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123678"/>
      </p:ext>
    </p:extLst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A410AC0-B790-4648-9A32-C7F26D3D5AD2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2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8936038" cy="4572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How Are Bayesian Networks Constructed?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</p:spPr>
        <p:txBody>
          <a:bodyPr/>
          <a:lstStyle/>
          <a:p>
            <a:pPr eaLnBrk="1" hangingPunct="1"/>
            <a:r>
              <a:rPr lang="en-US" altLang="en-US" sz="2000" b="1" smtClean="0"/>
              <a:t>Subjective construction</a:t>
            </a:r>
            <a:r>
              <a:rPr lang="en-US" altLang="en-US" sz="2000" smtClean="0"/>
              <a:t>: Identification of (direct) causal structure</a:t>
            </a:r>
          </a:p>
          <a:p>
            <a:pPr lvl="1" eaLnBrk="1" hangingPunct="1"/>
            <a:r>
              <a:rPr lang="en-US" altLang="en-US" sz="2000" smtClean="0"/>
              <a:t>People are quite good at identifying direct causes from a given set of variables &amp; whether the set contains all relevant direct causes</a:t>
            </a:r>
          </a:p>
          <a:p>
            <a:pPr lvl="1" eaLnBrk="1" hangingPunct="1"/>
            <a:r>
              <a:rPr lang="en-US" altLang="en-US" sz="2000" smtClean="0"/>
              <a:t>Markovian assumption: Each variable becomes independent of its non-effects once its direct causes are known</a:t>
            </a:r>
          </a:p>
          <a:p>
            <a:pPr lvl="1" eaLnBrk="1" hangingPunct="1"/>
            <a:r>
              <a:rPr lang="en-US" altLang="en-US" sz="2000" smtClean="0"/>
              <a:t>E.g., S ‹— F —› A ‹— T, path S—›A is blocked once we know F—›A </a:t>
            </a:r>
          </a:p>
          <a:p>
            <a:pPr lvl="1" eaLnBrk="1" hangingPunct="1"/>
            <a:r>
              <a:rPr lang="en-US" altLang="en-US" sz="2000" smtClean="0"/>
              <a:t>HMM (Hidden Markov Model): often used to model dynamic systems whose states are not observable, yet their outputs are</a:t>
            </a:r>
          </a:p>
          <a:p>
            <a:pPr eaLnBrk="1" hangingPunct="1"/>
            <a:r>
              <a:rPr lang="en-US" altLang="en-US" sz="2000" b="1" smtClean="0"/>
              <a:t>Synthesis from other specifications</a:t>
            </a:r>
          </a:p>
          <a:p>
            <a:pPr lvl="1" eaLnBrk="1" hangingPunct="1"/>
            <a:r>
              <a:rPr lang="en-US" altLang="en-US" sz="2000" smtClean="0"/>
              <a:t>E.g., from a formal system design: block diagrams &amp; info flow</a:t>
            </a:r>
          </a:p>
          <a:p>
            <a:pPr eaLnBrk="1" hangingPunct="1"/>
            <a:r>
              <a:rPr lang="en-US" altLang="en-US" sz="2000" b="1" smtClean="0"/>
              <a:t>Learning from data</a:t>
            </a:r>
          </a:p>
          <a:p>
            <a:pPr lvl="1" eaLnBrk="1" hangingPunct="1"/>
            <a:r>
              <a:rPr lang="en-US" altLang="en-US" sz="2000" smtClean="0"/>
              <a:t>E.g., from medical records or student admission record</a:t>
            </a:r>
          </a:p>
          <a:p>
            <a:pPr lvl="1" eaLnBrk="1" hangingPunct="1"/>
            <a:r>
              <a:rPr lang="en-US" altLang="en-US" sz="2000" smtClean="0"/>
              <a:t>Learn parameters give its structure or learn both structure and parms</a:t>
            </a:r>
          </a:p>
          <a:p>
            <a:pPr lvl="1" eaLnBrk="1" hangingPunct="1"/>
            <a:r>
              <a:rPr lang="en-US" altLang="en-US" sz="2000" smtClean="0"/>
              <a:t>Maximum likelihood principle: favors Bayesian networks that maximize the probability of observing the given data set</a:t>
            </a:r>
          </a:p>
        </p:txBody>
      </p:sp>
    </p:spTree>
    <p:extLst>
      <p:ext uri="{BB962C8B-B14F-4D97-AF65-F5344CB8AC3E}">
        <p14:creationId xmlns:p14="http://schemas.microsoft.com/office/powerpoint/2010/main" val="2000481608"/>
      </p:ext>
    </p:extLst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C775A1C-6625-4EF1-BA78-7E4656B867B1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20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707438" cy="1066800"/>
          </a:xfrm>
        </p:spPr>
        <p:txBody>
          <a:bodyPr/>
          <a:lstStyle/>
          <a:p>
            <a:pPr eaLnBrk="1" hangingPunct="1"/>
            <a:r>
              <a:rPr lang="en-US" altLang="en-US" smtClean="0"/>
              <a:t>Training Bayesian Networks: Several Scenarios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1054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Scenario 1:  Given both the network structure and all variables observable: </a:t>
            </a:r>
            <a:r>
              <a:rPr lang="en-US" altLang="en-US" sz="2000" i="1" smtClean="0"/>
              <a:t>compute only the CPT entries</a:t>
            </a:r>
          </a:p>
          <a:p>
            <a:pPr eaLnBrk="1" hangingPunct="1"/>
            <a:r>
              <a:rPr lang="en-US" altLang="en-US" sz="2000" smtClean="0"/>
              <a:t>Scenario 2: Network structure known, some variables hidden: </a:t>
            </a:r>
            <a:r>
              <a:rPr lang="en-US" altLang="en-US" sz="2000" i="1" smtClean="0"/>
              <a:t>gradient descent</a:t>
            </a:r>
            <a:r>
              <a:rPr lang="en-US" altLang="en-US" sz="2000" smtClean="0"/>
              <a:t> (greedy hill-climbing) method, i.e., search for a solution along the steepest descent of a criterion function </a:t>
            </a:r>
          </a:p>
          <a:p>
            <a:pPr lvl="1" eaLnBrk="1" hangingPunct="1"/>
            <a:r>
              <a:rPr lang="en-US" altLang="en-US" sz="2000" smtClean="0"/>
              <a:t>Weights are initialized to random probability values</a:t>
            </a:r>
          </a:p>
          <a:p>
            <a:pPr lvl="1" eaLnBrk="1" hangingPunct="1"/>
            <a:r>
              <a:rPr lang="en-US" altLang="en-US" sz="2000" smtClean="0"/>
              <a:t>At each iteration, it moves towards what appears to be the best solution at the moment, w.o. backtracking</a:t>
            </a:r>
          </a:p>
          <a:p>
            <a:pPr lvl="1" eaLnBrk="1" hangingPunct="1"/>
            <a:r>
              <a:rPr lang="en-US" altLang="en-US" sz="2000" smtClean="0"/>
              <a:t>Weights are updated at each iteration &amp; converge to local optimum</a:t>
            </a:r>
          </a:p>
          <a:p>
            <a:pPr eaLnBrk="1" hangingPunct="1"/>
            <a:r>
              <a:rPr lang="en-US" altLang="en-US" sz="2000" smtClean="0"/>
              <a:t>Scenario 3: Network structure unknown, all variables observable: search through the model space to </a:t>
            </a:r>
            <a:r>
              <a:rPr lang="en-US" altLang="en-US" sz="2000" i="1" smtClean="0"/>
              <a:t>reconstruct network topology </a:t>
            </a:r>
          </a:p>
          <a:p>
            <a:pPr eaLnBrk="1" hangingPunct="1"/>
            <a:r>
              <a:rPr lang="en-US" altLang="en-US" sz="2000" smtClean="0"/>
              <a:t>Scenario 4: Unknown structure, all hidden variables: No good algorithms known for this purpose</a:t>
            </a:r>
          </a:p>
          <a:p>
            <a:pPr eaLnBrk="1" hangingPunct="1"/>
            <a:r>
              <a:rPr lang="en-US" altLang="en-US" sz="2000" smtClean="0"/>
              <a:t>D. Heckerman.  </a:t>
            </a:r>
            <a:r>
              <a:rPr lang="en-US" altLang="en-US" sz="2000" u="sng" smtClean="0">
                <a:hlinkClick r:id="rId3" action="ppaction://hlinkfile"/>
              </a:rPr>
              <a:t>A Tutorial on Learning with Bayesian Networks</a:t>
            </a:r>
            <a:r>
              <a:rPr lang="en-US" altLang="en-US" sz="2000" smtClean="0"/>
              <a:t>.  In </a:t>
            </a:r>
            <a:r>
              <a:rPr lang="en-US" altLang="en-US" sz="2000" i="1" smtClean="0"/>
              <a:t>Learning in Graphical Models,</a:t>
            </a:r>
            <a:r>
              <a:rPr lang="en-US" altLang="en-US" sz="2000" smtClean="0"/>
              <a:t> M. Jordan, ed. MIT Press, 1999.</a:t>
            </a:r>
          </a:p>
        </p:txBody>
      </p:sp>
    </p:spTree>
    <p:extLst>
      <p:ext uri="{BB962C8B-B14F-4D97-AF65-F5344CB8AC3E}">
        <p14:creationId xmlns:p14="http://schemas.microsoft.com/office/powerpoint/2010/main" val="3810219199"/>
      </p:ext>
    </p:extLst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0CD991E-11CC-4D28-8225-D5BA0CD29D0F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200" smtClean="0"/>
          </a:p>
        </p:txBody>
      </p:sp>
      <p:sp>
        <p:nvSpPr>
          <p:cNvPr id="1024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Classification by Backpropagation</a:t>
            </a:r>
          </a:p>
        </p:txBody>
      </p:sp>
      <p:sp>
        <p:nvSpPr>
          <p:cNvPr id="1024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05800" cy="4876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Backpropagation: A </a:t>
            </a:r>
            <a:r>
              <a:rPr lang="en-US" altLang="en-US" sz="2400" b="1" smtClean="0"/>
              <a:t>neural network </a:t>
            </a:r>
            <a:r>
              <a:rPr lang="en-US" altLang="en-US" sz="2400" smtClean="0"/>
              <a:t>learning algorithm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Started by psychologists and neurobiologists to develop and test computational analogues of neurons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A neural network: A set of connected input/output units where each connection has a </a:t>
            </a:r>
            <a:r>
              <a:rPr lang="en-US" altLang="en-US" sz="2400" b="1" smtClean="0"/>
              <a:t>weight</a:t>
            </a:r>
            <a:r>
              <a:rPr lang="en-US" altLang="en-US" sz="2400" smtClean="0"/>
              <a:t> associated with it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During the learning phase, the </a:t>
            </a:r>
            <a:r>
              <a:rPr lang="en-US" altLang="en-US" sz="2400" b="1" smtClean="0"/>
              <a:t>network learns by adjusting the weights</a:t>
            </a:r>
            <a:r>
              <a:rPr lang="en-US" altLang="en-US" sz="2400" smtClean="0"/>
              <a:t> so as to be able to predict the correct class label of the input tuples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400" smtClean="0"/>
              <a:t>Also referred to as </a:t>
            </a:r>
            <a:r>
              <a:rPr lang="en-US" altLang="en-US" sz="2400" b="1" smtClean="0"/>
              <a:t>connectionist learning</a:t>
            </a:r>
            <a:r>
              <a:rPr lang="en-US" altLang="en-US" sz="2400" smtClean="0"/>
              <a:t> due to the connections between units</a:t>
            </a:r>
          </a:p>
        </p:txBody>
      </p:sp>
    </p:spTree>
    <p:extLst>
      <p:ext uri="{BB962C8B-B14F-4D97-AF65-F5344CB8AC3E}">
        <p14:creationId xmlns:p14="http://schemas.microsoft.com/office/powerpoint/2010/main" val="173134806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55277F1-4C16-418E-B70E-49CF1338956B}" type="slidenum">
              <a:rPr lang="en-US" altLang="en-US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200"/>
          </a:p>
        </p:txBody>
      </p:sp>
      <p:sp>
        <p:nvSpPr>
          <p:cNvPr id="11267" name="Rectangle 409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Neuron: A Hidden/Output Layer Unit</a:t>
            </a:r>
            <a:r>
              <a:rPr lang="en-US" altLang="en-US" sz="4000" smtClean="0"/>
              <a:t> </a:t>
            </a:r>
          </a:p>
        </p:txBody>
      </p:sp>
      <p:sp>
        <p:nvSpPr>
          <p:cNvPr id="11268" name="Rectangle 409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4876800"/>
            <a:ext cx="8686800" cy="15240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latin typeface="Calibri" pitchFamily="34" charset="0"/>
              </a:rPr>
              <a:t>An </a:t>
            </a:r>
            <a:r>
              <a:rPr lang="en-US" altLang="en-US" sz="2000" i="1" smtClean="0">
                <a:latin typeface="Calibri" pitchFamily="34" charset="0"/>
              </a:rPr>
              <a:t>n</a:t>
            </a:r>
            <a:r>
              <a:rPr lang="en-US" altLang="en-US" sz="2000" smtClean="0">
                <a:latin typeface="Calibri" pitchFamily="34" charset="0"/>
              </a:rPr>
              <a:t>-dimensional input vector </a:t>
            </a:r>
            <a:r>
              <a:rPr lang="en-US" altLang="en-US" sz="2000" b="1" smtClean="0">
                <a:latin typeface="Calibri" pitchFamily="34" charset="0"/>
                <a:ea typeface="HYGungSo-Bold" pitchFamily="18" charset="-127"/>
              </a:rPr>
              <a:t>x</a:t>
            </a:r>
            <a:r>
              <a:rPr lang="en-US" altLang="en-US" sz="2000" smtClean="0">
                <a:latin typeface="Calibri" pitchFamily="34" charset="0"/>
              </a:rPr>
              <a:t> is mapped into variable y by means of the scalar product and a nonlinear function mapping</a:t>
            </a:r>
          </a:p>
          <a:p>
            <a:r>
              <a:rPr lang="en-US" altLang="en-US" sz="2000" smtClean="0">
                <a:latin typeface="Calibri" pitchFamily="34" charset="0"/>
              </a:rPr>
              <a:t>The inputs to unit are outputs from the previous layer. They are multiplied by their corresponding weights to form a weighted sum, which is added to the bias associated with unit. Then a nonlinear activation function is applied to it.</a:t>
            </a:r>
          </a:p>
        </p:txBody>
      </p:sp>
      <p:grpSp>
        <p:nvGrpSpPr>
          <p:cNvPr id="11269" name="Group 42"/>
          <p:cNvGrpSpPr>
            <a:grpSpLocks/>
          </p:cNvGrpSpPr>
          <p:nvPr/>
        </p:nvGrpSpPr>
        <p:grpSpPr bwMode="auto">
          <a:xfrm>
            <a:off x="336550" y="1219200"/>
            <a:ext cx="8731250" cy="3581400"/>
            <a:chOff x="212" y="768"/>
            <a:chExt cx="5500" cy="2256"/>
          </a:xfrm>
        </p:grpSpPr>
        <p:sp>
          <p:nvSpPr>
            <p:cNvPr id="11270" name="Rectangle 4101"/>
            <p:cNvSpPr>
              <a:spLocks noChangeArrowheads="1"/>
            </p:cNvSpPr>
            <p:nvPr/>
          </p:nvSpPr>
          <p:spPr bwMode="auto">
            <a:xfrm>
              <a:off x="3072" y="864"/>
              <a:ext cx="415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>
                  <a:latin typeface="Symbol" pitchFamily="18" charset="2"/>
                </a:rPr>
                <a:t>m</a:t>
              </a:r>
              <a:r>
                <a:rPr lang="en-US" altLang="en-US" sz="3600" i="1" baseline="-25000">
                  <a:latin typeface="Times New Roman" pitchFamily="18" charset="0"/>
                </a:rPr>
                <a:t>k </a:t>
              </a:r>
            </a:p>
          </p:txBody>
        </p:sp>
        <p:sp>
          <p:nvSpPr>
            <p:cNvPr id="11271" name="Oval 4104"/>
            <p:cNvSpPr>
              <a:spLocks noChangeArrowheads="1"/>
            </p:cNvSpPr>
            <p:nvPr/>
          </p:nvSpPr>
          <p:spPr bwMode="auto">
            <a:xfrm>
              <a:off x="1180" y="810"/>
              <a:ext cx="480" cy="1584"/>
            </a:xfrm>
            <a:prstGeom prst="ellipse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2" name="Oval 4105"/>
            <p:cNvSpPr>
              <a:spLocks noChangeArrowheads="1"/>
            </p:cNvSpPr>
            <p:nvPr/>
          </p:nvSpPr>
          <p:spPr bwMode="auto">
            <a:xfrm>
              <a:off x="356" y="801"/>
              <a:ext cx="478" cy="1582"/>
            </a:xfrm>
            <a:prstGeom prst="ellipse">
              <a:avLst/>
            </a:prstGeom>
            <a:solidFill>
              <a:srgbClr val="66FFFF"/>
            </a:solidFill>
            <a:ln w="12700">
              <a:solidFill>
                <a:srgbClr val="66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1273" name="Line 4106"/>
            <p:cNvSpPr>
              <a:spLocks noChangeShapeType="1"/>
            </p:cNvSpPr>
            <p:nvPr/>
          </p:nvSpPr>
          <p:spPr bwMode="auto">
            <a:xfrm>
              <a:off x="2661" y="1615"/>
              <a:ext cx="68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4107"/>
            <p:cNvSpPr>
              <a:spLocks noChangeArrowheads="1"/>
            </p:cNvSpPr>
            <p:nvPr/>
          </p:nvSpPr>
          <p:spPr bwMode="auto">
            <a:xfrm>
              <a:off x="3328" y="1373"/>
              <a:ext cx="515" cy="488"/>
            </a:xfrm>
            <a:prstGeom prst="rect">
              <a:avLst/>
            </a:prstGeom>
            <a:solidFill>
              <a:srgbClr val="00FF99"/>
            </a:solidFill>
            <a:ln w="12700">
              <a:solidFill>
                <a:srgbClr val="00FF99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400" i="1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11275" name="Line 4108"/>
            <p:cNvSpPr>
              <a:spLocks noChangeShapeType="1"/>
            </p:cNvSpPr>
            <p:nvPr/>
          </p:nvSpPr>
          <p:spPr bwMode="auto">
            <a:xfrm>
              <a:off x="3851" y="1625"/>
              <a:ext cx="91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4109"/>
            <p:cNvSpPr>
              <a:spLocks noChangeArrowheads="1"/>
            </p:cNvSpPr>
            <p:nvPr/>
          </p:nvSpPr>
          <p:spPr bwMode="auto">
            <a:xfrm>
              <a:off x="1942" y="2506"/>
              <a:ext cx="907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weighted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sum</a:t>
              </a:r>
              <a:endParaRPr lang="en-US" altLang="en-US" sz="2400">
                <a:latin typeface="Calibri" pitchFamily="34" charset="0"/>
              </a:endParaRPr>
            </a:p>
          </p:txBody>
        </p:sp>
        <p:sp>
          <p:nvSpPr>
            <p:cNvPr id="11277" name="Rectangle 4110"/>
            <p:cNvSpPr>
              <a:spLocks noChangeArrowheads="1"/>
            </p:cNvSpPr>
            <p:nvPr/>
          </p:nvSpPr>
          <p:spPr bwMode="auto">
            <a:xfrm>
              <a:off x="212" y="2506"/>
              <a:ext cx="75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Input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vector </a:t>
              </a:r>
              <a:r>
                <a:rPr lang="en-US" altLang="en-US" sz="2400" b="1">
                  <a:latin typeface="Calibri" pitchFamily="34" charset="0"/>
                  <a:ea typeface="HYGungSo-Bold" pitchFamily="18" charset="-127"/>
                </a:rPr>
                <a:t>x</a:t>
              </a:r>
            </a:p>
          </p:txBody>
        </p:sp>
        <p:sp>
          <p:nvSpPr>
            <p:cNvPr id="11278" name="Rectangle 4111"/>
            <p:cNvSpPr>
              <a:spLocks noChangeArrowheads="1"/>
            </p:cNvSpPr>
            <p:nvPr/>
          </p:nvSpPr>
          <p:spPr bwMode="auto">
            <a:xfrm>
              <a:off x="4550" y="1584"/>
              <a:ext cx="7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output </a:t>
              </a:r>
              <a:r>
                <a:rPr lang="en-US" altLang="en-US" sz="2400" b="1" i="1">
                  <a:latin typeface="Calibri" pitchFamily="34" charset="0"/>
                </a:rPr>
                <a:t>y</a:t>
              </a:r>
              <a:endParaRPr lang="en-US" altLang="en-US" sz="2400" i="1">
                <a:latin typeface="Calibri" pitchFamily="34" charset="0"/>
              </a:endParaRPr>
            </a:p>
          </p:txBody>
        </p:sp>
        <p:sp>
          <p:nvSpPr>
            <p:cNvPr id="11279" name="Rectangle 4112"/>
            <p:cNvSpPr>
              <a:spLocks noChangeArrowheads="1"/>
            </p:cNvSpPr>
            <p:nvPr/>
          </p:nvSpPr>
          <p:spPr bwMode="auto">
            <a:xfrm>
              <a:off x="3100" y="2506"/>
              <a:ext cx="93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Activation</a:t>
              </a:r>
              <a:endParaRPr lang="en-US" altLang="en-US" sz="2400">
                <a:latin typeface="Calibri" pitchFamily="34" charset="0"/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function</a:t>
              </a:r>
              <a:endParaRPr lang="en-US" altLang="en-US" sz="2400">
                <a:latin typeface="Calibri" pitchFamily="34" charset="0"/>
              </a:endParaRPr>
            </a:p>
          </p:txBody>
        </p:sp>
        <p:sp>
          <p:nvSpPr>
            <p:cNvPr id="11280" name="Oval 4113"/>
            <p:cNvSpPr>
              <a:spLocks noChangeArrowheads="1"/>
            </p:cNvSpPr>
            <p:nvPr/>
          </p:nvSpPr>
          <p:spPr bwMode="auto">
            <a:xfrm>
              <a:off x="2719" y="798"/>
              <a:ext cx="401" cy="402"/>
            </a:xfrm>
            <a:prstGeom prst="ellipse">
              <a:avLst/>
            </a:prstGeom>
            <a:solidFill>
              <a:srgbClr val="00FFCC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281" name="Line 4114"/>
            <p:cNvSpPr>
              <a:spLocks noChangeShapeType="1"/>
            </p:cNvSpPr>
            <p:nvPr/>
          </p:nvSpPr>
          <p:spPr bwMode="auto">
            <a:xfrm flipH="1">
              <a:off x="2918" y="1200"/>
              <a:ext cx="1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4115"/>
            <p:cNvSpPr>
              <a:spLocks noChangeArrowheads="1"/>
            </p:cNvSpPr>
            <p:nvPr/>
          </p:nvSpPr>
          <p:spPr bwMode="auto">
            <a:xfrm>
              <a:off x="992" y="2506"/>
              <a:ext cx="80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weight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Calibri" pitchFamily="34" charset="0"/>
                </a:rPr>
                <a:t>vector </a:t>
              </a:r>
              <a:r>
                <a:rPr lang="en-US" altLang="en-US" sz="2400" b="1">
                  <a:latin typeface="Calibri" pitchFamily="34" charset="0"/>
                  <a:ea typeface="HYGungSo-Bold" pitchFamily="18" charset="-127"/>
                </a:rPr>
                <a:t>w</a:t>
              </a:r>
              <a:endParaRPr lang="en-US" altLang="en-US" sz="2400">
                <a:latin typeface="Calibri" pitchFamily="34" charset="0"/>
                <a:ea typeface="HYGungSo-Bold" pitchFamily="18" charset="-127"/>
              </a:endParaRPr>
            </a:p>
          </p:txBody>
        </p:sp>
        <p:sp>
          <p:nvSpPr>
            <p:cNvPr id="11283" name="Freeform 4116"/>
            <p:cNvSpPr>
              <a:spLocks/>
            </p:cNvSpPr>
            <p:nvPr/>
          </p:nvSpPr>
          <p:spPr bwMode="auto">
            <a:xfrm>
              <a:off x="2064" y="991"/>
              <a:ext cx="568" cy="1220"/>
            </a:xfrm>
            <a:custGeom>
              <a:avLst/>
              <a:gdLst>
                <a:gd name="T0" fmla="*/ 0 w 568"/>
                <a:gd name="T1" fmla="*/ 0 h 1220"/>
                <a:gd name="T2" fmla="*/ 0 w 568"/>
                <a:gd name="T3" fmla="*/ 1219 h 1220"/>
                <a:gd name="T4" fmla="*/ 254 w 568"/>
                <a:gd name="T5" fmla="*/ 1219 h 1220"/>
                <a:gd name="T6" fmla="*/ 567 w 568"/>
                <a:gd name="T7" fmla="*/ 632 h 1220"/>
                <a:gd name="T8" fmla="*/ 254 w 568"/>
                <a:gd name="T9" fmla="*/ 14 h 1220"/>
                <a:gd name="T10" fmla="*/ 0 w 568"/>
                <a:gd name="T11" fmla="*/ 0 h 12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68"/>
                <a:gd name="T19" fmla="*/ 0 h 1220"/>
                <a:gd name="T20" fmla="*/ 568 w 568"/>
                <a:gd name="T21" fmla="*/ 1220 h 12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68" h="1220">
                  <a:moveTo>
                    <a:pt x="0" y="0"/>
                  </a:moveTo>
                  <a:lnTo>
                    <a:pt x="0" y="1219"/>
                  </a:lnTo>
                  <a:lnTo>
                    <a:pt x="254" y="1219"/>
                  </a:lnTo>
                  <a:lnTo>
                    <a:pt x="567" y="632"/>
                  </a:lnTo>
                  <a:lnTo>
                    <a:pt x="254" y="14"/>
                  </a:lnTo>
                  <a:lnTo>
                    <a:pt x="0" y="0"/>
                  </a:lnTo>
                </a:path>
              </a:pathLst>
            </a:custGeom>
            <a:solidFill>
              <a:srgbClr val="99CC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Rectangle 4117"/>
            <p:cNvSpPr>
              <a:spLocks noChangeArrowheads="1"/>
            </p:cNvSpPr>
            <p:nvPr/>
          </p:nvSpPr>
          <p:spPr bwMode="auto">
            <a:xfrm>
              <a:off x="2116" y="1387"/>
              <a:ext cx="32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>
                  <a:latin typeface="Symbol" pitchFamily="18" charset="2"/>
                </a:rPr>
                <a:t>å</a:t>
              </a:r>
            </a:p>
          </p:txBody>
        </p:sp>
        <p:sp>
          <p:nvSpPr>
            <p:cNvPr id="11285" name="Line 4118"/>
            <p:cNvSpPr>
              <a:spLocks noChangeShapeType="1"/>
            </p:cNvSpPr>
            <p:nvPr/>
          </p:nvSpPr>
          <p:spPr bwMode="auto">
            <a:xfrm>
              <a:off x="1643" y="1126"/>
              <a:ext cx="4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4119"/>
            <p:cNvSpPr>
              <a:spLocks noChangeArrowheads="1"/>
            </p:cNvSpPr>
            <p:nvPr/>
          </p:nvSpPr>
          <p:spPr bwMode="auto">
            <a:xfrm>
              <a:off x="1277" y="9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w</a:t>
              </a:r>
              <a:r>
                <a:rPr lang="en-US" altLang="en-US" sz="2400" i="1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1287" name="Line 4120"/>
            <p:cNvSpPr>
              <a:spLocks noChangeShapeType="1"/>
            </p:cNvSpPr>
            <p:nvPr/>
          </p:nvSpPr>
          <p:spPr bwMode="auto">
            <a:xfrm>
              <a:off x="817" y="1126"/>
              <a:ext cx="4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Line 4121"/>
            <p:cNvSpPr>
              <a:spLocks noChangeShapeType="1"/>
            </p:cNvSpPr>
            <p:nvPr/>
          </p:nvSpPr>
          <p:spPr bwMode="auto">
            <a:xfrm>
              <a:off x="1634" y="1482"/>
              <a:ext cx="4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4122"/>
            <p:cNvSpPr>
              <a:spLocks noChangeArrowheads="1"/>
            </p:cNvSpPr>
            <p:nvPr/>
          </p:nvSpPr>
          <p:spPr bwMode="auto">
            <a:xfrm>
              <a:off x="1268" y="133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w</a:t>
              </a:r>
              <a:r>
                <a:rPr lang="en-US" altLang="en-US" sz="2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1290" name="Line 4123"/>
            <p:cNvSpPr>
              <a:spLocks noChangeShapeType="1"/>
            </p:cNvSpPr>
            <p:nvPr/>
          </p:nvSpPr>
          <p:spPr bwMode="auto">
            <a:xfrm>
              <a:off x="808" y="1482"/>
              <a:ext cx="4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Line 4124"/>
            <p:cNvSpPr>
              <a:spLocks noChangeShapeType="1"/>
            </p:cNvSpPr>
            <p:nvPr/>
          </p:nvSpPr>
          <p:spPr bwMode="auto">
            <a:xfrm>
              <a:off x="1633" y="2066"/>
              <a:ext cx="4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4125"/>
            <p:cNvSpPr>
              <a:spLocks noChangeArrowheads="1"/>
            </p:cNvSpPr>
            <p:nvPr/>
          </p:nvSpPr>
          <p:spPr bwMode="auto">
            <a:xfrm>
              <a:off x="1267" y="191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w</a:t>
              </a:r>
              <a:r>
                <a:rPr lang="en-US" altLang="en-US" sz="2400" i="1" baseline="-25000"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11293" name="Line 4126"/>
            <p:cNvSpPr>
              <a:spLocks noChangeShapeType="1"/>
            </p:cNvSpPr>
            <p:nvPr/>
          </p:nvSpPr>
          <p:spPr bwMode="auto">
            <a:xfrm>
              <a:off x="807" y="2066"/>
              <a:ext cx="4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4127"/>
            <p:cNvSpPr>
              <a:spLocks noChangeArrowheads="1"/>
            </p:cNvSpPr>
            <p:nvPr/>
          </p:nvSpPr>
          <p:spPr bwMode="auto">
            <a:xfrm>
              <a:off x="434" y="951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x</a:t>
              </a:r>
              <a:r>
                <a:rPr lang="en-US" altLang="en-US" sz="2400" i="1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1295" name="Rectangle 4128"/>
            <p:cNvSpPr>
              <a:spLocks noChangeArrowheads="1"/>
            </p:cNvSpPr>
            <p:nvPr/>
          </p:nvSpPr>
          <p:spPr bwMode="auto">
            <a:xfrm>
              <a:off x="453" y="1326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x</a:t>
              </a:r>
              <a:r>
                <a:rPr lang="en-US" altLang="en-US" sz="2400" i="1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1296" name="Rectangle 4129"/>
            <p:cNvSpPr>
              <a:spLocks noChangeArrowheads="1"/>
            </p:cNvSpPr>
            <p:nvPr/>
          </p:nvSpPr>
          <p:spPr bwMode="auto">
            <a:xfrm>
              <a:off x="472" y="1883"/>
              <a:ext cx="2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i="1">
                  <a:latin typeface="Times New Roman" pitchFamily="18" charset="0"/>
                </a:rPr>
                <a:t>x</a:t>
              </a:r>
              <a:r>
                <a:rPr lang="en-US" altLang="en-US" sz="2400" i="1" baseline="-25000">
                  <a:latin typeface="Times New Roman" pitchFamily="18" charset="0"/>
                </a:rPr>
                <a:t>n</a:t>
              </a:r>
            </a:p>
          </p:txBody>
        </p:sp>
        <p:grpSp>
          <p:nvGrpSpPr>
            <p:cNvPr id="11297" name="Group 41"/>
            <p:cNvGrpSpPr>
              <a:grpSpLocks/>
            </p:cNvGrpSpPr>
            <p:nvPr/>
          </p:nvGrpSpPr>
          <p:grpSpPr bwMode="auto">
            <a:xfrm>
              <a:off x="3360" y="2016"/>
              <a:ext cx="528" cy="384"/>
              <a:chOff x="3408" y="2352"/>
              <a:chExt cx="528" cy="384"/>
            </a:xfrm>
          </p:grpSpPr>
          <p:sp>
            <p:nvSpPr>
              <p:cNvPr id="11300" name="Rectangle 4130"/>
              <p:cNvSpPr>
                <a:spLocks noChangeArrowheads="1"/>
              </p:cNvSpPr>
              <p:nvPr/>
            </p:nvSpPr>
            <p:spPr bwMode="auto">
              <a:xfrm>
                <a:off x="3408" y="2352"/>
                <a:ext cx="528" cy="38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1301" name="Line 4131"/>
              <p:cNvSpPr>
                <a:spLocks noChangeShapeType="1"/>
              </p:cNvSpPr>
              <p:nvPr/>
            </p:nvSpPr>
            <p:spPr bwMode="auto">
              <a:xfrm>
                <a:off x="3408" y="2736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302" name="Line 4132"/>
              <p:cNvSpPr>
                <a:spLocks noChangeShapeType="1"/>
              </p:cNvSpPr>
              <p:nvPr/>
            </p:nvSpPr>
            <p:spPr bwMode="auto">
              <a:xfrm flipV="1">
                <a:off x="3648" y="235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303" name="Line 4133"/>
              <p:cNvSpPr>
                <a:spLocks noChangeShapeType="1"/>
              </p:cNvSpPr>
              <p:nvPr/>
            </p:nvSpPr>
            <p:spPr bwMode="auto">
              <a:xfrm>
                <a:off x="3648" y="2352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aphicFrame>
          <p:nvGraphicFramePr>
            <p:cNvPr id="11298" name="Object 4134"/>
            <p:cNvGraphicFramePr>
              <a:graphicFrameLocks noChangeAspect="1"/>
            </p:cNvGraphicFramePr>
            <p:nvPr/>
          </p:nvGraphicFramePr>
          <p:xfrm>
            <a:off x="4224" y="2016"/>
            <a:ext cx="1488" cy="7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00" name="Equation" r:id="rId4" imgW="1371600" imgH="660400" progId="Equation.3">
                    <p:embed/>
                  </p:oleObj>
                </mc:Choice>
                <mc:Fallback>
                  <p:oleObj name="Equation" r:id="rId4" imgW="1371600" imgH="6604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2016"/>
                          <a:ext cx="1488" cy="7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99" name="Text Box 43"/>
            <p:cNvSpPr txBox="1">
              <a:spLocks noChangeArrowheads="1"/>
            </p:cNvSpPr>
            <p:nvPr/>
          </p:nvSpPr>
          <p:spPr bwMode="auto">
            <a:xfrm>
              <a:off x="3024" y="768"/>
              <a:ext cx="4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Calibri" pitchFamily="34" charset="0"/>
                </a:rPr>
                <a:t>bias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526437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02F46B-0498-4FBC-A200-AB5C693A5318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05800" cy="5029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Classification</a:t>
            </a:r>
            <a:r>
              <a:rPr lang="en-US" altLang="en-US" sz="2000" smtClean="0"/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predicts categorical class labels (discrete or nominal)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classifies data (constructs a model) based on the training set and the values (</a:t>
            </a:r>
            <a:r>
              <a:rPr lang="en-US" altLang="en-US" sz="2400" smtClean="0">
                <a:solidFill>
                  <a:schemeClr val="hlink"/>
                </a:solidFill>
              </a:rPr>
              <a:t>class labels</a:t>
            </a:r>
            <a:r>
              <a:rPr lang="en-US" altLang="en-US" sz="2400" smtClean="0"/>
              <a:t>) in a classifying attribute and uses it in classifying new data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chemeClr val="hlink"/>
                </a:solidFill>
              </a:rPr>
              <a:t>Numeric Prediction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models continuous-valued functions, i.e., predicts unknown or missing values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Typical applications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Credit/loan approval: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Medical diagnosis: if a tumor is cancerous or benign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Fraud detection: if a transaction is fraudulent</a:t>
            </a:r>
          </a:p>
          <a:p>
            <a:pPr lvl="1" eaLnBrk="1" hangingPunct="1">
              <a:lnSpc>
                <a:spcPct val="90000"/>
              </a:lnSpc>
              <a:buClr>
                <a:srgbClr val="0000CC"/>
              </a:buClr>
            </a:pPr>
            <a:r>
              <a:rPr lang="en-US" altLang="en-US" sz="2400" smtClean="0"/>
              <a:t>Web page categorization: which category it is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775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Prediction Problems: Classification vs. Numeric Prediction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4A3FE76-6D55-4C30-82D7-CB443ECD0C6E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2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z="3200" smtClean="0"/>
              <a:t>How A Multi-Layer Neural Network Works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The </a:t>
            </a:r>
            <a:r>
              <a:rPr lang="en-US" altLang="en-US" sz="2000" b="1" smtClean="0"/>
              <a:t>inputs</a:t>
            </a:r>
            <a:r>
              <a:rPr lang="en-US" altLang="en-US" sz="2000" smtClean="0"/>
              <a:t> to the network correspond to the attributes measured for each training tuple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Inputs are fed simultaneously into the units making up the </a:t>
            </a:r>
            <a:r>
              <a:rPr lang="en-US" altLang="en-US" sz="2000" b="1" smtClean="0"/>
              <a:t>input layer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They are then weighted and fed simultaneously to a </a:t>
            </a:r>
            <a:r>
              <a:rPr lang="en-US" altLang="en-US" sz="2000" b="1" smtClean="0"/>
              <a:t>hidden layer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The number of hidden layers is arbitrary, although usually only one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The weighted outputs of the last hidden layer are input to units making up the </a:t>
            </a:r>
            <a:r>
              <a:rPr lang="en-US" altLang="en-US" sz="2000" b="1" smtClean="0"/>
              <a:t>output layer</a:t>
            </a:r>
            <a:r>
              <a:rPr lang="en-US" altLang="en-US" sz="2000" smtClean="0"/>
              <a:t>, which emits the network's prediction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The network is </a:t>
            </a:r>
            <a:r>
              <a:rPr lang="en-US" altLang="en-US" sz="2000" b="1" smtClean="0"/>
              <a:t>feed-forward</a:t>
            </a:r>
            <a:r>
              <a:rPr lang="en-US" altLang="en-US" sz="2000" smtClean="0"/>
              <a:t>: None of the weights cycles back to an input unit or to an output unit of a previous layer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From a statistical point of view, networks perform </a:t>
            </a:r>
            <a:r>
              <a:rPr lang="en-US" altLang="en-US" sz="2000" b="1" smtClean="0"/>
              <a:t>nonlinear regression</a:t>
            </a:r>
            <a:r>
              <a:rPr lang="en-US" altLang="en-US" sz="2000" smtClean="0"/>
              <a:t>: Given enough hidden units and enough training samples, they can closely approximate any function</a:t>
            </a:r>
          </a:p>
        </p:txBody>
      </p:sp>
    </p:spTree>
    <p:extLst>
      <p:ext uri="{BB962C8B-B14F-4D97-AF65-F5344CB8AC3E}">
        <p14:creationId xmlns:p14="http://schemas.microsoft.com/office/powerpoint/2010/main" val="328056810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C8273A7-0E8B-4EEB-875C-7ABB40486C8E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20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304800"/>
            <a:ext cx="9372600" cy="6858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z="3200" smtClean="0"/>
              <a:t>A Multi-Layer Feed-Forward Neural Network </a:t>
            </a:r>
          </a:p>
        </p:txBody>
      </p:sp>
      <p:grpSp>
        <p:nvGrpSpPr>
          <p:cNvPr id="13316" name="Group 3"/>
          <p:cNvGrpSpPr>
            <a:grpSpLocks/>
          </p:cNvGrpSpPr>
          <p:nvPr/>
        </p:nvGrpSpPr>
        <p:grpSpPr bwMode="auto">
          <a:xfrm>
            <a:off x="2438400" y="1701800"/>
            <a:ext cx="3409950" cy="4948238"/>
            <a:chOff x="1536" y="1072"/>
            <a:chExt cx="2148" cy="3117"/>
          </a:xfrm>
        </p:grpSpPr>
        <p:sp>
          <p:nvSpPr>
            <p:cNvPr id="13325" name="Oval 4"/>
            <p:cNvSpPr>
              <a:spLocks noChangeArrowheads="1"/>
            </p:cNvSpPr>
            <p:nvPr/>
          </p:nvSpPr>
          <p:spPr bwMode="auto">
            <a:xfrm>
              <a:off x="1730" y="1625"/>
              <a:ext cx="340" cy="3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26" name="Oval 5"/>
            <p:cNvSpPr>
              <a:spLocks noChangeArrowheads="1"/>
            </p:cNvSpPr>
            <p:nvPr/>
          </p:nvSpPr>
          <p:spPr bwMode="auto">
            <a:xfrm>
              <a:off x="2430" y="1642"/>
              <a:ext cx="340" cy="3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27" name="Oval 6"/>
            <p:cNvSpPr>
              <a:spLocks noChangeArrowheads="1"/>
            </p:cNvSpPr>
            <p:nvPr/>
          </p:nvSpPr>
          <p:spPr bwMode="auto">
            <a:xfrm>
              <a:off x="3094" y="1642"/>
              <a:ext cx="340" cy="3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28" name="Oval 7"/>
            <p:cNvSpPr>
              <a:spLocks noChangeArrowheads="1"/>
            </p:cNvSpPr>
            <p:nvPr/>
          </p:nvSpPr>
          <p:spPr bwMode="auto">
            <a:xfrm>
              <a:off x="2449" y="2432"/>
              <a:ext cx="339" cy="3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29" name="Oval 8"/>
            <p:cNvSpPr>
              <a:spLocks noChangeArrowheads="1"/>
            </p:cNvSpPr>
            <p:nvPr/>
          </p:nvSpPr>
          <p:spPr bwMode="auto">
            <a:xfrm>
              <a:off x="3344" y="2432"/>
              <a:ext cx="340" cy="3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30" name="Oval 9"/>
            <p:cNvSpPr>
              <a:spLocks noChangeArrowheads="1"/>
            </p:cNvSpPr>
            <p:nvPr/>
          </p:nvSpPr>
          <p:spPr bwMode="auto">
            <a:xfrm>
              <a:off x="1536" y="2448"/>
              <a:ext cx="340" cy="31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31" name="Oval 10"/>
            <p:cNvSpPr>
              <a:spLocks noChangeArrowheads="1"/>
            </p:cNvSpPr>
            <p:nvPr/>
          </p:nvSpPr>
          <p:spPr bwMode="auto">
            <a:xfrm>
              <a:off x="2055" y="3288"/>
              <a:ext cx="339" cy="3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32" name="Oval 11"/>
            <p:cNvSpPr>
              <a:spLocks noChangeArrowheads="1"/>
            </p:cNvSpPr>
            <p:nvPr/>
          </p:nvSpPr>
          <p:spPr bwMode="auto">
            <a:xfrm>
              <a:off x="2897" y="3269"/>
              <a:ext cx="339" cy="3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33" name="Line 12"/>
            <p:cNvSpPr>
              <a:spLocks noChangeShapeType="1"/>
            </p:cNvSpPr>
            <p:nvPr/>
          </p:nvSpPr>
          <p:spPr bwMode="auto">
            <a:xfrm flipH="1" flipV="1">
              <a:off x="1768" y="2781"/>
              <a:ext cx="320" cy="5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Line 13"/>
            <p:cNvSpPr>
              <a:spLocks noChangeShapeType="1"/>
            </p:cNvSpPr>
            <p:nvPr/>
          </p:nvSpPr>
          <p:spPr bwMode="auto">
            <a:xfrm flipV="1">
              <a:off x="2217" y="2732"/>
              <a:ext cx="303" cy="5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14"/>
            <p:cNvSpPr>
              <a:spLocks noChangeShapeType="1"/>
            </p:cNvSpPr>
            <p:nvPr/>
          </p:nvSpPr>
          <p:spPr bwMode="auto">
            <a:xfrm flipV="1">
              <a:off x="2358" y="2715"/>
              <a:ext cx="1022" cy="6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6" name="Line 15"/>
            <p:cNvSpPr>
              <a:spLocks noChangeShapeType="1"/>
            </p:cNvSpPr>
            <p:nvPr/>
          </p:nvSpPr>
          <p:spPr bwMode="auto">
            <a:xfrm flipH="1" flipV="1">
              <a:off x="1875" y="2714"/>
              <a:ext cx="1020" cy="58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7" name="Line 16"/>
            <p:cNvSpPr>
              <a:spLocks noChangeShapeType="1"/>
            </p:cNvSpPr>
            <p:nvPr/>
          </p:nvSpPr>
          <p:spPr bwMode="auto">
            <a:xfrm flipH="1" flipV="1">
              <a:off x="2735" y="2765"/>
              <a:ext cx="322" cy="5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8" name="Line 17"/>
            <p:cNvSpPr>
              <a:spLocks noChangeShapeType="1"/>
            </p:cNvSpPr>
            <p:nvPr/>
          </p:nvSpPr>
          <p:spPr bwMode="auto">
            <a:xfrm flipV="1">
              <a:off x="3219" y="2799"/>
              <a:ext cx="287" cy="4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9" name="Line 18"/>
            <p:cNvSpPr>
              <a:spLocks noChangeShapeType="1"/>
            </p:cNvSpPr>
            <p:nvPr/>
          </p:nvSpPr>
          <p:spPr bwMode="auto">
            <a:xfrm flipV="1">
              <a:off x="1606" y="1943"/>
              <a:ext cx="268" cy="5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Line 19"/>
            <p:cNvSpPr>
              <a:spLocks noChangeShapeType="1"/>
            </p:cNvSpPr>
            <p:nvPr/>
          </p:nvSpPr>
          <p:spPr bwMode="auto">
            <a:xfrm flipV="1">
              <a:off x="1767" y="1940"/>
              <a:ext cx="787" cy="5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Line 20"/>
            <p:cNvSpPr>
              <a:spLocks noChangeShapeType="1"/>
            </p:cNvSpPr>
            <p:nvPr/>
          </p:nvSpPr>
          <p:spPr bwMode="auto">
            <a:xfrm flipV="1">
              <a:off x="1858" y="1959"/>
              <a:ext cx="1380" cy="5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2" name="Line 21"/>
            <p:cNvSpPr>
              <a:spLocks noChangeShapeType="1"/>
            </p:cNvSpPr>
            <p:nvPr/>
          </p:nvSpPr>
          <p:spPr bwMode="auto">
            <a:xfrm flipH="1" flipV="1">
              <a:off x="2017" y="1905"/>
              <a:ext cx="1342" cy="5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22"/>
            <p:cNvSpPr>
              <a:spLocks noChangeShapeType="1"/>
            </p:cNvSpPr>
            <p:nvPr/>
          </p:nvSpPr>
          <p:spPr bwMode="auto">
            <a:xfrm flipH="1" flipV="1">
              <a:off x="3341" y="1940"/>
              <a:ext cx="197" cy="5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4" name="Line 23"/>
            <p:cNvSpPr>
              <a:spLocks noChangeShapeType="1"/>
            </p:cNvSpPr>
            <p:nvPr/>
          </p:nvSpPr>
          <p:spPr bwMode="auto">
            <a:xfrm flipH="1" flipV="1">
              <a:off x="2679" y="1990"/>
              <a:ext cx="734" cy="4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Line 24"/>
            <p:cNvSpPr>
              <a:spLocks noChangeShapeType="1"/>
            </p:cNvSpPr>
            <p:nvPr/>
          </p:nvSpPr>
          <p:spPr bwMode="auto">
            <a:xfrm flipH="1" flipV="1">
              <a:off x="1965" y="1960"/>
              <a:ext cx="537" cy="4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Line 25"/>
            <p:cNvSpPr>
              <a:spLocks noChangeShapeType="1"/>
            </p:cNvSpPr>
            <p:nvPr/>
          </p:nvSpPr>
          <p:spPr bwMode="auto">
            <a:xfrm flipV="1">
              <a:off x="2610" y="1977"/>
              <a:ext cx="0" cy="4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Line 26"/>
            <p:cNvSpPr>
              <a:spLocks noChangeShapeType="1"/>
            </p:cNvSpPr>
            <p:nvPr/>
          </p:nvSpPr>
          <p:spPr bwMode="auto">
            <a:xfrm flipV="1">
              <a:off x="2736" y="2011"/>
              <a:ext cx="501" cy="4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8" name="Line 27"/>
            <p:cNvSpPr>
              <a:spLocks noChangeShapeType="1"/>
            </p:cNvSpPr>
            <p:nvPr/>
          </p:nvSpPr>
          <p:spPr bwMode="auto">
            <a:xfrm flipV="1">
              <a:off x="2179" y="3604"/>
              <a:ext cx="0" cy="5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9" name="Line 28"/>
            <p:cNvSpPr>
              <a:spLocks noChangeShapeType="1"/>
            </p:cNvSpPr>
            <p:nvPr/>
          </p:nvSpPr>
          <p:spPr bwMode="auto">
            <a:xfrm flipV="1">
              <a:off x="3075" y="3621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0" name="Line 29"/>
            <p:cNvSpPr>
              <a:spLocks noChangeShapeType="1"/>
            </p:cNvSpPr>
            <p:nvPr/>
          </p:nvSpPr>
          <p:spPr bwMode="auto">
            <a:xfrm flipV="1">
              <a:off x="1875" y="1088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1" name="Line 30"/>
            <p:cNvSpPr>
              <a:spLocks noChangeShapeType="1"/>
            </p:cNvSpPr>
            <p:nvPr/>
          </p:nvSpPr>
          <p:spPr bwMode="auto">
            <a:xfrm flipV="1">
              <a:off x="2591" y="1072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2" name="Line 31"/>
            <p:cNvSpPr>
              <a:spLocks noChangeShapeType="1"/>
            </p:cNvSpPr>
            <p:nvPr/>
          </p:nvSpPr>
          <p:spPr bwMode="auto">
            <a:xfrm flipV="1">
              <a:off x="3235" y="1072"/>
              <a:ext cx="0" cy="5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7" name="Rectangle 32"/>
          <p:cNvSpPr>
            <a:spLocks noChangeArrowheads="1"/>
          </p:cNvSpPr>
          <p:nvPr/>
        </p:nvSpPr>
        <p:spPr bwMode="auto">
          <a:xfrm>
            <a:off x="552450" y="2514600"/>
            <a:ext cx="1782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Output layer</a:t>
            </a:r>
            <a:endParaRPr lang="en-US" altLang="en-US" sz="2000"/>
          </a:p>
        </p:txBody>
      </p:sp>
      <p:sp>
        <p:nvSpPr>
          <p:cNvPr id="13318" name="Rectangle 33"/>
          <p:cNvSpPr>
            <a:spLocks noChangeArrowheads="1"/>
          </p:cNvSpPr>
          <p:nvPr/>
        </p:nvSpPr>
        <p:spPr bwMode="auto">
          <a:xfrm>
            <a:off x="517525" y="5191125"/>
            <a:ext cx="1604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Input layer</a:t>
            </a:r>
          </a:p>
        </p:txBody>
      </p:sp>
      <p:sp>
        <p:nvSpPr>
          <p:cNvPr id="13319" name="Rectangle 34"/>
          <p:cNvSpPr>
            <a:spLocks noChangeArrowheads="1"/>
          </p:cNvSpPr>
          <p:nvPr/>
        </p:nvSpPr>
        <p:spPr bwMode="auto">
          <a:xfrm>
            <a:off x="412750" y="3946525"/>
            <a:ext cx="1797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Hidden layer</a:t>
            </a:r>
            <a:endParaRPr lang="en-US" altLang="en-US" sz="2000"/>
          </a:p>
        </p:txBody>
      </p:sp>
      <p:sp>
        <p:nvSpPr>
          <p:cNvPr id="13320" name="Rectangle 35"/>
          <p:cNvSpPr>
            <a:spLocks noChangeArrowheads="1"/>
          </p:cNvSpPr>
          <p:nvPr/>
        </p:nvSpPr>
        <p:spPr bwMode="auto">
          <a:xfrm>
            <a:off x="438150" y="1600200"/>
            <a:ext cx="1951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Output vector</a:t>
            </a:r>
            <a:endParaRPr lang="en-US" altLang="en-US" sz="2000"/>
          </a:p>
        </p:txBody>
      </p:sp>
      <p:sp>
        <p:nvSpPr>
          <p:cNvPr id="13321" name="Rectangle 36"/>
          <p:cNvSpPr>
            <a:spLocks noChangeArrowheads="1"/>
          </p:cNvSpPr>
          <p:nvPr/>
        </p:nvSpPr>
        <p:spPr bwMode="auto">
          <a:xfrm>
            <a:off x="454025" y="6076950"/>
            <a:ext cx="2114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Input vector: </a:t>
            </a:r>
            <a:r>
              <a:rPr lang="en-US" altLang="en-US" sz="2000" b="1" i="1"/>
              <a:t>X</a:t>
            </a:r>
            <a:endParaRPr lang="en-US" altLang="en-US" sz="2000" b="1" i="1" baseline="-25000"/>
          </a:p>
        </p:txBody>
      </p:sp>
      <p:sp>
        <p:nvSpPr>
          <p:cNvPr id="13322" name="Rectangle 37"/>
          <p:cNvSpPr>
            <a:spLocks noChangeArrowheads="1"/>
          </p:cNvSpPr>
          <p:nvPr/>
        </p:nvSpPr>
        <p:spPr bwMode="auto">
          <a:xfrm>
            <a:off x="5983288" y="4521200"/>
            <a:ext cx="50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latin typeface="Times New Roman" pitchFamily="18" charset="0"/>
              </a:rPr>
              <a:t>w</a:t>
            </a:r>
            <a:r>
              <a:rPr lang="en-US" altLang="en-US" sz="2400" i="1" baseline="-25000">
                <a:latin typeface="Times New Roman" pitchFamily="18" charset="0"/>
              </a:rPr>
              <a:t>ij</a:t>
            </a:r>
          </a:p>
        </p:txBody>
      </p:sp>
      <p:sp>
        <p:nvSpPr>
          <p:cNvPr id="13323" name="Freeform 38"/>
          <p:cNvSpPr>
            <a:spLocks/>
          </p:cNvSpPr>
          <p:nvPr/>
        </p:nvSpPr>
        <p:spPr bwMode="auto">
          <a:xfrm>
            <a:off x="5249863" y="4808538"/>
            <a:ext cx="611187" cy="160337"/>
          </a:xfrm>
          <a:custGeom>
            <a:avLst/>
            <a:gdLst>
              <a:gd name="T0" fmla="*/ 2147483647 w 385"/>
              <a:gd name="T1" fmla="*/ 0 h 101"/>
              <a:gd name="T2" fmla="*/ 2147483647 w 385"/>
              <a:gd name="T3" fmla="*/ 2147483647 h 101"/>
              <a:gd name="T4" fmla="*/ 2147483647 w 385"/>
              <a:gd name="T5" fmla="*/ 2147483647 h 101"/>
              <a:gd name="T6" fmla="*/ 2147483647 w 385"/>
              <a:gd name="T7" fmla="*/ 2147483647 h 101"/>
              <a:gd name="T8" fmla="*/ 2147483647 w 385"/>
              <a:gd name="T9" fmla="*/ 2147483647 h 101"/>
              <a:gd name="T10" fmla="*/ 2147483647 w 385"/>
              <a:gd name="T11" fmla="*/ 2147483647 h 101"/>
              <a:gd name="T12" fmla="*/ 2147483647 w 385"/>
              <a:gd name="T13" fmla="*/ 2147483647 h 101"/>
              <a:gd name="T14" fmla="*/ 2147483647 w 385"/>
              <a:gd name="T15" fmla="*/ 2147483647 h 101"/>
              <a:gd name="T16" fmla="*/ 2147483647 w 385"/>
              <a:gd name="T17" fmla="*/ 2147483647 h 101"/>
              <a:gd name="T18" fmla="*/ 2147483647 w 385"/>
              <a:gd name="T19" fmla="*/ 2147483647 h 101"/>
              <a:gd name="T20" fmla="*/ 2147483647 w 385"/>
              <a:gd name="T21" fmla="*/ 2147483647 h 101"/>
              <a:gd name="T22" fmla="*/ 2147483647 w 385"/>
              <a:gd name="T23" fmla="*/ 2147483647 h 101"/>
              <a:gd name="T24" fmla="*/ 0 w 385"/>
              <a:gd name="T25" fmla="*/ 2147483647 h 10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85"/>
              <a:gd name="T40" fmla="*/ 0 h 101"/>
              <a:gd name="T41" fmla="*/ 385 w 385"/>
              <a:gd name="T42" fmla="*/ 101 h 10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85" h="101">
                <a:moveTo>
                  <a:pt x="384" y="0"/>
                </a:moveTo>
                <a:lnTo>
                  <a:pt x="313" y="5"/>
                </a:lnTo>
                <a:lnTo>
                  <a:pt x="254" y="15"/>
                </a:lnTo>
                <a:lnTo>
                  <a:pt x="230" y="25"/>
                </a:lnTo>
                <a:lnTo>
                  <a:pt x="213" y="30"/>
                </a:lnTo>
                <a:lnTo>
                  <a:pt x="201" y="40"/>
                </a:lnTo>
                <a:lnTo>
                  <a:pt x="195" y="50"/>
                </a:lnTo>
                <a:lnTo>
                  <a:pt x="189" y="60"/>
                </a:lnTo>
                <a:lnTo>
                  <a:pt x="177" y="70"/>
                </a:lnTo>
                <a:lnTo>
                  <a:pt x="160" y="75"/>
                </a:lnTo>
                <a:lnTo>
                  <a:pt x="136" y="85"/>
                </a:lnTo>
                <a:lnTo>
                  <a:pt x="71" y="95"/>
                </a:lnTo>
                <a:lnTo>
                  <a:pt x="0" y="10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24" name="Object 42"/>
          <p:cNvGraphicFramePr>
            <a:graphicFrameLocks noChangeAspect="1"/>
          </p:cNvGraphicFramePr>
          <p:nvPr/>
        </p:nvGraphicFramePr>
        <p:xfrm>
          <a:off x="5257800" y="1905000"/>
          <a:ext cx="37052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4" name="Equation" r:id="rId4" imgW="1726451" imgH="253890" progId="Equation.3">
                  <p:embed/>
                </p:oleObj>
              </mc:Choice>
              <mc:Fallback>
                <p:oleObj name="Equation" r:id="rId4" imgW="1726451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905000"/>
                        <a:ext cx="3705225" cy="544513"/>
                      </a:xfrm>
                      <a:prstGeom prst="rect">
                        <a:avLst/>
                      </a:prstGeom>
                      <a:solidFill>
                        <a:srgbClr val="00808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509092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DF3EBC1-124E-4061-91B6-86FBC563FF3B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2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Defining a Network Topology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Decide the </a:t>
            </a:r>
            <a:r>
              <a:rPr lang="en-US" altLang="en-US" sz="2400" b="1" smtClean="0"/>
              <a:t>network topology: </a:t>
            </a:r>
            <a:r>
              <a:rPr lang="en-US" altLang="en-US" sz="2400" smtClean="0"/>
              <a:t>Specify # of units in the </a:t>
            </a:r>
            <a:r>
              <a:rPr lang="en-US" altLang="en-US" sz="2400" i="1" smtClean="0"/>
              <a:t>input layer</a:t>
            </a:r>
            <a:r>
              <a:rPr lang="en-US" altLang="en-US" sz="2400" smtClean="0"/>
              <a:t>, # of </a:t>
            </a:r>
            <a:r>
              <a:rPr lang="en-US" altLang="en-US" sz="2400" i="1" smtClean="0"/>
              <a:t>hidden layers</a:t>
            </a:r>
            <a:r>
              <a:rPr lang="en-US" altLang="en-US" sz="2400" smtClean="0"/>
              <a:t> (if &gt; 1), # of units in </a:t>
            </a:r>
            <a:r>
              <a:rPr lang="en-US" altLang="en-US" sz="2400" i="1" smtClean="0"/>
              <a:t>each hidden layer</a:t>
            </a:r>
            <a:r>
              <a:rPr lang="en-US" altLang="en-US" sz="2400" smtClean="0"/>
              <a:t>, and # of units in the </a:t>
            </a:r>
            <a:r>
              <a:rPr lang="en-US" altLang="en-US" sz="2400" i="1" smtClean="0"/>
              <a:t>output layer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Normalize the input values for each attribute measured in the training tuples to [0.0—1.0]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One </a:t>
            </a:r>
            <a:r>
              <a:rPr lang="en-US" altLang="en-US" sz="2400" b="1" smtClean="0"/>
              <a:t>input</a:t>
            </a:r>
            <a:r>
              <a:rPr lang="en-US" altLang="en-US" sz="2400" smtClean="0"/>
              <a:t> unit per domain value, each initialized to 0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b="1" smtClean="0"/>
              <a:t>Output</a:t>
            </a:r>
            <a:r>
              <a:rPr lang="en-US" altLang="en-US" sz="2400" smtClean="0"/>
              <a:t>, if for classification and more than two classes, one output unit per class is used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Once a network has been trained and its accuracy is </a:t>
            </a:r>
            <a:r>
              <a:rPr lang="en-US" altLang="en-US" sz="2400" b="1" smtClean="0"/>
              <a:t>unacceptable</a:t>
            </a:r>
            <a:r>
              <a:rPr lang="en-US" altLang="en-US" sz="2400" smtClean="0"/>
              <a:t>, repeat the training process with a </a:t>
            </a:r>
            <a:r>
              <a:rPr lang="en-US" altLang="en-US" sz="2400" i="1" smtClean="0"/>
              <a:t>different network topology</a:t>
            </a:r>
            <a:r>
              <a:rPr lang="en-US" altLang="en-US" sz="2400" smtClean="0"/>
              <a:t> or a </a:t>
            </a:r>
            <a:r>
              <a:rPr lang="en-US" altLang="en-US" sz="2400" i="1" smtClean="0"/>
              <a:t>different set of initial weights</a:t>
            </a:r>
          </a:p>
        </p:txBody>
      </p:sp>
    </p:spTree>
    <p:extLst>
      <p:ext uri="{BB962C8B-B14F-4D97-AF65-F5344CB8AC3E}">
        <p14:creationId xmlns:p14="http://schemas.microsoft.com/office/powerpoint/2010/main" val="224815787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93160AB-6D01-451B-9541-FC1FC0A2EA98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20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924800" cy="60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Backpropagation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86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altLang="en-US" sz="2000" smtClean="0"/>
              <a:t>Iteratively process a set of training tuples &amp; compare the network's prediction with the actual known target value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000" smtClean="0"/>
              <a:t>For each training tuple, the weights are modified to </a:t>
            </a:r>
            <a:r>
              <a:rPr lang="en-US" altLang="en-US" sz="2000" b="1" smtClean="0"/>
              <a:t>minimize the mean squared error</a:t>
            </a:r>
            <a:r>
              <a:rPr lang="en-US" altLang="en-US" sz="2000" smtClean="0"/>
              <a:t> between the network's prediction and the actual target value 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000" smtClean="0"/>
              <a:t>Modifications are made in the “</a:t>
            </a:r>
            <a:r>
              <a:rPr lang="en-US" altLang="en-US" sz="2000" b="1" smtClean="0"/>
              <a:t>backwards</a:t>
            </a:r>
            <a:r>
              <a:rPr lang="en-US" altLang="en-US" sz="2000" smtClean="0"/>
              <a:t>” direction: from the output layer, through each hidden layer down to the first hidden layer, hence “</a:t>
            </a:r>
            <a:r>
              <a:rPr lang="en-US" altLang="en-US" sz="2000" b="1" smtClean="0"/>
              <a:t>backpropagation</a:t>
            </a:r>
            <a:r>
              <a:rPr lang="en-US" altLang="en-US" sz="2000" smtClean="0"/>
              <a:t>”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000" smtClean="0"/>
              <a:t>Steps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en-US" sz="2000" smtClean="0"/>
              <a:t>Initialize weights to small random numbers, associated with biases 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en-US" sz="2000" smtClean="0"/>
              <a:t>Propagate the inputs forward (by applying activation function) 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en-US" sz="2000" smtClean="0"/>
              <a:t>Backpropagate the error (by updating weights and biases)</a:t>
            </a:r>
          </a:p>
          <a:p>
            <a:pPr lvl="1" eaLnBrk="1" hangingPunct="1">
              <a:lnSpc>
                <a:spcPct val="130000"/>
              </a:lnSpc>
              <a:spcBef>
                <a:spcPct val="0"/>
              </a:spcBef>
            </a:pPr>
            <a:r>
              <a:rPr lang="en-US" altLang="en-US" sz="2000" smtClean="0"/>
              <a:t>Terminating condition (when error is very small, etc.)</a:t>
            </a:r>
          </a:p>
        </p:txBody>
      </p:sp>
    </p:spTree>
    <p:extLst>
      <p:ext uri="{BB962C8B-B14F-4D97-AF65-F5344CB8AC3E}">
        <p14:creationId xmlns:p14="http://schemas.microsoft.com/office/powerpoint/2010/main" val="179777098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3E76E89-F4B0-493E-92EE-1E61193D9A26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20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Efficiency and Interpretability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altLang="en-US" sz="2000" b="1" u="sng" smtClean="0"/>
              <a:t>Efficiency</a:t>
            </a:r>
            <a:r>
              <a:rPr lang="en-US" altLang="en-US" sz="2000" smtClean="0"/>
              <a:t> of backpropagation: Each epoch (one iteration through the training set) takes O(|D| * </a:t>
            </a:r>
            <a:r>
              <a:rPr lang="en-US" altLang="en-US" sz="2000" i="1" smtClean="0"/>
              <a:t>w</a:t>
            </a:r>
            <a:r>
              <a:rPr lang="en-US" altLang="en-US" sz="2000" smtClean="0"/>
              <a:t>), with |D| tuples and </a:t>
            </a:r>
            <a:r>
              <a:rPr lang="en-US" altLang="en-US" sz="2000" i="1" smtClean="0"/>
              <a:t>w</a:t>
            </a:r>
            <a:r>
              <a:rPr lang="en-US" altLang="en-US" sz="2000" smtClean="0"/>
              <a:t> weights, but # of epochs can be exponential to n, the number of inputs, in worst case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For easier comprehension: </a:t>
            </a:r>
            <a:r>
              <a:rPr lang="en-US" altLang="en-US" sz="2000" b="1" u="sng" smtClean="0"/>
              <a:t>Rule extraction</a:t>
            </a:r>
            <a:r>
              <a:rPr lang="en-US" altLang="en-US" sz="2000" smtClean="0"/>
              <a:t> by network pruning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smtClean="0"/>
              <a:t>Simplify the network structure by removing weighted links that have the least effect on the trained network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smtClean="0"/>
              <a:t>Then perform link, unit, or activation value clustering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000" smtClean="0"/>
              <a:t>The set of input and activation values are studied to derive rules describing the relationship between the input and hidden unit layers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b="1" u="sng" smtClean="0"/>
              <a:t>Sensitivity analysis</a:t>
            </a:r>
            <a:r>
              <a:rPr lang="en-US" altLang="en-US" sz="2000" smtClean="0"/>
              <a:t>: assess the impact that a given input variable has on a network output.  The knowledge gained from this analysis can be represented in rules</a:t>
            </a:r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396422949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5ACF001-7CBD-4338-AD8C-2042DB6D2A29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20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Neural Network as a Classifier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Weakness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Long training time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Require a number of parameters typically best determined empirically, e.g., the network topology or “structure.”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Poor interpretability: Difficult to interpret the symbolic meaning behind the learned weights and of “hidden units” in the network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Strength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High tolerance to noisy data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Ability to classify untrained patterns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Well-suited for continuous-valued inputs </a:t>
            </a:r>
            <a:r>
              <a:rPr lang="en-US" altLang="en-US" sz="2000" i="1" smtClean="0"/>
              <a:t>and outputs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Successful on an array of real-world data, e.g., hand-written letters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Algorithms are inherently parallel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Techniques have recently been developed for the extraction of rules from trained neural networks</a:t>
            </a:r>
          </a:p>
        </p:txBody>
      </p:sp>
    </p:spTree>
    <p:extLst>
      <p:ext uri="{BB962C8B-B14F-4D97-AF65-F5344CB8AC3E}">
        <p14:creationId xmlns:p14="http://schemas.microsoft.com/office/powerpoint/2010/main" val="415776724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0994AB9-498A-4CB3-97FD-73766CFBCEE1}" type="slidenum">
              <a:rPr lang="en-US" altLang="en-US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2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Classification: A Mathematical Mapping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7650163" cy="5295900"/>
          </a:xfrm>
        </p:spPr>
        <p:txBody>
          <a:bodyPr/>
          <a:lstStyle/>
          <a:p>
            <a:pPr eaLnBrk="1" hangingPunct="1"/>
            <a:r>
              <a:rPr lang="en-US" altLang="en-US" sz="2400" smtClean="0">
                <a:solidFill>
                  <a:schemeClr val="hlink"/>
                </a:solidFill>
                <a:latin typeface="Calibri" pitchFamily="34" charset="0"/>
              </a:rPr>
              <a:t>Classification:</a:t>
            </a:r>
            <a:r>
              <a:rPr lang="en-US" altLang="en-US" sz="2400" smtClean="0">
                <a:latin typeface="Calibri" pitchFamily="34" charset="0"/>
              </a:rPr>
              <a:t> predicts categorical class labels</a:t>
            </a:r>
          </a:p>
          <a:p>
            <a:pPr lvl="1" eaLnBrk="1" hangingPunct="1"/>
            <a:r>
              <a:rPr lang="en-US" altLang="en-US" sz="2400" smtClean="0">
                <a:latin typeface="Calibri" pitchFamily="34" charset="0"/>
              </a:rPr>
              <a:t>E.g., Personal homepage classification</a:t>
            </a:r>
          </a:p>
          <a:p>
            <a:pPr lvl="2" eaLnBrk="1" hangingPunct="1"/>
            <a:r>
              <a:rPr lang="en-US" altLang="en-US" smtClean="0">
                <a:latin typeface="Calibri" pitchFamily="34" charset="0"/>
                <a:ea typeface="HYGungSo-Bold" pitchFamily="18" charset="-127"/>
              </a:rPr>
              <a:t>x</a:t>
            </a:r>
            <a:r>
              <a:rPr lang="en-US" altLang="en-US" baseline="-25000" smtClean="0">
                <a:latin typeface="Calibri" pitchFamily="34" charset="0"/>
                <a:ea typeface="HYGungSo-Bold" pitchFamily="18" charset="-127"/>
              </a:rPr>
              <a:t>i</a:t>
            </a:r>
            <a:r>
              <a:rPr lang="en-US" altLang="en-US" smtClean="0">
                <a:latin typeface="Calibri" pitchFamily="34" charset="0"/>
              </a:rPr>
              <a:t> = (x</a:t>
            </a:r>
            <a:r>
              <a:rPr lang="en-US" altLang="en-US" baseline="-25000" smtClean="0">
                <a:latin typeface="Calibri" pitchFamily="34" charset="0"/>
              </a:rPr>
              <a:t>1</a:t>
            </a:r>
            <a:r>
              <a:rPr lang="en-US" altLang="en-US" smtClean="0">
                <a:latin typeface="Calibri" pitchFamily="34" charset="0"/>
              </a:rPr>
              <a:t>, x</a:t>
            </a:r>
            <a:r>
              <a:rPr lang="en-US" altLang="en-US" baseline="-25000" smtClean="0">
                <a:latin typeface="Calibri" pitchFamily="34" charset="0"/>
              </a:rPr>
              <a:t>2</a:t>
            </a:r>
            <a:r>
              <a:rPr lang="en-US" altLang="en-US" smtClean="0">
                <a:latin typeface="Calibri" pitchFamily="34" charset="0"/>
              </a:rPr>
              <a:t>, x</a:t>
            </a:r>
            <a:r>
              <a:rPr lang="en-US" altLang="en-US" baseline="-25000" smtClean="0">
                <a:latin typeface="Calibri" pitchFamily="34" charset="0"/>
              </a:rPr>
              <a:t>3</a:t>
            </a:r>
            <a:r>
              <a:rPr lang="en-US" altLang="en-US" smtClean="0">
                <a:latin typeface="Calibri" pitchFamily="34" charset="0"/>
              </a:rPr>
              <a:t>, …), y</a:t>
            </a:r>
            <a:r>
              <a:rPr lang="en-US" altLang="en-US" baseline="-25000" smtClean="0">
                <a:latin typeface="Calibri" pitchFamily="34" charset="0"/>
              </a:rPr>
              <a:t>i</a:t>
            </a:r>
            <a:r>
              <a:rPr lang="en-US" altLang="en-US" smtClean="0">
                <a:latin typeface="Calibri" pitchFamily="34" charset="0"/>
              </a:rPr>
              <a:t> = +1 or –1</a:t>
            </a:r>
          </a:p>
          <a:p>
            <a:pPr lvl="2" eaLnBrk="1" hangingPunct="1"/>
            <a:r>
              <a:rPr lang="en-US" altLang="en-US" smtClean="0">
                <a:latin typeface="Calibri" pitchFamily="34" charset="0"/>
              </a:rPr>
              <a:t>x</a:t>
            </a:r>
            <a:r>
              <a:rPr lang="en-US" altLang="en-US" baseline="-25000" smtClean="0">
                <a:latin typeface="Calibri" pitchFamily="34" charset="0"/>
              </a:rPr>
              <a:t>1</a:t>
            </a:r>
            <a:r>
              <a:rPr lang="en-US" altLang="en-US" smtClean="0">
                <a:latin typeface="Calibri" pitchFamily="34" charset="0"/>
              </a:rPr>
              <a:t> : # of word “homepage”</a:t>
            </a:r>
          </a:p>
          <a:p>
            <a:pPr lvl="2" eaLnBrk="1" hangingPunct="1"/>
            <a:r>
              <a:rPr lang="en-US" altLang="en-US" smtClean="0">
                <a:latin typeface="Calibri" pitchFamily="34" charset="0"/>
              </a:rPr>
              <a:t>x</a:t>
            </a:r>
            <a:r>
              <a:rPr lang="en-US" altLang="en-US" baseline="-25000" smtClean="0">
                <a:latin typeface="Calibri" pitchFamily="34" charset="0"/>
              </a:rPr>
              <a:t>2</a:t>
            </a:r>
            <a:r>
              <a:rPr lang="en-US" altLang="en-US" smtClean="0">
                <a:latin typeface="Calibri" pitchFamily="34" charset="0"/>
              </a:rPr>
              <a:t> : # of word “welcome”</a:t>
            </a:r>
          </a:p>
          <a:p>
            <a:pPr eaLnBrk="1" hangingPunct="1"/>
            <a:r>
              <a:rPr lang="en-US" altLang="en-US" sz="2400" smtClean="0">
                <a:latin typeface="Calibri" pitchFamily="34" charset="0"/>
              </a:rPr>
              <a:t>Mathematically, </a:t>
            </a:r>
            <a:r>
              <a:rPr lang="en-US" altLang="en-US" sz="2400" smtClean="0">
                <a:latin typeface="Calibri" pitchFamily="34" charset="0"/>
                <a:ea typeface="HYGungSo-Bold" pitchFamily="18" charset="-127"/>
              </a:rPr>
              <a:t>x</a:t>
            </a:r>
            <a:r>
              <a:rPr lang="en-US" altLang="en-US" sz="2400" smtClean="0">
                <a:latin typeface="Calibri" pitchFamily="34" charset="0"/>
                <a:sym typeface="Symbol" pitchFamily="18" charset="2"/>
              </a:rPr>
              <a:t>  </a:t>
            </a:r>
            <a:r>
              <a:rPr lang="en-US" altLang="en-US" sz="2400" smtClean="0">
                <a:latin typeface="Calibri" pitchFamily="34" charset="0"/>
              </a:rPr>
              <a:t>X = </a:t>
            </a:r>
            <a:r>
              <a:rPr lang="en-US" altLang="en-US" sz="2400" smtClean="0">
                <a:latin typeface="Calibri" pitchFamily="34" charset="0"/>
                <a:sym typeface="Symbol" pitchFamily="18" charset="2"/>
              </a:rPr>
              <a:t></a:t>
            </a:r>
            <a:r>
              <a:rPr lang="en-US" altLang="en-US" sz="2400" baseline="30000" smtClean="0">
                <a:latin typeface="Calibri" pitchFamily="34" charset="0"/>
                <a:sym typeface="Symbol" pitchFamily="18" charset="2"/>
              </a:rPr>
              <a:t>n</a:t>
            </a:r>
            <a:r>
              <a:rPr lang="en-US" altLang="en-US" sz="2400" smtClean="0">
                <a:latin typeface="Calibri" pitchFamily="34" charset="0"/>
                <a:sym typeface="Symbol" pitchFamily="18" charset="2"/>
              </a:rPr>
              <a:t>, y  Y = {+1, </a:t>
            </a:r>
            <a:r>
              <a:rPr lang="en-US" altLang="en-US" sz="2400" smtClean="0">
                <a:latin typeface="Calibri" pitchFamily="34" charset="0"/>
              </a:rPr>
              <a:t>–</a:t>
            </a:r>
            <a:r>
              <a:rPr lang="en-US" altLang="en-US" sz="2400" smtClean="0">
                <a:latin typeface="Calibri" pitchFamily="34" charset="0"/>
                <a:sym typeface="Symbol" pitchFamily="18" charset="2"/>
              </a:rPr>
              <a:t>1}, </a:t>
            </a:r>
          </a:p>
          <a:p>
            <a:pPr lvl="1" eaLnBrk="1" hangingPunct="1"/>
            <a:r>
              <a:rPr lang="en-US" altLang="en-US" sz="2400" smtClean="0">
                <a:latin typeface="Calibri" pitchFamily="34" charset="0"/>
                <a:sym typeface="Symbol" pitchFamily="18" charset="2"/>
              </a:rPr>
              <a:t>We want to derive a function f: </a:t>
            </a:r>
            <a:r>
              <a:rPr lang="en-US" altLang="en-US" sz="2400" smtClean="0">
                <a:latin typeface="Calibri" pitchFamily="34" charset="0"/>
              </a:rPr>
              <a:t>X </a:t>
            </a:r>
            <a:r>
              <a:rPr lang="en-US" altLang="en-US" sz="2400" smtClean="0">
                <a:latin typeface="Calibri" pitchFamily="34" charset="0"/>
                <a:sym typeface="Wingdings" pitchFamily="2" charset="2"/>
              </a:rPr>
              <a:t></a:t>
            </a:r>
            <a:r>
              <a:rPr lang="en-US" altLang="en-US" sz="2400" smtClean="0">
                <a:latin typeface="Calibri" pitchFamily="34" charset="0"/>
              </a:rPr>
              <a:t> Y</a:t>
            </a:r>
            <a:r>
              <a:rPr lang="en-US" altLang="en-US" sz="2400" smtClean="0">
                <a:latin typeface="Calibri" pitchFamily="34" charset="0"/>
                <a:sym typeface="Symbol" pitchFamily="18" charset="2"/>
              </a:rPr>
              <a:t> </a:t>
            </a:r>
          </a:p>
          <a:p>
            <a:pPr eaLnBrk="1" hangingPunct="1"/>
            <a:r>
              <a:rPr lang="en-US" altLang="en-US" sz="2400" smtClean="0">
                <a:latin typeface="Calibri" pitchFamily="34" charset="0"/>
              </a:rPr>
              <a:t>Linear Classification</a:t>
            </a:r>
          </a:p>
          <a:p>
            <a:pPr lvl="1" eaLnBrk="1" hangingPunct="1"/>
            <a:r>
              <a:rPr lang="en-US" altLang="en-US" sz="2400" smtClean="0">
                <a:latin typeface="Calibri" pitchFamily="34" charset="0"/>
              </a:rPr>
              <a:t>Binary Classification problem</a:t>
            </a:r>
          </a:p>
          <a:p>
            <a:pPr lvl="1" eaLnBrk="1" hangingPunct="1"/>
            <a:r>
              <a:rPr lang="en-US" altLang="en-US" sz="2400" smtClean="0">
                <a:latin typeface="Calibri" pitchFamily="34" charset="0"/>
              </a:rPr>
              <a:t>Data above the red line belongs to class ‘x’</a:t>
            </a:r>
          </a:p>
          <a:p>
            <a:pPr lvl="1" eaLnBrk="1" hangingPunct="1"/>
            <a:r>
              <a:rPr lang="en-US" altLang="en-US" sz="2400" smtClean="0">
                <a:latin typeface="Calibri" pitchFamily="34" charset="0"/>
              </a:rPr>
              <a:t>Data below red line belongs to class ‘o’</a:t>
            </a:r>
          </a:p>
          <a:p>
            <a:pPr lvl="1" eaLnBrk="1" hangingPunct="1"/>
            <a:r>
              <a:rPr lang="en-US" altLang="en-US" sz="2400" smtClean="0">
                <a:latin typeface="Calibri" pitchFamily="34" charset="0"/>
              </a:rPr>
              <a:t>Examples: SVM, Perceptron, Probabilistic Classifiers</a:t>
            </a: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6324600" y="2967038"/>
            <a:ext cx="2727325" cy="2443162"/>
            <a:chOff x="558" y="1826"/>
            <a:chExt cx="2322" cy="1966"/>
          </a:xfrm>
        </p:grpSpPr>
        <p:sp>
          <p:nvSpPr>
            <p:cNvPr id="19462" name="Rectangle 4"/>
            <p:cNvSpPr>
              <a:spLocks noChangeArrowheads="1"/>
            </p:cNvSpPr>
            <p:nvPr/>
          </p:nvSpPr>
          <p:spPr bwMode="auto">
            <a:xfrm>
              <a:off x="565" y="1826"/>
              <a:ext cx="2315" cy="196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463" name="Line 5"/>
            <p:cNvSpPr>
              <a:spLocks noChangeShapeType="1"/>
            </p:cNvSpPr>
            <p:nvPr/>
          </p:nvSpPr>
          <p:spPr bwMode="auto">
            <a:xfrm flipV="1">
              <a:off x="558" y="2075"/>
              <a:ext cx="2315" cy="147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64" name="Text Box 6"/>
            <p:cNvSpPr txBox="1">
              <a:spLocks noChangeArrowheads="1"/>
            </p:cNvSpPr>
            <p:nvPr/>
          </p:nvSpPr>
          <p:spPr bwMode="auto">
            <a:xfrm>
              <a:off x="565" y="2517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65" name="Text Box 7"/>
            <p:cNvSpPr txBox="1">
              <a:spLocks noChangeArrowheads="1"/>
            </p:cNvSpPr>
            <p:nvPr/>
          </p:nvSpPr>
          <p:spPr bwMode="auto">
            <a:xfrm>
              <a:off x="2256" y="1969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66" name="Text Box 8"/>
            <p:cNvSpPr txBox="1">
              <a:spLocks noChangeArrowheads="1"/>
            </p:cNvSpPr>
            <p:nvPr/>
          </p:nvSpPr>
          <p:spPr bwMode="auto">
            <a:xfrm>
              <a:off x="1104" y="2064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67" name="Text Box 9"/>
            <p:cNvSpPr txBox="1">
              <a:spLocks noChangeArrowheads="1"/>
            </p:cNvSpPr>
            <p:nvPr/>
          </p:nvSpPr>
          <p:spPr bwMode="auto">
            <a:xfrm>
              <a:off x="1343" y="2496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68" name="Text Box 10"/>
            <p:cNvSpPr txBox="1">
              <a:spLocks noChangeArrowheads="1"/>
            </p:cNvSpPr>
            <p:nvPr/>
          </p:nvSpPr>
          <p:spPr bwMode="auto">
            <a:xfrm>
              <a:off x="1728" y="2112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69" name="Text Box 11"/>
            <p:cNvSpPr txBox="1">
              <a:spLocks noChangeArrowheads="1"/>
            </p:cNvSpPr>
            <p:nvPr/>
          </p:nvSpPr>
          <p:spPr bwMode="auto">
            <a:xfrm>
              <a:off x="720" y="2112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70" name="Text Box 12"/>
            <p:cNvSpPr txBox="1">
              <a:spLocks noChangeArrowheads="1"/>
            </p:cNvSpPr>
            <p:nvPr/>
          </p:nvSpPr>
          <p:spPr bwMode="auto">
            <a:xfrm>
              <a:off x="912" y="2593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71" name="Text Box 13"/>
            <p:cNvSpPr txBox="1">
              <a:spLocks noChangeArrowheads="1"/>
            </p:cNvSpPr>
            <p:nvPr/>
          </p:nvSpPr>
          <p:spPr bwMode="auto">
            <a:xfrm>
              <a:off x="1489" y="1826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72" name="Text Box 14"/>
            <p:cNvSpPr txBox="1">
              <a:spLocks noChangeArrowheads="1"/>
            </p:cNvSpPr>
            <p:nvPr/>
          </p:nvSpPr>
          <p:spPr bwMode="auto">
            <a:xfrm>
              <a:off x="1200" y="2352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73" name="Text Box 15"/>
            <p:cNvSpPr txBox="1">
              <a:spLocks noChangeArrowheads="1"/>
            </p:cNvSpPr>
            <p:nvPr/>
          </p:nvSpPr>
          <p:spPr bwMode="auto">
            <a:xfrm>
              <a:off x="624" y="2930"/>
              <a:ext cx="2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x</a:t>
              </a:r>
            </a:p>
          </p:txBody>
        </p:sp>
        <p:sp>
          <p:nvSpPr>
            <p:cNvPr id="19474" name="Text Box 16"/>
            <p:cNvSpPr txBox="1">
              <a:spLocks noChangeArrowheads="1"/>
            </p:cNvSpPr>
            <p:nvPr/>
          </p:nvSpPr>
          <p:spPr bwMode="auto">
            <a:xfrm>
              <a:off x="1564" y="3024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75" name="Text Box 17"/>
            <p:cNvSpPr txBox="1">
              <a:spLocks noChangeArrowheads="1"/>
            </p:cNvSpPr>
            <p:nvPr/>
          </p:nvSpPr>
          <p:spPr bwMode="auto">
            <a:xfrm>
              <a:off x="1661" y="3120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76" name="Text Box 18"/>
            <p:cNvSpPr txBox="1">
              <a:spLocks noChangeArrowheads="1"/>
            </p:cNvSpPr>
            <p:nvPr/>
          </p:nvSpPr>
          <p:spPr bwMode="auto">
            <a:xfrm>
              <a:off x="1757" y="2930"/>
              <a:ext cx="28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77" name="Text Box 19"/>
            <p:cNvSpPr txBox="1">
              <a:spLocks noChangeArrowheads="1"/>
            </p:cNvSpPr>
            <p:nvPr/>
          </p:nvSpPr>
          <p:spPr bwMode="auto">
            <a:xfrm>
              <a:off x="1248" y="3216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78" name="Text Box 20"/>
            <p:cNvSpPr txBox="1">
              <a:spLocks noChangeArrowheads="1"/>
            </p:cNvSpPr>
            <p:nvPr/>
          </p:nvSpPr>
          <p:spPr bwMode="auto">
            <a:xfrm>
              <a:off x="1757" y="3360"/>
              <a:ext cx="28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79" name="Text Box 21"/>
            <p:cNvSpPr txBox="1">
              <a:spLocks noChangeArrowheads="1"/>
            </p:cNvSpPr>
            <p:nvPr/>
          </p:nvSpPr>
          <p:spPr bwMode="auto">
            <a:xfrm>
              <a:off x="2276" y="3216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0" name="Text Box 22"/>
            <p:cNvSpPr txBox="1">
              <a:spLocks noChangeArrowheads="1"/>
            </p:cNvSpPr>
            <p:nvPr/>
          </p:nvSpPr>
          <p:spPr bwMode="auto">
            <a:xfrm>
              <a:off x="2420" y="2496"/>
              <a:ext cx="28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1" name="Text Box 23"/>
            <p:cNvSpPr txBox="1">
              <a:spLocks noChangeArrowheads="1"/>
            </p:cNvSpPr>
            <p:nvPr/>
          </p:nvSpPr>
          <p:spPr bwMode="auto">
            <a:xfrm>
              <a:off x="2084" y="2880"/>
              <a:ext cx="28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2" name="Text Box 24"/>
            <p:cNvSpPr txBox="1">
              <a:spLocks noChangeArrowheads="1"/>
            </p:cNvSpPr>
            <p:nvPr/>
          </p:nvSpPr>
          <p:spPr bwMode="auto">
            <a:xfrm>
              <a:off x="960" y="3360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3" name="Text Box 25"/>
            <p:cNvSpPr txBox="1">
              <a:spLocks noChangeArrowheads="1"/>
            </p:cNvSpPr>
            <p:nvPr/>
          </p:nvSpPr>
          <p:spPr bwMode="auto">
            <a:xfrm>
              <a:off x="1392" y="3360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4" name="Text Box 26"/>
            <p:cNvSpPr txBox="1">
              <a:spLocks noChangeArrowheads="1"/>
            </p:cNvSpPr>
            <p:nvPr/>
          </p:nvSpPr>
          <p:spPr bwMode="auto">
            <a:xfrm>
              <a:off x="2468" y="2976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5" name="Text Box 27"/>
            <p:cNvSpPr txBox="1">
              <a:spLocks noChangeArrowheads="1"/>
            </p:cNvSpPr>
            <p:nvPr/>
          </p:nvSpPr>
          <p:spPr bwMode="auto">
            <a:xfrm>
              <a:off x="2324" y="2737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6" name="Text Box 28"/>
            <p:cNvSpPr txBox="1">
              <a:spLocks noChangeArrowheads="1"/>
            </p:cNvSpPr>
            <p:nvPr/>
          </p:nvSpPr>
          <p:spPr bwMode="auto">
            <a:xfrm>
              <a:off x="2516" y="3407"/>
              <a:ext cx="28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o</a:t>
              </a:r>
            </a:p>
          </p:txBody>
        </p:sp>
        <p:sp>
          <p:nvSpPr>
            <p:cNvPr id="19487" name="Line 29"/>
            <p:cNvSpPr>
              <a:spLocks noChangeShapeType="1"/>
            </p:cNvSpPr>
            <p:nvPr/>
          </p:nvSpPr>
          <p:spPr bwMode="auto">
            <a:xfrm flipH="1" flipV="1">
              <a:off x="1794" y="2448"/>
              <a:ext cx="14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8" name="Line 30"/>
            <p:cNvSpPr>
              <a:spLocks noChangeShapeType="1"/>
            </p:cNvSpPr>
            <p:nvPr/>
          </p:nvSpPr>
          <p:spPr bwMode="auto">
            <a:xfrm>
              <a:off x="1680" y="2864"/>
              <a:ext cx="14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8665496"/>
      </p:ext>
    </p:extLst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AA0AF31-0FB7-4167-AE5D-D81689AC6EFC}" type="slidenum">
              <a:rPr lang="en-US" altLang="en-US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2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2588" y="436563"/>
            <a:ext cx="8380412" cy="498475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Discriminative Classifiers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371600"/>
            <a:ext cx="86868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Advantages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Prediction accuracy is generally high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folHlink"/>
                </a:solidFill>
              </a:rPr>
              <a:t>As compared to Bayesian methods – in general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Robust, works when training examples contain errors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Fast evaluation of the learned target function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folHlink"/>
                </a:solidFill>
              </a:rPr>
              <a:t>Bayesian networks are normally slow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Criticism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Long training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Difficult to understand the learned function (weights)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folHlink"/>
                </a:solidFill>
              </a:rPr>
              <a:t>Bayesian networks can be used easily for pattern discovery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Not easy to incorporate domain knowledge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>
                <a:solidFill>
                  <a:schemeClr val="folHlink"/>
                </a:solidFill>
              </a:rPr>
              <a:t>Easy in the form of priors on the data or distributions</a:t>
            </a:r>
          </a:p>
        </p:txBody>
      </p:sp>
    </p:spTree>
    <p:extLst>
      <p:ext uri="{BB962C8B-B14F-4D97-AF65-F5344CB8AC3E}">
        <p14:creationId xmlns:p14="http://schemas.microsoft.com/office/powerpoint/2010/main" val="253503834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AE7699D-3DD6-4280-B8A9-7B30E8A4A250}" type="slidenum">
              <a:rPr lang="en-US" altLang="en-US" sz="12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20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SVM—Support Vector Machines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5181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A relatively new classification method for both </a:t>
            </a:r>
            <a:r>
              <a:rPr lang="en-US" altLang="en-US" sz="2400" u="sng" smtClean="0"/>
              <a:t>linear and nonlinear</a:t>
            </a:r>
            <a:r>
              <a:rPr lang="en-US" altLang="en-US" sz="2400" smtClean="0"/>
              <a:t> data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It uses a </a:t>
            </a:r>
            <a:r>
              <a:rPr lang="en-US" altLang="en-US" sz="2400" u="sng" smtClean="0"/>
              <a:t>nonlinear mapping</a:t>
            </a:r>
            <a:r>
              <a:rPr lang="en-US" altLang="en-US" sz="2400" smtClean="0"/>
              <a:t> to transform the original training data into a higher dimension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With the new dimension, it searches for the linear optimal separating </a:t>
            </a:r>
            <a:r>
              <a:rPr lang="en-US" altLang="en-US" sz="2400" b="1" smtClean="0"/>
              <a:t>hyperplane</a:t>
            </a:r>
            <a:r>
              <a:rPr lang="en-US" altLang="en-US" sz="2400" smtClean="0"/>
              <a:t> (i.e., “decision boundary”)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With an appropriate nonlinear mapping to a sufficiently high dimension, data from two classes can always be separated by a hyperplane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smtClean="0"/>
              <a:t>SVM finds this hyperplane using </a:t>
            </a:r>
            <a:r>
              <a:rPr lang="en-US" altLang="en-US" sz="2400" b="1" smtClean="0"/>
              <a:t>support vectors</a:t>
            </a:r>
            <a:r>
              <a:rPr lang="en-US" altLang="en-US" sz="2400" smtClean="0"/>
              <a:t> (“essential” training tuples) and </a:t>
            </a:r>
            <a:r>
              <a:rPr lang="en-US" altLang="en-US" sz="2400" b="1" smtClean="0"/>
              <a:t>margins</a:t>
            </a:r>
            <a:r>
              <a:rPr lang="en-US" altLang="en-US" sz="2400" smtClean="0"/>
              <a:t> (defined by the support vectors)</a:t>
            </a:r>
          </a:p>
        </p:txBody>
      </p:sp>
    </p:spTree>
    <p:extLst>
      <p:ext uri="{BB962C8B-B14F-4D97-AF65-F5344CB8AC3E}">
        <p14:creationId xmlns:p14="http://schemas.microsoft.com/office/powerpoint/2010/main" val="247861708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47959B4-3E8C-4525-8F80-BB6287A60CDD}" type="slidenum">
              <a:rPr lang="en-US" altLang="en-US" smtClean="0"/>
              <a:pPr eaLnBrk="1" hangingPunct="1"/>
              <a:t>49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8392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Lazy vs. Eager Learning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u="sng" smtClean="0"/>
              <a:t>Lazy vs. eager learning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smtClean="0"/>
              <a:t>Lazy learning</a:t>
            </a:r>
            <a:r>
              <a:rPr lang="en-US" altLang="en-US" sz="2400" smtClean="0"/>
              <a:t> (e.g., instance-based learning): Simply stores training data (or only minor processing) and waits until it is given a test tuple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smtClean="0"/>
              <a:t>Eager learning</a:t>
            </a:r>
            <a:r>
              <a:rPr lang="en-US" altLang="en-US" sz="2400" smtClean="0"/>
              <a:t> (the above discussed methods): Given a set of training tuples, constructs a classification model before receiving new (e.g., test) data to classify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Lazy: less time in training but more time in predicting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Accuracy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Lazy method effectively uses a richer hypothesis space since it uses many local linear functions to form an implicit global approximation to the target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Eager: must commit to a single hypothesis that covers the entire instance space</a:t>
            </a:r>
          </a:p>
        </p:txBody>
      </p:sp>
    </p:spTree>
    <p:extLst>
      <p:ext uri="{BB962C8B-B14F-4D97-AF65-F5344CB8AC3E}">
        <p14:creationId xmlns:p14="http://schemas.microsoft.com/office/powerpoint/2010/main" val="203900923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D8C695-4DE9-48CA-A432-4FE79B35F52D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Classification—A Two-Step Process</a:t>
            </a:r>
            <a:r>
              <a:rPr lang="en-US" altLang="en-US" sz="2800" smtClean="0"/>
              <a:t> </a:t>
            </a:r>
            <a:endParaRPr lang="en-US" altLang="en-US" sz="32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82000" cy="5257800"/>
          </a:xfrm>
        </p:spPr>
        <p:txBody>
          <a:bodyPr/>
          <a:lstStyle/>
          <a:p>
            <a:pPr eaLnBrk="1" hangingPunct="1"/>
            <a:r>
              <a:rPr lang="en-US" altLang="en-US" sz="2000" smtClean="0">
                <a:solidFill>
                  <a:schemeClr val="hlink"/>
                </a:solidFill>
              </a:rPr>
              <a:t>Model construction</a:t>
            </a:r>
            <a:r>
              <a:rPr lang="en-US" altLang="en-US" sz="2000" smtClean="0"/>
              <a:t>: describing a set of predetermined classes</a:t>
            </a:r>
          </a:p>
          <a:p>
            <a:pPr lvl="1" eaLnBrk="1" hangingPunct="1"/>
            <a:r>
              <a:rPr lang="en-US" altLang="en-US" sz="2000" smtClean="0"/>
              <a:t>Each tuple/sample is assumed to belong to a predefined class, as determined by the </a:t>
            </a:r>
            <a:r>
              <a:rPr lang="en-US" altLang="en-US" sz="2000" smtClean="0">
                <a:solidFill>
                  <a:schemeClr val="hlink"/>
                </a:solidFill>
              </a:rPr>
              <a:t>class label attribute</a:t>
            </a:r>
          </a:p>
          <a:p>
            <a:pPr lvl="1" eaLnBrk="1" hangingPunct="1"/>
            <a:r>
              <a:rPr lang="en-US" altLang="en-US" sz="2000" smtClean="0"/>
              <a:t>The set of tuples used for model construction is </a:t>
            </a:r>
            <a:r>
              <a:rPr lang="en-US" altLang="en-US" sz="2000" smtClean="0">
                <a:solidFill>
                  <a:schemeClr val="hlink"/>
                </a:solidFill>
              </a:rPr>
              <a:t>training set</a:t>
            </a:r>
          </a:p>
          <a:p>
            <a:pPr lvl="1" eaLnBrk="1" hangingPunct="1"/>
            <a:r>
              <a:rPr lang="en-US" altLang="en-US" sz="2000" smtClean="0"/>
              <a:t>The model is represented as classification rules, decision trees, or mathematical formulae</a:t>
            </a:r>
          </a:p>
          <a:p>
            <a:pPr eaLnBrk="1" hangingPunct="1"/>
            <a:r>
              <a:rPr lang="en-US" altLang="en-US" sz="2000" smtClean="0">
                <a:solidFill>
                  <a:schemeClr val="hlink"/>
                </a:solidFill>
              </a:rPr>
              <a:t>Model usage</a:t>
            </a:r>
            <a:r>
              <a:rPr lang="en-US" altLang="en-US" sz="2000" smtClean="0"/>
              <a:t>: for classifying future or unknown objects</a:t>
            </a:r>
          </a:p>
          <a:p>
            <a:pPr lvl="1" eaLnBrk="1" hangingPunct="1"/>
            <a:r>
              <a:rPr lang="en-US" altLang="en-US" sz="2000" smtClean="0">
                <a:solidFill>
                  <a:schemeClr val="hlink"/>
                </a:solidFill>
              </a:rPr>
              <a:t>Estimate accuracy</a:t>
            </a:r>
            <a:r>
              <a:rPr lang="en-US" altLang="en-US" sz="2000" smtClean="0"/>
              <a:t> of the model</a:t>
            </a:r>
          </a:p>
          <a:p>
            <a:pPr lvl="2" eaLnBrk="1" hangingPunct="1"/>
            <a:r>
              <a:rPr lang="en-US" altLang="en-US" sz="2000" smtClean="0"/>
              <a:t>The known label of test sample is compared with the classified result from the model</a:t>
            </a:r>
          </a:p>
          <a:p>
            <a:pPr lvl="2" eaLnBrk="1" hangingPunct="1"/>
            <a:r>
              <a:rPr lang="en-US" altLang="en-US" sz="2000" smtClean="0">
                <a:solidFill>
                  <a:schemeClr val="hlink"/>
                </a:solidFill>
              </a:rPr>
              <a:t>Accuracy</a:t>
            </a:r>
            <a:r>
              <a:rPr lang="en-US" altLang="en-US" sz="2000" smtClean="0"/>
              <a:t> rate is the percentage of test set samples that are correctly classified by the model</a:t>
            </a:r>
          </a:p>
          <a:p>
            <a:pPr lvl="2" eaLnBrk="1" hangingPunct="1"/>
            <a:r>
              <a:rPr lang="en-US" altLang="en-US" sz="2000" smtClean="0">
                <a:solidFill>
                  <a:schemeClr val="hlink"/>
                </a:solidFill>
              </a:rPr>
              <a:t>Test set</a:t>
            </a:r>
            <a:r>
              <a:rPr lang="en-US" altLang="en-US" sz="2000" smtClean="0"/>
              <a:t> is independent of training set (otherwise overfitting) </a:t>
            </a:r>
          </a:p>
          <a:p>
            <a:pPr lvl="1" eaLnBrk="1" hangingPunct="1"/>
            <a:r>
              <a:rPr lang="en-US" altLang="en-US" sz="2000" smtClean="0"/>
              <a:t>If the accuracy is acceptable, use the model to </a:t>
            </a:r>
            <a:r>
              <a:rPr lang="en-US" altLang="en-US" sz="2000" smtClean="0">
                <a:solidFill>
                  <a:schemeClr val="hlink"/>
                </a:solidFill>
              </a:rPr>
              <a:t>classify new data</a:t>
            </a:r>
          </a:p>
          <a:p>
            <a:pPr eaLnBrk="1" hangingPunct="1"/>
            <a:r>
              <a:rPr lang="en-US" altLang="en-US" sz="2000" smtClean="0"/>
              <a:t>Note: If </a:t>
            </a:r>
            <a:r>
              <a:rPr lang="en-US" altLang="en-US" sz="2000" i="1" smtClean="0"/>
              <a:t>the test set </a:t>
            </a:r>
            <a:r>
              <a:rPr lang="en-US" altLang="en-US" sz="2000" smtClean="0"/>
              <a:t>is used to select models, it is called </a:t>
            </a:r>
            <a:r>
              <a:rPr lang="en-US" altLang="en-US" sz="2000" smtClean="0">
                <a:solidFill>
                  <a:srgbClr val="C00000"/>
                </a:solidFill>
              </a:rPr>
              <a:t>validation (test) set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EF9332F-CEDE-4E72-A3CF-0C8AF96F7D99}" type="slidenum">
              <a:rPr lang="en-US" altLang="en-US" smtClean="0"/>
              <a:pPr eaLnBrk="1" hangingPunct="1"/>
              <a:t>50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82000" cy="762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z="3200" smtClean="0"/>
              <a:t>Lazy Learner: Instance-Based Methods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77200" cy="5029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Instance-based learning: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Store training examples and delay the processing (“lazy evaluation”) until a new instance must be classified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Typical approaches</a:t>
            </a:r>
            <a:endParaRPr lang="en-US" altLang="en-US" sz="2400" u="sng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i="1" u="sng" smtClean="0"/>
              <a:t>k</a:t>
            </a:r>
            <a:r>
              <a:rPr lang="en-US" altLang="en-US" sz="2400" u="sng" smtClean="0"/>
              <a:t>-nearest neighbor approach</a:t>
            </a:r>
            <a:endParaRPr lang="en-US" altLang="en-US" sz="24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Instances represented as points in a Euclidean space.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u="sng" smtClean="0"/>
              <a:t>Locally weighted regression</a:t>
            </a:r>
            <a:endParaRPr lang="en-US" altLang="en-US" sz="24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Constructs local approximation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u="sng" smtClean="0"/>
              <a:t>Case-based reasoning</a:t>
            </a:r>
            <a:endParaRPr lang="en-US" altLang="en-US" sz="240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Uses symbolic representations and knowledge-based inference</a:t>
            </a:r>
          </a:p>
        </p:txBody>
      </p:sp>
    </p:spTree>
    <p:extLst>
      <p:ext uri="{BB962C8B-B14F-4D97-AF65-F5344CB8AC3E}">
        <p14:creationId xmlns:p14="http://schemas.microsoft.com/office/powerpoint/2010/main" val="359460955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0038A86-E44C-4ABC-A655-394C24737A55}" type="slidenum">
              <a:rPr lang="en-US" altLang="en-US" smtClean="0"/>
              <a:pPr eaLnBrk="1" hangingPunct="1"/>
              <a:t>51</a:t>
            </a:fld>
            <a:endParaRPr lang="en-US" altLang="en-US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3238"/>
            <a:ext cx="8172450" cy="4064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The </a:t>
            </a:r>
            <a:r>
              <a:rPr lang="en-US" altLang="en-US" i="1" smtClean="0"/>
              <a:t>k</a:t>
            </a:r>
            <a:r>
              <a:rPr lang="en-US" altLang="en-US" smtClean="0"/>
              <a:t>-Nearest Neighbor Algorithm</a:t>
            </a:r>
            <a:endParaRPr lang="en-US" altLang="en-US" sz="3200" smtClean="0"/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All instances correspond to points in the n-D space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The nearest neighbor are defined in terms of Euclidean distance, dist(</a:t>
            </a:r>
            <a:r>
              <a:rPr lang="en-US" altLang="en-US" sz="2400" b="1" smtClean="0"/>
              <a:t>X</a:t>
            </a:r>
            <a:r>
              <a:rPr lang="en-US" altLang="en-US" sz="2400" b="1" baseline="-25000" smtClean="0"/>
              <a:t>1</a:t>
            </a:r>
            <a:r>
              <a:rPr lang="en-US" altLang="en-US" sz="2400" smtClean="0"/>
              <a:t>, </a:t>
            </a:r>
            <a:r>
              <a:rPr lang="en-US" altLang="en-US" sz="2400" b="1" smtClean="0"/>
              <a:t>X</a:t>
            </a:r>
            <a:r>
              <a:rPr lang="en-US" altLang="en-US" sz="2400" b="1" baseline="-25000" smtClean="0"/>
              <a:t>2</a:t>
            </a:r>
            <a:r>
              <a:rPr lang="en-US" altLang="en-US" sz="24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Target function could be discrete- or real- valued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For discrete-valued,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-NN returns the most common value among the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training examples nearest to</a:t>
            </a:r>
            <a:r>
              <a:rPr lang="en-US" altLang="en-US" sz="2000" smtClean="0"/>
              <a:t> </a:t>
            </a:r>
            <a:r>
              <a:rPr lang="en-US" altLang="en-US" sz="2400" i="1" smtClean="0"/>
              <a:t>x</a:t>
            </a:r>
            <a:r>
              <a:rPr lang="en-US" altLang="en-US" sz="1800" i="1" baseline="-25000" smtClean="0"/>
              <a:t>q</a:t>
            </a: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Vonoroi diagram: the decision surface induced by 1-NN for a typical set of training examples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5800" y="4724400"/>
            <a:ext cx="3581400" cy="1905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endParaRPr lang="en-US" altLang="en-US" b="1">
              <a:solidFill>
                <a:srgbClr val="FFFFCC"/>
              </a:solidFill>
              <a:latin typeface="Times New Roman" pitchFamily="18" charset="0"/>
            </a:endParaRPr>
          </a:p>
        </p:txBody>
      </p:sp>
      <p:sp>
        <p:nvSpPr>
          <p:cNvPr id="51206" name="Rectangle 5"/>
          <p:cNvSpPr>
            <a:spLocks noChangeArrowheads="1"/>
          </p:cNvSpPr>
          <p:nvPr/>
        </p:nvSpPr>
        <p:spPr bwMode="auto">
          <a:xfrm>
            <a:off x="4572000" y="4724400"/>
            <a:ext cx="3429000" cy="1905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endParaRPr lang="en-US" altLang="en-US">
              <a:latin typeface="Times New Roman" pitchFamily="18" charset="0"/>
            </a:endParaRPr>
          </a:p>
        </p:txBody>
      </p:sp>
      <p:sp>
        <p:nvSpPr>
          <p:cNvPr id="51207" name="Oval 6"/>
          <p:cNvSpPr>
            <a:spLocks noChangeArrowheads="1"/>
          </p:cNvSpPr>
          <p:nvPr/>
        </p:nvSpPr>
        <p:spPr bwMode="auto">
          <a:xfrm>
            <a:off x="1752600" y="5029200"/>
            <a:ext cx="1371600" cy="1447800"/>
          </a:xfrm>
          <a:prstGeom prst="ellipse">
            <a:avLst/>
          </a:prstGeom>
          <a:solidFill>
            <a:srgbClr val="FF66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en-US" altLang="en-US">
                <a:latin typeface="Times New Roman" pitchFamily="18" charset="0"/>
              </a:rPr>
              <a:t>  . </a:t>
            </a:r>
          </a:p>
        </p:txBody>
      </p:sp>
      <p:sp>
        <p:nvSpPr>
          <p:cNvPr id="51208" name="Text Box 7"/>
          <p:cNvSpPr txBox="1">
            <a:spLocks noChangeArrowheads="1"/>
          </p:cNvSpPr>
          <p:nvPr/>
        </p:nvSpPr>
        <p:spPr bwMode="auto">
          <a:xfrm>
            <a:off x="1981200" y="5257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latin typeface="Times New Roman" pitchFamily="18" charset="0"/>
              </a:rPr>
              <a:t>_</a:t>
            </a:r>
          </a:p>
        </p:txBody>
      </p:sp>
      <p:sp>
        <p:nvSpPr>
          <p:cNvPr id="51209" name="Text Box 8"/>
          <p:cNvSpPr txBox="1">
            <a:spLocks noChangeArrowheads="1"/>
          </p:cNvSpPr>
          <p:nvPr/>
        </p:nvSpPr>
        <p:spPr bwMode="auto">
          <a:xfrm>
            <a:off x="2514600" y="5486400"/>
            <a:ext cx="31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+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0" name="Text Box 9"/>
          <p:cNvSpPr txBox="1">
            <a:spLocks noChangeArrowheads="1"/>
          </p:cNvSpPr>
          <p:nvPr/>
        </p:nvSpPr>
        <p:spPr bwMode="auto">
          <a:xfrm>
            <a:off x="1828800" y="57150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latin typeface="Times New Roman" pitchFamily="18" charset="0"/>
              </a:rPr>
              <a:t>_</a:t>
            </a:r>
          </a:p>
        </p:txBody>
      </p:sp>
      <p:sp>
        <p:nvSpPr>
          <p:cNvPr id="51211" name="Text Box 10"/>
          <p:cNvSpPr txBox="1">
            <a:spLocks noChangeArrowheads="1"/>
          </p:cNvSpPr>
          <p:nvPr/>
        </p:nvSpPr>
        <p:spPr bwMode="auto">
          <a:xfrm>
            <a:off x="2438400" y="57912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b="1" i="1">
                <a:solidFill>
                  <a:srgbClr val="001010"/>
                </a:solidFill>
                <a:latin typeface="Times New Roman" pitchFamily="18" charset="0"/>
              </a:rPr>
              <a:t>x</a:t>
            </a:r>
            <a:r>
              <a:rPr lang="en-US" altLang="en-US" sz="1600" b="1" i="1" baseline="-25000">
                <a:solidFill>
                  <a:srgbClr val="001010"/>
                </a:solidFill>
                <a:latin typeface="Times New Roman" pitchFamily="18" charset="0"/>
              </a:rPr>
              <a:t>q</a:t>
            </a:r>
            <a:endParaRPr lang="en-US" altLang="en-US" baseline="-25000">
              <a:latin typeface="Times New Roman" pitchFamily="18" charset="0"/>
            </a:endParaRPr>
          </a:p>
        </p:txBody>
      </p:sp>
      <p:sp>
        <p:nvSpPr>
          <p:cNvPr id="51212" name="Text Box 11"/>
          <p:cNvSpPr txBox="1">
            <a:spLocks noChangeArrowheads="1"/>
          </p:cNvSpPr>
          <p:nvPr/>
        </p:nvSpPr>
        <p:spPr bwMode="auto">
          <a:xfrm>
            <a:off x="2286000" y="62484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+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3" name="Text Box 12"/>
          <p:cNvSpPr txBox="1">
            <a:spLocks noChangeArrowheads="1"/>
          </p:cNvSpPr>
          <p:nvPr/>
        </p:nvSpPr>
        <p:spPr bwMode="auto">
          <a:xfrm>
            <a:off x="2590800" y="5105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_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4" name="Text Box 13"/>
          <p:cNvSpPr txBox="1">
            <a:spLocks noChangeArrowheads="1"/>
          </p:cNvSpPr>
          <p:nvPr/>
        </p:nvSpPr>
        <p:spPr bwMode="auto">
          <a:xfrm>
            <a:off x="3032125" y="51435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_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5" name="Text Box 14"/>
          <p:cNvSpPr txBox="1">
            <a:spLocks noChangeArrowheads="1"/>
          </p:cNvSpPr>
          <p:nvPr/>
        </p:nvSpPr>
        <p:spPr bwMode="auto">
          <a:xfrm>
            <a:off x="1355725" y="5372100"/>
            <a:ext cx="31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+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6" name="Text Box 15"/>
          <p:cNvSpPr txBox="1">
            <a:spLocks noChangeArrowheads="1"/>
          </p:cNvSpPr>
          <p:nvPr/>
        </p:nvSpPr>
        <p:spPr bwMode="auto">
          <a:xfrm>
            <a:off x="1584325" y="61341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latin typeface="Times New Roman" pitchFamily="18" charset="0"/>
              </a:rPr>
              <a:t>_</a:t>
            </a:r>
          </a:p>
        </p:txBody>
      </p:sp>
      <p:sp>
        <p:nvSpPr>
          <p:cNvPr id="51217" name="Text Box 16"/>
          <p:cNvSpPr txBox="1">
            <a:spLocks noChangeArrowheads="1"/>
          </p:cNvSpPr>
          <p:nvPr/>
        </p:nvSpPr>
        <p:spPr bwMode="auto">
          <a:xfrm>
            <a:off x="1676400" y="4876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_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8" name="Text Box 17"/>
          <p:cNvSpPr txBox="1">
            <a:spLocks noChangeArrowheads="1"/>
          </p:cNvSpPr>
          <p:nvPr/>
        </p:nvSpPr>
        <p:spPr bwMode="auto">
          <a:xfrm>
            <a:off x="3108325" y="5753100"/>
            <a:ext cx="312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>
                <a:solidFill>
                  <a:srgbClr val="001010"/>
                </a:solidFill>
                <a:latin typeface="Times New Roman" pitchFamily="18" charset="0"/>
              </a:rPr>
              <a:t>+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19" name="Text Box 18"/>
          <p:cNvSpPr txBox="1">
            <a:spLocks noChangeArrowheads="1"/>
          </p:cNvSpPr>
          <p:nvPr/>
        </p:nvSpPr>
        <p:spPr bwMode="auto">
          <a:xfrm>
            <a:off x="5791200" y="4759325"/>
            <a:ext cx="31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20" name="Line 19"/>
          <p:cNvSpPr>
            <a:spLocks noChangeShapeType="1"/>
          </p:cNvSpPr>
          <p:nvPr/>
        </p:nvSpPr>
        <p:spPr bwMode="auto">
          <a:xfrm>
            <a:off x="5181600" y="5181600"/>
            <a:ext cx="609600" cy="6096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20"/>
          <p:cNvSpPr>
            <a:spLocks noChangeShapeType="1"/>
          </p:cNvSpPr>
          <p:nvPr/>
        </p:nvSpPr>
        <p:spPr bwMode="auto">
          <a:xfrm flipV="1">
            <a:off x="5791200" y="5410200"/>
            <a:ext cx="1295400" cy="381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Line 21"/>
          <p:cNvSpPr>
            <a:spLocks noChangeShapeType="1"/>
          </p:cNvSpPr>
          <p:nvPr/>
        </p:nvSpPr>
        <p:spPr bwMode="auto">
          <a:xfrm>
            <a:off x="5791200" y="5791200"/>
            <a:ext cx="0" cy="381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Line 22"/>
          <p:cNvSpPr>
            <a:spLocks noChangeShapeType="1"/>
          </p:cNvSpPr>
          <p:nvPr/>
        </p:nvSpPr>
        <p:spPr bwMode="auto">
          <a:xfrm>
            <a:off x="5791200" y="6172200"/>
            <a:ext cx="1447800" cy="3048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4" name="Line 23"/>
          <p:cNvSpPr>
            <a:spLocks noChangeShapeType="1"/>
          </p:cNvSpPr>
          <p:nvPr/>
        </p:nvSpPr>
        <p:spPr bwMode="auto">
          <a:xfrm flipH="1">
            <a:off x="4953000" y="6172200"/>
            <a:ext cx="838200" cy="2286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5" name="Line 24"/>
          <p:cNvSpPr>
            <a:spLocks noChangeShapeType="1"/>
          </p:cNvSpPr>
          <p:nvPr/>
        </p:nvSpPr>
        <p:spPr bwMode="auto">
          <a:xfrm>
            <a:off x="6781800" y="5486400"/>
            <a:ext cx="228600" cy="9144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6" name="Rectangle 25"/>
          <p:cNvSpPr>
            <a:spLocks noChangeArrowheads="1"/>
          </p:cNvSpPr>
          <p:nvPr/>
        </p:nvSpPr>
        <p:spPr bwMode="auto">
          <a:xfrm>
            <a:off x="6248400" y="5521325"/>
            <a:ext cx="31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27" name="Text Box 26"/>
          <p:cNvSpPr txBox="1">
            <a:spLocks noChangeArrowheads="1"/>
          </p:cNvSpPr>
          <p:nvPr/>
        </p:nvSpPr>
        <p:spPr bwMode="auto">
          <a:xfrm>
            <a:off x="5775325" y="6080125"/>
            <a:ext cx="31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28" name="Text Box 27"/>
          <p:cNvSpPr txBox="1">
            <a:spLocks noChangeArrowheads="1"/>
          </p:cNvSpPr>
          <p:nvPr/>
        </p:nvSpPr>
        <p:spPr bwMode="auto">
          <a:xfrm>
            <a:off x="5099050" y="5334000"/>
            <a:ext cx="31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51229" name="Text Box 28"/>
          <p:cNvSpPr txBox="1">
            <a:spLocks noChangeArrowheads="1"/>
          </p:cNvSpPr>
          <p:nvPr/>
        </p:nvSpPr>
        <p:spPr bwMode="auto">
          <a:xfrm>
            <a:off x="7315200" y="5394325"/>
            <a:ext cx="31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alt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81352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38BAB3F-5A19-4257-A594-214EB3154D55}" type="slidenum">
              <a:rPr lang="en-US" altLang="en-US" smtClean="0"/>
              <a:pPr eaLnBrk="1" hangingPunct="1"/>
              <a:t>52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86800" cy="6858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Discussion on the </a:t>
            </a:r>
            <a:r>
              <a:rPr lang="en-US" altLang="en-US" i="1" smtClean="0"/>
              <a:t>k</a:t>
            </a:r>
            <a:r>
              <a:rPr lang="en-US" altLang="en-US" smtClean="0"/>
              <a:t>-NN Algorithm</a:t>
            </a:r>
            <a:endParaRPr lang="en-US" altLang="en-US" sz="3200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029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 i="1" smtClean="0"/>
              <a:t>k</a:t>
            </a:r>
            <a:r>
              <a:rPr lang="en-US" altLang="en-US" sz="2400" smtClean="0"/>
              <a:t>-NN for </a:t>
            </a:r>
            <a:r>
              <a:rPr lang="en-US" altLang="en-US" sz="2400" u="sng" smtClean="0"/>
              <a:t>real-valued prediction</a:t>
            </a:r>
            <a:r>
              <a:rPr lang="en-US" altLang="en-US" sz="2400" smtClean="0"/>
              <a:t> for a given unknown tuple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Returns the mean values of the</a:t>
            </a:r>
            <a:r>
              <a:rPr lang="en-US" altLang="en-US" sz="2400" i="1" smtClean="0"/>
              <a:t> k</a:t>
            </a:r>
            <a:r>
              <a:rPr lang="en-US" altLang="en-US" sz="2400" smtClean="0"/>
              <a:t> nearest neighbors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Distance-weighted</a:t>
            </a:r>
            <a:r>
              <a:rPr lang="en-US" altLang="en-US" sz="2400" smtClean="0"/>
              <a:t> nearest neighbor algorithm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Weight the contribution of each of the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neighbors according to their distance to the query </a:t>
            </a:r>
            <a:r>
              <a:rPr lang="en-US" altLang="en-US" sz="2400" i="1" smtClean="0"/>
              <a:t>x</a:t>
            </a:r>
            <a:r>
              <a:rPr lang="en-US" altLang="en-US" sz="2400" i="1" baseline="-25000" smtClean="0"/>
              <a:t>q</a:t>
            </a:r>
            <a:endParaRPr lang="en-US" altLang="en-US" sz="2400" smtClean="0"/>
          </a:p>
          <a:p>
            <a:pPr lvl="2" eaLnBrk="1" hangingPunct="1">
              <a:lnSpc>
                <a:spcPct val="110000"/>
              </a:lnSpc>
            </a:pPr>
            <a:r>
              <a:rPr lang="en-US" altLang="en-US" smtClean="0"/>
              <a:t>Give greater weight to closer neighbors</a:t>
            </a:r>
            <a:endParaRPr lang="en-US" altLang="en-US" sz="2000" smtClean="0"/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Robust</a:t>
            </a:r>
            <a:r>
              <a:rPr lang="en-US" altLang="en-US" sz="2400" smtClean="0"/>
              <a:t> to noisy data by averaging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-nearest neighbors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 u="sng" smtClean="0"/>
              <a:t>Curse of dimensionality</a:t>
            </a:r>
            <a:r>
              <a:rPr lang="en-US" altLang="en-US" sz="2400" smtClean="0"/>
              <a:t>: distance between neighbors could be dominated by irrelevant attributes  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 smtClean="0"/>
              <a:t>To overcome it, axes stretch or elimination of the least relevant attributes</a:t>
            </a:r>
          </a:p>
        </p:txBody>
      </p:sp>
      <p:graphicFrame>
        <p:nvGraphicFramePr>
          <p:cNvPr id="52229" name="Object 4"/>
          <p:cNvGraphicFramePr>
            <a:graphicFrameLocks noChangeAspect="1"/>
          </p:cNvGraphicFramePr>
          <p:nvPr/>
        </p:nvGraphicFramePr>
        <p:xfrm>
          <a:off x="7162800" y="3492500"/>
          <a:ext cx="1409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8" name="Equation" r:id="rId4" imgW="1409700" imgH="698500" progId="Equation.3">
                  <p:embed/>
                </p:oleObj>
              </mc:Choice>
              <mc:Fallback>
                <p:oleObj name="Equation" r:id="rId4" imgW="14097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492500"/>
                        <a:ext cx="1409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73478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1DDEB00-BAB4-4ECD-8598-9DDFFBD4D78F}" type="slidenum">
              <a:rPr lang="en-US" altLang="en-US" smtClean="0"/>
              <a:pPr eaLnBrk="1" hangingPunct="1"/>
              <a:t>53</a:t>
            </a:fld>
            <a:endParaRPr lang="en-US" altLang="en-US" smtClean="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569913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Case-Based Reasoning (CBR)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 b="1" smtClean="0"/>
              <a:t>CBR</a:t>
            </a:r>
            <a:r>
              <a:rPr lang="en-US" altLang="en-US" sz="2000" smtClean="0"/>
              <a:t>: Uses a database of problem solutions to solve new problems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Store </a:t>
            </a:r>
            <a:r>
              <a:rPr lang="en-US" altLang="en-US" sz="2000" u="sng" smtClean="0"/>
              <a:t>symbolic description</a:t>
            </a:r>
            <a:r>
              <a:rPr lang="en-US" altLang="en-US" sz="2000" smtClean="0"/>
              <a:t> (tuples or cases)—not points in a Euclidean space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u="sng" smtClean="0"/>
              <a:t>Applications:</a:t>
            </a:r>
            <a:r>
              <a:rPr lang="en-US" altLang="en-US" sz="2000" smtClean="0"/>
              <a:t> Customer-service (product-related diagnosis), legal ruling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u="sng" smtClean="0"/>
              <a:t>Methodology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Instances represented by rich symbolic descriptions (e.g., function graphs)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Search for similar cases, multiple retrieved cases may be combined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Tight coupling between case retrieval, knowledge-based reasoning, and problem solving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u="sng" smtClean="0"/>
              <a:t>Challenges</a:t>
            </a:r>
            <a:endParaRPr lang="en-US" altLang="en-US" sz="2000" smtClean="0"/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Find a good similarity metric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Indexing based on syntactic similarity measure,  and when failure, backtracking, and adapting to additional cases</a:t>
            </a:r>
          </a:p>
        </p:txBody>
      </p:sp>
    </p:spTree>
    <p:extLst>
      <p:ext uri="{BB962C8B-B14F-4D97-AF65-F5344CB8AC3E}">
        <p14:creationId xmlns:p14="http://schemas.microsoft.com/office/powerpoint/2010/main" val="407859962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30C341C-B532-4874-BB83-490307374C72}" type="slidenum">
              <a:rPr lang="en-US" altLang="en-US" b="1" smtClean="0"/>
              <a:pPr eaLnBrk="1" hangingPunct="1"/>
              <a:t>54</a:t>
            </a:fld>
            <a:endParaRPr lang="en-US" altLang="en-US" b="1" smtClean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522288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Genetic Algorithms (GA)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Genetic Algorithm: based on an analogy to biological evolution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An initial </a:t>
            </a:r>
            <a:r>
              <a:rPr lang="en-US" altLang="en-US" sz="2000" b="1" smtClean="0"/>
              <a:t>population</a:t>
            </a:r>
            <a:r>
              <a:rPr lang="en-US" altLang="en-US" sz="2000" smtClean="0"/>
              <a:t> is created consisting of randomly generated rules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Each rule is represented by a string of bits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E.g., if A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and ¬A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 then C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 can be encoded as 100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If an attribute has k &gt; 2 values, k bits can be used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Based on the notion of survival of the </a:t>
            </a:r>
            <a:r>
              <a:rPr lang="en-US" altLang="en-US" sz="2000" b="1" smtClean="0"/>
              <a:t>fittest</a:t>
            </a:r>
            <a:r>
              <a:rPr lang="en-US" altLang="en-US" sz="2000" smtClean="0"/>
              <a:t>, a new population is formed to consist of the fittest rules and their offspring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The </a:t>
            </a:r>
            <a:r>
              <a:rPr lang="en-US" altLang="en-US" sz="2000" i="1" smtClean="0"/>
              <a:t>fitness of a rule</a:t>
            </a:r>
            <a:r>
              <a:rPr lang="en-US" altLang="en-US" sz="2000" smtClean="0"/>
              <a:t> is represented by its classification accuracy on a set of training examples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Offspring are generated by </a:t>
            </a:r>
            <a:r>
              <a:rPr lang="en-US" altLang="en-US" sz="2000" i="1" smtClean="0"/>
              <a:t>crossover</a:t>
            </a:r>
            <a:r>
              <a:rPr lang="en-US" altLang="en-US" sz="2000" smtClean="0"/>
              <a:t> and </a:t>
            </a:r>
            <a:r>
              <a:rPr lang="en-US" altLang="en-US" sz="2000" i="1" smtClean="0"/>
              <a:t>mutation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The process continues until a population P evolves </a:t>
            </a:r>
            <a:r>
              <a:rPr lang="en-US" altLang="en-US" sz="2000" i="1" smtClean="0"/>
              <a:t>when each rule in P satisfies a prespecified threshold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Slow but easily parallelizable</a:t>
            </a:r>
          </a:p>
        </p:txBody>
      </p:sp>
    </p:spTree>
    <p:extLst>
      <p:ext uri="{BB962C8B-B14F-4D97-AF65-F5344CB8AC3E}">
        <p14:creationId xmlns:p14="http://schemas.microsoft.com/office/powerpoint/2010/main" val="11970192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94BC845-6F84-49BC-AE7F-D88808E6A3CF}" type="slidenum">
              <a:rPr lang="en-US" altLang="en-US" b="1" smtClean="0"/>
              <a:pPr eaLnBrk="1" hangingPunct="1"/>
              <a:t>55</a:t>
            </a:fld>
            <a:endParaRPr lang="en-US" altLang="en-US" b="1" smtClean="0"/>
          </a:p>
        </p:txBody>
      </p:sp>
      <p:pic>
        <p:nvPicPr>
          <p:cNvPr id="56323" name="Picture 24" descr="roug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24400"/>
            <a:ext cx="6553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32713" cy="674688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Rough Set Approach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82000" cy="4724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Rough sets are used to </a:t>
            </a:r>
            <a:r>
              <a:rPr lang="en-US" altLang="en-US" sz="2000" b="1" smtClean="0"/>
              <a:t>approximately or “roughly” define equivalent classes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A rough set for a given class C is approximated by two sets: a </a:t>
            </a:r>
            <a:r>
              <a:rPr lang="en-US" altLang="en-US" sz="2000" smtClean="0">
                <a:solidFill>
                  <a:schemeClr val="hlink"/>
                </a:solidFill>
              </a:rPr>
              <a:t>lower approximation</a:t>
            </a:r>
            <a:r>
              <a:rPr lang="en-US" altLang="en-US" sz="2000" smtClean="0"/>
              <a:t> (certain to be in C) and an </a:t>
            </a:r>
            <a:r>
              <a:rPr lang="en-US" altLang="en-US" sz="2000" smtClean="0">
                <a:solidFill>
                  <a:schemeClr val="hlink"/>
                </a:solidFill>
              </a:rPr>
              <a:t>upper approximation</a:t>
            </a:r>
            <a:r>
              <a:rPr lang="en-US" altLang="en-US" sz="2000" smtClean="0"/>
              <a:t> (cannot be described as not belonging to C)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000" smtClean="0"/>
              <a:t>Finding the minimal subsets (</a:t>
            </a:r>
            <a:r>
              <a:rPr lang="en-US" altLang="en-US" sz="2000" b="1" smtClean="0"/>
              <a:t>reducts</a:t>
            </a:r>
            <a:r>
              <a:rPr lang="en-US" altLang="en-US" sz="2000" smtClean="0"/>
              <a:t>) of attributes for feature reduction is NP-hard but a </a:t>
            </a:r>
            <a:r>
              <a:rPr lang="en-US" altLang="en-US" sz="2000" b="1" smtClean="0"/>
              <a:t>discernibility matrix</a:t>
            </a:r>
            <a:r>
              <a:rPr lang="en-US" altLang="en-US" sz="2000" smtClean="0"/>
              <a:t> (which stores the differences between attribute values for each pair of data tuples) is used to reduce the computation intensity </a:t>
            </a:r>
          </a:p>
        </p:txBody>
      </p:sp>
    </p:spTree>
    <p:extLst>
      <p:ext uri="{BB962C8B-B14F-4D97-AF65-F5344CB8AC3E}">
        <p14:creationId xmlns:p14="http://schemas.microsoft.com/office/powerpoint/2010/main" val="212940908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477000"/>
            <a:ext cx="1905000" cy="381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70C8B71-1C46-4F61-9D10-545B1C96506D}" type="slidenum">
              <a:rPr lang="en-US" altLang="en-US" b="1" smtClean="0"/>
              <a:pPr eaLnBrk="1" hangingPunct="1"/>
              <a:t>56</a:t>
            </a:fld>
            <a:endParaRPr lang="en-US" altLang="en-US" b="1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3886200" cy="750888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Fuzzy Set Approaches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419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Fuzzy logic uses truth values between 0.0 and 1.0 to represent the degree of membership (such as in a </a:t>
            </a:r>
            <a:r>
              <a:rPr lang="en-US" altLang="en-US" sz="2000" i="1" smtClean="0"/>
              <a:t>fuzzy membership graph</a:t>
            </a:r>
            <a:r>
              <a:rPr lang="en-US" altLang="en-US" sz="2000" smtClean="0"/>
              <a:t>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Attribute values are converted to fuzzy values.  Ex.: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Income,</a:t>
            </a:r>
            <a:r>
              <a:rPr lang="en-US" altLang="en-US" sz="2000" i="1" smtClean="0"/>
              <a:t> x</a:t>
            </a:r>
            <a:r>
              <a:rPr lang="en-US" altLang="en-US" sz="2000" smtClean="0"/>
              <a:t>, is assigned a </a:t>
            </a:r>
            <a:r>
              <a:rPr lang="en-US" altLang="en-US" sz="2000" smtClean="0">
                <a:solidFill>
                  <a:schemeClr val="hlink"/>
                </a:solidFill>
              </a:rPr>
              <a:t>fuzzy membership value</a:t>
            </a:r>
            <a:r>
              <a:rPr lang="en-US" altLang="en-US" sz="2000" smtClean="0"/>
              <a:t> to each of the discrete categories {low, medium, high}, e.g. $49K belongs to “medium income” with fuzzy value 0.15 but belongs to “high income” with fuzzy value 0.96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000" smtClean="0"/>
              <a:t>Fuzzy membership values do not have to sum to 1.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Each applicable rule contributes a vote for membership in the categories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 smtClean="0"/>
              <a:t>Typically, the truth values for each predicted category are summed, and these sums are combined</a:t>
            </a:r>
          </a:p>
        </p:txBody>
      </p:sp>
      <p:pic>
        <p:nvPicPr>
          <p:cNvPr id="57349" name="Picture 4" descr="fuzz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50" y="0"/>
            <a:ext cx="5314950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875263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Semi-Supervised Classification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05400"/>
          </a:xfrm>
        </p:spPr>
        <p:txBody>
          <a:bodyPr/>
          <a:lstStyle/>
          <a:p>
            <a:r>
              <a:rPr lang="en-US" altLang="en-US" sz="2000" smtClean="0"/>
              <a:t>Semi-supervised: Uses labeled and unlabeled data to build a classifier</a:t>
            </a:r>
          </a:p>
          <a:p>
            <a:r>
              <a:rPr lang="en-US" altLang="en-US" sz="2000" smtClean="0"/>
              <a:t>Self-training: </a:t>
            </a:r>
          </a:p>
          <a:p>
            <a:pPr lvl="1"/>
            <a:r>
              <a:rPr lang="en-US" altLang="en-US" sz="2000" smtClean="0"/>
              <a:t>Build a classifier using the labeled data</a:t>
            </a:r>
          </a:p>
          <a:p>
            <a:pPr lvl="1"/>
            <a:r>
              <a:rPr lang="en-US" altLang="en-US" sz="2000" smtClean="0"/>
              <a:t>Use it to label the unlabeled data, and those with the most confident label prediction are added to the set of labeled data</a:t>
            </a:r>
          </a:p>
          <a:p>
            <a:pPr lvl="1"/>
            <a:r>
              <a:rPr lang="en-US" altLang="en-US" sz="2000" smtClean="0"/>
              <a:t>Repeat the above process</a:t>
            </a:r>
          </a:p>
          <a:p>
            <a:pPr lvl="1"/>
            <a:r>
              <a:rPr lang="en-US" altLang="en-US" sz="2000" smtClean="0"/>
              <a:t>Adv: easy to understand; disadv: may reinforce errors</a:t>
            </a:r>
          </a:p>
          <a:p>
            <a:r>
              <a:rPr lang="en-US" altLang="en-US" sz="2000" smtClean="0"/>
              <a:t>Co-training: Use two or more classifiers to teach each other</a:t>
            </a:r>
          </a:p>
          <a:p>
            <a:pPr lvl="1"/>
            <a:r>
              <a:rPr lang="en-US" altLang="en-US" sz="2000" smtClean="0"/>
              <a:t>Each learner uses a mutually independent set of features of each tuple to train a good classifier, say f</a:t>
            </a:r>
            <a:r>
              <a:rPr lang="en-US" altLang="en-US" sz="2000" baseline="-25000" smtClean="0"/>
              <a:t>1</a:t>
            </a:r>
          </a:p>
          <a:p>
            <a:pPr lvl="1"/>
            <a:r>
              <a:rPr lang="en-US" altLang="en-US" sz="2000" smtClean="0"/>
              <a:t>Then f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and f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 are used to predict the class label for unlabeled data X</a:t>
            </a:r>
          </a:p>
          <a:p>
            <a:pPr lvl="1"/>
            <a:r>
              <a:rPr lang="en-US" altLang="en-US" sz="2000" smtClean="0"/>
              <a:t>Teach each other: The tuple having the most confident prediction from f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 is added to the set of labeled data for f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, &amp; vice versa </a:t>
            </a:r>
          </a:p>
          <a:p>
            <a:r>
              <a:rPr lang="en-US" altLang="en-US" sz="2000" smtClean="0"/>
              <a:t>Other methods, e.g., joint probability distribution of features and labels</a:t>
            </a:r>
          </a:p>
        </p:txBody>
      </p:sp>
      <p:sp>
        <p:nvSpPr>
          <p:cNvPr id="61444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26041E6C-C5A2-4B69-B8F5-DC2F934A47CE}" type="slidenum">
              <a:rPr lang="en-US" altLang="en-US" sz="1200" b="1"/>
              <a:pPr algn="r" eaLnBrk="1" hangingPunct="1"/>
              <a:t>57</a:t>
            </a:fld>
            <a:endParaRPr lang="en-US" altLang="en-US" sz="1200" b="1"/>
          </a:p>
        </p:txBody>
      </p:sp>
    </p:spTree>
    <p:extLst>
      <p:ext uri="{BB962C8B-B14F-4D97-AF65-F5344CB8AC3E}">
        <p14:creationId xmlns:p14="http://schemas.microsoft.com/office/powerpoint/2010/main" val="2870248445"/>
      </p:ext>
    </p:extLst>
  </p:cSld>
  <p:clrMapOvr>
    <a:masterClrMapping/>
  </p:clrMapOvr>
  <p:transition>
    <p:zoom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fld id="{98C82A9A-C2DC-4755-A6FA-B8F4D121924B}" type="slidenum">
              <a:rPr lang="en-US" altLang="en-US" sz="1200"/>
              <a:pPr algn="r" eaLnBrk="1" hangingPunct="1"/>
              <a:t>58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Is Prediction?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610600" cy="51816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(Numerical) prediction is similar to classification</a:t>
            </a:r>
          </a:p>
          <a:p>
            <a:pPr lvl="1" eaLnBrk="1" hangingPunct="1"/>
            <a:r>
              <a:rPr lang="en-US" altLang="en-US" sz="2000" smtClean="0"/>
              <a:t>construct a model</a:t>
            </a:r>
          </a:p>
          <a:p>
            <a:pPr lvl="1" eaLnBrk="1" hangingPunct="1"/>
            <a:r>
              <a:rPr lang="en-US" altLang="en-US" sz="2000" smtClean="0"/>
              <a:t>use model to predict continuous or ordered  value for a given input</a:t>
            </a:r>
          </a:p>
          <a:p>
            <a:pPr eaLnBrk="1" hangingPunct="1"/>
            <a:r>
              <a:rPr lang="en-US" altLang="en-US" sz="2000" smtClean="0"/>
              <a:t>Prediction is different from classification</a:t>
            </a:r>
          </a:p>
          <a:p>
            <a:pPr lvl="1" eaLnBrk="1" hangingPunct="1"/>
            <a:r>
              <a:rPr lang="en-US" altLang="en-US" sz="2000" smtClean="0"/>
              <a:t>Classification refers to predict categorical class label</a:t>
            </a:r>
          </a:p>
          <a:p>
            <a:pPr lvl="1" eaLnBrk="1" hangingPunct="1"/>
            <a:r>
              <a:rPr lang="en-US" altLang="en-US" sz="2000" smtClean="0"/>
              <a:t>Prediction models continuous-valued functions</a:t>
            </a:r>
          </a:p>
          <a:p>
            <a:pPr eaLnBrk="1" hangingPunct="1"/>
            <a:r>
              <a:rPr lang="en-US" altLang="en-US" sz="2000" smtClean="0"/>
              <a:t>Major method for prediction: regression</a:t>
            </a:r>
          </a:p>
          <a:p>
            <a:pPr lvl="1" eaLnBrk="1" hangingPunct="1"/>
            <a:r>
              <a:rPr lang="en-US" altLang="en-US" sz="2000" smtClean="0"/>
              <a:t>model the relationship between one or more </a:t>
            </a:r>
            <a:r>
              <a:rPr lang="en-US" altLang="en-US" sz="2000" i="1" smtClean="0"/>
              <a:t>independent</a:t>
            </a:r>
            <a:r>
              <a:rPr lang="en-US" altLang="en-US" sz="2000" smtClean="0"/>
              <a:t> or </a:t>
            </a:r>
            <a:r>
              <a:rPr lang="en-US" altLang="en-US" sz="2000" b="1" smtClean="0"/>
              <a:t>predictor</a:t>
            </a:r>
            <a:r>
              <a:rPr lang="en-US" altLang="en-US" sz="2000" smtClean="0"/>
              <a:t> variables and a </a:t>
            </a:r>
            <a:r>
              <a:rPr lang="en-US" altLang="en-US" sz="2000" i="1" smtClean="0"/>
              <a:t>dependent</a:t>
            </a:r>
            <a:r>
              <a:rPr lang="en-US" altLang="en-US" sz="2000" smtClean="0"/>
              <a:t> or </a:t>
            </a:r>
            <a:r>
              <a:rPr lang="en-US" altLang="en-US" sz="2000" b="1" smtClean="0"/>
              <a:t>response</a:t>
            </a:r>
            <a:r>
              <a:rPr lang="en-US" altLang="en-US" sz="2000" smtClean="0"/>
              <a:t> variable</a:t>
            </a:r>
          </a:p>
          <a:p>
            <a:pPr eaLnBrk="1" hangingPunct="1"/>
            <a:r>
              <a:rPr lang="en-US" altLang="en-US" sz="2000" smtClean="0"/>
              <a:t>Regression analysis</a:t>
            </a:r>
          </a:p>
          <a:p>
            <a:pPr lvl="1" eaLnBrk="1" hangingPunct="1"/>
            <a:r>
              <a:rPr lang="en-US" altLang="en-US" sz="2000" smtClean="0"/>
              <a:t>Linear and multiple regression</a:t>
            </a:r>
          </a:p>
          <a:p>
            <a:pPr lvl="1" eaLnBrk="1" hangingPunct="1"/>
            <a:r>
              <a:rPr lang="en-US" altLang="en-US" sz="2000" smtClean="0"/>
              <a:t>Non-linear regression</a:t>
            </a:r>
          </a:p>
          <a:p>
            <a:pPr lvl="1" eaLnBrk="1" hangingPunct="1"/>
            <a:r>
              <a:rPr lang="en-US" altLang="en-US" sz="2000" smtClean="0"/>
              <a:t>Other regression methods: generalized linear model, Poisson regression, log-linear models, regression trees</a:t>
            </a:r>
          </a:p>
        </p:txBody>
      </p:sp>
    </p:spTree>
    <p:extLst>
      <p:ext uri="{BB962C8B-B14F-4D97-AF65-F5344CB8AC3E}">
        <p14:creationId xmlns:p14="http://schemas.microsoft.com/office/powerpoint/2010/main" val="342848174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87C663-18D2-44D6-A724-63B375385E85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77200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Process (1): Model Construction</a:t>
            </a:r>
          </a:p>
        </p:txBody>
      </p:sp>
      <p:grpSp>
        <p:nvGrpSpPr>
          <p:cNvPr id="15364" name="Group 3"/>
          <p:cNvGrpSpPr>
            <a:grpSpLocks/>
          </p:cNvGrpSpPr>
          <p:nvPr/>
        </p:nvGrpSpPr>
        <p:grpSpPr bwMode="auto">
          <a:xfrm>
            <a:off x="2036763" y="1774825"/>
            <a:ext cx="1698625" cy="1506538"/>
            <a:chOff x="1283" y="1118"/>
            <a:chExt cx="1070" cy="949"/>
          </a:xfrm>
        </p:grpSpPr>
        <p:pic>
          <p:nvPicPr>
            <p:cNvPr id="15377" name="Picture 4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3" y="1118"/>
              <a:ext cx="107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8" name="Rectangle 5"/>
            <p:cNvSpPr>
              <a:spLocks noChangeArrowheads="1"/>
            </p:cNvSpPr>
            <p:nvPr/>
          </p:nvSpPr>
          <p:spPr bwMode="auto">
            <a:xfrm>
              <a:off x="1347" y="1427"/>
              <a:ext cx="93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Training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Data</a:t>
              </a:r>
            </a:p>
          </p:txBody>
        </p:sp>
      </p:grpSp>
      <p:graphicFrame>
        <p:nvGraphicFramePr>
          <p:cNvPr id="15365" name="Object 0"/>
          <p:cNvGraphicFramePr>
            <a:graphicFrameLocks/>
          </p:cNvGraphicFramePr>
          <p:nvPr/>
        </p:nvGraphicFramePr>
        <p:xfrm>
          <a:off x="288925" y="3825875"/>
          <a:ext cx="5437188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Worksheet" r:id="rId6" imgW="5437188" imgH="2495550" progId="Excel.Sheet.8">
                  <p:embed/>
                </p:oleObj>
              </mc:Choice>
              <mc:Fallback>
                <p:oleObj name="Worksheet" r:id="rId6" imgW="5437188" imgH="2495550" progId="Excel.Sheet.8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3825875"/>
                        <a:ext cx="5437188" cy="249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Line 7"/>
          <p:cNvSpPr>
            <a:spLocks noChangeShapeType="1"/>
          </p:cNvSpPr>
          <p:nvPr/>
        </p:nvSpPr>
        <p:spPr bwMode="auto">
          <a:xfrm flipH="1">
            <a:off x="306388" y="3111500"/>
            <a:ext cx="1644650" cy="7000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8"/>
          <p:cNvSpPr>
            <a:spLocks noChangeShapeType="1"/>
          </p:cNvSpPr>
          <p:nvPr/>
        </p:nvSpPr>
        <p:spPr bwMode="auto">
          <a:xfrm>
            <a:off x="3736975" y="3111500"/>
            <a:ext cx="2025650" cy="7000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9"/>
          <p:cNvSpPr>
            <a:spLocks noChangeArrowheads="1"/>
          </p:cNvSpPr>
          <p:nvPr/>
        </p:nvSpPr>
        <p:spPr bwMode="auto">
          <a:xfrm>
            <a:off x="6481763" y="1622425"/>
            <a:ext cx="1870075" cy="83502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Classification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Algorithms</a:t>
            </a:r>
          </a:p>
        </p:txBody>
      </p:sp>
      <p:sp>
        <p:nvSpPr>
          <p:cNvPr id="15369" name="AutoShape 10"/>
          <p:cNvSpPr>
            <a:spLocks noChangeArrowheads="1"/>
          </p:cNvSpPr>
          <p:nvPr/>
        </p:nvSpPr>
        <p:spPr bwMode="auto">
          <a:xfrm rot="-1140000">
            <a:off x="4235450" y="2074863"/>
            <a:ext cx="1657350" cy="484187"/>
          </a:xfrm>
          <a:prstGeom prst="rightArrow">
            <a:avLst>
              <a:gd name="adj1" fmla="val 50000"/>
              <a:gd name="adj2" fmla="val 85606"/>
            </a:avLst>
          </a:prstGeom>
          <a:solidFill>
            <a:srgbClr val="2597B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15370" name="Rectangle 11"/>
          <p:cNvSpPr>
            <a:spLocks noChangeArrowheads="1"/>
          </p:cNvSpPr>
          <p:nvPr/>
        </p:nvSpPr>
        <p:spPr bwMode="auto">
          <a:xfrm>
            <a:off x="5948363" y="5311775"/>
            <a:ext cx="3008312" cy="120015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IF rank = ‘professor’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OR years &gt; 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THEN tenured = ‘yes’ </a:t>
            </a:r>
          </a:p>
        </p:txBody>
      </p:sp>
      <p:grpSp>
        <p:nvGrpSpPr>
          <p:cNvPr id="15371" name="Group 12"/>
          <p:cNvGrpSpPr>
            <a:grpSpLocks/>
          </p:cNvGrpSpPr>
          <p:nvPr/>
        </p:nvGrpSpPr>
        <p:grpSpPr bwMode="auto">
          <a:xfrm>
            <a:off x="6478588" y="3216275"/>
            <a:ext cx="1889125" cy="1506538"/>
            <a:chOff x="4081" y="2026"/>
            <a:chExt cx="1190" cy="949"/>
          </a:xfrm>
        </p:grpSpPr>
        <p:pic>
          <p:nvPicPr>
            <p:cNvPr id="15375" name="Picture 13"/>
            <p:cNvPicPr>
              <a:picLocks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1" y="2026"/>
              <a:ext cx="119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6" name="Rectangle 14"/>
            <p:cNvSpPr>
              <a:spLocks noChangeArrowheads="1"/>
            </p:cNvSpPr>
            <p:nvPr/>
          </p:nvSpPr>
          <p:spPr bwMode="auto">
            <a:xfrm>
              <a:off x="4245" y="2306"/>
              <a:ext cx="85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Classifier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(Model)</a:t>
              </a:r>
            </a:p>
          </p:txBody>
        </p:sp>
      </p:grpSp>
      <p:sp>
        <p:nvSpPr>
          <p:cNvPr id="15372" name="Line 15"/>
          <p:cNvSpPr>
            <a:spLocks noChangeShapeType="1"/>
          </p:cNvSpPr>
          <p:nvPr/>
        </p:nvSpPr>
        <p:spPr bwMode="auto">
          <a:xfrm flipH="1">
            <a:off x="5946775" y="4621213"/>
            <a:ext cx="531813" cy="714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6"/>
          <p:cNvSpPr>
            <a:spLocks noChangeShapeType="1"/>
          </p:cNvSpPr>
          <p:nvPr/>
        </p:nvSpPr>
        <p:spPr bwMode="auto">
          <a:xfrm>
            <a:off x="8369300" y="4543425"/>
            <a:ext cx="577850" cy="7905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AutoShape 17"/>
          <p:cNvSpPr>
            <a:spLocks noChangeArrowheads="1"/>
          </p:cNvSpPr>
          <p:nvPr/>
        </p:nvSpPr>
        <p:spPr bwMode="auto">
          <a:xfrm>
            <a:off x="7143750" y="2576513"/>
            <a:ext cx="546100" cy="592137"/>
          </a:xfrm>
          <a:prstGeom prst="downArrow">
            <a:avLst>
              <a:gd name="adj1" fmla="val 50000"/>
              <a:gd name="adj2" fmla="val 27118"/>
            </a:avLst>
          </a:prstGeom>
          <a:solidFill>
            <a:srgbClr val="2597B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84EC21-43CD-49D3-9561-DF774B5AA8A9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/>
              <a:t>Process (2): Using the Model in Prediction </a:t>
            </a:r>
          </a:p>
        </p:txBody>
      </p:sp>
      <p:grpSp>
        <p:nvGrpSpPr>
          <p:cNvPr id="17412" name="Group 3"/>
          <p:cNvGrpSpPr>
            <a:grpSpLocks/>
          </p:cNvGrpSpPr>
          <p:nvPr/>
        </p:nvGrpSpPr>
        <p:grpSpPr bwMode="auto">
          <a:xfrm>
            <a:off x="4445000" y="1570038"/>
            <a:ext cx="1889125" cy="1506537"/>
            <a:chOff x="2800" y="989"/>
            <a:chExt cx="1190" cy="949"/>
          </a:xfrm>
        </p:grpSpPr>
        <p:pic>
          <p:nvPicPr>
            <p:cNvPr id="17430" name="Picture 4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0" y="989"/>
              <a:ext cx="119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31" name="Rectangle 5"/>
            <p:cNvSpPr>
              <a:spLocks noChangeArrowheads="1"/>
            </p:cNvSpPr>
            <p:nvPr/>
          </p:nvSpPr>
          <p:spPr bwMode="auto">
            <a:xfrm>
              <a:off x="2964" y="1384"/>
              <a:ext cx="85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Classifier</a:t>
              </a:r>
            </a:p>
          </p:txBody>
        </p:sp>
      </p:grpSp>
      <p:grpSp>
        <p:nvGrpSpPr>
          <p:cNvPr id="17413" name="Group 6"/>
          <p:cNvGrpSpPr>
            <a:grpSpLocks/>
          </p:cNvGrpSpPr>
          <p:nvPr/>
        </p:nvGrpSpPr>
        <p:grpSpPr bwMode="auto">
          <a:xfrm>
            <a:off x="2157413" y="2735263"/>
            <a:ext cx="1698625" cy="1506537"/>
            <a:chOff x="1359" y="1723"/>
            <a:chExt cx="1070" cy="949"/>
          </a:xfrm>
        </p:grpSpPr>
        <p:pic>
          <p:nvPicPr>
            <p:cNvPr id="17428" name="Picture 7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9" y="1723"/>
              <a:ext cx="1070" cy="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9" name="Rectangle 8"/>
            <p:cNvSpPr>
              <a:spLocks noChangeArrowheads="1"/>
            </p:cNvSpPr>
            <p:nvPr/>
          </p:nvSpPr>
          <p:spPr bwMode="auto">
            <a:xfrm>
              <a:off x="1423" y="2032"/>
              <a:ext cx="93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Testing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Data</a:t>
              </a:r>
            </a:p>
          </p:txBody>
        </p:sp>
      </p:grpSp>
      <p:graphicFrame>
        <p:nvGraphicFramePr>
          <p:cNvPr id="17414" name="Object 1024"/>
          <p:cNvGraphicFramePr>
            <a:graphicFrameLocks/>
          </p:cNvGraphicFramePr>
          <p:nvPr/>
        </p:nvGraphicFramePr>
        <p:xfrm>
          <a:off x="457200" y="4800600"/>
          <a:ext cx="5438775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Worksheet" r:id="rId7" imgW="5438775" imgH="1765300" progId="Excel.Sheet.8">
                  <p:embed/>
                </p:oleObj>
              </mc:Choice>
              <mc:Fallback>
                <p:oleObj name="Worksheet" r:id="rId7" imgW="5438775" imgH="1765300" progId="Excel.Sheet.8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800600"/>
                        <a:ext cx="5438775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Line 10"/>
          <p:cNvSpPr>
            <a:spLocks noChangeShapeType="1"/>
          </p:cNvSpPr>
          <p:nvPr/>
        </p:nvSpPr>
        <p:spPr bwMode="auto">
          <a:xfrm flipH="1">
            <a:off x="427038" y="4071938"/>
            <a:ext cx="1644650" cy="7000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11"/>
          <p:cNvSpPr>
            <a:spLocks noChangeShapeType="1"/>
          </p:cNvSpPr>
          <p:nvPr/>
        </p:nvSpPr>
        <p:spPr bwMode="auto">
          <a:xfrm>
            <a:off x="3857625" y="4071938"/>
            <a:ext cx="2025650" cy="7000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AutoShape 12"/>
          <p:cNvSpPr>
            <a:spLocks noChangeArrowheads="1"/>
          </p:cNvSpPr>
          <p:nvPr/>
        </p:nvSpPr>
        <p:spPr bwMode="auto">
          <a:xfrm>
            <a:off x="7793038" y="5000625"/>
            <a:ext cx="546100" cy="592138"/>
          </a:xfrm>
          <a:prstGeom prst="downArrow">
            <a:avLst>
              <a:gd name="adj1" fmla="val 50000"/>
              <a:gd name="adj2" fmla="val 27118"/>
            </a:avLst>
          </a:prstGeom>
          <a:solidFill>
            <a:srgbClr val="2597B8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  <p:sp>
        <p:nvSpPr>
          <p:cNvPr id="17418" name="Freeform 13"/>
          <p:cNvSpPr>
            <a:spLocks/>
          </p:cNvSpPr>
          <p:nvPr/>
        </p:nvSpPr>
        <p:spPr bwMode="auto">
          <a:xfrm>
            <a:off x="6523038" y="2173288"/>
            <a:ext cx="941387" cy="766762"/>
          </a:xfrm>
          <a:custGeom>
            <a:avLst/>
            <a:gdLst>
              <a:gd name="T0" fmla="*/ 0 w 593"/>
              <a:gd name="T1" fmla="*/ 2147483646 h 483"/>
              <a:gd name="T2" fmla="*/ 2147483646 w 593"/>
              <a:gd name="T3" fmla="*/ 0 h 483"/>
              <a:gd name="T4" fmla="*/ 2147483646 w 593"/>
              <a:gd name="T5" fmla="*/ 2147483646 h 483"/>
              <a:gd name="T6" fmla="*/ 2147483646 w 593"/>
              <a:gd name="T7" fmla="*/ 2147483646 h 483"/>
              <a:gd name="T8" fmla="*/ 2147483646 w 593"/>
              <a:gd name="T9" fmla="*/ 2147483646 h 483"/>
              <a:gd name="T10" fmla="*/ 2147483646 w 593"/>
              <a:gd name="T11" fmla="*/ 2147483646 h 483"/>
              <a:gd name="T12" fmla="*/ 2147483646 w 593"/>
              <a:gd name="T13" fmla="*/ 2147483646 h 483"/>
              <a:gd name="T14" fmla="*/ 2147483646 w 593"/>
              <a:gd name="T15" fmla="*/ 2147483646 h 483"/>
              <a:gd name="T16" fmla="*/ 2147483646 w 593"/>
              <a:gd name="T17" fmla="*/ 2147483646 h 483"/>
              <a:gd name="T18" fmla="*/ 2147483646 w 593"/>
              <a:gd name="T19" fmla="*/ 2147483646 h 483"/>
              <a:gd name="T20" fmla="*/ 0 w 593"/>
              <a:gd name="T21" fmla="*/ 2147483646 h 48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93"/>
              <a:gd name="T34" fmla="*/ 0 h 483"/>
              <a:gd name="T35" fmla="*/ 593 w 593"/>
              <a:gd name="T36" fmla="*/ 483 h 48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93" h="483">
                <a:moveTo>
                  <a:pt x="0" y="34"/>
                </a:moveTo>
                <a:lnTo>
                  <a:pt x="200" y="0"/>
                </a:lnTo>
                <a:lnTo>
                  <a:pt x="159" y="58"/>
                </a:lnTo>
                <a:lnTo>
                  <a:pt x="515" y="306"/>
                </a:lnTo>
                <a:lnTo>
                  <a:pt x="555" y="248"/>
                </a:lnTo>
                <a:lnTo>
                  <a:pt x="592" y="448"/>
                </a:lnTo>
                <a:lnTo>
                  <a:pt x="392" y="482"/>
                </a:lnTo>
                <a:lnTo>
                  <a:pt x="433" y="424"/>
                </a:lnTo>
                <a:lnTo>
                  <a:pt x="77" y="176"/>
                </a:lnTo>
                <a:lnTo>
                  <a:pt x="37" y="234"/>
                </a:lnTo>
                <a:lnTo>
                  <a:pt x="0" y="34"/>
                </a:lnTo>
              </a:path>
            </a:pathLst>
          </a:custGeom>
          <a:solidFill>
            <a:srgbClr val="2597B8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7419" name="Group 14"/>
          <p:cNvGrpSpPr>
            <a:grpSpLocks/>
          </p:cNvGrpSpPr>
          <p:nvPr/>
        </p:nvGrpSpPr>
        <p:grpSpPr bwMode="auto">
          <a:xfrm>
            <a:off x="6646863" y="3187700"/>
            <a:ext cx="1781175" cy="815975"/>
            <a:chOff x="4187" y="2008"/>
            <a:chExt cx="1122" cy="514"/>
          </a:xfrm>
        </p:grpSpPr>
        <p:pic>
          <p:nvPicPr>
            <p:cNvPr id="17426" name="Picture 15"/>
            <p:cNvPicPr>
              <a:picLocks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7" y="2008"/>
              <a:ext cx="1122" cy="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7" name="Rectangle 16"/>
            <p:cNvSpPr>
              <a:spLocks noChangeArrowheads="1"/>
            </p:cNvSpPr>
            <p:nvPr/>
          </p:nvSpPr>
          <p:spPr bwMode="auto">
            <a:xfrm>
              <a:off x="4251" y="2180"/>
              <a:ext cx="98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 anchor="ctr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Unseen Data</a:t>
              </a:r>
            </a:p>
          </p:txBody>
        </p:sp>
      </p:grpSp>
      <p:sp>
        <p:nvSpPr>
          <p:cNvPr id="17420" name="Rectangle 17"/>
          <p:cNvSpPr>
            <a:spLocks noChangeArrowheads="1"/>
          </p:cNvSpPr>
          <p:nvPr/>
        </p:nvSpPr>
        <p:spPr bwMode="auto">
          <a:xfrm>
            <a:off x="6305550" y="4262438"/>
            <a:ext cx="2454275" cy="4572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(Jeff, Professor, 4)</a:t>
            </a:r>
          </a:p>
        </p:txBody>
      </p:sp>
      <p:sp>
        <p:nvSpPr>
          <p:cNvPr id="17421" name="Line 18"/>
          <p:cNvSpPr>
            <a:spLocks noChangeShapeType="1"/>
          </p:cNvSpPr>
          <p:nvPr/>
        </p:nvSpPr>
        <p:spPr bwMode="auto">
          <a:xfrm flipH="1">
            <a:off x="6167438" y="3903663"/>
            <a:ext cx="471487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9"/>
          <p:cNvSpPr>
            <a:spLocks noChangeShapeType="1"/>
          </p:cNvSpPr>
          <p:nvPr/>
        </p:nvSpPr>
        <p:spPr bwMode="auto">
          <a:xfrm>
            <a:off x="8448675" y="3903663"/>
            <a:ext cx="363538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Freeform 20"/>
          <p:cNvSpPr>
            <a:spLocks/>
          </p:cNvSpPr>
          <p:nvPr/>
        </p:nvSpPr>
        <p:spPr bwMode="auto">
          <a:xfrm>
            <a:off x="3360738" y="2032000"/>
            <a:ext cx="901700" cy="593725"/>
          </a:xfrm>
          <a:custGeom>
            <a:avLst/>
            <a:gdLst>
              <a:gd name="T0" fmla="*/ 2147483646 w 568"/>
              <a:gd name="T1" fmla="*/ 2147483646 h 374"/>
              <a:gd name="T2" fmla="*/ 2147483646 w 568"/>
              <a:gd name="T3" fmla="*/ 2147483646 h 374"/>
              <a:gd name="T4" fmla="*/ 2147483646 w 568"/>
              <a:gd name="T5" fmla="*/ 2147483646 h 374"/>
              <a:gd name="T6" fmla="*/ 2147483646 w 568"/>
              <a:gd name="T7" fmla="*/ 2147483646 h 374"/>
              <a:gd name="T8" fmla="*/ 2147483646 w 568"/>
              <a:gd name="T9" fmla="*/ 2147483646 h 374"/>
              <a:gd name="T10" fmla="*/ 0 w 568"/>
              <a:gd name="T11" fmla="*/ 2147483646 h 374"/>
              <a:gd name="T12" fmla="*/ 2147483646 w 568"/>
              <a:gd name="T13" fmla="*/ 2147483646 h 374"/>
              <a:gd name="T14" fmla="*/ 2147483646 w 568"/>
              <a:gd name="T15" fmla="*/ 2147483646 h 374"/>
              <a:gd name="T16" fmla="*/ 2147483646 w 568"/>
              <a:gd name="T17" fmla="*/ 2147483646 h 374"/>
              <a:gd name="T18" fmla="*/ 2147483646 w 568"/>
              <a:gd name="T19" fmla="*/ 0 h 374"/>
              <a:gd name="T20" fmla="*/ 2147483646 w 568"/>
              <a:gd name="T21" fmla="*/ 2147483646 h 3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68"/>
              <a:gd name="T34" fmla="*/ 0 h 374"/>
              <a:gd name="T35" fmla="*/ 568 w 568"/>
              <a:gd name="T36" fmla="*/ 374 h 3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68" h="374">
                <a:moveTo>
                  <a:pt x="567" y="59"/>
                </a:moveTo>
                <a:lnTo>
                  <a:pt x="503" y="220"/>
                </a:lnTo>
                <a:lnTo>
                  <a:pt x="478" y="165"/>
                </a:lnTo>
                <a:lnTo>
                  <a:pt x="138" y="318"/>
                </a:lnTo>
                <a:lnTo>
                  <a:pt x="163" y="373"/>
                </a:lnTo>
                <a:lnTo>
                  <a:pt x="0" y="314"/>
                </a:lnTo>
                <a:lnTo>
                  <a:pt x="64" y="153"/>
                </a:lnTo>
                <a:lnTo>
                  <a:pt x="89" y="208"/>
                </a:lnTo>
                <a:lnTo>
                  <a:pt x="429" y="55"/>
                </a:lnTo>
                <a:lnTo>
                  <a:pt x="404" y="0"/>
                </a:lnTo>
                <a:lnTo>
                  <a:pt x="567" y="59"/>
                </a:lnTo>
              </a:path>
            </a:pathLst>
          </a:custGeom>
          <a:solidFill>
            <a:srgbClr val="2597B8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7424" name="Picture 21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013" y="5738813"/>
            <a:ext cx="7207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5" name="Rectangle 22"/>
          <p:cNvSpPr>
            <a:spLocks noChangeArrowheads="1"/>
          </p:cNvSpPr>
          <p:nvPr/>
        </p:nvSpPr>
        <p:spPr bwMode="auto">
          <a:xfrm>
            <a:off x="6221413" y="4959350"/>
            <a:ext cx="1525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Times New Roman" pitchFamily="18" charset="0"/>
              </a:rPr>
              <a:t>Tenured?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0EB9823-33BC-4010-AFBC-80192C2691F4}" type="slidenum">
              <a:rPr lang="en-US" altLang="en-US" sz="1400" b="1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b="1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9144000" cy="6096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en-US" smtClean="0"/>
              <a:t>Chapter 8. Classification: Basic Concepts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447800"/>
            <a:ext cx="8382000" cy="5105400"/>
          </a:xfrm>
          <a:noFill/>
        </p:spPr>
        <p:txBody>
          <a:bodyPr lIns="92075" tIns="46038" rIns="92075" bIns="46038"/>
          <a:lstStyle/>
          <a:p>
            <a:pPr>
              <a:lnSpc>
                <a:spcPct val="130000"/>
              </a:lnSpc>
            </a:pPr>
            <a:r>
              <a:rPr lang="en-US" altLang="en-US" smtClean="0"/>
              <a:t>Classification: Basic Concepts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Decision Tree Induction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Bayes Classification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Rule-Based Classification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Model Evaluation and Selection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Techniques to Improve Classification Accuracy: Ensemble Methods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Summary</a:t>
            </a:r>
          </a:p>
        </p:txBody>
      </p:sp>
      <p:sp>
        <p:nvSpPr>
          <p:cNvPr id="19461" name="AutoShape 8"/>
          <p:cNvSpPr>
            <a:spLocks noChangeArrowheads="1"/>
          </p:cNvSpPr>
          <p:nvPr/>
        </p:nvSpPr>
        <p:spPr bwMode="auto">
          <a:xfrm rot="9803581">
            <a:off x="4572000" y="2133600"/>
            <a:ext cx="533400" cy="381000"/>
          </a:xfrm>
          <a:prstGeom prst="notchedRightArrow">
            <a:avLst>
              <a:gd name="adj1" fmla="val 50000"/>
              <a:gd name="adj2" fmla="val 3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48525" y="6477000"/>
            <a:ext cx="19050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DE8205-4D7B-43CE-92C1-5AB3E826B499}" type="slidenum">
              <a:rPr lang="en-US" altLang="en-US" sz="1200">
                <a:latin typeface="Tahoma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Tahoma" pitchFamily="34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8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n-US" smtClean="0">
                <a:solidFill>
                  <a:srgbClr val="170981"/>
                </a:solidFill>
              </a:rPr>
              <a:t>Decision Tree Induction: An Example</a:t>
            </a:r>
            <a:endParaRPr lang="en-US" altLang="en-US" i="1" smtClean="0">
              <a:solidFill>
                <a:srgbClr val="170981"/>
              </a:solidFill>
            </a:endParaRPr>
          </a:p>
        </p:txBody>
      </p:sp>
      <p:grpSp>
        <p:nvGrpSpPr>
          <p:cNvPr id="21508" name="Group 63"/>
          <p:cNvGrpSpPr>
            <a:grpSpLocks/>
          </p:cNvGrpSpPr>
          <p:nvPr/>
        </p:nvGrpSpPr>
        <p:grpSpPr bwMode="auto">
          <a:xfrm>
            <a:off x="95250" y="2819400"/>
            <a:ext cx="6305550" cy="3810000"/>
            <a:chOff x="768" y="1152"/>
            <a:chExt cx="3972" cy="2400"/>
          </a:xfrm>
        </p:grpSpPr>
        <p:sp>
          <p:nvSpPr>
            <p:cNvPr id="21511" name="Rectangle 3"/>
            <p:cNvSpPr>
              <a:spLocks noChangeArrowheads="1"/>
            </p:cNvSpPr>
            <p:nvPr/>
          </p:nvSpPr>
          <p:spPr bwMode="auto">
            <a:xfrm>
              <a:off x="2387" y="1152"/>
              <a:ext cx="475" cy="296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age?</a:t>
              </a:r>
            </a:p>
          </p:txBody>
        </p:sp>
        <p:sp>
          <p:nvSpPr>
            <p:cNvPr id="21512" name="Rectangle 4"/>
            <p:cNvSpPr>
              <a:spLocks noChangeArrowheads="1"/>
            </p:cNvSpPr>
            <p:nvPr/>
          </p:nvSpPr>
          <p:spPr bwMode="auto">
            <a:xfrm>
              <a:off x="2245" y="1766"/>
              <a:ext cx="7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overcast</a:t>
              </a:r>
            </a:p>
          </p:txBody>
        </p:sp>
        <p:sp>
          <p:nvSpPr>
            <p:cNvPr id="21513" name="Rectangle 5"/>
            <p:cNvSpPr>
              <a:spLocks noChangeArrowheads="1"/>
            </p:cNvSpPr>
            <p:nvPr/>
          </p:nvSpPr>
          <p:spPr bwMode="auto">
            <a:xfrm>
              <a:off x="1229" y="2342"/>
              <a:ext cx="763" cy="296"/>
            </a:xfrm>
            <a:prstGeom prst="rect">
              <a:avLst/>
            </a:prstGeom>
            <a:solidFill>
              <a:srgbClr val="00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student?</a:t>
              </a:r>
            </a:p>
          </p:txBody>
        </p:sp>
        <p:sp>
          <p:nvSpPr>
            <p:cNvPr id="21514" name="Rectangle 6"/>
            <p:cNvSpPr>
              <a:spLocks noChangeArrowheads="1"/>
            </p:cNvSpPr>
            <p:nvPr/>
          </p:nvSpPr>
          <p:spPr bwMode="auto">
            <a:xfrm>
              <a:off x="3432" y="2342"/>
              <a:ext cx="1140" cy="296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credit rating?</a:t>
              </a:r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 flipH="1">
              <a:off x="1619" y="1462"/>
              <a:ext cx="625" cy="8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H="1">
              <a:off x="2622" y="1491"/>
              <a:ext cx="1" cy="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2928" y="1440"/>
              <a:ext cx="1051" cy="8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1513" y="1730"/>
              <a:ext cx="534" cy="29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itchFamily="18" charset="0"/>
                </a:rPr>
                <a:t>&lt;=30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3364" y="1804"/>
              <a:ext cx="417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latin typeface="Times New Roman" pitchFamily="18" charset="0"/>
                </a:rPr>
                <a:t>&gt;40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21520" name="Line 16"/>
            <p:cNvSpPr>
              <a:spLocks noChangeShapeType="1"/>
            </p:cNvSpPr>
            <p:nvPr/>
          </p:nvSpPr>
          <p:spPr bwMode="auto">
            <a:xfrm flipH="1">
              <a:off x="960" y="2640"/>
              <a:ext cx="528" cy="6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>
              <a:off x="1728" y="2640"/>
              <a:ext cx="480" cy="6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 flipH="1">
              <a:off x="3360" y="2640"/>
              <a:ext cx="480" cy="5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>
              <a:off x="4128" y="2640"/>
              <a:ext cx="432" cy="5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Line 24"/>
            <p:cNvSpPr>
              <a:spLocks noChangeShapeType="1"/>
            </p:cNvSpPr>
            <p:nvPr/>
          </p:nvSpPr>
          <p:spPr bwMode="auto">
            <a:xfrm>
              <a:off x="2623" y="2029"/>
              <a:ext cx="0" cy="2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Rectangle 25"/>
            <p:cNvSpPr>
              <a:spLocks noChangeArrowheads="1"/>
            </p:cNvSpPr>
            <p:nvPr/>
          </p:nvSpPr>
          <p:spPr bwMode="auto">
            <a:xfrm>
              <a:off x="768" y="3264"/>
              <a:ext cx="308" cy="28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no</a:t>
              </a:r>
            </a:p>
          </p:txBody>
        </p:sp>
        <p:sp>
          <p:nvSpPr>
            <p:cNvPr id="21526" name="Rectangle 27"/>
            <p:cNvSpPr>
              <a:spLocks noChangeArrowheads="1"/>
            </p:cNvSpPr>
            <p:nvPr/>
          </p:nvSpPr>
          <p:spPr bwMode="auto">
            <a:xfrm>
              <a:off x="2028" y="3264"/>
              <a:ext cx="372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27" name="Rectangle 28"/>
            <p:cNvSpPr>
              <a:spLocks noChangeArrowheads="1"/>
            </p:cNvSpPr>
            <p:nvPr/>
          </p:nvSpPr>
          <p:spPr bwMode="auto">
            <a:xfrm>
              <a:off x="4368" y="3216"/>
              <a:ext cx="372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28" name="Rectangle 29"/>
            <p:cNvSpPr>
              <a:spLocks noChangeArrowheads="1"/>
            </p:cNvSpPr>
            <p:nvPr/>
          </p:nvSpPr>
          <p:spPr bwMode="auto">
            <a:xfrm>
              <a:off x="2437" y="2344"/>
              <a:ext cx="372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29" name="Rectangle 30"/>
            <p:cNvSpPr>
              <a:spLocks noChangeArrowheads="1"/>
            </p:cNvSpPr>
            <p:nvPr/>
          </p:nvSpPr>
          <p:spPr bwMode="auto">
            <a:xfrm>
              <a:off x="2256" y="1824"/>
              <a:ext cx="672" cy="19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>
                  <a:latin typeface="Times New Roman" pitchFamily="18" charset="0"/>
                </a:rPr>
                <a:t>31..40</a:t>
              </a:r>
              <a:endParaRPr lang="en-US" altLang="en-US" sz="1800">
                <a:latin typeface="Times New Roman" pitchFamily="18" charset="0"/>
              </a:endParaRPr>
            </a:p>
          </p:txBody>
        </p:sp>
        <p:sp>
          <p:nvSpPr>
            <p:cNvPr id="21530" name="Rectangle 62"/>
            <p:cNvSpPr>
              <a:spLocks noChangeArrowheads="1"/>
            </p:cNvSpPr>
            <p:nvPr/>
          </p:nvSpPr>
          <p:spPr bwMode="auto">
            <a:xfrm rot="-143156">
              <a:off x="3168" y="3216"/>
              <a:ext cx="308" cy="288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no</a:t>
              </a:r>
            </a:p>
          </p:txBody>
        </p:sp>
        <p:sp>
          <p:nvSpPr>
            <p:cNvPr id="21531" name="Rectangle 9"/>
            <p:cNvSpPr>
              <a:spLocks noChangeArrowheads="1"/>
            </p:cNvSpPr>
            <p:nvPr/>
          </p:nvSpPr>
          <p:spPr bwMode="auto">
            <a:xfrm>
              <a:off x="4176" y="2784"/>
              <a:ext cx="382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fair</a:t>
              </a:r>
            </a:p>
          </p:txBody>
        </p:sp>
        <p:sp>
          <p:nvSpPr>
            <p:cNvPr id="21532" name="Rectangle 10"/>
            <p:cNvSpPr>
              <a:spLocks noChangeArrowheads="1"/>
            </p:cNvSpPr>
            <p:nvPr/>
          </p:nvSpPr>
          <p:spPr bwMode="auto">
            <a:xfrm>
              <a:off x="3072" y="2784"/>
              <a:ext cx="807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excellent</a:t>
              </a:r>
            </a:p>
          </p:txBody>
        </p:sp>
        <p:sp>
          <p:nvSpPr>
            <p:cNvPr id="21533" name="Rectangle 8"/>
            <p:cNvSpPr>
              <a:spLocks noChangeArrowheads="1"/>
            </p:cNvSpPr>
            <p:nvPr/>
          </p:nvSpPr>
          <p:spPr bwMode="auto">
            <a:xfrm>
              <a:off x="1872" y="2832"/>
              <a:ext cx="372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yes</a:t>
              </a:r>
            </a:p>
          </p:txBody>
        </p:sp>
        <p:sp>
          <p:nvSpPr>
            <p:cNvPr id="21534" name="Rectangle 7"/>
            <p:cNvSpPr>
              <a:spLocks noChangeArrowheads="1"/>
            </p:cNvSpPr>
            <p:nvPr/>
          </p:nvSpPr>
          <p:spPr bwMode="auto">
            <a:xfrm>
              <a:off x="960" y="2832"/>
              <a:ext cx="432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itchFamily="18" charset="0"/>
                </a:rPr>
                <a:t>no</a:t>
              </a:r>
            </a:p>
          </p:txBody>
        </p:sp>
      </p:grpSp>
      <p:graphicFrame>
        <p:nvGraphicFramePr>
          <p:cNvPr id="21509" name="Object 1024"/>
          <p:cNvGraphicFramePr>
            <a:graphicFrameLocks/>
          </p:cNvGraphicFramePr>
          <p:nvPr/>
        </p:nvGraphicFramePr>
        <p:xfrm>
          <a:off x="5192713" y="1143000"/>
          <a:ext cx="3951287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Worksheet" r:id="rId5" imgW="5772150" imgH="4457700" progId="Excel.Sheet.8">
                  <p:embed/>
                </p:oleObj>
              </mc:Choice>
              <mc:Fallback>
                <p:oleObj name="Worksheet" r:id="rId5" imgW="5772150" imgH="4457700" progId="Excel.Sheet.8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713" y="1143000"/>
                        <a:ext cx="3951287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1"/>
          <p:cNvSpPr>
            <a:spLocks noChangeArrowheads="1"/>
          </p:cNvSpPr>
          <p:nvPr/>
        </p:nvSpPr>
        <p:spPr bwMode="auto">
          <a:xfrm>
            <a:off x="152400" y="1371600"/>
            <a:ext cx="51736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170981"/>
              </a:buClr>
              <a:buSzPct val="75000"/>
              <a:buFont typeface="Wingdings" pitchFamily="2" charset="2"/>
              <a:buChar char="q"/>
            </a:pPr>
            <a:r>
              <a:rPr lang="en-US" altLang="en-US" sz="2400"/>
              <a:t>Training data set: Buys_computer</a:t>
            </a:r>
          </a:p>
          <a:p>
            <a:pPr eaLnBrk="1" hangingPunct="1">
              <a:spcBef>
                <a:spcPct val="0"/>
              </a:spcBef>
              <a:buClr>
                <a:srgbClr val="170981"/>
              </a:buClr>
              <a:buSzPct val="75000"/>
              <a:buFont typeface="Wingdings" pitchFamily="2" charset="2"/>
              <a:buChar char="q"/>
            </a:pPr>
            <a:r>
              <a:rPr lang="en-US" altLang="en-US" sz="2400"/>
              <a:t>The data set follows an example of Quinlan’s ID3 (Playing Tennis)</a:t>
            </a:r>
          </a:p>
          <a:p>
            <a:pPr eaLnBrk="1" hangingPunct="1">
              <a:spcBef>
                <a:spcPct val="0"/>
              </a:spcBef>
              <a:buClr>
                <a:srgbClr val="170981"/>
              </a:buClr>
              <a:buSzPct val="75000"/>
              <a:buFont typeface="Wingdings" pitchFamily="2" charset="2"/>
              <a:buChar char="q"/>
            </a:pPr>
            <a:r>
              <a:rPr lang="en-US" altLang="en-US" sz="2400"/>
              <a:t>Resulting tree: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14264</TotalTime>
  <Words>5444</Words>
  <Application>Microsoft Office PowerPoint</Application>
  <PresentationFormat>On-screen Show (4:3)</PresentationFormat>
  <Paragraphs>801</Paragraphs>
  <Slides>58</Slides>
  <Notes>58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1" baseType="lpstr">
      <vt:lpstr>Blends</vt:lpstr>
      <vt:lpstr>Worksheet</vt:lpstr>
      <vt:lpstr>Equation</vt:lpstr>
      <vt:lpstr>Data Mining:   Concepts and Techniques  (3rd ed.)  — Chapter 8 —</vt:lpstr>
      <vt:lpstr>Chapter 8. Classification: Basic Concepts</vt:lpstr>
      <vt:lpstr>Supervised vs. Unsupervised Learning</vt:lpstr>
      <vt:lpstr>Prediction Problems: Classification vs. Numeric Prediction</vt:lpstr>
      <vt:lpstr>Classification—A Two-Step Process </vt:lpstr>
      <vt:lpstr>Process (1): Model Construction</vt:lpstr>
      <vt:lpstr>Process (2): Using the Model in Prediction </vt:lpstr>
      <vt:lpstr>Chapter 8. Classification: Basic Concepts</vt:lpstr>
      <vt:lpstr>Decision Tree Induction: An Example</vt:lpstr>
      <vt:lpstr>Algorithm for Decision Tree Induction</vt:lpstr>
      <vt:lpstr>PowerPoint Presentation</vt:lpstr>
      <vt:lpstr>Attribute Selection: Information Gain</vt:lpstr>
      <vt:lpstr>Computing Information-Gain for Continuous-Valued Attributes</vt:lpstr>
      <vt:lpstr>Comparing Attribute Selection Measures</vt:lpstr>
      <vt:lpstr>Overfitting and Tree Pruning</vt:lpstr>
      <vt:lpstr>Classification in Large Databases</vt:lpstr>
      <vt:lpstr>Bayesian Classification: Why?</vt:lpstr>
      <vt:lpstr>Bayes’ Theorem: Basics</vt:lpstr>
      <vt:lpstr>Prediction Based on Bayes’ Theorem</vt:lpstr>
      <vt:lpstr>Using IF-THEN Rules for Classification</vt:lpstr>
      <vt:lpstr>Rule Extraction from a Decision Tree</vt:lpstr>
      <vt:lpstr>Model Evaluation and Selection</vt:lpstr>
      <vt:lpstr>Classifier Evaluation Metrics: Confusion Matrix</vt:lpstr>
      <vt:lpstr>Classifier Evaluation Metrics: Accuracy, Error Rate, Sensitivity and Specificity</vt:lpstr>
      <vt:lpstr>Classifier Evaluation Metrics:  Precision and Recall, and F-measures</vt:lpstr>
      <vt:lpstr>Classifier Evaluation Metrics: Example</vt:lpstr>
      <vt:lpstr>Evaluating Classifier Accuracy: Holdout &amp; Cross-Validation Methods</vt:lpstr>
      <vt:lpstr>Model Selection: ROC Curves</vt:lpstr>
      <vt:lpstr>Issues Affecting Model Selection</vt:lpstr>
      <vt:lpstr>Ensemble Methods: Increasing the Accuracy</vt:lpstr>
      <vt:lpstr>Classification of Class-Imbalanced Data Sets</vt:lpstr>
      <vt:lpstr>Data Mining:   Concepts and Techniques  (3rd ed.)  — Chapter 9 — Classification: Advanced Methods</vt:lpstr>
      <vt:lpstr>Chapter 9. Classification: Advanced Methods</vt:lpstr>
      <vt:lpstr>Bayesian Belief Networks</vt:lpstr>
      <vt:lpstr>A Bayesian Network and Some of Its CPTs</vt:lpstr>
      <vt:lpstr>How Are Bayesian Networks Constructed?</vt:lpstr>
      <vt:lpstr>Training Bayesian Networks: Several Scenarios</vt:lpstr>
      <vt:lpstr>Classification by Backpropagation</vt:lpstr>
      <vt:lpstr>Neuron: A Hidden/Output Layer Unit </vt:lpstr>
      <vt:lpstr>How A Multi-Layer Neural Network Works</vt:lpstr>
      <vt:lpstr>A Multi-Layer Feed-Forward Neural Network </vt:lpstr>
      <vt:lpstr>Defining a Network Topology</vt:lpstr>
      <vt:lpstr>Backpropagation</vt:lpstr>
      <vt:lpstr>Efficiency and Interpretability</vt:lpstr>
      <vt:lpstr>Neural Network as a Classifier</vt:lpstr>
      <vt:lpstr>Classification: A Mathematical Mapping</vt:lpstr>
      <vt:lpstr>Discriminative Classifiers</vt:lpstr>
      <vt:lpstr>SVM—Support Vector Machines</vt:lpstr>
      <vt:lpstr>Lazy vs. Eager Learning</vt:lpstr>
      <vt:lpstr>Lazy Learner: Instance-Based Methods</vt:lpstr>
      <vt:lpstr>The k-Nearest Neighbor Algorithm</vt:lpstr>
      <vt:lpstr>Discussion on the k-NN Algorithm</vt:lpstr>
      <vt:lpstr>Case-Based Reasoning (CBR)</vt:lpstr>
      <vt:lpstr>Genetic Algorithms (GA)</vt:lpstr>
      <vt:lpstr>Rough Set Approach</vt:lpstr>
      <vt:lpstr>Fuzzy Set Approaches</vt:lpstr>
      <vt:lpstr>Semi-Supervised Classification</vt:lpstr>
      <vt:lpstr>What Is Prediction?</vt:lpstr>
    </vt:vector>
  </TitlesOfParts>
  <Company>S.F.U.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7class</dc:title>
  <dc:creator>Jiawei Han</dc:creator>
  <cp:lastModifiedBy>ZUNERA-PC</cp:lastModifiedBy>
  <cp:revision>681</cp:revision>
  <cp:lastPrinted>2012-11-04T04:01:56Z</cp:lastPrinted>
  <dcterms:created xsi:type="dcterms:W3CDTF">1998-06-19T04:38:52Z</dcterms:created>
  <dcterms:modified xsi:type="dcterms:W3CDTF">2018-03-18T08:09:28Z</dcterms:modified>
  <cp:category>data mining book slides</cp:category>
</cp:coreProperties>
</file>