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 id="2147483655" r:id="rId2"/>
    <p:sldMasterId id="2147483656" r:id="rId3"/>
    <p:sldMasterId id="2147483657" r:id="rId4"/>
  </p:sldMasterIdLst>
  <p:notesMasterIdLst>
    <p:notesMasterId r:id="rId64"/>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8" r:id="rId19"/>
    <p:sldId id="279" r:id="rId20"/>
    <p:sldId id="280" r:id="rId21"/>
    <p:sldId id="281" r:id="rId22"/>
    <p:sldId id="282" r:id="rId23"/>
    <p:sldId id="286" r:id="rId24"/>
    <p:sldId id="287" r:id="rId25"/>
    <p:sldId id="288" r:id="rId26"/>
    <p:sldId id="289" r:id="rId27"/>
    <p:sldId id="290" r:id="rId28"/>
    <p:sldId id="320" r:id="rId29"/>
    <p:sldId id="321" r:id="rId30"/>
    <p:sldId id="322" r:id="rId31"/>
    <p:sldId id="323" r:id="rId32"/>
    <p:sldId id="324" r:id="rId33"/>
    <p:sldId id="325" r:id="rId34"/>
    <p:sldId id="326" r:id="rId35"/>
    <p:sldId id="327" r:id="rId36"/>
    <p:sldId id="329" r:id="rId37"/>
    <p:sldId id="330" r:id="rId38"/>
    <p:sldId id="331" r:id="rId39"/>
    <p:sldId id="332" r:id="rId40"/>
    <p:sldId id="333"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2" r:id="rId62"/>
    <p:sldId id="313" r:id="rId63"/>
  </p:sldIdLst>
  <p:sldSz cx="9144000" cy="6858000" type="screen4x3"/>
  <p:notesSz cx="6881813" cy="9296400"/>
  <p:embeddedFontLst>
    <p:embeddedFont>
      <p:font typeface="Tahoma" pitchFamily="34" charset="0"/>
      <p:regular r:id="rId65"/>
      <p:bold r:id="rId66"/>
    </p:embeddedFont>
    <p:embeddedFont>
      <p:font typeface="Calibri"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78A9E976-75A5-4E1E-B64A-7B9D041B0910}">
  <a:tblStyle styleId="{78A9E976-75A5-4E1E-B64A-7B9D041B0910}"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82912"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4" name="Shape 4"/>
          <p:cNvSpPr txBox="1">
            <a:spLocks noGrp="1"/>
          </p:cNvSpPr>
          <p:nvPr>
            <p:ph type="dt" idx="10"/>
          </p:nvPr>
        </p:nvSpPr>
        <p:spPr>
          <a:xfrm>
            <a:off x="3898900" y="0"/>
            <a:ext cx="2982912"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5" name="Shape 5"/>
          <p:cNvSpPr>
            <a:spLocks noGrp="1" noRot="1" noChangeAspect="1"/>
          </p:cNvSpPr>
          <p:nvPr>
            <p:ph type="sldImg" idx="3"/>
          </p:nvPr>
        </p:nvSpPr>
        <p:spPr>
          <a:xfrm>
            <a:off x="1117600" y="696912"/>
            <a:ext cx="464661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7575" y="4416425"/>
            <a:ext cx="5046662" cy="4183061"/>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831261"/>
            <a:ext cx="2982912"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8" name="Shape 8"/>
          <p:cNvSpPr txBox="1">
            <a:spLocks noGrp="1"/>
          </p:cNvSpPr>
          <p:nvPr>
            <p:ph type="sldNum" idx="12"/>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11964654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a:t>
            </a:fld>
            <a:endParaRPr lang="en-US" sz="1200" b="0" i="0" u="none" strike="noStrike" cap="none">
              <a:solidFill>
                <a:srgbClr val="000000"/>
              </a:solidFill>
              <a:latin typeface="Times New Roman"/>
              <a:ea typeface="Times New Roman"/>
              <a:cs typeface="Times New Roman"/>
              <a:sym typeface="Times New Roman"/>
            </a:endParaRPr>
          </a:p>
        </p:txBody>
      </p:sp>
      <p:sp>
        <p:nvSpPr>
          <p:cNvPr id="62" name="Shape 62"/>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 name="Shape 63"/>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10</a:t>
            </a:fld>
            <a:endParaRPr lang="en-US" sz="1200" b="0" i="0" u="none" strike="noStrike" cap="none">
              <a:solidFill>
                <a:srgbClr val="000000"/>
              </a:solidFill>
              <a:latin typeface="Times New Roman"/>
              <a:ea typeface="Times New Roman"/>
              <a:cs typeface="Times New Roman"/>
              <a:sym typeface="Times New Roman"/>
            </a:endParaRPr>
          </a:p>
        </p:txBody>
      </p:sp>
      <p:sp>
        <p:nvSpPr>
          <p:cNvPr id="145" name="Shape 14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6" name="Shape 146"/>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a:t>Enrich using data integration research!!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11</a:t>
            </a:fld>
            <a:endParaRPr lang="en-US" sz="1200" b="0" i="0" u="none" strike="noStrike" cap="none">
              <a:solidFill>
                <a:srgbClr val="000000"/>
              </a:solidFill>
              <a:latin typeface="Times New Roman"/>
              <a:ea typeface="Times New Roman"/>
              <a:cs typeface="Times New Roman"/>
              <a:sym typeface="Times New Roman"/>
            </a:endParaRPr>
          </a:p>
        </p:txBody>
      </p:sp>
      <p:sp>
        <p:nvSpPr>
          <p:cNvPr id="153" name="Shape 153"/>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12</a:t>
            </a:fld>
            <a:endParaRPr lang="en-US" sz="1200" b="0" i="0" u="none" strike="noStrike" cap="none">
              <a:solidFill>
                <a:srgbClr val="000000"/>
              </a:solidFill>
              <a:latin typeface="Times New Roman"/>
              <a:ea typeface="Times New Roman"/>
              <a:cs typeface="Times New Roman"/>
              <a:sym typeface="Times New Roman"/>
            </a:endParaRPr>
          </a:p>
        </p:txBody>
      </p:sp>
      <p:sp>
        <p:nvSpPr>
          <p:cNvPr id="161" name="Shape 161"/>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2" name="Shape 16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13</a:t>
            </a:fld>
            <a:endParaRPr lang="en-US" sz="1200" b="0" i="0" u="none" strike="noStrike" cap="none">
              <a:solidFill>
                <a:srgbClr val="000000"/>
              </a:solidFill>
              <a:latin typeface="Times New Roman"/>
              <a:ea typeface="Times New Roman"/>
              <a:cs typeface="Times New Roman"/>
              <a:sym typeface="Times New Roman"/>
            </a:endParaRPr>
          </a:p>
        </p:txBody>
      </p:sp>
      <p:sp>
        <p:nvSpPr>
          <p:cNvPr id="171" name="Shape 17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2" name="Shape 17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a:t>Should ask students to do some survey on data integration.  -JH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14</a:t>
            </a:fld>
            <a:endParaRPr lang="en-US" sz="1200" b="0" i="0" u="none" strike="noStrike" cap="none">
              <a:solidFill>
                <a:srgbClr val="000000"/>
              </a:solidFill>
              <a:latin typeface="Times New Roman"/>
              <a:ea typeface="Times New Roman"/>
              <a:cs typeface="Times New Roman"/>
              <a:sym typeface="Times New Roman"/>
            </a:endParaRPr>
          </a:p>
        </p:txBody>
      </p:sp>
      <p:sp>
        <p:nvSpPr>
          <p:cNvPr id="180" name="Shape 18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 name="Shape 181"/>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15</a:t>
            </a:fld>
            <a:endParaRPr lang="en-US" sz="1200" b="0" i="0" u="none" strike="noStrike" cap="none">
              <a:solidFill>
                <a:srgbClr val="000000"/>
              </a:solidFill>
              <a:latin typeface="Times New Roman"/>
              <a:ea typeface="Times New Roman"/>
              <a:cs typeface="Times New Roman"/>
              <a:sym typeface="Times New Roman"/>
            </a:endParaRPr>
          </a:p>
        </p:txBody>
      </p:sp>
      <p:sp>
        <p:nvSpPr>
          <p:cNvPr id="255" name="Shape 255"/>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6" name="Shape 256"/>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16</a:t>
            </a:fld>
            <a:endParaRPr lang="en-US" sz="1200" b="0" i="0" u="none" strike="noStrike" cap="none">
              <a:solidFill>
                <a:srgbClr val="000000"/>
              </a:solidFill>
              <a:latin typeface="Times New Roman"/>
              <a:ea typeface="Times New Roman"/>
              <a:cs typeface="Times New Roman"/>
              <a:sym typeface="Times New Roman"/>
            </a:endParaRPr>
          </a:p>
        </p:txBody>
      </p:sp>
      <p:sp>
        <p:nvSpPr>
          <p:cNvPr id="265" name="Shape 265"/>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a:t>MK 09/09/05: Wiki has dimensionality reduction as feature extraction (PCA) and feature subset selection. It states both wavelet transforms and PCA as forms of data compression. It does not have any pages for "numerosity reduction". We claim there are many different ways to organize data reduction strategies, which is true, so this presentation below should be OK. Let’s discuss.</a:t>
            </a:r>
          </a:p>
          <a:p>
            <a:pPr lvl="0">
              <a:spcBef>
                <a:spcPts val="0"/>
              </a:spcBef>
              <a:buNone/>
            </a:pPr>
            <a:endParaRPr sz="1800" b="0" i="0" u="none" strike="noStrike" cap="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17</a:t>
            </a:fld>
            <a:endParaRPr lang="en-US" sz="1200" b="0" i="0" u="none" strike="noStrike" cap="none">
              <a:solidFill>
                <a:srgbClr val="000000"/>
              </a:solidFill>
              <a:latin typeface="Times New Roman"/>
              <a:ea typeface="Times New Roman"/>
              <a:cs typeface="Times New Roman"/>
              <a:sym typeface="Times New Roman"/>
            </a:endParaRPr>
          </a:p>
        </p:txBody>
      </p:sp>
      <p:sp>
        <p:nvSpPr>
          <p:cNvPr id="273" name="Shape 273"/>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4" name="Shape 27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1" i="0" u="none" strike="noStrike" cap="none"/>
              <a:t>JH: put SVD at clustering high-D reduction.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18</a:t>
            </a:fld>
            <a:endParaRPr lang="en-US" sz="1200" b="0" i="0" u="none" strike="noStrike" cap="none">
              <a:solidFill>
                <a:srgbClr val="000000"/>
              </a:solidFill>
              <a:latin typeface="Times New Roman"/>
              <a:ea typeface="Times New Roman"/>
              <a:cs typeface="Times New Roman"/>
              <a:sym typeface="Times New Roman"/>
            </a:endParaRPr>
          </a:p>
        </p:txBody>
      </p:sp>
      <p:sp>
        <p:nvSpPr>
          <p:cNvPr id="281" name="Shape 281"/>
          <p:cNvSpPr>
            <a:spLocks noGrp="1" noRot="1" noChangeAspect="1"/>
          </p:cNvSpPr>
          <p:nvPr>
            <p:ph type="sldImg" idx="2"/>
          </p:nvPr>
        </p:nvSpPr>
        <p:spPr>
          <a:xfrm>
            <a:off x="1120775" y="698500"/>
            <a:ext cx="4643438" cy="34845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2" name="Shape 282"/>
          <p:cNvSpPr txBox="1">
            <a:spLocks noGrp="1"/>
          </p:cNvSpPr>
          <p:nvPr>
            <p:ph type="body" idx="1"/>
          </p:nvPr>
        </p:nvSpPr>
        <p:spPr>
          <a:xfrm>
            <a:off x="917575" y="4414837"/>
            <a:ext cx="5046662" cy="4183061"/>
          </a:xfrm>
          <a:prstGeom prst="rect">
            <a:avLst/>
          </a:prstGeom>
          <a:noFill/>
          <a:ln>
            <a:noFill/>
          </a:ln>
        </p:spPr>
        <p:txBody>
          <a:bodyPr lIns="90725" tIns="45350" rIns="90725" bIns="45350"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19</a:t>
            </a:fld>
            <a:endParaRPr lang="en-US" sz="1200" b="0" i="0" u="none" strike="noStrike" cap="none">
              <a:solidFill>
                <a:srgbClr val="000000"/>
              </a:solidFill>
              <a:latin typeface="Times New Roman"/>
              <a:ea typeface="Times New Roman"/>
              <a:cs typeface="Times New Roman"/>
              <a:sym typeface="Times New Roman"/>
            </a:endParaRPr>
          </a:p>
        </p:txBody>
      </p:sp>
      <p:sp>
        <p:nvSpPr>
          <p:cNvPr id="298" name="Shape 298"/>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688975" y="4416425"/>
            <a:ext cx="5503862" cy="4181475"/>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2</a:t>
            </a:fld>
            <a:endParaRPr lang="en-US" sz="1200" b="0" i="0" u="none" strike="noStrike" cap="none">
              <a:solidFill>
                <a:srgbClr val="000000"/>
              </a:solidFill>
              <a:latin typeface="Times New Roman"/>
              <a:ea typeface="Times New Roman"/>
              <a:cs typeface="Times New Roman"/>
              <a:sym typeface="Times New Roman"/>
            </a:endParaRPr>
          </a:p>
        </p:txBody>
      </p:sp>
      <p:sp>
        <p:nvSpPr>
          <p:cNvPr id="77" name="Shape 77"/>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 name="Shape 78"/>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20</a:t>
            </a:fld>
            <a:endParaRPr lang="en-US" sz="1200" b="0" i="0" u="none" strike="noStrike" cap="none">
              <a:solidFill>
                <a:srgbClr val="000000"/>
              </a:solidFill>
              <a:latin typeface="Times New Roman"/>
              <a:ea typeface="Times New Roman"/>
              <a:cs typeface="Times New Roman"/>
              <a:sym typeface="Times New Roman"/>
            </a:endParaRPr>
          </a:p>
        </p:txBody>
      </p:sp>
      <p:sp>
        <p:nvSpPr>
          <p:cNvPr id="347" name="Shape 347"/>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8" name="Shape 348"/>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21</a:t>
            </a:fld>
            <a:endParaRPr lang="en-US" sz="1200" b="0" i="0" u="none" strike="noStrike" cap="none">
              <a:solidFill>
                <a:srgbClr val="000000"/>
              </a:solidFill>
              <a:latin typeface="Times New Roman"/>
              <a:ea typeface="Times New Roman"/>
              <a:cs typeface="Times New Roman"/>
              <a:sym typeface="Times New Roman"/>
            </a:endParaRPr>
          </a:p>
        </p:txBody>
      </p:sp>
      <p:sp>
        <p:nvSpPr>
          <p:cNvPr id="381" name="Shape 381"/>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2" name="Shape 38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22</a:t>
            </a:fld>
            <a:endParaRPr lang="en-US" sz="1200" b="0" i="0" u="none" strike="noStrike" cap="none">
              <a:solidFill>
                <a:srgbClr val="000000"/>
              </a:solidFill>
              <a:latin typeface="Times New Roman"/>
              <a:ea typeface="Times New Roman"/>
              <a:cs typeface="Times New Roman"/>
              <a:sym typeface="Times New Roman"/>
            </a:endParaRPr>
          </a:p>
        </p:txBody>
      </p:sp>
      <p:sp>
        <p:nvSpPr>
          <p:cNvPr id="389" name="Shape 389"/>
          <p:cNvSpPr>
            <a:spLocks noGrp="1" noRot="1" noChangeAspect="1"/>
          </p:cNvSpPr>
          <p:nvPr>
            <p:ph type="sldImg" idx="2"/>
          </p:nvPr>
        </p:nvSpPr>
        <p:spPr>
          <a:xfrm>
            <a:off x="1120775" y="698500"/>
            <a:ext cx="4643438" cy="34845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0" name="Shape 390"/>
          <p:cNvSpPr txBox="1">
            <a:spLocks noGrp="1"/>
          </p:cNvSpPr>
          <p:nvPr>
            <p:ph type="body" idx="1"/>
          </p:nvPr>
        </p:nvSpPr>
        <p:spPr>
          <a:xfrm>
            <a:off x="917575" y="4414837"/>
            <a:ext cx="5046662" cy="4183061"/>
          </a:xfrm>
          <a:prstGeom prst="rect">
            <a:avLst/>
          </a:prstGeom>
          <a:noFill/>
          <a:ln>
            <a:noFill/>
          </a:ln>
        </p:spPr>
        <p:txBody>
          <a:bodyPr lIns="90725" tIns="45350" rIns="90725" bIns="45350"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23</a:t>
            </a:fld>
            <a:endParaRPr lang="en-US" sz="1200" b="0" i="0" u="none" strike="noStrike" cap="none">
              <a:solidFill>
                <a:srgbClr val="000000"/>
              </a:solidFill>
              <a:latin typeface="Times New Roman"/>
              <a:ea typeface="Times New Roman"/>
              <a:cs typeface="Times New Roman"/>
              <a:sym typeface="Times New Roman"/>
            </a:endParaRPr>
          </a:p>
        </p:txBody>
      </p:sp>
      <p:sp>
        <p:nvSpPr>
          <p:cNvPr id="399" name="Shape 399"/>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0" name="Shape 400"/>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24</a:t>
            </a:fld>
            <a:endParaRPr lang="en-US" sz="1200" b="0" i="0" u="none" strike="noStrike" cap="none">
              <a:solidFill>
                <a:srgbClr val="000000"/>
              </a:solidFill>
              <a:latin typeface="Times New Roman"/>
              <a:ea typeface="Times New Roman"/>
              <a:cs typeface="Times New Roman"/>
              <a:sym typeface="Times New Roman"/>
            </a:endParaRPr>
          </a:p>
        </p:txBody>
      </p:sp>
      <p:sp>
        <p:nvSpPr>
          <p:cNvPr id="407" name="Shape 407"/>
          <p:cNvSpPr>
            <a:spLocks noGrp="1" noRot="1" noChangeAspect="1"/>
          </p:cNvSpPr>
          <p:nvPr>
            <p:ph type="sldImg" idx="2"/>
          </p:nvPr>
        </p:nvSpPr>
        <p:spPr>
          <a:xfrm>
            <a:off x="1128713" y="704850"/>
            <a:ext cx="4629150" cy="34718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8" name="Shape 408"/>
          <p:cNvSpPr txBox="1">
            <a:spLocks noGrp="1"/>
          </p:cNvSpPr>
          <p:nvPr>
            <p:ph type="body" idx="1"/>
          </p:nvPr>
        </p:nvSpPr>
        <p:spPr>
          <a:xfrm>
            <a:off x="915987" y="4416425"/>
            <a:ext cx="5048249" cy="4179886"/>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53" name="Shape 553"/>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59" name="Shape 559"/>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66" name="Shape 566"/>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73" name="Shape 573"/>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82" name="Shape 582"/>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3</a:t>
            </a:fld>
            <a:endParaRPr lang="en-US" sz="1200" b="0" i="0" u="none" strike="noStrike" cap="none">
              <a:solidFill>
                <a:srgbClr val="000000"/>
              </a:solidFill>
              <a:latin typeface="Times New Roman"/>
              <a:ea typeface="Times New Roman"/>
              <a:cs typeface="Times New Roman"/>
              <a:sym typeface="Times New Roman"/>
            </a:endParaRPr>
          </a:p>
        </p:txBody>
      </p:sp>
      <p:sp>
        <p:nvSpPr>
          <p:cNvPr id="87" name="Shape 8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 name="Shape 88"/>
          <p:cNvSpPr txBox="1">
            <a:spLocks noGrp="1"/>
          </p:cNvSpPr>
          <p:nvPr>
            <p:ph type="body" idx="1"/>
          </p:nvPr>
        </p:nvSpPr>
        <p:spPr>
          <a:xfrm>
            <a:off x="917575" y="4416425"/>
            <a:ext cx="5046662" cy="4183061"/>
          </a:xfrm>
          <a:prstGeom prst="rect">
            <a:avLst/>
          </a:prstGeom>
          <a:noFill/>
          <a:ln>
            <a:noFill/>
          </a:ln>
        </p:spPr>
        <p:txBody>
          <a:bodyPr lIns="93475" tIns="46725" rIns="93475" bIns="467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89" name="Shape 589"/>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95" name="Shape 595"/>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605" name="Shape 605"/>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630" name="Shape 630"/>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636" name="Shape 636"/>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642" name="Shape 642"/>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648" name="Shape 648"/>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654" name="Shape 654"/>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38</a:t>
            </a:fld>
            <a:endParaRPr lang="en-US" sz="1200" b="0" i="0" u="none" strike="noStrike" cap="none">
              <a:solidFill>
                <a:srgbClr val="000000"/>
              </a:solidFill>
              <a:latin typeface="Times New Roman"/>
              <a:ea typeface="Times New Roman"/>
              <a:cs typeface="Times New Roman"/>
              <a:sym typeface="Times New Roman"/>
            </a:endParaRPr>
          </a:p>
        </p:txBody>
      </p:sp>
      <p:sp>
        <p:nvSpPr>
          <p:cNvPr id="415" name="Shape 415"/>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6" name="Shape 416"/>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39</a:t>
            </a:fld>
            <a:endParaRPr lang="en-US" sz="1200" b="0" i="0" u="none" strike="noStrike" cap="none">
              <a:solidFill>
                <a:srgbClr val="000000"/>
              </a:solidFill>
              <a:latin typeface="Times New Roman"/>
              <a:ea typeface="Times New Roman"/>
              <a:cs typeface="Times New Roman"/>
              <a:sym typeface="Times New Roman"/>
            </a:endParaRPr>
          </a:p>
        </p:txBody>
      </p:sp>
      <p:sp>
        <p:nvSpPr>
          <p:cNvPr id="423" name="Shape 423"/>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4" name="Shape 42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a:t>
            </a:fld>
            <a:endParaRPr lang="en-US" sz="1200" b="0" i="0" u="none" strike="noStrike" cap="none">
              <a:solidFill>
                <a:srgbClr val="000000"/>
              </a:solidFill>
              <a:latin typeface="Times New Roman"/>
              <a:ea typeface="Times New Roman"/>
              <a:cs typeface="Times New Roman"/>
              <a:sym typeface="Times New Roman"/>
            </a:endParaRPr>
          </a:p>
        </p:txBody>
      </p:sp>
      <p:sp>
        <p:nvSpPr>
          <p:cNvPr id="95" name="Shape 9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6" name="Shape 96"/>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40</a:t>
            </a:fld>
            <a:endParaRPr lang="en-US" sz="1200" b="0" i="0" u="none" strike="noStrike" cap="none">
              <a:solidFill>
                <a:srgbClr val="000000"/>
              </a:solidFill>
              <a:latin typeface="Times New Roman"/>
              <a:ea typeface="Times New Roman"/>
              <a:cs typeface="Times New Roman"/>
              <a:sym typeface="Times New Roman"/>
            </a:endParaRPr>
          </a:p>
        </p:txBody>
      </p:sp>
      <p:sp>
        <p:nvSpPr>
          <p:cNvPr id="431" name="Shape 43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2" name="Shape 43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41</a:t>
            </a:fld>
            <a:endParaRPr lang="en-US" sz="1200" b="0" i="0" u="none" strike="noStrike" cap="none">
              <a:solidFill>
                <a:srgbClr val="000000"/>
              </a:solidFill>
              <a:latin typeface="Times New Roman"/>
              <a:ea typeface="Times New Roman"/>
              <a:cs typeface="Times New Roman"/>
              <a:sym typeface="Times New Roman"/>
            </a:endParaRPr>
          </a:p>
        </p:txBody>
      </p:sp>
      <p:sp>
        <p:nvSpPr>
          <p:cNvPr id="466" name="Shape 466"/>
          <p:cNvSpPr txBox="1">
            <a:spLocks noGrp="1"/>
          </p:cNvSpPr>
          <p:nvPr>
            <p:ph type="body" idx="1"/>
          </p:nvPr>
        </p:nvSpPr>
        <p:spPr>
          <a:xfrm>
            <a:off x="917575" y="4416425"/>
            <a:ext cx="5046662" cy="4183061"/>
          </a:xfrm>
          <a:prstGeom prst="rect">
            <a:avLst/>
          </a:prstGeom>
        </p:spPr>
        <p:txBody>
          <a:bodyPr lIns="91425" tIns="91425" rIns="91425" bIns="91425" anchor="ctr" anchorCtr="0">
            <a:noAutofit/>
          </a:bodyPr>
          <a:lstStyle/>
          <a:p>
            <a:pPr lvl="0">
              <a:spcBef>
                <a:spcPts val="0"/>
              </a:spcBef>
              <a:buNone/>
            </a:pPr>
            <a:endParaRPr/>
          </a:p>
        </p:txBody>
      </p:sp>
      <p:sp>
        <p:nvSpPr>
          <p:cNvPr id="467" name="Shape 467"/>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42</a:t>
            </a:fld>
            <a:endParaRPr lang="en-US" sz="1200" b="0" i="0" u="none" strike="noStrike" cap="none">
              <a:solidFill>
                <a:srgbClr val="000000"/>
              </a:solidFill>
              <a:latin typeface="Times New Roman"/>
              <a:ea typeface="Times New Roman"/>
              <a:cs typeface="Times New Roman"/>
              <a:sym typeface="Times New Roman"/>
            </a:endParaRPr>
          </a:p>
        </p:txBody>
      </p:sp>
      <p:sp>
        <p:nvSpPr>
          <p:cNvPr id="474" name="Shape 474"/>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5" name="Shape 475"/>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a:t>Removed 09/09/10: V-optimal: with the least </a:t>
            </a:r>
            <a:r>
              <a:rPr lang="en-US" sz="1800" b="0" i="1" u="none" strike="noStrike" cap="none"/>
              <a:t>histogram variance</a:t>
            </a:r>
            <a:r>
              <a:rPr lang="en-US" sz="1800" b="0" i="0" u="none" strike="noStrike" cap="none"/>
              <a:t> (weighted sum of the original values that each bucket represents)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43</a:t>
            </a:fld>
            <a:endParaRPr lang="en-US" sz="1200" b="0" i="0" u="none" strike="noStrike" cap="none">
              <a:solidFill>
                <a:srgbClr val="000000"/>
              </a:solidFill>
              <a:latin typeface="Times New Roman"/>
              <a:ea typeface="Times New Roman"/>
              <a:cs typeface="Times New Roman"/>
              <a:sym typeface="Times New Roman"/>
            </a:endParaRPr>
          </a:p>
        </p:txBody>
      </p:sp>
      <p:sp>
        <p:nvSpPr>
          <p:cNvPr id="483" name="Shape 483"/>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4" name="Shape 48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44</a:t>
            </a:fld>
            <a:endParaRPr lang="en-US" sz="1200" b="0" i="0" u="none" strike="noStrike" cap="none">
              <a:solidFill>
                <a:srgbClr val="000000"/>
              </a:solidFill>
              <a:latin typeface="Times New Roman"/>
              <a:ea typeface="Times New Roman"/>
              <a:cs typeface="Times New Roman"/>
              <a:sym typeface="Times New Roman"/>
            </a:endParaRPr>
          </a:p>
        </p:txBody>
      </p:sp>
      <p:sp>
        <p:nvSpPr>
          <p:cNvPr id="491" name="Shape 491"/>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2" name="Shape 49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45</a:t>
            </a:fld>
            <a:endParaRPr lang="en-US" sz="1200" b="0" i="0" u="none" strike="noStrike" cap="none">
              <a:solidFill>
                <a:srgbClr val="000000"/>
              </a:solidFill>
              <a:latin typeface="Times New Roman"/>
              <a:ea typeface="Times New Roman"/>
              <a:cs typeface="Times New Roman"/>
              <a:sym typeface="Times New Roman"/>
            </a:endParaRPr>
          </a:p>
        </p:txBody>
      </p:sp>
      <p:sp>
        <p:nvSpPr>
          <p:cNvPr id="499" name="Shape 499"/>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0" name="Shape 500"/>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46</a:t>
            </a:fld>
            <a:endParaRPr lang="en-US" sz="1200" b="0" i="0" u="none" strike="noStrike" cap="none">
              <a:solidFill>
                <a:srgbClr val="000000"/>
              </a:solidFill>
              <a:latin typeface="Times New Roman"/>
              <a:ea typeface="Times New Roman"/>
              <a:cs typeface="Times New Roman"/>
              <a:sym typeface="Times New Roman"/>
            </a:endParaRPr>
          </a:p>
        </p:txBody>
      </p:sp>
      <p:sp>
        <p:nvSpPr>
          <p:cNvPr id="507" name="Shape 507"/>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8" name="Shape 508"/>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47</a:t>
            </a:fld>
            <a:endParaRPr lang="en-US" sz="1200" b="0" i="0" u="none" strike="noStrike" cap="none">
              <a:solidFill>
                <a:srgbClr val="000000"/>
              </a:solidFill>
              <a:latin typeface="Times New Roman"/>
              <a:ea typeface="Times New Roman"/>
              <a:cs typeface="Times New Roman"/>
              <a:sym typeface="Times New Roman"/>
            </a:endParaRPr>
          </a:p>
        </p:txBody>
      </p:sp>
      <p:sp>
        <p:nvSpPr>
          <p:cNvPr id="540" name="Shape 540"/>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1" name="Shape 541"/>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48</a:t>
            </a:fld>
            <a:endParaRPr lang="en-US" sz="1200" b="0" i="0" u="none" strike="noStrike" cap="none">
              <a:solidFill>
                <a:srgbClr val="000000"/>
              </a:solidFill>
              <a:latin typeface="Times New Roman"/>
              <a:ea typeface="Times New Roman"/>
              <a:cs typeface="Times New Roman"/>
              <a:sym typeface="Times New Roman"/>
            </a:endParaRPr>
          </a:p>
        </p:txBody>
      </p:sp>
      <p:sp>
        <p:nvSpPr>
          <p:cNvPr id="600" name="Shape 600"/>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1" name="Shape 601"/>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49</a:t>
            </a:fld>
            <a:endParaRPr lang="en-US" sz="1200" b="0" i="0" u="none" strike="noStrike" cap="none">
              <a:solidFill>
                <a:srgbClr val="000000"/>
              </a:solidFill>
              <a:latin typeface="Times New Roman"/>
              <a:ea typeface="Times New Roman"/>
              <a:cs typeface="Times New Roman"/>
              <a:sym typeface="Times New Roman"/>
            </a:endParaRPr>
          </a:p>
        </p:txBody>
      </p:sp>
      <p:sp>
        <p:nvSpPr>
          <p:cNvPr id="608" name="Shape 608"/>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9" name="Shape 609"/>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a:t>PCA and Wavelet are forms of data compression also.</a:t>
            </a:r>
          </a:p>
          <a:p>
            <a:pPr lvl="0">
              <a:spcBef>
                <a:spcPts val="0"/>
              </a:spcBef>
              <a:buNone/>
            </a:pPr>
            <a:endParaRPr sz="18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a:t>
            </a:fld>
            <a:endParaRPr lang="en-US" sz="1200" b="0" i="0" u="none" strike="noStrike" cap="none">
              <a:solidFill>
                <a:srgbClr val="000000"/>
              </a:solidFill>
              <a:latin typeface="Times New Roman"/>
              <a:ea typeface="Times New Roman"/>
              <a:cs typeface="Times New Roman"/>
              <a:sym typeface="Times New Roman"/>
            </a:endParaRPr>
          </a:p>
        </p:txBody>
      </p:sp>
      <p:sp>
        <p:nvSpPr>
          <p:cNvPr id="103" name="Shape 103"/>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4" name="Shape 10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50</a:t>
            </a:fld>
            <a:endParaRPr lang="en-US" sz="1200" b="0" i="0" u="none" strike="noStrike" cap="none">
              <a:solidFill>
                <a:srgbClr val="000000"/>
              </a:solidFill>
              <a:latin typeface="Times New Roman"/>
              <a:ea typeface="Times New Roman"/>
              <a:cs typeface="Times New Roman"/>
              <a:sym typeface="Times New Roman"/>
            </a:endParaRPr>
          </a:p>
        </p:txBody>
      </p:sp>
      <p:sp>
        <p:nvSpPr>
          <p:cNvPr id="616" name="Shape 616"/>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7" name="Shape 617"/>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51</a:t>
            </a:fld>
            <a:endParaRPr lang="en-US" sz="1200" b="0" i="0" u="none" strike="noStrike" cap="none">
              <a:solidFill>
                <a:srgbClr val="000000"/>
              </a:solidFill>
              <a:latin typeface="Times New Roman"/>
              <a:ea typeface="Times New Roman"/>
              <a:cs typeface="Times New Roman"/>
              <a:sym typeface="Times New Roman"/>
            </a:endParaRPr>
          </a:p>
        </p:txBody>
      </p:sp>
      <p:sp>
        <p:nvSpPr>
          <p:cNvPr id="631" name="Shape 631"/>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2" name="Shape 63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52</a:t>
            </a:fld>
            <a:endParaRPr lang="en-US" sz="1200" b="0" i="0" u="none" strike="noStrike" cap="none">
              <a:solidFill>
                <a:srgbClr val="000000"/>
              </a:solidFill>
              <a:latin typeface="Times New Roman"/>
              <a:ea typeface="Times New Roman"/>
              <a:cs typeface="Times New Roman"/>
              <a:sym typeface="Times New Roman"/>
            </a:endParaRPr>
          </a:p>
        </p:txBody>
      </p:sp>
      <p:sp>
        <p:nvSpPr>
          <p:cNvPr id="640" name="Shape 64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41" name="Shape 641"/>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53</a:t>
            </a:fld>
            <a:endParaRPr lang="en-US" sz="1200" b="0" i="0" u="none" strike="noStrike" cap="none">
              <a:solidFill>
                <a:srgbClr val="000000"/>
              </a:solidFill>
              <a:latin typeface="Times New Roman"/>
              <a:ea typeface="Times New Roman"/>
              <a:cs typeface="Times New Roman"/>
              <a:sym typeface="Times New Roman"/>
            </a:endParaRPr>
          </a:p>
        </p:txBody>
      </p:sp>
      <p:sp>
        <p:nvSpPr>
          <p:cNvPr id="648" name="Shape 648"/>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49" name="Shape 649"/>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54</a:t>
            </a:fld>
            <a:endParaRPr lang="en-US" sz="1200" b="0" i="0" u="none" strike="noStrike" cap="none">
              <a:solidFill>
                <a:srgbClr val="000000"/>
              </a:solidFill>
              <a:latin typeface="Times New Roman"/>
              <a:ea typeface="Times New Roman"/>
              <a:cs typeface="Times New Roman"/>
              <a:sym typeface="Times New Roman"/>
            </a:endParaRPr>
          </a:p>
        </p:txBody>
      </p:sp>
      <p:sp>
        <p:nvSpPr>
          <p:cNvPr id="663" name="Shape 663"/>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4" name="Shape 66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a:t>08.09.12 MK: Slide moved here from Ch. 3.  Added examples.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55</a:t>
            </a:fld>
            <a:endParaRPr lang="en-US" sz="1200" b="0" i="0" u="none" strike="noStrike" cap="none">
              <a:solidFill>
                <a:srgbClr val="000000"/>
              </a:solidFill>
              <a:latin typeface="Times New Roman"/>
              <a:ea typeface="Times New Roman"/>
              <a:cs typeface="Times New Roman"/>
              <a:sym typeface="Times New Roman"/>
            </a:endParaRPr>
          </a:p>
        </p:txBody>
      </p:sp>
      <p:sp>
        <p:nvSpPr>
          <p:cNvPr id="671" name="Shape 67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2" name="Shape 67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56</a:t>
            </a:fld>
            <a:endParaRPr lang="en-US" sz="1200" b="0" i="0" u="none" strike="noStrike" cap="none">
              <a:solidFill>
                <a:srgbClr val="000000"/>
              </a:solidFill>
              <a:latin typeface="Times New Roman"/>
              <a:ea typeface="Times New Roman"/>
              <a:cs typeface="Times New Roman"/>
              <a:sym typeface="Times New Roman"/>
            </a:endParaRPr>
          </a:p>
        </p:txBody>
      </p:sp>
      <p:sp>
        <p:nvSpPr>
          <p:cNvPr id="679" name="Shape 679"/>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0" name="Shape 680"/>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57</a:t>
            </a:fld>
            <a:endParaRPr lang="en-US" sz="1200" b="0" i="0" u="none" strike="noStrike" cap="none">
              <a:solidFill>
                <a:srgbClr val="000000"/>
              </a:solidFill>
              <a:latin typeface="Times New Roman"/>
              <a:ea typeface="Times New Roman"/>
              <a:cs typeface="Times New Roman"/>
              <a:sym typeface="Times New Roman"/>
            </a:endParaRPr>
          </a:p>
        </p:txBody>
      </p:sp>
      <p:sp>
        <p:nvSpPr>
          <p:cNvPr id="687" name="Shape 68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8" name="Shape 688"/>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58</a:t>
            </a:fld>
            <a:endParaRPr lang="en-US" sz="1200" b="0" i="0" u="none" strike="noStrike" cap="none">
              <a:solidFill>
                <a:srgbClr val="000000"/>
              </a:solidFill>
              <a:latin typeface="Times New Roman"/>
              <a:ea typeface="Times New Roman"/>
              <a:cs typeface="Times New Roman"/>
              <a:sym typeface="Times New Roman"/>
            </a:endParaRPr>
          </a:p>
        </p:txBody>
      </p:sp>
      <p:sp>
        <p:nvSpPr>
          <p:cNvPr id="711" name="Shape 711"/>
          <p:cNvSpPr>
            <a:spLocks noGrp="1" noRot="1" noChangeAspect="1"/>
          </p:cNvSpPr>
          <p:nvPr>
            <p:ph type="sldImg" idx="2"/>
          </p:nvPr>
        </p:nvSpPr>
        <p:spPr>
          <a:xfrm>
            <a:off x="1120775" y="698500"/>
            <a:ext cx="4643438" cy="34845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2" name="Shape 712"/>
          <p:cNvSpPr txBox="1">
            <a:spLocks noGrp="1"/>
          </p:cNvSpPr>
          <p:nvPr>
            <p:ph type="body" idx="1"/>
          </p:nvPr>
        </p:nvSpPr>
        <p:spPr>
          <a:xfrm>
            <a:off x="917575" y="4414837"/>
            <a:ext cx="5046662" cy="4183061"/>
          </a:xfrm>
          <a:prstGeom prst="rect">
            <a:avLst/>
          </a:prstGeom>
          <a:noFill/>
          <a:ln>
            <a:noFill/>
          </a:ln>
        </p:spPr>
        <p:txBody>
          <a:bodyPr lIns="90725" tIns="45350" rIns="90725" bIns="45350" anchor="t" anchorCtr="0">
            <a:noAutofit/>
          </a:bodyPr>
          <a:lstStyle/>
          <a:p>
            <a:pPr lvl="0">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59</a:t>
            </a:fld>
            <a:endParaRPr lang="en-US" sz="1200" b="0" i="0" u="none" strike="noStrike" cap="none">
              <a:solidFill>
                <a:srgbClr val="000000"/>
              </a:solidFill>
              <a:latin typeface="Times New Roman"/>
              <a:ea typeface="Times New Roman"/>
              <a:cs typeface="Times New Roman"/>
              <a:sym typeface="Times New Roman"/>
            </a:endParaRPr>
          </a:p>
        </p:txBody>
      </p:sp>
      <p:sp>
        <p:nvSpPr>
          <p:cNvPr id="721" name="Shape 72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22" name="Shape 72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6</a:t>
            </a:fld>
            <a:endParaRPr lang="en-US" sz="1200" b="0" i="0" u="none" strike="noStrike" cap="none">
              <a:solidFill>
                <a:srgbClr val="000000"/>
              </a:solidFill>
              <a:latin typeface="Times New Roman"/>
              <a:ea typeface="Times New Roman"/>
              <a:cs typeface="Times New Roman"/>
              <a:sym typeface="Times New Roman"/>
            </a:endParaRPr>
          </a:p>
        </p:txBody>
      </p:sp>
      <p:sp>
        <p:nvSpPr>
          <p:cNvPr id="113" name="Shape 113"/>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 name="Shape 11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7</a:t>
            </a:fld>
            <a:endParaRPr lang="en-US" sz="1200" b="0" i="0" u="none" strike="noStrike" cap="none">
              <a:solidFill>
                <a:srgbClr val="000000"/>
              </a:solidFill>
              <a:latin typeface="Times New Roman"/>
              <a:ea typeface="Times New Roman"/>
              <a:cs typeface="Times New Roman"/>
              <a:sym typeface="Times New Roman"/>
            </a:endParaRPr>
          </a:p>
        </p:txBody>
      </p:sp>
      <p:sp>
        <p:nvSpPr>
          <p:cNvPr id="121" name="Shape 12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 name="Shape 12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8</a:t>
            </a:fld>
            <a:endParaRPr lang="en-US" sz="1200" b="0" i="0" u="none" strike="noStrike" cap="none">
              <a:solidFill>
                <a:srgbClr val="000000"/>
              </a:solidFill>
              <a:latin typeface="Times New Roman"/>
              <a:ea typeface="Times New Roman"/>
              <a:cs typeface="Times New Roman"/>
              <a:sym typeface="Times New Roman"/>
            </a:endParaRPr>
          </a:p>
        </p:txBody>
      </p:sp>
      <p:sp>
        <p:nvSpPr>
          <p:cNvPr id="129" name="Shape 129"/>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0" name="Shape 130"/>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9</a:t>
            </a:fld>
            <a:endParaRPr lang="en-US" sz="1200" b="0" i="0" u="none" strike="noStrike" cap="none">
              <a:solidFill>
                <a:srgbClr val="000000"/>
              </a:solidFill>
              <a:latin typeface="Times New Roman"/>
              <a:ea typeface="Times New Roman"/>
              <a:cs typeface="Times New Roman"/>
              <a:sym typeface="Times New Roman"/>
            </a:endParaRPr>
          </a:p>
        </p:txBody>
      </p:sp>
      <p:sp>
        <p:nvSpPr>
          <p:cNvPr id="137" name="Shape 13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0" y="304800"/>
            <a:ext cx="9144000" cy="6095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6" name="Shape 16"/>
          <p:cNvSpPr txBox="1">
            <a:spLocks noGrp="1"/>
          </p:cNvSpPr>
          <p:nvPr>
            <p:ph type="body" idx="1"/>
          </p:nvPr>
        </p:nvSpPr>
        <p:spPr>
          <a:xfrm>
            <a:off x="304800" y="1295400"/>
            <a:ext cx="8381999" cy="51816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 name="Shape 17"/>
          <p:cNvSpPr txBox="1">
            <a:spLocks noGrp="1"/>
          </p:cNvSpPr>
          <p:nvPr>
            <p:ph type="sldNum" idx="12"/>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a:t>
            </a:fld>
            <a:endParaRPr lang="en-US" sz="12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xmlns="" val="266970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xmlns="" val="250707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32" name="Shape 32"/>
          <p:cNvSpPr txBox="1">
            <a:spLocks noGrp="1"/>
          </p:cNvSpPr>
          <p:nvPr>
            <p:ph type="body" idx="1"/>
          </p:nvPr>
        </p:nvSpPr>
        <p:spPr>
          <a:xfrm>
            <a:off x="304800" y="1295400"/>
            <a:ext cx="4114800" cy="51816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2"/>
          </p:nvPr>
        </p:nvSpPr>
        <p:spPr>
          <a:xfrm>
            <a:off x="4572000" y="1295400"/>
            <a:ext cx="4114800" cy="51816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dt" idx="10"/>
          </p:nvPr>
        </p:nvSpPr>
        <p:spPr>
          <a:xfrm>
            <a:off x="152400" y="6477000"/>
            <a:ext cx="1904999" cy="381000"/>
          </a:xfrm>
          <a:prstGeom prst="rect">
            <a:avLst/>
          </a:prstGeom>
          <a:noFill/>
          <a:ln>
            <a:noFill/>
          </a:ln>
        </p:spPr>
        <p:txBody>
          <a:bodyPr lIns="91425" tIns="91425" rIns="91425" bIns="91425" anchor="b" anchorCtr="0"/>
          <a:lstStyle>
            <a:lvl1pPr marL="0" marR="0" lvl="0" indent="0" algn="l"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5" name="Shape 35"/>
          <p:cNvSpPr txBox="1">
            <a:spLocks noGrp="1"/>
          </p:cNvSpPr>
          <p:nvPr>
            <p:ph type="ftr" idx="11"/>
          </p:nvPr>
        </p:nvSpPr>
        <p:spPr>
          <a:xfrm>
            <a:off x="3124200" y="6477000"/>
            <a:ext cx="2895600" cy="381000"/>
          </a:xfrm>
          <a:prstGeom prst="rect">
            <a:avLst/>
          </a:prstGeom>
          <a:noFill/>
          <a:ln>
            <a:noFill/>
          </a:ln>
        </p:spPr>
        <p:txBody>
          <a:bodyPr lIns="91425" tIns="91425" rIns="91425" bIns="91425" anchor="b" anchorCtr="0"/>
          <a:lstStyle>
            <a:lvl1pPr marL="0" marR="0" lvl="0" indent="0" algn="ctr"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6" name="Shape 36"/>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a:t>
            </a:fld>
            <a:endParaRPr lang="en-US" sz="12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39" name="Shape 39"/>
          <p:cNvSpPr txBox="1">
            <a:spLocks noGrp="1"/>
          </p:cNvSpPr>
          <p:nvPr>
            <p:ph type="body" idx="1"/>
          </p:nvPr>
        </p:nvSpPr>
        <p:spPr>
          <a:xfrm>
            <a:off x="304800" y="1295400"/>
            <a:ext cx="4114800" cy="5181600"/>
          </a:xfrm>
          <a:prstGeom prst="rect">
            <a:avLst/>
          </a:prstGeom>
          <a:noFill/>
          <a:ln>
            <a:noFill/>
          </a:ln>
        </p:spPr>
        <p:txBody>
          <a:bodyPr lIns="91425" tIns="91425" rIns="91425" bIns="91425" anchor="t" anchorCtr="0"/>
          <a:lstStyle>
            <a:lvl1pPr marL="342900" lvl="0" indent="-236220" algn="l" rtl="0">
              <a:spcBef>
                <a:spcPts val="560"/>
              </a:spcBef>
              <a:spcAft>
                <a:spcPts val="0"/>
              </a:spcAft>
              <a:buClr>
                <a:schemeClr val="folHlink"/>
              </a:buClr>
              <a:buFont typeface="Noto Symbol"/>
              <a:buChar char="■"/>
              <a:defRPr/>
            </a:lvl1pPr>
            <a:lvl2pPr marL="742950" lvl="1" indent="-187959" algn="l" rtl="0">
              <a:spcBef>
                <a:spcPts val="560"/>
              </a:spcBef>
              <a:spcAft>
                <a:spcPts val="0"/>
              </a:spcAft>
              <a:buClr>
                <a:schemeClr val="hlink"/>
              </a:buClr>
              <a:buFont typeface="Noto Symbol"/>
              <a:buChar char="■"/>
              <a:defRPr/>
            </a:lvl2pPr>
            <a:lvl3pPr marL="1143000" lvl="2" indent="-152400" algn="l" rtl="0">
              <a:spcBef>
                <a:spcPts val="480"/>
              </a:spcBef>
              <a:spcAft>
                <a:spcPts val="0"/>
              </a:spcAft>
              <a:buClr>
                <a:schemeClr val="folHlink"/>
              </a:buClr>
              <a:buFont typeface="Noto Symbol"/>
              <a:buChar char="■"/>
              <a:defRPr/>
            </a:lvl3pPr>
            <a:lvl4pPr marL="1600200" lvl="3" indent="-158750" algn="l" rtl="0">
              <a:spcBef>
                <a:spcPts val="400"/>
              </a:spcBef>
              <a:spcAft>
                <a:spcPts val="0"/>
              </a:spcAft>
              <a:buClr>
                <a:schemeClr val="accent2"/>
              </a:buClr>
              <a:buFont typeface="Noto Symbol"/>
              <a:buChar char="■"/>
              <a:defRPr/>
            </a:lvl4pPr>
            <a:lvl5pPr marL="2057400" lvl="4" indent="-165100" algn="l" rtl="0">
              <a:spcBef>
                <a:spcPts val="400"/>
              </a:spcBef>
              <a:spcAft>
                <a:spcPts val="0"/>
              </a:spcAft>
              <a:buClr>
                <a:schemeClr val="accent1"/>
              </a:buClr>
              <a:buFont typeface="Noto Symbol"/>
              <a:buChar char="■"/>
              <a:defRPr/>
            </a:lvl5pPr>
            <a:lvl6pPr marL="2514600" lvl="5" indent="-165100" algn="l" rtl="0">
              <a:spcBef>
                <a:spcPts val="400"/>
              </a:spcBef>
              <a:spcAft>
                <a:spcPts val="0"/>
              </a:spcAft>
              <a:buClr>
                <a:schemeClr val="accent1"/>
              </a:buClr>
              <a:buFont typeface="Noto Symbol"/>
              <a:buChar char="■"/>
              <a:defRPr/>
            </a:lvl6pPr>
            <a:lvl7pPr marL="2971800" lvl="6" indent="-165100" algn="l" rtl="0">
              <a:spcBef>
                <a:spcPts val="400"/>
              </a:spcBef>
              <a:spcAft>
                <a:spcPts val="0"/>
              </a:spcAft>
              <a:buClr>
                <a:schemeClr val="accent1"/>
              </a:buClr>
              <a:buFont typeface="Noto Symbol"/>
              <a:buChar char="■"/>
              <a:defRPr/>
            </a:lvl7pPr>
            <a:lvl8pPr marL="3429000" lvl="7" indent="-165100" algn="l" rtl="0">
              <a:spcBef>
                <a:spcPts val="400"/>
              </a:spcBef>
              <a:spcAft>
                <a:spcPts val="0"/>
              </a:spcAft>
              <a:buClr>
                <a:schemeClr val="accent1"/>
              </a:buClr>
              <a:buFont typeface="Noto Symbol"/>
              <a:buChar char="■"/>
              <a:defRPr/>
            </a:lvl8pPr>
            <a:lvl9pPr marL="3886200" lvl="8" indent="-165100" algn="l" rtl="0">
              <a:spcBef>
                <a:spcPts val="400"/>
              </a:spcBef>
              <a:spcAft>
                <a:spcPts val="0"/>
              </a:spcAft>
              <a:buClr>
                <a:schemeClr val="accent1"/>
              </a:buClr>
              <a:buFont typeface="Noto Symbol"/>
              <a:buChar char="■"/>
              <a:defRPr/>
            </a:lvl9pPr>
          </a:lstStyle>
          <a:p>
            <a:endParaRPr/>
          </a:p>
        </p:txBody>
      </p:sp>
      <p:sp>
        <p:nvSpPr>
          <p:cNvPr id="40" name="Shape 40"/>
          <p:cNvSpPr txBox="1">
            <a:spLocks noGrp="1"/>
          </p:cNvSpPr>
          <p:nvPr>
            <p:ph type="body" idx="2"/>
          </p:nvPr>
        </p:nvSpPr>
        <p:spPr>
          <a:xfrm>
            <a:off x="4572000" y="1295400"/>
            <a:ext cx="4114800" cy="2514599"/>
          </a:xfrm>
          <a:prstGeom prst="rect">
            <a:avLst/>
          </a:prstGeom>
          <a:noFill/>
          <a:ln>
            <a:noFill/>
          </a:ln>
        </p:spPr>
        <p:txBody>
          <a:bodyPr lIns="91425" tIns="91425" rIns="91425" bIns="91425" anchor="t" anchorCtr="0"/>
          <a:lstStyle>
            <a:lvl1pPr marL="342900" lvl="0" indent="-236220" algn="l" rtl="0">
              <a:spcBef>
                <a:spcPts val="560"/>
              </a:spcBef>
              <a:spcAft>
                <a:spcPts val="0"/>
              </a:spcAft>
              <a:buClr>
                <a:schemeClr val="folHlink"/>
              </a:buClr>
              <a:buFont typeface="Noto Symbol"/>
              <a:buChar char="■"/>
              <a:defRPr/>
            </a:lvl1pPr>
            <a:lvl2pPr marL="742950" lvl="1" indent="-187959" algn="l" rtl="0">
              <a:spcBef>
                <a:spcPts val="560"/>
              </a:spcBef>
              <a:spcAft>
                <a:spcPts val="0"/>
              </a:spcAft>
              <a:buClr>
                <a:schemeClr val="hlink"/>
              </a:buClr>
              <a:buFont typeface="Noto Symbol"/>
              <a:buChar char="■"/>
              <a:defRPr/>
            </a:lvl2pPr>
            <a:lvl3pPr marL="1143000" lvl="2" indent="-152400" algn="l" rtl="0">
              <a:spcBef>
                <a:spcPts val="480"/>
              </a:spcBef>
              <a:spcAft>
                <a:spcPts val="0"/>
              </a:spcAft>
              <a:buClr>
                <a:schemeClr val="folHlink"/>
              </a:buClr>
              <a:buFont typeface="Noto Symbol"/>
              <a:buChar char="■"/>
              <a:defRPr/>
            </a:lvl3pPr>
            <a:lvl4pPr marL="1600200" lvl="3" indent="-158750" algn="l" rtl="0">
              <a:spcBef>
                <a:spcPts val="400"/>
              </a:spcBef>
              <a:spcAft>
                <a:spcPts val="0"/>
              </a:spcAft>
              <a:buClr>
                <a:schemeClr val="accent2"/>
              </a:buClr>
              <a:buFont typeface="Noto Symbol"/>
              <a:buChar char="■"/>
              <a:defRPr/>
            </a:lvl4pPr>
            <a:lvl5pPr marL="2057400" lvl="4" indent="-165100" algn="l" rtl="0">
              <a:spcBef>
                <a:spcPts val="400"/>
              </a:spcBef>
              <a:spcAft>
                <a:spcPts val="0"/>
              </a:spcAft>
              <a:buClr>
                <a:schemeClr val="accent1"/>
              </a:buClr>
              <a:buFont typeface="Noto Symbol"/>
              <a:buChar char="■"/>
              <a:defRPr/>
            </a:lvl5pPr>
            <a:lvl6pPr marL="2514600" lvl="5" indent="-165100" algn="l" rtl="0">
              <a:spcBef>
                <a:spcPts val="400"/>
              </a:spcBef>
              <a:spcAft>
                <a:spcPts val="0"/>
              </a:spcAft>
              <a:buClr>
                <a:schemeClr val="accent1"/>
              </a:buClr>
              <a:buFont typeface="Noto Symbol"/>
              <a:buChar char="■"/>
              <a:defRPr/>
            </a:lvl6pPr>
            <a:lvl7pPr marL="2971800" lvl="6" indent="-165100" algn="l" rtl="0">
              <a:spcBef>
                <a:spcPts val="400"/>
              </a:spcBef>
              <a:spcAft>
                <a:spcPts val="0"/>
              </a:spcAft>
              <a:buClr>
                <a:schemeClr val="accent1"/>
              </a:buClr>
              <a:buFont typeface="Noto Symbol"/>
              <a:buChar char="■"/>
              <a:defRPr/>
            </a:lvl7pPr>
            <a:lvl8pPr marL="3429000" lvl="7" indent="-165100" algn="l" rtl="0">
              <a:spcBef>
                <a:spcPts val="400"/>
              </a:spcBef>
              <a:spcAft>
                <a:spcPts val="0"/>
              </a:spcAft>
              <a:buClr>
                <a:schemeClr val="accent1"/>
              </a:buClr>
              <a:buFont typeface="Noto Symbol"/>
              <a:buChar char="■"/>
              <a:defRPr/>
            </a:lvl8pPr>
            <a:lvl9pPr marL="3886200" lvl="8" indent="-165100" algn="l" rtl="0">
              <a:spcBef>
                <a:spcPts val="400"/>
              </a:spcBef>
              <a:spcAft>
                <a:spcPts val="0"/>
              </a:spcAft>
              <a:buClr>
                <a:schemeClr val="accent1"/>
              </a:buClr>
              <a:buFont typeface="Noto Symbol"/>
              <a:buChar char="■"/>
              <a:defRPr/>
            </a:lvl9pPr>
          </a:lstStyle>
          <a:p>
            <a:endParaRPr/>
          </a:p>
        </p:txBody>
      </p:sp>
      <p:sp>
        <p:nvSpPr>
          <p:cNvPr id="41" name="Shape 41"/>
          <p:cNvSpPr txBox="1">
            <a:spLocks noGrp="1"/>
          </p:cNvSpPr>
          <p:nvPr>
            <p:ph type="body" idx="3"/>
          </p:nvPr>
        </p:nvSpPr>
        <p:spPr>
          <a:xfrm>
            <a:off x="4572000" y="3962400"/>
            <a:ext cx="4114800" cy="2514599"/>
          </a:xfrm>
          <a:prstGeom prst="rect">
            <a:avLst/>
          </a:prstGeom>
          <a:noFill/>
          <a:ln>
            <a:noFill/>
          </a:ln>
        </p:spPr>
        <p:txBody>
          <a:bodyPr lIns="91425" tIns="91425" rIns="91425" bIns="91425" anchor="t" anchorCtr="0"/>
          <a:lstStyle>
            <a:lvl1pPr marL="342900" lvl="0" indent="-236220" algn="l" rtl="0">
              <a:spcBef>
                <a:spcPts val="560"/>
              </a:spcBef>
              <a:spcAft>
                <a:spcPts val="0"/>
              </a:spcAft>
              <a:buClr>
                <a:schemeClr val="folHlink"/>
              </a:buClr>
              <a:buFont typeface="Noto Symbol"/>
              <a:buChar char="■"/>
              <a:defRPr/>
            </a:lvl1pPr>
            <a:lvl2pPr marL="742950" lvl="1" indent="-187959" algn="l" rtl="0">
              <a:spcBef>
                <a:spcPts val="560"/>
              </a:spcBef>
              <a:spcAft>
                <a:spcPts val="0"/>
              </a:spcAft>
              <a:buClr>
                <a:schemeClr val="hlink"/>
              </a:buClr>
              <a:buFont typeface="Noto Symbol"/>
              <a:buChar char="■"/>
              <a:defRPr/>
            </a:lvl2pPr>
            <a:lvl3pPr marL="1143000" lvl="2" indent="-152400" algn="l" rtl="0">
              <a:spcBef>
                <a:spcPts val="480"/>
              </a:spcBef>
              <a:spcAft>
                <a:spcPts val="0"/>
              </a:spcAft>
              <a:buClr>
                <a:schemeClr val="folHlink"/>
              </a:buClr>
              <a:buFont typeface="Noto Symbol"/>
              <a:buChar char="■"/>
              <a:defRPr/>
            </a:lvl3pPr>
            <a:lvl4pPr marL="1600200" lvl="3" indent="-158750" algn="l" rtl="0">
              <a:spcBef>
                <a:spcPts val="400"/>
              </a:spcBef>
              <a:spcAft>
                <a:spcPts val="0"/>
              </a:spcAft>
              <a:buClr>
                <a:schemeClr val="accent2"/>
              </a:buClr>
              <a:buFont typeface="Noto Symbol"/>
              <a:buChar char="■"/>
              <a:defRPr/>
            </a:lvl4pPr>
            <a:lvl5pPr marL="2057400" lvl="4" indent="-165100" algn="l" rtl="0">
              <a:spcBef>
                <a:spcPts val="400"/>
              </a:spcBef>
              <a:spcAft>
                <a:spcPts val="0"/>
              </a:spcAft>
              <a:buClr>
                <a:schemeClr val="accent1"/>
              </a:buClr>
              <a:buFont typeface="Noto Symbol"/>
              <a:buChar char="■"/>
              <a:defRPr/>
            </a:lvl5pPr>
            <a:lvl6pPr marL="2514600" lvl="5" indent="-165100" algn="l" rtl="0">
              <a:spcBef>
                <a:spcPts val="400"/>
              </a:spcBef>
              <a:spcAft>
                <a:spcPts val="0"/>
              </a:spcAft>
              <a:buClr>
                <a:schemeClr val="accent1"/>
              </a:buClr>
              <a:buFont typeface="Noto Symbol"/>
              <a:buChar char="■"/>
              <a:defRPr/>
            </a:lvl6pPr>
            <a:lvl7pPr marL="2971800" lvl="6" indent="-165100" algn="l" rtl="0">
              <a:spcBef>
                <a:spcPts val="400"/>
              </a:spcBef>
              <a:spcAft>
                <a:spcPts val="0"/>
              </a:spcAft>
              <a:buClr>
                <a:schemeClr val="accent1"/>
              </a:buClr>
              <a:buFont typeface="Noto Symbol"/>
              <a:buChar char="■"/>
              <a:defRPr/>
            </a:lvl7pPr>
            <a:lvl8pPr marL="3429000" lvl="7" indent="-165100" algn="l" rtl="0">
              <a:spcBef>
                <a:spcPts val="400"/>
              </a:spcBef>
              <a:spcAft>
                <a:spcPts val="0"/>
              </a:spcAft>
              <a:buClr>
                <a:schemeClr val="accent1"/>
              </a:buClr>
              <a:buFont typeface="Noto Symbol"/>
              <a:buChar char="■"/>
              <a:defRPr/>
            </a:lvl8pPr>
            <a:lvl9pPr marL="3886200" lvl="8" indent="-165100" algn="l" rtl="0">
              <a:spcBef>
                <a:spcPts val="400"/>
              </a:spcBef>
              <a:spcAft>
                <a:spcPts val="0"/>
              </a:spcAft>
              <a:buClr>
                <a:schemeClr val="accent1"/>
              </a:buClr>
              <a:buFont typeface="Noto Symbol"/>
              <a:buChar char="■"/>
              <a:defRPr/>
            </a:lvl9pPr>
          </a:lstStyle>
          <a:p>
            <a:endParaRPr/>
          </a:p>
        </p:txBody>
      </p:sp>
      <p:sp>
        <p:nvSpPr>
          <p:cNvPr id="42" name="Shape 42"/>
          <p:cNvSpPr txBox="1">
            <a:spLocks noGrp="1"/>
          </p:cNvSpPr>
          <p:nvPr>
            <p:ph type="dt" idx="10"/>
          </p:nvPr>
        </p:nvSpPr>
        <p:spPr>
          <a:xfrm>
            <a:off x="152400" y="6477000"/>
            <a:ext cx="1904999" cy="381000"/>
          </a:xfrm>
          <a:prstGeom prst="rect">
            <a:avLst/>
          </a:prstGeom>
          <a:noFill/>
          <a:ln>
            <a:noFill/>
          </a:ln>
        </p:spPr>
        <p:txBody>
          <a:bodyPr lIns="91425" tIns="91425" rIns="91425" bIns="91425" anchor="b" anchorCtr="0"/>
          <a:lstStyle>
            <a:lvl1pPr marL="0" marR="0" lvl="0" indent="0" algn="l"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3" name="Shape 43"/>
          <p:cNvSpPr txBox="1">
            <a:spLocks noGrp="1"/>
          </p:cNvSpPr>
          <p:nvPr>
            <p:ph type="ftr" idx="11"/>
          </p:nvPr>
        </p:nvSpPr>
        <p:spPr>
          <a:xfrm>
            <a:off x="3124200" y="6477000"/>
            <a:ext cx="2895600" cy="381000"/>
          </a:xfrm>
          <a:prstGeom prst="rect">
            <a:avLst/>
          </a:prstGeom>
          <a:noFill/>
          <a:ln>
            <a:noFill/>
          </a:ln>
        </p:spPr>
        <p:txBody>
          <a:bodyPr lIns="91425" tIns="91425" rIns="91425" bIns="91425" anchor="b" anchorCtr="0"/>
          <a:lstStyle>
            <a:lvl1pPr marL="0" marR="0" lvl="0" indent="0" algn="ctr"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4" name="Shape 44"/>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a:t>
            </a:fld>
            <a:endParaRPr lang="en-US" sz="12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59" name="Shape 59"/>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a:t>
            </a:fld>
            <a:endParaRPr lang="en-US" sz="1200" b="0" i="0" u="none" strike="noStrike" cap="none">
              <a:solidFill>
                <a:schemeClr val="dk1"/>
              </a:solidFill>
              <a:latin typeface="Tahoma"/>
              <a:ea typeface="Tahoma"/>
              <a:cs typeface="Tahoma"/>
              <a:sym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304800" y="1143000"/>
            <a:ext cx="8226425" cy="46036"/>
          </a:xfrm>
          <a:prstGeom prst="rect">
            <a:avLst/>
          </a:prstGeom>
          <a:gradFill>
            <a:gsLst>
              <a:gs pos="0">
                <a:srgbClr val="008080">
                  <a:alpha val="94901"/>
                </a:srgbClr>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11" name="Shape 11"/>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12" name="Shape 12"/>
          <p:cNvSpPr txBox="1">
            <a:spLocks noGrp="1"/>
          </p:cNvSpPr>
          <p:nvPr>
            <p:ph type="body" idx="1"/>
          </p:nvPr>
        </p:nvSpPr>
        <p:spPr>
          <a:xfrm>
            <a:off x="304800" y="1295400"/>
            <a:ext cx="8381999" cy="5181600"/>
          </a:xfrm>
          <a:prstGeom prst="rect">
            <a:avLst/>
          </a:prstGeom>
          <a:noFill/>
          <a:ln>
            <a:noFill/>
          </a:ln>
        </p:spPr>
        <p:txBody>
          <a:bodyPr lIns="91425" tIns="91425" rIns="91425" bIns="91425" anchor="t" anchorCtr="0"/>
          <a:lstStyle>
            <a:lvl1pPr marL="342900" marR="0" lvl="0" indent="-236220" algn="l" rtl="0">
              <a:spcBef>
                <a:spcPts val="560"/>
              </a:spcBef>
              <a:spcAft>
                <a:spcPts val="0"/>
              </a:spcAft>
              <a:buClr>
                <a:schemeClr val="folHlink"/>
              </a:buClr>
              <a:buFont typeface="Noto Symbol"/>
              <a:buChar char="■"/>
              <a:defRPr/>
            </a:lvl1pPr>
            <a:lvl2pPr marL="742950" marR="0" lvl="1" indent="-187959" algn="l" rtl="0">
              <a:spcBef>
                <a:spcPts val="560"/>
              </a:spcBef>
              <a:spcAft>
                <a:spcPts val="0"/>
              </a:spcAft>
              <a:buClr>
                <a:schemeClr val="hlink"/>
              </a:buClr>
              <a:buFont typeface="Noto Symbol"/>
              <a:buChar char="■"/>
              <a:defRPr/>
            </a:lvl2pPr>
            <a:lvl3pPr marL="1143000" marR="0" lvl="2" indent="-152400" algn="l" rtl="0">
              <a:spcBef>
                <a:spcPts val="480"/>
              </a:spcBef>
              <a:spcAft>
                <a:spcPts val="0"/>
              </a:spcAft>
              <a:buClr>
                <a:schemeClr val="folHlink"/>
              </a:buClr>
              <a:buFont typeface="Noto Symbol"/>
              <a:buChar char="■"/>
              <a:defRPr/>
            </a:lvl3pPr>
            <a:lvl4pPr marL="1600200" marR="0" lvl="3" indent="-158750" algn="l" rtl="0">
              <a:spcBef>
                <a:spcPts val="400"/>
              </a:spcBef>
              <a:spcAft>
                <a:spcPts val="0"/>
              </a:spcAft>
              <a:buClr>
                <a:schemeClr val="accent2"/>
              </a:buClr>
              <a:buFont typeface="Noto Symbol"/>
              <a:buChar char="■"/>
              <a:defRPr/>
            </a:lvl4pPr>
            <a:lvl5pPr marL="2057400" marR="0" lvl="4" indent="-165100" algn="l" rtl="0">
              <a:spcBef>
                <a:spcPts val="400"/>
              </a:spcBef>
              <a:spcAft>
                <a:spcPts val="0"/>
              </a:spcAft>
              <a:buClr>
                <a:schemeClr val="accent1"/>
              </a:buClr>
              <a:buFont typeface="Noto Symbol"/>
              <a:buChar char="■"/>
              <a:defRPr/>
            </a:lvl5pPr>
            <a:lvl6pPr marL="2514600" marR="0" lvl="5" indent="-165100" algn="l" rtl="0">
              <a:spcBef>
                <a:spcPts val="400"/>
              </a:spcBef>
              <a:spcAft>
                <a:spcPts val="0"/>
              </a:spcAft>
              <a:buClr>
                <a:schemeClr val="accent1"/>
              </a:buClr>
              <a:buFont typeface="Noto Symbol"/>
              <a:buChar char="■"/>
              <a:defRPr/>
            </a:lvl6pPr>
            <a:lvl7pPr marL="2971800" marR="0" lvl="6" indent="-165100" algn="l" rtl="0">
              <a:spcBef>
                <a:spcPts val="400"/>
              </a:spcBef>
              <a:spcAft>
                <a:spcPts val="0"/>
              </a:spcAft>
              <a:buClr>
                <a:schemeClr val="accent1"/>
              </a:buClr>
              <a:buFont typeface="Noto Symbol"/>
              <a:buChar char="■"/>
              <a:defRPr/>
            </a:lvl7pPr>
            <a:lvl8pPr marL="3429000" marR="0" lvl="7" indent="-165100" algn="l" rtl="0">
              <a:spcBef>
                <a:spcPts val="400"/>
              </a:spcBef>
              <a:spcAft>
                <a:spcPts val="0"/>
              </a:spcAft>
              <a:buClr>
                <a:schemeClr val="accent1"/>
              </a:buClr>
              <a:buFont typeface="Noto Symbol"/>
              <a:buChar char="■"/>
              <a:defRPr/>
            </a:lvl8pPr>
            <a:lvl9pPr marL="3886200" marR="0" lvl="8" indent="-165100" algn="l" rtl="0">
              <a:spcBef>
                <a:spcPts val="400"/>
              </a:spcBef>
              <a:spcAft>
                <a:spcPts val="0"/>
              </a:spcAft>
              <a:buClr>
                <a:schemeClr val="accent1"/>
              </a:buClr>
              <a:buFont typeface="Noto Symbol"/>
              <a:buChar char="■"/>
              <a:defRPr/>
            </a:lvl9pPr>
          </a:lstStyle>
          <a:p>
            <a:endParaRPr/>
          </a:p>
        </p:txBody>
      </p:sp>
      <p:sp>
        <p:nvSpPr>
          <p:cNvPr id="13" name="Shape 13"/>
          <p:cNvSpPr txBox="1">
            <a:spLocks noGrp="1"/>
          </p:cNvSpPr>
          <p:nvPr>
            <p:ph type="sldNum" idx="12"/>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59"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Shape 19"/>
          <p:cNvSpPr txBox="1"/>
          <p:nvPr/>
        </p:nvSpPr>
        <p:spPr>
          <a:xfrm>
            <a:off x="304800" y="1143000"/>
            <a:ext cx="8226425" cy="46036"/>
          </a:xfrm>
          <a:prstGeom prst="rect">
            <a:avLst/>
          </a:prstGeom>
          <a:gradFill>
            <a:gsLst>
              <a:gs pos="0">
                <a:srgbClr val="008080">
                  <a:alpha val="94901"/>
                </a:srgbClr>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20" name="Shape 20"/>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21" name="Shape 21"/>
          <p:cNvSpPr txBox="1">
            <a:spLocks noGrp="1"/>
          </p:cNvSpPr>
          <p:nvPr>
            <p:ph type="body" idx="1"/>
          </p:nvPr>
        </p:nvSpPr>
        <p:spPr>
          <a:xfrm>
            <a:off x="304800" y="1295400"/>
            <a:ext cx="8381999" cy="5181600"/>
          </a:xfrm>
          <a:prstGeom prst="rect">
            <a:avLst/>
          </a:prstGeom>
          <a:noFill/>
          <a:ln>
            <a:noFill/>
          </a:ln>
        </p:spPr>
        <p:txBody>
          <a:bodyPr lIns="91425" tIns="91425" rIns="91425" bIns="91425" anchor="t" anchorCtr="0"/>
          <a:lstStyle>
            <a:lvl1pPr marL="342900" marR="0" lvl="0" indent="-236220" algn="l" rtl="0">
              <a:spcBef>
                <a:spcPts val="560"/>
              </a:spcBef>
              <a:spcAft>
                <a:spcPts val="0"/>
              </a:spcAft>
              <a:buClr>
                <a:schemeClr val="folHlink"/>
              </a:buClr>
              <a:buFont typeface="Noto Symbol"/>
              <a:buChar char="■"/>
              <a:defRPr/>
            </a:lvl1pPr>
            <a:lvl2pPr marL="742950" marR="0" lvl="1" indent="-187959" algn="l" rtl="0">
              <a:spcBef>
                <a:spcPts val="560"/>
              </a:spcBef>
              <a:spcAft>
                <a:spcPts val="0"/>
              </a:spcAft>
              <a:buClr>
                <a:schemeClr val="hlink"/>
              </a:buClr>
              <a:buFont typeface="Noto Symbol"/>
              <a:buChar char="■"/>
              <a:defRPr/>
            </a:lvl2pPr>
            <a:lvl3pPr marL="1143000" marR="0" lvl="2" indent="-152400" algn="l" rtl="0">
              <a:spcBef>
                <a:spcPts val="480"/>
              </a:spcBef>
              <a:spcAft>
                <a:spcPts val="0"/>
              </a:spcAft>
              <a:buClr>
                <a:schemeClr val="folHlink"/>
              </a:buClr>
              <a:buFont typeface="Noto Symbol"/>
              <a:buChar char="■"/>
              <a:defRPr/>
            </a:lvl3pPr>
            <a:lvl4pPr marL="1600200" marR="0" lvl="3" indent="-158750" algn="l" rtl="0">
              <a:spcBef>
                <a:spcPts val="400"/>
              </a:spcBef>
              <a:spcAft>
                <a:spcPts val="0"/>
              </a:spcAft>
              <a:buClr>
                <a:schemeClr val="accent2"/>
              </a:buClr>
              <a:buFont typeface="Noto Symbol"/>
              <a:buChar char="■"/>
              <a:defRPr/>
            </a:lvl4pPr>
            <a:lvl5pPr marL="2057400" marR="0" lvl="4" indent="-165100" algn="l" rtl="0">
              <a:spcBef>
                <a:spcPts val="400"/>
              </a:spcBef>
              <a:spcAft>
                <a:spcPts val="0"/>
              </a:spcAft>
              <a:buClr>
                <a:schemeClr val="accent1"/>
              </a:buClr>
              <a:buFont typeface="Noto Symbol"/>
              <a:buChar char="■"/>
              <a:defRPr/>
            </a:lvl5pPr>
            <a:lvl6pPr marL="2514600" marR="0" lvl="5" indent="-165100" algn="l" rtl="0">
              <a:spcBef>
                <a:spcPts val="400"/>
              </a:spcBef>
              <a:spcAft>
                <a:spcPts val="0"/>
              </a:spcAft>
              <a:buClr>
                <a:schemeClr val="accent1"/>
              </a:buClr>
              <a:buFont typeface="Noto Symbol"/>
              <a:buChar char="■"/>
              <a:defRPr/>
            </a:lvl6pPr>
            <a:lvl7pPr marL="2971800" marR="0" lvl="6" indent="-165100" algn="l" rtl="0">
              <a:spcBef>
                <a:spcPts val="400"/>
              </a:spcBef>
              <a:spcAft>
                <a:spcPts val="0"/>
              </a:spcAft>
              <a:buClr>
                <a:schemeClr val="accent1"/>
              </a:buClr>
              <a:buFont typeface="Noto Symbol"/>
              <a:buChar char="■"/>
              <a:defRPr/>
            </a:lvl7pPr>
            <a:lvl8pPr marL="3429000" marR="0" lvl="7" indent="-165100" algn="l" rtl="0">
              <a:spcBef>
                <a:spcPts val="400"/>
              </a:spcBef>
              <a:spcAft>
                <a:spcPts val="0"/>
              </a:spcAft>
              <a:buClr>
                <a:schemeClr val="accent1"/>
              </a:buClr>
              <a:buFont typeface="Noto Symbol"/>
              <a:buChar char="■"/>
              <a:defRPr/>
            </a:lvl8pPr>
            <a:lvl9pPr marL="3886200" marR="0" lvl="8" indent="-165100" algn="l" rtl="0">
              <a:spcBef>
                <a:spcPts val="400"/>
              </a:spcBef>
              <a:spcAft>
                <a:spcPts val="0"/>
              </a:spcAft>
              <a:buClr>
                <a:schemeClr val="accent1"/>
              </a:buClr>
              <a:buFont typeface="Noto Symbo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txBox="1"/>
          <p:nvPr/>
        </p:nvSpPr>
        <p:spPr>
          <a:xfrm>
            <a:off x="304800" y="1143000"/>
            <a:ext cx="8226425" cy="46036"/>
          </a:xfrm>
          <a:prstGeom prst="rect">
            <a:avLst/>
          </a:prstGeom>
          <a:gradFill>
            <a:gsLst>
              <a:gs pos="0">
                <a:srgbClr val="008080">
                  <a:alpha val="94901"/>
                </a:srgbClr>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25" name="Shape 25"/>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26" name="Shape 26"/>
          <p:cNvSpPr txBox="1">
            <a:spLocks noGrp="1"/>
          </p:cNvSpPr>
          <p:nvPr>
            <p:ph type="body" idx="1"/>
          </p:nvPr>
        </p:nvSpPr>
        <p:spPr>
          <a:xfrm>
            <a:off x="304800" y="1295400"/>
            <a:ext cx="8381999" cy="5181600"/>
          </a:xfrm>
          <a:prstGeom prst="rect">
            <a:avLst/>
          </a:prstGeom>
          <a:noFill/>
          <a:ln>
            <a:noFill/>
          </a:ln>
        </p:spPr>
        <p:txBody>
          <a:bodyPr lIns="91425" tIns="91425" rIns="91425" bIns="91425" anchor="t" anchorCtr="0"/>
          <a:lstStyle>
            <a:lvl1pPr marL="342900" marR="0" lvl="0" indent="-236220" algn="l" rtl="0">
              <a:spcBef>
                <a:spcPts val="560"/>
              </a:spcBef>
              <a:spcAft>
                <a:spcPts val="0"/>
              </a:spcAft>
              <a:buClr>
                <a:schemeClr val="folHlink"/>
              </a:buClr>
              <a:buFont typeface="Noto Symbol"/>
              <a:buChar char="■"/>
              <a:defRPr/>
            </a:lvl1pPr>
            <a:lvl2pPr marL="742950" marR="0" lvl="1" indent="-187959" algn="l" rtl="0">
              <a:spcBef>
                <a:spcPts val="560"/>
              </a:spcBef>
              <a:spcAft>
                <a:spcPts val="0"/>
              </a:spcAft>
              <a:buClr>
                <a:schemeClr val="hlink"/>
              </a:buClr>
              <a:buFont typeface="Noto Symbol"/>
              <a:buChar char="■"/>
              <a:defRPr/>
            </a:lvl2pPr>
            <a:lvl3pPr marL="1143000" marR="0" lvl="2" indent="-152400" algn="l" rtl="0">
              <a:spcBef>
                <a:spcPts val="480"/>
              </a:spcBef>
              <a:spcAft>
                <a:spcPts val="0"/>
              </a:spcAft>
              <a:buClr>
                <a:schemeClr val="folHlink"/>
              </a:buClr>
              <a:buFont typeface="Noto Symbol"/>
              <a:buChar char="■"/>
              <a:defRPr/>
            </a:lvl3pPr>
            <a:lvl4pPr marL="1600200" marR="0" lvl="3" indent="-158750" algn="l" rtl="0">
              <a:spcBef>
                <a:spcPts val="400"/>
              </a:spcBef>
              <a:spcAft>
                <a:spcPts val="0"/>
              </a:spcAft>
              <a:buClr>
                <a:schemeClr val="accent2"/>
              </a:buClr>
              <a:buFont typeface="Noto Symbol"/>
              <a:buChar char="■"/>
              <a:defRPr/>
            </a:lvl4pPr>
            <a:lvl5pPr marL="2057400" marR="0" lvl="4" indent="-165100" algn="l" rtl="0">
              <a:spcBef>
                <a:spcPts val="400"/>
              </a:spcBef>
              <a:spcAft>
                <a:spcPts val="0"/>
              </a:spcAft>
              <a:buClr>
                <a:schemeClr val="accent1"/>
              </a:buClr>
              <a:buFont typeface="Noto Symbol"/>
              <a:buChar char="■"/>
              <a:defRPr/>
            </a:lvl5pPr>
            <a:lvl6pPr marL="2514600" marR="0" lvl="5" indent="-165100" algn="l" rtl="0">
              <a:spcBef>
                <a:spcPts val="400"/>
              </a:spcBef>
              <a:spcAft>
                <a:spcPts val="0"/>
              </a:spcAft>
              <a:buClr>
                <a:schemeClr val="accent1"/>
              </a:buClr>
              <a:buFont typeface="Noto Symbol"/>
              <a:buChar char="■"/>
              <a:defRPr/>
            </a:lvl6pPr>
            <a:lvl7pPr marL="2971800" marR="0" lvl="6" indent="-165100" algn="l" rtl="0">
              <a:spcBef>
                <a:spcPts val="400"/>
              </a:spcBef>
              <a:spcAft>
                <a:spcPts val="0"/>
              </a:spcAft>
              <a:buClr>
                <a:schemeClr val="accent1"/>
              </a:buClr>
              <a:buFont typeface="Noto Symbol"/>
              <a:buChar char="■"/>
              <a:defRPr/>
            </a:lvl7pPr>
            <a:lvl8pPr marL="3429000" marR="0" lvl="7" indent="-165100" algn="l" rtl="0">
              <a:spcBef>
                <a:spcPts val="400"/>
              </a:spcBef>
              <a:spcAft>
                <a:spcPts val="0"/>
              </a:spcAft>
              <a:buClr>
                <a:schemeClr val="accent1"/>
              </a:buClr>
              <a:buFont typeface="Noto Symbol"/>
              <a:buChar char="■"/>
              <a:defRPr/>
            </a:lvl8pPr>
            <a:lvl9pPr marL="3886200" marR="0" lvl="8" indent="-165100" algn="l" rtl="0">
              <a:spcBef>
                <a:spcPts val="400"/>
              </a:spcBef>
              <a:spcAft>
                <a:spcPts val="0"/>
              </a:spcAft>
              <a:buClr>
                <a:schemeClr val="accent1"/>
              </a:buClr>
              <a:buFont typeface="Noto Symbol"/>
              <a:buChar char="■"/>
              <a:defRPr/>
            </a:lvl9pPr>
          </a:lstStyle>
          <a:p>
            <a:endParaRPr/>
          </a:p>
        </p:txBody>
      </p:sp>
      <p:sp>
        <p:nvSpPr>
          <p:cNvPr id="27" name="Shape 27"/>
          <p:cNvSpPr txBox="1">
            <a:spLocks noGrp="1"/>
          </p:cNvSpPr>
          <p:nvPr>
            <p:ph type="dt" idx="10"/>
          </p:nvPr>
        </p:nvSpPr>
        <p:spPr>
          <a:xfrm>
            <a:off x="152400" y="6477000"/>
            <a:ext cx="1904999" cy="3810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8" name="Shape 28"/>
          <p:cNvSpPr txBox="1">
            <a:spLocks noGrp="1"/>
          </p:cNvSpPr>
          <p:nvPr>
            <p:ph type="ftr" idx="11"/>
          </p:nvPr>
        </p:nvSpPr>
        <p:spPr>
          <a:xfrm>
            <a:off x="3124200" y="6477000"/>
            <a:ext cx="2895600" cy="381000"/>
          </a:xfrm>
          <a:prstGeom prst="rect">
            <a:avLst/>
          </a:prstGeom>
          <a:noFill/>
          <a:ln>
            <a:noFill/>
          </a:ln>
        </p:spPr>
        <p:txBody>
          <a:bodyPr lIns="91425" tIns="91425" rIns="91425" bIns="91425" anchor="b"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9" name="Shape 29"/>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a:t>
            </a:fld>
            <a:endParaRPr lang="en-US" sz="1200" b="0" i="0" u="none"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Shape 53"/>
          <p:cNvSpPr txBox="1"/>
          <p:nvPr/>
        </p:nvSpPr>
        <p:spPr>
          <a:xfrm>
            <a:off x="304800" y="1143000"/>
            <a:ext cx="8226425" cy="46036"/>
          </a:xfrm>
          <a:prstGeom prst="rect">
            <a:avLst/>
          </a:prstGeom>
          <a:gradFill>
            <a:gsLst>
              <a:gs pos="0">
                <a:srgbClr val="008080">
                  <a:alpha val="94901"/>
                </a:srgbClr>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4" name="Shape 54"/>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55" name="Shape 55"/>
          <p:cNvSpPr txBox="1">
            <a:spLocks noGrp="1"/>
          </p:cNvSpPr>
          <p:nvPr>
            <p:ph type="body" idx="1"/>
          </p:nvPr>
        </p:nvSpPr>
        <p:spPr>
          <a:xfrm>
            <a:off x="304800" y="1295400"/>
            <a:ext cx="8381999" cy="5181600"/>
          </a:xfrm>
          <a:prstGeom prst="rect">
            <a:avLst/>
          </a:prstGeom>
          <a:noFill/>
          <a:ln>
            <a:noFill/>
          </a:ln>
        </p:spPr>
        <p:txBody>
          <a:bodyPr lIns="91425" tIns="91425" rIns="91425" bIns="91425" anchor="t" anchorCtr="0"/>
          <a:lstStyle>
            <a:lvl1pPr marL="342900" marR="0" lvl="0" indent="-236220" algn="l" rtl="0">
              <a:spcBef>
                <a:spcPts val="560"/>
              </a:spcBef>
              <a:spcAft>
                <a:spcPts val="0"/>
              </a:spcAft>
              <a:buClr>
                <a:schemeClr val="folHlink"/>
              </a:buClr>
              <a:buFont typeface="Noto Symbol"/>
              <a:buChar char="■"/>
              <a:defRPr/>
            </a:lvl1pPr>
            <a:lvl2pPr marL="742950" marR="0" lvl="1" indent="-187959" algn="l" rtl="0">
              <a:spcBef>
                <a:spcPts val="560"/>
              </a:spcBef>
              <a:spcAft>
                <a:spcPts val="0"/>
              </a:spcAft>
              <a:buClr>
                <a:schemeClr val="hlink"/>
              </a:buClr>
              <a:buFont typeface="Noto Symbol"/>
              <a:buChar char="■"/>
              <a:defRPr/>
            </a:lvl2pPr>
            <a:lvl3pPr marL="1143000" marR="0" lvl="2" indent="-152400" algn="l" rtl="0">
              <a:spcBef>
                <a:spcPts val="480"/>
              </a:spcBef>
              <a:spcAft>
                <a:spcPts val="0"/>
              </a:spcAft>
              <a:buClr>
                <a:schemeClr val="folHlink"/>
              </a:buClr>
              <a:buFont typeface="Noto Symbol"/>
              <a:buChar char="■"/>
              <a:defRPr/>
            </a:lvl3pPr>
            <a:lvl4pPr marL="1600200" marR="0" lvl="3" indent="-158750" algn="l" rtl="0">
              <a:spcBef>
                <a:spcPts val="400"/>
              </a:spcBef>
              <a:spcAft>
                <a:spcPts val="0"/>
              </a:spcAft>
              <a:buClr>
                <a:schemeClr val="accent2"/>
              </a:buClr>
              <a:buFont typeface="Noto Symbol"/>
              <a:buChar char="■"/>
              <a:defRPr/>
            </a:lvl4pPr>
            <a:lvl5pPr marL="2057400" marR="0" lvl="4" indent="-165100" algn="l" rtl="0">
              <a:spcBef>
                <a:spcPts val="400"/>
              </a:spcBef>
              <a:spcAft>
                <a:spcPts val="0"/>
              </a:spcAft>
              <a:buClr>
                <a:schemeClr val="accent1"/>
              </a:buClr>
              <a:buFont typeface="Noto Symbol"/>
              <a:buChar char="■"/>
              <a:defRPr/>
            </a:lvl5pPr>
            <a:lvl6pPr marL="2514600" marR="0" lvl="5" indent="-165100" algn="l" rtl="0">
              <a:spcBef>
                <a:spcPts val="400"/>
              </a:spcBef>
              <a:spcAft>
                <a:spcPts val="0"/>
              </a:spcAft>
              <a:buClr>
                <a:schemeClr val="accent1"/>
              </a:buClr>
              <a:buFont typeface="Noto Symbol"/>
              <a:buChar char="■"/>
              <a:defRPr/>
            </a:lvl6pPr>
            <a:lvl7pPr marL="2971800" marR="0" lvl="6" indent="-165100" algn="l" rtl="0">
              <a:spcBef>
                <a:spcPts val="400"/>
              </a:spcBef>
              <a:spcAft>
                <a:spcPts val="0"/>
              </a:spcAft>
              <a:buClr>
                <a:schemeClr val="accent1"/>
              </a:buClr>
              <a:buFont typeface="Noto Symbol"/>
              <a:buChar char="■"/>
              <a:defRPr/>
            </a:lvl7pPr>
            <a:lvl8pPr marL="3429000" marR="0" lvl="7" indent="-165100" algn="l" rtl="0">
              <a:spcBef>
                <a:spcPts val="400"/>
              </a:spcBef>
              <a:spcAft>
                <a:spcPts val="0"/>
              </a:spcAft>
              <a:buClr>
                <a:schemeClr val="accent1"/>
              </a:buClr>
              <a:buFont typeface="Noto Symbol"/>
              <a:buChar char="■"/>
              <a:defRPr/>
            </a:lvl8pPr>
            <a:lvl9pPr marL="3886200" marR="0" lvl="8" indent="-165100" algn="l" rtl="0">
              <a:spcBef>
                <a:spcPts val="400"/>
              </a:spcBef>
              <a:spcAft>
                <a:spcPts val="0"/>
              </a:spcAft>
              <a:buClr>
                <a:schemeClr val="accent1"/>
              </a:buClr>
              <a:buFont typeface="Noto Symbol"/>
              <a:buChar char="■"/>
              <a:defRPr/>
            </a:lvl9pPr>
          </a:lstStyle>
          <a:p>
            <a:endParaRPr/>
          </a:p>
        </p:txBody>
      </p:sp>
      <p:sp>
        <p:nvSpPr>
          <p:cNvPr id="56" name="Shape 56"/>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a:t>
            </a:fld>
            <a:endParaRPr lang="en-US" sz="1200" b="0" i="0" u="none"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a:t>
            </a:fld>
            <a:endParaRPr lang="en-US" sz="1200" b="0" i="0" u="none" strike="noStrike" cap="none">
              <a:solidFill>
                <a:schemeClr val="dk1"/>
              </a:solidFill>
              <a:latin typeface="Tahoma"/>
              <a:ea typeface="Tahoma"/>
              <a:cs typeface="Tahoma"/>
              <a:sym typeface="Tahoma"/>
            </a:endParaRPr>
          </a:p>
        </p:txBody>
      </p:sp>
      <p:sp>
        <p:nvSpPr>
          <p:cNvPr id="66" name="Shape 66"/>
          <p:cNvSpPr txBox="1">
            <a:spLocks noGrp="1"/>
          </p:cNvSpPr>
          <p:nvPr>
            <p:ph type="title"/>
          </p:nvPr>
        </p:nvSpPr>
        <p:spPr>
          <a:xfrm>
            <a:off x="533400" y="304800"/>
            <a:ext cx="8077199" cy="37338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0" u="none" strike="noStrike" cap="none">
                <a:solidFill>
                  <a:schemeClr val="dk2"/>
                </a:solidFill>
                <a:latin typeface="Arial"/>
                <a:ea typeface="Arial"/>
                <a:cs typeface="Arial"/>
                <a:sym typeface="Arial"/>
              </a:rPr>
              <a:t>Data Mining: </a:t>
            </a:r>
            <a:br>
              <a:rPr lang="en-US" sz="6000" b="1" i="0" u="none" strike="noStrike" cap="none">
                <a:solidFill>
                  <a:schemeClr val="dk2"/>
                </a:solidFill>
                <a:latin typeface="Arial"/>
                <a:ea typeface="Arial"/>
                <a:cs typeface="Arial"/>
                <a:sym typeface="Arial"/>
              </a:rPr>
            </a:br>
            <a:r>
              <a:rPr lang="en-US" sz="6000" b="1" i="0" u="none" strike="noStrike" cap="none">
                <a:solidFill>
                  <a:schemeClr val="dk2"/>
                </a:solidFill>
                <a:latin typeface="Arial"/>
                <a:ea typeface="Arial"/>
                <a:cs typeface="Arial"/>
                <a:sym typeface="Arial"/>
              </a:rPr>
              <a:t> </a:t>
            </a:r>
            <a:r>
              <a:rPr lang="en-US" sz="4800" b="1" i="0" u="none" strike="noStrike" cap="none">
                <a:solidFill>
                  <a:schemeClr val="dk2"/>
                </a:solidFill>
                <a:latin typeface="Arial"/>
                <a:ea typeface="Arial"/>
                <a:cs typeface="Arial"/>
                <a:sym typeface="Arial"/>
              </a:rPr>
              <a:t>Concepts and Techniques</a:t>
            </a:r>
            <a:br>
              <a:rPr lang="en-US" sz="4800" b="1" i="0" u="none" strike="noStrike" cap="none">
                <a:solidFill>
                  <a:schemeClr val="dk2"/>
                </a:solidFill>
                <a:latin typeface="Arial"/>
                <a:ea typeface="Arial"/>
                <a:cs typeface="Arial"/>
                <a:sym typeface="Arial"/>
              </a:rPr>
            </a:br>
            <a:r>
              <a:rPr lang="en-US" sz="4800" b="1" i="0" u="none" strike="noStrike" cap="none">
                <a:solidFill>
                  <a:schemeClr val="dk2"/>
                </a:solidFill>
                <a:latin typeface="Arial"/>
                <a:ea typeface="Arial"/>
                <a:cs typeface="Arial"/>
                <a:sym typeface="Arial"/>
              </a:rPr>
              <a:t> </a:t>
            </a:r>
            <a:r>
              <a:rPr lang="en-US" sz="2800" b="1" i="0" u="none" strike="noStrike" cap="none">
                <a:solidFill>
                  <a:schemeClr val="dk2"/>
                </a:solidFill>
                <a:latin typeface="Arial"/>
                <a:ea typeface="Arial"/>
                <a:cs typeface="Arial"/>
                <a:sym typeface="Arial"/>
              </a:rPr>
              <a:t>(3</a:t>
            </a:r>
            <a:r>
              <a:rPr lang="en-US" sz="2800" b="1" i="0" u="none" strike="noStrike" cap="none" baseline="30000">
                <a:solidFill>
                  <a:schemeClr val="dk2"/>
                </a:solidFill>
                <a:latin typeface="Arial"/>
                <a:ea typeface="Arial"/>
                <a:cs typeface="Arial"/>
                <a:sym typeface="Arial"/>
              </a:rPr>
              <a:t>rd</a:t>
            </a:r>
            <a:r>
              <a:rPr lang="en-US" sz="2800" b="1" i="0" u="none" strike="noStrike" cap="none">
                <a:solidFill>
                  <a:schemeClr val="dk2"/>
                </a:solidFill>
                <a:latin typeface="Arial"/>
                <a:ea typeface="Arial"/>
                <a:cs typeface="Arial"/>
                <a:sym typeface="Arial"/>
              </a:rPr>
              <a:t> ed.)</a:t>
            </a:r>
            <a:r>
              <a:rPr lang="en-US" sz="4800" b="1" i="0" u="none" strike="noStrike" cap="none">
                <a:solidFill>
                  <a:schemeClr val="dk2"/>
                </a:solidFill>
                <a:latin typeface="Arial"/>
                <a:ea typeface="Arial"/>
                <a:cs typeface="Arial"/>
                <a:sym typeface="Arial"/>
              </a:rPr>
              <a:t/>
            </a:r>
            <a:br>
              <a:rPr lang="en-US" sz="4800" b="1" i="0" u="none" strike="noStrike" cap="none">
                <a:solidFill>
                  <a:schemeClr val="dk2"/>
                </a:solidFill>
                <a:latin typeface="Arial"/>
                <a:ea typeface="Arial"/>
                <a:cs typeface="Arial"/>
                <a:sym typeface="Arial"/>
              </a:rPr>
            </a:br>
            <a:r>
              <a:rPr lang="en-US" sz="4800" b="1" i="0" u="none" strike="noStrike" cap="none">
                <a:solidFill>
                  <a:schemeClr val="dk2"/>
                </a:solidFill>
                <a:latin typeface="Arial"/>
                <a:ea typeface="Arial"/>
                <a:cs typeface="Arial"/>
                <a:sym typeface="Arial"/>
              </a:rPr>
              <a:t/>
            </a:r>
            <a:br>
              <a:rPr lang="en-US" sz="4800" b="1" i="0" u="none" strike="noStrike" cap="none">
                <a:solidFill>
                  <a:schemeClr val="dk2"/>
                </a:solidFill>
                <a:latin typeface="Arial"/>
                <a:ea typeface="Arial"/>
                <a:cs typeface="Arial"/>
                <a:sym typeface="Arial"/>
              </a:rPr>
            </a:br>
            <a:r>
              <a:rPr lang="en-US" sz="3200" b="1" i="0" u="none" strike="noStrike" cap="none">
                <a:solidFill>
                  <a:schemeClr val="dk2"/>
                </a:solidFill>
                <a:latin typeface="Arial"/>
                <a:ea typeface="Arial"/>
                <a:cs typeface="Arial"/>
                <a:sym typeface="Arial"/>
              </a:rPr>
              <a:t>— Chapter 3</a:t>
            </a:r>
            <a:r>
              <a:rPr lang="en-US" sz="2800" b="1" i="0" u="none" strike="noStrike" cap="none">
                <a:solidFill>
                  <a:schemeClr val="dk2"/>
                </a:solidFill>
                <a:latin typeface="Arial"/>
                <a:ea typeface="Arial"/>
                <a:cs typeface="Arial"/>
                <a:sym typeface="Arial"/>
              </a:rPr>
              <a:t> —</a:t>
            </a:r>
          </a:p>
        </p:txBody>
      </p:sp>
      <p:sp>
        <p:nvSpPr>
          <p:cNvPr id="67" name="Shape 67"/>
          <p:cNvSpPr txBox="1">
            <a:spLocks noGrp="1"/>
          </p:cNvSpPr>
          <p:nvPr>
            <p:ph type="body" idx="1"/>
          </p:nvPr>
        </p:nvSpPr>
        <p:spPr>
          <a:xfrm>
            <a:off x="304800" y="4267200"/>
            <a:ext cx="8305799" cy="2286000"/>
          </a:xfrm>
          <a:prstGeom prst="rect">
            <a:avLst/>
          </a:prstGeom>
          <a:noFill/>
          <a:ln>
            <a:noFill/>
          </a:ln>
        </p:spPr>
        <p:txBody>
          <a:bodyPr lIns="91425" tIns="45700" rIns="91425" bIns="45700" anchor="t" anchorCtr="0">
            <a:noAutofit/>
          </a:bodyPr>
          <a:lstStyle/>
          <a:p>
            <a:pPr marL="342900" marR="0" lvl="0" indent="-342900" algn="ctr" rtl="0">
              <a:lnSpc>
                <a:spcPct val="110000"/>
              </a:lnSpc>
              <a:spcBef>
                <a:spcPts val="0"/>
              </a:spcBef>
              <a:spcAft>
                <a:spcPts val="0"/>
              </a:spcAft>
              <a:buClr>
                <a:schemeClr val="folHlink"/>
              </a:buClr>
              <a:buSzPct val="25000"/>
              <a:buFont typeface="Noto Symbol"/>
              <a:buNone/>
            </a:pPr>
            <a:r>
              <a:rPr lang="en-US" sz="2800" b="0" i="0" u="none" strike="noStrike" cap="none">
                <a:solidFill>
                  <a:schemeClr val="dk1"/>
                </a:solidFill>
                <a:latin typeface="Calibri"/>
                <a:ea typeface="Calibri"/>
                <a:cs typeface="Calibri"/>
                <a:sym typeface="Calibri"/>
              </a:rPr>
              <a:t>Jiawei Han, Micheline Kamber, and Jian Pei</a:t>
            </a:r>
          </a:p>
          <a:p>
            <a:pPr marL="342900" marR="0" lvl="0" indent="-342900" algn="ctr" rtl="0">
              <a:lnSpc>
                <a:spcPct val="110000"/>
              </a:lnSpc>
              <a:spcBef>
                <a:spcPts val="560"/>
              </a:spcBef>
              <a:spcAft>
                <a:spcPts val="0"/>
              </a:spcAft>
              <a:buClr>
                <a:schemeClr val="folHlink"/>
              </a:buClr>
              <a:buSzPct val="25000"/>
              <a:buFont typeface="Noto Symbol"/>
              <a:buNone/>
            </a:pPr>
            <a:r>
              <a:rPr lang="en-US" sz="2800" b="0" i="0" u="none" strike="noStrike" cap="none">
                <a:solidFill>
                  <a:schemeClr val="dk1"/>
                </a:solidFill>
                <a:latin typeface="Calibri"/>
                <a:ea typeface="Calibri"/>
                <a:cs typeface="Calibri"/>
                <a:sym typeface="Calibri"/>
              </a:rPr>
              <a:t>University of Illinois at Urbana-Champaign &amp;</a:t>
            </a:r>
          </a:p>
          <a:p>
            <a:pPr marL="342900" marR="0" lvl="0" indent="-342900" algn="ctr" rtl="0">
              <a:lnSpc>
                <a:spcPct val="110000"/>
              </a:lnSpc>
              <a:spcBef>
                <a:spcPts val="560"/>
              </a:spcBef>
              <a:spcAft>
                <a:spcPts val="0"/>
              </a:spcAft>
              <a:buClr>
                <a:schemeClr val="folHlink"/>
              </a:buClr>
              <a:buSzPct val="25000"/>
              <a:buFont typeface="Noto Symbol"/>
              <a:buNone/>
            </a:pPr>
            <a:r>
              <a:rPr lang="en-US" sz="2800" b="0" i="0" u="none" strike="noStrike" cap="none">
                <a:solidFill>
                  <a:schemeClr val="dk1"/>
                </a:solidFill>
                <a:latin typeface="Calibri"/>
                <a:ea typeface="Calibri"/>
                <a:cs typeface="Calibri"/>
                <a:sym typeface="Calibri"/>
              </a:rPr>
              <a:t>Simon Fraser University</a:t>
            </a:r>
          </a:p>
          <a:p>
            <a:pPr marL="342900" marR="0" lvl="0" indent="-342900" algn="ctr" rtl="0">
              <a:lnSpc>
                <a:spcPct val="110000"/>
              </a:lnSpc>
              <a:spcBef>
                <a:spcPts val="480"/>
              </a:spcBef>
              <a:spcAft>
                <a:spcPts val="0"/>
              </a:spcAft>
              <a:buClr>
                <a:schemeClr val="folHlink"/>
              </a:buClr>
              <a:buSzPct val="25000"/>
              <a:buFont typeface="Noto Symbol"/>
              <a:buNone/>
            </a:pPr>
            <a:r>
              <a:rPr lang="en-US" sz="2400" b="0" i="0" u="none" strike="noStrike" cap="none">
                <a:solidFill>
                  <a:schemeClr val="dk1"/>
                </a:solidFill>
                <a:latin typeface="Calibri"/>
                <a:ea typeface="Calibri"/>
                <a:cs typeface="Calibri"/>
                <a:sym typeface="Calibri"/>
              </a:rPr>
              <a:t>©2013 Han, Kamber &amp; Pei.  All rights reserved.</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10</a:t>
            </a:fld>
            <a:endParaRPr lang="en-US" sz="1200" b="0" i="0" u="none" strike="noStrike" cap="none">
              <a:solidFill>
                <a:schemeClr val="dk1"/>
              </a:solidFill>
              <a:latin typeface="Tahoma"/>
              <a:ea typeface="Tahoma"/>
              <a:cs typeface="Tahoma"/>
              <a:sym typeface="Tahoma"/>
            </a:endParaRPr>
          </a:p>
        </p:txBody>
      </p:sp>
      <p:sp>
        <p:nvSpPr>
          <p:cNvPr id="149" name="Shape 149"/>
          <p:cNvSpPr txBox="1">
            <a:spLocks noGrp="1"/>
          </p:cNvSpPr>
          <p:nvPr>
            <p:ph type="title"/>
          </p:nvPr>
        </p:nvSpPr>
        <p:spPr>
          <a:xfrm>
            <a:off x="323850" y="304800"/>
            <a:ext cx="859155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How to Handle Noisy Data?</a:t>
            </a:r>
          </a:p>
        </p:txBody>
      </p:sp>
      <p:sp>
        <p:nvSpPr>
          <p:cNvPr id="150" name="Shape 150"/>
          <p:cNvSpPr txBox="1">
            <a:spLocks noGrp="1"/>
          </p:cNvSpPr>
          <p:nvPr>
            <p:ph type="body" idx="1"/>
          </p:nvPr>
        </p:nvSpPr>
        <p:spPr>
          <a:xfrm>
            <a:off x="304800" y="1371600"/>
            <a:ext cx="8381999"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Binning</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first sort data and partition into (equal-frequency) bins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then one can </a:t>
            </a:r>
            <a:r>
              <a:rPr lang="en-US" sz="2400" b="0" i="0" u="none" strike="noStrike" cap="none">
                <a:solidFill>
                  <a:schemeClr val="hlink"/>
                </a:solidFill>
                <a:latin typeface="Calibri"/>
                <a:ea typeface="Calibri"/>
                <a:cs typeface="Calibri"/>
                <a:sym typeface="Calibri"/>
              </a:rPr>
              <a:t>smooth by bin means, smooth by bin median, smooth by bin boundaries</a:t>
            </a:r>
            <a:r>
              <a:rPr lang="en-US" sz="2400" b="0" i="0" u="none" strike="noStrike" cap="none">
                <a:solidFill>
                  <a:schemeClr val="dk1"/>
                </a:solidFill>
                <a:latin typeface="Calibri"/>
                <a:ea typeface="Calibri"/>
                <a:cs typeface="Calibri"/>
                <a:sym typeface="Calibri"/>
              </a:rPr>
              <a:t>, etc.</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Regression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smooth by fitting the data into regression functions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Clustering</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detect and remove outliers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Combined computer and human inspection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detect suspicious values and check by human (e.g., deal with possible outliers)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11</a:t>
            </a:fld>
            <a:endParaRPr lang="en-US" sz="1200" b="0" i="0" u="none" strike="noStrike" cap="none">
              <a:solidFill>
                <a:schemeClr val="dk1"/>
              </a:solidFill>
              <a:latin typeface="Tahoma"/>
              <a:ea typeface="Tahoma"/>
              <a:cs typeface="Tahoma"/>
              <a:sym typeface="Tahoma"/>
            </a:endParaRPr>
          </a:p>
        </p:txBody>
      </p:sp>
      <p:sp>
        <p:nvSpPr>
          <p:cNvPr id="157" name="Shape 157"/>
          <p:cNvSpPr txBox="1">
            <a:spLocks noGrp="1"/>
          </p:cNvSpPr>
          <p:nvPr>
            <p:ph type="title"/>
          </p:nvPr>
        </p:nvSpPr>
        <p:spPr>
          <a:xfrm>
            <a:off x="323850" y="304800"/>
            <a:ext cx="859155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Data Cleaning as a Process</a:t>
            </a:r>
          </a:p>
        </p:txBody>
      </p:sp>
      <p:sp>
        <p:nvSpPr>
          <p:cNvPr id="158" name="Shape 158"/>
          <p:cNvSpPr txBox="1">
            <a:spLocks noGrp="1"/>
          </p:cNvSpPr>
          <p:nvPr>
            <p:ph type="body" idx="1"/>
          </p:nvPr>
        </p:nvSpPr>
        <p:spPr>
          <a:xfrm>
            <a:off x="304800" y="1295400"/>
            <a:ext cx="85343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a:solidFill>
                  <a:schemeClr val="folHlink"/>
                </a:solidFill>
                <a:latin typeface="Calibri"/>
                <a:ea typeface="Calibri"/>
                <a:cs typeface="Calibri"/>
                <a:sym typeface="Calibri"/>
              </a:rPr>
              <a:t>Data discrepancy detection</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Use metadata (e.g., domain, range, dependency, distribution)</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Check field overloading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Check uniqueness rule, consecutive rule and null rule</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Use commercial tools</a:t>
            </a:r>
          </a:p>
          <a:p>
            <a:pPr marL="1143000" marR="0" lvl="2" indent="-228600" algn="l" rtl="0">
              <a:lnSpc>
                <a:spcPct val="100000"/>
              </a:lnSpc>
              <a:spcBef>
                <a:spcPts val="400"/>
              </a:spcBef>
              <a:spcAft>
                <a:spcPts val="0"/>
              </a:spcAft>
              <a:buClr>
                <a:schemeClr val="folHlink"/>
              </a:buClr>
              <a:buSzPct val="50000"/>
              <a:buFont typeface="Noto Symbol"/>
              <a:buChar char="■"/>
            </a:pPr>
            <a:r>
              <a:rPr lang="en-US" sz="2000" b="0" i="0" u="none" strike="noStrike" cap="none">
                <a:solidFill>
                  <a:schemeClr val="dk1"/>
                </a:solidFill>
                <a:latin typeface="Calibri"/>
                <a:ea typeface="Calibri"/>
                <a:cs typeface="Calibri"/>
                <a:sym typeface="Calibri"/>
              </a:rPr>
              <a:t>Data scrubbing: use simple domain knowledge (e.g., postal code, spell-check) to detect errors and make corrections</a:t>
            </a:r>
          </a:p>
          <a:p>
            <a:pPr marL="1143000" marR="0" lvl="2" indent="-228600" algn="l" rtl="0">
              <a:lnSpc>
                <a:spcPct val="100000"/>
              </a:lnSpc>
              <a:spcBef>
                <a:spcPts val="400"/>
              </a:spcBef>
              <a:spcAft>
                <a:spcPts val="0"/>
              </a:spcAft>
              <a:buClr>
                <a:schemeClr val="folHlink"/>
              </a:buClr>
              <a:buSzPct val="50000"/>
              <a:buFont typeface="Noto Symbol"/>
              <a:buChar char="■"/>
            </a:pPr>
            <a:r>
              <a:rPr lang="en-US" sz="2000" b="0" i="0" u="none" strike="noStrike" cap="none">
                <a:solidFill>
                  <a:schemeClr val="dk1"/>
                </a:solidFill>
                <a:latin typeface="Calibri"/>
                <a:ea typeface="Calibri"/>
                <a:cs typeface="Calibri"/>
                <a:sym typeface="Calibri"/>
              </a:rPr>
              <a:t>Data auditing: by analyzing data to discover rules and relationship to detect violators (e.g., correlation and clustering to find outliers)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a:solidFill>
                  <a:schemeClr val="folHlink"/>
                </a:solidFill>
                <a:latin typeface="Calibri"/>
                <a:ea typeface="Calibri"/>
                <a:cs typeface="Calibri"/>
                <a:sym typeface="Calibri"/>
              </a:rPr>
              <a:t>Data migration and integration</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Data migration tools: allow transformations to be specified</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ETL (Extraction/Transformation/Loading) tools: allow users to specify transformations through a graphical user interface</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Integration of the two processes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Iterative and interactive (e.g., Potter’s Wheels)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12</a:t>
            </a:fld>
            <a:endParaRPr lang="en-US" sz="1200" b="0" i="0" u="none" strike="noStrike" cap="none">
              <a:solidFill>
                <a:schemeClr val="dk1"/>
              </a:solidFill>
              <a:latin typeface="Tahoma"/>
              <a:ea typeface="Tahoma"/>
              <a:cs typeface="Tahoma"/>
              <a:sym typeface="Tahoma"/>
            </a:endParaRPr>
          </a:p>
        </p:txBody>
      </p:sp>
      <p:sp>
        <p:nvSpPr>
          <p:cNvPr id="165" name="Shape 165"/>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12</a:t>
            </a:fld>
            <a:endParaRPr lang="en-US" sz="1200" b="0" i="0" u="none" strike="noStrike" cap="none">
              <a:solidFill>
                <a:schemeClr val="dk1"/>
              </a:solidFill>
              <a:latin typeface="Tahoma"/>
              <a:ea typeface="Tahoma"/>
              <a:cs typeface="Tahoma"/>
              <a:sym typeface="Tahoma"/>
            </a:endParaRPr>
          </a:p>
        </p:txBody>
      </p:sp>
      <p:sp>
        <p:nvSpPr>
          <p:cNvPr id="166" name="Shape 166"/>
          <p:cNvSpPr txBox="1">
            <a:spLocks noGrp="1"/>
          </p:cNvSpPr>
          <p:nvPr>
            <p:ph type="title"/>
          </p:nvPr>
        </p:nvSpPr>
        <p:spPr>
          <a:xfrm>
            <a:off x="152400" y="304800"/>
            <a:ext cx="8763000"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Chapter 3: Data Preprocessing</a:t>
            </a:r>
          </a:p>
        </p:txBody>
      </p:sp>
      <p:sp>
        <p:nvSpPr>
          <p:cNvPr id="167" name="Shape 167"/>
          <p:cNvSpPr txBox="1">
            <a:spLocks noGrp="1"/>
          </p:cNvSpPr>
          <p:nvPr>
            <p:ph type="body" idx="1"/>
          </p:nvPr>
        </p:nvSpPr>
        <p:spPr>
          <a:xfrm>
            <a:off x="381000" y="1371600"/>
            <a:ext cx="8229600" cy="5105399"/>
          </a:xfrm>
          <a:prstGeom prst="rect">
            <a:avLst/>
          </a:prstGeom>
          <a:noFill/>
          <a:ln>
            <a:noFill/>
          </a:ln>
        </p:spPr>
        <p:txBody>
          <a:bodyPr lIns="92075" tIns="46025" rIns="92075" bIns="46025" anchor="t" anchorCtr="0">
            <a:noAutofit/>
          </a:bodyPr>
          <a:lstStyle/>
          <a:p>
            <a:pPr marL="342900" marR="0" lvl="0" indent="-342900" algn="l" rtl="0">
              <a:lnSpc>
                <a:spcPct val="15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Preprocessing: An Overview</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Quality</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Major Tasks in Data Preprocessing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Cleaning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Integration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Reduction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Transformation and Data Discretization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Summary</a:t>
            </a:r>
          </a:p>
        </p:txBody>
      </p:sp>
      <p:sp>
        <p:nvSpPr>
          <p:cNvPr id="168" name="Shape 168"/>
          <p:cNvSpPr/>
          <p:nvPr/>
        </p:nvSpPr>
        <p:spPr>
          <a:xfrm rot="9420000">
            <a:off x="3197225" y="3816349"/>
            <a:ext cx="522287" cy="485775"/>
          </a:xfrm>
          <a:prstGeom prst="notchedRightArrow">
            <a:avLst>
              <a:gd name="adj1" fmla="val 50000"/>
              <a:gd name="adj2" fmla="val 50000"/>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13</a:t>
            </a:fld>
            <a:endParaRPr lang="en-US" sz="1200" b="0" i="0" u="none" strike="noStrike" cap="none">
              <a:solidFill>
                <a:schemeClr val="dk1"/>
              </a:solidFill>
              <a:latin typeface="Tahoma"/>
              <a:ea typeface="Tahoma"/>
              <a:cs typeface="Tahoma"/>
              <a:sym typeface="Tahoma"/>
            </a:endParaRPr>
          </a:p>
        </p:txBody>
      </p:sp>
      <p:sp>
        <p:nvSpPr>
          <p:cNvPr id="175" name="Shape 175"/>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13</a:t>
            </a:fld>
            <a:endParaRPr lang="en-US" sz="1200" b="0" i="0" u="none" strike="noStrike" cap="none">
              <a:solidFill>
                <a:schemeClr val="dk1"/>
              </a:solidFill>
              <a:latin typeface="Tahoma"/>
              <a:ea typeface="Tahoma"/>
              <a:cs typeface="Tahoma"/>
              <a:sym typeface="Tahoma"/>
            </a:endParaRPr>
          </a:p>
        </p:txBody>
      </p:sp>
      <p:sp>
        <p:nvSpPr>
          <p:cNvPr id="176" name="Shape 176"/>
          <p:cNvSpPr txBox="1">
            <a:spLocks noGrp="1"/>
          </p:cNvSpPr>
          <p:nvPr>
            <p:ph type="title"/>
          </p:nvPr>
        </p:nvSpPr>
        <p:spPr>
          <a:xfrm>
            <a:off x="1095375" y="304800"/>
            <a:ext cx="6683374"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Data Integration</a:t>
            </a:r>
          </a:p>
        </p:txBody>
      </p:sp>
      <p:sp>
        <p:nvSpPr>
          <p:cNvPr id="177" name="Shape 177"/>
          <p:cNvSpPr txBox="1">
            <a:spLocks noGrp="1"/>
          </p:cNvSpPr>
          <p:nvPr>
            <p:ph type="body" idx="1"/>
          </p:nvPr>
        </p:nvSpPr>
        <p:spPr>
          <a:xfrm>
            <a:off x="304800" y="1295400"/>
            <a:ext cx="8534399" cy="5181600"/>
          </a:xfrm>
          <a:prstGeom prst="rect">
            <a:avLst/>
          </a:prstGeom>
          <a:noFill/>
          <a:ln>
            <a:noFill/>
          </a:ln>
        </p:spPr>
        <p:txBody>
          <a:bodyPr lIns="91425" tIns="45700" rIns="91425" bIns="45700" anchor="t" anchorCtr="0">
            <a:noAutofit/>
          </a:bodyPr>
          <a:lstStyle/>
          <a:p>
            <a:pPr marL="342900" marR="0" lvl="0" indent="-342900" algn="l" rtl="0">
              <a:lnSpc>
                <a:spcPct val="130000"/>
              </a:lnSpc>
              <a:spcBef>
                <a:spcPts val="0"/>
              </a:spcBef>
              <a:spcAft>
                <a:spcPts val="0"/>
              </a:spcAft>
              <a:buClr>
                <a:schemeClr val="folHlink"/>
              </a:buClr>
              <a:buSzPct val="60000"/>
              <a:buFont typeface="Noto Symbol"/>
              <a:buChar char="■"/>
            </a:pPr>
            <a:r>
              <a:rPr lang="en-US" sz="2000" b="1" i="0" u="none" strike="noStrike" cap="none">
                <a:solidFill>
                  <a:schemeClr val="dk1"/>
                </a:solidFill>
                <a:latin typeface="Calibri"/>
                <a:ea typeface="Calibri"/>
                <a:cs typeface="Calibri"/>
                <a:sym typeface="Calibri"/>
              </a:rPr>
              <a:t>Data integration</a:t>
            </a:r>
            <a:r>
              <a:rPr lang="en-US" sz="2000" b="0" i="0" u="none" strike="noStrike" cap="none">
                <a:solidFill>
                  <a:schemeClr val="dk1"/>
                </a:solidFill>
                <a:latin typeface="Calibri"/>
                <a:ea typeface="Calibri"/>
                <a:cs typeface="Calibri"/>
                <a:sym typeface="Calibri"/>
              </a:rPr>
              <a:t>: </a:t>
            </a:r>
          </a:p>
          <a:p>
            <a:pPr marL="742950" marR="0" lvl="1" indent="-285750" algn="l" rtl="0">
              <a:lnSpc>
                <a:spcPct val="13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Combines data from multiple sources into a coherent store</a:t>
            </a:r>
          </a:p>
          <a:p>
            <a:pPr marL="342900" marR="0" lvl="0" indent="-342900" algn="l" rtl="0">
              <a:lnSpc>
                <a:spcPct val="13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Schema integration: e.g., A.cust-id ≡ B.cust-#</a:t>
            </a:r>
          </a:p>
          <a:p>
            <a:pPr marL="742950" marR="0" lvl="1" indent="-285750" algn="l" rtl="0">
              <a:lnSpc>
                <a:spcPct val="13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Integrate metadata from different sources</a:t>
            </a:r>
          </a:p>
          <a:p>
            <a:pPr marL="342900" marR="0" lvl="0" indent="-342900" algn="l" rtl="0">
              <a:lnSpc>
                <a:spcPct val="130000"/>
              </a:lnSpc>
              <a:spcBef>
                <a:spcPts val="400"/>
              </a:spcBef>
              <a:spcAft>
                <a:spcPts val="0"/>
              </a:spcAft>
              <a:buClr>
                <a:schemeClr val="folHlink"/>
              </a:buClr>
              <a:buSzPct val="60000"/>
              <a:buFont typeface="Noto Symbol"/>
              <a:buChar char="■"/>
            </a:pPr>
            <a:r>
              <a:rPr lang="en-US" sz="2000" b="0" i="0" u="none" strike="noStrike" cap="none">
                <a:solidFill>
                  <a:schemeClr val="hlink"/>
                </a:solidFill>
                <a:latin typeface="Calibri"/>
                <a:ea typeface="Calibri"/>
                <a:cs typeface="Calibri"/>
                <a:sym typeface="Calibri"/>
              </a:rPr>
              <a:t>Entity identification problem</a:t>
            </a:r>
            <a:r>
              <a:rPr lang="en-US" sz="2000" b="0" i="0" u="none" strike="noStrike" cap="none">
                <a:solidFill>
                  <a:schemeClr val="dk1"/>
                </a:solidFill>
                <a:latin typeface="Calibri"/>
                <a:ea typeface="Calibri"/>
                <a:cs typeface="Calibri"/>
                <a:sym typeface="Calibri"/>
              </a:rPr>
              <a:t>: </a:t>
            </a:r>
          </a:p>
          <a:p>
            <a:pPr marL="742950" marR="0" lvl="1" indent="-285750" algn="l" rtl="0">
              <a:lnSpc>
                <a:spcPct val="13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Identify real world entities from multiple data sources, e.g., Bill Clinton = William Clinton</a:t>
            </a:r>
          </a:p>
          <a:p>
            <a:pPr marL="342900" marR="0" lvl="0" indent="-342900" algn="l" rtl="0">
              <a:lnSpc>
                <a:spcPct val="13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Detecting and resolving data value conflicts</a:t>
            </a:r>
          </a:p>
          <a:p>
            <a:pPr marL="742950" marR="0" lvl="1" indent="-285750" algn="l" rtl="0">
              <a:lnSpc>
                <a:spcPct val="13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For the same real world entity, attribute values from different sources are different</a:t>
            </a:r>
          </a:p>
          <a:p>
            <a:pPr marL="742950" marR="0" lvl="1" indent="-285750" algn="l" rtl="0">
              <a:lnSpc>
                <a:spcPct val="13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Possible reasons: different representations, different scales, e.g., metric vs. British units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14</a:t>
            </a:fld>
            <a:endParaRPr lang="en-US" sz="1200" b="0" i="0" u="none" strike="noStrike" cap="none">
              <a:solidFill>
                <a:schemeClr val="dk1"/>
              </a:solidFill>
              <a:latin typeface="Tahoma"/>
              <a:ea typeface="Tahoma"/>
              <a:cs typeface="Tahoma"/>
              <a:sym typeface="Tahoma"/>
            </a:endParaRPr>
          </a:p>
        </p:txBody>
      </p:sp>
      <p:sp>
        <p:nvSpPr>
          <p:cNvPr id="184" name="Shape 18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14</a:t>
            </a:fld>
            <a:endParaRPr lang="en-US" sz="1200" b="0" i="0" u="none" strike="noStrike" cap="none">
              <a:solidFill>
                <a:schemeClr val="dk1"/>
              </a:solidFill>
              <a:latin typeface="Tahoma"/>
              <a:ea typeface="Tahoma"/>
              <a:cs typeface="Tahoma"/>
              <a:sym typeface="Tahoma"/>
            </a:endParaRPr>
          </a:p>
        </p:txBody>
      </p:sp>
      <p:sp>
        <p:nvSpPr>
          <p:cNvPr id="185" name="Shape 185"/>
          <p:cNvSpPr txBox="1">
            <a:spLocks noGrp="1"/>
          </p:cNvSpPr>
          <p:nvPr>
            <p:ph type="title"/>
          </p:nvPr>
        </p:nvSpPr>
        <p:spPr>
          <a:xfrm>
            <a:off x="0" y="228600"/>
            <a:ext cx="9067799"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Handling Redundancy in Data Integration</a:t>
            </a:r>
          </a:p>
        </p:txBody>
      </p:sp>
      <p:sp>
        <p:nvSpPr>
          <p:cNvPr id="186" name="Shape 186"/>
          <p:cNvSpPr txBox="1">
            <a:spLocks noGrp="1"/>
          </p:cNvSpPr>
          <p:nvPr>
            <p:ph type="body" idx="1"/>
          </p:nvPr>
        </p:nvSpPr>
        <p:spPr>
          <a:xfrm>
            <a:off x="381000" y="1295400"/>
            <a:ext cx="8305799" cy="51816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Redundant data occur often when integration of multiple databases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1" u="none" strike="noStrike" cap="none">
                <a:solidFill>
                  <a:schemeClr val="dk1"/>
                </a:solidFill>
                <a:latin typeface="Calibri"/>
                <a:ea typeface="Calibri"/>
                <a:cs typeface="Calibri"/>
                <a:sym typeface="Calibri"/>
              </a:rPr>
              <a:t>Object identification</a:t>
            </a:r>
            <a:r>
              <a:rPr lang="en-US" sz="2400" b="0" i="0" u="none" strike="noStrike" cap="none">
                <a:solidFill>
                  <a:schemeClr val="dk1"/>
                </a:solidFill>
                <a:latin typeface="Calibri"/>
                <a:ea typeface="Calibri"/>
                <a:cs typeface="Calibri"/>
                <a:sym typeface="Calibri"/>
              </a:rPr>
              <a:t>:  The same attribute or object may have different names in different databases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1" u="none" strike="noStrike" cap="none">
                <a:solidFill>
                  <a:schemeClr val="dk1"/>
                </a:solidFill>
                <a:latin typeface="Calibri"/>
                <a:ea typeface="Calibri"/>
                <a:cs typeface="Calibri"/>
                <a:sym typeface="Calibri"/>
              </a:rPr>
              <a:t>Derivable data:</a:t>
            </a:r>
            <a:r>
              <a:rPr lang="en-US" sz="2400" b="0" i="0" u="none" strike="noStrike" cap="none">
                <a:solidFill>
                  <a:schemeClr val="dk1"/>
                </a:solidFill>
                <a:latin typeface="Calibri"/>
                <a:ea typeface="Calibri"/>
                <a:cs typeface="Calibri"/>
                <a:sym typeface="Calibri"/>
              </a:rPr>
              <a:t> One attribute may be a “derived” attribute in another table, e.g., annual revenue</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Redundant attributes may be able to be detected by </a:t>
            </a:r>
            <a:r>
              <a:rPr lang="en-US" sz="2400" b="0" i="1" u="none" strike="noStrike" cap="none">
                <a:solidFill>
                  <a:schemeClr val="folHlink"/>
                </a:solidFill>
                <a:latin typeface="Calibri"/>
                <a:ea typeface="Calibri"/>
                <a:cs typeface="Calibri"/>
                <a:sym typeface="Calibri"/>
              </a:rPr>
              <a:t>correlation analysis </a:t>
            </a:r>
            <a:r>
              <a:rPr lang="en-US" sz="2400" b="0" i="0" u="none" strike="noStrike" cap="none">
                <a:solidFill>
                  <a:schemeClr val="folHlink"/>
                </a:solidFill>
                <a:latin typeface="Calibri"/>
                <a:ea typeface="Calibri"/>
                <a:cs typeface="Calibri"/>
                <a:sym typeface="Calibri"/>
              </a:rPr>
              <a:t>and</a:t>
            </a:r>
            <a:r>
              <a:rPr lang="en-US" sz="2400" b="0" i="1" u="none" strike="noStrike" cap="none">
                <a:solidFill>
                  <a:schemeClr val="folHlink"/>
                </a:solidFill>
                <a:latin typeface="Calibri"/>
                <a:ea typeface="Calibri"/>
                <a:cs typeface="Calibri"/>
                <a:sym typeface="Calibri"/>
              </a:rPr>
              <a:t> covariance analysis</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Careful integration of the data from multiple sources may help reduce/avoid redundancies and inconsistencies and improve mining speed and quality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15</a:t>
            </a:fld>
            <a:endParaRPr lang="en-US" sz="1200" b="0" i="0" u="none" strike="noStrike" cap="none">
              <a:solidFill>
                <a:schemeClr val="dk1"/>
              </a:solidFill>
              <a:latin typeface="Tahoma"/>
              <a:ea typeface="Tahoma"/>
              <a:cs typeface="Tahoma"/>
              <a:sym typeface="Tahoma"/>
            </a:endParaRPr>
          </a:p>
        </p:txBody>
      </p:sp>
      <p:sp>
        <p:nvSpPr>
          <p:cNvPr id="259" name="Shape 25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15</a:t>
            </a:fld>
            <a:endParaRPr lang="en-US" sz="1200" b="0" i="0" u="none" strike="noStrike" cap="none">
              <a:solidFill>
                <a:schemeClr val="dk1"/>
              </a:solidFill>
              <a:latin typeface="Tahoma"/>
              <a:ea typeface="Tahoma"/>
              <a:cs typeface="Tahoma"/>
              <a:sym typeface="Tahoma"/>
            </a:endParaRPr>
          </a:p>
        </p:txBody>
      </p:sp>
      <p:sp>
        <p:nvSpPr>
          <p:cNvPr id="260" name="Shape 260"/>
          <p:cNvSpPr txBox="1">
            <a:spLocks noGrp="1"/>
          </p:cNvSpPr>
          <p:nvPr>
            <p:ph type="title" idx="4294967295"/>
          </p:nvPr>
        </p:nvSpPr>
        <p:spPr>
          <a:xfrm>
            <a:off x="152400" y="304800"/>
            <a:ext cx="8763000"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Chapter 3: Data Preprocessing</a:t>
            </a:r>
          </a:p>
        </p:txBody>
      </p:sp>
      <p:sp>
        <p:nvSpPr>
          <p:cNvPr id="261" name="Shape 261"/>
          <p:cNvSpPr txBox="1">
            <a:spLocks noGrp="1"/>
          </p:cNvSpPr>
          <p:nvPr>
            <p:ph type="body" idx="4294967295"/>
          </p:nvPr>
        </p:nvSpPr>
        <p:spPr>
          <a:xfrm>
            <a:off x="381000" y="1371600"/>
            <a:ext cx="8229600" cy="5105399"/>
          </a:xfrm>
          <a:prstGeom prst="rect">
            <a:avLst/>
          </a:prstGeom>
          <a:noFill/>
          <a:ln>
            <a:noFill/>
          </a:ln>
        </p:spPr>
        <p:txBody>
          <a:bodyPr lIns="92075" tIns="46025" rIns="92075" bIns="46025" anchor="t" anchorCtr="0">
            <a:noAutofit/>
          </a:bodyPr>
          <a:lstStyle/>
          <a:p>
            <a:pPr marL="342900" marR="0" lvl="0" indent="-342900" algn="l" rtl="0">
              <a:lnSpc>
                <a:spcPct val="15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Preprocessing: An Overview</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Quality</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Major Tasks in Data Preprocessing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Cleaning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Integration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Reduction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Transformation and Data Discretization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Summary</a:t>
            </a:r>
          </a:p>
        </p:txBody>
      </p:sp>
      <p:sp>
        <p:nvSpPr>
          <p:cNvPr id="262" name="Shape 262"/>
          <p:cNvSpPr/>
          <p:nvPr/>
        </p:nvSpPr>
        <p:spPr>
          <a:xfrm rot="9420000">
            <a:off x="3048000" y="4495799"/>
            <a:ext cx="522287" cy="485775"/>
          </a:xfrm>
          <a:prstGeom prst="notchedRightArrow">
            <a:avLst>
              <a:gd name="adj1" fmla="val 50000"/>
              <a:gd name="adj2" fmla="val 50000"/>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16</a:t>
            </a:fld>
            <a:endParaRPr lang="en-US" sz="1200" b="0" i="0" u="none" strike="noStrike" cap="none">
              <a:solidFill>
                <a:schemeClr val="dk1"/>
              </a:solidFill>
              <a:latin typeface="Tahoma"/>
              <a:ea typeface="Tahoma"/>
              <a:cs typeface="Tahoma"/>
              <a:sym typeface="Tahoma"/>
            </a:endParaRPr>
          </a:p>
        </p:txBody>
      </p:sp>
      <p:sp>
        <p:nvSpPr>
          <p:cNvPr id="269" name="Shape 269"/>
          <p:cNvSpPr txBox="1">
            <a:spLocks noGrp="1"/>
          </p:cNvSpPr>
          <p:nvPr>
            <p:ph type="title"/>
          </p:nvPr>
        </p:nvSpPr>
        <p:spPr>
          <a:xfrm>
            <a:off x="1295400" y="228600"/>
            <a:ext cx="6248399"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Data Reduction Strategies</a:t>
            </a:r>
          </a:p>
        </p:txBody>
      </p:sp>
      <p:sp>
        <p:nvSpPr>
          <p:cNvPr id="270" name="Shape 270"/>
          <p:cNvSpPr txBox="1">
            <a:spLocks noGrp="1"/>
          </p:cNvSpPr>
          <p:nvPr>
            <p:ph type="body" idx="1"/>
          </p:nvPr>
        </p:nvSpPr>
        <p:spPr>
          <a:xfrm>
            <a:off x="304800" y="1295400"/>
            <a:ext cx="8610599" cy="54102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SzPct val="60000"/>
              <a:buFont typeface="Noto Symbol"/>
              <a:buChar char="■"/>
            </a:pPr>
            <a:r>
              <a:rPr lang="en-US" sz="2000" b="1" i="0" u="none" strike="noStrike" cap="none">
                <a:solidFill>
                  <a:schemeClr val="dk1"/>
                </a:solidFill>
                <a:latin typeface="Calibri"/>
                <a:ea typeface="Calibri"/>
                <a:cs typeface="Calibri"/>
                <a:sym typeface="Calibri"/>
              </a:rPr>
              <a:t>Data reduction</a:t>
            </a:r>
            <a:r>
              <a:rPr lang="en-US" sz="2000" b="0" i="0" u="none" strike="noStrike" cap="none">
                <a:solidFill>
                  <a:schemeClr val="dk1"/>
                </a:solidFill>
                <a:latin typeface="Calibri"/>
                <a:ea typeface="Calibri"/>
                <a:cs typeface="Calibri"/>
                <a:sym typeface="Calibri"/>
              </a:rPr>
              <a:t>: Obtain a reduced representation of the data set that is much smaller in volume but yet produces the same (or almost the same) analytical results</a:t>
            </a:r>
          </a:p>
          <a:p>
            <a:pPr marL="342900" marR="0" lvl="0" indent="-342900" algn="l" rtl="0">
              <a:lnSpc>
                <a:spcPct val="9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Why data reduction? — A database/data warehouse may store terabytes of data.  Complex data analysis may take a very long time to run on the complete data set.</a:t>
            </a:r>
          </a:p>
          <a:p>
            <a:pPr marL="342900" marR="0" lvl="0" indent="-342900" algn="l" rtl="0">
              <a:lnSpc>
                <a:spcPct val="9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Data reduction strategies</a:t>
            </a:r>
          </a:p>
          <a:p>
            <a:pPr marL="742950" marR="0" lvl="1" indent="-285750" algn="l" rtl="0">
              <a:lnSpc>
                <a:spcPct val="90000"/>
              </a:lnSpc>
              <a:spcBef>
                <a:spcPts val="400"/>
              </a:spcBef>
              <a:spcAft>
                <a:spcPts val="0"/>
              </a:spcAft>
              <a:buClr>
                <a:schemeClr val="hlink"/>
              </a:buClr>
              <a:buSzPct val="55000"/>
              <a:buFont typeface="Noto Symbol"/>
              <a:buChar char="■"/>
            </a:pPr>
            <a:r>
              <a:rPr lang="en-US" sz="2000" b="0" i="0" u="none" strike="noStrike" cap="none">
                <a:solidFill>
                  <a:schemeClr val="hlink"/>
                </a:solidFill>
                <a:latin typeface="Calibri"/>
                <a:ea typeface="Calibri"/>
                <a:cs typeface="Calibri"/>
                <a:sym typeface="Calibri"/>
              </a:rPr>
              <a:t>Dimensionality reduction</a:t>
            </a:r>
            <a:r>
              <a:rPr lang="en-US" sz="2000" b="0" i="0" u="none" strike="noStrike" cap="none">
                <a:solidFill>
                  <a:schemeClr val="folHlink"/>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e.g.,</a:t>
            </a:r>
            <a:r>
              <a:rPr lang="en-US" sz="2000" b="0" i="0" u="none" strike="noStrike" cap="none">
                <a:solidFill>
                  <a:schemeClr val="folHlink"/>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remove unimportant attributes</a:t>
            </a:r>
          </a:p>
          <a:p>
            <a:pPr marL="1143000" marR="0" lvl="2" indent="-228600" algn="l" rtl="0">
              <a:lnSpc>
                <a:spcPct val="90000"/>
              </a:lnSpc>
              <a:spcBef>
                <a:spcPts val="400"/>
              </a:spcBef>
              <a:spcAft>
                <a:spcPts val="0"/>
              </a:spcAft>
              <a:buClr>
                <a:schemeClr val="folHlink"/>
              </a:buClr>
              <a:buSzPct val="50000"/>
              <a:buFont typeface="Noto Symbol"/>
              <a:buChar char="■"/>
            </a:pPr>
            <a:r>
              <a:rPr lang="en-US" sz="2000" b="0" i="0" u="none" strike="noStrike" cap="none">
                <a:solidFill>
                  <a:schemeClr val="folHlink"/>
                </a:solidFill>
                <a:latin typeface="Calibri"/>
                <a:ea typeface="Calibri"/>
                <a:cs typeface="Calibri"/>
                <a:sym typeface="Calibri"/>
              </a:rPr>
              <a:t>Wavelet transforms</a:t>
            </a:r>
          </a:p>
          <a:p>
            <a:pPr marL="1143000" marR="0" lvl="2" indent="-228600" algn="l" rtl="0">
              <a:lnSpc>
                <a:spcPct val="90000"/>
              </a:lnSpc>
              <a:spcBef>
                <a:spcPts val="400"/>
              </a:spcBef>
              <a:spcAft>
                <a:spcPts val="0"/>
              </a:spcAft>
              <a:buClr>
                <a:schemeClr val="folHlink"/>
              </a:buClr>
              <a:buSzPct val="50000"/>
              <a:buFont typeface="Noto Symbol"/>
              <a:buChar char="■"/>
            </a:pPr>
            <a:r>
              <a:rPr lang="en-US" sz="2000" b="0" i="0" u="none" strike="noStrike" cap="none">
                <a:solidFill>
                  <a:schemeClr val="folHlink"/>
                </a:solidFill>
                <a:latin typeface="Calibri"/>
                <a:ea typeface="Calibri"/>
                <a:cs typeface="Calibri"/>
                <a:sym typeface="Calibri"/>
              </a:rPr>
              <a:t>Principal Components Analysis (PCA)</a:t>
            </a:r>
          </a:p>
          <a:p>
            <a:pPr marL="1143000" marR="0" lvl="2" indent="-228600" algn="l" rtl="0">
              <a:lnSpc>
                <a:spcPct val="90000"/>
              </a:lnSpc>
              <a:spcBef>
                <a:spcPts val="400"/>
              </a:spcBef>
              <a:spcAft>
                <a:spcPts val="0"/>
              </a:spcAft>
              <a:buClr>
                <a:schemeClr val="folHlink"/>
              </a:buClr>
              <a:buSzPct val="50000"/>
              <a:buFont typeface="Noto Symbol"/>
              <a:buChar char="■"/>
            </a:pPr>
            <a:r>
              <a:rPr lang="en-US" sz="2000" b="0" i="0" u="none" strike="noStrike" cap="none">
                <a:solidFill>
                  <a:schemeClr val="folHlink"/>
                </a:solidFill>
                <a:latin typeface="Calibri"/>
                <a:ea typeface="Calibri"/>
                <a:cs typeface="Calibri"/>
                <a:sym typeface="Calibri"/>
              </a:rPr>
              <a:t>Feature subset selection, feature creation</a:t>
            </a:r>
          </a:p>
          <a:p>
            <a:pPr marL="742950" marR="0" lvl="1" indent="-285750" algn="l" rtl="0">
              <a:lnSpc>
                <a:spcPct val="90000"/>
              </a:lnSpc>
              <a:spcBef>
                <a:spcPts val="400"/>
              </a:spcBef>
              <a:spcAft>
                <a:spcPts val="0"/>
              </a:spcAft>
              <a:buClr>
                <a:schemeClr val="hlink"/>
              </a:buClr>
              <a:buSzPct val="55000"/>
              <a:buFont typeface="Noto Symbol"/>
              <a:buChar char="■"/>
            </a:pPr>
            <a:r>
              <a:rPr lang="en-US" sz="2000" b="0" i="0" u="none" strike="noStrike" cap="none">
                <a:solidFill>
                  <a:schemeClr val="hlink"/>
                </a:solidFill>
                <a:latin typeface="Calibri"/>
                <a:ea typeface="Calibri"/>
                <a:cs typeface="Calibri"/>
                <a:sym typeface="Calibri"/>
              </a:rPr>
              <a:t>Numerosity reduction</a:t>
            </a:r>
            <a:r>
              <a:rPr lang="en-US" sz="2000" b="0" i="0" u="none" strike="noStrike" cap="none">
                <a:solidFill>
                  <a:schemeClr val="folHlink"/>
                </a:solidFill>
                <a:latin typeface="Calibri"/>
                <a:ea typeface="Calibri"/>
                <a:cs typeface="Calibri"/>
                <a:sym typeface="Calibri"/>
              </a:rPr>
              <a:t> (some simply call it: Data Reduction)</a:t>
            </a:r>
          </a:p>
          <a:p>
            <a:pPr marL="1143000" marR="0" lvl="2" indent="-228600" algn="l" rtl="0">
              <a:lnSpc>
                <a:spcPct val="90000"/>
              </a:lnSpc>
              <a:spcBef>
                <a:spcPts val="400"/>
              </a:spcBef>
              <a:spcAft>
                <a:spcPts val="0"/>
              </a:spcAft>
              <a:buClr>
                <a:schemeClr val="folHlink"/>
              </a:buClr>
              <a:buSzPct val="50000"/>
              <a:buFont typeface="Noto Symbol"/>
              <a:buChar char="■"/>
            </a:pPr>
            <a:r>
              <a:rPr lang="en-US" sz="2000" b="0" i="0" u="none" strike="noStrike" cap="none">
                <a:solidFill>
                  <a:schemeClr val="folHlink"/>
                </a:solidFill>
                <a:latin typeface="Calibri"/>
                <a:ea typeface="Calibri"/>
                <a:cs typeface="Calibri"/>
                <a:sym typeface="Calibri"/>
              </a:rPr>
              <a:t>Regression and Log-Linear Models</a:t>
            </a:r>
          </a:p>
          <a:p>
            <a:pPr marL="1143000" marR="0" lvl="2" indent="-228600" algn="l" rtl="0">
              <a:lnSpc>
                <a:spcPct val="90000"/>
              </a:lnSpc>
              <a:spcBef>
                <a:spcPts val="400"/>
              </a:spcBef>
              <a:spcAft>
                <a:spcPts val="0"/>
              </a:spcAft>
              <a:buClr>
                <a:schemeClr val="folHlink"/>
              </a:buClr>
              <a:buSzPct val="50000"/>
              <a:buFont typeface="Noto Symbol"/>
              <a:buChar char="■"/>
            </a:pPr>
            <a:r>
              <a:rPr lang="en-US" sz="2000" b="0" i="0" u="none" strike="noStrike" cap="none">
                <a:solidFill>
                  <a:schemeClr val="folHlink"/>
                </a:solidFill>
                <a:latin typeface="Calibri"/>
                <a:ea typeface="Calibri"/>
                <a:cs typeface="Calibri"/>
                <a:sym typeface="Calibri"/>
              </a:rPr>
              <a:t>Histograms, clustering, sampling</a:t>
            </a:r>
          </a:p>
          <a:p>
            <a:pPr marL="1143000" marR="0" lvl="2" indent="-228600" algn="l" rtl="0">
              <a:lnSpc>
                <a:spcPct val="90000"/>
              </a:lnSpc>
              <a:spcBef>
                <a:spcPts val="400"/>
              </a:spcBef>
              <a:spcAft>
                <a:spcPts val="0"/>
              </a:spcAft>
              <a:buClr>
                <a:schemeClr val="folHlink"/>
              </a:buClr>
              <a:buSzPct val="50000"/>
              <a:buFont typeface="Noto Symbol"/>
              <a:buChar char="■"/>
            </a:pPr>
            <a:r>
              <a:rPr lang="en-US" sz="2000" b="0" i="0" u="none" strike="noStrike" cap="none">
                <a:solidFill>
                  <a:schemeClr val="folHlink"/>
                </a:solidFill>
                <a:latin typeface="Calibri"/>
                <a:ea typeface="Calibri"/>
                <a:cs typeface="Calibri"/>
                <a:sym typeface="Calibri"/>
              </a:rPr>
              <a:t>Data cube aggregation</a:t>
            </a:r>
          </a:p>
          <a:p>
            <a:pPr marL="742950" marR="0" lvl="1" indent="-285750" algn="l" rtl="0">
              <a:lnSpc>
                <a:spcPct val="90000"/>
              </a:lnSpc>
              <a:spcBef>
                <a:spcPts val="400"/>
              </a:spcBef>
              <a:spcAft>
                <a:spcPts val="0"/>
              </a:spcAft>
              <a:buClr>
                <a:schemeClr val="hlink"/>
              </a:buClr>
              <a:buSzPct val="55000"/>
              <a:buFont typeface="Noto Symbol"/>
              <a:buChar char="■"/>
            </a:pPr>
            <a:r>
              <a:rPr lang="en-US" sz="2000" b="0" i="0" u="none" strike="noStrike" cap="none">
                <a:solidFill>
                  <a:schemeClr val="hlink"/>
                </a:solidFill>
                <a:latin typeface="Calibri"/>
                <a:ea typeface="Calibri"/>
                <a:cs typeface="Calibri"/>
                <a:sym typeface="Calibri"/>
              </a:rPr>
              <a:t>Data compression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17</a:t>
            </a:fld>
            <a:endParaRPr lang="en-US" sz="1200" b="0" i="0" u="none" strike="noStrike" cap="none">
              <a:solidFill>
                <a:schemeClr val="dk1"/>
              </a:solidFill>
              <a:latin typeface="Tahoma"/>
              <a:ea typeface="Tahoma"/>
              <a:cs typeface="Tahoma"/>
              <a:sym typeface="Tahoma"/>
            </a:endParaRPr>
          </a:p>
        </p:txBody>
      </p:sp>
      <p:sp>
        <p:nvSpPr>
          <p:cNvPr id="277" name="Shape 277"/>
          <p:cNvSpPr txBox="1">
            <a:spLocks noGrp="1"/>
          </p:cNvSpPr>
          <p:nvPr>
            <p:ph type="title" idx="4294967295"/>
          </p:nvPr>
        </p:nvSpPr>
        <p:spPr>
          <a:xfrm>
            <a:off x="0" y="609600"/>
            <a:ext cx="92202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Data Reduction 1: Dimensionality Reduction</a:t>
            </a:r>
          </a:p>
        </p:txBody>
      </p:sp>
      <p:sp>
        <p:nvSpPr>
          <p:cNvPr id="278" name="Shape 278"/>
          <p:cNvSpPr txBox="1">
            <a:spLocks noGrp="1"/>
          </p:cNvSpPr>
          <p:nvPr>
            <p:ph type="body" idx="4294967295"/>
          </p:nvPr>
        </p:nvSpPr>
        <p:spPr>
          <a:xfrm>
            <a:off x="304800" y="1295400"/>
            <a:ext cx="85343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1" i="0" u="none" strike="noStrike" cap="none">
                <a:solidFill>
                  <a:schemeClr val="dk1"/>
                </a:solidFill>
                <a:latin typeface="Calibri"/>
                <a:ea typeface="Calibri"/>
                <a:cs typeface="Calibri"/>
                <a:sym typeface="Calibri"/>
              </a:rPr>
              <a:t>Curse of dimensionality</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When dimensionality increases, data becomes increasingly sparse</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Density and distance between points, which is critical to clustering, outlier analysis, becomes less meaningful</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The possible combinations of subspaces will grow exponentially</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1" i="0" u="none" strike="noStrike" cap="none">
                <a:solidFill>
                  <a:schemeClr val="dk1"/>
                </a:solidFill>
                <a:latin typeface="Calibri"/>
                <a:ea typeface="Calibri"/>
                <a:cs typeface="Calibri"/>
                <a:sym typeface="Calibri"/>
              </a:rPr>
              <a:t>Dimensionality reduction</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Avoid the curse of dimensionality</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Help eliminate irrelevant features and reduce noise</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Reduce time and space required in data mining</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Allow easier visualization</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1" i="0" u="none" strike="noStrike" cap="none">
                <a:solidFill>
                  <a:schemeClr val="dk1"/>
                </a:solidFill>
                <a:latin typeface="Calibri"/>
                <a:ea typeface="Calibri"/>
                <a:cs typeface="Calibri"/>
                <a:sym typeface="Calibri"/>
              </a:rPr>
              <a:t>Dimensionality reduction techniques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Wavelet transforms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Principal Component Analysis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Supervised and nonlinear techniques (e.g., feature selection)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18</a:t>
            </a:fld>
            <a:endParaRPr lang="en-US" sz="1200" b="0" i="0" u="none" strike="noStrike" cap="none">
              <a:solidFill>
                <a:schemeClr val="dk1"/>
              </a:solidFill>
              <a:latin typeface="Tahoma"/>
              <a:ea typeface="Tahoma"/>
              <a:cs typeface="Tahoma"/>
              <a:sym typeface="Tahoma"/>
            </a:endParaRPr>
          </a:p>
        </p:txBody>
      </p:sp>
      <p:sp>
        <p:nvSpPr>
          <p:cNvPr id="285" name="Shape 285"/>
          <p:cNvSpPr txBox="1">
            <a:spLocks noGrp="1"/>
          </p:cNvSpPr>
          <p:nvPr>
            <p:ph type="title" idx="4294967295"/>
          </p:nvPr>
        </p:nvSpPr>
        <p:spPr>
          <a:xfrm>
            <a:off x="304800" y="304800"/>
            <a:ext cx="8585200"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Mapping Data to a New Space</a:t>
            </a:r>
          </a:p>
        </p:txBody>
      </p:sp>
      <p:sp>
        <p:nvSpPr>
          <p:cNvPr id="286" name="Shape 286"/>
          <p:cNvSpPr txBox="1">
            <a:spLocks noGrp="1"/>
          </p:cNvSpPr>
          <p:nvPr>
            <p:ph type="body" idx="4294967295"/>
          </p:nvPr>
        </p:nvSpPr>
        <p:spPr>
          <a:xfrm>
            <a:off x="146050" y="990600"/>
            <a:ext cx="8394699" cy="5029199"/>
          </a:xfrm>
          <a:prstGeom prst="rect">
            <a:avLst/>
          </a:prstGeom>
          <a:noFill/>
          <a:ln>
            <a:noFill/>
          </a:ln>
        </p:spPr>
        <p:txBody>
          <a:bodyPr lIns="90475" tIns="44450" rIns="90475" bIns="44450" anchor="t" anchorCtr="0">
            <a:noAutofit/>
          </a:bodyPr>
          <a:lstStyle/>
          <a:p>
            <a:pPr marL="285750" marR="0" lvl="0" indent="-285750" algn="just" rtl="0">
              <a:lnSpc>
                <a:spcPct val="95000"/>
              </a:lnSpc>
              <a:spcBef>
                <a:spcPts val="0"/>
              </a:spcBef>
              <a:spcAft>
                <a:spcPts val="0"/>
              </a:spcAft>
              <a:buClr>
                <a:schemeClr val="folHlink"/>
              </a:buClr>
              <a:buSzPct val="59999"/>
              <a:buFont typeface="Noto Symbol"/>
              <a:buNone/>
            </a:pPr>
            <a:endParaRPr sz="2800" b="1" i="0" u="none" strike="noStrike" cap="none">
              <a:solidFill>
                <a:schemeClr val="dk1"/>
              </a:solidFill>
              <a:latin typeface="Times New Roman"/>
              <a:ea typeface="Times New Roman"/>
              <a:cs typeface="Times New Roman"/>
              <a:sym typeface="Times New Roman"/>
            </a:endParaRPr>
          </a:p>
          <a:p>
            <a:pPr marL="342900" marR="0" lvl="0" indent="-342900" algn="l" rtl="0">
              <a:spcBef>
                <a:spcPts val="560"/>
              </a:spcBef>
              <a:spcAft>
                <a:spcPts val="0"/>
              </a:spcAft>
              <a:buClr>
                <a:schemeClr val="folHlink"/>
              </a:buClr>
              <a:buSzPct val="59999"/>
              <a:buFont typeface="Noto Symbol"/>
              <a:buNone/>
            </a:pPr>
            <a:endParaRPr sz="2800" b="1" i="0" u="none" strike="noStrike" cap="none">
              <a:solidFill>
                <a:schemeClr val="dk1"/>
              </a:solidFill>
              <a:latin typeface="Times New Roman"/>
              <a:ea typeface="Times New Roman"/>
              <a:cs typeface="Times New Roman"/>
              <a:sym typeface="Times New Roman"/>
            </a:endParaRPr>
          </a:p>
        </p:txBody>
      </p:sp>
      <p:sp>
        <p:nvSpPr>
          <p:cNvPr id="287" name="Shape 287"/>
          <p:cNvSpPr txBox="1"/>
          <p:nvPr/>
        </p:nvSpPr>
        <p:spPr>
          <a:xfrm>
            <a:off x="1676400" y="3657600"/>
            <a:ext cx="16001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288" name="Shape 288"/>
          <p:cNvSpPr txBox="1"/>
          <p:nvPr/>
        </p:nvSpPr>
        <p:spPr>
          <a:xfrm>
            <a:off x="1717675" y="5984875"/>
            <a:ext cx="18414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pic>
        <p:nvPicPr>
          <p:cNvPr id="289" name="Shape 289"/>
          <p:cNvPicPr preferRelativeResize="0"/>
          <p:nvPr/>
        </p:nvPicPr>
        <p:blipFill rotWithShape="1">
          <a:blip r:embed="rId3">
            <a:alphaModFix/>
          </a:blip>
          <a:srcRect r="8293"/>
          <a:stretch/>
        </p:blipFill>
        <p:spPr>
          <a:xfrm>
            <a:off x="5791200" y="2362200"/>
            <a:ext cx="3352799" cy="2741612"/>
          </a:xfrm>
          <a:prstGeom prst="rect">
            <a:avLst/>
          </a:prstGeom>
          <a:noFill/>
          <a:ln>
            <a:noFill/>
          </a:ln>
        </p:spPr>
      </p:pic>
      <p:pic>
        <p:nvPicPr>
          <p:cNvPr id="290" name="Shape 290"/>
          <p:cNvPicPr preferRelativeResize="0"/>
          <p:nvPr/>
        </p:nvPicPr>
        <p:blipFill rotWithShape="1">
          <a:blip r:embed="rId4">
            <a:alphaModFix/>
          </a:blip>
          <a:srcRect l="6252"/>
          <a:stretch/>
        </p:blipFill>
        <p:spPr>
          <a:xfrm>
            <a:off x="0" y="2362200"/>
            <a:ext cx="3427412" cy="2741612"/>
          </a:xfrm>
          <a:prstGeom prst="rect">
            <a:avLst/>
          </a:prstGeom>
          <a:noFill/>
          <a:ln>
            <a:noFill/>
          </a:ln>
        </p:spPr>
      </p:pic>
      <p:pic>
        <p:nvPicPr>
          <p:cNvPr id="291" name="Shape 291"/>
          <p:cNvPicPr preferRelativeResize="0"/>
          <p:nvPr/>
        </p:nvPicPr>
        <p:blipFill rotWithShape="1">
          <a:blip r:embed="rId5">
            <a:alphaModFix/>
          </a:blip>
          <a:srcRect l="8337" r="6207"/>
          <a:stretch/>
        </p:blipFill>
        <p:spPr>
          <a:xfrm>
            <a:off x="3048000" y="2362200"/>
            <a:ext cx="3124199" cy="2741612"/>
          </a:xfrm>
          <a:prstGeom prst="rect">
            <a:avLst/>
          </a:prstGeom>
          <a:noFill/>
          <a:ln>
            <a:noFill/>
          </a:ln>
        </p:spPr>
      </p:pic>
      <p:sp>
        <p:nvSpPr>
          <p:cNvPr id="292" name="Shape 292"/>
          <p:cNvSpPr txBox="1"/>
          <p:nvPr/>
        </p:nvSpPr>
        <p:spPr>
          <a:xfrm>
            <a:off x="685800" y="5410200"/>
            <a:ext cx="19049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Two Sine Waves</a:t>
            </a:r>
          </a:p>
        </p:txBody>
      </p:sp>
      <p:sp>
        <p:nvSpPr>
          <p:cNvPr id="293" name="Shape 293"/>
          <p:cNvSpPr txBox="1"/>
          <p:nvPr/>
        </p:nvSpPr>
        <p:spPr>
          <a:xfrm>
            <a:off x="3429000" y="5486400"/>
            <a:ext cx="25145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Two Sine Waves + Noise</a:t>
            </a:r>
          </a:p>
        </p:txBody>
      </p:sp>
      <p:sp>
        <p:nvSpPr>
          <p:cNvPr id="294" name="Shape 294"/>
          <p:cNvSpPr txBox="1"/>
          <p:nvPr/>
        </p:nvSpPr>
        <p:spPr>
          <a:xfrm>
            <a:off x="6324600" y="5486400"/>
            <a:ext cx="25145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Frequency</a:t>
            </a:r>
          </a:p>
        </p:txBody>
      </p:sp>
      <p:sp>
        <p:nvSpPr>
          <p:cNvPr id="295" name="Shape 295"/>
          <p:cNvSpPr txBox="1"/>
          <p:nvPr/>
        </p:nvSpPr>
        <p:spPr>
          <a:xfrm>
            <a:off x="298450" y="1371600"/>
            <a:ext cx="8394699" cy="4800600"/>
          </a:xfrm>
          <a:prstGeom prst="rect">
            <a:avLst/>
          </a:prstGeom>
          <a:noFill/>
          <a:ln>
            <a:noFill/>
          </a:ln>
        </p:spPr>
        <p:txBody>
          <a:bodyPr lIns="90475" tIns="44450" rIns="90475" bIns="44450" anchor="t" anchorCtr="0">
            <a:noAutofit/>
          </a:bodyPr>
          <a:lstStyle/>
          <a:p>
            <a:pPr marL="285750" marR="0" lvl="0" indent="-285750" algn="just" rtl="0">
              <a:lnSpc>
                <a:spcPct val="95000"/>
              </a:lnSpc>
              <a:spcBef>
                <a:spcPts val="0"/>
              </a:spcBef>
              <a:spcAft>
                <a:spcPts val="0"/>
              </a:spcAft>
              <a:buClr>
                <a:schemeClr val="folHlink"/>
              </a:buClr>
              <a:buSzPct val="59999"/>
              <a:buFont typeface="Noto Symbol"/>
              <a:buChar char="■"/>
            </a:pPr>
            <a:r>
              <a:rPr lang="en-US" sz="2800" b="1" i="0" u="none" strike="noStrike" cap="none">
                <a:solidFill>
                  <a:schemeClr val="dk1"/>
                </a:solidFill>
                <a:latin typeface="Calibri"/>
                <a:ea typeface="Calibri"/>
                <a:cs typeface="Calibri"/>
                <a:sym typeface="Calibri"/>
              </a:rPr>
              <a:t>Fourier transform</a:t>
            </a:r>
          </a:p>
          <a:p>
            <a:pPr marL="285750" marR="0" lvl="0" indent="-285750" algn="just" rtl="0">
              <a:lnSpc>
                <a:spcPct val="95000"/>
              </a:lnSpc>
              <a:spcBef>
                <a:spcPts val="560"/>
              </a:spcBef>
              <a:spcAft>
                <a:spcPts val="0"/>
              </a:spcAft>
              <a:buClr>
                <a:schemeClr val="folHlink"/>
              </a:buClr>
              <a:buSzPct val="59999"/>
              <a:buFont typeface="Noto Symbol"/>
              <a:buChar char="■"/>
            </a:pPr>
            <a:r>
              <a:rPr lang="en-US" sz="2800" b="1" i="0" u="none" strike="noStrike" cap="none">
                <a:solidFill>
                  <a:schemeClr val="dk1"/>
                </a:solidFill>
                <a:latin typeface="Calibri"/>
                <a:ea typeface="Calibri"/>
                <a:cs typeface="Calibri"/>
                <a:sym typeface="Calibri"/>
              </a:rPr>
              <a:t>Wavelet transform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19</a:t>
            </a:fld>
            <a:endParaRPr lang="en-US" sz="1200" b="0" i="0" u="none" strike="noStrike" cap="none">
              <a:solidFill>
                <a:schemeClr val="dk1"/>
              </a:solidFill>
              <a:latin typeface="Tahoma"/>
              <a:ea typeface="Tahoma"/>
              <a:cs typeface="Tahoma"/>
              <a:sym typeface="Tahoma"/>
            </a:endParaRPr>
          </a:p>
        </p:txBody>
      </p:sp>
      <p:sp>
        <p:nvSpPr>
          <p:cNvPr id="302" name="Shape 302"/>
          <p:cNvSpPr txBox="1">
            <a:spLocks noGrp="1"/>
          </p:cNvSpPr>
          <p:nvPr>
            <p:ph type="title" idx="4294967295"/>
          </p:nvPr>
        </p:nvSpPr>
        <p:spPr>
          <a:xfrm>
            <a:off x="152400" y="304800"/>
            <a:ext cx="8763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What Is Wavelet Transform?</a:t>
            </a:r>
          </a:p>
        </p:txBody>
      </p:sp>
      <p:sp>
        <p:nvSpPr>
          <p:cNvPr id="303" name="Shape 303"/>
          <p:cNvSpPr txBox="1">
            <a:spLocks noGrp="1"/>
          </p:cNvSpPr>
          <p:nvPr>
            <p:ph type="body" idx="4294967295"/>
          </p:nvPr>
        </p:nvSpPr>
        <p:spPr>
          <a:xfrm>
            <a:off x="304800" y="1295400"/>
            <a:ext cx="4572000" cy="5181600"/>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Decomposes a signal into different frequency subbands</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Applicable to n-dimensional signals</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are transformed to preserve relative distance between objects at different levels of resolution</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Allow natural clusters to become more distinguishable</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Used for image compression</a:t>
            </a:r>
          </a:p>
        </p:txBody>
      </p:sp>
      <p:pic>
        <p:nvPicPr>
          <p:cNvPr id="304" name="Shape 304"/>
          <p:cNvPicPr preferRelativeResize="0"/>
          <p:nvPr/>
        </p:nvPicPr>
        <p:blipFill rotWithShape="1">
          <a:blip r:embed="rId3">
            <a:alphaModFix/>
          </a:blip>
          <a:srcRect/>
          <a:stretch/>
        </p:blipFill>
        <p:spPr>
          <a:xfrm>
            <a:off x="4953000" y="1435100"/>
            <a:ext cx="4111625" cy="45846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2</a:t>
            </a:fld>
            <a:endParaRPr lang="en-US" sz="1200" b="0" i="0" u="none" strike="noStrike" cap="none">
              <a:solidFill>
                <a:schemeClr val="dk1"/>
              </a:solidFill>
              <a:latin typeface="Tahoma"/>
              <a:ea typeface="Tahoma"/>
              <a:cs typeface="Tahoma"/>
              <a:sym typeface="Tahoma"/>
            </a:endParaRPr>
          </a:p>
        </p:txBody>
      </p:sp>
      <p:sp>
        <p:nvSpPr>
          <p:cNvPr id="81" name="Shape 8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2</a:t>
            </a:fld>
            <a:endParaRPr lang="en-US" sz="1200" b="0" i="0" u="none" strike="noStrike" cap="none">
              <a:solidFill>
                <a:schemeClr val="dk1"/>
              </a:solidFill>
              <a:latin typeface="Tahoma"/>
              <a:ea typeface="Tahoma"/>
              <a:cs typeface="Tahoma"/>
              <a:sym typeface="Tahoma"/>
            </a:endParaRPr>
          </a:p>
        </p:txBody>
      </p:sp>
      <p:sp>
        <p:nvSpPr>
          <p:cNvPr id="82" name="Shape 82"/>
          <p:cNvSpPr txBox="1">
            <a:spLocks noGrp="1"/>
          </p:cNvSpPr>
          <p:nvPr>
            <p:ph type="title"/>
          </p:nvPr>
        </p:nvSpPr>
        <p:spPr>
          <a:xfrm>
            <a:off x="152400" y="304800"/>
            <a:ext cx="8763000"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Chapter 3: Data Preprocessing</a:t>
            </a:r>
          </a:p>
        </p:txBody>
      </p:sp>
      <p:sp>
        <p:nvSpPr>
          <p:cNvPr id="83" name="Shape 83"/>
          <p:cNvSpPr txBox="1">
            <a:spLocks noGrp="1"/>
          </p:cNvSpPr>
          <p:nvPr>
            <p:ph type="body" idx="1"/>
          </p:nvPr>
        </p:nvSpPr>
        <p:spPr>
          <a:xfrm>
            <a:off x="381000" y="1371600"/>
            <a:ext cx="8229600" cy="5105399"/>
          </a:xfrm>
          <a:prstGeom prst="rect">
            <a:avLst/>
          </a:prstGeom>
          <a:noFill/>
          <a:ln>
            <a:noFill/>
          </a:ln>
        </p:spPr>
        <p:txBody>
          <a:bodyPr lIns="92075" tIns="46025" rIns="92075" bIns="46025" anchor="t" anchorCtr="0">
            <a:noAutofit/>
          </a:bodyPr>
          <a:lstStyle/>
          <a:p>
            <a:pPr marL="342900" marR="0" lvl="0" indent="-342900" algn="l" rtl="0">
              <a:lnSpc>
                <a:spcPct val="150000"/>
              </a:lnSpc>
              <a:spcBef>
                <a:spcPts val="0"/>
              </a:spcBef>
              <a:spcAft>
                <a:spcPts val="0"/>
              </a:spcAft>
              <a:buClr>
                <a:schemeClr val="folHlink"/>
              </a:buClr>
              <a:buSzPct val="59999"/>
              <a:buFont typeface="Noto Symbol"/>
              <a:buChar char="■"/>
            </a:pPr>
            <a:r>
              <a:rPr lang="en-US" sz="2400" b="0" i="0" u="none" strike="noStrike" cap="none" dirty="0">
                <a:solidFill>
                  <a:schemeClr val="dk1"/>
                </a:solidFill>
                <a:latin typeface="Calibri"/>
                <a:ea typeface="Calibri"/>
                <a:cs typeface="Calibri"/>
                <a:sym typeface="Calibri"/>
              </a:rPr>
              <a:t>Data Preprocessing: An Overview</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dirty="0">
                <a:solidFill>
                  <a:schemeClr val="dk1"/>
                </a:solidFill>
                <a:latin typeface="Calibri"/>
                <a:ea typeface="Calibri"/>
                <a:cs typeface="Calibri"/>
                <a:sym typeface="Calibri"/>
              </a:rPr>
              <a:t>Data Quality</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dirty="0">
                <a:solidFill>
                  <a:schemeClr val="dk1"/>
                </a:solidFill>
                <a:latin typeface="Calibri"/>
                <a:ea typeface="Calibri"/>
                <a:cs typeface="Calibri"/>
                <a:sym typeface="Calibri"/>
              </a:rPr>
              <a:t>Major Tasks in Data Preprocessing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dirty="0">
                <a:solidFill>
                  <a:schemeClr val="dk1"/>
                </a:solidFill>
                <a:latin typeface="Calibri"/>
                <a:ea typeface="Calibri"/>
                <a:cs typeface="Calibri"/>
                <a:sym typeface="Calibri"/>
              </a:rPr>
              <a:t>Data Cleaning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dirty="0">
                <a:solidFill>
                  <a:schemeClr val="dk1"/>
                </a:solidFill>
                <a:latin typeface="Calibri"/>
                <a:ea typeface="Calibri"/>
                <a:cs typeface="Calibri"/>
                <a:sym typeface="Calibri"/>
              </a:rPr>
              <a:t>Data Integration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dirty="0">
                <a:solidFill>
                  <a:schemeClr val="dk1"/>
                </a:solidFill>
                <a:latin typeface="Calibri"/>
                <a:ea typeface="Calibri"/>
                <a:cs typeface="Calibri"/>
                <a:sym typeface="Calibri"/>
              </a:rPr>
              <a:t>Data Reduction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dirty="0">
                <a:solidFill>
                  <a:schemeClr val="dk1"/>
                </a:solidFill>
                <a:latin typeface="Calibri"/>
                <a:ea typeface="Calibri"/>
                <a:cs typeface="Calibri"/>
                <a:sym typeface="Calibri"/>
              </a:rPr>
              <a:t>Data Transformation and Data </a:t>
            </a:r>
            <a:r>
              <a:rPr lang="en-US" sz="2400" b="0" i="0" u="none" strike="noStrike" cap="none" dirty="0" err="1">
                <a:solidFill>
                  <a:schemeClr val="dk1"/>
                </a:solidFill>
                <a:latin typeface="Calibri"/>
                <a:ea typeface="Calibri"/>
                <a:cs typeface="Calibri"/>
                <a:sym typeface="Calibri"/>
              </a:rPr>
              <a:t>Discretization</a:t>
            </a:r>
            <a:endParaRPr lang="en-US" sz="2400" b="0" i="0"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dirty="0">
                <a:solidFill>
                  <a:schemeClr val="dk1"/>
                </a:solidFill>
                <a:latin typeface="Calibri"/>
                <a:ea typeface="Calibri"/>
                <a:cs typeface="Calibri"/>
                <a:sym typeface="Calibri"/>
              </a:rPr>
              <a:t>Summary</a:t>
            </a:r>
          </a:p>
        </p:txBody>
      </p:sp>
      <p:sp>
        <p:nvSpPr>
          <p:cNvPr id="84" name="Shape 84"/>
          <p:cNvSpPr/>
          <p:nvPr/>
        </p:nvSpPr>
        <p:spPr>
          <a:xfrm rot="9420000">
            <a:off x="5559425" y="1377949"/>
            <a:ext cx="522287" cy="485775"/>
          </a:xfrm>
          <a:prstGeom prst="notchedRightArrow">
            <a:avLst>
              <a:gd name="adj1" fmla="val 50000"/>
              <a:gd name="adj2" fmla="val 50000"/>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20</a:t>
            </a:fld>
            <a:endParaRPr lang="en-US" sz="1200" b="0" i="0" u="none" strike="noStrike" cap="none">
              <a:solidFill>
                <a:schemeClr val="dk1"/>
              </a:solidFill>
              <a:latin typeface="Tahoma"/>
              <a:ea typeface="Tahoma"/>
              <a:cs typeface="Tahoma"/>
              <a:sym typeface="Tahoma"/>
            </a:endParaRPr>
          </a:p>
        </p:txBody>
      </p:sp>
      <p:grpSp>
        <p:nvGrpSpPr>
          <p:cNvPr id="351" name="Shape 351"/>
          <p:cNvGrpSpPr/>
          <p:nvPr/>
        </p:nvGrpSpPr>
        <p:grpSpPr>
          <a:xfrm>
            <a:off x="2078037" y="3321050"/>
            <a:ext cx="4343399" cy="3536949"/>
            <a:chOff x="0" y="0"/>
            <a:chExt cx="2147483646" cy="2147483647"/>
          </a:xfrm>
        </p:grpSpPr>
        <p:sp>
          <p:nvSpPr>
            <p:cNvPr id="352" name="Shape 352"/>
            <p:cNvSpPr txBox="1"/>
            <p:nvPr/>
          </p:nvSpPr>
          <p:spPr>
            <a:xfrm>
              <a:off x="0" y="0"/>
              <a:ext cx="216030906" cy="27723453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x</a:t>
              </a:r>
              <a:r>
                <a:rPr lang="en-US" sz="2400" b="0" i="0" u="none" strike="noStrike" cap="none" baseline="-25000">
                  <a:solidFill>
                    <a:schemeClr val="dk1"/>
                  </a:solidFill>
                  <a:latin typeface="Times New Roman"/>
                  <a:ea typeface="Times New Roman"/>
                  <a:cs typeface="Times New Roman"/>
                  <a:sym typeface="Times New Roman"/>
                </a:rPr>
                <a:t>2</a:t>
              </a:r>
            </a:p>
          </p:txBody>
        </p:sp>
        <p:cxnSp>
          <p:nvCxnSpPr>
            <p:cNvPr id="353" name="Shape 353"/>
            <p:cNvCxnSpPr/>
            <p:nvPr/>
          </p:nvCxnSpPr>
          <p:spPr>
            <a:xfrm rot="10800000">
              <a:off x="290013603" y="17327028"/>
              <a:ext cx="0" cy="1793360046"/>
            </a:xfrm>
            <a:prstGeom prst="straightConnector1">
              <a:avLst/>
            </a:prstGeom>
            <a:noFill/>
            <a:ln w="12700" cap="flat" cmpd="sng">
              <a:solidFill>
                <a:schemeClr val="dk1"/>
              </a:solidFill>
              <a:prstDash val="solid"/>
              <a:miter/>
              <a:headEnd type="none" w="med" len="med"/>
              <a:tailEnd type="triangle" w="med" len="med"/>
            </a:ln>
          </p:spPr>
        </p:cxnSp>
        <p:cxnSp>
          <p:nvCxnSpPr>
            <p:cNvPr id="354" name="Shape 354"/>
            <p:cNvCxnSpPr/>
            <p:nvPr/>
          </p:nvCxnSpPr>
          <p:spPr>
            <a:xfrm>
              <a:off x="290013603" y="1810687075"/>
              <a:ext cx="1688788255" cy="0"/>
            </a:xfrm>
            <a:prstGeom prst="straightConnector1">
              <a:avLst/>
            </a:prstGeom>
            <a:noFill/>
            <a:ln w="12700" cap="flat" cmpd="sng">
              <a:solidFill>
                <a:schemeClr val="dk1"/>
              </a:solidFill>
              <a:prstDash val="solid"/>
              <a:miter/>
              <a:headEnd type="none" w="med" len="med"/>
              <a:tailEnd type="triangle" w="med" len="med"/>
            </a:ln>
          </p:spPr>
        </p:cxnSp>
        <p:cxnSp>
          <p:nvCxnSpPr>
            <p:cNvPr id="355" name="Shape 355"/>
            <p:cNvCxnSpPr/>
            <p:nvPr/>
          </p:nvCxnSpPr>
          <p:spPr>
            <a:xfrm rot="10800000" flipH="1">
              <a:off x="297905585" y="845781810"/>
              <a:ext cx="1609873115" cy="955159238"/>
            </a:xfrm>
            <a:prstGeom prst="straightConnector1">
              <a:avLst/>
            </a:prstGeom>
            <a:noFill/>
            <a:ln w="28575" cap="flat" cmpd="sng">
              <a:solidFill>
                <a:schemeClr val="dk2"/>
              </a:solidFill>
              <a:prstDash val="solid"/>
              <a:miter/>
              <a:headEnd type="none" w="med" len="med"/>
              <a:tailEnd type="triangle" w="med" len="med"/>
            </a:ln>
          </p:spPr>
        </p:cxnSp>
        <p:sp>
          <p:nvSpPr>
            <p:cNvPr id="356" name="Shape 356"/>
            <p:cNvSpPr/>
            <p:nvPr/>
          </p:nvSpPr>
          <p:spPr>
            <a:xfrm>
              <a:off x="629350006" y="1405664791"/>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57" name="Shape 357"/>
            <p:cNvSpPr/>
            <p:nvPr/>
          </p:nvSpPr>
          <p:spPr>
            <a:xfrm>
              <a:off x="802963762" y="1252969814"/>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58" name="Shape 358"/>
            <p:cNvSpPr/>
            <p:nvPr/>
          </p:nvSpPr>
          <p:spPr>
            <a:xfrm>
              <a:off x="510976882" y="1603844485"/>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59" name="Shape 359"/>
            <p:cNvSpPr/>
            <p:nvPr/>
          </p:nvSpPr>
          <p:spPr>
            <a:xfrm>
              <a:off x="889770453" y="1325526960"/>
              <a:ext cx="46362686" cy="5198173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0" name="Shape 360"/>
            <p:cNvSpPr/>
            <p:nvPr/>
          </p:nvSpPr>
          <p:spPr>
            <a:xfrm>
              <a:off x="795072278" y="1397001283"/>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1" name="Shape 361"/>
            <p:cNvSpPr/>
            <p:nvPr/>
          </p:nvSpPr>
          <p:spPr>
            <a:xfrm>
              <a:off x="1150191274" y="1388337775"/>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2" name="Shape 362"/>
            <p:cNvSpPr/>
            <p:nvPr/>
          </p:nvSpPr>
          <p:spPr>
            <a:xfrm>
              <a:off x="1071275692" y="1613590510"/>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3" name="Shape 363"/>
            <p:cNvSpPr/>
            <p:nvPr/>
          </p:nvSpPr>
          <p:spPr>
            <a:xfrm>
              <a:off x="929227994" y="1541033670"/>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4" name="Shape 364"/>
            <p:cNvSpPr/>
            <p:nvPr/>
          </p:nvSpPr>
          <p:spPr>
            <a:xfrm>
              <a:off x="1047601118" y="1171748547"/>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5" name="Shape 365"/>
            <p:cNvSpPr/>
            <p:nvPr/>
          </p:nvSpPr>
          <p:spPr>
            <a:xfrm>
              <a:off x="1418503205" y="1252969814"/>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6" name="Shape 366"/>
            <p:cNvSpPr/>
            <p:nvPr/>
          </p:nvSpPr>
          <p:spPr>
            <a:xfrm>
              <a:off x="1655249451" y="901011707"/>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7" name="Shape 367"/>
            <p:cNvSpPr/>
            <p:nvPr/>
          </p:nvSpPr>
          <p:spPr>
            <a:xfrm>
              <a:off x="700373605" y="1630918138"/>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8" name="Shape 368"/>
            <p:cNvSpPr/>
            <p:nvPr/>
          </p:nvSpPr>
          <p:spPr>
            <a:xfrm>
              <a:off x="1213323390" y="1153338402"/>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9" name="Shape 369"/>
            <p:cNvSpPr/>
            <p:nvPr/>
          </p:nvSpPr>
          <p:spPr>
            <a:xfrm>
              <a:off x="1386937022" y="955159320"/>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70" name="Shape 370"/>
            <p:cNvSpPr/>
            <p:nvPr/>
          </p:nvSpPr>
          <p:spPr>
            <a:xfrm>
              <a:off x="913444903" y="1180412055"/>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71" name="Shape 371"/>
            <p:cNvSpPr/>
            <p:nvPr/>
          </p:nvSpPr>
          <p:spPr>
            <a:xfrm>
              <a:off x="1292238474" y="1046126612"/>
              <a:ext cx="46362686" cy="5198173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72" name="Shape 372"/>
            <p:cNvSpPr/>
            <p:nvPr/>
          </p:nvSpPr>
          <p:spPr>
            <a:xfrm>
              <a:off x="1363262447" y="1415411428"/>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73" name="Shape 373"/>
            <p:cNvSpPr/>
            <p:nvPr/>
          </p:nvSpPr>
          <p:spPr>
            <a:xfrm>
              <a:off x="396549688" y="824122653"/>
              <a:ext cx="1437245809" cy="1089444789"/>
            </a:xfrm>
            <a:custGeom>
              <a:avLst/>
              <a:gdLst/>
              <a:ahLst/>
              <a:cxnLst/>
              <a:rect l="0" t="0" r="0" b="0"/>
              <a:pathLst>
                <a:path w="1457" h="968" extrusionOk="0">
                  <a:moveTo>
                    <a:pt x="4" y="796"/>
                  </a:moveTo>
                  <a:cubicBezTo>
                    <a:pt x="8" y="703"/>
                    <a:pt x="93" y="499"/>
                    <a:pt x="212" y="388"/>
                  </a:cubicBezTo>
                  <a:cubicBezTo>
                    <a:pt x="331" y="277"/>
                    <a:pt x="525" y="193"/>
                    <a:pt x="716" y="132"/>
                  </a:cubicBezTo>
                  <a:cubicBezTo>
                    <a:pt x="907" y="71"/>
                    <a:pt x="1255" y="0"/>
                    <a:pt x="1356" y="20"/>
                  </a:cubicBezTo>
                  <a:cubicBezTo>
                    <a:pt x="1457" y="40"/>
                    <a:pt x="1393" y="139"/>
                    <a:pt x="1324" y="252"/>
                  </a:cubicBezTo>
                  <a:cubicBezTo>
                    <a:pt x="1255" y="365"/>
                    <a:pt x="1129" y="584"/>
                    <a:pt x="940" y="700"/>
                  </a:cubicBezTo>
                  <a:cubicBezTo>
                    <a:pt x="751" y="816"/>
                    <a:pt x="344" y="928"/>
                    <a:pt x="188" y="948"/>
                  </a:cubicBezTo>
                  <a:cubicBezTo>
                    <a:pt x="32" y="968"/>
                    <a:pt x="0" y="889"/>
                    <a:pt x="4" y="796"/>
                  </a:cubicBezTo>
                  <a:close/>
                </a:path>
              </a:pathLst>
            </a:custGeom>
            <a:noFill/>
            <a:ln w="190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74" name="Shape 374"/>
            <p:cNvSpPr/>
            <p:nvPr/>
          </p:nvSpPr>
          <p:spPr>
            <a:xfrm>
              <a:off x="589891966" y="1757622898"/>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75" name="Shape 375"/>
            <p:cNvSpPr txBox="1"/>
            <p:nvPr/>
          </p:nvSpPr>
          <p:spPr>
            <a:xfrm>
              <a:off x="1931452740" y="1870249112"/>
              <a:ext cx="216030906" cy="27723453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x</a:t>
              </a:r>
              <a:r>
                <a:rPr lang="en-US" sz="2400" b="0" i="0" u="none" strike="noStrike" cap="none" baseline="-25000">
                  <a:solidFill>
                    <a:schemeClr val="dk1"/>
                  </a:solidFill>
                  <a:latin typeface="Times New Roman"/>
                  <a:ea typeface="Times New Roman"/>
                  <a:cs typeface="Times New Roman"/>
                  <a:sym typeface="Times New Roman"/>
                </a:rPr>
                <a:t>1</a:t>
              </a:r>
            </a:p>
          </p:txBody>
        </p:sp>
        <p:sp>
          <p:nvSpPr>
            <p:cNvPr id="376" name="Shape 376"/>
            <p:cNvSpPr txBox="1"/>
            <p:nvPr/>
          </p:nvSpPr>
          <p:spPr>
            <a:xfrm>
              <a:off x="1970910780" y="622694641"/>
              <a:ext cx="157830707" cy="27723453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e</a:t>
              </a:r>
            </a:p>
          </p:txBody>
        </p:sp>
      </p:grpSp>
      <p:sp>
        <p:nvSpPr>
          <p:cNvPr id="377" name="Shape 377"/>
          <p:cNvSpPr txBox="1">
            <a:spLocks noGrp="1"/>
          </p:cNvSpPr>
          <p:nvPr>
            <p:ph type="title"/>
          </p:nvPr>
        </p:nvSpPr>
        <p:spPr>
          <a:xfrm>
            <a:off x="152400" y="152400"/>
            <a:ext cx="8763000" cy="838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Principal Component Analysis (PCA)</a:t>
            </a:r>
          </a:p>
        </p:txBody>
      </p:sp>
      <p:sp>
        <p:nvSpPr>
          <p:cNvPr id="378" name="Shape 378"/>
          <p:cNvSpPr txBox="1">
            <a:spLocks noGrp="1"/>
          </p:cNvSpPr>
          <p:nvPr>
            <p:ph type="body" idx="1"/>
          </p:nvPr>
        </p:nvSpPr>
        <p:spPr>
          <a:xfrm>
            <a:off x="304800" y="1295400"/>
            <a:ext cx="8381999" cy="1600199"/>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Find a projection that captures the largest amount of variation in data</a:t>
            </a:r>
          </a:p>
          <a:p>
            <a:pPr marL="342900" marR="0" lvl="0" indent="-342900" algn="l" rtl="0">
              <a:lnSpc>
                <a:spcPct val="110000"/>
              </a:lnSpc>
              <a:spcBef>
                <a:spcPts val="44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The original data are projected onto a much smaller space, resulting in dimensionality reduction. We find the eigenvectors of the covariance matrix, and these eigenvectors define the new space</a:t>
            </a:r>
          </a:p>
          <a:p>
            <a:pPr marL="342900" marR="0" lvl="0" indent="-342900" algn="l" rtl="0">
              <a:spcBef>
                <a:spcPts val="440"/>
              </a:spcBef>
              <a:spcAft>
                <a:spcPts val="0"/>
              </a:spcAft>
              <a:buClr>
                <a:schemeClr val="folHlink"/>
              </a:buClr>
              <a:buSzPct val="59999"/>
              <a:buFont typeface="Noto Symbol"/>
              <a:buNone/>
            </a:pPr>
            <a:endParaRPr sz="2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21</a:t>
            </a:fld>
            <a:endParaRPr lang="en-US" sz="1200" b="0" i="0" u="none" strike="noStrike" cap="none">
              <a:solidFill>
                <a:schemeClr val="dk1"/>
              </a:solidFill>
              <a:latin typeface="Tahoma"/>
              <a:ea typeface="Tahoma"/>
              <a:cs typeface="Tahoma"/>
              <a:sym typeface="Tahoma"/>
            </a:endParaRPr>
          </a:p>
        </p:txBody>
      </p:sp>
      <p:sp>
        <p:nvSpPr>
          <p:cNvPr id="385" name="Shape 385"/>
          <p:cNvSpPr txBox="1">
            <a:spLocks noGrp="1"/>
          </p:cNvSpPr>
          <p:nvPr>
            <p:ph type="body" idx="1"/>
          </p:nvPr>
        </p:nvSpPr>
        <p:spPr>
          <a:xfrm>
            <a:off x="304800" y="1295400"/>
            <a:ext cx="8534399" cy="52577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Given </a:t>
            </a:r>
            <a:r>
              <a:rPr lang="en-US" sz="2000" b="0" i="1" u="none" strike="noStrike" cap="none">
                <a:solidFill>
                  <a:schemeClr val="dk1"/>
                </a:solidFill>
                <a:latin typeface="Calibri"/>
                <a:ea typeface="Calibri"/>
                <a:cs typeface="Calibri"/>
                <a:sym typeface="Calibri"/>
              </a:rPr>
              <a:t>N</a:t>
            </a:r>
            <a:r>
              <a:rPr lang="en-US" sz="2000" b="0" i="0" u="none" strike="noStrike" cap="none">
                <a:solidFill>
                  <a:schemeClr val="dk1"/>
                </a:solidFill>
                <a:latin typeface="Calibri"/>
                <a:ea typeface="Calibri"/>
                <a:cs typeface="Calibri"/>
                <a:sym typeface="Calibri"/>
              </a:rPr>
              <a:t> data vectors from </a:t>
            </a:r>
            <a:r>
              <a:rPr lang="en-US" sz="2000" b="0" i="1" u="none" strike="noStrike" cap="none">
                <a:solidFill>
                  <a:schemeClr val="dk1"/>
                </a:solidFill>
                <a:latin typeface="Calibri"/>
                <a:ea typeface="Calibri"/>
                <a:cs typeface="Calibri"/>
                <a:sym typeface="Calibri"/>
              </a:rPr>
              <a:t>n</a:t>
            </a:r>
            <a:r>
              <a:rPr lang="en-US" sz="2000" b="0" i="0" u="none" strike="noStrike" cap="none">
                <a:solidFill>
                  <a:schemeClr val="dk1"/>
                </a:solidFill>
                <a:latin typeface="Calibri"/>
                <a:ea typeface="Calibri"/>
                <a:cs typeface="Calibri"/>
                <a:sym typeface="Calibri"/>
              </a:rPr>
              <a:t>-dimensions, find </a:t>
            </a:r>
            <a:r>
              <a:rPr lang="en-US" sz="2000" b="0" i="1" u="none" strike="noStrike" cap="none">
                <a:solidFill>
                  <a:schemeClr val="dk1"/>
                </a:solidFill>
                <a:latin typeface="Calibri"/>
                <a:ea typeface="Calibri"/>
                <a:cs typeface="Calibri"/>
                <a:sym typeface="Calibri"/>
              </a:rPr>
              <a:t>k</a:t>
            </a:r>
            <a:r>
              <a:rPr lang="en-US" sz="2000" b="0" i="0" u="none" strike="noStrike" cap="none">
                <a:solidFill>
                  <a:schemeClr val="dk1"/>
                </a:solidFill>
                <a:latin typeface="Calibri"/>
                <a:ea typeface="Calibri"/>
                <a:cs typeface="Calibri"/>
                <a:sym typeface="Calibri"/>
              </a:rPr>
              <a:t> ≤ </a:t>
            </a:r>
            <a:r>
              <a:rPr lang="en-US" sz="2000" b="0" i="1" u="none" strike="noStrike" cap="none">
                <a:solidFill>
                  <a:schemeClr val="dk1"/>
                </a:solidFill>
                <a:latin typeface="Calibri"/>
                <a:ea typeface="Calibri"/>
                <a:cs typeface="Calibri"/>
                <a:sym typeface="Calibri"/>
              </a:rPr>
              <a:t>n </a:t>
            </a:r>
            <a:r>
              <a:rPr lang="en-US" sz="2000" b="0" i="0" u="none" strike="noStrike" cap="none">
                <a:solidFill>
                  <a:schemeClr val="dk1"/>
                </a:solidFill>
                <a:latin typeface="Calibri"/>
                <a:ea typeface="Calibri"/>
                <a:cs typeface="Calibri"/>
                <a:sym typeface="Calibri"/>
              </a:rPr>
              <a:t>orthogonal vectors (</a:t>
            </a:r>
            <a:r>
              <a:rPr lang="en-US" sz="2000" b="0" i="1" u="none" strike="noStrike" cap="none">
                <a:solidFill>
                  <a:schemeClr val="dk1"/>
                </a:solidFill>
                <a:latin typeface="Calibri"/>
                <a:ea typeface="Calibri"/>
                <a:cs typeface="Calibri"/>
                <a:sym typeface="Calibri"/>
              </a:rPr>
              <a:t>principal components</a:t>
            </a:r>
            <a:r>
              <a:rPr lang="en-US" sz="2000" b="0" i="0" u="none" strike="noStrike" cap="none">
                <a:solidFill>
                  <a:schemeClr val="dk1"/>
                </a:solidFill>
                <a:latin typeface="Calibri"/>
                <a:ea typeface="Calibri"/>
                <a:cs typeface="Calibri"/>
                <a:sym typeface="Calibri"/>
              </a:rPr>
              <a:t>) that can be best used to represent data </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Normalize input data: Each attribute falls within the same range</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Compute </a:t>
            </a:r>
            <a:r>
              <a:rPr lang="en-US" sz="2000" b="0" i="1" u="none" strike="noStrike" cap="none">
                <a:solidFill>
                  <a:schemeClr val="dk1"/>
                </a:solidFill>
                <a:latin typeface="Calibri"/>
                <a:ea typeface="Calibri"/>
                <a:cs typeface="Calibri"/>
                <a:sym typeface="Calibri"/>
              </a:rPr>
              <a:t>k</a:t>
            </a:r>
            <a:r>
              <a:rPr lang="en-US" sz="2000" b="0" i="0" u="none" strike="noStrike" cap="none">
                <a:solidFill>
                  <a:schemeClr val="dk1"/>
                </a:solidFill>
                <a:latin typeface="Calibri"/>
                <a:ea typeface="Calibri"/>
                <a:cs typeface="Calibri"/>
                <a:sym typeface="Calibri"/>
              </a:rPr>
              <a:t> orthonormal (unit) vectors, i.e., </a:t>
            </a:r>
            <a:r>
              <a:rPr lang="en-US" sz="2000" b="0" i="1" u="none" strike="noStrike" cap="none">
                <a:solidFill>
                  <a:schemeClr val="dk1"/>
                </a:solidFill>
                <a:latin typeface="Calibri"/>
                <a:ea typeface="Calibri"/>
                <a:cs typeface="Calibri"/>
                <a:sym typeface="Calibri"/>
              </a:rPr>
              <a:t>principal components</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Each input data (vector) is a linear combination of the </a:t>
            </a:r>
            <a:r>
              <a:rPr lang="en-US" sz="2000" b="0" i="1" u="none" strike="noStrike" cap="none">
                <a:solidFill>
                  <a:schemeClr val="dk1"/>
                </a:solidFill>
                <a:latin typeface="Calibri"/>
                <a:ea typeface="Calibri"/>
                <a:cs typeface="Calibri"/>
                <a:sym typeface="Calibri"/>
              </a:rPr>
              <a:t>k</a:t>
            </a:r>
            <a:r>
              <a:rPr lang="en-US" sz="2000" b="0" i="0" u="none" strike="noStrike" cap="none">
                <a:solidFill>
                  <a:schemeClr val="dk1"/>
                </a:solidFill>
                <a:latin typeface="Calibri"/>
                <a:ea typeface="Calibri"/>
                <a:cs typeface="Calibri"/>
                <a:sym typeface="Calibri"/>
              </a:rPr>
              <a:t> principal component vectors</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The principal components are sorted in order of decreasing “significance” or strength</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Since the components are sorted, the size of the data can be reduced by eliminating the </a:t>
            </a:r>
            <a:r>
              <a:rPr lang="en-US" sz="2000" b="0" i="1" u="none" strike="noStrike" cap="none">
                <a:solidFill>
                  <a:schemeClr val="dk1"/>
                </a:solidFill>
                <a:latin typeface="Calibri"/>
                <a:ea typeface="Calibri"/>
                <a:cs typeface="Calibri"/>
                <a:sym typeface="Calibri"/>
              </a:rPr>
              <a:t>weak components</a:t>
            </a:r>
            <a:r>
              <a:rPr lang="en-US" sz="2000" b="0" i="0" u="none" strike="noStrike" cap="none">
                <a:solidFill>
                  <a:schemeClr val="dk1"/>
                </a:solidFill>
                <a:latin typeface="Calibri"/>
                <a:ea typeface="Calibri"/>
                <a:cs typeface="Calibri"/>
                <a:sym typeface="Calibri"/>
              </a:rPr>
              <a:t>, i.e., those with low variance (i.e., using the strongest principal components, it is possible to reconstruct a good approximation of the original data)</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Works for numeric data only</a:t>
            </a:r>
          </a:p>
        </p:txBody>
      </p:sp>
      <p:sp>
        <p:nvSpPr>
          <p:cNvPr id="386" name="Shape 386"/>
          <p:cNvSpPr txBox="1">
            <a:spLocks noGrp="1"/>
          </p:cNvSpPr>
          <p:nvPr>
            <p:ph type="title"/>
          </p:nvPr>
        </p:nvSpPr>
        <p:spPr>
          <a:xfrm>
            <a:off x="0" y="152400"/>
            <a:ext cx="9144000" cy="990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Principal Component Analysis (Steps)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22</a:t>
            </a:fld>
            <a:endParaRPr lang="en-US" sz="1200" b="0" i="0" u="none" strike="noStrike" cap="none">
              <a:solidFill>
                <a:schemeClr val="dk1"/>
              </a:solidFill>
              <a:latin typeface="Tahoma"/>
              <a:ea typeface="Tahoma"/>
              <a:cs typeface="Tahoma"/>
              <a:sym typeface="Tahoma"/>
            </a:endParaRPr>
          </a:p>
        </p:txBody>
      </p:sp>
      <p:sp>
        <p:nvSpPr>
          <p:cNvPr id="393" name="Shape 393"/>
          <p:cNvSpPr txBox="1">
            <a:spLocks noGrp="1"/>
          </p:cNvSpPr>
          <p:nvPr>
            <p:ph type="title"/>
          </p:nvPr>
        </p:nvSpPr>
        <p:spPr>
          <a:xfrm>
            <a:off x="0" y="3048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Attribute Subset Selection</a:t>
            </a:r>
          </a:p>
        </p:txBody>
      </p:sp>
      <p:sp>
        <p:nvSpPr>
          <p:cNvPr id="394" name="Shape 394"/>
          <p:cNvSpPr txBox="1">
            <a:spLocks noGrp="1"/>
          </p:cNvSpPr>
          <p:nvPr>
            <p:ph type="body" idx="1"/>
          </p:nvPr>
        </p:nvSpPr>
        <p:spPr>
          <a:xfrm>
            <a:off x="304800" y="1295400"/>
            <a:ext cx="8381999" cy="5181600"/>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Another way to reduce dimensionality of data</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Redundant attributes </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Duplicate much or all of the information contained in one or more other attributes</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E.g., purchase price of a product and the amount of sales tax paid</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Irrelevant attributes</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Contain no information that is useful for the data mining task at hand</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E.g., students' ID is often irrelevant to the task of predicting students' GPA</a:t>
            </a:r>
          </a:p>
        </p:txBody>
      </p:sp>
      <p:sp>
        <p:nvSpPr>
          <p:cNvPr id="395" name="Shape 395"/>
          <p:cNvSpPr txBox="1"/>
          <p:nvPr/>
        </p:nvSpPr>
        <p:spPr>
          <a:xfrm>
            <a:off x="1676400" y="3657600"/>
            <a:ext cx="16001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96" name="Shape 396"/>
          <p:cNvSpPr txBox="1"/>
          <p:nvPr/>
        </p:nvSpPr>
        <p:spPr>
          <a:xfrm>
            <a:off x="1717675" y="5984875"/>
            <a:ext cx="18414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23</a:t>
            </a:fld>
            <a:endParaRPr lang="en-US" sz="1200" b="0" i="0" u="none" strike="noStrike" cap="none">
              <a:solidFill>
                <a:schemeClr val="dk1"/>
              </a:solidFill>
              <a:latin typeface="Tahoma"/>
              <a:ea typeface="Tahoma"/>
              <a:cs typeface="Tahoma"/>
              <a:sym typeface="Tahoma"/>
            </a:endParaRPr>
          </a:p>
        </p:txBody>
      </p:sp>
      <p:sp>
        <p:nvSpPr>
          <p:cNvPr id="403" name="Shape 403"/>
          <p:cNvSpPr txBox="1">
            <a:spLocks noGrp="1"/>
          </p:cNvSpPr>
          <p:nvPr>
            <p:ph type="title"/>
          </p:nvPr>
        </p:nvSpPr>
        <p:spPr>
          <a:xfrm>
            <a:off x="0" y="3048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Heuristic Search in Attribute Selection</a:t>
            </a:r>
          </a:p>
        </p:txBody>
      </p:sp>
      <p:sp>
        <p:nvSpPr>
          <p:cNvPr id="404" name="Shape 404"/>
          <p:cNvSpPr txBox="1">
            <a:spLocks noGrp="1"/>
          </p:cNvSpPr>
          <p:nvPr>
            <p:ph type="body" idx="1"/>
          </p:nvPr>
        </p:nvSpPr>
        <p:spPr>
          <a:xfrm>
            <a:off x="304800" y="1295400"/>
            <a:ext cx="86105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There are </a:t>
            </a:r>
            <a:r>
              <a:rPr lang="en-US" sz="2400" b="0" i="1" u="none" strike="noStrike" cap="none">
                <a:solidFill>
                  <a:schemeClr val="dk1"/>
                </a:solidFill>
                <a:latin typeface="Calibri"/>
                <a:ea typeface="Calibri"/>
                <a:cs typeface="Calibri"/>
                <a:sym typeface="Calibri"/>
              </a:rPr>
              <a:t>2</a:t>
            </a:r>
            <a:r>
              <a:rPr lang="en-US" sz="2400" b="0" i="1" u="none" strike="noStrike" cap="none" baseline="30000">
                <a:solidFill>
                  <a:schemeClr val="dk1"/>
                </a:solidFill>
                <a:latin typeface="Calibri"/>
                <a:ea typeface="Calibri"/>
                <a:cs typeface="Calibri"/>
                <a:sym typeface="Calibri"/>
              </a:rPr>
              <a:t>d</a:t>
            </a:r>
            <a:r>
              <a:rPr lang="en-US" sz="2400" b="0" i="0" u="none" strike="noStrike" cap="none">
                <a:solidFill>
                  <a:schemeClr val="dk1"/>
                </a:solidFill>
                <a:latin typeface="Calibri"/>
                <a:ea typeface="Calibri"/>
                <a:cs typeface="Calibri"/>
                <a:sym typeface="Calibri"/>
              </a:rPr>
              <a:t> possible attribute combinations of </a:t>
            </a:r>
            <a:r>
              <a:rPr lang="en-US" sz="2400" b="0" i="1" u="none" strike="noStrike" cap="none">
                <a:solidFill>
                  <a:schemeClr val="dk1"/>
                </a:solidFill>
                <a:latin typeface="Calibri"/>
                <a:ea typeface="Calibri"/>
                <a:cs typeface="Calibri"/>
                <a:sym typeface="Calibri"/>
              </a:rPr>
              <a:t>d</a:t>
            </a:r>
            <a:r>
              <a:rPr lang="en-US" sz="2400" b="0" i="0" u="none" strike="noStrike" cap="none">
                <a:solidFill>
                  <a:schemeClr val="dk1"/>
                </a:solidFill>
                <a:latin typeface="Calibri"/>
                <a:ea typeface="Calibri"/>
                <a:cs typeface="Calibri"/>
                <a:sym typeface="Calibri"/>
              </a:rPr>
              <a:t>  attributes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Typical heuristic attribute selection methods: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Best single attribute under the attribute independence assumption: choose by significance tests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Best step-wise feature selection:</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The best single-attribute is picked first</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Then next best attribute condition to the first,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Step-wise attribute elimination:</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Repeatedly eliminate the worst attribute</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Best combined attribute selection and elimination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Optimal branch and bound:</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Use attribute elimination and backtracking</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24</a:t>
            </a:fld>
            <a:endParaRPr lang="en-US" sz="1200" b="0" i="0" u="none" strike="noStrike" cap="none">
              <a:solidFill>
                <a:schemeClr val="dk1"/>
              </a:solidFill>
              <a:latin typeface="Tahoma"/>
              <a:ea typeface="Tahoma"/>
              <a:cs typeface="Tahoma"/>
              <a:sym typeface="Tahoma"/>
            </a:endParaRPr>
          </a:p>
        </p:txBody>
      </p:sp>
      <p:sp>
        <p:nvSpPr>
          <p:cNvPr id="411" name="Shape 411"/>
          <p:cNvSpPr txBox="1">
            <a:spLocks noGrp="1"/>
          </p:cNvSpPr>
          <p:nvPr>
            <p:ph type="title"/>
          </p:nvPr>
        </p:nvSpPr>
        <p:spPr>
          <a:xfrm>
            <a:off x="152400" y="304800"/>
            <a:ext cx="8763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Attribute Creation (Feature Generation)</a:t>
            </a:r>
          </a:p>
        </p:txBody>
      </p:sp>
      <p:sp>
        <p:nvSpPr>
          <p:cNvPr id="412" name="Shape 412"/>
          <p:cNvSpPr txBox="1">
            <a:spLocks noGrp="1"/>
          </p:cNvSpPr>
          <p:nvPr>
            <p:ph type="body" idx="1"/>
          </p:nvPr>
        </p:nvSpPr>
        <p:spPr>
          <a:xfrm>
            <a:off x="304800" y="1295400"/>
            <a:ext cx="83819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Create new attributes (features) that can capture the important information in a data set more effectively than the original ones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Three general methodologies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Attribute extraction</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 Domain-specific</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Mapping data to new space (see: data reduction)</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E.g., Fourier transformation, wavelet transformation, manifold approaches (not covered)</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Attribute construction </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Combining features (see: discriminative frequent patterns in Chapter on “Advanced Classification”)</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Data discretization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Similarity and Dissimilarity</a:t>
            </a:r>
          </a:p>
        </p:txBody>
      </p:sp>
      <p:sp>
        <p:nvSpPr>
          <p:cNvPr id="556" name="Shape 556"/>
          <p:cNvSpPr txBox="1">
            <a:spLocks noGrp="1"/>
          </p:cNvSpPr>
          <p:nvPr>
            <p:ph type="body" idx="4294967295"/>
          </p:nvPr>
        </p:nvSpPr>
        <p:spPr>
          <a:xfrm>
            <a:off x="411162" y="1143000"/>
            <a:ext cx="8318500" cy="5181600"/>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Similarity</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Numerical measure of how alike two data objects are.</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Is higher when objects are more alike.</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Often falls in the range [0,1]</a:t>
            </a: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Dissimilarity</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Numerical measure of how different are two data objects</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Lower when objects are more alike</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Minimum dissimilarity is often 0</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Upper limit varies</a:t>
            </a:r>
          </a:p>
          <a:p>
            <a:pPr marL="292100" marR="0" lvl="0" indent="-292100" algn="l" rtl="0">
              <a:lnSpc>
                <a:spcPct val="100000"/>
              </a:lnSpc>
              <a:spcBef>
                <a:spcPts val="680"/>
              </a:spcBef>
              <a:spcAft>
                <a:spcPts val="40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Proximity refers to a similarity or dissimilarity</a:t>
            </a:r>
          </a:p>
        </p:txBody>
      </p:sp>
    </p:spTree>
    <p:extLst>
      <p:ext uri="{BB962C8B-B14F-4D97-AF65-F5344CB8AC3E}">
        <p14:creationId xmlns:p14="http://schemas.microsoft.com/office/powerpoint/2010/main" xmlns="" val="2989316360"/>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Similarity/Dissimilarity for Simple Attributes</a:t>
            </a:r>
          </a:p>
        </p:txBody>
      </p:sp>
      <p:pic>
        <p:nvPicPr>
          <p:cNvPr id="562" name="Shape 562"/>
          <p:cNvPicPr preferRelativeResize="0"/>
          <p:nvPr/>
        </p:nvPicPr>
        <p:blipFill rotWithShape="1">
          <a:blip r:embed="rId3">
            <a:alphaModFix/>
          </a:blip>
          <a:srcRect l="3599" t="35197" r="7112" b="10513"/>
          <a:stretch/>
        </p:blipFill>
        <p:spPr>
          <a:xfrm>
            <a:off x="76200" y="1905000"/>
            <a:ext cx="9021761" cy="4113211"/>
          </a:xfrm>
          <a:prstGeom prst="rect">
            <a:avLst/>
          </a:prstGeom>
          <a:noFill/>
          <a:ln>
            <a:noFill/>
          </a:ln>
        </p:spPr>
      </p:pic>
      <p:sp>
        <p:nvSpPr>
          <p:cNvPr id="563" name="Shape 563"/>
          <p:cNvSpPr txBox="1"/>
          <p:nvPr/>
        </p:nvSpPr>
        <p:spPr>
          <a:xfrm>
            <a:off x="838200" y="1431925"/>
            <a:ext cx="6934199"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 are the attribute values for two data objects.</a:t>
            </a:r>
          </a:p>
        </p:txBody>
      </p:sp>
    </p:spTree>
    <p:extLst>
      <p:ext uri="{BB962C8B-B14F-4D97-AF65-F5344CB8AC3E}">
        <p14:creationId xmlns:p14="http://schemas.microsoft.com/office/powerpoint/2010/main" xmlns="" val="1955990444"/>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Euclidean Distance</a:t>
            </a:r>
          </a:p>
        </p:txBody>
      </p:sp>
      <p:sp>
        <p:nvSpPr>
          <p:cNvPr id="569" name="Shape 569"/>
          <p:cNvSpPr txBox="1">
            <a:spLocks noGrp="1"/>
          </p:cNvSpPr>
          <p:nvPr>
            <p:ph type="body" idx="4294967295"/>
          </p:nvPr>
        </p:nvSpPr>
        <p:spPr>
          <a:xfrm>
            <a:off x="639762" y="1143000"/>
            <a:ext cx="8001000" cy="750887"/>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Euclidean Distance</a:t>
            </a:r>
          </a:p>
          <a:p>
            <a:pPr marL="800100" marR="0" lvl="1" indent="-342900" algn="l" rtl="0">
              <a:lnSpc>
                <a:spcPct val="90000"/>
              </a:lnSpc>
              <a:spcBef>
                <a:spcPts val="800"/>
              </a:spcBef>
              <a:spcAft>
                <a:spcPts val="0"/>
              </a:spcAft>
              <a:buClr>
                <a:srgbClr val="0C7B9C"/>
              </a:buClr>
              <a:buSzPct val="100000"/>
              <a:buFont typeface="Arial"/>
              <a:buNone/>
            </a:pPr>
            <a:endParaRPr sz="2000" b="0" i="0" u="none" strike="noStrike" cap="none">
              <a:solidFill>
                <a:schemeClr val="dk1"/>
              </a:solidFill>
              <a:latin typeface="Arial"/>
              <a:ea typeface="Arial"/>
              <a:cs typeface="Arial"/>
              <a:sym typeface="Arial"/>
            </a:endParaRPr>
          </a:p>
          <a:p>
            <a:pPr marL="292100" marR="0" lvl="0" indent="-292100" algn="l" rtl="0">
              <a:lnSpc>
                <a:spcPct val="90000"/>
              </a:lnSpc>
              <a:spcBef>
                <a:spcPts val="880"/>
              </a:spcBef>
              <a:spcAft>
                <a:spcPts val="0"/>
              </a:spcAft>
              <a:buClr>
                <a:srgbClr val="0C7B9C"/>
              </a:buClr>
              <a:buSzPct val="75000"/>
              <a:buFont typeface="Arial"/>
              <a:buNone/>
            </a:pPr>
            <a:endParaRPr sz="2400" b="0" i="0" u="none" strike="noStrike" cap="none">
              <a:solidFill>
                <a:schemeClr val="dk1"/>
              </a:solidFill>
              <a:latin typeface="Arial"/>
              <a:ea typeface="Arial"/>
              <a:cs typeface="Arial"/>
              <a:sym typeface="Arial"/>
            </a:endParaRPr>
          </a:p>
          <a:p>
            <a:pPr marL="292100" marR="0" lvl="0" indent="-292100" algn="l" rtl="0">
              <a:lnSpc>
                <a:spcPct val="90000"/>
              </a:lnSpc>
              <a:spcBef>
                <a:spcPts val="880"/>
              </a:spcBef>
              <a:spcAft>
                <a:spcPts val="0"/>
              </a:spcAft>
              <a:buClr>
                <a:srgbClr val="0C7B9C"/>
              </a:buClr>
              <a:buSzPct val="75000"/>
              <a:buFont typeface="Arial"/>
              <a:buNone/>
            </a:pPr>
            <a:endParaRPr sz="2400" b="0" i="0" u="none" strike="noStrike" cap="none">
              <a:solidFill>
                <a:schemeClr val="dk1"/>
              </a:solidFill>
              <a:latin typeface="Arial"/>
              <a:ea typeface="Arial"/>
              <a:cs typeface="Arial"/>
              <a:sym typeface="Arial"/>
            </a:endParaRPr>
          </a:p>
          <a:p>
            <a:pPr marL="800100" marR="0" lvl="1" indent="-342900" algn="l" rtl="0">
              <a:lnSpc>
                <a:spcPct val="90000"/>
              </a:lnSpc>
              <a:spcBef>
                <a:spcPts val="80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   </a:t>
            </a:r>
          </a:p>
          <a:p>
            <a:pPr marL="800100" marR="0" lvl="1" indent="-342900" algn="l" rtl="0">
              <a:lnSpc>
                <a:spcPct val="90000"/>
              </a:lnSpc>
              <a:spcBef>
                <a:spcPts val="80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   Where </a:t>
            </a:r>
            <a:r>
              <a:rPr lang="en-US" sz="2000" b="0" i="1" u="none" strike="noStrike" cap="none">
                <a:solidFill>
                  <a:schemeClr val="dk1"/>
                </a:solidFill>
                <a:latin typeface="Arial"/>
                <a:ea typeface="Arial"/>
                <a:cs typeface="Arial"/>
                <a:sym typeface="Arial"/>
              </a:rPr>
              <a:t>n</a:t>
            </a:r>
            <a:r>
              <a:rPr lang="en-US" sz="2000" b="0" i="0" u="none" strike="noStrike" cap="none">
                <a:solidFill>
                  <a:schemeClr val="dk1"/>
                </a:solidFill>
                <a:latin typeface="Arial"/>
                <a:ea typeface="Arial"/>
                <a:cs typeface="Arial"/>
                <a:sym typeface="Arial"/>
              </a:rPr>
              <a:t> is the number of dimensions (attributes) and </a:t>
            </a:r>
            <a:r>
              <a:rPr lang="en-US" sz="2000" b="0" i="1" u="none" strike="noStrike" cap="none">
                <a:solidFill>
                  <a:schemeClr val="dk1"/>
                </a:solidFill>
                <a:latin typeface="Arial"/>
                <a:ea typeface="Arial"/>
                <a:cs typeface="Arial"/>
                <a:sym typeface="Arial"/>
              </a:rPr>
              <a:t>p</a:t>
            </a:r>
            <a:r>
              <a:rPr lang="en-US" sz="2000" b="0" i="1" u="none" strike="noStrike" cap="none" baseline="-25000">
                <a:solidFill>
                  <a:schemeClr val="dk1"/>
                </a:solidFill>
                <a:latin typeface="Arial"/>
                <a:ea typeface="Arial"/>
                <a:cs typeface="Arial"/>
                <a:sym typeface="Arial"/>
              </a:rPr>
              <a:t>k</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1" u="none" strike="noStrike" cap="none" baseline="-25000">
                <a:solidFill>
                  <a:schemeClr val="dk1"/>
                </a:solidFill>
                <a:latin typeface="Arial"/>
                <a:ea typeface="Arial"/>
                <a:cs typeface="Arial"/>
                <a:sym typeface="Arial"/>
              </a:rPr>
              <a:t>k</a:t>
            </a:r>
            <a:r>
              <a:rPr lang="en-US" sz="2000" b="0" i="0" u="none" strike="noStrike" cap="none">
                <a:solidFill>
                  <a:schemeClr val="dk1"/>
                </a:solidFill>
                <a:latin typeface="Arial"/>
                <a:ea typeface="Arial"/>
                <a:cs typeface="Arial"/>
                <a:sym typeface="Arial"/>
              </a:rPr>
              <a:t> are, respectively, the k</a:t>
            </a:r>
            <a:r>
              <a:rPr lang="en-US" sz="2000" b="0" i="0" u="none" strike="noStrike" cap="none" baseline="30000">
                <a:solidFill>
                  <a:schemeClr val="dk1"/>
                </a:solidFill>
                <a:latin typeface="Arial"/>
                <a:ea typeface="Arial"/>
                <a:cs typeface="Arial"/>
                <a:sym typeface="Arial"/>
              </a:rPr>
              <a:t>th</a:t>
            </a:r>
            <a:r>
              <a:rPr lang="en-US" sz="2000" b="0" i="0" u="none" strike="noStrike" cap="none">
                <a:solidFill>
                  <a:schemeClr val="dk1"/>
                </a:solidFill>
                <a:latin typeface="Arial"/>
                <a:ea typeface="Arial"/>
                <a:cs typeface="Arial"/>
                <a:sym typeface="Arial"/>
              </a:rPr>
              <a:t> attributes (components) or data objects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a:t>
            </a:r>
          </a:p>
          <a:p>
            <a:pPr marL="800100" marR="0" lvl="1" indent="-342900" algn="l" rtl="0">
              <a:lnSpc>
                <a:spcPct val="90000"/>
              </a:lnSpc>
              <a:spcBef>
                <a:spcPts val="800"/>
              </a:spcBef>
              <a:spcAft>
                <a:spcPts val="0"/>
              </a:spcAft>
              <a:buClr>
                <a:srgbClr val="0C7B9C"/>
              </a:buClr>
              <a:buSzPct val="25000"/>
              <a:buFont typeface="Arial"/>
              <a:buNone/>
            </a:pPr>
            <a:endParaRPr sz="2000" b="0" i="0" u="none" strike="noStrike" cap="none">
              <a:solidFill>
                <a:schemeClr val="dk1"/>
              </a:solidFill>
              <a:latin typeface="Arial"/>
              <a:ea typeface="Arial"/>
              <a:cs typeface="Arial"/>
              <a:sym typeface="Arial"/>
            </a:endParaRPr>
          </a:p>
          <a:p>
            <a:pPr marL="292100" marR="0" lvl="0" indent="-292100" algn="l" rtl="0">
              <a:lnSpc>
                <a:spcPct val="90000"/>
              </a:lnSpc>
              <a:spcBef>
                <a:spcPts val="880"/>
              </a:spcBef>
              <a:spcAft>
                <a:spcPts val="40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Standardization is necessary, if scales differ.</a:t>
            </a:r>
          </a:p>
        </p:txBody>
      </p:sp>
      <p:pic>
        <p:nvPicPr>
          <p:cNvPr id="570" name="Shape 570"/>
          <p:cNvPicPr preferRelativeResize="0"/>
          <p:nvPr/>
        </p:nvPicPr>
        <p:blipFill rotWithShape="1">
          <a:blip r:embed="rId3">
            <a:alphaModFix/>
          </a:blip>
          <a:srcRect/>
          <a:stretch/>
        </p:blipFill>
        <p:spPr>
          <a:xfrm>
            <a:off x="1708150" y="1676400"/>
            <a:ext cx="3854449" cy="1273174"/>
          </a:xfrm>
          <a:prstGeom prst="rect">
            <a:avLst/>
          </a:prstGeom>
          <a:noFill/>
          <a:ln>
            <a:noFill/>
          </a:ln>
        </p:spPr>
      </p:pic>
    </p:spTree>
    <p:extLst>
      <p:ext uri="{BB962C8B-B14F-4D97-AF65-F5344CB8AC3E}">
        <p14:creationId xmlns:p14="http://schemas.microsoft.com/office/powerpoint/2010/main" xmlns="" val="4257516224"/>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Euclidean Distance</a:t>
            </a:r>
          </a:p>
        </p:txBody>
      </p:sp>
      <p:pic>
        <p:nvPicPr>
          <p:cNvPr id="576" name="Shape 576"/>
          <p:cNvPicPr preferRelativeResize="0"/>
          <p:nvPr/>
        </p:nvPicPr>
        <p:blipFill rotWithShape="1">
          <a:blip r:embed="rId3">
            <a:alphaModFix/>
          </a:blip>
          <a:srcRect/>
          <a:stretch/>
        </p:blipFill>
        <p:spPr>
          <a:xfrm>
            <a:off x="381000" y="1295400"/>
            <a:ext cx="3635374" cy="2654299"/>
          </a:xfrm>
          <a:prstGeom prst="rect">
            <a:avLst/>
          </a:prstGeom>
          <a:noFill/>
          <a:ln>
            <a:noFill/>
          </a:ln>
        </p:spPr>
      </p:pic>
      <p:pic>
        <p:nvPicPr>
          <p:cNvPr id="577" name="Shape 577"/>
          <p:cNvPicPr preferRelativeResize="0"/>
          <p:nvPr/>
        </p:nvPicPr>
        <p:blipFill rotWithShape="1">
          <a:blip r:embed="rId4">
            <a:alphaModFix/>
          </a:blip>
          <a:srcRect/>
          <a:stretch/>
        </p:blipFill>
        <p:spPr>
          <a:xfrm>
            <a:off x="4648200" y="1828800"/>
            <a:ext cx="2962275" cy="1363661"/>
          </a:xfrm>
          <a:prstGeom prst="rect">
            <a:avLst/>
          </a:prstGeom>
          <a:noFill/>
          <a:ln>
            <a:noFill/>
          </a:ln>
        </p:spPr>
      </p:pic>
      <p:sp>
        <p:nvSpPr>
          <p:cNvPr id="578" name="Shape 578"/>
          <p:cNvSpPr txBox="1"/>
          <p:nvPr/>
        </p:nvSpPr>
        <p:spPr>
          <a:xfrm>
            <a:off x="3200400" y="5638800"/>
            <a:ext cx="2133599"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Distance Matrix</a:t>
            </a:r>
          </a:p>
        </p:txBody>
      </p:sp>
      <p:pic>
        <p:nvPicPr>
          <p:cNvPr id="579" name="Shape 579"/>
          <p:cNvPicPr preferRelativeResize="0"/>
          <p:nvPr/>
        </p:nvPicPr>
        <p:blipFill rotWithShape="1">
          <a:blip r:embed="rId5">
            <a:alphaModFix/>
          </a:blip>
          <a:srcRect/>
          <a:stretch/>
        </p:blipFill>
        <p:spPr>
          <a:xfrm>
            <a:off x="1905000" y="4038600"/>
            <a:ext cx="4927599" cy="1365250"/>
          </a:xfrm>
          <a:prstGeom prst="rect">
            <a:avLst/>
          </a:prstGeom>
          <a:noFill/>
          <a:ln>
            <a:noFill/>
          </a:ln>
        </p:spPr>
      </p:pic>
    </p:spTree>
    <p:extLst>
      <p:ext uri="{BB962C8B-B14F-4D97-AF65-F5344CB8AC3E}">
        <p14:creationId xmlns:p14="http://schemas.microsoft.com/office/powerpoint/2010/main" xmlns="" val="2002582065"/>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Minkowski Distance</a:t>
            </a:r>
          </a:p>
        </p:txBody>
      </p:sp>
      <p:sp>
        <p:nvSpPr>
          <p:cNvPr id="585" name="Shape 585"/>
          <p:cNvSpPr txBox="1">
            <a:spLocks noGrp="1"/>
          </p:cNvSpPr>
          <p:nvPr>
            <p:ph type="body" idx="4294967295"/>
          </p:nvPr>
        </p:nvSpPr>
        <p:spPr>
          <a:xfrm>
            <a:off x="639762" y="1143000"/>
            <a:ext cx="8001000" cy="750887"/>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Minkowski Distance is a generalization of Euclidean Distance</a:t>
            </a:r>
          </a:p>
          <a:p>
            <a:pPr marL="800100" marR="0" lvl="1" indent="-342900" algn="l" rtl="0">
              <a:lnSpc>
                <a:spcPct val="90000"/>
              </a:lnSpc>
              <a:spcBef>
                <a:spcPts val="800"/>
              </a:spcBef>
              <a:spcAft>
                <a:spcPts val="0"/>
              </a:spcAft>
              <a:buClr>
                <a:srgbClr val="0C7B9C"/>
              </a:buClr>
              <a:buSzPct val="100000"/>
              <a:buFont typeface="Arial"/>
              <a:buNone/>
            </a:pPr>
            <a:endParaRPr sz="2000" b="0" i="0" u="none" strike="noStrike" cap="none">
              <a:solidFill>
                <a:schemeClr val="dk1"/>
              </a:solidFill>
              <a:latin typeface="Arial"/>
              <a:ea typeface="Arial"/>
              <a:cs typeface="Arial"/>
              <a:sym typeface="Arial"/>
            </a:endParaRPr>
          </a:p>
          <a:p>
            <a:pPr marL="292100" marR="0" lvl="0" indent="-292100" algn="l" rtl="0">
              <a:lnSpc>
                <a:spcPct val="90000"/>
              </a:lnSpc>
              <a:spcBef>
                <a:spcPts val="880"/>
              </a:spcBef>
              <a:spcAft>
                <a:spcPts val="0"/>
              </a:spcAft>
              <a:buClr>
                <a:srgbClr val="0C7B9C"/>
              </a:buClr>
              <a:buSzPct val="75000"/>
              <a:buFont typeface="Arial"/>
              <a:buNone/>
            </a:pPr>
            <a:endParaRPr sz="2400" b="0" i="0" u="none" strike="noStrike" cap="none">
              <a:solidFill>
                <a:schemeClr val="dk1"/>
              </a:solidFill>
              <a:latin typeface="Arial"/>
              <a:ea typeface="Arial"/>
              <a:cs typeface="Arial"/>
              <a:sym typeface="Arial"/>
            </a:endParaRPr>
          </a:p>
          <a:p>
            <a:pPr marL="292100" marR="0" lvl="0" indent="-292100" algn="l" rtl="0">
              <a:lnSpc>
                <a:spcPct val="90000"/>
              </a:lnSpc>
              <a:spcBef>
                <a:spcPts val="880"/>
              </a:spcBef>
              <a:spcAft>
                <a:spcPts val="0"/>
              </a:spcAft>
              <a:buClr>
                <a:srgbClr val="0C7B9C"/>
              </a:buClr>
              <a:buSzPct val="75000"/>
              <a:buFont typeface="Arial"/>
              <a:buNone/>
            </a:pPr>
            <a:endParaRPr sz="2400" b="0" i="0" u="none" strike="noStrike" cap="none">
              <a:solidFill>
                <a:schemeClr val="dk1"/>
              </a:solidFill>
              <a:latin typeface="Arial"/>
              <a:ea typeface="Arial"/>
              <a:cs typeface="Arial"/>
              <a:sym typeface="Arial"/>
            </a:endParaRPr>
          </a:p>
          <a:p>
            <a:pPr marL="800100" marR="0" lvl="1" indent="-342900" algn="l" rtl="0">
              <a:lnSpc>
                <a:spcPct val="90000"/>
              </a:lnSpc>
              <a:spcBef>
                <a:spcPts val="80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   </a:t>
            </a:r>
          </a:p>
          <a:p>
            <a:pPr marL="800100" marR="0" lvl="1" indent="-342900" algn="l" rtl="0">
              <a:lnSpc>
                <a:spcPct val="90000"/>
              </a:lnSpc>
              <a:spcBef>
                <a:spcPts val="80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   Where </a:t>
            </a:r>
            <a:r>
              <a:rPr lang="en-US" sz="2000" b="0" i="1" u="none" strike="noStrike" cap="none">
                <a:solidFill>
                  <a:schemeClr val="dk1"/>
                </a:solidFill>
                <a:latin typeface="Arial"/>
                <a:ea typeface="Arial"/>
                <a:cs typeface="Arial"/>
                <a:sym typeface="Arial"/>
              </a:rPr>
              <a:t>r</a:t>
            </a:r>
            <a:r>
              <a:rPr lang="en-US" sz="2000" b="0" i="0" u="none" strike="noStrike" cap="none">
                <a:solidFill>
                  <a:schemeClr val="dk1"/>
                </a:solidFill>
                <a:latin typeface="Arial"/>
                <a:ea typeface="Arial"/>
                <a:cs typeface="Arial"/>
                <a:sym typeface="Arial"/>
              </a:rPr>
              <a:t> is a parameter, </a:t>
            </a:r>
            <a:r>
              <a:rPr lang="en-US" sz="2000" b="0" i="1" u="none" strike="noStrike" cap="none">
                <a:solidFill>
                  <a:schemeClr val="dk1"/>
                </a:solidFill>
                <a:latin typeface="Arial"/>
                <a:ea typeface="Arial"/>
                <a:cs typeface="Arial"/>
                <a:sym typeface="Arial"/>
              </a:rPr>
              <a:t>n</a:t>
            </a:r>
            <a:r>
              <a:rPr lang="en-US" sz="2000" b="0" i="0" u="none" strike="noStrike" cap="none">
                <a:solidFill>
                  <a:schemeClr val="dk1"/>
                </a:solidFill>
                <a:latin typeface="Arial"/>
                <a:ea typeface="Arial"/>
                <a:cs typeface="Arial"/>
                <a:sym typeface="Arial"/>
              </a:rPr>
              <a:t> is the number of dimensions (attributes) and </a:t>
            </a:r>
            <a:r>
              <a:rPr lang="en-US" sz="2000" b="0" i="1" u="none" strike="noStrike" cap="none">
                <a:solidFill>
                  <a:schemeClr val="dk1"/>
                </a:solidFill>
                <a:latin typeface="Arial"/>
                <a:ea typeface="Arial"/>
                <a:cs typeface="Arial"/>
                <a:sym typeface="Arial"/>
              </a:rPr>
              <a:t>p</a:t>
            </a:r>
            <a:r>
              <a:rPr lang="en-US" sz="2000" b="0" i="1" u="none" strike="noStrike" cap="none" baseline="-25000">
                <a:solidFill>
                  <a:schemeClr val="dk1"/>
                </a:solidFill>
                <a:latin typeface="Arial"/>
                <a:ea typeface="Arial"/>
                <a:cs typeface="Arial"/>
                <a:sym typeface="Arial"/>
              </a:rPr>
              <a:t>k</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1" u="none" strike="noStrike" cap="none" baseline="-25000">
                <a:solidFill>
                  <a:schemeClr val="dk1"/>
                </a:solidFill>
                <a:latin typeface="Arial"/>
                <a:ea typeface="Arial"/>
                <a:cs typeface="Arial"/>
                <a:sym typeface="Arial"/>
              </a:rPr>
              <a:t>k</a:t>
            </a:r>
            <a:r>
              <a:rPr lang="en-US" sz="2000" b="0" i="0" u="none" strike="noStrike" cap="none">
                <a:solidFill>
                  <a:schemeClr val="dk1"/>
                </a:solidFill>
                <a:latin typeface="Arial"/>
                <a:ea typeface="Arial"/>
                <a:cs typeface="Arial"/>
                <a:sym typeface="Arial"/>
              </a:rPr>
              <a:t> are, respectively, the kth attributes (components) or data objects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a:t>
            </a:r>
          </a:p>
          <a:p>
            <a:pPr marL="292100" marR="0" lvl="0" indent="-292100" algn="l" rtl="0">
              <a:lnSpc>
                <a:spcPct val="100000"/>
              </a:lnSpc>
              <a:spcBef>
                <a:spcPts val="600"/>
              </a:spcBef>
              <a:spcAft>
                <a:spcPts val="400"/>
              </a:spcAft>
              <a:buClr>
                <a:srgbClr val="0C7B9C"/>
              </a:buClr>
              <a:buSzPct val="75000"/>
              <a:buFont typeface="Arial"/>
              <a:buNone/>
            </a:pPr>
            <a:endParaRPr sz="2000" b="0" i="0" u="none" strike="noStrike" cap="none">
              <a:solidFill>
                <a:schemeClr val="dk1"/>
              </a:solidFill>
              <a:latin typeface="Arial"/>
              <a:ea typeface="Arial"/>
              <a:cs typeface="Arial"/>
              <a:sym typeface="Arial"/>
            </a:endParaRPr>
          </a:p>
        </p:txBody>
      </p:sp>
      <p:pic>
        <p:nvPicPr>
          <p:cNvPr id="586" name="Shape 586"/>
          <p:cNvPicPr preferRelativeResize="0"/>
          <p:nvPr/>
        </p:nvPicPr>
        <p:blipFill rotWithShape="1">
          <a:blip r:embed="rId3">
            <a:alphaModFix/>
          </a:blip>
          <a:srcRect/>
          <a:stretch/>
        </p:blipFill>
        <p:spPr>
          <a:xfrm>
            <a:off x="1293812" y="1922461"/>
            <a:ext cx="4314824" cy="1490661"/>
          </a:xfrm>
          <a:prstGeom prst="rect">
            <a:avLst/>
          </a:prstGeom>
          <a:noFill/>
          <a:ln>
            <a:noFill/>
          </a:ln>
        </p:spPr>
      </p:pic>
    </p:spTree>
    <p:extLst>
      <p:ext uri="{BB962C8B-B14F-4D97-AF65-F5344CB8AC3E}">
        <p14:creationId xmlns:p14="http://schemas.microsoft.com/office/powerpoint/2010/main" xmlns="" val="4080565055"/>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3</a:t>
            </a:fld>
            <a:endParaRPr lang="en-US" sz="1200" b="0" i="0" u="none" strike="noStrike" cap="none">
              <a:solidFill>
                <a:schemeClr val="dk1"/>
              </a:solidFill>
              <a:latin typeface="Tahoma"/>
              <a:ea typeface="Tahoma"/>
              <a:cs typeface="Tahoma"/>
              <a:sym typeface="Tahoma"/>
            </a:endParaRPr>
          </a:p>
        </p:txBody>
      </p:sp>
      <p:sp>
        <p:nvSpPr>
          <p:cNvPr id="91" name="Shape 91"/>
          <p:cNvSpPr txBox="1">
            <a:spLocks noGrp="1"/>
          </p:cNvSpPr>
          <p:nvPr>
            <p:ph type="title"/>
          </p:nvPr>
        </p:nvSpPr>
        <p:spPr>
          <a:xfrm>
            <a:off x="0" y="304800"/>
            <a:ext cx="9144000"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Data Quality: Why Preprocess the Data?</a:t>
            </a:r>
          </a:p>
        </p:txBody>
      </p:sp>
      <p:sp>
        <p:nvSpPr>
          <p:cNvPr id="92" name="Shape 92"/>
          <p:cNvSpPr txBox="1">
            <a:spLocks noGrp="1"/>
          </p:cNvSpPr>
          <p:nvPr>
            <p:ph type="body" idx="1"/>
          </p:nvPr>
        </p:nvSpPr>
        <p:spPr>
          <a:xfrm>
            <a:off x="304800" y="1295400"/>
            <a:ext cx="8381999" cy="4946650"/>
          </a:xfrm>
          <a:prstGeom prst="rect">
            <a:avLst/>
          </a:prstGeom>
          <a:noFill/>
          <a:ln>
            <a:noFill/>
          </a:ln>
        </p:spPr>
        <p:txBody>
          <a:bodyPr lIns="91425" tIns="45700" rIns="91425" bIns="45700" anchor="t" anchorCtr="0">
            <a:noAutofit/>
          </a:bodyPr>
          <a:lstStyle/>
          <a:p>
            <a:pPr marL="342900" marR="0" lvl="0" indent="-342900" algn="l" rtl="0">
              <a:lnSpc>
                <a:spcPct val="140000"/>
              </a:lnSpc>
              <a:spcBef>
                <a:spcPts val="0"/>
              </a:spcBef>
              <a:spcAft>
                <a:spcPts val="0"/>
              </a:spcAft>
              <a:buClr>
                <a:schemeClr val="folHlink"/>
              </a:buClr>
              <a:buSzPct val="60000"/>
              <a:buFont typeface="Noto Symbol"/>
              <a:buChar char="■"/>
            </a:pPr>
            <a:r>
              <a:rPr lang="en-US" sz="2600" b="0" i="0" u="none" strike="noStrike" cap="none">
                <a:solidFill>
                  <a:schemeClr val="dk1"/>
                </a:solidFill>
                <a:latin typeface="Calibri"/>
                <a:ea typeface="Calibri"/>
                <a:cs typeface="Calibri"/>
                <a:sym typeface="Calibri"/>
              </a:rPr>
              <a:t>Measures for data quality: A multidimensional view</a:t>
            </a:r>
          </a:p>
          <a:p>
            <a:pPr marL="742950" marR="0" lvl="1" indent="-285750" algn="l" rtl="0">
              <a:lnSpc>
                <a:spcPct val="140000"/>
              </a:lnSpc>
              <a:spcBef>
                <a:spcPts val="520"/>
              </a:spcBef>
              <a:spcAft>
                <a:spcPts val="0"/>
              </a:spcAft>
              <a:buClr>
                <a:schemeClr val="hlink"/>
              </a:buClr>
              <a:buSzPct val="55000"/>
              <a:buFont typeface="Noto Symbol"/>
              <a:buChar char="■"/>
            </a:pPr>
            <a:r>
              <a:rPr lang="en-US" sz="2600" b="0" i="0" u="none" strike="noStrike" cap="none">
                <a:solidFill>
                  <a:schemeClr val="dk1"/>
                </a:solidFill>
                <a:latin typeface="Calibri"/>
                <a:ea typeface="Calibri"/>
                <a:cs typeface="Calibri"/>
                <a:sym typeface="Calibri"/>
              </a:rPr>
              <a:t>Accuracy: correct or wrong, accurate or not</a:t>
            </a:r>
          </a:p>
          <a:p>
            <a:pPr marL="742950" marR="0" lvl="1" indent="-285750" algn="l" rtl="0">
              <a:lnSpc>
                <a:spcPct val="140000"/>
              </a:lnSpc>
              <a:spcBef>
                <a:spcPts val="520"/>
              </a:spcBef>
              <a:spcAft>
                <a:spcPts val="0"/>
              </a:spcAft>
              <a:buClr>
                <a:schemeClr val="hlink"/>
              </a:buClr>
              <a:buSzPct val="55000"/>
              <a:buFont typeface="Noto Symbol"/>
              <a:buChar char="■"/>
            </a:pPr>
            <a:r>
              <a:rPr lang="en-US" sz="2600" b="0" i="0" u="none" strike="noStrike" cap="none">
                <a:solidFill>
                  <a:schemeClr val="dk1"/>
                </a:solidFill>
                <a:latin typeface="Calibri"/>
                <a:ea typeface="Calibri"/>
                <a:cs typeface="Calibri"/>
                <a:sym typeface="Calibri"/>
              </a:rPr>
              <a:t>Completeness: not recorded, unavailable, …</a:t>
            </a:r>
          </a:p>
          <a:p>
            <a:pPr marL="742950" marR="0" lvl="1" indent="-285750" algn="l" rtl="0">
              <a:lnSpc>
                <a:spcPct val="140000"/>
              </a:lnSpc>
              <a:spcBef>
                <a:spcPts val="520"/>
              </a:spcBef>
              <a:spcAft>
                <a:spcPts val="0"/>
              </a:spcAft>
              <a:buClr>
                <a:schemeClr val="hlink"/>
              </a:buClr>
              <a:buSzPct val="55000"/>
              <a:buFont typeface="Noto Symbol"/>
              <a:buChar char="■"/>
            </a:pPr>
            <a:r>
              <a:rPr lang="en-US" sz="2600" b="0" i="0" u="none" strike="noStrike" cap="none">
                <a:solidFill>
                  <a:schemeClr val="dk1"/>
                </a:solidFill>
                <a:latin typeface="Calibri"/>
                <a:ea typeface="Calibri"/>
                <a:cs typeface="Calibri"/>
                <a:sym typeface="Calibri"/>
              </a:rPr>
              <a:t>Consistency: some modified but some not, dangling, …</a:t>
            </a:r>
          </a:p>
          <a:p>
            <a:pPr marL="742950" marR="0" lvl="1" indent="-285750" algn="l" rtl="0">
              <a:lnSpc>
                <a:spcPct val="140000"/>
              </a:lnSpc>
              <a:spcBef>
                <a:spcPts val="520"/>
              </a:spcBef>
              <a:spcAft>
                <a:spcPts val="0"/>
              </a:spcAft>
              <a:buClr>
                <a:schemeClr val="hlink"/>
              </a:buClr>
              <a:buSzPct val="55000"/>
              <a:buFont typeface="Noto Symbol"/>
              <a:buChar char="■"/>
            </a:pPr>
            <a:r>
              <a:rPr lang="en-US" sz="2600" b="0" i="0" u="none" strike="noStrike" cap="none">
                <a:solidFill>
                  <a:schemeClr val="dk1"/>
                </a:solidFill>
                <a:latin typeface="Calibri"/>
                <a:ea typeface="Calibri"/>
                <a:cs typeface="Calibri"/>
                <a:sym typeface="Calibri"/>
              </a:rPr>
              <a:t>Timeliness: timely update? </a:t>
            </a:r>
          </a:p>
          <a:p>
            <a:pPr marL="742950" marR="0" lvl="1" indent="-285750" algn="l" rtl="0">
              <a:lnSpc>
                <a:spcPct val="140000"/>
              </a:lnSpc>
              <a:spcBef>
                <a:spcPts val="520"/>
              </a:spcBef>
              <a:spcAft>
                <a:spcPts val="0"/>
              </a:spcAft>
              <a:buClr>
                <a:schemeClr val="hlink"/>
              </a:buClr>
              <a:buSzPct val="55000"/>
              <a:buFont typeface="Noto Symbol"/>
              <a:buChar char="■"/>
            </a:pPr>
            <a:r>
              <a:rPr lang="en-US" sz="2600" b="0" i="0" u="none" strike="noStrike" cap="none">
                <a:solidFill>
                  <a:schemeClr val="dk1"/>
                </a:solidFill>
                <a:latin typeface="Calibri"/>
                <a:ea typeface="Calibri"/>
                <a:cs typeface="Calibri"/>
                <a:sym typeface="Calibri"/>
              </a:rPr>
              <a:t>Believability: how trustable the data are correct?</a:t>
            </a:r>
          </a:p>
          <a:p>
            <a:pPr marL="742950" marR="0" lvl="1" indent="-285750" algn="l" rtl="0">
              <a:lnSpc>
                <a:spcPct val="140000"/>
              </a:lnSpc>
              <a:spcBef>
                <a:spcPts val="520"/>
              </a:spcBef>
              <a:spcAft>
                <a:spcPts val="0"/>
              </a:spcAft>
              <a:buClr>
                <a:schemeClr val="hlink"/>
              </a:buClr>
              <a:buSzPct val="55000"/>
              <a:buFont typeface="Noto Symbol"/>
              <a:buChar char="■"/>
            </a:pPr>
            <a:r>
              <a:rPr lang="en-US" sz="2600" b="0" i="0" u="none" strike="noStrike" cap="none">
                <a:solidFill>
                  <a:schemeClr val="dk1"/>
                </a:solidFill>
                <a:latin typeface="Calibri"/>
                <a:ea typeface="Calibri"/>
                <a:cs typeface="Calibri"/>
                <a:sym typeface="Calibri"/>
              </a:rPr>
              <a:t>Interpretability: how easily the data can be understood?</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Minkowski Distance: Examples</a:t>
            </a:r>
          </a:p>
        </p:txBody>
      </p:sp>
      <p:sp>
        <p:nvSpPr>
          <p:cNvPr id="592" name="Shape 592"/>
          <p:cNvSpPr txBox="1">
            <a:spLocks noGrp="1"/>
          </p:cNvSpPr>
          <p:nvPr>
            <p:ph type="body" idx="4294967295"/>
          </p:nvPr>
        </p:nvSpPr>
        <p:spPr>
          <a:xfrm>
            <a:off x="304800" y="1143000"/>
            <a:ext cx="8458200" cy="4495800"/>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400" b="0" i="1" u="none" strike="noStrike" cap="none">
                <a:solidFill>
                  <a:schemeClr val="dk1"/>
                </a:solidFill>
                <a:latin typeface="Arial"/>
                <a:ea typeface="Arial"/>
                <a:cs typeface="Arial"/>
                <a:sym typeface="Arial"/>
              </a:rPr>
              <a:t>r</a:t>
            </a:r>
            <a:r>
              <a:rPr lang="en-US" sz="2400" b="0" i="0" u="none" strike="noStrike" cap="none">
                <a:solidFill>
                  <a:schemeClr val="dk1"/>
                </a:solidFill>
                <a:latin typeface="Arial"/>
                <a:ea typeface="Arial"/>
                <a:cs typeface="Arial"/>
                <a:sym typeface="Arial"/>
              </a:rPr>
              <a:t> = 1.  City block (Manhattan, taxicab, L</a:t>
            </a:r>
            <a:r>
              <a:rPr lang="en-US" sz="2400" b="0" i="0" u="none" strike="noStrike" cap="none" baseline="-25000">
                <a:solidFill>
                  <a:schemeClr val="dk1"/>
                </a:solidFill>
                <a:latin typeface="Arial"/>
                <a:ea typeface="Arial"/>
                <a:cs typeface="Arial"/>
                <a:sym typeface="Arial"/>
              </a:rPr>
              <a:t>1</a:t>
            </a:r>
            <a:r>
              <a:rPr lang="en-US" sz="2400" b="0" i="0" u="none" strike="noStrike" cap="none">
                <a:solidFill>
                  <a:schemeClr val="dk1"/>
                </a:solidFill>
                <a:latin typeface="Arial"/>
                <a:ea typeface="Arial"/>
                <a:cs typeface="Arial"/>
                <a:sym typeface="Arial"/>
              </a:rPr>
              <a:t> norm) distance. </a:t>
            </a:r>
          </a:p>
          <a:p>
            <a:pPr marL="800100" marR="0" lvl="1" indent="-342900" algn="l" rtl="0">
              <a:lnSpc>
                <a:spcPct val="90000"/>
              </a:lnSpc>
              <a:spcBef>
                <a:spcPts val="760"/>
              </a:spcBef>
              <a:spcAft>
                <a:spcPts val="0"/>
              </a:spcAft>
              <a:buClr>
                <a:srgbClr val="0C7B9C"/>
              </a:buClr>
              <a:buSzPct val="100000"/>
              <a:buFont typeface="Arial"/>
              <a:buChar char="–"/>
            </a:pPr>
            <a:r>
              <a:rPr lang="en-US" sz="1800" b="0" i="0" u="none" strike="noStrike" cap="none">
                <a:solidFill>
                  <a:schemeClr val="dk1"/>
                </a:solidFill>
                <a:latin typeface="Arial"/>
                <a:ea typeface="Arial"/>
                <a:cs typeface="Arial"/>
                <a:sym typeface="Arial"/>
              </a:rPr>
              <a:t>A common example of this is the Hamming distance, which is just the number of bits that are different between two binary vectors</a:t>
            </a:r>
          </a:p>
          <a:p>
            <a:pPr marL="2057400" marR="0" lvl="4" indent="-228600" algn="l" rtl="0">
              <a:lnSpc>
                <a:spcPct val="90000"/>
              </a:lnSpc>
              <a:spcBef>
                <a:spcPts val="720"/>
              </a:spcBef>
              <a:spcAft>
                <a:spcPts val="0"/>
              </a:spcAft>
              <a:buClr>
                <a:schemeClr val="dk1"/>
              </a:buClr>
              <a:buSzPct val="100000"/>
              <a:buFont typeface="Times New Roman"/>
              <a:buNone/>
            </a:pPr>
            <a:endParaRPr sz="1600" b="1" i="0" u="none" strike="noStrike" cap="none">
              <a:solidFill>
                <a:schemeClr val="dk1"/>
              </a:solidFill>
              <a:latin typeface="Times New Roman"/>
              <a:ea typeface="Times New Roman"/>
              <a:cs typeface="Times New Roman"/>
              <a:sym typeface="Times New Roman"/>
            </a:endParaRPr>
          </a:p>
          <a:p>
            <a:pPr marL="292100" marR="0" lvl="0" indent="-292100" algn="l" rtl="0">
              <a:lnSpc>
                <a:spcPct val="90000"/>
              </a:lnSpc>
              <a:spcBef>
                <a:spcPts val="480"/>
              </a:spcBef>
              <a:spcAft>
                <a:spcPts val="0"/>
              </a:spcAft>
              <a:buClr>
                <a:srgbClr val="0C7B9C"/>
              </a:buClr>
              <a:buSzPct val="75000"/>
              <a:buFont typeface="Arial"/>
              <a:buChar char="●"/>
            </a:pPr>
            <a:r>
              <a:rPr lang="en-US" sz="2400" b="0" i="1" u="none" strike="noStrike" cap="none">
                <a:solidFill>
                  <a:schemeClr val="dk1"/>
                </a:solidFill>
                <a:latin typeface="Arial"/>
                <a:ea typeface="Arial"/>
                <a:cs typeface="Arial"/>
                <a:sym typeface="Arial"/>
              </a:rPr>
              <a:t>r</a:t>
            </a:r>
            <a:r>
              <a:rPr lang="en-US" sz="2400" b="0" i="0" u="none" strike="noStrike" cap="none">
                <a:solidFill>
                  <a:schemeClr val="dk1"/>
                </a:solidFill>
                <a:latin typeface="Arial"/>
                <a:ea typeface="Arial"/>
                <a:cs typeface="Arial"/>
                <a:sym typeface="Arial"/>
              </a:rPr>
              <a:t> = 2.  Euclidean distance</a:t>
            </a:r>
          </a:p>
          <a:p>
            <a:pPr marL="2057400" marR="0" lvl="4" indent="-228600" algn="l" rtl="0">
              <a:lnSpc>
                <a:spcPct val="90000"/>
              </a:lnSpc>
              <a:spcBef>
                <a:spcPts val="760"/>
              </a:spcBef>
              <a:spcAft>
                <a:spcPts val="0"/>
              </a:spcAft>
              <a:buClr>
                <a:schemeClr val="dk1"/>
              </a:buClr>
              <a:buSzPct val="100000"/>
              <a:buFont typeface="Times New Roman"/>
              <a:buNone/>
            </a:pPr>
            <a:endParaRPr sz="1800" b="0" i="0" u="none" strike="noStrike" cap="none">
              <a:solidFill>
                <a:schemeClr val="dk1"/>
              </a:solidFill>
              <a:latin typeface="Times New Roman"/>
              <a:ea typeface="Times New Roman"/>
              <a:cs typeface="Times New Roman"/>
              <a:sym typeface="Times New Roman"/>
            </a:endParaRPr>
          </a:p>
          <a:p>
            <a:pPr marL="292100" marR="0" lvl="0" indent="-292100" algn="l" rtl="0">
              <a:lnSpc>
                <a:spcPct val="90000"/>
              </a:lnSpc>
              <a:spcBef>
                <a:spcPts val="480"/>
              </a:spcBef>
              <a:spcAft>
                <a:spcPts val="0"/>
              </a:spcAft>
              <a:buClr>
                <a:srgbClr val="0C7B9C"/>
              </a:buClr>
              <a:buSzPct val="75000"/>
              <a:buFont typeface="Arial"/>
              <a:buChar char="●"/>
            </a:pPr>
            <a:r>
              <a:rPr lang="en-US" sz="2400" b="0" i="1" u="none" strike="noStrike" cap="none">
                <a:solidFill>
                  <a:schemeClr val="dk1"/>
                </a:solidFill>
                <a:latin typeface="Arial"/>
                <a:ea typeface="Arial"/>
                <a:cs typeface="Arial"/>
                <a:sym typeface="Arial"/>
              </a:rPr>
              <a:t>r</a:t>
            </a:r>
            <a:r>
              <a:rPr lang="en-US" sz="2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Times New Roman"/>
                <a:ea typeface="Times New Roman"/>
                <a:cs typeface="Times New Roman"/>
                <a:sym typeface="Times New Roman"/>
              </a:rPr>
              <a:t>→</a:t>
            </a:r>
            <a:r>
              <a:rPr lang="en-US" sz="2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Times New Roman"/>
                <a:ea typeface="Times New Roman"/>
                <a:cs typeface="Times New Roman"/>
                <a:sym typeface="Times New Roman"/>
              </a:rPr>
              <a:t>∞</a:t>
            </a:r>
            <a:r>
              <a:rPr lang="en-US" sz="2400" b="0" i="0" u="none" strike="noStrike" cap="none">
                <a:solidFill>
                  <a:schemeClr val="dk1"/>
                </a:solidFill>
                <a:latin typeface="Arial"/>
                <a:ea typeface="Arial"/>
                <a:cs typeface="Arial"/>
                <a:sym typeface="Arial"/>
              </a:rPr>
              <a:t>.  “supremum” (L</a:t>
            </a:r>
            <a:r>
              <a:rPr lang="en-US" sz="2400" b="0" i="0" u="none" strike="noStrike" cap="none" baseline="-25000">
                <a:solidFill>
                  <a:schemeClr val="dk1"/>
                </a:solidFill>
                <a:latin typeface="Arial"/>
                <a:ea typeface="Arial"/>
                <a:cs typeface="Arial"/>
                <a:sym typeface="Arial"/>
              </a:rPr>
              <a:t>max </a:t>
            </a:r>
            <a:r>
              <a:rPr lang="en-US" sz="2400" b="0" i="0" u="none" strike="noStrike" cap="none">
                <a:solidFill>
                  <a:schemeClr val="dk1"/>
                </a:solidFill>
                <a:latin typeface="Arial"/>
                <a:ea typeface="Arial"/>
                <a:cs typeface="Arial"/>
                <a:sym typeface="Arial"/>
              </a:rPr>
              <a:t>norm, L</a:t>
            </a:r>
            <a:r>
              <a:rPr lang="en-US" sz="2400" b="0" i="0" u="none" strike="noStrike" cap="none" baseline="-25000">
                <a:solidFill>
                  <a:schemeClr val="dk1"/>
                </a:solidFill>
                <a:latin typeface="Times New Roman"/>
                <a:ea typeface="Times New Roman"/>
                <a:cs typeface="Times New Roman"/>
                <a:sym typeface="Times New Roman"/>
              </a:rPr>
              <a:t>∞</a:t>
            </a:r>
            <a:r>
              <a:rPr lang="en-US" sz="2400" b="0" i="0" u="none" strike="noStrike" cap="none" baseline="-25000">
                <a:solidFill>
                  <a:schemeClr val="dk1"/>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norm) distance. </a:t>
            </a:r>
          </a:p>
          <a:p>
            <a:pPr marL="800100" marR="0" lvl="1" indent="-342900" algn="l" rtl="0">
              <a:lnSpc>
                <a:spcPct val="90000"/>
              </a:lnSpc>
              <a:spcBef>
                <a:spcPts val="760"/>
              </a:spcBef>
              <a:spcAft>
                <a:spcPts val="0"/>
              </a:spcAft>
              <a:buClr>
                <a:srgbClr val="0C7B9C"/>
              </a:buClr>
              <a:buSzPct val="100000"/>
              <a:buFont typeface="Arial"/>
              <a:buChar char="–"/>
            </a:pPr>
            <a:r>
              <a:rPr lang="en-US" sz="1800" b="0" i="0" u="none" strike="noStrike" cap="none">
                <a:solidFill>
                  <a:schemeClr val="dk1"/>
                </a:solidFill>
                <a:latin typeface="Arial"/>
                <a:ea typeface="Arial"/>
                <a:cs typeface="Arial"/>
                <a:sym typeface="Arial"/>
              </a:rPr>
              <a:t>This is the maximum difference between any component of the vectors</a:t>
            </a:r>
          </a:p>
          <a:p>
            <a:pPr marL="2057400" marR="0" lvl="4" indent="-228600" algn="l" rtl="0">
              <a:lnSpc>
                <a:spcPct val="90000"/>
              </a:lnSpc>
              <a:spcBef>
                <a:spcPts val="720"/>
              </a:spcBef>
              <a:spcAft>
                <a:spcPts val="0"/>
              </a:spcAft>
              <a:buClr>
                <a:schemeClr val="dk1"/>
              </a:buClr>
              <a:buSzPct val="100000"/>
              <a:buFont typeface="Times New Roman"/>
              <a:buNone/>
            </a:pPr>
            <a:endParaRPr sz="1600" b="0" i="0" u="none" strike="noStrike" cap="none">
              <a:solidFill>
                <a:schemeClr val="dk1"/>
              </a:solidFill>
              <a:latin typeface="Times New Roman"/>
              <a:ea typeface="Times New Roman"/>
              <a:cs typeface="Times New Roman"/>
              <a:sym typeface="Times New Roman"/>
            </a:endParaRPr>
          </a:p>
          <a:p>
            <a:pPr marL="292100" marR="0" lvl="0" indent="-292100" algn="l" rtl="0">
              <a:lnSpc>
                <a:spcPct val="90000"/>
              </a:lnSpc>
              <a:spcBef>
                <a:spcPts val="48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Do not confuse </a:t>
            </a:r>
            <a:r>
              <a:rPr lang="en-US" sz="2400" b="0" i="1" u="none" strike="noStrike" cap="none">
                <a:solidFill>
                  <a:schemeClr val="dk1"/>
                </a:solidFill>
                <a:latin typeface="Arial"/>
                <a:ea typeface="Arial"/>
                <a:cs typeface="Arial"/>
                <a:sym typeface="Arial"/>
              </a:rPr>
              <a:t>r</a:t>
            </a:r>
            <a:r>
              <a:rPr lang="en-US" sz="2400" b="0" i="0" u="none" strike="noStrike" cap="none">
                <a:solidFill>
                  <a:schemeClr val="dk1"/>
                </a:solidFill>
                <a:latin typeface="Arial"/>
                <a:ea typeface="Arial"/>
                <a:cs typeface="Arial"/>
                <a:sym typeface="Arial"/>
              </a:rPr>
              <a:t> with </a:t>
            </a:r>
            <a:r>
              <a:rPr lang="en-US" sz="2400" b="0" i="1" u="none" strike="noStrike" cap="none">
                <a:solidFill>
                  <a:schemeClr val="dk1"/>
                </a:solidFill>
                <a:latin typeface="Arial"/>
                <a:ea typeface="Arial"/>
                <a:cs typeface="Arial"/>
                <a:sym typeface="Arial"/>
              </a:rPr>
              <a:t>n</a:t>
            </a:r>
            <a:r>
              <a:rPr lang="en-US" sz="2400" b="0" i="0" u="none" strike="noStrike" cap="none">
                <a:solidFill>
                  <a:schemeClr val="dk1"/>
                </a:solidFill>
                <a:latin typeface="Arial"/>
                <a:ea typeface="Arial"/>
                <a:cs typeface="Arial"/>
                <a:sym typeface="Arial"/>
              </a:rPr>
              <a:t>, i.e., all these distances are defined for all numbers of dimensions.</a:t>
            </a:r>
          </a:p>
          <a:p>
            <a:pPr marL="292100" marR="0" lvl="0" indent="-292100" algn="l" rtl="0">
              <a:lnSpc>
                <a:spcPct val="100000"/>
              </a:lnSpc>
              <a:spcBef>
                <a:spcPts val="640"/>
              </a:spcBef>
              <a:spcAft>
                <a:spcPts val="400"/>
              </a:spcAft>
              <a:buClr>
                <a:srgbClr val="0C7B9C"/>
              </a:buClr>
              <a:buSzPct val="75000"/>
              <a:buFont typeface="Arial"/>
              <a:buNone/>
            </a:pPr>
            <a:endParaRPr sz="2400" b="0" i="1"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176967920"/>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Minkowski Distance</a:t>
            </a:r>
          </a:p>
        </p:txBody>
      </p:sp>
      <p:sp>
        <p:nvSpPr>
          <p:cNvPr id="598" name="Shape 598"/>
          <p:cNvSpPr txBox="1"/>
          <p:nvPr/>
        </p:nvSpPr>
        <p:spPr>
          <a:xfrm>
            <a:off x="4876800" y="5867400"/>
            <a:ext cx="2133599"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Distance Matrix</a:t>
            </a:r>
          </a:p>
        </p:txBody>
      </p:sp>
      <p:pic>
        <p:nvPicPr>
          <p:cNvPr id="599" name="Shape 599"/>
          <p:cNvPicPr preferRelativeResize="0"/>
          <p:nvPr/>
        </p:nvPicPr>
        <p:blipFill rotWithShape="1">
          <a:blip r:embed="rId3">
            <a:alphaModFix/>
          </a:blip>
          <a:srcRect/>
          <a:stretch/>
        </p:blipFill>
        <p:spPr>
          <a:xfrm>
            <a:off x="304800" y="2587625"/>
            <a:ext cx="2962275" cy="1363661"/>
          </a:xfrm>
          <a:prstGeom prst="rect">
            <a:avLst/>
          </a:prstGeom>
          <a:noFill/>
          <a:ln>
            <a:noFill/>
          </a:ln>
        </p:spPr>
      </p:pic>
      <p:pic>
        <p:nvPicPr>
          <p:cNvPr id="600" name="Shape 600"/>
          <p:cNvPicPr preferRelativeResize="0"/>
          <p:nvPr/>
        </p:nvPicPr>
        <p:blipFill rotWithShape="1">
          <a:blip r:embed="rId4">
            <a:alphaModFix/>
          </a:blip>
          <a:srcRect/>
          <a:stretch/>
        </p:blipFill>
        <p:spPr>
          <a:xfrm>
            <a:off x="3810000" y="1292225"/>
            <a:ext cx="4927599" cy="1365250"/>
          </a:xfrm>
          <a:prstGeom prst="rect">
            <a:avLst/>
          </a:prstGeom>
          <a:noFill/>
          <a:ln>
            <a:noFill/>
          </a:ln>
        </p:spPr>
      </p:pic>
      <p:pic>
        <p:nvPicPr>
          <p:cNvPr id="601" name="Shape 601"/>
          <p:cNvPicPr preferRelativeResize="0"/>
          <p:nvPr/>
        </p:nvPicPr>
        <p:blipFill rotWithShape="1">
          <a:blip r:embed="rId5">
            <a:alphaModFix/>
          </a:blip>
          <a:srcRect/>
          <a:stretch/>
        </p:blipFill>
        <p:spPr>
          <a:xfrm>
            <a:off x="3810000" y="2816225"/>
            <a:ext cx="4927599" cy="1365250"/>
          </a:xfrm>
          <a:prstGeom prst="rect">
            <a:avLst/>
          </a:prstGeom>
          <a:noFill/>
          <a:ln>
            <a:noFill/>
          </a:ln>
        </p:spPr>
      </p:pic>
      <p:pic>
        <p:nvPicPr>
          <p:cNvPr id="602" name="Shape 602"/>
          <p:cNvPicPr preferRelativeResize="0"/>
          <p:nvPr/>
        </p:nvPicPr>
        <p:blipFill rotWithShape="1">
          <a:blip r:embed="rId6">
            <a:alphaModFix/>
          </a:blip>
          <a:srcRect/>
          <a:stretch/>
        </p:blipFill>
        <p:spPr>
          <a:xfrm>
            <a:off x="3810000" y="4340225"/>
            <a:ext cx="4872037" cy="1374774"/>
          </a:xfrm>
          <a:prstGeom prst="rect">
            <a:avLst/>
          </a:prstGeom>
          <a:noFill/>
          <a:ln>
            <a:noFill/>
          </a:ln>
        </p:spPr>
      </p:pic>
    </p:spTree>
    <p:extLst>
      <p:ext uri="{BB962C8B-B14F-4D97-AF65-F5344CB8AC3E}">
        <p14:creationId xmlns:p14="http://schemas.microsoft.com/office/powerpoint/2010/main" xmlns="" val="4191549817"/>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Mahalanobis Distance</a:t>
            </a:r>
          </a:p>
        </p:txBody>
      </p:sp>
      <p:pic>
        <p:nvPicPr>
          <p:cNvPr id="608" name="Shape 608"/>
          <p:cNvPicPr preferRelativeResize="0">
            <a:picLocks noGrp="1"/>
          </p:cNvPicPr>
          <p:nvPr>
            <p:ph type="body" idx="4294967295"/>
          </p:nvPr>
        </p:nvPicPr>
        <p:blipFill rotWithShape="1">
          <a:blip r:embed="rId3">
            <a:alphaModFix/>
          </a:blip>
          <a:srcRect l="5221" t="3236" r="7315"/>
          <a:stretch/>
        </p:blipFill>
        <p:spPr>
          <a:xfrm>
            <a:off x="228600" y="2209800"/>
            <a:ext cx="5105399" cy="3605211"/>
          </a:xfrm>
          <a:prstGeom prst="rect">
            <a:avLst/>
          </a:prstGeom>
          <a:noFill/>
          <a:ln>
            <a:noFill/>
          </a:ln>
        </p:spPr>
      </p:pic>
      <p:pic>
        <p:nvPicPr>
          <p:cNvPr id="609" name="Shape 609"/>
          <p:cNvPicPr preferRelativeResize="0"/>
          <p:nvPr/>
        </p:nvPicPr>
        <p:blipFill rotWithShape="1">
          <a:blip r:embed="rId4">
            <a:alphaModFix/>
          </a:blip>
          <a:srcRect/>
          <a:stretch/>
        </p:blipFill>
        <p:spPr>
          <a:xfrm>
            <a:off x="838200" y="1066800"/>
            <a:ext cx="7315200" cy="687387"/>
          </a:xfrm>
          <a:prstGeom prst="rect">
            <a:avLst/>
          </a:prstGeom>
          <a:noFill/>
          <a:ln>
            <a:noFill/>
          </a:ln>
        </p:spPr>
      </p:pic>
      <p:sp>
        <p:nvSpPr>
          <p:cNvPr id="610" name="Shape 610"/>
          <p:cNvSpPr txBox="1"/>
          <p:nvPr/>
        </p:nvSpPr>
        <p:spPr>
          <a:xfrm>
            <a:off x="609600" y="5881687"/>
            <a:ext cx="82296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For red points, the Euclidean distance is 14.7, Mahalanobis distance is 6.</a:t>
            </a:r>
          </a:p>
        </p:txBody>
      </p:sp>
      <p:sp>
        <p:nvSpPr>
          <p:cNvPr id="611" name="Shape 611"/>
          <p:cNvSpPr txBox="1"/>
          <p:nvPr/>
        </p:nvSpPr>
        <p:spPr>
          <a:xfrm>
            <a:off x="5562600" y="2178050"/>
            <a:ext cx="3352799"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Σ is the covariance matrix of the input data </a:t>
            </a:r>
            <a:r>
              <a:rPr lang="en-US" sz="1800" b="1" i="1" u="none" strike="noStrike" cap="none">
                <a:solidFill>
                  <a:schemeClr val="dk1"/>
                </a:solidFill>
                <a:latin typeface="Arial"/>
                <a:ea typeface="Arial"/>
                <a:cs typeface="Arial"/>
                <a:sym typeface="Arial"/>
              </a:rPr>
              <a:t>X</a:t>
            </a:r>
          </a:p>
        </p:txBody>
      </p:sp>
      <p:pic>
        <p:nvPicPr>
          <p:cNvPr id="612" name="Shape 612"/>
          <p:cNvPicPr preferRelativeResize="0">
            <a:picLocks noGrp="1"/>
          </p:cNvPicPr>
          <p:nvPr>
            <p:ph type="body" idx="4294967295"/>
          </p:nvPr>
        </p:nvPicPr>
        <p:blipFill rotWithShape="1">
          <a:blip r:embed="rId5">
            <a:alphaModFix/>
          </a:blip>
          <a:srcRect/>
          <a:stretch/>
        </p:blipFill>
        <p:spPr>
          <a:xfrm>
            <a:off x="5638800" y="2971800"/>
            <a:ext cx="3429000" cy="673099"/>
          </a:xfrm>
          <a:prstGeom prst="rect">
            <a:avLst/>
          </a:prstGeom>
          <a:noFill/>
          <a:ln>
            <a:noFill/>
          </a:ln>
        </p:spPr>
      </p:pic>
    </p:spTree>
    <p:extLst>
      <p:ext uri="{BB962C8B-B14F-4D97-AF65-F5344CB8AC3E}">
        <p14:creationId xmlns:p14="http://schemas.microsoft.com/office/powerpoint/2010/main" xmlns="" val="641806848"/>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Common Properties of a Distance</a:t>
            </a:r>
          </a:p>
        </p:txBody>
      </p:sp>
      <p:sp>
        <p:nvSpPr>
          <p:cNvPr id="633" name="Shape 633"/>
          <p:cNvSpPr txBox="1">
            <a:spLocks noGrp="1"/>
          </p:cNvSpPr>
          <p:nvPr>
            <p:ph type="body" idx="4294967295"/>
          </p:nvPr>
        </p:nvSpPr>
        <p:spPr>
          <a:xfrm>
            <a:off x="639762" y="1143000"/>
            <a:ext cx="8001000" cy="5106987"/>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Distances, such as the Euclidean distance, have some well known properties.</a:t>
            </a:r>
          </a:p>
          <a:p>
            <a:pPr marL="292100" marR="0" lvl="0" indent="-292100" algn="l" rtl="0">
              <a:lnSpc>
                <a:spcPct val="90000"/>
              </a:lnSpc>
              <a:spcBef>
                <a:spcPts val="680"/>
              </a:spcBef>
              <a:spcAft>
                <a:spcPts val="0"/>
              </a:spcAft>
              <a:buClr>
                <a:srgbClr val="0C7B9C"/>
              </a:buClr>
              <a:buSzPct val="75000"/>
              <a:buFont typeface="Arial"/>
              <a:buNone/>
            </a:pPr>
            <a:endParaRPr sz="1400" b="0" i="0" u="none" strike="noStrike" cap="none">
              <a:solidFill>
                <a:schemeClr val="dk1"/>
              </a:solidFill>
              <a:latin typeface="Arial"/>
              <a:ea typeface="Arial"/>
              <a:cs typeface="Arial"/>
              <a:sym typeface="Arial"/>
            </a:endParaRPr>
          </a:p>
          <a:p>
            <a:pPr marL="800100" marR="0" lvl="1" indent="-342900" algn="l" rtl="0">
              <a:lnSpc>
                <a:spcPct val="90000"/>
              </a:lnSpc>
              <a:spcBef>
                <a:spcPts val="800"/>
              </a:spcBef>
              <a:spcAft>
                <a:spcPts val="0"/>
              </a:spcAft>
              <a:buClr>
                <a:srgbClr val="0C7B9C"/>
              </a:buClr>
              <a:buSzPct val="100000"/>
              <a:buFont typeface="Arial"/>
              <a:buAutoNum type="arabicPeriod"/>
            </a:pPr>
            <a:r>
              <a:rPr lang="en-US" sz="2000" b="0" i="1" u="none" strike="noStrike" cap="none">
                <a:solidFill>
                  <a:schemeClr val="dk1"/>
                </a:solidFill>
                <a:latin typeface="Arial"/>
                <a:ea typeface="Arial"/>
                <a:cs typeface="Arial"/>
                <a:sym typeface="Arial"/>
              </a:rPr>
              <a:t>d(p, q) ≥ 0</a:t>
            </a:r>
            <a:r>
              <a:rPr lang="en-US" sz="2000" b="0" i="0" u="none" strike="noStrike" cap="none">
                <a:solidFill>
                  <a:schemeClr val="dk1"/>
                </a:solidFill>
                <a:latin typeface="Arial"/>
                <a:ea typeface="Arial"/>
                <a:cs typeface="Arial"/>
                <a:sym typeface="Arial"/>
              </a:rPr>
              <a:t>   for all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d(p, q) = 0</a:t>
            </a:r>
            <a:r>
              <a:rPr lang="en-US" sz="2000" b="0" i="0" u="none" strike="noStrike" cap="none">
                <a:solidFill>
                  <a:schemeClr val="dk1"/>
                </a:solidFill>
                <a:latin typeface="Arial"/>
                <a:ea typeface="Arial"/>
                <a:cs typeface="Arial"/>
                <a:sym typeface="Arial"/>
              </a:rPr>
              <a:t> only if </a:t>
            </a:r>
            <a:br>
              <a:rPr lang="en-US" sz="2000" b="0" i="0" u="none" strike="noStrike" cap="none">
                <a:solidFill>
                  <a:schemeClr val="dk1"/>
                </a:solidFill>
                <a:latin typeface="Arial"/>
                <a:ea typeface="Arial"/>
                <a:cs typeface="Arial"/>
                <a:sym typeface="Arial"/>
              </a:rPr>
            </a:b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t>
            </a:r>
            <a:r>
              <a:rPr lang="en-US" sz="2000" b="0" i="1" u="none" strike="noStrike" cap="none">
                <a:solidFill>
                  <a:schemeClr val="dk1"/>
                </a:solidFill>
                <a:latin typeface="Arial"/>
                <a:ea typeface="Arial"/>
                <a:cs typeface="Arial"/>
                <a:sym typeface="Arial"/>
              </a:rPr>
              <a:t>= q</a:t>
            </a:r>
            <a:r>
              <a:rPr lang="en-US" sz="2000" b="0" i="0" u="none" strike="noStrike" cap="none">
                <a:solidFill>
                  <a:schemeClr val="dk1"/>
                </a:solidFill>
                <a:latin typeface="Arial"/>
                <a:ea typeface="Arial"/>
                <a:cs typeface="Arial"/>
                <a:sym typeface="Arial"/>
              </a:rPr>
              <a:t>. (Positive definiteness)</a:t>
            </a:r>
          </a:p>
          <a:p>
            <a:pPr marL="800100" marR="0" lvl="1" indent="-342900" algn="l" rtl="0">
              <a:lnSpc>
                <a:spcPct val="90000"/>
              </a:lnSpc>
              <a:spcBef>
                <a:spcPts val="800"/>
              </a:spcBef>
              <a:spcAft>
                <a:spcPts val="0"/>
              </a:spcAft>
              <a:buClr>
                <a:srgbClr val="0C7B9C"/>
              </a:buClr>
              <a:buSzPct val="100000"/>
              <a:buFont typeface="Arial"/>
              <a:buAutoNum type="arabicPeriod"/>
            </a:pPr>
            <a:r>
              <a:rPr lang="en-US" sz="2000" b="0" i="1" u="none" strike="noStrike" cap="none">
                <a:solidFill>
                  <a:schemeClr val="dk1"/>
                </a:solidFill>
                <a:latin typeface="Arial"/>
                <a:ea typeface="Arial"/>
                <a:cs typeface="Arial"/>
                <a:sym typeface="Arial"/>
              </a:rPr>
              <a:t>d(p, q) = d(q, p)</a:t>
            </a:r>
            <a:r>
              <a:rPr lang="en-US" sz="2000" b="0" i="0" u="none" strike="noStrike" cap="none">
                <a:solidFill>
                  <a:schemeClr val="dk1"/>
                </a:solidFill>
                <a:latin typeface="Arial"/>
                <a:ea typeface="Arial"/>
                <a:cs typeface="Arial"/>
                <a:sym typeface="Arial"/>
              </a:rPr>
              <a:t>   for all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 (Symmetry)</a:t>
            </a:r>
          </a:p>
          <a:p>
            <a:pPr marL="800100" marR="0" lvl="1" indent="-342900" algn="l" rtl="0">
              <a:lnSpc>
                <a:spcPct val="90000"/>
              </a:lnSpc>
              <a:spcBef>
                <a:spcPts val="800"/>
              </a:spcBef>
              <a:spcAft>
                <a:spcPts val="0"/>
              </a:spcAft>
              <a:buClr>
                <a:srgbClr val="0C7B9C"/>
              </a:buClr>
              <a:buSzPct val="100000"/>
              <a:buFont typeface="Arial"/>
              <a:buAutoNum type="arabicPeriod"/>
            </a:pPr>
            <a:r>
              <a:rPr lang="en-US" sz="2000" b="0" i="0" u="none" strike="noStrike" cap="none">
                <a:solidFill>
                  <a:schemeClr val="dk1"/>
                </a:solidFill>
                <a:latin typeface="Arial"/>
                <a:ea typeface="Arial"/>
                <a:cs typeface="Arial"/>
                <a:sym typeface="Arial"/>
              </a:rPr>
              <a:t>d</a:t>
            </a:r>
            <a:r>
              <a:rPr lang="en-US" sz="2000" b="0" i="1" u="none" strike="noStrike" cap="none">
                <a:solidFill>
                  <a:schemeClr val="dk1"/>
                </a:solidFill>
                <a:latin typeface="Arial"/>
                <a:ea typeface="Arial"/>
                <a:cs typeface="Arial"/>
                <a:sym typeface="Arial"/>
              </a:rPr>
              <a:t>(p, r) ≤ d(p, q) + d(q, r)</a:t>
            </a:r>
            <a:r>
              <a:rPr lang="en-US" sz="2000" b="0" i="0" u="none" strike="noStrike" cap="none">
                <a:solidFill>
                  <a:schemeClr val="dk1"/>
                </a:solidFill>
                <a:latin typeface="Arial"/>
                <a:ea typeface="Arial"/>
                <a:cs typeface="Arial"/>
                <a:sym typeface="Arial"/>
              </a:rPr>
              <a:t>   for all points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r</a:t>
            </a:r>
            <a:r>
              <a:rPr lang="en-US" sz="2000" b="0" i="0" u="none" strike="noStrike" cap="none">
                <a:solidFill>
                  <a:schemeClr val="dk1"/>
                </a:solidFill>
                <a:latin typeface="Arial"/>
                <a:ea typeface="Arial"/>
                <a:cs typeface="Arial"/>
                <a:sym typeface="Arial"/>
              </a:rPr>
              <a:t>.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(Triangle Inequality)</a:t>
            </a:r>
          </a:p>
          <a:p>
            <a:pPr marL="292100" marR="0" lvl="0" indent="-292100" algn="l" rtl="0">
              <a:lnSpc>
                <a:spcPct val="90000"/>
              </a:lnSpc>
              <a:spcBef>
                <a:spcPts val="880"/>
              </a:spcBef>
              <a:spcAft>
                <a:spcPts val="0"/>
              </a:spcAft>
              <a:buClr>
                <a:srgbClr val="0C7B9C"/>
              </a:buClr>
              <a:buSzPct val="25000"/>
              <a:buFont typeface="Arial"/>
              <a:buNone/>
            </a:pPr>
            <a:r>
              <a:rPr lang="en-US" sz="2400" b="0" i="0" u="none" strike="noStrike" cap="none">
                <a:solidFill>
                  <a:schemeClr val="dk1"/>
                </a:solidFill>
                <a:latin typeface="Arial"/>
                <a:ea typeface="Arial"/>
                <a:cs typeface="Arial"/>
                <a:sym typeface="Arial"/>
              </a:rPr>
              <a:t>	where </a:t>
            </a:r>
            <a:r>
              <a:rPr lang="en-US" sz="2400" b="0" i="1" u="none" strike="noStrike" cap="none">
                <a:solidFill>
                  <a:schemeClr val="dk1"/>
                </a:solidFill>
                <a:latin typeface="Arial"/>
                <a:ea typeface="Arial"/>
                <a:cs typeface="Arial"/>
                <a:sym typeface="Arial"/>
              </a:rPr>
              <a:t>d(p, q)</a:t>
            </a:r>
            <a:r>
              <a:rPr lang="en-US" sz="2400" b="0" i="0" u="none" strike="noStrike" cap="none">
                <a:solidFill>
                  <a:schemeClr val="dk1"/>
                </a:solidFill>
                <a:latin typeface="Arial"/>
                <a:ea typeface="Arial"/>
                <a:cs typeface="Arial"/>
                <a:sym typeface="Arial"/>
              </a:rPr>
              <a:t> is the distance (dissimilarity) between points (data objects), </a:t>
            </a:r>
            <a:r>
              <a:rPr lang="en-US" sz="2400" b="0" i="1" u="none" strike="noStrike" cap="none">
                <a:solidFill>
                  <a:schemeClr val="dk1"/>
                </a:solidFill>
                <a:latin typeface="Arial"/>
                <a:ea typeface="Arial"/>
                <a:cs typeface="Arial"/>
                <a:sym typeface="Arial"/>
              </a:rPr>
              <a:t>p</a:t>
            </a:r>
            <a:r>
              <a:rPr lang="en-US" sz="2400" b="0" i="0" u="none" strike="noStrike" cap="none">
                <a:solidFill>
                  <a:schemeClr val="dk1"/>
                </a:solidFill>
                <a:latin typeface="Arial"/>
                <a:ea typeface="Arial"/>
                <a:cs typeface="Arial"/>
                <a:sym typeface="Arial"/>
              </a:rPr>
              <a:t> and </a:t>
            </a:r>
            <a:r>
              <a:rPr lang="en-US" sz="2400" b="0" i="1" u="none" strike="noStrike" cap="none">
                <a:solidFill>
                  <a:schemeClr val="dk1"/>
                </a:solidFill>
                <a:latin typeface="Arial"/>
                <a:ea typeface="Arial"/>
                <a:cs typeface="Arial"/>
                <a:sym typeface="Arial"/>
              </a:rPr>
              <a:t>q</a:t>
            </a:r>
            <a:r>
              <a:rPr lang="en-US" sz="2400" b="0" i="0" u="none" strike="noStrike" cap="none">
                <a:solidFill>
                  <a:schemeClr val="dk1"/>
                </a:solidFill>
                <a:latin typeface="Arial"/>
                <a:ea typeface="Arial"/>
                <a:cs typeface="Arial"/>
                <a:sym typeface="Arial"/>
              </a:rPr>
              <a:t>.</a:t>
            </a:r>
          </a:p>
          <a:p>
            <a:pPr marL="292100" marR="0" lvl="0" indent="-292100" algn="l" rtl="0">
              <a:lnSpc>
                <a:spcPct val="90000"/>
              </a:lnSpc>
              <a:spcBef>
                <a:spcPts val="680"/>
              </a:spcBef>
              <a:spcAft>
                <a:spcPts val="0"/>
              </a:spcAft>
              <a:buClr>
                <a:srgbClr val="0C7B9C"/>
              </a:buClr>
              <a:buSzPct val="25000"/>
              <a:buFont typeface="Arial"/>
              <a:buNone/>
            </a:pPr>
            <a:endParaRPr sz="1400" b="0" i="0" u="none" strike="noStrike" cap="none">
              <a:solidFill>
                <a:schemeClr val="dk1"/>
              </a:solidFill>
              <a:latin typeface="Arial"/>
              <a:ea typeface="Arial"/>
              <a:cs typeface="Arial"/>
              <a:sym typeface="Arial"/>
            </a:endParaRPr>
          </a:p>
          <a:p>
            <a:pPr marL="292100" marR="0" lvl="0" indent="-292100" algn="l" rtl="0">
              <a:lnSpc>
                <a:spcPct val="90000"/>
              </a:lnSpc>
              <a:spcBef>
                <a:spcPts val="960"/>
              </a:spcBef>
              <a:spcAft>
                <a:spcPts val="40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A distance that satisfies these properties is a </a:t>
            </a:r>
            <a:r>
              <a:rPr lang="en-US" sz="2800" b="0" i="0" u="none" strike="noStrike" cap="none">
                <a:solidFill>
                  <a:srgbClr val="FF0000"/>
                </a:solidFill>
                <a:latin typeface="Arial"/>
                <a:ea typeface="Arial"/>
                <a:cs typeface="Arial"/>
                <a:sym typeface="Arial"/>
              </a:rPr>
              <a:t>metric</a:t>
            </a:r>
          </a:p>
        </p:txBody>
      </p:sp>
    </p:spTree>
    <p:extLst>
      <p:ext uri="{BB962C8B-B14F-4D97-AF65-F5344CB8AC3E}">
        <p14:creationId xmlns:p14="http://schemas.microsoft.com/office/powerpoint/2010/main" xmlns="" val="949446098"/>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Common Properties of a Similarity</a:t>
            </a:r>
          </a:p>
        </p:txBody>
      </p:sp>
      <p:sp>
        <p:nvSpPr>
          <p:cNvPr id="639" name="Shape 639"/>
          <p:cNvSpPr txBox="1">
            <a:spLocks noGrp="1"/>
          </p:cNvSpPr>
          <p:nvPr>
            <p:ph type="body" idx="4294967295"/>
          </p:nvPr>
        </p:nvSpPr>
        <p:spPr>
          <a:xfrm>
            <a:off x="639762" y="1143000"/>
            <a:ext cx="8001000" cy="5106987"/>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Similarities, also have some well known properties.</a:t>
            </a:r>
          </a:p>
          <a:p>
            <a:pPr marL="292100" marR="0" lvl="0" indent="-292100" algn="l" rtl="0">
              <a:lnSpc>
                <a:spcPct val="90000"/>
              </a:lnSpc>
              <a:spcBef>
                <a:spcPts val="680"/>
              </a:spcBef>
              <a:spcAft>
                <a:spcPts val="0"/>
              </a:spcAft>
              <a:buClr>
                <a:srgbClr val="0C7B9C"/>
              </a:buClr>
              <a:buSzPct val="75000"/>
              <a:buFont typeface="Arial"/>
              <a:buNone/>
            </a:pPr>
            <a:endParaRPr sz="1400" b="0" i="0" u="none" strike="noStrike" cap="none">
              <a:solidFill>
                <a:schemeClr val="dk1"/>
              </a:solidFill>
              <a:latin typeface="Arial"/>
              <a:ea typeface="Arial"/>
              <a:cs typeface="Arial"/>
              <a:sym typeface="Arial"/>
            </a:endParaRPr>
          </a:p>
          <a:p>
            <a:pPr marL="800100" marR="0" lvl="1" indent="-342900" algn="l" rtl="0">
              <a:lnSpc>
                <a:spcPct val="90000"/>
              </a:lnSpc>
              <a:spcBef>
                <a:spcPts val="800"/>
              </a:spcBef>
              <a:spcAft>
                <a:spcPts val="0"/>
              </a:spcAft>
              <a:buClr>
                <a:srgbClr val="0C7B9C"/>
              </a:buClr>
              <a:buSzPct val="100000"/>
              <a:buFont typeface="Arial"/>
              <a:buAutoNum type="arabicPeriod"/>
            </a:pPr>
            <a:r>
              <a:rPr lang="en-US" sz="2000" b="0" i="1" u="none" strike="noStrike" cap="none">
                <a:solidFill>
                  <a:schemeClr val="dk1"/>
                </a:solidFill>
                <a:latin typeface="Arial"/>
                <a:ea typeface="Arial"/>
                <a:cs typeface="Arial"/>
                <a:sym typeface="Arial"/>
              </a:rPr>
              <a:t>s(p, q) = 1 </a:t>
            </a:r>
            <a:r>
              <a:rPr lang="en-US" sz="2000" b="0" i="0" u="none" strike="noStrike" cap="none">
                <a:solidFill>
                  <a:schemeClr val="dk1"/>
                </a:solidFill>
                <a:latin typeface="Arial"/>
                <a:ea typeface="Arial"/>
                <a:cs typeface="Arial"/>
                <a:sym typeface="Arial"/>
              </a:rPr>
              <a:t>(or maximum similarity) only if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t>
            </a:r>
            <a:r>
              <a:rPr lang="en-US" sz="2000" b="0" i="1" u="none" strike="noStrike" cap="none">
                <a:solidFill>
                  <a:schemeClr val="dk1"/>
                </a:solidFill>
                <a:latin typeface="Arial"/>
                <a:ea typeface="Arial"/>
                <a:cs typeface="Arial"/>
                <a:sym typeface="Arial"/>
              </a:rPr>
              <a:t>= q</a:t>
            </a:r>
            <a:r>
              <a:rPr lang="en-US" sz="2000" b="0" i="0" u="none" strike="noStrike" cap="none">
                <a:solidFill>
                  <a:schemeClr val="dk1"/>
                </a:solidFill>
                <a:latin typeface="Arial"/>
                <a:ea typeface="Arial"/>
                <a:cs typeface="Arial"/>
                <a:sym typeface="Arial"/>
              </a:rPr>
              <a:t>.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a:p>
            <a:pPr marL="800100" marR="0" lvl="1" indent="-342900" algn="l" rtl="0">
              <a:lnSpc>
                <a:spcPct val="90000"/>
              </a:lnSpc>
              <a:spcBef>
                <a:spcPts val="800"/>
              </a:spcBef>
              <a:spcAft>
                <a:spcPts val="0"/>
              </a:spcAft>
              <a:buClr>
                <a:srgbClr val="0C7B9C"/>
              </a:buClr>
              <a:buSzPct val="100000"/>
              <a:buFont typeface="Arial"/>
              <a:buAutoNum type="arabicPeriod"/>
            </a:pPr>
            <a:r>
              <a:rPr lang="en-US" sz="2000" b="0" i="1" u="none" strike="noStrike" cap="none">
                <a:solidFill>
                  <a:schemeClr val="dk1"/>
                </a:solidFill>
                <a:latin typeface="Arial"/>
                <a:ea typeface="Arial"/>
                <a:cs typeface="Arial"/>
                <a:sym typeface="Arial"/>
              </a:rPr>
              <a:t>s(p, q) = s(q, p)</a:t>
            </a:r>
            <a:r>
              <a:rPr lang="en-US" sz="2000" b="0" i="0" u="none" strike="noStrike" cap="none">
                <a:solidFill>
                  <a:schemeClr val="dk1"/>
                </a:solidFill>
                <a:latin typeface="Arial"/>
                <a:ea typeface="Arial"/>
                <a:cs typeface="Arial"/>
                <a:sym typeface="Arial"/>
              </a:rPr>
              <a:t>   for all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 (Symmetry)</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a:p>
            <a:pPr marL="292100" marR="0" lvl="0" indent="-292100" algn="l" rtl="0">
              <a:lnSpc>
                <a:spcPct val="90000"/>
              </a:lnSpc>
              <a:spcBef>
                <a:spcPts val="880"/>
              </a:spcBef>
              <a:spcAft>
                <a:spcPts val="0"/>
              </a:spcAft>
              <a:buClr>
                <a:srgbClr val="0C7B9C"/>
              </a:buClr>
              <a:buSzPct val="25000"/>
              <a:buFont typeface="Arial"/>
              <a:buNone/>
            </a:pPr>
            <a:r>
              <a:rPr lang="en-US" sz="2400" b="0" i="0" u="none" strike="noStrike" cap="none">
                <a:solidFill>
                  <a:schemeClr val="dk1"/>
                </a:solidFill>
                <a:latin typeface="Arial"/>
                <a:ea typeface="Arial"/>
                <a:cs typeface="Arial"/>
                <a:sym typeface="Arial"/>
              </a:rPr>
              <a:t>	where </a:t>
            </a:r>
            <a:r>
              <a:rPr lang="en-US" sz="2400" b="0" i="1" u="none" strike="noStrike" cap="none">
                <a:solidFill>
                  <a:schemeClr val="dk1"/>
                </a:solidFill>
                <a:latin typeface="Arial"/>
                <a:ea typeface="Arial"/>
                <a:cs typeface="Arial"/>
                <a:sym typeface="Arial"/>
              </a:rPr>
              <a:t>s(p, q)</a:t>
            </a:r>
            <a:r>
              <a:rPr lang="en-US" sz="2400" b="0" i="0" u="none" strike="noStrike" cap="none">
                <a:solidFill>
                  <a:schemeClr val="dk1"/>
                </a:solidFill>
                <a:latin typeface="Arial"/>
                <a:ea typeface="Arial"/>
                <a:cs typeface="Arial"/>
                <a:sym typeface="Arial"/>
              </a:rPr>
              <a:t> is the similarity between points (data objects), </a:t>
            </a:r>
            <a:r>
              <a:rPr lang="en-US" sz="2400" b="0" i="1" u="none" strike="noStrike" cap="none">
                <a:solidFill>
                  <a:schemeClr val="dk1"/>
                </a:solidFill>
                <a:latin typeface="Arial"/>
                <a:ea typeface="Arial"/>
                <a:cs typeface="Arial"/>
                <a:sym typeface="Arial"/>
              </a:rPr>
              <a:t>p</a:t>
            </a:r>
            <a:r>
              <a:rPr lang="en-US" sz="2400" b="0" i="0" u="none" strike="noStrike" cap="none">
                <a:solidFill>
                  <a:schemeClr val="dk1"/>
                </a:solidFill>
                <a:latin typeface="Arial"/>
                <a:ea typeface="Arial"/>
                <a:cs typeface="Arial"/>
                <a:sym typeface="Arial"/>
              </a:rPr>
              <a:t> and </a:t>
            </a:r>
            <a:r>
              <a:rPr lang="en-US" sz="2400" b="0" i="1" u="none" strike="noStrike" cap="none">
                <a:solidFill>
                  <a:schemeClr val="dk1"/>
                </a:solidFill>
                <a:latin typeface="Arial"/>
                <a:ea typeface="Arial"/>
                <a:cs typeface="Arial"/>
                <a:sym typeface="Arial"/>
              </a:rPr>
              <a:t>q</a:t>
            </a:r>
            <a:r>
              <a:rPr lang="en-US" sz="2400" b="0" i="0" u="none" strike="noStrike" cap="none">
                <a:solidFill>
                  <a:schemeClr val="dk1"/>
                </a:solidFill>
                <a:latin typeface="Arial"/>
                <a:ea typeface="Arial"/>
                <a:cs typeface="Arial"/>
                <a:sym typeface="Arial"/>
              </a:rPr>
              <a:t>.</a:t>
            </a:r>
          </a:p>
          <a:p>
            <a:pPr marL="292100" marR="0" lvl="0" indent="-292100" algn="l" rtl="0">
              <a:lnSpc>
                <a:spcPct val="100000"/>
              </a:lnSpc>
              <a:spcBef>
                <a:spcPts val="640"/>
              </a:spcBef>
              <a:spcAft>
                <a:spcPts val="400"/>
              </a:spcAft>
              <a:buClr>
                <a:srgbClr val="0C7B9C"/>
              </a:buClr>
              <a:buSzPct val="75000"/>
              <a:buFont typeface="Arial"/>
              <a:buNone/>
            </a:pPr>
            <a:endParaRPr sz="2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144216065"/>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Similarity Between Binary Vectors</a:t>
            </a:r>
          </a:p>
        </p:txBody>
      </p:sp>
      <p:sp>
        <p:nvSpPr>
          <p:cNvPr id="645" name="Shape 645"/>
          <p:cNvSpPr txBox="1">
            <a:spLocks noGrp="1"/>
          </p:cNvSpPr>
          <p:nvPr>
            <p:ph type="body" idx="4294967295"/>
          </p:nvPr>
        </p:nvSpPr>
        <p:spPr>
          <a:xfrm>
            <a:off x="639762" y="1143000"/>
            <a:ext cx="8001000" cy="5106987"/>
          </a:xfrm>
          <a:prstGeom prst="rect">
            <a:avLst/>
          </a:prstGeom>
          <a:noFill/>
          <a:ln>
            <a:noFill/>
          </a:ln>
        </p:spPr>
        <p:txBody>
          <a:bodyPr lIns="90475" tIns="44450" rIns="90475" bIns="44450" anchor="t" anchorCtr="0">
            <a:noAutofit/>
          </a:bodyPr>
          <a:lstStyle/>
          <a:p>
            <a:pPr marL="292100" marR="0" lvl="0" indent="-292100" algn="l" rtl="0">
              <a:lnSpc>
                <a:spcPct val="8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Common situation is that objects, </a:t>
            </a:r>
            <a:r>
              <a:rPr lang="en-US" sz="2400" b="0" i="1" u="none" strike="noStrike" cap="none">
                <a:solidFill>
                  <a:schemeClr val="dk1"/>
                </a:solidFill>
                <a:latin typeface="Arial"/>
                <a:ea typeface="Arial"/>
                <a:cs typeface="Arial"/>
                <a:sym typeface="Arial"/>
              </a:rPr>
              <a:t>p</a:t>
            </a:r>
            <a:r>
              <a:rPr lang="en-US" sz="2400" b="0" i="0" u="none" strike="noStrike" cap="none">
                <a:solidFill>
                  <a:schemeClr val="dk1"/>
                </a:solidFill>
                <a:latin typeface="Arial"/>
                <a:ea typeface="Arial"/>
                <a:cs typeface="Arial"/>
                <a:sym typeface="Arial"/>
              </a:rPr>
              <a:t> and </a:t>
            </a:r>
            <a:r>
              <a:rPr lang="en-US" sz="2400" b="0" i="1" u="none" strike="noStrike" cap="none">
                <a:solidFill>
                  <a:schemeClr val="dk1"/>
                </a:solidFill>
                <a:latin typeface="Arial"/>
                <a:ea typeface="Arial"/>
                <a:cs typeface="Arial"/>
                <a:sym typeface="Arial"/>
              </a:rPr>
              <a:t>q</a:t>
            </a:r>
            <a:r>
              <a:rPr lang="en-US" sz="2400" b="0" i="0" u="none" strike="noStrike" cap="none">
                <a:solidFill>
                  <a:schemeClr val="dk1"/>
                </a:solidFill>
                <a:latin typeface="Arial"/>
                <a:ea typeface="Arial"/>
                <a:cs typeface="Arial"/>
                <a:sym typeface="Arial"/>
              </a:rPr>
              <a:t>, have only binary attributes</a:t>
            </a:r>
          </a:p>
          <a:p>
            <a:pPr marL="2057400" marR="0" lvl="4" indent="-228600" algn="l" rtl="0">
              <a:lnSpc>
                <a:spcPct val="80000"/>
              </a:lnSpc>
              <a:spcBef>
                <a:spcPts val="560"/>
              </a:spcBef>
              <a:spcAft>
                <a:spcPts val="0"/>
              </a:spcAft>
              <a:buClr>
                <a:schemeClr val="dk1"/>
              </a:buClr>
              <a:buSzPct val="100000"/>
              <a:buFont typeface="Times New Roman"/>
              <a:buNone/>
            </a:pPr>
            <a:endParaRPr sz="800" b="0" i="0" u="none" strike="noStrike" cap="none">
              <a:solidFill>
                <a:schemeClr val="dk1"/>
              </a:solidFill>
              <a:latin typeface="Times New Roman"/>
              <a:ea typeface="Times New Roman"/>
              <a:cs typeface="Times New Roman"/>
              <a:sym typeface="Times New Roman"/>
            </a:endParaRPr>
          </a:p>
          <a:p>
            <a:pPr marL="292100" marR="0" lvl="0" indent="-292100" algn="l" rtl="0">
              <a:lnSpc>
                <a:spcPct val="80000"/>
              </a:lnSpc>
              <a:spcBef>
                <a:spcPts val="48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Compute similarities using the following quantities</a:t>
            </a:r>
          </a:p>
          <a:p>
            <a:pPr marL="292100" marR="0" lvl="0" indent="-292100" algn="l" rtl="0">
              <a:lnSpc>
                <a:spcPct val="8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	M</a:t>
            </a:r>
            <a:r>
              <a:rPr lang="en-US" sz="1800" b="0" i="0" u="none" strike="noStrike" cap="none" baseline="-25000">
                <a:solidFill>
                  <a:schemeClr val="dk1"/>
                </a:solidFill>
                <a:latin typeface="Arial"/>
                <a:ea typeface="Arial"/>
                <a:cs typeface="Arial"/>
                <a:sym typeface="Arial"/>
              </a:rPr>
              <a:t>01</a:t>
            </a:r>
            <a:r>
              <a:rPr lang="en-US" sz="1800" b="0" i="0" u="none" strike="noStrike" cap="none">
                <a:solidFill>
                  <a:schemeClr val="dk1"/>
                </a:solidFill>
                <a:latin typeface="Arial"/>
                <a:ea typeface="Arial"/>
                <a:cs typeface="Arial"/>
                <a:sym typeface="Arial"/>
              </a:rPr>
              <a:t> = the number of attributes where p was 0 and q was 1</a:t>
            </a:r>
          </a:p>
          <a:p>
            <a:pPr marL="292100" marR="0" lvl="0" indent="-292100" algn="l" rtl="0">
              <a:lnSpc>
                <a:spcPct val="8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	M</a:t>
            </a:r>
            <a:r>
              <a:rPr lang="en-US" sz="1800" b="0" i="0" u="none" strike="noStrike" cap="none" baseline="-25000">
                <a:solidFill>
                  <a:schemeClr val="dk1"/>
                </a:solidFill>
                <a:latin typeface="Arial"/>
                <a:ea typeface="Arial"/>
                <a:cs typeface="Arial"/>
                <a:sym typeface="Arial"/>
              </a:rPr>
              <a:t>10 </a:t>
            </a:r>
            <a:r>
              <a:rPr lang="en-US" sz="1800" b="0" i="0" u="none" strike="noStrike" cap="none">
                <a:solidFill>
                  <a:schemeClr val="dk1"/>
                </a:solidFill>
                <a:latin typeface="Arial"/>
                <a:ea typeface="Arial"/>
                <a:cs typeface="Arial"/>
                <a:sym typeface="Arial"/>
              </a:rPr>
              <a:t>= the number of attributes where p was 1 and q was 0</a:t>
            </a:r>
          </a:p>
          <a:p>
            <a:pPr marL="292100" marR="0" lvl="0" indent="-292100" algn="l" rtl="0">
              <a:lnSpc>
                <a:spcPct val="8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	M</a:t>
            </a:r>
            <a:r>
              <a:rPr lang="en-US" sz="1800" b="0" i="0" u="none" strike="noStrike" cap="none" baseline="-25000">
                <a:solidFill>
                  <a:schemeClr val="dk1"/>
                </a:solidFill>
                <a:latin typeface="Arial"/>
                <a:ea typeface="Arial"/>
                <a:cs typeface="Arial"/>
                <a:sym typeface="Arial"/>
              </a:rPr>
              <a:t>00</a:t>
            </a:r>
            <a:r>
              <a:rPr lang="en-US" sz="1800" b="0" i="0" u="none" strike="noStrike" cap="none">
                <a:solidFill>
                  <a:schemeClr val="dk1"/>
                </a:solidFill>
                <a:latin typeface="Arial"/>
                <a:ea typeface="Arial"/>
                <a:cs typeface="Arial"/>
                <a:sym typeface="Arial"/>
              </a:rPr>
              <a:t> = the number of attributes where p was 0 and q was 0</a:t>
            </a:r>
          </a:p>
          <a:p>
            <a:pPr marL="292100" marR="0" lvl="0" indent="-292100" algn="l" rtl="0">
              <a:lnSpc>
                <a:spcPct val="8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	M</a:t>
            </a:r>
            <a:r>
              <a:rPr lang="en-US" sz="1800" b="0" i="0" u="none" strike="noStrike" cap="none" baseline="-25000">
                <a:solidFill>
                  <a:schemeClr val="dk1"/>
                </a:solidFill>
                <a:latin typeface="Arial"/>
                <a:ea typeface="Arial"/>
                <a:cs typeface="Arial"/>
                <a:sym typeface="Arial"/>
              </a:rPr>
              <a:t>11</a:t>
            </a:r>
            <a:r>
              <a:rPr lang="en-US" sz="1800" b="0" i="0" u="none" strike="noStrike" cap="none">
                <a:solidFill>
                  <a:schemeClr val="dk1"/>
                </a:solidFill>
                <a:latin typeface="Arial"/>
                <a:ea typeface="Arial"/>
                <a:cs typeface="Arial"/>
                <a:sym typeface="Arial"/>
              </a:rPr>
              <a:t> = the number of attributes where p was 1 and q was 1</a:t>
            </a:r>
          </a:p>
          <a:p>
            <a:pPr marL="292100" marR="0" lvl="0" indent="-292100" algn="l" rtl="0">
              <a:lnSpc>
                <a:spcPct val="80000"/>
              </a:lnSpc>
              <a:spcBef>
                <a:spcPts val="560"/>
              </a:spcBef>
              <a:spcAft>
                <a:spcPts val="0"/>
              </a:spcAft>
              <a:buClr>
                <a:srgbClr val="0C7B9C"/>
              </a:buClr>
              <a:buSzPct val="25000"/>
              <a:buFont typeface="Arial"/>
              <a:buNone/>
            </a:pPr>
            <a:endParaRPr sz="800" b="0" i="0" u="none" strike="noStrike" cap="none">
              <a:solidFill>
                <a:schemeClr val="dk1"/>
              </a:solidFill>
              <a:latin typeface="Arial"/>
              <a:ea typeface="Arial"/>
              <a:cs typeface="Arial"/>
              <a:sym typeface="Arial"/>
            </a:endParaRPr>
          </a:p>
          <a:p>
            <a:pPr marL="292100" marR="0" lvl="0" indent="-292100" algn="l" rtl="0">
              <a:lnSpc>
                <a:spcPct val="80000"/>
              </a:lnSpc>
              <a:spcBef>
                <a:spcPts val="88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Simple Matching and Jaccard Coefficients </a:t>
            </a:r>
          </a:p>
          <a:p>
            <a:pPr marL="292100" marR="0" lvl="0" indent="-292100" algn="l" rtl="0">
              <a:lnSpc>
                <a:spcPct val="80000"/>
              </a:lnSpc>
              <a:spcBef>
                <a:spcPts val="680"/>
              </a:spcBef>
              <a:spcAft>
                <a:spcPts val="0"/>
              </a:spcAft>
              <a:buClr>
                <a:srgbClr val="0C7B9C"/>
              </a:buClr>
              <a:buSzPct val="25000"/>
              <a:buFont typeface="Arial"/>
              <a:buNone/>
            </a:pPr>
            <a:r>
              <a:rPr lang="en-US" sz="1400" b="0" i="0" u="none" strike="noStrike" cap="none">
                <a:solidFill>
                  <a:schemeClr val="dk1"/>
                </a:solidFill>
                <a:latin typeface="Arial"/>
                <a:ea typeface="Arial"/>
                <a:cs typeface="Arial"/>
                <a:sym typeface="Arial"/>
              </a:rPr>
              <a:t>	SMC =  number of matches / number of attributes </a:t>
            </a:r>
          </a:p>
          <a:p>
            <a:pPr marL="292100" marR="0" lvl="0" indent="-292100" algn="l" rtl="0">
              <a:lnSpc>
                <a:spcPct val="80000"/>
              </a:lnSpc>
              <a:spcBef>
                <a:spcPts val="680"/>
              </a:spcBef>
              <a:spcAft>
                <a:spcPts val="0"/>
              </a:spcAft>
              <a:buClr>
                <a:srgbClr val="0C7B9C"/>
              </a:buClr>
              <a:buSzPct val="25000"/>
              <a:buFont typeface="Arial"/>
              <a:buNone/>
            </a:pPr>
            <a:r>
              <a:rPr lang="en-US" sz="1400" b="0" i="0" u="none" strike="noStrike" cap="none">
                <a:solidFill>
                  <a:schemeClr val="dk1"/>
                </a:solidFill>
                <a:latin typeface="Arial"/>
                <a:ea typeface="Arial"/>
                <a:cs typeface="Arial"/>
                <a:sym typeface="Arial"/>
              </a:rPr>
              <a:t>         		 =  (M</a:t>
            </a:r>
            <a:r>
              <a:rPr lang="en-US" sz="1400" b="0" i="0" u="none" strike="noStrike" cap="none" baseline="-25000">
                <a:solidFill>
                  <a:schemeClr val="dk1"/>
                </a:solidFill>
                <a:latin typeface="Arial"/>
                <a:ea typeface="Arial"/>
                <a:cs typeface="Arial"/>
                <a:sym typeface="Arial"/>
              </a:rPr>
              <a:t>11</a:t>
            </a:r>
            <a:r>
              <a:rPr lang="en-US" sz="1400" b="0" i="0" u="none" strike="noStrike" cap="none">
                <a:solidFill>
                  <a:schemeClr val="dk1"/>
                </a:solidFill>
                <a:latin typeface="Arial"/>
                <a:ea typeface="Arial"/>
                <a:cs typeface="Arial"/>
                <a:sym typeface="Arial"/>
              </a:rPr>
              <a:t> + M</a:t>
            </a:r>
            <a:r>
              <a:rPr lang="en-US" sz="1400" b="0" i="0" u="none" strike="noStrike" cap="none" baseline="-25000">
                <a:solidFill>
                  <a:schemeClr val="dk1"/>
                </a:solidFill>
                <a:latin typeface="Arial"/>
                <a:ea typeface="Arial"/>
                <a:cs typeface="Arial"/>
                <a:sym typeface="Arial"/>
              </a:rPr>
              <a:t>00</a:t>
            </a:r>
            <a:r>
              <a:rPr lang="en-US" sz="1400" b="0" i="0" u="none" strike="noStrike" cap="none">
                <a:solidFill>
                  <a:schemeClr val="dk1"/>
                </a:solidFill>
                <a:latin typeface="Arial"/>
                <a:ea typeface="Arial"/>
                <a:cs typeface="Arial"/>
                <a:sym typeface="Arial"/>
              </a:rPr>
              <a:t>) / (M</a:t>
            </a:r>
            <a:r>
              <a:rPr lang="en-US" sz="1400" b="0" i="0" u="none" strike="noStrike" cap="none" baseline="-25000">
                <a:solidFill>
                  <a:schemeClr val="dk1"/>
                </a:solidFill>
                <a:latin typeface="Arial"/>
                <a:ea typeface="Arial"/>
                <a:cs typeface="Arial"/>
                <a:sym typeface="Arial"/>
              </a:rPr>
              <a:t>01</a:t>
            </a:r>
            <a:r>
              <a:rPr lang="en-US" sz="1400" b="0" i="0" u="none" strike="noStrike" cap="none">
                <a:solidFill>
                  <a:schemeClr val="dk1"/>
                </a:solidFill>
                <a:latin typeface="Arial"/>
                <a:ea typeface="Arial"/>
                <a:cs typeface="Arial"/>
                <a:sym typeface="Arial"/>
              </a:rPr>
              <a:t> + M</a:t>
            </a:r>
            <a:r>
              <a:rPr lang="en-US" sz="1400" b="0" i="0" u="none" strike="noStrike" cap="none" baseline="-25000">
                <a:solidFill>
                  <a:schemeClr val="dk1"/>
                </a:solidFill>
                <a:latin typeface="Arial"/>
                <a:ea typeface="Arial"/>
                <a:cs typeface="Arial"/>
                <a:sym typeface="Arial"/>
              </a:rPr>
              <a:t>10</a:t>
            </a:r>
            <a:r>
              <a:rPr lang="en-US" sz="1400" b="0" i="0" u="none" strike="noStrike" cap="none">
                <a:solidFill>
                  <a:schemeClr val="dk1"/>
                </a:solidFill>
                <a:latin typeface="Arial"/>
                <a:ea typeface="Arial"/>
                <a:cs typeface="Arial"/>
                <a:sym typeface="Arial"/>
              </a:rPr>
              <a:t> + M</a:t>
            </a:r>
            <a:r>
              <a:rPr lang="en-US" sz="1400" b="0" i="0" u="none" strike="noStrike" cap="none" baseline="-25000">
                <a:solidFill>
                  <a:schemeClr val="dk1"/>
                </a:solidFill>
                <a:latin typeface="Arial"/>
                <a:ea typeface="Arial"/>
                <a:cs typeface="Arial"/>
                <a:sym typeface="Arial"/>
              </a:rPr>
              <a:t>11</a:t>
            </a:r>
            <a:r>
              <a:rPr lang="en-US" sz="1400" b="0" i="0" u="none" strike="noStrike" cap="none">
                <a:solidFill>
                  <a:schemeClr val="dk1"/>
                </a:solidFill>
                <a:latin typeface="Arial"/>
                <a:ea typeface="Arial"/>
                <a:cs typeface="Arial"/>
                <a:sym typeface="Arial"/>
              </a:rPr>
              <a:t> + M</a:t>
            </a:r>
            <a:r>
              <a:rPr lang="en-US" sz="1400" b="0" i="0" u="none" strike="noStrike" cap="none" baseline="-25000">
                <a:solidFill>
                  <a:schemeClr val="dk1"/>
                </a:solidFill>
                <a:latin typeface="Arial"/>
                <a:ea typeface="Arial"/>
                <a:cs typeface="Arial"/>
                <a:sym typeface="Arial"/>
              </a:rPr>
              <a:t>00</a:t>
            </a:r>
            <a:r>
              <a:rPr lang="en-US" sz="1400" b="0" i="0" u="none" strike="noStrike" cap="none">
                <a:solidFill>
                  <a:schemeClr val="dk1"/>
                </a:solidFill>
                <a:latin typeface="Arial"/>
                <a:ea typeface="Arial"/>
                <a:cs typeface="Arial"/>
                <a:sym typeface="Arial"/>
              </a:rPr>
              <a:t>)</a:t>
            </a:r>
          </a:p>
          <a:p>
            <a:pPr marL="292100" marR="0" lvl="0" indent="-292100" algn="l" rtl="0">
              <a:lnSpc>
                <a:spcPct val="80000"/>
              </a:lnSpc>
              <a:spcBef>
                <a:spcPts val="720"/>
              </a:spcBef>
              <a:spcAft>
                <a:spcPts val="0"/>
              </a:spcAft>
              <a:buClr>
                <a:srgbClr val="0C7B9C"/>
              </a:buClr>
              <a:buSzPct val="25000"/>
              <a:buFont typeface="Arial"/>
              <a:buNone/>
            </a:pPr>
            <a:endParaRPr sz="1600" b="0" i="0" u="none" strike="noStrike" cap="none">
              <a:solidFill>
                <a:schemeClr val="dk1"/>
              </a:solidFill>
              <a:latin typeface="Arial"/>
              <a:ea typeface="Arial"/>
              <a:cs typeface="Arial"/>
              <a:sym typeface="Arial"/>
            </a:endParaRPr>
          </a:p>
          <a:p>
            <a:pPr marL="292100" marR="0" lvl="0" indent="-292100" algn="l" rtl="0">
              <a:lnSpc>
                <a:spcPct val="80000"/>
              </a:lnSpc>
              <a:spcBef>
                <a:spcPts val="720"/>
              </a:spcBef>
              <a:spcAft>
                <a:spcPts val="0"/>
              </a:spcAft>
              <a:buClr>
                <a:srgbClr val="0C7B9C"/>
              </a:buClr>
              <a:buSzPct val="25000"/>
              <a:buFont typeface="Arial"/>
              <a:buNone/>
            </a:pPr>
            <a:r>
              <a:rPr lang="en-US" sz="1600" b="0" i="0" u="none" strike="noStrike" cap="none">
                <a:solidFill>
                  <a:schemeClr val="dk1"/>
                </a:solidFill>
                <a:latin typeface="Arial"/>
                <a:ea typeface="Arial"/>
                <a:cs typeface="Arial"/>
                <a:sym typeface="Arial"/>
              </a:rPr>
              <a:t>	J = number of 11 matches / number of not-both-zero attributes values</a:t>
            </a:r>
          </a:p>
          <a:p>
            <a:pPr marL="292100" marR="0" lvl="0" indent="-292100" algn="l" rtl="0">
              <a:lnSpc>
                <a:spcPct val="80000"/>
              </a:lnSpc>
              <a:spcBef>
                <a:spcPts val="720"/>
              </a:spcBef>
              <a:spcAft>
                <a:spcPts val="400"/>
              </a:spcAft>
              <a:buClr>
                <a:srgbClr val="0C7B9C"/>
              </a:buClr>
              <a:buSzPct val="25000"/>
              <a:buFont typeface="Arial"/>
              <a:buNone/>
            </a:pPr>
            <a:r>
              <a:rPr lang="en-US" sz="1600" b="0" i="0" u="none" strike="noStrike" cap="none">
                <a:solidFill>
                  <a:schemeClr val="dk1"/>
                </a:solidFill>
                <a:latin typeface="Arial"/>
                <a:ea typeface="Arial"/>
                <a:cs typeface="Arial"/>
                <a:sym typeface="Arial"/>
              </a:rPr>
              <a:t>   	   = (M</a:t>
            </a:r>
            <a:r>
              <a:rPr lang="en-US" sz="1600" b="0" i="0" u="none" strike="noStrike" cap="none" baseline="-25000">
                <a:solidFill>
                  <a:schemeClr val="dk1"/>
                </a:solidFill>
                <a:latin typeface="Arial"/>
                <a:ea typeface="Arial"/>
                <a:cs typeface="Arial"/>
                <a:sym typeface="Arial"/>
              </a:rPr>
              <a:t>11</a:t>
            </a:r>
            <a:r>
              <a:rPr lang="en-US" sz="1600" b="0" i="0" u="none" strike="noStrike" cap="none">
                <a:solidFill>
                  <a:schemeClr val="dk1"/>
                </a:solidFill>
                <a:latin typeface="Arial"/>
                <a:ea typeface="Arial"/>
                <a:cs typeface="Arial"/>
                <a:sym typeface="Arial"/>
              </a:rPr>
              <a:t>) / (M</a:t>
            </a:r>
            <a:r>
              <a:rPr lang="en-US" sz="1600" b="0" i="0" u="none" strike="noStrike" cap="none" baseline="-25000">
                <a:solidFill>
                  <a:schemeClr val="dk1"/>
                </a:solidFill>
                <a:latin typeface="Arial"/>
                <a:ea typeface="Arial"/>
                <a:cs typeface="Arial"/>
                <a:sym typeface="Arial"/>
              </a:rPr>
              <a:t>01</a:t>
            </a:r>
            <a:r>
              <a:rPr lang="en-US" sz="1600" b="0" i="0" u="none" strike="noStrike" cap="none">
                <a:solidFill>
                  <a:schemeClr val="dk1"/>
                </a:solidFill>
                <a:latin typeface="Arial"/>
                <a:ea typeface="Arial"/>
                <a:cs typeface="Arial"/>
                <a:sym typeface="Arial"/>
              </a:rPr>
              <a:t> + M</a:t>
            </a:r>
            <a:r>
              <a:rPr lang="en-US" sz="1600" b="0" i="0" u="none" strike="noStrike" cap="none" baseline="-25000">
                <a:solidFill>
                  <a:schemeClr val="dk1"/>
                </a:solidFill>
                <a:latin typeface="Arial"/>
                <a:ea typeface="Arial"/>
                <a:cs typeface="Arial"/>
                <a:sym typeface="Arial"/>
              </a:rPr>
              <a:t>10</a:t>
            </a:r>
            <a:r>
              <a:rPr lang="en-US" sz="1600" b="0" i="0" u="none" strike="noStrike" cap="none">
                <a:solidFill>
                  <a:schemeClr val="dk1"/>
                </a:solidFill>
                <a:latin typeface="Arial"/>
                <a:ea typeface="Arial"/>
                <a:cs typeface="Arial"/>
                <a:sym typeface="Arial"/>
              </a:rPr>
              <a:t> + M</a:t>
            </a:r>
            <a:r>
              <a:rPr lang="en-US" sz="1600" b="0" i="0" u="none" strike="noStrike" cap="none" baseline="-25000">
                <a:solidFill>
                  <a:schemeClr val="dk1"/>
                </a:solidFill>
                <a:latin typeface="Arial"/>
                <a:ea typeface="Arial"/>
                <a:cs typeface="Arial"/>
                <a:sym typeface="Arial"/>
              </a:rPr>
              <a:t>11</a:t>
            </a:r>
            <a:r>
              <a:rPr lang="en-US" sz="1600" b="0" i="0" u="none" strike="noStrike" cap="none">
                <a:solidFill>
                  <a:schemeClr val="dk1"/>
                </a:solidFill>
                <a:latin typeface="Arial"/>
                <a:ea typeface="Arial"/>
                <a:cs typeface="Arial"/>
                <a:sym typeface="Arial"/>
              </a:rPr>
              <a:t>) </a:t>
            </a:r>
          </a:p>
        </p:txBody>
      </p:sp>
    </p:spTree>
    <p:extLst>
      <p:ext uri="{BB962C8B-B14F-4D97-AF65-F5344CB8AC3E}">
        <p14:creationId xmlns:p14="http://schemas.microsoft.com/office/powerpoint/2010/main" xmlns="" val="51076497"/>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SMC versus Jaccard: Example</a:t>
            </a:r>
          </a:p>
        </p:txBody>
      </p:sp>
      <p:sp>
        <p:nvSpPr>
          <p:cNvPr id="651" name="Shape 651"/>
          <p:cNvSpPr txBox="1">
            <a:spLocks noGrp="1"/>
          </p:cNvSpPr>
          <p:nvPr>
            <p:ph type="body" idx="4294967295"/>
          </p:nvPr>
        </p:nvSpPr>
        <p:spPr>
          <a:xfrm>
            <a:off x="639762" y="1143000"/>
            <a:ext cx="8001000" cy="5106987"/>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25000"/>
              <a:buFont typeface="Arial"/>
              <a:buNone/>
            </a:pPr>
            <a:r>
              <a:rPr lang="en-US" sz="2400" b="0" i="1" u="none" strike="noStrike" cap="none">
                <a:solidFill>
                  <a:schemeClr val="dk1"/>
                </a:solidFill>
                <a:latin typeface="Arial"/>
                <a:ea typeface="Arial"/>
                <a:cs typeface="Arial"/>
                <a:sym typeface="Arial"/>
              </a:rPr>
              <a:t>p</a:t>
            </a:r>
            <a:r>
              <a:rPr lang="en-US" sz="2400" b="0" i="0" u="none" strike="noStrike" cap="none">
                <a:solidFill>
                  <a:schemeClr val="dk1"/>
                </a:solidFill>
                <a:latin typeface="Arial"/>
                <a:ea typeface="Arial"/>
                <a:cs typeface="Arial"/>
                <a:sym typeface="Arial"/>
              </a:rPr>
              <a:t> =  1 0 0 0 0 0 0 0 0 0    	</a:t>
            </a:r>
            <a:r>
              <a:rPr lang="en-US" sz="2400" b="0" i="1" u="none" strike="noStrike" cap="none">
                <a:solidFill>
                  <a:schemeClr val="dk1"/>
                </a:solidFill>
                <a:latin typeface="Arial"/>
                <a:ea typeface="Arial"/>
                <a:cs typeface="Arial"/>
                <a:sym typeface="Arial"/>
              </a:rPr>
              <a:t>	</a:t>
            </a:r>
          </a:p>
          <a:p>
            <a:pPr marL="292100" marR="0" lvl="0" indent="-292100" algn="l" rtl="0">
              <a:lnSpc>
                <a:spcPct val="90000"/>
              </a:lnSpc>
              <a:spcBef>
                <a:spcPts val="880"/>
              </a:spcBef>
              <a:spcAft>
                <a:spcPts val="0"/>
              </a:spcAft>
              <a:buClr>
                <a:srgbClr val="0C7B9C"/>
              </a:buClr>
              <a:buSzPct val="25000"/>
              <a:buFont typeface="Arial"/>
              <a:buNone/>
            </a:pPr>
            <a:r>
              <a:rPr lang="en-US" sz="2400" b="0" i="1" u="none" strike="noStrike" cap="none">
                <a:solidFill>
                  <a:schemeClr val="dk1"/>
                </a:solidFill>
                <a:latin typeface="Arial"/>
                <a:ea typeface="Arial"/>
                <a:cs typeface="Arial"/>
                <a:sym typeface="Arial"/>
              </a:rPr>
              <a:t>q</a:t>
            </a:r>
            <a:r>
              <a:rPr lang="en-US" sz="2400" b="0" i="0" u="none" strike="noStrike" cap="none">
                <a:solidFill>
                  <a:schemeClr val="dk1"/>
                </a:solidFill>
                <a:latin typeface="Arial"/>
                <a:ea typeface="Arial"/>
                <a:cs typeface="Arial"/>
                <a:sym typeface="Arial"/>
              </a:rPr>
              <a:t> =  0 0 0 0 0 0 1 0 0 1</a:t>
            </a:r>
            <a:r>
              <a:rPr lang="en-US" sz="2400" b="0" i="1" u="none" strike="noStrike" cap="none">
                <a:solidFill>
                  <a:schemeClr val="dk1"/>
                </a:solidFill>
                <a:latin typeface="Arial"/>
                <a:ea typeface="Arial"/>
                <a:cs typeface="Arial"/>
                <a:sym typeface="Arial"/>
              </a:rPr>
              <a:t> </a:t>
            </a:r>
          </a:p>
          <a:p>
            <a:pPr marL="292100" marR="0" lvl="0" indent="-292100" algn="l" rtl="0">
              <a:lnSpc>
                <a:spcPct val="90000"/>
              </a:lnSpc>
              <a:spcBef>
                <a:spcPts val="880"/>
              </a:spcBef>
              <a:spcAft>
                <a:spcPts val="0"/>
              </a:spcAft>
              <a:buClr>
                <a:srgbClr val="0C7B9C"/>
              </a:buClr>
              <a:buSzPct val="25000"/>
              <a:buFont typeface="Arial"/>
              <a:buNone/>
            </a:pPr>
            <a:endParaRPr sz="2400" b="0" i="1" u="none" strike="noStrike" cap="none">
              <a:solidFill>
                <a:schemeClr val="dk1"/>
              </a:solidFill>
              <a:latin typeface="Arial"/>
              <a:ea typeface="Arial"/>
              <a:cs typeface="Arial"/>
              <a:sym typeface="Arial"/>
            </a:endParaRPr>
          </a:p>
          <a:p>
            <a:pPr marL="292100" marR="0" lvl="0" indent="-292100" algn="l" rtl="0">
              <a:lnSpc>
                <a:spcPct val="9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M</a:t>
            </a:r>
            <a:r>
              <a:rPr lang="en-US" sz="1800" b="0" i="0" u="none" strike="noStrike" cap="none" baseline="-25000">
                <a:solidFill>
                  <a:schemeClr val="dk1"/>
                </a:solidFill>
                <a:latin typeface="Arial"/>
                <a:ea typeface="Arial"/>
                <a:cs typeface="Arial"/>
                <a:sym typeface="Arial"/>
              </a:rPr>
              <a:t>01</a:t>
            </a:r>
            <a:r>
              <a:rPr lang="en-US" sz="1800" b="0" i="0" u="none" strike="noStrike" cap="none">
                <a:solidFill>
                  <a:schemeClr val="dk1"/>
                </a:solidFill>
                <a:latin typeface="Arial"/>
                <a:ea typeface="Arial"/>
                <a:cs typeface="Arial"/>
                <a:sym typeface="Arial"/>
              </a:rPr>
              <a:t> = 2   (the number of attributes where p was 0 and q was 1)</a:t>
            </a:r>
          </a:p>
          <a:p>
            <a:pPr marL="292100" marR="0" lvl="0" indent="-292100" algn="l" rtl="0">
              <a:lnSpc>
                <a:spcPct val="9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M</a:t>
            </a:r>
            <a:r>
              <a:rPr lang="en-US" sz="1800" b="0" i="0" u="none" strike="noStrike" cap="none" baseline="-25000">
                <a:solidFill>
                  <a:schemeClr val="dk1"/>
                </a:solidFill>
                <a:latin typeface="Arial"/>
                <a:ea typeface="Arial"/>
                <a:cs typeface="Arial"/>
                <a:sym typeface="Arial"/>
              </a:rPr>
              <a:t>10</a:t>
            </a:r>
            <a:r>
              <a:rPr lang="en-US" sz="1800" b="0" i="0" u="none" strike="noStrike" cap="none">
                <a:solidFill>
                  <a:schemeClr val="dk1"/>
                </a:solidFill>
                <a:latin typeface="Arial"/>
                <a:ea typeface="Arial"/>
                <a:cs typeface="Arial"/>
                <a:sym typeface="Arial"/>
              </a:rPr>
              <a:t> = 1   (the number of attributes where p was 1 and q was 0)</a:t>
            </a:r>
          </a:p>
          <a:p>
            <a:pPr marL="292100" marR="0" lvl="0" indent="-292100" algn="l" rtl="0">
              <a:lnSpc>
                <a:spcPct val="9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M</a:t>
            </a:r>
            <a:r>
              <a:rPr lang="en-US" sz="1800" b="0" i="0" u="none" strike="noStrike" cap="none" baseline="-25000">
                <a:solidFill>
                  <a:schemeClr val="dk1"/>
                </a:solidFill>
                <a:latin typeface="Arial"/>
                <a:ea typeface="Arial"/>
                <a:cs typeface="Arial"/>
                <a:sym typeface="Arial"/>
              </a:rPr>
              <a:t>00</a:t>
            </a:r>
            <a:r>
              <a:rPr lang="en-US" sz="1800" b="0" i="0" u="none" strike="noStrike" cap="none">
                <a:solidFill>
                  <a:schemeClr val="dk1"/>
                </a:solidFill>
                <a:latin typeface="Arial"/>
                <a:ea typeface="Arial"/>
                <a:cs typeface="Arial"/>
                <a:sym typeface="Arial"/>
              </a:rPr>
              <a:t> = 7   (the number of attributes where p was 0 and q was 0)</a:t>
            </a:r>
          </a:p>
          <a:p>
            <a:pPr marL="292100" marR="0" lvl="0" indent="-292100" algn="l" rtl="0">
              <a:lnSpc>
                <a:spcPct val="9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M</a:t>
            </a:r>
            <a:r>
              <a:rPr lang="en-US" sz="1800" b="0" i="0" u="none" strike="noStrike" cap="none" baseline="-25000">
                <a:solidFill>
                  <a:schemeClr val="dk1"/>
                </a:solidFill>
                <a:latin typeface="Arial"/>
                <a:ea typeface="Arial"/>
                <a:cs typeface="Arial"/>
                <a:sym typeface="Arial"/>
              </a:rPr>
              <a:t>11</a:t>
            </a:r>
            <a:r>
              <a:rPr lang="en-US" sz="1800" b="0" i="0" u="none" strike="noStrike" cap="none">
                <a:solidFill>
                  <a:schemeClr val="dk1"/>
                </a:solidFill>
                <a:latin typeface="Arial"/>
                <a:ea typeface="Arial"/>
                <a:cs typeface="Arial"/>
                <a:sym typeface="Arial"/>
              </a:rPr>
              <a:t> = 0   (the number of attributes where p was 1 and q was 1)</a:t>
            </a:r>
          </a:p>
          <a:p>
            <a:pPr marL="292100" marR="0" lvl="0" indent="-292100" algn="l" rtl="0">
              <a:lnSpc>
                <a:spcPct val="90000"/>
              </a:lnSpc>
              <a:spcBef>
                <a:spcPts val="880"/>
              </a:spcBef>
              <a:spcAft>
                <a:spcPts val="0"/>
              </a:spcAft>
              <a:buClr>
                <a:srgbClr val="0C7B9C"/>
              </a:buClr>
              <a:buSzPct val="25000"/>
              <a:buFont typeface="Arial"/>
              <a:buNone/>
            </a:pPr>
            <a:r>
              <a:rPr lang="en-US" sz="2400" b="0" i="1" u="none" strike="noStrike" cap="none">
                <a:solidFill>
                  <a:schemeClr val="dk1"/>
                </a:solidFill>
                <a:latin typeface="Arial"/>
                <a:ea typeface="Arial"/>
                <a:cs typeface="Arial"/>
                <a:sym typeface="Arial"/>
              </a:rPr>
              <a:t>	</a:t>
            </a:r>
          </a:p>
          <a:p>
            <a:pPr marL="292100" marR="0" lvl="0" indent="-292100" algn="l" rtl="0">
              <a:lnSpc>
                <a:spcPct val="90000"/>
              </a:lnSpc>
              <a:spcBef>
                <a:spcPts val="88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SMC = (M</a:t>
            </a:r>
            <a:r>
              <a:rPr lang="en-US" sz="2000" b="0" i="0" u="none" strike="noStrike" cap="none" baseline="-25000">
                <a:solidFill>
                  <a:schemeClr val="dk1"/>
                </a:solidFill>
                <a:latin typeface="Arial"/>
                <a:ea typeface="Arial"/>
                <a:cs typeface="Arial"/>
                <a:sym typeface="Arial"/>
              </a:rPr>
              <a:t>11</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00</a:t>
            </a:r>
            <a:r>
              <a:rPr lang="en-US" sz="2000" b="0" i="0" u="none" strike="noStrike" cap="none">
                <a:solidFill>
                  <a:schemeClr val="dk1"/>
                </a:solidFill>
                <a:latin typeface="Arial"/>
                <a:ea typeface="Arial"/>
                <a:cs typeface="Arial"/>
                <a:sym typeface="Arial"/>
              </a:rPr>
              <a:t>)/(M</a:t>
            </a:r>
            <a:r>
              <a:rPr lang="en-US" sz="2000" b="0" i="0" u="none" strike="noStrike" cap="none" baseline="-25000">
                <a:solidFill>
                  <a:schemeClr val="dk1"/>
                </a:solidFill>
                <a:latin typeface="Arial"/>
                <a:ea typeface="Arial"/>
                <a:cs typeface="Arial"/>
                <a:sym typeface="Arial"/>
              </a:rPr>
              <a:t>01</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10</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11</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00</a:t>
            </a:r>
            <a:r>
              <a:rPr lang="en-US" sz="2000" b="0" i="0" u="none" strike="noStrike" cap="none">
                <a:solidFill>
                  <a:schemeClr val="dk1"/>
                </a:solidFill>
                <a:latin typeface="Arial"/>
                <a:ea typeface="Arial"/>
                <a:cs typeface="Arial"/>
                <a:sym typeface="Arial"/>
              </a:rPr>
              <a:t>) = (0+7) / (2+1+0+7) = 0.7</a:t>
            </a:r>
            <a:r>
              <a:rPr lang="en-US" sz="2400" b="0" i="0" u="none" strike="noStrike" cap="none">
                <a:solidFill>
                  <a:schemeClr val="dk1"/>
                </a:solidFill>
                <a:latin typeface="Arial"/>
                <a:ea typeface="Arial"/>
                <a:cs typeface="Arial"/>
                <a:sym typeface="Arial"/>
              </a:rPr>
              <a:t> </a:t>
            </a:r>
          </a:p>
          <a:p>
            <a:pPr marL="292100" marR="0" lvl="0" indent="-292100" algn="l" rtl="0">
              <a:lnSpc>
                <a:spcPct val="90000"/>
              </a:lnSpc>
              <a:spcBef>
                <a:spcPts val="880"/>
              </a:spcBef>
              <a:spcAft>
                <a:spcPts val="0"/>
              </a:spcAft>
              <a:buClr>
                <a:srgbClr val="0C7B9C"/>
              </a:buClr>
              <a:buSzPct val="25000"/>
              <a:buFont typeface="Arial"/>
              <a:buNone/>
            </a:pPr>
            <a:endParaRPr sz="2400" b="0" i="0" u="none" strike="noStrike" cap="none">
              <a:solidFill>
                <a:schemeClr val="dk1"/>
              </a:solidFill>
              <a:latin typeface="Arial"/>
              <a:ea typeface="Arial"/>
              <a:cs typeface="Arial"/>
              <a:sym typeface="Arial"/>
            </a:endParaRPr>
          </a:p>
          <a:p>
            <a:pPr marL="292100" marR="0" lvl="0" indent="-292100" algn="l" rtl="0">
              <a:lnSpc>
                <a:spcPct val="90000"/>
              </a:lnSpc>
              <a:spcBef>
                <a:spcPts val="96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J = (M</a:t>
            </a:r>
            <a:r>
              <a:rPr lang="en-US" sz="2000" b="0" i="0" u="none" strike="noStrike" cap="none" baseline="-25000">
                <a:solidFill>
                  <a:schemeClr val="dk1"/>
                </a:solidFill>
                <a:latin typeface="Arial"/>
                <a:ea typeface="Arial"/>
                <a:cs typeface="Arial"/>
                <a:sym typeface="Arial"/>
              </a:rPr>
              <a:t>11</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01</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10</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11</a:t>
            </a:r>
            <a:r>
              <a:rPr lang="en-US" sz="2000" b="0" i="0" u="none" strike="noStrike" cap="none">
                <a:solidFill>
                  <a:schemeClr val="dk1"/>
                </a:solidFill>
                <a:latin typeface="Arial"/>
                <a:ea typeface="Arial"/>
                <a:cs typeface="Arial"/>
                <a:sym typeface="Arial"/>
              </a:rPr>
              <a:t>) = 0 / (2 + 1 + 0) = 0</a:t>
            </a:r>
            <a:r>
              <a:rPr lang="en-US" sz="2800" b="0" i="0" u="none" strike="noStrike" cap="none">
                <a:solidFill>
                  <a:schemeClr val="dk1"/>
                </a:solidFill>
                <a:latin typeface="Arial"/>
                <a:ea typeface="Arial"/>
                <a:cs typeface="Arial"/>
                <a:sym typeface="Arial"/>
              </a:rPr>
              <a:t> </a:t>
            </a:r>
          </a:p>
          <a:p>
            <a:pPr marL="292100" marR="0" lvl="0" indent="-292100" algn="l" rtl="0">
              <a:lnSpc>
                <a:spcPct val="100000"/>
              </a:lnSpc>
              <a:spcBef>
                <a:spcPts val="680"/>
              </a:spcBef>
              <a:spcAft>
                <a:spcPts val="400"/>
              </a:spcAft>
              <a:buClr>
                <a:srgbClr val="0C7B9C"/>
              </a:buClr>
              <a:buSzPct val="75000"/>
              <a:buFont typeface="Arial"/>
              <a:buNone/>
            </a:pPr>
            <a:endParaRPr sz="2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326409225"/>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Cosine Similarity</a:t>
            </a:r>
          </a:p>
        </p:txBody>
      </p:sp>
      <p:sp>
        <p:nvSpPr>
          <p:cNvPr id="657" name="Shape 657"/>
          <p:cNvSpPr txBox="1">
            <a:spLocks noGrp="1"/>
          </p:cNvSpPr>
          <p:nvPr>
            <p:ph type="body" idx="4294967295"/>
          </p:nvPr>
        </p:nvSpPr>
        <p:spPr>
          <a:xfrm>
            <a:off x="639762" y="1143000"/>
            <a:ext cx="8001000" cy="5106987"/>
          </a:xfrm>
          <a:prstGeom prst="rect">
            <a:avLst/>
          </a:prstGeom>
          <a:noFill/>
          <a:ln>
            <a:noFill/>
          </a:ln>
        </p:spPr>
        <p:txBody>
          <a:bodyPr lIns="90475" tIns="44450" rIns="90475" bIns="44450" anchor="t" anchorCtr="0">
            <a:noAutofit/>
          </a:bodyPr>
          <a:lstStyle/>
          <a:p>
            <a:pPr marL="292100" marR="0" lvl="0" indent="-292100" algn="just" rtl="0">
              <a:lnSpc>
                <a:spcPct val="90000"/>
              </a:lnSpc>
              <a:spcBef>
                <a:spcPts val="0"/>
              </a:spcBef>
              <a:spcAft>
                <a:spcPts val="0"/>
              </a:spcAft>
              <a:buClr>
                <a:srgbClr val="0C7B9C"/>
              </a:buClr>
              <a:buSzPct val="75000"/>
              <a:buFont typeface="Arial"/>
              <a:buChar char="●"/>
            </a:pPr>
            <a:r>
              <a:rPr lang="en-US" sz="2000" b="0" i="0" u="none" strike="noStrike" cap="none">
                <a:solidFill>
                  <a:schemeClr val="dk1"/>
                </a:solidFill>
                <a:latin typeface="Arial"/>
                <a:ea typeface="Arial"/>
                <a:cs typeface="Arial"/>
                <a:sym typeface="Arial"/>
              </a:rPr>
              <a:t> If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1</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2</a:t>
            </a:r>
            <a:r>
              <a:rPr lang="en-US" sz="2000" b="0" i="0" u="none" strike="noStrike" cap="none">
                <a:solidFill>
                  <a:schemeClr val="dk1"/>
                </a:solidFill>
                <a:latin typeface="Arial"/>
                <a:ea typeface="Arial"/>
                <a:cs typeface="Arial"/>
                <a:sym typeface="Arial"/>
              </a:rPr>
              <a:t> are two document vectors, then</a:t>
            </a:r>
          </a:p>
          <a:p>
            <a:pPr marL="292100" marR="0" lvl="0" indent="-292100" algn="just" rtl="0">
              <a:lnSpc>
                <a:spcPct val="90000"/>
              </a:lnSpc>
              <a:spcBef>
                <a:spcPts val="80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             cos(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1</a:t>
            </a:r>
            <a:r>
              <a:rPr lang="en-US" sz="2000" b="0" i="1" u="none" strike="noStrike" cap="none">
                <a:solidFill>
                  <a:schemeClr val="dk1"/>
                </a:solidFill>
                <a:latin typeface="Arial"/>
                <a:ea typeface="Arial"/>
                <a:cs typeface="Arial"/>
                <a:sym typeface="Arial"/>
              </a:rPr>
              <a:t>, d</a:t>
            </a:r>
            <a:r>
              <a:rPr lang="en-US" sz="2000" b="0" i="1" u="none" strike="noStrike" cap="none" baseline="-25000">
                <a:solidFill>
                  <a:schemeClr val="dk1"/>
                </a:solidFill>
                <a:latin typeface="Arial"/>
                <a:ea typeface="Arial"/>
                <a:cs typeface="Arial"/>
                <a:sym typeface="Arial"/>
              </a:rPr>
              <a:t>2</a:t>
            </a:r>
            <a:r>
              <a:rPr lang="en-US" sz="2000" b="0" i="0" u="none" strike="noStrike" cap="none">
                <a:solidFill>
                  <a:schemeClr val="dk1"/>
                </a:solidFill>
                <a:latin typeface="Arial"/>
                <a:ea typeface="Arial"/>
                <a:cs typeface="Arial"/>
                <a:sym typeface="Arial"/>
              </a:rPr>
              <a:t> ) =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1</a:t>
            </a: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Times New Roman"/>
                <a:ea typeface="Times New Roman"/>
                <a:cs typeface="Times New Roman"/>
                <a:sym typeface="Times New Roman"/>
              </a:rPr>
              <a:t>∙</a:t>
            </a:r>
            <a:r>
              <a:rPr lang="en-US" sz="2000" b="0" i="0" u="none" strike="noStrike" cap="none">
                <a:solidFill>
                  <a:schemeClr val="dk1"/>
                </a:solidFill>
                <a:latin typeface="Arial"/>
                <a:ea typeface="Arial"/>
                <a:cs typeface="Arial"/>
                <a:sym typeface="Arial"/>
              </a:rPr>
              <a:t>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2</a:t>
            </a:r>
            <a:r>
              <a:rPr lang="en-US" sz="2000" b="0" i="0" u="none" strike="noStrike" cap="none">
                <a:solidFill>
                  <a:schemeClr val="dk1"/>
                </a:solidFill>
                <a:latin typeface="Arial"/>
                <a:ea typeface="Arial"/>
                <a:cs typeface="Arial"/>
                <a:sym typeface="Arial"/>
              </a:rPr>
              <a:t>) /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1</a:t>
            </a:r>
            <a:r>
              <a:rPr lang="en-US" sz="2000" b="0" i="0" u="none" strike="noStrike" cap="none">
                <a:solidFill>
                  <a:schemeClr val="dk1"/>
                </a:solidFill>
                <a:latin typeface="Arial"/>
                <a:ea typeface="Arial"/>
                <a:cs typeface="Arial"/>
                <a:sym typeface="Arial"/>
              </a:rPr>
              <a:t>||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2</a:t>
            </a:r>
            <a:r>
              <a:rPr lang="en-US" sz="2000" b="0" i="0" u="none" strike="noStrike" cap="none">
                <a:solidFill>
                  <a:schemeClr val="dk1"/>
                </a:solidFill>
                <a:latin typeface="Arial"/>
                <a:ea typeface="Arial"/>
                <a:cs typeface="Arial"/>
                <a:sym typeface="Arial"/>
              </a:rPr>
              <a:t>|| , </a:t>
            </a:r>
          </a:p>
          <a:p>
            <a:pPr marL="292100" marR="0" lvl="0" indent="-292100" algn="just" rtl="0">
              <a:lnSpc>
                <a:spcPct val="90000"/>
              </a:lnSpc>
              <a:spcBef>
                <a:spcPts val="800"/>
              </a:spcBef>
              <a:spcAft>
                <a:spcPts val="0"/>
              </a:spcAft>
              <a:buClr>
                <a:srgbClr val="0C7B9C"/>
              </a:buClr>
              <a:buSzPct val="25000"/>
              <a:buFont typeface="Arial"/>
              <a:buNone/>
            </a:pPr>
            <a:r>
              <a:rPr lang="en-US" sz="1600" b="0" i="0" u="none" strike="noStrike" cap="none">
                <a:solidFill>
                  <a:schemeClr val="dk1"/>
                </a:solidFill>
                <a:latin typeface="Arial"/>
                <a:ea typeface="Arial"/>
                <a:cs typeface="Arial"/>
                <a:sym typeface="Arial"/>
              </a:rPr>
              <a:t>   where </a:t>
            </a:r>
            <a:r>
              <a:rPr lang="en-US" sz="1600" b="0" i="0" u="none" strike="noStrike" cap="none">
                <a:solidFill>
                  <a:schemeClr val="dk1"/>
                </a:solidFill>
                <a:latin typeface="Times New Roman"/>
                <a:ea typeface="Times New Roman"/>
                <a:cs typeface="Times New Roman"/>
                <a:sym typeface="Times New Roman"/>
              </a:rPr>
              <a:t>∙</a:t>
            </a:r>
            <a:r>
              <a:rPr lang="en-US" sz="1600" b="0" i="0" u="none" strike="noStrike" cap="none">
                <a:solidFill>
                  <a:schemeClr val="dk1"/>
                </a:solidFill>
                <a:latin typeface="Arial"/>
                <a:ea typeface="Arial"/>
                <a:cs typeface="Arial"/>
                <a:sym typeface="Arial"/>
              </a:rPr>
              <a:t> indicates vector dot product and || </a:t>
            </a:r>
            <a:r>
              <a:rPr lang="en-US" sz="1600" b="0" i="1" u="none" strike="noStrike" cap="none">
                <a:solidFill>
                  <a:schemeClr val="dk1"/>
                </a:solidFill>
                <a:latin typeface="Arial"/>
                <a:ea typeface="Arial"/>
                <a:cs typeface="Arial"/>
                <a:sym typeface="Arial"/>
              </a:rPr>
              <a:t>d </a:t>
            </a:r>
            <a:r>
              <a:rPr lang="en-US" sz="1600" b="0" i="0" u="none" strike="noStrike" cap="none">
                <a:solidFill>
                  <a:schemeClr val="dk1"/>
                </a:solidFill>
                <a:latin typeface="Arial"/>
                <a:ea typeface="Arial"/>
                <a:cs typeface="Arial"/>
                <a:sym typeface="Arial"/>
              </a:rPr>
              <a:t>|| is  the   length of vector </a:t>
            </a:r>
            <a:r>
              <a:rPr lang="en-US" sz="1600" b="0" i="1" u="none" strike="noStrike" cap="none">
                <a:solidFill>
                  <a:schemeClr val="dk1"/>
                </a:solidFill>
                <a:latin typeface="Arial"/>
                <a:ea typeface="Arial"/>
                <a:cs typeface="Arial"/>
                <a:sym typeface="Arial"/>
              </a:rPr>
              <a:t>d</a:t>
            </a:r>
            <a:r>
              <a:rPr lang="en-US" sz="1600" b="0" i="0" u="none" strike="noStrike" cap="none">
                <a:solidFill>
                  <a:schemeClr val="dk1"/>
                </a:solidFill>
                <a:latin typeface="Arial"/>
                <a:ea typeface="Arial"/>
                <a:cs typeface="Arial"/>
                <a:sym typeface="Arial"/>
              </a:rPr>
              <a:t>.</a:t>
            </a:r>
            <a:r>
              <a:rPr lang="en-US" sz="2000" b="0" i="0" u="none" strike="noStrike" cap="none">
                <a:solidFill>
                  <a:schemeClr val="dk1"/>
                </a:solidFill>
                <a:latin typeface="Arial"/>
                <a:ea typeface="Arial"/>
                <a:cs typeface="Arial"/>
                <a:sym typeface="Arial"/>
              </a:rPr>
              <a:t>  </a:t>
            </a:r>
          </a:p>
          <a:p>
            <a:pPr marL="2057400" marR="0" lvl="4" indent="-228600" algn="just" rtl="0">
              <a:lnSpc>
                <a:spcPct val="90000"/>
              </a:lnSpc>
              <a:spcBef>
                <a:spcPts val="720"/>
              </a:spcBef>
              <a:spcAft>
                <a:spcPts val="0"/>
              </a:spcAft>
              <a:buClr>
                <a:schemeClr val="dk1"/>
              </a:buClr>
              <a:buSzPct val="100000"/>
              <a:buFont typeface="Times New Roman"/>
              <a:buNone/>
            </a:pPr>
            <a:endParaRPr sz="1600" b="0" i="0" u="none" strike="noStrike" cap="none">
              <a:solidFill>
                <a:schemeClr val="dk1"/>
              </a:solidFill>
              <a:latin typeface="Times New Roman"/>
              <a:ea typeface="Times New Roman"/>
              <a:cs typeface="Times New Roman"/>
              <a:sym typeface="Times New Roman"/>
            </a:endParaRPr>
          </a:p>
          <a:p>
            <a:pPr marL="292100" marR="0" lvl="0" indent="-292100" algn="just" rtl="0">
              <a:lnSpc>
                <a:spcPct val="90000"/>
              </a:lnSpc>
              <a:spcBef>
                <a:spcPts val="400"/>
              </a:spcBef>
              <a:spcAft>
                <a:spcPts val="0"/>
              </a:spcAft>
              <a:buClr>
                <a:srgbClr val="0C7B9C"/>
              </a:buClr>
              <a:buSzPct val="75000"/>
              <a:buFont typeface="Arial"/>
              <a:buChar char="●"/>
            </a:pPr>
            <a:r>
              <a:rPr lang="en-US" sz="2000" b="0" i="0" u="none" strike="noStrike" cap="none">
                <a:solidFill>
                  <a:schemeClr val="dk1"/>
                </a:solidFill>
                <a:latin typeface="Arial"/>
                <a:ea typeface="Arial"/>
                <a:cs typeface="Arial"/>
                <a:sym typeface="Arial"/>
              </a:rPr>
              <a:t> Example: </a:t>
            </a:r>
          </a:p>
          <a:p>
            <a:pPr marL="292100" marR="0" lvl="0" indent="-292100" algn="just" rtl="0">
              <a:lnSpc>
                <a:spcPct val="90000"/>
              </a:lnSpc>
              <a:spcBef>
                <a:spcPts val="600"/>
              </a:spcBef>
              <a:spcAft>
                <a:spcPts val="0"/>
              </a:spcAft>
              <a:buClr>
                <a:srgbClr val="0C7B9C"/>
              </a:buClr>
              <a:buSzPct val="25000"/>
              <a:buFont typeface="Arial"/>
              <a:buNone/>
            </a:pPr>
            <a:endParaRPr sz="1000" b="0" i="0" u="none" strike="noStrike" cap="none">
              <a:solidFill>
                <a:schemeClr val="dk1"/>
              </a:solidFill>
              <a:latin typeface="Arial"/>
              <a:ea typeface="Arial"/>
              <a:cs typeface="Arial"/>
              <a:sym typeface="Arial"/>
            </a:endParaRPr>
          </a:p>
          <a:p>
            <a:pPr marL="292100" marR="0" lvl="0" indent="-292100" algn="l" rtl="0">
              <a:lnSpc>
                <a:spcPct val="90000"/>
              </a:lnSpc>
              <a:spcBef>
                <a:spcPts val="800"/>
              </a:spcBef>
              <a:spcAft>
                <a:spcPts val="0"/>
              </a:spcAft>
              <a:buClr>
                <a:srgbClr val="0C7B9C"/>
              </a:buClr>
              <a:buSzPct val="25000"/>
              <a:buFont typeface="Arial"/>
              <a:buNone/>
            </a:pPr>
            <a:r>
              <a:rPr lang="en-US" sz="2000" b="0" i="1" u="none" strike="noStrike" cap="none">
                <a:solidFill>
                  <a:schemeClr val="dk1"/>
                </a:solidFill>
                <a:latin typeface="Arial"/>
                <a:ea typeface="Arial"/>
                <a:cs typeface="Arial"/>
                <a:sym typeface="Arial"/>
              </a:rPr>
              <a:t>  	</a:t>
            </a:r>
            <a:r>
              <a:rPr lang="en-US" sz="1800" b="0" i="1" u="none" strike="noStrike" cap="none">
                <a:solidFill>
                  <a:schemeClr val="dk1"/>
                </a:solidFill>
                <a:latin typeface="Arial"/>
                <a:ea typeface="Arial"/>
                <a:cs typeface="Arial"/>
                <a:sym typeface="Arial"/>
              </a:rPr>
              <a:t>d</a:t>
            </a:r>
            <a:r>
              <a:rPr lang="en-US" sz="1800" b="0" i="1" u="none" strike="noStrike" cap="none" baseline="-25000">
                <a:solidFill>
                  <a:schemeClr val="dk1"/>
                </a:solidFill>
                <a:latin typeface="Arial"/>
                <a:ea typeface="Arial"/>
                <a:cs typeface="Arial"/>
                <a:sym typeface="Arial"/>
              </a:rPr>
              <a:t>1</a:t>
            </a:r>
            <a:r>
              <a:rPr lang="en-US" sz="1800" b="0" i="1"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  3 2 0 5 0 0 0 2 0 0 	</a:t>
            </a:r>
          </a:p>
          <a:p>
            <a:pPr marL="292100" marR="0" lvl="0" indent="-292100" algn="l" rtl="0">
              <a:lnSpc>
                <a:spcPct val="90000"/>
              </a:lnSpc>
              <a:spcBef>
                <a:spcPts val="760"/>
              </a:spcBef>
              <a:spcAft>
                <a:spcPts val="0"/>
              </a:spcAft>
              <a:buClr>
                <a:srgbClr val="0C7B9C"/>
              </a:buClr>
              <a:buSzPct val="25000"/>
              <a:buFont typeface="Arial"/>
              <a:buNone/>
            </a:pPr>
            <a:r>
              <a:rPr lang="en-US" sz="1800" b="0" i="1" u="none" strike="noStrike" cap="none">
                <a:solidFill>
                  <a:schemeClr val="dk1"/>
                </a:solidFill>
                <a:latin typeface="Arial"/>
                <a:ea typeface="Arial"/>
                <a:cs typeface="Arial"/>
                <a:sym typeface="Arial"/>
              </a:rPr>
              <a:t>   	d</a:t>
            </a:r>
            <a:r>
              <a:rPr lang="en-US" sz="1800" b="0" i="1" u="none" strike="noStrike" cap="none" baseline="-25000">
                <a:solidFill>
                  <a:schemeClr val="dk1"/>
                </a:solidFill>
                <a:latin typeface="Arial"/>
                <a:ea typeface="Arial"/>
                <a:cs typeface="Arial"/>
                <a:sym typeface="Arial"/>
              </a:rPr>
              <a:t>2</a:t>
            </a:r>
            <a:r>
              <a:rPr lang="en-US" sz="1800" b="1" i="0" u="none" strike="noStrike" cap="none">
                <a:solidFill>
                  <a:schemeClr val="dk1"/>
                </a:solidFill>
                <a:latin typeface="Arial"/>
                <a:ea typeface="Arial"/>
                <a:cs typeface="Arial"/>
                <a:sym typeface="Arial"/>
              </a:rPr>
              <a:t> =  1 0 0 0 0 0 0 1 0 2</a:t>
            </a:r>
            <a:r>
              <a:rPr lang="en-US" sz="1800" b="0" i="0" u="none" strike="noStrike" cap="none">
                <a:solidFill>
                  <a:schemeClr val="dk1"/>
                </a:solidFill>
                <a:latin typeface="Arial"/>
                <a:ea typeface="Arial"/>
                <a:cs typeface="Arial"/>
                <a:sym typeface="Arial"/>
              </a:rPr>
              <a:t> </a:t>
            </a:r>
          </a:p>
          <a:p>
            <a:pPr marL="292100" marR="0" lvl="0" indent="-292100" algn="l" rtl="0">
              <a:lnSpc>
                <a:spcPct val="90000"/>
              </a:lnSpc>
              <a:spcBef>
                <a:spcPts val="760"/>
              </a:spcBef>
              <a:spcAft>
                <a:spcPts val="0"/>
              </a:spcAft>
              <a:buClr>
                <a:srgbClr val="0C7B9C"/>
              </a:buClr>
              <a:buSzPct val="25000"/>
              <a:buFont typeface="Arial"/>
              <a:buNone/>
            </a:pPr>
            <a:endParaRPr sz="1800" b="0" i="0" u="none" strike="noStrike" cap="none">
              <a:solidFill>
                <a:schemeClr val="dk1"/>
              </a:solidFill>
              <a:latin typeface="Arial"/>
              <a:ea typeface="Arial"/>
              <a:cs typeface="Arial"/>
              <a:sym typeface="Arial"/>
            </a:endParaRPr>
          </a:p>
          <a:p>
            <a:pPr marL="292100" marR="0" lvl="0" indent="-292100" algn="l" rtl="0">
              <a:lnSpc>
                <a:spcPct val="90000"/>
              </a:lnSpc>
              <a:spcBef>
                <a:spcPts val="720"/>
              </a:spcBef>
              <a:spcAft>
                <a:spcPts val="0"/>
              </a:spcAft>
              <a:buClr>
                <a:srgbClr val="0C7B9C"/>
              </a:buClr>
              <a:buSzPct val="25000"/>
              <a:buFont typeface="Arial"/>
              <a:buNone/>
            </a:pPr>
            <a:r>
              <a:rPr lang="en-US" sz="1600" b="0" i="1" u="none" strike="noStrike" cap="none">
                <a:solidFill>
                  <a:schemeClr val="dk1"/>
                </a:solidFill>
                <a:latin typeface="Arial"/>
                <a:ea typeface="Arial"/>
                <a:cs typeface="Arial"/>
                <a:sym typeface="Arial"/>
              </a:rPr>
              <a:t>    d</a:t>
            </a:r>
            <a:r>
              <a:rPr lang="en-US" sz="1600" b="0" i="1" u="none" strike="noStrike" cap="none" baseline="-25000">
                <a:solidFill>
                  <a:schemeClr val="dk1"/>
                </a:solidFill>
                <a:latin typeface="Arial"/>
                <a:ea typeface="Arial"/>
                <a:cs typeface="Arial"/>
                <a:sym typeface="Arial"/>
              </a:rPr>
              <a:t>1</a:t>
            </a:r>
            <a:r>
              <a:rPr lang="en-US" sz="1600" b="0" i="0" u="none" strike="noStrike" cap="none">
                <a:solidFill>
                  <a:schemeClr val="dk1"/>
                </a:solidFill>
                <a:latin typeface="Arial"/>
                <a:ea typeface="Arial"/>
                <a:cs typeface="Arial"/>
                <a:sym typeface="Arial"/>
              </a:rPr>
              <a:t> </a:t>
            </a:r>
            <a:r>
              <a:rPr lang="en-US" sz="1600" b="0" i="0" u="none" strike="noStrike" cap="none">
                <a:solidFill>
                  <a:schemeClr val="dk1"/>
                </a:solidFill>
                <a:latin typeface="Times New Roman"/>
                <a:ea typeface="Times New Roman"/>
                <a:cs typeface="Times New Roman"/>
                <a:sym typeface="Times New Roman"/>
              </a:rPr>
              <a:t>∙</a:t>
            </a:r>
            <a:r>
              <a:rPr lang="en-US" sz="1600" b="0" i="0" u="none" strike="noStrike" cap="none">
                <a:solidFill>
                  <a:schemeClr val="dk1"/>
                </a:solidFill>
                <a:latin typeface="Arial"/>
                <a:ea typeface="Arial"/>
                <a:cs typeface="Arial"/>
                <a:sym typeface="Arial"/>
              </a:rPr>
              <a:t> </a:t>
            </a:r>
            <a:r>
              <a:rPr lang="en-US" sz="1600" b="0" i="1" u="none" strike="noStrike" cap="none">
                <a:solidFill>
                  <a:schemeClr val="dk1"/>
                </a:solidFill>
                <a:latin typeface="Arial"/>
                <a:ea typeface="Arial"/>
                <a:cs typeface="Arial"/>
                <a:sym typeface="Arial"/>
              </a:rPr>
              <a:t>d</a:t>
            </a:r>
            <a:r>
              <a:rPr lang="en-US" sz="1600" b="0" i="1" u="none" strike="noStrike" cap="none" baseline="-25000">
                <a:solidFill>
                  <a:schemeClr val="dk1"/>
                </a:solidFill>
                <a:latin typeface="Arial"/>
                <a:ea typeface="Arial"/>
                <a:cs typeface="Arial"/>
                <a:sym typeface="Arial"/>
              </a:rPr>
              <a:t>2</a:t>
            </a:r>
            <a:r>
              <a:rPr lang="en-US" sz="1600" b="0" i="0" u="none" strike="noStrike" cap="none">
                <a:solidFill>
                  <a:schemeClr val="dk1"/>
                </a:solidFill>
                <a:latin typeface="Arial"/>
                <a:ea typeface="Arial"/>
                <a:cs typeface="Arial"/>
                <a:sym typeface="Arial"/>
              </a:rPr>
              <a:t>=  3*1 + 2*0 + 0*0 + 5*0 + 0*0 + 0*0 + 0*0 + 2*1 + 0*0 + 0*2 = 5</a:t>
            </a:r>
          </a:p>
          <a:p>
            <a:pPr marL="292100" marR="0" lvl="0" indent="-292100" algn="l" rtl="0">
              <a:lnSpc>
                <a:spcPct val="90000"/>
              </a:lnSpc>
              <a:spcBef>
                <a:spcPts val="80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   </a:t>
            </a:r>
            <a:r>
              <a:rPr lang="en-US" sz="1600" b="0" i="0" u="none" strike="noStrike" cap="none">
                <a:solidFill>
                  <a:schemeClr val="dk1"/>
                </a:solidFill>
                <a:latin typeface="Arial"/>
                <a:ea typeface="Arial"/>
                <a:cs typeface="Arial"/>
                <a:sym typeface="Arial"/>
              </a:rPr>
              <a:t>||</a:t>
            </a:r>
            <a:r>
              <a:rPr lang="en-US" sz="1600" b="0" i="1" u="none" strike="noStrike" cap="none">
                <a:solidFill>
                  <a:schemeClr val="dk1"/>
                </a:solidFill>
                <a:latin typeface="Arial"/>
                <a:ea typeface="Arial"/>
                <a:cs typeface="Arial"/>
                <a:sym typeface="Arial"/>
              </a:rPr>
              <a:t>d</a:t>
            </a:r>
            <a:r>
              <a:rPr lang="en-US" sz="1600" b="0" i="1" u="none" strike="noStrike" cap="none" baseline="-25000">
                <a:solidFill>
                  <a:schemeClr val="dk1"/>
                </a:solidFill>
                <a:latin typeface="Arial"/>
                <a:ea typeface="Arial"/>
                <a:cs typeface="Arial"/>
                <a:sym typeface="Arial"/>
              </a:rPr>
              <a:t>1</a:t>
            </a:r>
            <a:r>
              <a:rPr lang="en-US" sz="1600" b="0" i="0" u="none" strike="noStrike" cap="none">
                <a:solidFill>
                  <a:schemeClr val="dk1"/>
                </a:solidFill>
                <a:latin typeface="Arial"/>
                <a:ea typeface="Arial"/>
                <a:cs typeface="Arial"/>
                <a:sym typeface="Arial"/>
              </a:rPr>
              <a:t>|| = (3*3+2*2+0*0+5*5+0*0+0*0+0*0+2*2+0*0+0*0)</a:t>
            </a:r>
            <a:r>
              <a:rPr lang="en-US" sz="1600" b="1" i="0" u="none" strike="noStrike" cap="none" baseline="30000">
                <a:solidFill>
                  <a:schemeClr val="dk1"/>
                </a:solidFill>
                <a:latin typeface="Arial"/>
                <a:ea typeface="Arial"/>
                <a:cs typeface="Arial"/>
                <a:sym typeface="Arial"/>
              </a:rPr>
              <a:t>0.5</a:t>
            </a:r>
            <a:r>
              <a:rPr lang="en-US" sz="1600" b="0" i="0" u="none" strike="noStrike" cap="none">
                <a:solidFill>
                  <a:schemeClr val="dk1"/>
                </a:solidFill>
                <a:latin typeface="Arial"/>
                <a:ea typeface="Arial"/>
                <a:cs typeface="Arial"/>
                <a:sym typeface="Arial"/>
              </a:rPr>
              <a:t> =  (42) </a:t>
            </a:r>
            <a:r>
              <a:rPr lang="en-US" sz="1600" b="1" i="0" u="none" strike="noStrike" cap="none" baseline="30000">
                <a:solidFill>
                  <a:schemeClr val="dk1"/>
                </a:solidFill>
                <a:latin typeface="Arial"/>
                <a:ea typeface="Arial"/>
                <a:cs typeface="Arial"/>
                <a:sym typeface="Arial"/>
              </a:rPr>
              <a:t>0.5</a:t>
            </a:r>
            <a:r>
              <a:rPr lang="en-US" sz="1600" b="0" i="0" u="none" strike="noStrike" cap="none">
                <a:solidFill>
                  <a:schemeClr val="dk1"/>
                </a:solidFill>
                <a:latin typeface="Arial"/>
                <a:ea typeface="Arial"/>
                <a:cs typeface="Arial"/>
                <a:sym typeface="Arial"/>
              </a:rPr>
              <a:t> = 6.481</a:t>
            </a:r>
          </a:p>
          <a:p>
            <a:pPr marL="292100" marR="0" lvl="0" indent="-292100" algn="l" rtl="0">
              <a:lnSpc>
                <a:spcPct val="90000"/>
              </a:lnSpc>
              <a:spcBef>
                <a:spcPts val="720"/>
              </a:spcBef>
              <a:spcAft>
                <a:spcPts val="0"/>
              </a:spcAft>
              <a:buClr>
                <a:srgbClr val="0C7B9C"/>
              </a:buClr>
              <a:buSzPct val="25000"/>
              <a:buFont typeface="Arial"/>
              <a:buNone/>
            </a:pPr>
            <a:r>
              <a:rPr lang="en-US" sz="1600" b="0" i="0" u="none" strike="noStrike" cap="none">
                <a:solidFill>
                  <a:schemeClr val="dk1"/>
                </a:solidFill>
                <a:latin typeface="Arial"/>
                <a:ea typeface="Arial"/>
                <a:cs typeface="Arial"/>
                <a:sym typeface="Arial"/>
              </a:rPr>
              <a:t>    ||</a:t>
            </a:r>
            <a:r>
              <a:rPr lang="en-US" sz="1600" b="0" i="1" u="none" strike="noStrike" cap="none">
                <a:solidFill>
                  <a:schemeClr val="dk1"/>
                </a:solidFill>
                <a:latin typeface="Arial"/>
                <a:ea typeface="Arial"/>
                <a:cs typeface="Arial"/>
                <a:sym typeface="Arial"/>
              </a:rPr>
              <a:t>d</a:t>
            </a:r>
            <a:r>
              <a:rPr lang="en-US" sz="1600" b="0" i="1" u="none" strike="noStrike" cap="none" baseline="-25000">
                <a:solidFill>
                  <a:schemeClr val="dk1"/>
                </a:solidFill>
                <a:latin typeface="Arial"/>
                <a:ea typeface="Arial"/>
                <a:cs typeface="Arial"/>
                <a:sym typeface="Arial"/>
              </a:rPr>
              <a:t>2</a:t>
            </a:r>
            <a:r>
              <a:rPr lang="en-US" sz="1600" b="0" i="0" u="none" strike="noStrike" cap="none">
                <a:solidFill>
                  <a:schemeClr val="dk1"/>
                </a:solidFill>
                <a:latin typeface="Arial"/>
                <a:ea typeface="Arial"/>
                <a:cs typeface="Arial"/>
                <a:sym typeface="Arial"/>
              </a:rPr>
              <a:t>|| = (1*1+0*0+0*0+0*0+0*0+0*0+0*0+1*1+0*0+2*2)</a:t>
            </a:r>
            <a:r>
              <a:rPr lang="en-US" sz="1600" b="0" i="0" u="none" strike="noStrike" cap="none" baseline="30000">
                <a:solidFill>
                  <a:schemeClr val="dk1"/>
                </a:solidFill>
                <a:latin typeface="Arial"/>
                <a:ea typeface="Arial"/>
                <a:cs typeface="Arial"/>
                <a:sym typeface="Arial"/>
              </a:rPr>
              <a:t> </a:t>
            </a:r>
            <a:r>
              <a:rPr lang="en-US" sz="1600" b="1" i="0" u="none" strike="noStrike" cap="none" baseline="30000">
                <a:solidFill>
                  <a:schemeClr val="dk1"/>
                </a:solidFill>
                <a:latin typeface="Arial"/>
                <a:ea typeface="Arial"/>
                <a:cs typeface="Arial"/>
                <a:sym typeface="Arial"/>
              </a:rPr>
              <a:t>0.5</a:t>
            </a:r>
            <a:r>
              <a:rPr lang="en-US" sz="1600" b="0" i="0" u="none" strike="noStrike" cap="none" baseline="30000">
                <a:solidFill>
                  <a:schemeClr val="dk1"/>
                </a:solidFill>
                <a:latin typeface="Arial"/>
                <a:ea typeface="Arial"/>
                <a:cs typeface="Arial"/>
                <a:sym typeface="Arial"/>
              </a:rPr>
              <a:t> </a:t>
            </a:r>
            <a:r>
              <a:rPr lang="en-US" sz="1600" b="0" i="0" u="none" strike="noStrike" cap="none">
                <a:solidFill>
                  <a:schemeClr val="dk1"/>
                </a:solidFill>
                <a:latin typeface="Arial"/>
                <a:ea typeface="Arial"/>
                <a:cs typeface="Arial"/>
                <a:sym typeface="Arial"/>
              </a:rPr>
              <a:t>= (6) </a:t>
            </a:r>
            <a:r>
              <a:rPr lang="en-US" sz="1600" b="1" i="0" u="none" strike="noStrike" cap="none" baseline="30000">
                <a:solidFill>
                  <a:schemeClr val="dk1"/>
                </a:solidFill>
                <a:latin typeface="Arial"/>
                <a:ea typeface="Arial"/>
                <a:cs typeface="Arial"/>
                <a:sym typeface="Arial"/>
              </a:rPr>
              <a:t>0.5</a:t>
            </a:r>
            <a:r>
              <a:rPr lang="en-US" sz="1600" b="0" i="0" u="none" strike="noStrike" cap="none">
                <a:solidFill>
                  <a:schemeClr val="dk1"/>
                </a:solidFill>
                <a:latin typeface="Arial"/>
                <a:ea typeface="Arial"/>
                <a:cs typeface="Arial"/>
                <a:sym typeface="Arial"/>
              </a:rPr>
              <a:t> = 2.245</a:t>
            </a:r>
          </a:p>
          <a:p>
            <a:pPr marL="292100" marR="0" lvl="0" indent="-292100" algn="l" rtl="0">
              <a:lnSpc>
                <a:spcPct val="90000"/>
              </a:lnSpc>
              <a:spcBef>
                <a:spcPts val="720"/>
              </a:spcBef>
              <a:spcAft>
                <a:spcPts val="0"/>
              </a:spcAft>
              <a:buClr>
                <a:srgbClr val="0C7B9C"/>
              </a:buClr>
              <a:buSzPct val="25000"/>
              <a:buFont typeface="Arial"/>
              <a:buNone/>
            </a:pPr>
            <a:endParaRPr sz="1600" b="0" i="0" u="none" strike="noStrike" cap="none">
              <a:solidFill>
                <a:schemeClr val="dk1"/>
              </a:solidFill>
              <a:latin typeface="Arial"/>
              <a:ea typeface="Arial"/>
              <a:cs typeface="Arial"/>
              <a:sym typeface="Arial"/>
            </a:endParaRPr>
          </a:p>
          <a:p>
            <a:pPr marL="292100" marR="0" lvl="0" indent="-292100" algn="l" rtl="0">
              <a:lnSpc>
                <a:spcPct val="9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    	cos( </a:t>
            </a:r>
            <a:r>
              <a:rPr lang="en-US" sz="1800" b="0" i="1" u="none" strike="noStrike" cap="none">
                <a:solidFill>
                  <a:schemeClr val="dk1"/>
                </a:solidFill>
                <a:latin typeface="Arial"/>
                <a:ea typeface="Arial"/>
                <a:cs typeface="Arial"/>
                <a:sym typeface="Arial"/>
              </a:rPr>
              <a:t>d</a:t>
            </a:r>
            <a:r>
              <a:rPr lang="en-US" sz="1800" b="0" i="1" u="none" strike="noStrike" cap="none" baseline="-25000">
                <a:solidFill>
                  <a:schemeClr val="dk1"/>
                </a:solidFill>
                <a:latin typeface="Arial"/>
                <a:ea typeface="Arial"/>
                <a:cs typeface="Arial"/>
                <a:sym typeface="Arial"/>
              </a:rPr>
              <a:t>1</a:t>
            </a:r>
            <a:r>
              <a:rPr lang="en-US" sz="1800" b="0" i="1" u="none" strike="noStrike" cap="none">
                <a:solidFill>
                  <a:schemeClr val="dk1"/>
                </a:solidFill>
                <a:latin typeface="Arial"/>
                <a:ea typeface="Arial"/>
                <a:cs typeface="Arial"/>
                <a:sym typeface="Arial"/>
              </a:rPr>
              <a:t>, d</a:t>
            </a:r>
            <a:r>
              <a:rPr lang="en-US" sz="1800" b="0" i="1" u="none" strike="noStrike" cap="none" baseline="-25000">
                <a:solidFill>
                  <a:schemeClr val="dk1"/>
                </a:solidFill>
                <a:latin typeface="Arial"/>
                <a:ea typeface="Arial"/>
                <a:cs typeface="Arial"/>
                <a:sym typeface="Arial"/>
              </a:rPr>
              <a:t>2</a:t>
            </a:r>
            <a:r>
              <a:rPr lang="en-US" sz="1800" b="0" i="0" u="none" strike="noStrike" cap="none">
                <a:solidFill>
                  <a:schemeClr val="dk1"/>
                </a:solidFill>
                <a:latin typeface="Arial"/>
                <a:ea typeface="Arial"/>
                <a:cs typeface="Arial"/>
                <a:sym typeface="Arial"/>
              </a:rPr>
              <a:t> ) = .3150</a:t>
            </a:r>
          </a:p>
          <a:p>
            <a:pPr marL="292100" marR="0" lvl="0" indent="-292100" algn="l" rtl="0">
              <a:lnSpc>
                <a:spcPct val="100000"/>
              </a:lnSpc>
              <a:spcBef>
                <a:spcPts val="580"/>
              </a:spcBef>
              <a:spcAft>
                <a:spcPts val="400"/>
              </a:spcAft>
              <a:buClr>
                <a:srgbClr val="0C7B9C"/>
              </a:buClr>
              <a:buSzPct val="750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981126993"/>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38</a:t>
            </a:fld>
            <a:endParaRPr lang="en-US" sz="1200" b="0" i="0" u="none" strike="noStrike" cap="none">
              <a:solidFill>
                <a:schemeClr val="dk1"/>
              </a:solidFill>
              <a:latin typeface="Tahoma"/>
              <a:ea typeface="Tahoma"/>
              <a:cs typeface="Tahoma"/>
              <a:sym typeface="Tahoma"/>
            </a:endParaRPr>
          </a:p>
        </p:txBody>
      </p:sp>
      <p:sp>
        <p:nvSpPr>
          <p:cNvPr id="419" name="Shape 419"/>
          <p:cNvSpPr txBox="1">
            <a:spLocks noGrp="1"/>
          </p:cNvSpPr>
          <p:nvPr>
            <p:ph type="title"/>
          </p:nvPr>
        </p:nvSpPr>
        <p:spPr>
          <a:xfrm>
            <a:off x="0" y="304800"/>
            <a:ext cx="8991600" cy="838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Data Reduction 2: Numerosity Reduction</a:t>
            </a:r>
          </a:p>
        </p:txBody>
      </p:sp>
      <p:sp>
        <p:nvSpPr>
          <p:cNvPr id="420" name="Shape 420"/>
          <p:cNvSpPr txBox="1">
            <a:spLocks noGrp="1"/>
          </p:cNvSpPr>
          <p:nvPr>
            <p:ph type="body" idx="1"/>
          </p:nvPr>
        </p:nvSpPr>
        <p:spPr>
          <a:xfrm>
            <a:off x="304800" y="1524000"/>
            <a:ext cx="8229600"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Reduce data volume by choosing alternative, </a:t>
            </a:r>
            <a:r>
              <a:rPr lang="en-US" sz="2400" b="0" i="1" u="none" strike="noStrike" cap="none">
                <a:solidFill>
                  <a:schemeClr val="dk1"/>
                </a:solidFill>
                <a:latin typeface="Calibri"/>
                <a:ea typeface="Calibri"/>
                <a:cs typeface="Calibri"/>
                <a:sym typeface="Calibri"/>
              </a:rPr>
              <a:t>smaller forms</a:t>
            </a:r>
            <a:r>
              <a:rPr lang="en-US" sz="2400" b="0" i="0" u="none" strike="noStrike" cap="none">
                <a:solidFill>
                  <a:schemeClr val="dk1"/>
                </a:solidFill>
                <a:latin typeface="Calibri"/>
                <a:ea typeface="Calibri"/>
                <a:cs typeface="Calibri"/>
                <a:sym typeface="Calibri"/>
              </a:rPr>
              <a:t> of data representation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Parametric methods</a:t>
            </a:r>
            <a:r>
              <a:rPr lang="en-US" sz="2400" b="0" i="0" u="none" strike="noStrike" cap="none">
                <a:solidFill>
                  <a:schemeClr val="dk1"/>
                </a:solidFill>
                <a:latin typeface="Calibri"/>
                <a:ea typeface="Calibri"/>
                <a:cs typeface="Calibri"/>
                <a:sym typeface="Calibri"/>
              </a:rPr>
              <a:t> (e.g., regression)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Assume the data fits some model, estimate model parameters, store only the parameters, and discard the data (except possible outliers)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Ex.: Log-linear models—obtain value at a point in </a:t>
            </a:r>
            <a:r>
              <a:rPr lang="en-US" sz="2400" b="0" i="1" u="none" strike="noStrike" cap="none">
                <a:solidFill>
                  <a:schemeClr val="dk1"/>
                </a:solidFill>
                <a:latin typeface="Calibri"/>
                <a:ea typeface="Calibri"/>
                <a:cs typeface="Calibri"/>
                <a:sym typeface="Calibri"/>
              </a:rPr>
              <a:t>m</a:t>
            </a:r>
            <a:r>
              <a:rPr lang="en-US" sz="2400" b="0" i="0" u="none" strike="noStrike" cap="none">
                <a:solidFill>
                  <a:schemeClr val="dk1"/>
                </a:solidFill>
                <a:latin typeface="Calibri"/>
                <a:ea typeface="Calibri"/>
                <a:cs typeface="Calibri"/>
                <a:sym typeface="Calibri"/>
              </a:rPr>
              <a:t>-D space as the product on appropriate marginal subspaces </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Non-parametric</a:t>
            </a:r>
            <a:r>
              <a:rPr lang="en-US" sz="2400" b="0" i="0" u="none" strike="noStrike" cap="none">
                <a:solidFill>
                  <a:schemeClr val="dk1"/>
                </a:solidFill>
                <a:latin typeface="Calibri"/>
                <a:ea typeface="Calibri"/>
                <a:cs typeface="Calibri"/>
                <a:sym typeface="Calibri"/>
              </a:rPr>
              <a:t> methods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Do not assume models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Major families: histograms, clustering, sampling, …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39</a:t>
            </a:fld>
            <a:endParaRPr lang="en-US" sz="1200" b="0" i="0" u="none" strike="noStrike" cap="none">
              <a:solidFill>
                <a:schemeClr val="dk1"/>
              </a:solidFill>
              <a:latin typeface="Tahoma"/>
              <a:ea typeface="Tahoma"/>
              <a:cs typeface="Tahoma"/>
              <a:sym typeface="Tahoma"/>
            </a:endParaRPr>
          </a:p>
        </p:txBody>
      </p:sp>
      <p:sp>
        <p:nvSpPr>
          <p:cNvPr id="427" name="Shape 427"/>
          <p:cNvSpPr txBox="1">
            <a:spLocks noGrp="1"/>
          </p:cNvSpPr>
          <p:nvPr>
            <p:ph type="title"/>
          </p:nvPr>
        </p:nvSpPr>
        <p:spPr>
          <a:xfrm>
            <a:off x="609600" y="152400"/>
            <a:ext cx="7772400" cy="1066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200" b="1" i="0" u="none" strike="noStrike" cap="none">
                <a:solidFill>
                  <a:srgbClr val="170981"/>
                </a:solidFill>
                <a:latin typeface="Arial"/>
                <a:ea typeface="Arial"/>
                <a:cs typeface="Arial"/>
                <a:sym typeface="Arial"/>
              </a:rPr>
              <a:t>Parametric Data Reduction: Regression and Log-Linear Models</a:t>
            </a:r>
          </a:p>
        </p:txBody>
      </p:sp>
      <p:sp>
        <p:nvSpPr>
          <p:cNvPr id="428" name="Shape 428"/>
          <p:cNvSpPr txBox="1">
            <a:spLocks noGrp="1"/>
          </p:cNvSpPr>
          <p:nvPr>
            <p:ph type="body" idx="1"/>
          </p:nvPr>
        </p:nvSpPr>
        <p:spPr>
          <a:xfrm>
            <a:off x="457200" y="1373187"/>
            <a:ext cx="8229600" cy="50847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Linear regression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modeled to fit a straight line</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Often uses the least-square method to fit the line</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Multiple regression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Allows a response variable Y to be modeled as a linear function of multidimensional feature vector</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Log-linear model</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Approximates discrete multidimensional probability distributions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4</a:t>
            </a:fld>
            <a:endParaRPr lang="en-US" sz="1200" b="0" i="0" u="none" strike="noStrike" cap="none">
              <a:solidFill>
                <a:schemeClr val="dk1"/>
              </a:solidFill>
              <a:latin typeface="Tahoma"/>
              <a:ea typeface="Tahoma"/>
              <a:cs typeface="Tahoma"/>
              <a:sym typeface="Tahoma"/>
            </a:endParaRPr>
          </a:p>
        </p:txBody>
      </p:sp>
      <p:sp>
        <p:nvSpPr>
          <p:cNvPr id="99" name="Shape 99"/>
          <p:cNvSpPr txBox="1">
            <a:spLocks noGrp="1"/>
          </p:cNvSpPr>
          <p:nvPr>
            <p:ph type="title"/>
          </p:nvPr>
        </p:nvSpPr>
        <p:spPr>
          <a:xfrm>
            <a:off x="0" y="304800"/>
            <a:ext cx="9144000"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Major Tasks in Data Preprocessing</a:t>
            </a:r>
          </a:p>
        </p:txBody>
      </p:sp>
      <p:sp>
        <p:nvSpPr>
          <p:cNvPr id="100" name="Shape 100"/>
          <p:cNvSpPr txBox="1">
            <a:spLocks noGrp="1"/>
          </p:cNvSpPr>
          <p:nvPr>
            <p:ph type="body" idx="1"/>
          </p:nvPr>
        </p:nvSpPr>
        <p:spPr>
          <a:xfrm>
            <a:off x="381000" y="1295400"/>
            <a:ext cx="8305799"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1" i="0" u="none" strike="noStrike" cap="none" dirty="0">
                <a:solidFill>
                  <a:schemeClr val="dk1"/>
                </a:solidFill>
                <a:latin typeface="Calibri"/>
                <a:ea typeface="Calibri"/>
                <a:cs typeface="Calibri"/>
                <a:sym typeface="Calibri"/>
              </a:rPr>
              <a:t>Data cleaning</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dirty="0">
                <a:solidFill>
                  <a:schemeClr val="dk1"/>
                </a:solidFill>
                <a:latin typeface="Calibri"/>
                <a:ea typeface="Calibri"/>
                <a:cs typeface="Calibri"/>
                <a:sym typeface="Calibri"/>
              </a:rPr>
              <a:t>Fill in missing values, smooth noisy data, identify or remove outliers, and resolve inconsistencies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dirty="0">
                <a:solidFill>
                  <a:schemeClr val="dk1"/>
                </a:solidFill>
                <a:latin typeface="Calibri"/>
                <a:ea typeface="Calibri"/>
                <a:cs typeface="Calibri"/>
                <a:sym typeface="Calibri"/>
              </a:rPr>
              <a:t>Data integration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dirty="0">
                <a:solidFill>
                  <a:schemeClr val="tx1"/>
                </a:solidFill>
                <a:latin typeface="Calibri"/>
                <a:ea typeface="Calibri"/>
                <a:cs typeface="Calibri"/>
                <a:sym typeface="Calibri"/>
              </a:rPr>
              <a:t>Integration of multiple databases, data cubes, or files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dirty="0">
                <a:solidFill>
                  <a:schemeClr val="dk1"/>
                </a:solidFill>
                <a:latin typeface="Calibri"/>
                <a:ea typeface="Calibri"/>
                <a:cs typeface="Calibri"/>
                <a:sym typeface="Calibri"/>
              </a:rPr>
              <a:t>Data reduction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dirty="0">
                <a:solidFill>
                  <a:schemeClr val="dk1"/>
                </a:solidFill>
                <a:latin typeface="Calibri"/>
                <a:ea typeface="Calibri"/>
                <a:cs typeface="Calibri"/>
                <a:sym typeface="Calibri"/>
              </a:rPr>
              <a:t>Dimensionality reduction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dirty="0" err="1">
                <a:solidFill>
                  <a:schemeClr val="dk1"/>
                </a:solidFill>
                <a:latin typeface="Calibri"/>
                <a:ea typeface="Calibri"/>
                <a:cs typeface="Calibri"/>
                <a:sym typeface="Calibri"/>
              </a:rPr>
              <a:t>Numerosity</a:t>
            </a:r>
            <a:r>
              <a:rPr lang="en-US" sz="2400" b="0" i="0" u="none" strike="noStrike" cap="none" dirty="0">
                <a:solidFill>
                  <a:schemeClr val="dk1"/>
                </a:solidFill>
                <a:latin typeface="Calibri"/>
                <a:ea typeface="Calibri"/>
                <a:cs typeface="Calibri"/>
                <a:sym typeface="Calibri"/>
              </a:rPr>
              <a:t> reduction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dirty="0">
                <a:solidFill>
                  <a:schemeClr val="dk1"/>
                </a:solidFill>
                <a:latin typeface="Calibri"/>
                <a:ea typeface="Calibri"/>
                <a:cs typeface="Calibri"/>
                <a:sym typeface="Calibri"/>
              </a:rPr>
              <a:t>Data compression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dirty="0">
                <a:solidFill>
                  <a:schemeClr val="dk1"/>
                </a:solidFill>
                <a:latin typeface="Calibri"/>
                <a:ea typeface="Calibri"/>
                <a:cs typeface="Calibri"/>
                <a:sym typeface="Calibri"/>
              </a:rPr>
              <a:t>Data transformation and data </a:t>
            </a:r>
            <a:r>
              <a:rPr lang="en-US" sz="2400" b="1" i="0" u="none" strike="noStrike" cap="none" dirty="0" err="1">
                <a:solidFill>
                  <a:schemeClr val="dk1"/>
                </a:solidFill>
                <a:latin typeface="Calibri"/>
                <a:ea typeface="Calibri"/>
                <a:cs typeface="Calibri"/>
                <a:sym typeface="Calibri"/>
              </a:rPr>
              <a:t>discretization</a:t>
            </a:r>
            <a:endParaRPr lang="en-US" sz="2400" b="1" i="0" u="none" strike="noStrike" cap="none" dirty="0">
              <a:solidFill>
                <a:schemeClr val="dk1"/>
              </a:solidFill>
              <a:latin typeface="Calibri"/>
              <a:ea typeface="Calibri"/>
              <a:cs typeface="Calibri"/>
              <a:sym typeface="Calibri"/>
            </a:endParaRP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dirty="0">
                <a:solidFill>
                  <a:schemeClr val="dk1"/>
                </a:solidFill>
                <a:latin typeface="Calibri"/>
                <a:ea typeface="Calibri"/>
                <a:cs typeface="Calibri"/>
                <a:sym typeface="Calibri"/>
              </a:rPr>
              <a:t>Normalization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dirty="0">
                <a:solidFill>
                  <a:schemeClr val="dk1"/>
                </a:solidFill>
                <a:latin typeface="Calibri"/>
                <a:ea typeface="Calibri"/>
                <a:cs typeface="Calibri"/>
                <a:sym typeface="Calibri"/>
              </a:rPr>
              <a:t>Concept hierarchy generation</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40</a:t>
            </a:fld>
            <a:endParaRPr lang="en-US" sz="1200" b="0" i="0" u="none" strike="noStrike" cap="none">
              <a:solidFill>
                <a:schemeClr val="dk1"/>
              </a:solidFill>
              <a:latin typeface="Tahoma"/>
              <a:ea typeface="Tahoma"/>
              <a:cs typeface="Tahoma"/>
              <a:sym typeface="Tahoma"/>
            </a:endParaRPr>
          </a:p>
        </p:txBody>
      </p:sp>
      <p:sp>
        <p:nvSpPr>
          <p:cNvPr id="435" name="Shape 435"/>
          <p:cNvSpPr txBox="1">
            <a:spLocks noGrp="1"/>
          </p:cNvSpPr>
          <p:nvPr>
            <p:ph type="title"/>
          </p:nvPr>
        </p:nvSpPr>
        <p:spPr>
          <a:xfrm>
            <a:off x="152400" y="304800"/>
            <a:ext cx="6248399"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Regression Analysis</a:t>
            </a:r>
          </a:p>
        </p:txBody>
      </p:sp>
      <p:sp>
        <p:nvSpPr>
          <p:cNvPr id="436" name="Shape 436"/>
          <p:cNvSpPr txBox="1">
            <a:spLocks noGrp="1"/>
          </p:cNvSpPr>
          <p:nvPr>
            <p:ph type="body" idx="1"/>
          </p:nvPr>
        </p:nvSpPr>
        <p:spPr>
          <a:xfrm>
            <a:off x="304800" y="1295400"/>
            <a:ext cx="5410200" cy="5181600"/>
          </a:xfrm>
          <a:prstGeom prst="rect">
            <a:avLst/>
          </a:prstGeom>
          <a:noFill/>
          <a:ln>
            <a:noFill/>
          </a:ln>
        </p:spPr>
        <p:txBody>
          <a:bodyPr lIns="91425" tIns="45700" rIns="91425" bIns="45700" anchor="t" anchorCtr="0">
            <a:noAutofit/>
          </a:bodyPr>
          <a:lstStyle/>
          <a:p>
            <a:pPr marL="342900" marR="0" lvl="0" indent="-342900" algn="l" rtl="0">
              <a:lnSpc>
                <a:spcPct val="130000"/>
              </a:lnSpc>
              <a:spcBef>
                <a:spcPts val="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Regression analysis:</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A collective name for techniques for the modeling and analysis of numerical data consisting of values of a </a:t>
            </a:r>
            <a:r>
              <a:rPr lang="en-US" sz="2000" b="1" i="1" u="none" strike="noStrike" cap="none">
                <a:solidFill>
                  <a:schemeClr val="dk1"/>
                </a:solidFill>
                <a:latin typeface="Calibri"/>
                <a:ea typeface="Calibri"/>
                <a:cs typeface="Calibri"/>
                <a:sym typeface="Calibri"/>
              </a:rPr>
              <a:t>dependent variable</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(also called </a:t>
            </a:r>
            <a:r>
              <a:rPr lang="en-US" sz="2000" b="1" i="1" u="none" strike="noStrike" cap="none">
                <a:solidFill>
                  <a:schemeClr val="dk1"/>
                </a:solidFill>
                <a:latin typeface="Calibri"/>
                <a:ea typeface="Calibri"/>
                <a:cs typeface="Calibri"/>
                <a:sym typeface="Calibri"/>
              </a:rPr>
              <a:t>response variable</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or </a:t>
            </a:r>
            <a:r>
              <a:rPr lang="en-US" sz="2000" b="0" i="1" u="none" strike="noStrike" cap="none">
                <a:solidFill>
                  <a:schemeClr val="dk1"/>
                </a:solidFill>
                <a:latin typeface="Calibri"/>
                <a:ea typeface="Calibri"/>
                <a:cs typeface="Calibri"/>
                <a:sym typeface="Calibri"/>
              </a:rPr>
              <a:t>measurement</a:t>
            </a:r>
            <a:r>
              <a:rPr lang="en-US" sz="2000" b="0" i="0" u="none" strike="noStrike" cap="none">
                <a:solidFill>
                  <a:schemeClr val="dk1"/>
                </a:solidFill>
                <a:latin typeface="Calibri"/>
                <a:ea typeface="Calibri"/>
                <a:cs typeface="Calibri"/>
                <a:sym typeface="Calibri"/>
              </a:rPr>
              <a:t>) and of one or more </a:t>
            </a:r>
            <a:r>
              <a:rPr lang="en-US" sz="2000" b="0" i="1" u="none" strike="noStrike" cap="none">
                <a:solidFill>
                  <a:schemeClr val="dk1"/>
                </a:solidFill>
                <a:latin typeface="Calibri"/>
                <a:ea typeface="Calibri"/>
                <a:cs typeface="Calibri"/>
                <a:sym typeface="Calibri"/>
              </a:rPr>
              <a:t>independent variables</a:t>
            </a:r>
            <a:r>
              <a:rPr lang="en-US" sz="2000" b="0" i="0" u="none" strike="noStrike" cap="none">
                <a:solidFill>
                  <a:schemeClr val="dk1"/>
                </a:solidFill>
                <a:latin typeface="Calibri"/>
                <a:ea typeface="Calibri"/>
                <a:cs typeface="Calibri"/>
                <a:sym typeface="Calibri"/>
              </a:rPr>
              <a:t> (aka. </a:t>
            </a:r>
            <a:r>
              <a:rPr lang="en-US" sz="2000" b="1" i="1" u="none" strike="noStrike" cap="none">
                <a:solidFill>
                  <a:schemeClr val="dk1"/>
                </a:solidFill>
                <a:latin typeface="Calibri"/>
                <a:ea typeface="Calibri"/>
                <a:cs typeface="Calibri"/>
                <a:sym typeface="Calibri"/>
              </a:rPr>
              <a:t>explanatory variables</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or </a:t>
            </a:r>
            <a:r>
              <a:rPr lang="en-US" sz="2000" b="1" i="1" u="none" strike="noStrike" cap="none">
                <a:solidFill>
                  <a:schemeClr val="dk1"/>
                </a:solidFill>
                <a:latin typeface="Calibri"/>
                <a:ea typeface="Calibri"/>
                <a:cs typeface="Calibri"/>
                <a:sym typeface="Calibri"/>
              </a:rPr>
              <a:t>predictors</a:t>
            </a:r>
            <a:r>
              <a:rPr lang="en-US" sz="2000" b="0" i="0" u="none" strike="noStrike" cap="none">
                <a:solidFill>
                  <a:schemeClr val="dk1"/>
                </a:solidFill>
                <a:latin typeface="Calibri"/>
                <a:ea typeface="Calibri"/>
                <a:cs typeface="Calibri"/>
                <a:sym typeface="Calibri"/>
              </a:rPr>
              <a:t>)</a:t>
            </a:r>
          </a:p>
          <a:p>
            <a:pPr marL="342900" marR="0" lvl="0" indent="-342900" algn="l" rtl="0">
              <a:lnSpc>
                <a:spcPct val="13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The parameters are estimated so as to give a "</a:t>
            </a:r>
            <a:r>
              <a:rPr lang="en-US" sz="2000" b="1" i="0" u="none" strike="noStrike" cap="none">
                <a:solidFill>
                  <a:schemeClr val="dk1"/>
                </a:solidFill>
                <a:latin typeface="Calibri"/>
                <a:ea typeface="Calibri"/>
                <a:cs typeface="Calibri"/>
                <a:sym typeface="Calibri"/>
              </a:rPr>
              <a:t>best fit</a:t>
            </a:r>
            <a:r>
              <a:rPr lang="en-US" sz="2000" b="0" i="0" u="none" strike="noStrike" cap="none">
                <a:solidFill>
                  <a:schemeClr val="dk1"/>
                </a:solidFill>
                <a:latin typeface="Calibri"/>
                <a:ea typeface="Calibri"/>
                <a:cs typeface="Calibri"/>
                <a:sym typeface="Calibri"/>
              </a:rPr>
              <a:t>" of the data</a:t>
            </a:r>
          </a:p>
          <a:p>
            <a:pPr marL="342900" marR="0" lvl="0" indent="-342900" algn="l" rtl="0">
              <a:lnSpc>
                <a:spcPct val="13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Most commonly the best fit is evaluated by using the </a:t>
            </a:r>
            <a:r>
              <a:rPr lang="en-US" sz="2000" b="1" i="1" u="none" strike="noStrike" cap="none">
                <a:solidFill>
                  <a:schemeClr val="dk1"/>
                </a:solidFill>
                <a:latin typeface="Calibri"/>
                <a:ea typeface="Calibri"/>
                <a:cs typeface="Calibri"/>
                <a:sym typeface="Calibri"/>
              </a:rPr>
              <a:t>least squares method</a:t>
            </a:r>
            <a:r>
              <a:rPr lang="en-US" sz="2000" b="0" i="0" u="none" strike="noStrike" cap="none">
                <a:solidFill>
                  <a:schemeClr val="dk1"/>
                </a:solidFill>
                <a:latin typeface="Calibri"/>
                <a:ea typeface="Calibri"/>
                <a:cs typeface="Calibri"/>
                <a:sym typeface="Calibri"/>
              </a:rPr>
              <a:t>, but other criteria have also been used</a:t>
            </a:r>
          </a:p>
        </p:txBody>
      </p:sp>
      <p:sp>
        <p:nvSpPr>
          <p:cNvPr id="437" name="Shape 437"/>
          <p:cNvSpPr txBox="1">
            <a:spLocks noGrp="1"/>
          </p:cNvSpPr>
          <p:nvPr>
            <p:ph type="body" idx="2"/>
          </p:nvPr>
        </p:nvSpPr>
        <p:spPr>
          <a:xfrm>
            <a:off x="5334000" y="3962400"/>
            <a:ext cx="3809999" cy="2286000"/>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Used for prediction (including forecasting of time-series data), inference, hypothesis testing, and modeling of causal relationships</a:t>
            </a:r>
          </a:p>
        </p:txBody>
      </p:sp>
      <p:sp>
        <p:nvSpPr>
          <p:cNvPr id="438" name="Shape 438"/>
          <p:cNvSpPr txBox="1"/>
          <p:nvPr/>
        </p:nvSpPr>
        <p:spPr>
          <a:xfrm>
            <a:off x="5791200" y="0"/>
            <a:ext cx="3365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y</a:t>
            </a:r>
          </a:p>
        </p:txBody>
      </p:sp>
      <p:grpSp>
        <p:nvGrpSpPr>
          <p:cNvPr id="439" name="Shape 439"/>
          <p:cNvGrpSpPr/>
          <p:nvPr/>
        </p:nvGrpSpPr>
        <p:grpSpPr>
          <a:xfrm>
            <a:off x="5486400" y="254000"/>
            <a:ext cx="3363911" cy="3174999"/>
            <a:chOff x="5486400" y="101600"/>
            <a:chExt cx="3363911" cy="3174999"/>
          </a:xfrm>
        </p:grpSpPr>
        <p:cxnSp>
          <p:nvCxnSpPr>
            <p:cNvPr id="440" name="Shape 440"/>
            <p:cNvCxnSpPr/>
            <p:nvPr/>
          </p:nvCxnSpPr>
          <p:spPr>
            <a:xfrm>
              <a:off x="5486400" y="2819400"/>
              <a:ext cx="3276600" cy="0"/>
            </a:xfrm>
            <a:prstGeom prst="straightConnector1">
              <a:avLst/>
            </a:prstGeom>
            <a:noFill/>
            <a:ln w="9525" cap="flat" cmpd="sng">
              <a:solidFill>
                <a:schemeClr val="dk1"/>
              </a:solidFill>
              <a:prstDash val="solid"/>
              <a:miter/>
              <a:headEnd type="none" w="med" len="med"/>
              <a:tailEnd type="triangle" w="lg" len="lg"/>
            </a:ln>
          </p:spPr>
        </p:cxnSp>
        <p:cxnSp>
          <p:nvCxnSpPr>
            <p:cNvPr id="441" name="Shape 441"/>
            <p:cNvCxnSpPr/>
            <p:nvPr/>
          </p:nvCxnSpPr>
          <p:spPr>
            <a:xfrm rot="10800000" flipH="1">
              <a:off x="5791200" y="101600"/>
              <a:ext cx="1587" cy="3174999"/>
            </a:xfrm>
            <a:prstGeom prst="straightConnector1">
              <a:avLst/>
            </a:prstGeom>
            <a:noFill/>
            <a:ln w="9525" cap="flat" cmpd="sng">
              <a:solidFill>
                <a:schemeClr val="dk1"/>
              </a:solidFill>
              <a:prstDash val="solid"/>
              <a:miter/>
              <a:headEnd type="none" w="med" len="med"/>
              <a:tailEnd type="triangle" w="lg" len="lg"/>
            </a:ln>
          </p:spPr>
        </p:cxnSp>
        <p:sp>
          <p:nvSpPr>
            <p:cNvPr id="442" name="Shape 442"/>
            <p:cNvSpPr/>
            <p:nvPr/>
          </p:nvSpPr>
          <p:spPr>
            <a:xfrm rot="10800000" flipH="1">
              <a:off x="7178675" y="1771649"/>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3" name="Shape 443"/>
            <p:cNvSpPr/>
            <p:nvPr/>
          </p:nvSpPr>
          <p:spPr>
            <a:xfrm rot="10800000" flipH="1">
              <a:off x="6761161" y="1876424"/>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4" name="Shape 444"/>
            <p:cNvSpPr/>
            <p:nvPr/>
          </p:nvSpPr>
          <p:spPr>
            <a:xfrm rot="10800000" flipH="1">
              <a:off x="6586536" y="952500"/>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5" name="Shape 445"/>
            <p:cNvSpPr/>
            <p:nvPr/>
          </p:nvSpPr>
          <p:spPr>
            <a:xfrm rot="10800000" flipH="1">
              <a:off x="6411912" y="2344737"/>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6" name="Shape 446"/>
            <p:cNvSpPr/>
            <p:nvPr/>
          </p:nvSpPr>
          <p:spPr>
            <a:xfrm rot="10800000" flipH="1">
              <a:off x="7283450" y="1419225"/>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7" name="Shape 447"/>
            <p:cNvSpPr/>
            <p:nvPr/>
          </p:nvSpPr>
          <p:spPr>
            <a:xfrm rot="10800000" flipH="1">
              <a:off x="7485061" y="1146175"/>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8" name="Shape 448"/>
            <p:cNvSpPr/>
            <p:nvPr/>
          </p:nvSpPr>
          <p:spPr>
            <a:xfrm rot="10800000" flipH="1">
              <a:off x="6053137" y="2441574"/>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9" name="Shape 449"/>
            <p:cNvSpPr/>
            <p:nvPr/>
          </p:nvSpPr>
          <p:spPr>
            <a:xfrm rot="10800000" flipH="1">
              <a:off x="7805736" y="1141412"/>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50" name="Shape 450"/>
            <p:cNvSpPr/>
            <p:nvPr/>
          </p:nvSpPr>
          <p:spPr>
            <a:xfrm rot="10800000" flipH="1">
              <a:off x="7826375" y="901700"/>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51" name="Shape 451"/>
            <p:cNvSpPr/>
            <p:nvPr/>
          </p:nvSpPr>
          <p:spPr>
            <a:xfrm rot="10800000" flipH="1">
              <a:off x="8240711" y="874712"/>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52" name="Shape 452"/>
            <p:cNvSpPr/>
            <p:nvPr/>
          </p:nvSpPr>
          <p:spPr>
            <a:xfrm rot="10800000" flipH="1">
              <a:off x="6008687" y="2708274"/>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53" name="Shape 453"/>
            <p:cNvSpPr/>
            <p:nvPr/>
          </p:nvSpPr>
          <p:spPr>
            <a:xfrm rot="10800000" flipH="1">
              <a:off x="8220075" y="623887"/>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54" name="Shape 454"/>
            <p:cNvSpPr/>
            <p:nvPr/>
          </p:nvSpPr>
          <p:spPr>
            <a:xfrm rot="10800000" flipH="1">
              <a:off x="8550275" y="498475"/>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cxnSp>
          <p:nvCxnSpPr>
            <p:cNvPr id="455" name="Shape 455"/>
            <p:cNvCxnSpPr/>
            <p:nvPr/>
          </p:nvCxnSpPr>
          <p:spPr>
            <a:xfrm rot="10800000" flipH="1">
              <a:off x="5775325" y="411161"/>
              <a:ext cx="2906712" cy="2270124"/>
            </a:xfrm>
            <a:prstGeom prst="straightConnector1">
              <a:avLst/>
            </a:prstGeom>
            <a:noFill/>
            <a:ln w="9525" cap="flat" cmpd="sng">
              <a:solidFill>
                <a:schemeClr val="dk2"/>
              </a:solidFill>
              <a:prstDash val="solid"/>
              <a:miter/>
              <a:headEnd type="none" w="med" len="med"/>
              <a:tailEnd type="none" w="med" len="med"/>
            </a:ln>
          </p:spPr>
        </p:cxnSp>
        <p:sp>
          <p:nvSpPr>
            <p:cNvPr id="456" name="Shape 456"/>
            <p:cNvSpPr txBox="1"/>
            <p:nvPr/>
          </p:nvSpPr>
          <p:spPr>
            <a:xfrm>
              <a:off x="8458200" y="2743200"/>
              <a:ext cx="3365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x</a:t>
              </a:r>
            </a:p>
          </p:txBody>
        </p:sp>
        <p:sp>
          <p:nvSpPr>
            <p:cNvPr id="457" name="Shape 457"/>
            <p:cNvSpPr txBox="1"/>
            <p:nvPr/>
          </p:nvSpPr>
          <p:spPr>
            <a:xfrm>
              <a:off x="7561261" y="1687511"/>
              <a:ext cx="12890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y = x + 1</a:t>
              </a:r>
            </a:p>
          </p:txBody>
        </p:sp>
        <p:cxnSp>
          <p:nvCxnSpPr>
            <p:cNvPr id="458" name="Shape 458"/>
            <p:cNvCxnSpPr/>
            <p:nvPr/>
          </p:nvCxnSpPr>
          <p:spPr>
            <a:xfrm>
              <a:off x="6608761" y="966787"/>
              <a:ext cx="0" cy="1909761"/>
            </a:xfrm>
            <a:prstGeom prst="straightConnector1">
              <a:avLst/>
            </a:prstGeom>
            <a:noFill/>
            <a:ln w="9525" cap="flat" cmpd="sng">
              <a:solidFill>
                <a:srgbClr val="006666"/>
              </a:solidFill>
              <a:prstDash val="solid"/>
              <a:miter/>
              <a:headEnd type="none" w="med" len="med"/>
              <a:tailEnd type="none" w="med" len="med"/>
            </a:ln>
          </p:spPr>
        </p:cxnSp>
        <p:cxnSp>
          <p:nvCxnSpPr>
            <p:cNvPr id="459" name="Shape 459"/>
            <p:cNvCxnSpPr/>
            <p:nvPr/>
          </p:nvCxnSpPr>
          <p:spPr>
            <a:xfrm rot="10800000">
              <a:off x="5792786" y="982662"/>
              <a:ext cx="800099" cy="0"/>
            </a:xfrm>
            <a:prstGeom prst="straightConnector1">
              <a:avLst/>
            </a:prstGeom>
            <a:noFill/>
            <a:ln w="9525" cap="flat" cmpd="sng">
              <a:solidFill>
                <a:srgbClr val="006666"/>
              </a:solidFill>
              <a:prstDash val="solid"/>
              <a:miter/>
              <a:headEnd type="none" w="med" len="med"/>
              <a:tailEnd type="none" w="med" len="med"/>
            </a:ln>
          </p:spPr>
        </p:cxnSp>
        <p:cxnSp>
          <p:nvCxnSpPr>
            <p:cNvPr id="460" name="Shape 460"/>
            <p:cNvCxnSpPr/>
            <p:nvPr/>
          </p:nvCxnSpPr>
          <p:spPr>
            <a:xfrm rot="10800000">
              <a:off x="5776911" y="1993900"/>
              <a:ext cx="815975" cy="0"/>
            </a:xfrm>
            <a:prstGeom prst="straightConnector1">
              <a:avLst/>
            </a:prstGeom>
            <a:noFill/>
            <a:ln w="9525" cap="flat" cmpd="sng">
              <a:solidFill>
                <a:srgbClr val="006666"/>
              </a:solidFill>
              <a:prstDash val="solid"/>
              <a:miter/>
              <a:headEnd type="none" w="med" len="med"/>
              <a:tailEnd type="none" w="med" len="med"/>
            </a:ln>
          </p:spPr>
        </p:cxnSp>
        <p:sp>
          <p:nvSpPr>
            <p:cNvPr id="461" name="Shape 461"/>
            <p:cNvSpPr txBox="1"/>
            <p:nvPr/>
          </p:nvSpPr>
          <p:spPr>
            <a:xfrm>
              <a:off x="6532562" y="2879725"/>
              <a:ext cx="495299"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X1</a:t>
              </a:r>
            </a:p>
          </p:txBody>
        </p:sp>
        <p:sp>
          <p:nvSpPr>
            <p:cNvPr id="462" name="Shape 462"/>
            <p:cNvSpPr txBox="1"/>
            <p:nvPr/>
          </p:nvSpPr>
          <p:spPr>
            <a:xfrm>
              <a:off x="5715000" y="685800"/>
              <a:ext cx="495299"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Y1</a:t>
              </a:r>
            </a:p>
          </p:txBody>
        </p:sp>
        <p:sp>
          <p:nvSpPr>
            <p:cNvPr id="463" name="Shape 463"/>
            <p:cNvSpPr txBox="1"/>
            <p:nvPr/>
          </p:nvSpPr>
          <p:spPr>
            <a:xfrm>
              <a:off x="5745162" y="1600200"/>
              <a:ext cx="579436"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Y1’</a:t>
              </a:r>
            </a:p>
          </p:txBody>
        </p:sp>
      </p:gr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41</a:t>
            </a:fld>
            <a:endParaRPr lang="en-US" sz="1200" b="0" i="0" u="none" strike="noStrike" cap="none">
              <a:solidFill>
                <a:schemeClr val="dk1"/>
              </a:solidFill>
              <a:latin typeface="Tahoma"/>
              <a:ea typeface="Tahoma"/>
              <a:cs typeface="Tahoma"/>
              <a:sym typeface="Tahoma"/>
            </a:endParaRPr>
          </a:p>
        </p:txBody>
      </p:sp>
      <p:sp>
        <p:nvSpPr>
          <p:cNvPr id="470" name="Shape 470"/>
          <p:cNvSpPr txBox="1">
            <a:spLocks noGrp="1"/>
          </p:cNvSpPr>
          <p:nvPr>
            <p:ph type="body" idx="1"/>
          </p:nvPr>
        </p:nvSpPr>
        <p:spPr>
          <a:xfrm>
            <a:off x="381000" y="1295400"/>
            <a:ext cx="8534399" cy="5257799"/>
          </a:xfrm>
          <a:prstGeom prst="rect">
            <a:avLst/>
          </a:prstGeom>
          <a:noFill/>
          <a:ln>
            <a:noFill/>
          </a:ln>
        </p:spPr>
        <p:txBody>
          <a:bodyPr lIns="92075" tIns="46025" rIns="92075" bIns="46025" anchor="t" anchorCtr="0">
            <a:noAutofit/>
          </a:bodyPr>
          <a:lstStyle/>
          <a:p>
            <a:pPr marL="342900" marR="0" lvl="0" indent="-342900" algn="l" rtl="0">
              <a:lnSpc>
                <a:spcPct val="120000"/>
              </a:lnSpc>
              <a:spcBef>
                <a:spcPts val="0"/>
              </a:spcBef>
              <a:spcAft>
                <a:spcPts val="0"/>
              </a:spcAft>
              <a:buClr>
                <a:schemeClr val="folHlink"/>
              </a:buClr>
              <a:buSzPct val="60000"/>
              <a:buFont typeface="Noto Symbol"/>
              <a:buChar char="■"/>
            </a:pPr>
            <a:r>
              <a:rPr lang="en-US" sz="2000" b="0" i="0" u="sng" strike="noStrike" cap="none">
                <a:solidFill>
                  <a:schemeClr val="dk1"/>
                </a:solidFill>
                <a:latin typeface="Calibri"/>
                <a:ea typeface="Calibri"/>
                <a:cs typeface="Calibri"/>
                <a:sym typeface="Calibri"/>
              </a:rPr>
              <a:t>Linear regression</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Y = w X + b</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Two regression coefficients, </a:t>
            </a:r>
            <a:r>
              <a:rPr lang="en-US" sz="2000" b="0" i="1" u="none" strike="noStrike" cap="none">
                <a:solidFill>
                  <a:schemeClr val="dk1"/>
                </a:solidFill>
                <a:latin typeface="Calibri"/>
                <a:ea typeface="Calibri"/>
                <a:cs typeface="Calibri"/>
                <a:sym typeface="Calibri"/>
              </a:rPr>
              <a:t>w</a:t>
            </a:r>
            <a:r>
              <a:rPr lang="en-US" sz="2000" b="0" i="0" u="none" strike="noStrike" cap="none">
                <a:solidFill>
                  <a:schemeClr val="dk1"/>
                </a:solidFill>
                <a:latin typeface="Calibri"/>
                <a:ea typeface="Calibri"/>
                <a:cs typeface="Calibri"/>
                <a:sym typeface="Calibri"/>
              </a:rPr>
              <a:t> and </a:t>
            </a:r>
            <a:r>
              <a:rPr lang="en-US" sz="2000" b="0" i="1" u="none" strike="noStrike" cap="none">
                <a:solidFill>
                  <a:schemeClr val="dk1"/>
                </a:solidFill>
                <a:latin typeface="Calibri"/>
                <a:ea typeface="Calibri"/>
                <a:cs typeface="Calibri"/>
                <a:sym typeface="Calibri"/>
              </a:rPr>
              <a:t>b,</a:t>
            </a:r>
            <a:r>
              <a:rPr lang="en-US" sz="2000" b="0" i="0" u="none" strike="noStrike" cap="none">
                <a:solidFill>
                  <a:schemeClr val="dk1"/>
                </a:solidFill>
                <a:latin typeface="Calibri"/>
                <a:ea typeface="Calibri"/>
                <a:cs typeface="Calibri"/>
                <a:sym typeface="Calibri"/>
              </a:rPr>
              <a:t> specify the line and are to be estimated by using the data at hand</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Using the least squares criterion to the known values of </a:t>
            </a:r>
            <a:r>
              <a:rPr lang="en-US" sz="2000" b="0" i="1" u="none" strike="noStrike" cap="none">
                <a:solidFill>
                  <a:schemeClr val="dk1"/>
                </a:solidFill>
                <a:latin typeface="Calibri"/>
                <a:ea typeface="Calibri"/>
                <a:cs typeface="Calibri"/>
                <a:sym typeface="Calibri"/>
              </a:rPr>
              <a:t>Y</a:t>
            </a:r>
            <a:r>
              <a:rPr lang="en-US" sz="2000" b="0" i="1" u="none" strike="noStrike" cap="none" baseline="-25000">
                <a:solidFill>
                  <a:schemeClr val="dk1"/>
                </a:solidFill>
                <a:latin typeface="Calibri"/>
                <a:ea typeface="Calibri"/>
                <a:cs typeface="Calibri"/>
                <a:sym typeface="Calibri"/>
              </a:rPr>
              <a:t>1</a:t>
            </a:r>
            <a:r>
              <a:rPr lang="en-US" sz="2000" b="0" i="1" u="none" strike="noStrike" cap="none">
                <a:solidFill>
                  <a:schemeClr val="dk1"/>
                </a:solidFill>
                <a:latin typeface="Calibri"/>
                <a:ea typeface="Calibri"/>
                <a:cs typeface="Calibri"/>
                <a:sym typeface="Calibri"/>
              </a:rPr>
              <a:t>, Y</a:t>
            </a:r>
            <a:r>
              <a:rPr lang="en-US" sz="2000" b="0" i="1" u="none" strike="noStrike" cap="none" baseline="-25000">
                <a:solidFill>
                  <a:schemeClr val="dk1"/>
                </a:solidFill>
                <a:latin typeface="Calibri"/>
                <a:ea typeface="Calibri"/>
                <a:cs typeface="Calibri"/>
                <a:sym typeface="Calibri"/>
              </a:rPr>
              <a:t>2</a:t>
            </a:r>
            <a:r>
              <a:rPr lang="en-US" sz="2000" b="0" i="1" u="none" strike="noStrike" cap="none">
                <a:solidFill>
                  <a:schemeClr val="dk1"/>
                </a:solidFill>
                <a:latin typeface="Calibri"/>
                <a:ea typeface="Calibri"/>
                <a:cs typeface="Calibri"/>
                <a:sym typeface="Calibri"/>
              </a:rPr>
              <a:t>, …, X</a:t>
            </a:r>
            <a:r>
              <a:rPr lang="en-US" sz="2000" b="0" i="1" u="none" strike="noStrike" cap="none" baseline="-25000">
                <a:solidFill>
                  <a:schemeClr val="dk1"/>
                </a:solidFill>
                <a:latin typeface="Calibri"/>
                <a:ea typeface="Calibri"/>
                <a:cs typeface="Calibri"/>
                <a:sym typeface="Calibri"/>
              </a:rPr>
              <a:t>1</a:t>
            </a:r>
            <a:r>
              <a:rPr lang="en-US" sz="2000" b="0" i="1" u="none" strike="noStrike" cap="none">
                <a:solidFill>
                  <a:schemeClr val="dk1"/>
                </a:solidFill>
                <a:latin typeface="Calibri"/>
                <a:ea typeface="Calibri"/>
                <a:cs typeface="Calibri"/>
                <a:sym typeface="Calibri"/>
              </a:rPr>
              <a:t>, X</a:t>
            </a:r>
            <a:r>
              <a:rPr lang="en-US" sz="2000" b="0" i="1" u="none" strike="noStrike" cap="none" baseline="-25000">
                <a:solidFill>
                  <a:schemeClr val="dk1"/>
                </a:solidFill>
                <a:latin typeface="Calibri"/>
                <a:ea typeface="Calibri"/>
                <a:cs typeface="Calibri"/>
                <a:sym typeface="Calibri"/>
              </a:rPr>
              <a:t>2</a:t>
            </a:r>
            <a:r>
              <a:rPr lang="en-US" sz="2000" b="0" i="1" u="none" strike="noStrike" cap="none">
                <a:solidFill>
                  <a:schemeClr val="dk1"/>
                </a:solidFill>
                <a:latin typeface="Calibri"/>
                <a:ea typeface="Calibri"/>
                <a:cs typeface="Calibri"/>
                <a:sym typeface="Calibri"/>
              </a:rPr>
              <a:t>, ….</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0" i="0" u="sng" strike="noStrike" cap="none">
                <a:solidFill>
                  <a:schemeClr val="dk1"/>
                </a:solidFill>
                <a:latin typeface="Calibri"/>
                <a:ea typeface="Calibri"/>
                <a:cs typeface="Calibri"/>
                <a:sym typeface="Calibri"/>
              </a:rPr>
              <a:t>Multiple regression</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Y = b</a:t>
            </a:r>
            <a:r>
              <a:rPr lang="en-US" sz="2000" b="0" i="1" u="none" strike="noStrike" cap="none" baseline="-25000">
                <a:solidFill>
                  <a:schemeClr val="dk1"/>
                </a:solidFill>
                <a:latin typeface="Calibri"/>
                <a:ea typeface="Calibri"/>
                <a:cs typeface="Calibri"/>
                <a:sym typeface="Calibri"/>
              </a:rPr>
              <a:t>0</a:t>
            </a:r>
            <a:r>
              <a:rPr lang="en-US" sz="2000" b="0" i="1" u="none" strike="noStrike" cap="none">
                <a:solidFill>
                  <a:schemeClr val="dk1"/>
                </a:solidFill>
                <a:latin typeface="Calibri"/>
                <a:ea typeface="Calibri"/>
                <a:cs typeface="Calibri"/>
                <a:sym typeface="Calibri"/>
              </a:rPr>
              <a:t> + b</a:t>
            </a:r>
            <a:r>
              <a:rPr lang="en-US" sz="2000" b="0" i="1" u="none" strike="noStrike" cap="none" baseline="-25000">
                <a:solidFill>
                  <a:schemeClr val="dk1"/>
                </a:solidFill>
                <a:latin typeface="Calibri"/>
                <a:ea typeface="Calibri"/>
                <a:cs typeface="Calibri"/>
                <a:sym typeface="Calibri"/>
              </a:rPr>
              <a:t>1</a:t>
            </a:r>
            <a:r>
              <a:rPr lang="en-US" sz="2000" b="0" i="1" u="none" strike="noStrike" cap="none">
                <a:solidFill>
                  <a:schemeClr val="dk1"/>
                </a:solidFill>
                <a:latin typeface="Calibri"/>
                <a:ea typeface="Calibri"/>
                <a:cs typeface="Calibri"/>
                <a:sym typeface="Calibri"/>
              </a:rPr>
              <a:t> X</a:t>
            </a:r>
            <a:r>
              <a:rPr lang="en-US" sz="2000" b="0" i="1" u="none" strike="noStrike" cap="none" baseline="-25000">
                <a:solidFill>
                  <a:schemeClr val="dk1"/>
                </a:solidFill>
                <a:latin typeface="Calibri"/>
                <a:ea typeface="Calibri"/>
                <a:cs typeface="Calibri"/>
                <a:sym typeface="Calibri"/>
              </a:rPr>
              <a:t>1</a:t>
            </a:r>
            <a:r>
              <a:rPr lang="en-US" sz="2000" b="0" i="1" u="none" strike="noStrike" cap="none">
                <a:solidFill>
                  <a:schemeClr val="dk1"/>
                </a:solidFill>
                <a:latin typeface="Calibri"/>
                <a:ea typeface="Calibri"/>
                <a:cs typeface="Calibri"/>
                <a:sym typeface="Calibri"/>
              </a:rPr>
              <a:t> + b</a:t>
            </a:r>
            <a:r>
              <a:rPr lang="en-US" sz="2000" b="0" i="1" u="none" strike="noStrike" cap="none" baseline="-25000">
                <a:solidFill>
                  <a:schemeClr val="dk1"/>
                </a:solidFill>
                <a:latin typeface="Calibri"/>
                <a:ea typeface="Calibri"/>
                <a:cs typeface="Calibri"/>
                <a:sym typeface="Calibri"/>
              </a:rPr>
              <a:t>2</a:t>
            </a:r>
            <a:r>
              <a:rPr lang="en-US" sz="2000" b="0" i="1" u="none" strike="noStrike" cap="none">
                <a:solidFill>
                  <a:schemeClr val="dk1"/>
                </a:solidFill>
                <a:latin typeface="Calibri"/>
                <a:ea typeface="Calibri"/>
                <a:cs typeface="Calibri"/>
                <a:sym typeface="Calibri"/>
              </a:rPr>
              <a:t> X</a:t>
            </a:r>
            <a:r>
              <a:rPr lang="en-US" sz="2000" b="0" i="1" u="none" strike="noStrike" cap="none" baseline="-25000">
                <a:solidFill>
                  <a:schemeClr val="dk1"/>
                </a:solidFill>
                <a:latin typeface="Calibri"/>
                <a:ea typeface="Calibri"/>
                <a:cs typeface="Calibri"/>
                <a:sym typeface="Calibri"/>
              </a:rPr>
              <a:t>2</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Many nonlinear functions can be transformed into the above</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0" i="0" u="sng" strike="noStrike" cap="none">
                <a:solidFill>
                  <a:schemeClr val="dk1"/>
                </a:solidFill>
                <a:latin typeface="Calibri"/>
                <a:ea typeface="Calibri"/>
                <a:cs typeface="Calibri"/>
                <a:sym typeface="Calibri"/>
              </a:rPr>
              <a:t>Log-linear models</a:t>
            </a:r>
            <a:r>
              <a:rPr lang="en-US" sz="2000" b="0" i="0" u="none" strike="noStrike" cap="none">
                <a:solidFill>
                  <a:schemeClr val="dk1"/>
                </a:solidFill>
                <a:latin typeface="Calibri"/>
                <a:ea typeface="Calibri"/>
                <a:cs typeface="Calibri"/>
                <a:sym typeface="Calibri"/>
              </a:rPr>
              <a:t>:</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Approximate discrete multidimensional probability distributions</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Estimate the probability of each point (tuple) in a multi-dimensional space for a set of discretized attributes, based on a smaller subset of dimensional combinations</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Useful for dimensionality reduction and data smoothing</a:t>
            </a:r>
          </a:p>
        </p:txBody>
      </p:sp>
      <p:sp>
        <p:nvSpPr>
          <p:cNvPr id="471" name="Shape 471"/>
          <p:cNvSpPr txBox="1">
            <a:spLocks noGrp="1"/>
          </p:cNvSpPr>
          <p:nvPr>
            <p:ph type="title"/>
          </p:nvPr>
        </p:nvSpPr>
        <p:spPr>
          <a:xfrm>
            <a:off x="381000" y="228600"/>
            <a:ext cx="8458200" cy="8381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Regress Analysis and Log-Linear Models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42</a:t>
            </a:fld>
            <a:endParaRPr lang="en-US" sz="1200" b="0" i="0" u="none" strike="noStrike" cap="none">
              <a:solidFill>
                <a:schemeClr val="dk1"/>
              </a:solidFill>
              <a:latin typeface="Tahoma"/>
              <a:ea typeface="Tahoma"/>
              <a:cs typeface="Tahoma"/>
              <a:sym typeface="Tahoma"/>
            </a:endParaRPr>
          </a:p>
        </p:txBody>
      </p:sp>
      <p:sp>
        <p:nvSpPr>
          <p:cNvPr id="478" name="Shape 478"/>
          <p:cNvSpPr txBox="1">
            <a:spLocks noGrp="1"/>
          </p:cNvSpPr>
          <p:nvPr>
            <p:ph type="title"/>
          </p:nvPr>
        </p:nvSpPr>
        <p:spPr>
          <a:xfrm>
            <a:off x="533400" y="152400"/>
            <a:ext cx="7924799" cy="838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Histogram Analysis</a:t>
            </a:r>
          </a:p>
        </p:txBody>
      </p:sp>
      <p:sp>
        <p:nvSpPr>
          <p:cNvPr id="479" name="Shape 479"/>
          <p:cNvSpPr txBox="1">
            <a:spLocks noGrp="1"/>
          </p:cNvSpPr>
          <p:nvPr>
            <p:ph type="body" idx="1"/>
          </p:nvPr>
        </p:nvSpPr>
        <p:spPr>
          <a:xfrm>
            <a:off x="0" y="1371600"/>
            <a:ext cx="4648199" cy="41909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Divide data into buckets and store average (sum) for each bucket</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Partitioning rules: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Equal-width: equal bucket range</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Equal-frequency (or equal-depth)</a:t>
            </a:r>
          </a:p>
          <a:p>
            <a:pPr marL="342900" marR="0" lvl="0" indent="-342900" algn="l" rtl="0">
              <a:spcBef>
                <a:spcPts val="480"/>
              </a:spcBef>
              <a:spcAft>
                <a:spcPts val="0"/>
              </a:spcAft>
              <a:buClr>
                <a:schemeClr val="folHlink"/>
              </a:buClr>
              <a:buSzPct val="59999"/>
              <a:buFont typeface="Noto Symbol"/>
              <a:buNone/>
            </a:pPr>
            <a:endParaRPr sz="2400" b="0" i="0" u="none" strike="noStrike" cap="none">
              <a:solidFill>
                <a:schemeClr val="dk1"/>
              </a:solidFill>
              <a:latin typeface="Calibri"/>
              <a:ea typeface="Calibri"/>
              <a:cs typeface="Calibri"/>
              <a:sym typeface="Calibri"/>
            </a:endParaRPr>
          </a:p>
        </p:txBody>
      </p:sp>
      <p:pic>
        <p:nvPicPr>
          <p:cNvPr id="480" name="Shape 480"/>
          <p:cNvPicPr preferRelativeResize="0"/>
          <p:nvPr/>
        </p:nvPicPr>
        <p:blipFill rotWithShape="1">
          <a:blip r:embed="rId3">
            <a:alphaModFix/>
          </a:blip>
          <a:srcRect/>
          <a:stretch/>
        </p:blipFill>
        <p:spPr>
          <a:xfrm>
            <a:off x="3962400" y="1295400"/>
            <a:ext cx="6476999" cy="5410200"/>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43</a:t>
            </a:fld>
            <a:endParaRPr lang="en-US" sz="1200" b="0" i="0" u="none" strike="noStrike" cap="none">
              <a:solidFill>
                <a:schemeClr val="dk1"/>
              </a:solidFill>
              <a:latin typeface="Tahoma"/>
              <a:ea typeface="Tahoma"/>
              <a:cs typeface="Tahoma"/>
              <a:sym typeface="Tahoma"/>
            </a:endParaRPr>
          </a:p>
        </p:txBody>
      </p:sp>
      <p:sp>
        <p:nvSpPr>
          <p:cNvPr id="487" name="Shape 487"/>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Clustering</a:t>
            </a:r>
          </a:p>
        </p:txBody>
      </p:sp>
      <p:sp>
        <p:nvSpPr>
          <p:cNvPr id="488" name="Shape 488"/>
          <p:cNvSpPr txBox="1">
            <a:spLocks noGrp="1"/>
          </p:cNvSpPr>
          <p:nvPr>
            <p:ph type="body" idx="1"/>
          </p:nvPr>
        </p:nvSpPr>
        <p:spPr>
          <a:xfrm>
            <a:off x="381000" y="1371600"/>
            <a:ext cx="8229600" cy="51053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Partition data set into clusters based on similarity, and store cluster representation (e.g., centroid and diameter) only</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Can be very effective if data is clustered but not if data is “smeared”</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Can have hierarchical clustering and be stored in multi-dimensional index tree structures</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There are many choices of clustering definitions and clustering algorithms</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Cluster analysis will be studied in depth in Chapter 10</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44</a:t>
            </a:fld>
            <a:endParaRPr lang="en-US" sz="1200" b="0" i="0" u="none" strike="noStrike" cap="none">
              <a:solidFill>
                <a:schemeClr val="dk1"/>
              </a:solidFill>
              <a:latin typeface="Tahoma"/>
              <a:ea typeface="Tahoma"/>
              <a:cs typeface="Tahoma"/>
              <a:sym typeface="Tahoma"/>
            </a:endParaRPr>
          </a:p>
        </p:txBody>
      </p:sp>
      <p:sp>
        <p:nvSpPr>
          <p:cNvPr id="495" name="Shape 495"/>
          <p:cNvSpPr txBox="1">
            <a:spLocks noGrp="1"/>
          </p:cNvSpPr>
          <p:nvPr>
            <p:ph type="title"/>
          </p:nvPr>
        </p:nvSpPr>
        <p:spPr>
          <a:xfrm>
            <a:off x="-152400" y="152400"/>
            <a:ext cx="9524999"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Sampling</a:t>
            </a:r>
          </a:p>
        </p:txBody>
      </p:sp>
      <p:sp>
        <p:nvSpPr>
          <p:cNvPr id="496" name="Shape 496"/>
          <p:cNvSpPr txBox="1">
            <a:spLocks noGrp="1"/>
          </p:cNvSpPr>
          <p:nvPr>
            <p:ph type="body" idx="1"/>
          </p:nvPr>
        </p:nvSpPr>
        <p:spPr>
          <a:xfrm>
            <a:off x="381000" y="1371600"/>
            <a:ext cx="8458200" cy="51816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Sampling: obtaining a small sample </a:t>
            </a:r>
            <a:r>
              <a:rPr lang="en-US" sz="2400" b="0" i="1" u="none" strike="noStrike" cap="none">
                <a:solidFill>
                  <a:schemeClr val="dk1"/>
                </a:solidFill>
                <a:latin typeface="Calibri"/>
                <a:ea typeface="Calibri"/>
                <a:cs typeface="Calibri"/>
                <a:sym typeface="Calibri"/>
              </a:rPr>
              <a:t>s</a:t>
            </a:r>
            <a:r>
              <a:rPr lang="en-US" sz="2400" b="0" i="0" u="none" strike="noStrike" cap="none">
                <a:solidFill>
                  <a:schemeClr val="dk1"/>
                </a:solidFill>
                <a:latin typeface="Calibri"/>
                <a:ea typeface="Calibri"/>
                <a:cs typeface="Calibri"/>
                <a:sym typeface="Calibri"/>
              </a:rPr>
              <a:t> to represent the whole data set </a:t>
            </a:r>
            <a:r>
              <a:rPr lang="en-US" sz="2400" b="0" i="1" u="none" strike="noStrike" cap="none">
                <a:solidFill>
                  <a:schemeClr val="dk1"/>
                </a:solidFill>
                <a:latin typeface="Calibri"/>
                <a:ea typeface="Calibri"/>
                <a:cs typeface="Calibri"/>
                <a:sym typeface="Calibri"/>
              </a:rPr>
              <a:t>N</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Allow a mining algorithm to run in complexity that is potentially sub-linear to the size of the data</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Key principle: Choose a </a:t>
            </a:r>
            <a:r>
              <a:rPr lang="en-US" sz="2400" b="0" i="0" u="none" strike="noStrike" cap="none">
                <a:solidFill>
                  <a:schemeClr val="hlink"/>
                </a:solidFill>
                <a:latin typeface="Calibri"/>
                <a:ea typeface="Calibri"/>
                <a:cs typeface="Calibri"/>
                <a:sym typeface="Calibri"/>
              </a:rPr>
              <a:t>representative</a:t>
            </a:r>
            <a:r>
              <a:rPr lang="en-US" sz="2400" b="0" i="0" u="none" strike="noStrike" cap="none">
                <a:solidFill>
                  <a:schemeClr val="dk1"/>
                </a:solidFill>
                <a:latin typeface="Calibri"/>
                <a:ea typeface="Calibri"/>
                <a:cs typeface="Calibri"/>
                <a:sym typeface="Calibri"/>
              </a:rPr>
              <a:t> subset of the data</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Simple random sampling may have very poor performance in the presence of skew</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Develop adaptive sampling methods, e.g., stratified sampling: </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Note: Sampling may not reduce database I/Os (page at a time)</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45</a:t>
            </a:fld>
            <a:endParaRPr lang="en-US" sz="1200" b="0" i="0" u="none" strike="noStrike" cap="none">
              <a:solidFill>
                <a:schemeClr val="dk1"/>
              </a:solidFill>
              <a:latin typeface="Tahoma"/>
              <a:ea typeface="Tahoma"/>
              <a:cs typeface="Tahoma"/>
              <a:sym typeface="Tahoma"/>
            </a:endParaRPr>
          </a:p>
        </p:txBody>
      </p:sp>
      <p:sp>
        <p:nvSpPr>
          <p:cNvPr id="503" name="Shape 503"/>
          <p:cNvSpPr txBox="1">
            <a:spLocks noGrp="1"/>
          </p:cNvSpPr>
          <p:nvPr>
            <p:ph type="title"/>
          </p:nvPr>
        </p:nvSpPr>
        <p:spPr>
          <a:xfrm>
            <a:off x="-152400" y="152400"/>
            <a:ext cx="9524999"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Types of Sampling</a:t>
            </a:r>
          </a:p>
        </p:txBody>
      </p:sp>
      <p:sp>
        <p:nvSpPr>
          <p:cNvPr id="504" name="Shape 504"/>
          <p:cNvSpPr txBox="1">
            <a:spLocks noGrp="1"/>
          </p:cNvSpPr>
          <p:nvPr>
            <p:ph type="body" idx="1"/>
          </p:nvPr>
        </p:nvSpPr>
        <p:spPr>
          <a:xfrm>
            <a:off x="304800" y="1447800"/>
            <a:ext cx="8534399"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Simple random sampling</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There is an equal probability of selecting any particular item</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Sampling without replacement</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Once an object is selected, it is removed from the population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Sampling with replacement</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 selected object is not removed from the population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Stratified sampling: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Partition the data set, and draw samples from each partition (proportionally, i.e., approximately the same percentage of the data)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Used in conjunction with skewed data</a:t>
            </a:r>
          </a:p>
          <a:p>
            <a:pPr marL="342900" marR="0" lvl="0" indent="-342900" algn="l" rtl="0">
              <a:spcBef>
                <a:spcPts val="480"/>
              </a:spcBef>
              <a:spcAft>
                <a:spcPts val="0"/>
              </a:spcAft>
              <a:buClr>
                <a:schemeClr val="folHlink"/>
              </a:buClr>
              <a:buSzPct val="59999"/>
              <a:buFont typeface="Noto Symbo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46</a:t>
            </a:fld>
            <a:endParaRPr lang="en-US" sz="1200" b="0" i="0" u="none" strike="noStrike" cap="none">
              <a:solidFill>
                <a:schemeClr val="dk1"/>
              </a:solidFill>
              <a:latin typeface="Tahoma"/>
              <a:ea typeface="Tahoma"/>
              <a:cs typeface="Tahoma"/>
              <a:sym typeface="Tahoma"/>
            </a:endParaRPr>
          </a:p>
        </p:txBody>
      </p:sp>
      <p:sp>
        <p:nvSpPr>
          <p:cNvPr id="511" name="Shape 511"/>
          <p:cNvSpPr txBox="1"/>
          <p:nvPr/>
        </p:nvSpPr>
        <p:spPr>
          <a:xfrm>
            <a:off x="152400" y="381000"/>
            <a:ext cx="8610599" cy="57943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a:solidFill>
                  <a:schemeClr val="dk2"/>
                </a:solidFill>
                <a:latin typeface="Tahoma"/>
                <a:ea typeface="Tahoma"/>
                <a:cs typeface="Tahoma"/>
                <a:sym typeface="Tahoma"/>
              </a:rPr>
              <a:t>Sampling: With or without Replacement</a:t>
            </a:r>
          </a:p>
        </p:txBody>
      </p:sp>
      <p:sp>
        <p:nvSpPr>
          <p:cNvPr id="512" name="Shape 512"/>
          <p:cNvSpPr txBox="1"/>
          <p:nvPr/>
        </p:nvSpPr>
        <p:spPr>
          <a:xfrm rot="-1020000">
            <a:off x="3733799" y="2819399"/>
            <a:ext cx="2205036" cy="15525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SRSWOR</a:t>
            </a:r>
          </a:p>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(simple random</a:t>
            </a:r>
          </a:p>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 sample without </a:t>
            </a:r>
          </a:p>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replacement)</a:t>
            </a:r>
          </a:p>
        </p:txBody>
      </p:sp>
      <p:grpSp>
        <p:nvGrpSpPr>
          <p:cNvPr id="513" name="Shape 513"/>
          <p:cNvGrpSpPr/>
          <p:nvPr/>
        </p:nvGrpSpPr>
        <p:grpSpPr>
          <a:xfrm>
            <a:off x="5695950" y="1771650"/>
            <a:ext cx="2438399" cy="1676399"/>
            <a:chOff x="5695950" y="1771650"/>
            <a:chExt cx="2438399" cy="1676399"/>
          </a:xfrm>
        </p:grpSpPr>
        <p:sp>
          <p:nvSpPr>
            <p:cNvPr id="514" name="Shape 514"/>
            <p:cNvSpPr/>
            <p:nvPr/>
          </p:nvSpPr>
          <p:spPr>
            <a:xfrm>
              <a:off x="5695950" y="1771650"/>
              <a:ext cx="2438399" cy="1676399"/>
            </a:xfrm>
            <a:prstGeom prst="can">
              <a:avLst>
                <a:gd name="adj" fmla="val 25000"/>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15" name="Shape 515"/>
            <p:cNvSpPr/>
            <p:nvPr/>
          </p:nvSpPr>
          <p:spPr>
            <a:xfrm>
              <a:off x="6496050" y="2838450"/>
              <a:ext cx="857250" cy="571500"/>
            </a:xfrm>
            <a:prstGeom prst="ellipse">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16" name="Shape 516"/>
            <p:cNvSpPr/>
            <p:nvPr/>
          </p:nvSpPr>
          <p:spPr>
            <a:xfrm>
              <a:off x="7353300" y="2590800"/>
              <a:ext cx="781049" cy="628649"/>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17" name="Shape 517"/>
            <p:cNvSpPr/>
            <p:nvPr/>
          </p:nvSpPr>
          <p:spPr>
            <a:xfrm>
              <a:off x="5695950" y="2647950"/>
              <a:ext cx="857250" cy="571500"/>
            </a:xfrm>
            <a:prstGeom prst="ellipse">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grpSp>
      <p:sp>
        <p:nvSpPr>
          <p:cNvPr id="518" name="Shape 518"/>
          <p:cNvSpPr txBox="1"/>
          <p:nvPr/>
        </p:nvSpPr>
        <p:spPr>
          <a:xfrm rot="840000">
            <a:off x="3962400" y="5105400"/>
            <a:ext cx="121761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SRSWR</a:t>
            </a:r>
          </a:p>
        </p:txBody>
      </p:sp>
      <p:grpSp>
        <p:nvGrpSpPr>
          <p:cNvPr id="519" name="Shape 519"/>
          <p:cNvGrpSpPr/>
          <p:nvPr/>
        </p:nvGrpSpPr>
        <p:grpSpPr>
          <a:xfrm>
            <a:off x="5772150" y="4457700"/>
            <a:ext cx="2438400" cy="1676399"/>
            <a:chOff x="5772150" y="4457700"/>
            <a:chExt cx="2438400" cy="1676399"/>
          </a:xfrm>
        </p:grpSpPr>
        <p:sp>
          <p:nvSpPr>
            <p:cNvPr id="520" name="Shape 520"/>
            <p:cNvSpPr/>
            <p:nvPr/>
          </p:nvSpPr>
          <p:spPr>
            <a:xfrm>
              <a:off x="5772150" y="4457700"/>
              <a:ext cx="2438399" cy="1676399"/>
            </a:xfrm>
            <a:prstGeom prst="can">
              <a:avLst>
                <a:gd name="adj" fmla="val 25000"/>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1" name="Shape 521"/>
            <p:cNvSpPr/>
            <p:nvPr/>
          </p:nvSpPr>
          <p:spPr>
            <a:xfrm>
              <a:off x="5791200" y="5353050"/>
              <a:ext cx="857250" cy="571500"/>
            </a:xfrm>
            <a:prstGeom prst="ellipse">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2" name="Shape 522"/>
            <p:cNvSpPr/>
            <p:nvPr/>
          </p:nvSpPr>
          <p:spPr>
            <a:xfrm>
              <a:off x="6648450" y="5524500"/>
              <a:ext cx="857250" cy="571500"/>
            </a:xfrm>
            <a:prstGeom prst="ellipse">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3" name="Shape 523"/>
            <p:cNvSpPr/>
            <p:nvPr/>
          </p:nvSpPr>
          <p:spPr>
            <a:xfrm>
              <a:off x="7391400" y="5219700"/>
              <a:ext cx="819150" cy="628649"/>
            </a:xfrm>
            <a:prstGeom prst="ellipse">
              <a:avLst/>
            </a:prstGeom>
            <a:solidFill>
              <a:srgbClr val="FAE2F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grpSp>
      <p:grpSp>
        <p:nvGrpSpPr>
          <p:cNvPr id="524" name="Shape 524"/>
          <p:cNvGrpSpPr/>
          <p:nvPr/>
        </p:nvGrpSpPr>
        <p:grpSpPr>
          <a:xfrm>
            <a:off x="876300" y="1905000"/>
            <a:ext cx="2724150" cy="4556125"/>
            <a:chOff x="895350" y="2038350"/>
            <a:chExt cx="2724150" cy="4556125"/>
          </a:xfrm>
        </p:grpSpPr>
        <p:sp>
          <p:nvSpPr>
            <p:cNvPr id="525" name="Shape 525"/>
            <p:cNvSpPr/>
            <p:nvPr/>
          </p:nvSpPr>
          <p:spPr>
            <a:xfrm>
              <a:off x="895350" y="2038350"/>
              <a:ext cx="2724150" cy="4152899"/>
            </a:xfrm>
            <a:prstGeom prst="can">
              <a:avLst>
                <a:gd name="adj" fmla="val 25000"/>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6" name="Shape 526"/>
            <p:cNvSpPr/>
            <p:nvPr/>
          </p:nvSpPr>
          <p:spPr>
            <a:xfrm>
              <a:off x="1066800" y="5295900"/>
              <a:ext cx="819150" cy="628649"/>
            </a:xfrm>
            <a:prstGeom prst="ellipse">
              <a:avLst/>
            </a:prstGeom>
            <a:solidFill>
              <a:srgbClr val="FAE2F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7" name="Shape 527"/>
            <p:cNvSpPr/>
            <p:nvPr/>
          </p:nvSpPr>
          <p:spPr>
            <a:xfrm>
              <a:off x="1047750" y="4629150"/>
              <a:ext cx="857250" cy="571500"/>
            </a:xfrm>
            <a:prstGeom prst="ellipse">
              <a:avLst/>
            </a:prstGeom>
            <a:solidFill>
              <a:srgbClr val="006666"/>
            </a:solidFill>
            <a:ln w="9525" cap="flat" cmpd="sng">
              <a:solidFill>
                <a:schemeClr val="accent2"/>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8" name="Shape 528"/>
            <p:cNvSpPr/>
            <p:nvPr/>
          </p:nvSpPr>
          <p:spPr>
            <a:xfrm>
              <a:off x="1962150" y="5505450"/>
              <a:ext cx="895349" cy="628649"/>
            </a:xfrm>
            <a:prstGeom prst="ellipse">
              <a:avLst/>
            </a:prstGeom>
            <a:solidFill>
              <a:srgbClr val="121328"/>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9" name="Shape 529"/>
            <p:cNvSpPr/>
            <p:nvPr/>
          </p:nvSpPr>
          <p:spPr>
            <a:xfrm>
              <a:off x="2800350" y="5143500"/>
              <a:ext cx="781049" cy="628649"/>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30" name="Shape 530"/>
            <p:cNvSpPr/>
            <p:nvPr/>
          </p:nvSpPr>
          <p:spPr>
            <a:xfrm>
              <a:off x="1962150" y="4895850"/>
              <a:ext cx="742949" cy="590550"/>
            </a:xfrm>
            <a:prstGeom prst="ellipse">
              <a:avLst/>
            </a:prstGeom>
            <a:solidFill>
              <a:srgbClr val="CCFF9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31" name="Shape 531"/>
            <p:cNvSpPr/>
            <p:nvPr/>
          </p:nvSpPr>
          <p:spPr>
            <a:xfrm>
              <a:off x="2667000" y="4457700"/>
              <a:ext cx="857250" cy="571500"/>
            </a:xfrm>
            <a:prstGeom prst="ellipse">
              <a:avLst/>
            </a:prstGeom>
            <a:solidFill>
              <a:schemeClr val="hlink"/>
            </a:solidFill>
            <a:ln w="9525" cap="flat"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32" name="Shape 532"/>
            <p:cNvSpPr/>
            <p:nvPr/>
          </p:nvSpPr>
          <p:spPr>
            <a:xfrm>
              <a:off x="1733550" y="4229100"/>
              <a:ext cx="857250" cy="571500"/>
            </a:xfrm>
            <a:prstGeom prst="ellipse">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33" name="Shape 533"/>
            <p:cNvSpPr/>
            <p:nvPr/>
          </p:nvSpPr>
          <p:spPr>
            <a:xfrm>
              <a:off x="895350" y="4057650"/>
              <a:ext cx="857250" cy="571500"/>
            </a:xfrm>
            <a:prstGeom prst="ellipse">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34" name="Shape 534"/>
            <p:cNvSpPr/>
            <p:nvPr/>
          </p:nvSpPr>
          <p:spPr>
            <a:xfrm>
              <a:off x="2571750" y="3848100"/>
              <a:ext cx="857250" cy="571500"/>
            </a:xfrm>
            <a:prstGeom prst="ellipse">
              <a:avLst/>
            </a:prstGeom>
            <a:solidFill>
              <a:srgbClr val="423E78"/>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35" name="Shape 535"/>
            <p:cNvSpPr txBox="1"/>
            <p:nvPr/>
          </p:nvSpPr>
          <p:spPr>
            <a:xfrm>
              <a:off x="1546225" y="6137275"/>
              <a:ext cx="1393825"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Raw Data</a:t>
              </a:r>
            </a:p>
          </p:txBody>
        </p:sp>
      </p:grpSp>
      <p:cxnSp>
        <p:nvCxnSpPr>
          <p:cNvPr id="536" name="Shape 536"/>
          <p:cNvCxnSpPr/>
          <p:nvPr/>
        </p:nvCxnSpPr>
        <p:spPr>
          <a:xfrm rot="10800000" flipH="1">
            <a:off x="3810000" y="2971800"/>
            <a:ext cx="1657350" cy="552449"/>
          </a:xfrm>
          <a:prstGeom prst="straightConnector1">
            <a:avLst/>
          </a:prstGeom>
          <a:noFill/>
          <a:ln w="9525" cap="flat" cmpd="sng">
            <a:solidFill>
              <a:schemeClr val="dk1"/>
            </a:solidFill>
            <a:prstDash val="solid"/>
            <a:miter/>
            <a:headEnd type="none" w="med" len="med"/>
            <a:tailEnd type="triangle" w="lg" len="lg"/>
          </a:ln>
        </p:spPr>
      </p:cxnSp>
      <p:cxnSp>
        <p:nvCxnSpPr>
          <p:cNvPr id="537" name="Shape 537"/>
          <p:cNvCxnSpPr/>
          <p:nvPr/>
        </p:nvCxnSpPr>
        <p:spPr>
          <a:xfrm>
            <a:off x="3829050" y="4895850"/>
            <a:ext cx="1790699" cy="495299"/>
          </a:xfrm>
          <a:prstGeom prst="straightConnector1">
            <a:avLst/>
          </a:prstGeom>
          <a:noFill/>
          <a:ln w="9525" cap="flat" cmpd="sng">
            <a:solidFill>
              <a:schemeClr val="dk1"/>
            </a:solidFill>
            <a:prstDash val="solid"/>
            <a:miter/>
            <a:headEnd type="none" w="med" len="med"/>
            <a:tailEnd type="triangle" w="lg" len="lg"/>
          </a:ln>
        </p:spPr>
      </p:cxn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47</a:t>
            </a:fld>
            <a:endParaRPr lang="en-US" sz="1200" b="0" i="0" u="none" strike="noStrike" cap="none">
              <a:solidFill>
                <a:schemeClr val="dk1"/>
              </a:solidFill>
              <a:latin typeface="Tahoma"/>
              <a:ea typeface="Tahoma"/>
              <a:cs typeface="Tahoma"/>
              <a:sym typeface="Tahoma"/>
            </a:endParaRPr>
          </a:p>
        </p:txBody>
      </p:sp>
      <p:sp>
        <p:nvSpPr>
          <p:cNvPr id="544" name="Shape 544"/>
          <p:cNvSpPr txBox="1">
            <a:spLocks noGrp="1"/>
          </p:cNvSpPr>
          <p:nvPr>
            <p:ph type="title"/>
          </p:nvPr>
        </p:nvSpPr>
        <p:spPr>
          <a:xfrm>
            <a:off x="228600" y="304800"/>
            <a:ext cx="8686800" cy="838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Sampling: Cluster or Stratified Sampling</a:t>
            </a:r>
          </a:p>
        </p:txBody>
      </p:sp>
      <p:grpSp>
        <p:nvGrpSpPr>
          <p:cNvPr id="545" name="Shape 545"/>
          <p:cNvGrpSpPr/>
          <p:nvPr/>
        </p:nvGrpSpPr>
        <p:grpSpPr>
          <a:xfrm>
            <a:off x="520700" y="2698750"/>
            <a:ext cx="3751262" cy="3348037"/>
            <a:chOff x="434975" y="2251075"/>
            <a:chExt cx="3751262" cy="3348037"/>
          </a:xfrm>
        </p:grpSpPr>
        <p:sp>
          <p:nvSpPr>
            <p:cNvPr id="546" name="Shape 546"/>
            <p:cNvSpPr txBox="1"/>
            <p:nvPr/>
          </p:nvSpPr>
          <p:spPr>
            <a:xfrm>
              <a:off x="434975" y="2251075"/>
              <a:ext cx="3751262" cy="3348037"/>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47" name="Shape 547"/>
            <p:cNvSpPr/>
            <p:nvPr/>
          </p:nvSpPr>
          <p:spPr>
            <a:xfrm>
              <a:off x="2554286" y="3163886"/>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48" name="Shape 548"/>
            <p:cNvSpPr/>
            <p:nvPr/>
          </p:nvSpPr>
          <p:spPr>
            <a:xfrm>
              <a:off x="2486025" y="3676650"/>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49" name="Shape 549"/>
            <p:cNvSpPr/>
            <p:nvPr/>
          </p:nvSpPr>
          <p:spPr>
            <a:xfrm>
              <a:off x="2716211" y="3387725"/>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0" name="Shape 550"/>
            <p:cNvSpPr/>
            <p:nvPr/>
          </p:nvSpPr>
          <p:spPr>
            <a:xfrm>
              <a:off x="2397125" y="3441700"/>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1" name="Shape 551"/>
            <p:cNvSpPr/>
            <p:nvPr/>
          </p:nvSpPr>
          <p:spPr>
            <a:xfrm>
              <a:off x="3086100" y="3484562"/>
              <a:ext cx="88900" cy="117474"/>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2" name="Shape 552"/>
            <p:cNvSpPr/>
            <p:nvPr/>
          </p:nvSpPr>
          <p:spPr>
            <a:xfrm>
              <a:off x="2974975" y="3736975"/>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3" name="Shape 553"/>
            <p:cNvSpPr/>
            <p:nvPr/>
          </p:nvSpPr>
          <p:spPr>
            <a:xfrm>
              <a:off x="2762250" y="3798887"/>
              <a:ext cx="90486"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4" name="Shape 554"/>
            <p:cNvSpPr/>
            <p:nvPr/>
          </p:nvSpPr>
          <p:spPr>
            <a:xfrm>
              <a:off x="2274886" y="2928936"/>
              <a:ext cx="88900" cy="117474"/>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5" name="Shape 555"/>
            <p:cNvSpPr/>
            <p:nvPr/>
          </p:nvSpPr>
          <p:spPr>
            <a:xfrm>
              <a:off x="2184400" y="2798761"/>
              <a:ext cx="1089025" cy="1392236"/>
            </a:xfrm>
            <a:custGeom>
              <a:avLst/>
              <a:gdLst/>
              <a:ahLst/>
              <a:cxnLst/>
              <a:rect l="0" t="0" r="0" b="0"/>
              <a:pathLst>
                <a:path w="1101" h="1077" extrusionOk="0">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6" name="Shape 556"/>
            <p:cNvSpPr/>
            <p:nvPr/>
          </p:nvSpPr>
          <p:spPr>
            <a:xfrm>
              <a:off x="1752600" y="4102100"/>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7" name="Shape 557"/>
            <p:cNvSpPr/>
            <p:nvPr/>
          </p:nvSpPr>
          <p:spPr>
            <a:xfrm>
              <a:off x="2208211" y="4202112"/>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8" name="Shape 558"/>
            <p:cNvSpPr/>
            <p:nvPr/>
          </p:nvSpPr>
          <p:spPr>
            <a:xfrm>
              <a:off x="2041525" y="4608512"/>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9" name="Shape 559"/>
            <p:cNvSpPr/>
            <p:nvPr/>
          </p:nvSpPr>
          <p:spPr>
            <a:xfrm>
              <a:off x="2135186" y="4437062"/>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0" name="Shape 560"/>
            <p:cNvSpPr/>
            <p:nvPr/>
          </p:nvSpPr>
          <p:spPr>
            <a:xfrm>
              <a:off x="1858961" y="4368800"/>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1" name="Shape 561"/>
            <p:cNvSpPr/>
            <p:nvPr/>
          </p:nvSpPr>
          <p:spPr>
            <a:xfrm>
              <a:off x="1854200" y="4564062"/>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2" name="Shape 562"/>
            <p:cNvSpPr/>
            <p:nvPr/>
          </p:nvSpPr>
          <p:spPr>
            <a:xfrm>
              <a:off x="1943100" y="3975100"/>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3" name="Shape 563"/>
            <p:cNvSpPr/>
            <p:nvPr/>
          </p:nvSpPr>
          <p:spPr>
            <a:xfrm>
              <a:off x="2046286" y="4171950"/>
              <a:ext cx="88900" cy="117474"/>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4" name="Shape 564"/>
            <p:cNvSpPr/>
            <p:nvPr/>
          </p:nvSpPr>
          <p:spPr>
            <a:xfrm>
              <a:off x="2268536" y="4575175"/>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5" name="Shape 565"/>
            <p:cNvSpPr/>
            <p:nvPr/>
          </p:nvSpPr>
          <p:spPr>
            <a:xfrm>
              <a:off x="1684336" y="3767137"/>
              <a:ext cx="909636" cy="1246186"/>
            </a:xfrm>
            <a:custGeom>
              <a:avLst/>
              <a:gdLst/>
              <a:ahLst/>
              <a:cxnLst/>
              <a:rect l="0" t="0" r="0" b="0"/>
              <a:pathLst>
                <a:path w="918" h="965" extrusionOk="0">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grpSp>
          <p:nvGrpSpPr>
            <p:cNvPr id="566" name="Shape 566"/>
            <p:cNvGrpSpPr/>
            <p:nvPr/>
          </p:nvGrpSpPr>
          <p:grpSpPr>
            <a:xfrm>
              <a:off x="874712" y="2851150"/>
              <a:ext cx="860424" cy="1514474"/>
              <a:chOff x="874712" y="2851150"/>
              <a:chExt cx="860424" cy="1514474"/>
            </a:xfrm>
          </p:grpSpPr>
          <p:sp>
            <p:nvSpPr>
              <p:cNvPr id="567" name="Shape 567"/>
              <p:cNvSpPr/>
              <p:nvPr/>
            </p:nvSpPr>
            <p:spPr>
              <a:xfrm>
                <a:off x="1154112" y="3956050"/>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8" name="Shape 568"/>
              <p:cNvSpPr/>
              <p:nvPr/>
            </p:nvSpPr>
            <p:spPr>
              <a:xfrm>
                <a:off x="1033462" y="3797300"/>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9" name="Shape 569"/>
              <p:cNvSpPr/>
              <p:nvPr/>
            </p:nvSpPr>
            <p:spPr>
              <a:xfrm>
                <a:off x="1346200" y="3817937"/>
                <a:ext cx="88900" cy="117474"/>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0" name="Shape 570"/>
              <p:cNvSpPr/>
              <p:nvPr/>
            </p:nvSpPr>
            <p:spPr>
              <a:xfrm>
                <a:off x="1195387" y="3540125"/>
                <a:ext cx="90486"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1" name="Shape 571"/>
              <p:cNvSpPr/>
              <p:nvPr/>
            </p:nvSpPr>
            <p:spPr>
              <a:xfrm>
                <a:off x="976312" y="3981450"/>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2" name="Shape 572"/>
              <p:cNvSpPr/>
              <p:nvPr/>
            </p:nvSpPr>
            <p:spPr>
              <a:xfrm>
                <a:off x="1062037" y="3600450"/>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3" name="Shape 573"/>
              <p:cNvSpPr/>
              <p:nvPr/>
            </p:nvSpPr>
            <p:spPr>
              <a:xfrm>
                <a:off x="1360487" y="4073525"/>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4" name="Shape 574"/>
              <p:cNvSpPr/>
              <p:nvPr/>
            </p:nvSpPr>
            <p:spPr>
              <a:xfrm>
                <a:off x="1466850" y="3587750"/>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5" name="Shape 575"/>
              <p:cNvSpPr/>
              <p:nvPr/>
            </p:nvSpPr>
            <p:spPr>
              <a:xfrm>
                <a:off x="1477962" y="3321050"/>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6" name="Shape 576"/>
              <p:cNvSpPr/>
              <p:nvPr/>
            </p:nvSpPr>
            <p:spPr>
              <a:xfrm>
                <a:off x="1398587" y="3087686"/>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7" name="Shape 577"/>
              <p:cNvSpPr/>
              <p:nvPr/>
            </p:nvSpPr>
            <p:spPr>
              <a:xfrm>
                <a:off x="874712" y="2851150"/>
                <a:ext cx="860424" cy="1514474"/>
              </a:xfrm>
              <a:custGeom>
                <a:avLst/>
                <a:gdLst/>
                <a:ahLst/>
                <a:cxnLst/>
                <a:rect l="0" t="0" r="0" b="0"/>
                <a:pathLst>
                  <a:path w="869" h="1173" extrusionOk="0">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grpSp>
      </p:grpSp>
      <p:sp>
        <p:nvSpPr>
          <p:cNvPr id="578" name="Shape 578"/>
          <p:cNvSpPr txBox="1"/>
          <p:nvPr/>
        </p:nvSpPr>
        <p:spPr>
          <a:xfrm>
            <a:off x="4802187" y="2678111"/>
            <a:ext cx="3751262" cy="3348037"/>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grpSp>
        <p:nvGrpSpPr>
          <p:cNvPr id="579" name="Shape 579"/>
          <p:cNvGrpSpPr/>
          <p:nvPr/>
        </p:nvGrpSpPr>
        <p:grpSpPr>
          <a:xfrm>
            <a:off x="5241925" y="3225800"/>
            <a:ext cx="2398712" cy="2214561"/>
            <a:chOff x="5241925" y="3225800"/>
            <a:chExt cx="2398712" cy="2214561"/>
          </a:xfrm>
        </p:grpSpPr>
        <p:sp>
          <p:nvSpPr>
            <p:cNvPr id="580" name="Shape 580"/>
            <p:cNvSpPr/>
            <p:nvPr/>
          </p:nvSpPr>
          <p:spPr>
            <a:xfrm>
              <a:off x="5343525" y="4408487"/>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1" name="Shape 581"/>
            <p:cNvSpPr/>
            <p:nvPr/>
          </p:nvSpPr>
          <p:spPr>
            <a:xfrm>
              <a:off x="5429250" y="4027487"/>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2" name="Shape 582"/>
            <p:cNvSpPr/>
            <p:nvPr/>
          </p:nvSpPr>
          <p:spPr>
            <a:xfrm>
              <a:off x="6921500" y="3590925"/>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3" name="Shape 583"/>
            <p:cNvSpPr/>
            <p:nvPr/>
          </p:nvSpPr>
          <p:spPr>
            <a:xfrm>
              <a:off x="6853236" y="4103687"/>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4" name="Shape 584"/>
            <p:cNvSpPr/>
            <p:nvPr/>
          </p:nvSpPr>
          <p:spPr>
            <a:xfrm>
              <a:off x="7453311" y="3911600"/>
              <a:ext cx="88900" cy="117474"/>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5" name="Shape 585"/>
            <p:cNvSpPr/>
            <p:nvPr/>
          </p:nvSpPr>
          <p:spPr>
            <a:xfrm>
              <a:off x="5727700" y="4500562"/>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6" name="Shape 586"/>
            <p:cNvSpPr/>
            <p:nvPr/>
          </p:nvSpPr>
          <p:spPr>
            <a:xfrm>
              <a:off x="6408737" y="5035550"/>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7" name="Shape 587"/>
            <p:cNvSpPr/>
            <p:nvPr/>
          </p:nvSpPr>
          <p:spPr>
            <a:xfrm>
              <a:off x="6502400" y="4864100"/>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8" name="Shape 588"/>
            <p:cNvSpPr/>
            <p:nvPr/>
          </p:nvSpPr>
          <p:spPr>
            <a:xfrm>
              <a:off x="5834062" y="4014787"/>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9" name="Shape 589"/>
            <p:cNvSpPr/>
            <p:nvPr/>
          </p:nvSpPr>
          <p:spPr>
            <a:xfrm>
              <a:off x="6226175" y="4795837"/>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90" name="Shape 590"/>
            <p:cNvSpPr/>
            <p:nvPr/>
          </p:nvSpPr>
          <p:spPr>
            <a:xfrm>
              <a:off x="5845175" y="3748087"/>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91" name="Shape 591"/>
            <p:cNvSpPr/>
            <p:nvPr/>
          </p:nvSpPr>
          <p:spPr>
            <a:xfrm>
              <a:off x="6642100" y="3355975"/>
              <a:ext cx="88900" cy="117474"/>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92" name="Shape 592"/>
            <p:cNvSpPr/>
            <p:nvPr/>
          </p:nvSpPr>
          <p:spPr>
            <a:xfrm>
              <a:off x="6310312" y="4402137"/>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93" name="Shape 593"/>
            <p:cNvSpPr/>
            <p:nvPr/>
          </p:nvSpPr>
          <p:spPr>
            <a:xfrm>
              <a:off x="6551612" y="3225800"/>
              <a:ext cx="1089025" cy="1392236"/>
            </a:xfrm>
            <a:custGeom>
              <a:avLst/>
              <a:gdLst/>
              <a:ahLst/>
              <a:cxnLst/>
              <a:rect l="0" t="0" r="0" b="0"/>
              <a:pathLst>
                <a:path w="1101" h="1077" extrusionOk="0">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94" name="Shape 594"/>
            <p:cNvSpPr/>
            <p:nvPr/>
          </p:nvSpPr>
          <p:spPr>
            <a:xfrm>
              <a:off x="6051550" y="4194175"/>
              <a:ext cx="909636" cy="1246186"/>
            </a:xfrm>
            <a:custGeom>
              <a:avLst/>
              <a:gdLst/>
              <a:ahLst/>
              <a:cxnLst/>
              <a:rect l="0" t="0" r="0" b="0"/>
              <a:pathLst>
                <a:path w="918" h="965" extrusionOk="0">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95" name="Shape 595"/>
            <p:cNvSpPr/>
            <p:nvPr/>
          </p:nvSpPr>
          <p:spPr>
            <a:xfrm>
              <a:off x="5241925" y="3278187"/>
              <a:ext cx="860424" cy="1514474"/>
            </a:xfrm>
            <a:custGeom>
              <a:avLst/>
              <a:gdLst/>
              <a:ahLst/>
              <a:cxnLst/>
              <a:rect l="0" t="0" r="0" b="0"/>
              <a:pathLst>
                <a:path w="869" h="1173" extrusionOk="0">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grpSp>
      <p:sp>
        <p:nvSpPr>
          <p:cNvPr id="596" name="Shape 596"/>
          <p:cNvSpPr txBox="1"/>
          <p:nvPr/>
        </p:nvSpPr>
        <p:spPr>
          <a:xfrm>
            <a:off x="1463675" y="1897061"/>
            <a:ext cx="1470024"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Raw Data </a:t>
            </a:r>
          </a:p>
        </p:txBody>
      </p:sp>
      <p:sp>
        <p:nvSpPr>
          <p:cNvPr id="597" name="Shape 597"/>
          <p:cNvSpPr txBox="1"/>
          <p:nvPr/>
        </p:nvSpPr>
        <p:spPr>
          <a:xfrm>
            <a:off x="5043487" y="1839911"/>
            <a:ext cx="326866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Cluster/Stratified Sample</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48</a:t>
            </a:fld>
            <a:endParaRPr lang="en-US" sz="1200" b="0" i="0" u="none" strike="noStrike" cap="none">
              <a:solidFill>
                <a:schemeClr val="dk1"/>
              </a:solidFill>
              <a:latin typeface="Tahoma"/>
              <a:ea typeface="Tahoma"/>
              <a:cs typeface="Tahoma"/>
              <a:sym typeface="Tahoma"/>
            </a:endParaRPr>
          </a:p>
        </p:txBody>
      </p:sp>
      <p:sp>
        <p:nvSpPr>
          <p:cNvPr id="604" name="Shape 604"/>
          <p:cNvSpPr txBox="1">
            <a:spLocks noGrp="1"/>
          </p:cNvSpPr>
          <p:nvPr>
            <p:ph type="title" idx="4294967295"/>
          </p:nvPr>
        </p:nvSpPr>
        <p:spPr>
          <a:xfrm>
            <a:off x="838200" y="228600"/>
            <a:ext cx="7162799"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Data Cube Aggregation</a:t>
            </a:r>
          </a:p>
        </p:txBody>
      </p:sp>
      <p:sp>
        <p:nvSpPr>
          <p:cNvPr id="605" name="Shape 605"/>
          <p:cNvSpPr txBox="1">
            <a:spLocks noGrp="1"/>
          </p:cNvSpPr>
          <p:nvPr>
            <p:ph type="body" idx="4294967295"/>
          </p:nvPr>
        </p:nvSpPr>
        <p:spPr>
          <a:xfrm>
            <a:off x="304800" y="1371600"/>
            <a:ext cx="8458200" cy="523875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The lowest level of a data cube (base cuboid)</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The aggregated data for an </a:t>
            </a:r>
            <a:r>
              <a:rPr lang="en-US" sz="2400" b="0" i="0" u="none" strike="noStrike" cap="none">
                <a:solidFill>
                  <a:schemeClr val="hlink"/>
                </a:solidFill>
                <a:latin typeface="Calibri"/>
                <a:ea typeface="Calibri"/>
                <a:cs typeface="Calibri"/>
                <a:sym typeface="Calibri"/>
              </a:rPr>
              <a:t>individual entity of interest</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E.g., a customer in a phone calling data warehouse</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Multiple levels of aggregation in data cubes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Further reduce the size of data to deal with</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Reference appropriate levels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Use the smallest representation which is enough to solve the task</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Queries regarding aggregated information should be answered using data cube, when possible</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49</a:t>
            </a:fld>
            <a:endParaRPr lang="en-US" sz="1200" b="0" i="0" u="none" strike="noStrike" cap="none">
              <a:solidFill>
                <a:schemeClr val="dk1"/>
              </a:solidFill>
              <a:latin typeface="Tahoma"/>
              <a:ea typeface="Tahoma"/>
              <a:cs typeface="Tahoma"/>
              <a:sym typeface="Tahoma"/>
            </a:endParaRPr>
          </a:p>
        </p:txBody>
      </p:sp>
      <p:sp>
        <p:nvSpPr>
          <p:cNvPr id="612" name="Shape 612"/>
          <p:cNvSpPr txBox="1">
            <a:spLocks noGrp="1"/>
          </p:cNvSpPr>
          <p:nvPr>
            <p:ph type="title" idx="4294967295"/>
          </p:nvPr>
        </p:nvSpPr>
        <p:spPr>
          <a:xfrm>
            <a:off x="0" y="152400"/>
            <a:ext cx="9144000" cy="838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Data Reduction 3: Data Compression</a:t>
            </a:r>
          </a:p>
        </p:txBody>
      </p:sp>
      <p:sp>
        <p:nvSpPr>
          <p:cNvPr id="613" name="Shape 613"/>
          <p:cNvSpPr txBox="1">
            <a:spLocks noGrp="1"/>
          </p:cNvSpPr>
          <p:nvPr>
            <p:ph type="body" idx="4294967295"/>
          </p:nvPr>
        </p:nvSpPr>
        <p:spPr>
          <a:xfrm>
            <a:off x="304800" y="1371600"/>
            <a:ext cx="8610599" cy="531494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String compression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There are extensive theories and well-tuned algorithms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Typically lossless, but only limited manipulation is possible without expansion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Audio/video compression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Typically lossy compression, with progressive refinement</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Sometimes small fragments of signal can be reconstructed without reconstructing the whole</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Time sequence is not audio</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Typically short and vary slowly with time</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Dimensionality and numerosity reduction may also be considered as forms of data compression</a:t>
            </a:r>
          </a:p>
          <a:p>
            <a:pPr marL="342900" marR="0" lvl="0" indent="-342900" algn="l" rtl="0">
              <a:spcBef>
                <a:spcPts val="480"/>
              </a:spcBef>
              <a:spcAft>
                <a:spcPts val="0"/>
              </a:spcAft>
              <a:buClr>
                <a:schemeClr val="folHlink"/>
              </a:buClr>
              <a:buSzPct val="59999"/>
              <a:buFont typeface="Noto Symbo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a:t>
            </a:fld>
            <a:endParaRPr lang="en-US" sz="1200" b="0" i="0" u="none" strike="noStrike" cap="none">
              <a:solidFill>
                <a:schemeClr val="dk1"/>
              </a:solidFill>
              <a:latin typeface="Tahoma"/>
              <a:ea typeface="Tahoma"/>
              <a:cs typeface="Tahoma"/>
              <a:sym typeface="Tahoma"/>
            </a:endParaRPr>
          </a:p>
        </p:txBody>
      </p:sp>
      <p:sp>
        <p:nvSpPr>
          <p:cNvPr id="107" name="Shape 107"/>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a:t>
            </a:fld>
            <a:endParaRPr lang="en-US" sz="1200" b="0" i="0" u="none" strike="noStrike" cap="none">
              <a:solidFill>
                <a:schemeClr val="dk1"/>
              </a:solidFill>
              <a:latin typeface="Tahoma"/>
              <a:ea typeface="Tahoma"/>
              <a:cs typeface="Tahoma"/>
              <a:sym typeface="Tahoma"/>
            </a:endParaRPr>
          </a:p>
        </p:txBody>
      </p:sp>
      <p:sp>
        <p:nvSpPr>
          <p:cNvPr id="108" name="Shape 108"/>
          <p:cNvSpPr txBox="1">
            <a:spLocks noGrp="1"/>
          </p:cNvSpPr>
          <p:nvPr>
            <p:ph type="title"/>
          </p:nvPr>
        </p:nvSpPr>
        <p:spPr>
          <a:xfrm>
            <a:off x="152400" y="304800"/>
            <a:ext cx="8763000"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Chapter 3: Data Preprocessing</a:t>
            </a:r>
          </a:p>
        </p:txBody>
      </p:sp>
      <p:sp>
        <p:nvSpPr>
          <p:cNvPr id="109" name="Shape 109"/>
          <p:cNvSpPr txBox="1">
            <a:spLocks noGrp="1"/>
          </p:cNvSpPr>
          <p:nvPr>
            <p:ph type="body" idx="1"/>
          </p:nvPr>
        </p:nvSpPr>
        <p:spPr>
          <a:xfrm>
            <a:off x="381000" y="1371600"/>
            <a:ext cx="8229600" cy="5105399"/>
          </a:xfrm>
          <a:prstGeom prst="rect">
            <a:avLst/>
          </a:prstGeom>
          <a:noFill/>
          <a:ln>
            <a:noFill/>
          </a:ln>
        </p:spPr>
        <p:txBody>
          <a:bodyPr lIns="92075" tIns="46025" rIns="92075" bIns="46025" anchor="t" anchorCtr="0">
            <a:noAutofit/>
          </a:bodyPr>
          <a:lstStyle/>
          <a:p>
            <a:pPr marL="342900" marR="0" lvl="0" indent="-342900" algn="l" rtl="0">
              <a:lnSpc>
                <a:spcPct val="15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Preprocessing: An Overview</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Quality</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Major Tasks in Data Preprocessing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Cleaning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Integration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Reduction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Transformation and Data Discretization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Summary</a:t>
            </a:r>
          </a:p>
        </p:txBody>
      </p:sp>
      <p:sp>
        <p:nvSpPr>
          <p:cNvPr id="110" name="Shape 110"/>
          <p:cNvSpPr/>
          <p:nvPr/>
        </p:nvSpPr>
        <p:spPr>
          <a:xfrm rot="9420000">
            <a:off x="2968625" y="3206749"/>
            <a:ext cx="522287" cy="485775"/>
          </a:xfrm>
          <a:prstGeom prst="notchedRightArrow">
            <a:avLst>
              <a:gd name="adj1" fmla="val 50000"/>
              <a:gd name="adj2" fmla="val 50000"/>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50</a:t>
            </a:fld>
            <a:endParaRPr lang="en-US" sz="1200" b="0" i="0" u="none" strike="noStrike" cap="none">
              <a:solidFill>
                <a:schemeClr val="dk1"/>
              </a:solidFill>
              <a:latin typeface="Tahoma"/>
              <a:ea typeface="Tahoma"/>
              <a:cs typeface="Tahoma"/>
              <a:sym typeface="Tahoma"/>
            </a:endParaRPr>
          </a:p>
        </p:txBody>
      </p:sp>
      <p:sp>
        <p:nvSpPr>
          <p:cNvPr id="620" name="Shape 620"/>
          <p:cNvSpPr txBox="1">
            <a:spLocks noGrp="1"/>
          </p:cNvSpPr>
          <p:nvPr>
            <p:ph type="title" idx="4294967295"/>
          </p:nvPr>
        </p:nvSpPr>
        <p:spPr>
          <a:xfrm>
            <a:off x="1157287" y="304800"/>
            <a:ext cx="5764212"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Data Compression</a:t>
            </a:r>
          </a:p>
        </p:txBody>
      </p:sp>
      <p:sp>
        <p:nvSpPr>
          <p:cNvPr id="621" name="Shape 621"/>
          <p:cNvSpPr/>
          <p:nvPr/>
        </p:nvSpPr>
        <p:spPr>
          <a:xfrm>
            <a:off x="838200" y="1625600"/>
            <a:ext cx="3446461" cy="2595562"/>
          </a:xfrm>
          <a:prstGeom prst="can">
            <a:avLst>
              <a:gd name="adj" fmla="val 25000"/>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Original Data</a:t>
            </a:r>
          </a:p>
        </p:txBody>
      </p:sp>
      <p:sp>
        <p:nvSpPr>
          <p:cNvPr id="622" name="Shape 622"/>
          <p:cNvSpPr/>
          <p:nvPr/>
        </p:nvSpPr>
        <p:spPr>
          <a:xfrm>
            <a:off x="6175375" y="2249486"/>
            <a:ext cx="2182811" cy="1608137"/>
          </a:xfrm>
          <a:prstGeom prst="cube">
            <a:avLst>
              <a:gd name="adj" fmla="val 25000"/>
            </a:avLst>
          </a:prstGeom>
          <a:solidFill>
            <a:srgbClr val="F6E6EA"/>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Compressed </a:t>
            </a:r>
          </a:p>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Data</a:t>
            </a:r>
          </a:p>
        </p:txBody>
      </p:sp>
      <p:cxnSp>
        <p:nvCxnSpPr>
          <p:cNvPr id="623" name="Shape 623"/>
          <p:cNvCxnSpPr/>
          <p:nvPr/>
        </p:nvCxnSpPr>
        <p:spPr>
          <a:xfrm>
            <a:off x="4319587" y="3005136"/>
            <a:ext cx="1838325" cy="0"/>
          </a:xfrm>
          <a:prstGeom prst="straightConnector1">
            <a:avLst/>
          </a:prstGeom>
          <a:noFill/>
          <a:ln w="9525" cap="flat" cmpd="sng">
            <a:solidFill>
              <a:schemeClr val="dk1"/>
            </a:solidFill>
            <a:prstDash val="solid"/>
            <a:miter/>
            <a:headEnd type="none" w="med" len="med"/>
            <a:tailEnd type="triangle" w="lg" len="lg"/>
          </a:ln>
        </p:spPr>
      </p:cxnSp>
      <p:cxnSp>
        <p:nvCxnSpPr>
          <p:cNvPr id="624" name="Shape 624"/>
          <p:cNvCxnSpPr/>
          <p:nvPr/>
        </p:nvCxnSpPr>
        <p:spPr>
          <a:xfrm rot="10800000">
            <a:off x="4319587" y="3579812"/>
            <a:ext cx="1838325" cy="0"/>
          </a:xfrm>
          <a:prstGeom prst="straightConnector1">
            <a:avLst/>
          </a:prstGeom>
          <a:noFill/>
          <a:ln w="9525" cap="flat" cmpd="sng">
            <a:solidFill>
              <a:schemeClr val="dk1"/>
            </a:solidFill>
            <a:prstDash val="solid"/>
            <a:miter/>
            <a:headEnd type="none" w="med" len="med"/>
            <a:tailEnd type="triangle" w="lg" len="lg"/>
          </a:ln>
        </p:spPr>
      </p:cxnSp>
      <p:sp>
        <p:nvSpPr>
          <p:cNvPr id="625" name="Shape 625"/>
          <p:cNvSpPr txBox="1"/>
          <p:nvPr/>
        </p:nvSpPr>
        <p:spPr>
          <a:xfrm>
            <a:off x="4637087" y="3665537"/>
            <a:ext cx="1116012"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lossless</a:t>
            </a:r>
          </a:p>
        </p:txBody>
      </p:sp>
      <p:sp>
        <p:nvSpPr>
          <p:cNvPr id="626" name="Shape 626"/>
          <p:cNvSpPr/>
          <p:nvPr/>
        </p:nvSpPr>
        <p:spPr>
          <a:xfrm>
            <a:off x="950912" y="4367212"/>
            <a:ext cx="3286124" cy="2184399"/>
          </a:xfrm>
          <a:prstGeom prst="can">
            <a:avLst>
              <a:gd name="adj" fmla="val 25000"/>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Original Data</a:t>
            </a:r>
          </a:p>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Approximated </a:t>
            </a:r>
          </a:p>
        </p:txBody>
      </p:sp>
      <p:cxnSp>
        <p:nvCxnSpPr>
          <p:cNvPr id="627" name="Shape 627"/>
          <p:cNvCxnSpPr/>
          <p:nvPr/>
        </p:nvCxnSpPr>
        <p:spPr>
          <a:xfrm flipH="1">
            <a:off x="4252911" y="3875087"/>
            <a:ext cx="2743199" cy="1806575"/>
          </a:xfrm>
          <a:prstGeom prst="straightConnector1">
            <a:avLst/>
          </a:prstGeom>
          <a:noFill/>
          <a:ln w="9525" cap="flat" cmpd="sng">
            <a:solidFill>
              <a:schemeClr val="dk1"/>
            </a:solidFill>
            <a:prstDash val="solid"/>
            <a:miter/>
            <a:headEnd type="none" w="med" len="med"/>
            <a:tailEnd type="triangle" w="lg" len="lg"/>
          </a:ln>
        </p:spPr>
      </p:cxnSp>
      <p:sp>
        <p:nvSpPr>
          <p:cNvPr id="628" name="Shape 628"/>
          <p:cNvSpPr txBox="1"/>
          <p:nvPr/>
        </p:nvSpPr>
        <p:spPr>
          <a:xfrm rot="-1800000">
            <a:off x="5227636" y="4783136"/>
            <a:ext cx="811212" cy="457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lossy</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51</a:t>
            </a:fld>
            <a:endParaRPr lang="en-US" sz="1200" b="0" i="0" u="none" strike="noStrike" cap="none">
              <a:solidFill>
                <a:schemeClr val="dk1"/>
              </a:solidFill>
              <a:latin typeface="Tahoma"/>
              <a:ea typeface="Tahoma"/>
              <a:cs typeface="Tahoma"/>
              <a:sym typeface="Tahoma"/>
            </a:endParaRPr>
          </a:p>
        </p:txBody>
      </p:sp>
      <p:sp>
        <p:nvSpPr>
          <p:cNvPr id="635" name="Shape 635"/>
          <p:cNvSpPr txBox="1">
            <a:spLocks noGrp="1"/>
          </p:cNvSpPr>
          <p:nvPr>
            <p:ph type="title" idx="4294967295"/>
          </p:nvPr>
        </p:nvSpPr>
        <p:spPr>
          <a:xfrm>
            <a:off x="152400" y="304800"/>
            <a:ext cx="8763000"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Chapter 3: Data Preprocessing</a:t>
            </a:r>
          </a:p>
        </p:txBody>
      </p:sp>
      <p:sp>
        <p:nvSpPr>
          <p:cNvPr id="636" name="Shape 636"/>
          <p:cNvSpPr txBox="1">
            <a:spLocks noGrp="1"/>
          </p:cNvSpPr>
          <p:nvPr>
            <p:ph type="body" idx="4294967295"/>
          </p:nvPr>
        </p:nvSpPr>
        <p:spPr>
          <a:xfrm>
            <a:off x="381000" y="1371600"/>
            <a:ext cx="8229600" cy="5105399"/>
          </a:xfrm>
          <a:prstGeom prst="rect">
            <a:avLst/>
          </a:prstGeom>
          <a:noFill/>
          <a:ln>
            <a:noFill/>
          </a:ln>
        </p:spPr>
        <p:txBody>
          <a:bodyPr lIns="92075" tIns="46025" rIns="92075" bIns="46025" anchor="t" anchorCtr="0">
            <a:noAutofit/>
          </a:bodyPr>
          <a:lstStyle/>
          <a:p>
            <a:pPr marL="342900" marR="0" lvl="0" indent="-342900" algn="l" rtl="0">
              <a:lnSpc>
                <a:spcPct val="150000"/>
              </a:lnSpc>
              <a:spcBef>
                <a:spcPts val="0"/>
              </a:spcBef>
              <a:spcAft>
                <a:spcPts val="0"/>
              </a:spcAft>
              <a:buClr>
                <a:schemeClr val="folHlink"/>
              </a:buClr>
              <a:buSzPct val="59999"/>
              <a:buFont typeface="Noto Symbol"/>
              <a:buChar char="■"/>
            </a:pPr>
            <a:r>
              <a:rPr lang="en-US" sz="2400" b="0" i="0" u="none" strike="noStrike" cap="none" dirty="0">
                <a:solidFill>
                  <a:schemeClr val="dk1"/>
                </a:solidFill>
                <a:latin typeface="Calibri"/>
                <a:ea typeface="Calibri"/>
                <a:cs typeface="Calibri"/>
                <a:sym typeface="Calibri"/>
              </a:rPr>
              <a:t>Data Preprocessing: An Overview</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dirty="0">
                <a:solidFill>
                  <a:schemeClr val="dk1"/>
                </a:solidFill>
                <a:latin typeface="Calibri"/>
                <a:ea typeface="Calibri"/>
                <a:cs typeface="Calibri"/>
                <a:sym typeface="Calibri"/>
              </a:rPr>
              <a:t>Data Quality</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dirty="0">
                <a:solidFill>
                  <a:schemeClr val="dk1"/>
                </a:solidFill>
                <a:latin typeface="Calibri"/>
                <a:ea typeface="Calibri"/>
                <a:cs typeface="Calibri"/>
                <a:sym typeface="Calibri"/>
              </a:rPr>
              <a:t>Major Tasks in Data Preprocessing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dirty="0">
                <a:solidFill>
                  <a:schemeClr val="dk1"/>
                </a:solidFill>
                <a:latin typeface="Calibri"/>
                <a:ea typeface="Calibri"/>
                <a:cs typeface="Calibri"/>
                <a:sym typeface="Calibri"/>
              </a:rPr>
              <a:t>Data Cleaning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dirty="0">
                <a:solidFill>
                  <a:schemeClr val="dk1"/>
                </a:solidFill>
                <a:latin typeface="Calibri"/>
                <a:ea typeface="Calibri"/>
                <a:cs typeface="Calibri"/>
                <a:sym typeface="Calibri"/>
              </a:rPr>
              <a:t>Data Integration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dirty="0">
                <a:solidFill>
                  <a:schemeClr val="dk1"/>
                </a:solidFill>
                <a:latin typeface="Calibri"/>
                <a:ea typeface="Calibri"/>
                <a:cs typeface="Calibri"/>
                <a:sym typeface="Calibri"/>
              </a:rPr>
              <a:t>Data Reduction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dirty="0">
                <a:solidFill>
                  <a:schemeClr val="dk1"/>
                </a:solidFill>
                <a:latin typeface="Calibri"/>
                <a:ea typeface="Calibri"/>
                <a:cs typeface="Calibri"/>
                <a:sym typeface="Calibri"/>
              </a:rPr>
              <a:t>Data Transformation and Data </a:t>
            </a:r>
            <a:r>
              <a:rPr lang="en-US" sz="2400" b="0" i="0" u="none" strike="noStrike" cap="none" dirty="0" err="1">
                <a:solidFill>
                  <a:schemeClr val="dk1"/>
                </a:solidFill>
                <a:latin typeface="Calibri"/>
                <a:ea typeface="Calibri"/>
                <a:cs typeface="Calibri"/>
                <a:sym typeface="Calibri"/>
              </a:rPr>
              <a:t>Discretization</a:t>
            </a:r>
            <a:endParaRPr lang="en-US" sz="2400" b="0" i="0"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dirty="0">
                <a:solidFill>
                  <a:schemeClr val="dk1"/>
                </a:solidFill>
                <a:latin typeface="Calibri"/>
                <a:ea typeface="Calibri"/>
                <a:cs typeface="Calibri"/>
                <a:sym typeface="Calibri"/>
              </a:rPr>
              <a:t>Summary</a:t>
            </a:r>
          </a:p>
        </p:txBody>
      </p:sp>
      <p:sp>
        <p:nvSpPr>
          <p:cNvPr id="637" name="Shape 637"/>
          <p:cNvSpPr/>
          <p:nvPr/>
        </p:nvSpPr>
        <p:spPr>
          <a:xfrm rot="9420000">
            <a:off x="6550025" y="5053012"/>
            <a:ext cx="522287" cy="485775"/>
          </a:xfrm>
          <a:prstGeom prst="notchedRightArrow">
            <a:avLst>
              <a:gd name="adj1" fmla="val 50000"/>
              <a:gd name="adj2" fmla="val 50000"/>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52</a:t>
            </a:fld>
            <a:endParaRPr lang="en-US" sz="1200" b="0" i="0" u="none" strike="noStrike" cap="none">
              <a:solidFill>
                <a:schemeClr val="dk1"/>
              </a:solidFill>
              <a:latin typeface="Tahoma"/>
              <a:ea typeface="Tahoma"/>
              <a:cs typeface="Tahoma"/>
              <a:sym typeface="Tahoma"/>
            </a:endParaRPr>
          </a:p>
        </p:txBody>
      </p:sp>
      <p:sp>
        <p:nvSpPr>
          <p:cNvPr id="644" name="Shape 644"/>
          <p:cNvSpPr txBox="1">
            <a:spLocks noGrp="1"/>
          </p:cNvSpPr>
          <p:nvPr>
            <p:ph type="title" idx="4294967295"/>
          </p:nvPr>
        </p:nvSpPr>
        <p:spPr>
          <a:xfrm>
            <a:off x="495300" y="304800"/>
            <a:ext cx="8054974"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Data Transformation</a:t>
            </a:r>
          </a:p>
        </p:txBody>
      </p:sp>
      <p:sp>
        <p:nvSpPr>
          <p:cNvPr id="645" name="Shape 645"/>
          <p:cNvSpPr txBox="1">
            <a:spLocks noGrp="1"/>
          </p:cNvSpPr>
          <p:nvPr>
            <p:ph type="body" idx="4294967295"/>
          </p:nvPr>
        </p:nvSpPr>
        <p:spPr>
          <a:xfrm>
            <a:off x="304800" y="1371600"/>
            <a:ext cx="83057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A function that maps the entire set of values of a given attribute to a new set of replacement values s.t. each old value can be identified with one of the new values</a:t>
            </a:r>
          </a:p>
          <a:p>
            <a:pPr marL="342900" marR="0" lvl="0" indent="-342900" algn="l" rtl="0">
              <a:lnSpc>
                <a:spcPct val="100000"/>
              </a:lnSpc>
              <a:spcBef>
                <a:spcPts val="9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Methods</a:t>
            </a:r>
          </a:p>
          <a:p>
            <a:pPr marL="742950" marR="0" lvl="1" indent="-285750" algn="l" rtl="0">
              <a:lnSpc>
                <a:spcPct val="100000"/>
              </a:lnSpc>
              <a:spcBef>
                <a:spcPts val="9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Smoothing: Remove noise from data</a:t>
            </a:r>
          </a:p>
          <a:p>
            <a:pPr marL="742950" marR="0" lvl="1" indent="-285750" algn="l" rtl="0">
              <a:lnSpc>
                <a:spcPct val="100000"/>
              </a:lnSpc>
              <a:spcBef>
                <a:spcPts val="9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Attribute/feature construction</a:t>
            </a:r>
          </a:p>
          <a:p>
            <a:pPr marL="1143000" marR="0" lvl="2" indent="-228600" algn="l" rtl="0">
              <a:lnSpc>
                <a:spcPct val="100000"/>
              </a:lnSpc>
              <a:spcBef>
                <a:spcPts val="900"/>
              </a:spcBef>
              <a:spcAft>
                <a:spcPts val="0"/>
              </a:spcAft>
              <a:buClr>
                <a:schemeClr val="folHlink"/>
              </a:buClr>
              <a:buSzPct val="50000"/>
              <a:buFont typeface="Noto Symbol"/>
              <a:buChar char="■"/>
            </a:pPr>
            <a:r>
              <a:rPr lang="en-US" sz="2000" b="0" i="0" u="none" strike="noStrike" cap="none">
                <a:solidFill>
                  <a:schemeClr val="dk1"/>
                </a:solidFill>
                <a:latin typeface="Calibri"/>
                <a:ea typeface="Calibri"/>
                <a:cs typeface="Calibri"/>
                <a:sym typeface="Calibri"/>
              </a:rPr>
              <a:t>New attributes constructed from the given ones</a:t>
            </a:r>
          </a:p>
          <a:p>
            <a:pPr marL="742950" marR="0" lvl="1" indent="-285750" algn="l" rtl="0">
              <a:lnSpc>
                <a:spcPct val="100000"/>
              </a:lnSpc>
              <a:spcBef>
                <a:spcPts val="9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Aggregation: Summarization, data cube construction</a:t>
            </a:r>
          </a:p>
          <a:p>
            <a:pPr marL="742950" marR="0" lvl="1" indent="-285750" algn="l" rtl="0">
              <a:lnSpc>
                <a:spcPct val="100000"/>
              </a:lnSpc>
              <a:spcBef>
                <a:spcPts val="9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Normalization: Scaled to fall within a smaller, specified range</a:t>
            </a:r>
          </a:p>
          <a:p>
            <a:pPr marL="1143000" marR="0" lvl="2" indent="-228600" algn="l" rtl="0">
              <a:lnSpc>
                <a:spcPct val="100000"/>
              </a:lnSpc>
              <a:spcBef>
                <a:spcPts val="900"/>
              </a:spcBef>
              <a:spcAft>
                <a:spcPts val="0"/>
              </a:spcAft>
              <a:buClr>
                <a:schemeClr val="folHlink"/>
              </a:buClr>
              <a:buSzPct val="50000"/>
              <a:buFont typeface="Noto Symbol"/>
              <a:buChar char="■"/>
            </a:pPr>
            <a:r>
              <a:rPr lang="en-US" sz="2000" b="0" i="0" u="none" strike="noStrike" cap="none">
                <a:solidFill>
                  <a:schemeClr val="dk1"/>
                </a:solidFill>
                <a:latin typeface="Calibri"/>
                <a:ea typeface="Calibri"/>
                <a:cs typeface="Calibri"/>
                <a:sym typeface="Calibri"/>
              </a:rPr>
              <a:t>min-max normalization</a:t>
            </a:r>
          </a:p>
          <a:p>
            <a:pPr marL="1143000" marR="0" lvl="2" indent="-228600" algn="l" rtl="0">
              <a:lnSpc>
                <a:spcPct val="100000"/>
              </a:lnSpc>
              <a:spcBef>
                <a:spcPts val="900"/>
              </a:spcBef>
              <a:spcAft>
                <a:spcPts val="0"/>
              </a:spcAft>
              <a:buClr>
                <a:schemeClr val="folHlink"/>
              </a:buClr>
              <a:buSzPct val="50000"/>
              <a:buFont typeface="Noto Symbol"/>
              <a:buChar char="■"/>
            </a:pPr>
            <a:r>
              <a:rPr lang="en-US" sz="2000" b="0" i="0" u="none" strike="noStrike" cap="none">
                <a:solidFill>
                  <a:schemeClr val="dk1"/>
                </a:solidFill>
                <a:latin typeface="Calibri"/>
                <a:ea typeface="Calibri"/>
                <a:cs typeface="Calibri"/>
                <a:sym typeface="Calibri"/>
              </a:rPr>
              <a:t>z-score normalization</a:t>
            </a:r>
          </a:p>
          <a:p>
            <a:pPr marL="1143000" marR="0" lvl="2" indent="-228600" algn="l" rtl="0">
              <a:lnSpc>
                <a:spcPct val="100000"/>
              </a:lnSpc>
              <a:spcBef>
                <a:spcPts val="900"/>
              </a:spcBef>
              <a:spcAft>
                <a:spcPts val="0"/>
              </a:spcAft>
              <a:buClr>
                <a:schemeClr val="folHlink"/>
              </a:buClr>
              <a:buSzPct val="50000"/>
              <a:buFont typeface="Noto Symbol"/>
              <a:buChar char="■"/>
            </a:pPr>
            <a:r>
              <a:rPr lang="en-US" sz="2000" b="0" i="0" u="none" strike="noStrike" cap="none">
                <a:solidFill>
                  <a:schemeClr val="dk1"/>
                </a:solidFill>
                <a:latin typeface="Calibri"/>
                <a:ea typeface="Calibri"/>
                <a:cs typeface="Calibri"/>
                <a:sym typeface="Calibri"/>
              </a:rPr>
              <a:t>normalization by decimal scaling</a:t>
            </a:r>
          </a:p>
          <a:p>
            <a:pPr marL="742950" marR="0" lvl="1" indent="-285750" algn="l" rtl="0">
              <a:lnSpc>
                <a:spcPct val="100000"/>
              </a:lnSpc>
              <a:spcBef>
                <a:spcPts val="900"/>
              </a:spcBef>
              <a:spcAft>
                <a:spcPts val="30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Discretization: Concept hierarchy climbing</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53</a:t>
            </a:fld>
            <a:endParaRPr lang="en-US" sz="1200" b="0" i="0" u="none" strike="noStrike" cap="none">
              <a:solidFill>
                <a:schemeClr val="dk1"/>
              </a:solidFill>
              <a:latin typeface="Tahoma"/>
              <a:ea typeface="Tahoma"/>
              <a:cs typeface="Tahoma"/>
              <a:sym typeface="Tahoma"/>
            </a:endParaRPr>
          </a:p>
        </p:txBody>
      </p:sp>
      <p:sp>
        <p:nvSpPr>
          <p:cNvPr id="652" name="Shape 652"/>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dirty="0">
                <a:solidFill>
                  <a:schemeClr val="dk2"/>
                </a:solidFill>
                <a:latin typeface="Arial"/>
                <a:ea typeface="Arial"/>
                <a:cs typeface="Arial"/>
                <a:sym typeface="Arial"/>
              </a:rPr>
              <a:t>Normalization</a:t>
            </a:r>
          </a:p>
        </p:txBody>
      </p:sp>
      <p:sp>
        <p:nvSpPr>
          <p:cNvPr id="653" name="Shape 653"/>
          <p:cNvSpPr txBox="1">
            <a:spLocks noGrp="1"/>
          </p:cNvSpPr>
          <p:nvPr>
            <p:ph type="body" idx="1"/>
          </p:nvPr>
        </p:nvSpPr>
        <p:spPr>
          <a:xfrm>
            <a:off x="304800" y="1295400"/>
            <a:ext cx="8305799" cy="50291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60000"/>
              <a:buFont typeface="Noto Symbol"/>
              <a:buChar char="■"/>
            </a:pPr>
            <a:r>
              <a:rPr lang="en-US" sz="2000" b="1" i="0" u="none" strike="noStrike" cap="none" dirty="0">
                <a:solidFill>
                  <a:schemeClr val="dk1"/>
                </a:solidFill>
                <a:latin typeface="Calibri"/>
                <a:ea typeface="Calibri"/>
                <a:cs typeface="Calibri"/>
                <a:sym typeface="Calibri"/>
              </a:rPr>
              <a:t>Min-max normalization</a:t>
            </a:r>
            <a:r>
              <a:rPr lang="en-US" sz="2000" b="0" i="0" u="none" strike="noStrike" cap="none" dirty="0">
                <a:solidFill>
                  <a:schemeClr val="dk1"/>
                </a:solidFill>
                <a:latin typeface="Calibri"/>
                <a:ea typeface="Calibri"/>
                <a:cs typeface="Calibri"/>
                <a:sym typeface="Calibri"/>
              </a:rPr>
              <a:t>: to [</a:t>
            </a:r>
            <a:r>
              <a:rPr lang="en-US" sz="2000" b="0" i="0" u="none" strike="noStrike" cap="none" dirty="0" err="1">
                <a:solidFill>
                  <a:schemeClr val="dk1"/>
                </a:solidFill>
                <a:latin typeface="Calibri"/>
                <a:ea typeface="Calibri"/>
                <a:cs typeface="Calibri"/>
                <a:sym typeface="Calibri"/>
              </a:rPr>
              <a:t>new_min</a:t>
            </a:r>
            <a:r>
              <a:rPr lang="en-US" sz="2000" b="0" i="0" u="none" strike="noStrike" cap="none" baseline="-25000" dirty="0" err="1">
                <a:solidFill>
                  <a:schemeClr val="dk1"/>
                </a:solidFill>
                <a:latin typeface="Calibri"/>
                <a:ea typeface="Calibri"/>
                <a:cs typeface="Calibri"/>
                <a:sym typeface="Calibri"/>
              </a:rPr>
              <a:t>A</a:t>
            </a:r>
            <a:r>
              <a:rPr lang="en-US" sz="2000" b="0" i="0" u="none" strike="noStrike" cap="none" dirty="0">
                <a:solidFill>
                  <a:schemeClr val="dk1"/>
                </a:solidFill>
                <a:latin typeface="Calibri"/>
                <a:ea typeface="Calibri"/>
                <a:cs typeface="Calibri"/>
                <a:sym typeface="Calibri"/>
              </a:rPr>
              <a:t>, </a:t>
            </a:r>
            <a:r>
              <a:rPr lang="en-US" sz="2000" b="0" i="0" u="none" strike="noStrike" cap="none" dirty="0" err="1">
                <a:solidFill>
                  <a:schemeClr val="dk1"/>
                </a:solidFill>
                <a:latin typeface="Calibri"/>
                <a:ea typeface="Calibri"/>
                <a:cs typeface="Calibri"/>
                <a:sym typeface="Calibri"/>
              </a:rPr>
              <a:t>new_max</a:t>
            </a:r>
            <a:r>
              <a:rPr lang="en-US" sz="2000" b="0" i="0" u="none" strike="noStrike" cap="none" baseline="-25000" dirty="0" err="1">
                <a:solidFill>
                  <a:schemeClr val="dk1"/>
                </a:solidFill>
                <a:latin typeface="Calibri"/>
                <a:ea typeface="Calibri"/>
                <a:cs typeface="Calibri"/>
                <a:sym typeface="Calibri"/>
              </a:rPr>
              <a:t>A</a:t>
            </a:r>
            <a:r>
              <a:rPr lang="en-US" sz="2000" b="0" i="0" u="none" strike="noStrike" cap="none" dirty="0">
                <a:solidFill>
                  <a:schemeClr val="dk1"/>
                </a:solidFill>
                <a:latin typeface="Calibri"/>
                <a:ea typeface="Calibri"/>
                <a:cs typeface="Calibri"/>
                <a:sym typeface="Calibri"/>
              </a:rPr>
              <a:t>]</a:t>
            </a:r>
          </a:p>
          <a:p>
            <a:pPr marL="742950" marR="0" lvl="1" indent="-285750" algn="l" rtl="0">
              <a:lnSpc>
                <a:spcPct val="120000"/>
              </a:lnSpc>
              <a:spcBef>
                <a:spcPts val="400"/>
              </a:spcBef>
              <a:spcAft>
                <a:spcPts val="0"/>
              </a:spcAft>
              <a:buClr>
                <a:schemeClr val="hlink"/>
              </a:buClr>
              <a:buSzPct val="55000"/>
              <a:buFont typeface="Noto Symbol"/>
              <a:buNone/>
            </a:pPr>
            <a:endParaRPr sz="2000" b="0" i="0" u="none" strike="noStrike" cap="none" dirty="0">
              <a:solidFill>
                <a:schemeClr val="dk1"/>
              </a:solidFill>
              <a:latin typeface="Calibri"/>
              <a:ea typeface="Calibri"/>
              <a:cs typeface="Calibri"/>
              <a:sym typeface="Calibri"/>
            </a:endParaRPr>
          </a:p>
          <a:p>
            <a:pPr marL="742950" marR="0" lvl="1" indent="-285750" algn="l" rtl="0">
              <a:lnSpc>
                <a:spcPct val="120000"/>
              </a:lnSpc>
              <a:spcBef>
                <a:spcPts val="400"/>
              </a:spcBef>
              <a:spcAft>
                <a:spcPts val="0"/>
              </a:spcAft>
              <a:buClr>
                <a:schemeClr val="hlink"/>
              </a:buClr>
              <a:buSzPct val="55000"/>
              <a:buFont typeface="Noto Symbol"/>
              <a:buNone/>
            </a:pPr>
            <a:endParaRPr sz="2000" b="0" i="0" u="none" strike="noStrike" cap="none" dirty="0">
              <a:solidFill>
                <a:schemeClr val="dk1"/>
              </a:solidFill>
              <a:latin typeface="Calibri"/>
              <a:ea typeface="Calibri"/>
              <a:cs typeface="Calibri"/>
              <a:sym typeface="Calibri"/>
            </a:endParaRP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dirty="0">
                <a:solidFill>
                  <a:schemeClr val="dk1"/>
                </a:solidFill>
                <a:latin typeface="Calibri"/>
                <a:ea typeface="Calibri"/>
                <a:cs typeface="Calibri"/>
                <a:sym typeface="Calibri"/>
              </a:rPr>
              <a:t>Ex.  Let income range $12,000 to $98,000 normalized to [0.0, 1.0].  Then $73,000 is mapped to  </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1" i="0" u="none" strike="noStrike" cap="none" dirty="0">
                <a:solidFill>
                  <a:schemeClr val="dk1"/>
                </a:solidFill>
                <a:latin typeface="Calibri"/>
                <a:ea typeface="Calibri"/>
                <a:cs typeface="Calibri"/>
                <a:sym typeface="Calibri"/>
              </a:rPr>
              <a:t>Z-score normalization</a:t>
            </a:r>
            <a:r>
              <a:rPr lang="en-US" sz="2000" b="0" i="0" u="none" strike="noStrike" cap="none" dirty="0">
                <a:solidFill>
                  <a:schemeClr val="dk1"/>
                </a:solidFill>
                <a:latin typeface="Calibri"/>
                <a:ea typeface="Calibri"/>
                <a:cs typeface="Calibri"/>
                <a:sym typeface="Calibri"/>
              </a:rPr>
              <a:t> (μ: mean, σ: standard deviation):</a:t>
            </a:r>
          </a:p>
          <a:p>
            <a:pPr marL="342900" marR="0" lvl="0" indent="-342900" algn="l" rtl="0">
              <a:lnSpc>
                <a:spcPct val="120000"/>
              </a:lnSpc>
              <a:spcBef>
                <a:spcPts val="400"/>
              </a:spcBef>
              <a:spcAft>
                <a:spcPts val="0"/>
              </a:spcAft>
              <a:buClr>
                <a:schemeClr val="folHlink"/>
              </a:buClr>
              <a:buSzPct val="60000"/>
              <a:buFont typeface="Noto Symbol"/>
              <a:buNone/>
            </a:pPr>
            <a:endParaRPr sz="2000" b="0" i="0" u="none" strike="noStrike" cap="none" dirty="0">
              <a:solidFill>
                <a:schemeClr val="dk1"/>
              </a:solidFill>
              <a:latin typeface="Calibri"/>
              <a:ea typeface="Calibri"/>
              <a:cs typeface="Calibri"/>
              <a:sym typeface="Calibri"/>
            </a:endParaRPr>
          </a:p>
          <a:p>
            <a:pPr marL="742950" marR="0" lvl="1" indent="-285750" algn="l" rtl="0">
              <a:lnSpc>
                <a:spcPct val="120000"/>
              </a:lnSpc>
              <a:spcBef>
                <a:spcPts val="400"/>
              </a:spcBef>
              <a:spcAft>
                <a:spcPts val="0"/>
              </a:spcAft>
              <a:buClr>
                <a:schemeClr val="hlink"/>
              </a:buClr>
              <a:buSzPct val="55000"/>
              <a:buFont typeface="Noto Symbol"/>
              <a:buNone/>
            </a:pPr>
            <a:endParaRPr sz="2000" b="0" i="0" u="none" strike="noStrike" cap="none" dirty="0">
              <a:solidFill>
                <a:schemeClr val="dk1"/>
              </a:solidFill>
              <a:latin typeface="Calibri"/>
              <a:ea typeface="Calibri"/>
              <a:cs typeface="Calibri"/>
              <a:sym typeface="Calibri"/>
            </a:endParaRP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dirty="0">
                <a:solidFill>
                  <a:schemeClr val="dk1"/>
                </a:solidFill>
                <a:latin typeface="Calibri"/>
                <a:ea typeface="Calibri"/>
                <a:cs typeface="Calibri"/>
                <a:sym typeface="Calibri"/>
              </a:rPr>
              <a:t>Ex. Let μ = 54,000, σ = 16,000.  Then</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1" i="0" u="none" strike="noStrike" cap="none" dirty="0">
                <a:solidFill>
                  <a:schemeClr val="dk1"/>
                </a:solidFill>
                <a:latin typeface="Calibri"/>
                <a:ea typeface="Calibri"/>
                <a:cs typeface="Calibri"/>
                <a:sym typeface="Calibri"/>
              </a:rPr>
              <a:t>Normalization by decimal scaling</a:t>
            </a:r>
          </a:p>
        </p:txBody>
      </p:sp>
      <p:pic>
        <p:nvPicPr>
          <p:cNvPr id="654" name="Shape 654"/>
          <p:cNvPicPr preferRelativeResize="0">
            <a:picLocks noGrp="1"/>
          </p:cNvPicPr>
          <p:nvPr>
            <p:ph type="body" idx="1"/>
          </p:nvPr>
        </p:nvPicPr>
        <p:blipFill rotWithShape="1">
          <a:blip r:embed="rId3">
            <a:alphaModFix/>
          </a:blip>
          <a:srcRect/>
          <a:stretch/>
        </p:blipFill>
        <p:spPr>
          <a:xfrm>
            <a:off x="5181600" y="2895600"/>
            <a:ext cx="2514599" cy="488949"/>
          </a:xfrm>
          <a:prstGeom prst="rect">
            <a:avLst/>
          </a:prstGeom>
          <a:noFill/>
          <a:ln>
            <a:noFill/>
          </a:ln>
        </p:spPr>
      </p:pic>
      <p:pic>
        <p:nvPicPr>
          <p:cNvPr id="655" name="Shape 655"/>
          <p:cNvPicPr preferRelativeResize="0"/>
          <p:nvPr/>
        </p:nvPicPr>
        <p:blipFill rotWithShape="1">
          <a:blip r:embed="rId4">
            <a:alphaModFix/>
          </a:blip>
          <a:srcRect/>
          <a:stretch/>
        </p:blipFill>
        <p:spPr>
          <a:xfrm>
            <a:off x="1905000" y="1828800"/>
            <a:ext cx="5943599" cy="709612"/>
          </a:xfrm>
          <a:prstGeom prst="rect">
            <a:avLst/>
          </a:prstGeom>
          <a:noFill/>
          <a:ln>
            <a:noFill/>
          </a:ln>
        </p:spPr>
      </p:pic>
      <p:pic>
        <p:nvPicPr>
          <p:cNvPr id="656" name="Shape 656"/>
          <p:cNvPicPr preferRelativeResize="0"/>
          <p:nvPr/>
        </p:nvPicPr>
        <p:blipFill rotWithShape="1">
          <a:blip r:embed="rId5">
            <a:alphaModFix/>
          </a:blip>
          <a:srcRect/>
          <a:stretch/>
        </p:blipFill>
        <p:spPr>
          <a:xfrm>
            <a:off x="1981200" y="3886200"/>
            <a:ext cx="1447800" cy="679449"/>
          </a:xfrm>
          <a:prstGeom prst="rect">
            <a:avLst/>
          </a:prstGeom>
          <a:noFill/>
          <a:ln>
            <a:noFill/>
          </a:ln>
        </p:spPr>
      </p:pic>
      <p:pic>
        <p:nvPicPr>
          <p:cNvPr id="657" name="Shape 657"/>
          <p:cNvPicPr preferRelativeResize="0"/>
          <p:nvPr/>
        </p:nvPicPr>
        <p:blipFill rotWithShape="1">
          <a:blip r:embed="rId6">
            <a:alphaModFix/>
          </a:blip>
          <a:srcRect/>
          <a:stretch/>
        </p:blipFill>
        <p:spPr>
          <a:xfrm>
            <a:off x="1219200" y="5486400"/>
            <a:ext cx="1066799" cy="847725"/>
          </a:xfrm>
          <a:prstGeom prst="rect">
            <a:avLst/>
          </a:prstGeom>
          <a:noFill/>
          <a:ln>
            <a:noFill/>
          </a:ln>
        </p:spPr>
      </p:pic>
      <p:pic>
        <p:nvPicPr>
          <p:cNvPr id="658" name="Shape 658"/>
          <p:cNvPicPr preferRelativeResize="0"/>
          <p:nvPr/>
        </p:nvPicPr>
        <p:blipFill rotWithShape="1">
          <a:blip r:embed="rId7">
            <a:alphaModFix/>
          </a:blip>
          <a:srcRect/>
          <a:stretch/>
        </p:blipFill>
        <p:spPr>
          <a:xfrm>
            <a:off x="4514850" y="3321050"/>
            <a:ext cx="112711" cy="214312"/>
          </a:xfrm>
          <a:prstGeom prst="rect">
            <a:avLst/>
          </a:prstGeom>
          <a:noFill/>
          <a:ln>
            <a:noFill/>
          </a:ln>
        </p:spPr>
      </p:pic>
      <p:sp>
        <p:nvSpPr>
          <p:cNvPr id="659" name="Shape 659"/>
          <p:cNvSpPr txBox="1"/>
          <p:nvPr/>
        </p:nvSpPr>
        <p:spPr>
          <a:xfrm>
            <a:off x="2514600" y="5638800"/>
            <a:ext cx="612616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Where </a:t>
            </a:r>
            <a:r>
              <a:rPr lang="en-US" sz="2400" b="0" i="1" u="none" strike="noStrike" cap="none">
                <a:solidFill>
                  <a:schemeClr val="dk1"/>
                </a:solidFill>
                <a:latin typeface="Times New Roman"/>
                <a:ea typeface="Times New Roman"/>
                <a:cs typeface="Times New Roman"/>
                <a:sym typeface="Times New Roman"/>
              </a:rPr>
              <a:t>j</a:t>
            </a:r>
            <a:r>
              <a:rPr lang="en-US" sz="2000" b="0" i="0" u="none" strike="noStrike" cap="none">
                <a:solidFill>
                  <a:schemeClr val="dk1"/>
                </a:solidFill>
                <a:latin typeface="Times New Roman"/>
                <a:ea typeface="Times New Roman"/>
                <a:cs typeface="Times New Roman"/>
                <a:sym typeface="Times New Roman"/>
              </a:rPr>
              <a:t> is the smallest integer such that Max(|ν’|) &lt; 1</a:t>
            </a:r>
          </a:p>
        </p:txBody>
      </p:sp>
      <p:pic>
        <p:nvPicPr>
          <p:cNvPr id="660" name="Shape 660"/>
          <p:cNvPicPr preferRelativeResize="0">
            <a:picLocks noGrp="1"/>
          </p:cNvPicPr>
          <p:nvPr>
            <p:ph type="body" idx="2"/>
          </p:nvPr>
        </p:nvPicPr>
        <p:blipFill rotWithShape="1">
          <a:blip r:embed="rId8">
            <a:alphaModFix/>
          </a:blip>
          <a:srcRect/>
          <a:stretch/>
        </p:blipFill>
        <p:spPr>
          <a:xfrm>
            <a:off x="5562600" y="4592637"/>
            <a:ext cx="1952624" cy="563562"/>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54</a:t>
            </a:fld>
            <a:endParaRPr lang="en-US" sz="1200" b="0" i="0" u="none" strike="noStrike" cap="none">
              <a:solidFill>
                <a:schemeClr val="dk1"/>
              </a:solidFill>
              <a:latin typeface="Tahoma"/>
              <a:ea typeface="Tahoma"/>
              <a:cs typeface="Tahoma"/>
              <a:sym typeface="Tahoma"/>
            </a:endParaRPr>
          </a:p>
        </p:txBody>
      </p:sp>
      <p:sp>
        <p:nvSpPr>
          <p:cNvPr id="667" name="Shape 667"/>
          <p:cNvSpPr txBox="1">
            <a:spLocks noGrp="1"/>
          </p:cNvSpPr>
          <p:nvPr>
            <p:ph type="title"/>
          </p:nvPr>
        </p:nvSpPr>
        <p:spPr>
          <a:xfrm>
            <a:off x="0" y="3048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Discretization</a:t>
            </a:r>
            <a:r>
              <a:rPr lang="en-US" sz="3600" b="1" i="0" u="none" strike="noStrike" cap="none">
                <a:solidFill>
                  <a:schemeClr val="hlink"/>
                </a:solidFill>
                <a:latin typeface="Arial"/>
                <a:ea typeface="Arial"/>
                <a:cs typeface="Arial"/>
                <a:sym typeface="Arial"/>
              </a:rPr>
              <a:t> </a:t>
            </a:r>
          </a:p>
        </p:txBody>
      </p:sp>
      <p:sp>
        <p:nvSpPr>
          <p:cNvPr id="668" name="Shape 668"/>
          <p:cNvSpPr txBox="1">
            <a:spLocks noGrp="1"/>
          </p:cNvSpPr>
          <p:nvPr>
            <p:ph type="body" idx="1"/>
          </p:nvPr>
        </p:nvSpPr>
        <p:spPr>
          <a:xfrm>
            <a:off x="228600" y="1219200"/>
            <a:ext cx="8686800" cy="53339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Three types of attributes</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Nominal—values from an unordered set, e.g., color, profession</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Ordinal—values from an ordered set, e.g., military or academic rank </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Numeric—real numbers, e.g., integer or real numbers</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Discretization: Divide the range of a continuous attribute into intervals</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Interval labels can then be used to replace actual data values </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Reduce data size by discretization</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Supervised vs. unsupervised</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Split (top-down) vs. merge (bottom-up)</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Discretization can be performed recursively on an attribute</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Prepare for further analysis, e.g., classification</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55</a:t>
            </a:fld>
            <a:endParaRPr lang="en-US" sz="1200" b="0" i="0" u="none" strike="noStrike" cap="none">
              <a:solidFill>
                <a:schemeClr val="dk1"/>
              </a:solidFill>
              <a:latin typeface="Tahoma"/>
              <a:ea typeface="Tahoma"/>
              <a:cs typeface="Tahoma"/>
              <a:sym typeface="Tahoma"/>
            </a:endParaRPr>
          </a:p>
        </p:txBody>
      </p:sp>
      <p:sp>
        <p:nvSpPr>
          <p:cNvPr id="675" name="Shape 675"/>
          <p:cNvSpPr txBox="1">
            <a:spLocks noGrp="1"/>
          </p:cNvSpPr>
          <p:nvPr>
            <p:ph type="title"/>
          </p:nvPr>
        </p:nvSpPr>
        <p:spPr>
          <a:xfrm>
            <a:off x="0" y="228600"/>
            <a:ext cx="8991600"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Data Discretization Methods</a:t>
            </a:r>
          </a:p>
        </p:txBody>
      </p:sp>
      <p:sp>
        <p:nvSpPr>
          <p:cNvPr id="676" name="Shape 676"/>
          <p:cNvSpPr txBox="1">
            <a:spLocks noGrp="1"/>
          </p:cNvSpPr>
          <p:nvPr>
            <p:ph type="body" idx="1"/>
          </p:nvPr>
        </p:nvSpPr>
        <p:spPr>
          <a:xfrm>
            <a:off x="304800" y="1295400"/>
            <a:ext cx="8610599" cy="51816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Typical methods: All the methods can be applied recursively</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hlink"/>
                </a:solidFill>
                <a:latin typeface="Calibri"/>
                <a:ea typeface="Calibri"/>
                <a:cs typeface="Calibri"/>
                <a:sym typeface="Calibri"/>
              </a:rPr>
              <a:t>Binning</a:t>
            </a:r>
            <a:r>
              <a:rPr lang="en-US" sz="2400" b="0" i="0" u="none" strike="noStrike" cap="none">
                <a:solidFill>
                  <a:schemeClr val="dk1"/>
                </a:solidFill>
                <a:latin typeface="Calibri"/>
                <a:ea typeface="Calibri"/>
                <a:cs typeface="Calibri"/>
                <a:sym typeface="Calibri"/>
              </a:rPr>
              <a:t> </a:t>
            </a:r>
          </a:p>
          <a:p>
            <a:pPr marL="1143000" marR="0" lvl="2" indent="-228600" algn="l" rtl="0">
              <a:lnSpc>
                <a:spcPct val="12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Top-down split, unsupervised</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hlink"/>
                </a:solidFill>
                <a:latin typeface="Calibri"/>
                <a:ea typeface="Calibri"/>
                <a:cs typeface="Calibri"/>
                <a:sym typeface="Calibri"/>
              </a:rPr>
              <a:t>Histogram analysis</a:t>
            </a:r>
          </a:p>
          <a:p>
            <a:pPr marL="1143000" marR="0" lvl="2" indent="-228600" algn="l" rtl="0">
              <a:lnSpc>
                <a:spcPct val="12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Top-down split, unsupervised</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hlink"/>
                </a:solidFill>
                <a:latin typeface="Calibri"/>
                <a:ea typeface="Calibri"/>
                <a:cs typeface="Calibri"/>
                <a:sym typeface="Calibri"/>
              </a:rPr>
              <a:t>Clustering analysis</a:t>
            </a:r>
            <a:r>
              <a:rPr lang="en-US" sz="2400" b="0" i="0" u="none" strike="noStrike" cap="none">
                <a:solidFill>
                  <a:schemeClr val="dk1"/>
                </a:solidFill>
                <a:latin typeface="Calibri"/>
                <a:ea typeface="Calibri"/>
                <a:cs typeface="Calibri"/>
                <a:sym typeface="Calibri"/>
              </a:rPr>
              <a:t> (unsupervised, top-down split or bottom-up merge)</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hlink"/>
                </a:solidFill>
                <a:latin typeface="Calibri"/>
                <a:ea typeface="Calibri"/>
                <a:cs typeface="Calibri"/>
                <a:sym typeface="Calibri"/>
              </a:rPr>
              <a:t>Decision-tree analysis</a:t>
            </a:r>
            <a:r>
              <a:rPr lang="en-US" sz="2400" b="0" i="0" u="none" strike="noStrike" cap="none">
                <a:solidFill>
                  <a:schemeClr val="dk1"/>
                </a:solidFill>
                <a:latin typeface="Calibri"/>
                <a:ea typeface="Calibri"/>
                <a:cs typeface="Calibri"/>
                <a:sym typeface="Calibri"/>
              </a:rPr>
              <a:t> (supervised, top-down split)</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hlink"/>
                </a:solidFill>
                <a:latin typeface="Calibri"/>
                <a:ea typeface="Calibri"/>
                <a:cs typeface="Calibri"/>
                <a:sym typeface="Calibri"/>
              </a:rPr>
              <a:t>Correlation (e.g., χ</a:t>
            </a:r>
            <a:r>
              <a:rPr lang="en-US" sz="2400" b="0" i="0" u="none" strike="noStrike" cap="none" baseline="30000">
                <a:solidFill>
                  <a:schemeClr val="hlink"/>
                </a:solidFill>
                <a:latin typeface="Calibri"/>
                <a:ea typeface="Calibri"/>
                <a:cs typeface="Calibri"/>
                <a:sym typeface="Calibri"/>
              </a:rPr>
              <a:t>2</a:t>
            </a:r>
            <a:r>
              <a:rPr lang="en-US" sz="2400" b="0" i="0" u="none" strike="noStrike" cap="none">
                <a:solidFill>
                  <a:schemeClr val="hlink"/>
                </a:solidFill>
                <a:latin typeface="Calibri"/>
                <a:ea typeface="Calibri"/>
                <a:cs typeface="Calibri"/>
                <a:sym typeface="Calibri"/>
              </a:rPr>
              <a:t>) analysis</a:t>
            </a:r>
            <a:r>
              <a:rPr lang="en-US" sz="2400" b="0" i="0" u="none" strike="noStrike" cap="none">
                <a:solidFill>
                  <a:schemeClr val="dk1"/>
                </a:solidFill>
                <a:latin typeface="Calibri"/>
                <a:ea typeface="Calibri"/>
                <a:cs typeface="Calibri"/>
                <a:sym typeface="Calibri"/>
              </a:rPr>
              <a:t> (unsupervised, bottom-up merge)</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56</a:t>
            </a:fld>
            <a:endParaRPr lang="en-US" sz="1200" b="0" i="0" u="none" strike="noStrike" cap="none">
              <a:solidFill>
                <a:schemeClr val="dk1"/>
              </a:solidFill>
              <a:latin typeface="Tahoma"/>
              <a:ea typeface="Tahoma"/>
              <a:cs typeface="Tahoma"/>
              <a:sym typeface="Tahoma"/>
            </a:endParaRPr>
          </a:p>
        </p:txBody>
      </p:sp>
      <p:sp>
        <p:nvSpPr>
          <p:cNvPr id="683" name="Shape 683"/>
          <p:cNvSpPr txBox="1">
            <a:spLocks noGrp="1"/>
          </p:cNvSpPr>
          <p:nvPr>
            <p:ph type="title"/>
          </p:nvPr>
        </p:nvSpPr>
        <p:spPr>
          <a:xfrm>
            <a:off x="-152400" y="304800"/>
            <a:ext cx="93726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Simple Discretization: Binning</a:t>
            </a:r>
          </a:p>
        </p:txBody>
      </p:sp>
      <p:sp>
        <p:nvSpPr>
          <p:cNvPr id="684" name="Shape 684"/>
          <p:cNvSpPr txBox="1">
            <a:spLocks noGrp="1"/>
          </p:cNvSpPr>
          <p:nvPr>
            <p:ph type="body" idx="1"/>
          </p:nvPr>
        </p:nvSpPr>
        <p:spPr>
          <a:xfrm>
            <a:off x="304800" y="1295400"/>
            <a:ext cx="8458200" cy="51816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folHlink"/>
              </a:buClr>
              <a:buSzPct val="60000"/>
              <a:buFont typeface="Noto Symbol"/>
              <a:buChar char="■"/>
            </a:pPr>
            <a:r>
              <a:rPr lang="en-US" sz="2000" b="0" i="0" u="none" strike="noStrike" cap="none">
                <a:solidFill>
                  <a:schemeClr val="hlink"/>
                </a:solidFill>
                <a:latin typeface="Calibri"/>
                <a:ea typeface="Calibri"/>
                <a:cs typeface="Calibri"/>
                <a:sym typeface="Calibri"/>
              </a:rPr>
              <a:t>Equal-width</a:t>
            </a:r>
            <a:r>
              <a:rPr lang="en-US" sz="2000" b="0" i="0" u="none" strike="noStrike" cap="none">
                <a:solidFill>
                  <a:schemeClr val="dk1"/>
                </a:solidFill>
                <a:latin typeface="Calibri"/>
                <a:ea typeface="Calibri"/>
                <a:cs typeface="Calibri"/>
                <a:sym typeface="Calibri"/>
              </a:rPr>
              <a:t> (distance) partitioning</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Divides the range into </a:t>
            </a:r>
            <a:r>
              <a:rPr lang="en-US" sz="2000" b="0" i="1" u="none" strike="noStrike" cap="none">
                <a:solidFill>
                  <a:schemeClr val="dk1"/>
                </a:solidFill>
                <a:latin typeface="Calibri"/>
                <a:ea typeface="Calibri"/>
                <a:cs typeface="Calibri"/>
                <a:sym typeface="Calibri"/>
              </a:rPr>
              <a:t>N</a:t>
            </a:r>
            <a:r>
              <a:rPr lang="en-US" sz="2000" b="0" i="0" u="none" strike="noStrike" cap="none">
                <a:solidFill>
                  <a:schemeClr val="dk1"/>
                </a:solidFill>
                <a:latin typeface="Calibri"/>
                <a:ea typeface="Calibri"/>
                <a:cs typeface="Calibri"/>
                <a:sym typeface="Calibri"/>
              </a:rPr>
              <a:t> intervals of equal size: </a:t>
            </a:r>
            <a:r>
              <a:rPr lang="en-US" sz="2000" b="0" i="0" u="none" strike="noStrike" cap="none">
                <a:solidFill>
                  <a:srgbClr val="39513E"/>
                </a:solidFill>
                <a:latin typeface="Calibri"/>
                <a:ea typeface="Calibri"/>
                <a:cs typeface="Calibri"/>
                <a:sym typeface="Calibri"/>
              </a:rPr>
              <a:t>uniform grid</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if </a:t>
            </a:r>
            <a:r>
              <a:rPr lang="en-US" sz="2000" b="0" i="1" u="none" strike="noStrike" cap="none">
                <a:solidFill>
                  <a:schemeClr val="dk1"/>
                </a:solidFill>
                <a:latin typeface="Calibri"/>
                <a:ea typeface="Calibri"/>
                <a:cs typeface="Calibri"/>
                <a:sym typeface="Calibri"/>
              </a:rPr>
              <a:t>A</a:t>
            </a:r>
            <a:r>
              <a:rPr lang="en-US" sz="2000" b="0" i="0" u="none" strike="noStrike" cap="none">
                <a:solidFill>
                  <a:schemeClr val="dk1"/>
                </a:solidFill>
                <a:latin typeface="Calibri"/>
                <a:ea typeface="Calibri"/>
                <a:cs typeface="Calibri"/>
                <a:sym typeface="Calibri"/>
              </a:rPr>
              <a:t> and </a:t>
            </a:r>
            <a:r>
              <a:rPr lang="en-US" sz="2000" b="0" i="1" u="none" strike="noStrike" cap="none">
                <a:solidFill>
                  <a:schemeClr val="dk1"/>
                </a:solidFill>
                <a:latin typeface="Calibri"/>
                <a:ea typeface="Calibri"/>
                <a:cs typeface="Calibri"/>
                <a:sym typeface="Calibri"/>
              </a:rPr>
              <a:t>B</a:t>
            </a:r>
            <a:r>
              <a:rPr lang="en-US" sz="2000" b="0" i="0" u="none" strike="noStrike" cap="none">
                <a:solidFill>
                  <a:schemeClr val="dk1"/>
                </a:solidFill>
                <a:latin typeface="Calibri"/>
                <a:ea typeface="Calibri"/>
                <a:cs typeface="Calibri"/>
                <a:sym typeface="Calibri"/>
              </a:rPr>
              <a:t> are the lowest and highest values of the attribute, the width of intervals will be: </a:t>
            </a:r>
            <a:r>
              <a:rPr lang="en-US" sz="2000" b="0" i="1" u="none" strike="noStrike" cap="none">
                <a:solidFill>
                  <a:schemeClr val="dk1"/>
                </a:solidFill>
                <a:latin typeface="Calibri"/>
                <a:ea typeface="Calibri"/>
                <a:cs typeface="Calibri"/>
                <a:sym typeface="Calibri"/>
              </a:rPr>
              <a:t>W </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B </a:t>
            </a:r>
            <a:r>
              <a:rPr lang="en-US" sz="2000" b="0" i="0" u="none" strike="noStrike" cap="none">
                <a:solidFill>
                  <a:schemeClr val="dk1"/>
                </a:solidFill>
                <a:latin typeface="Calibri"/>
                <a:ea typeface="Calibri"/>
                <a:cs typeface="Calibri"/>
                <a:sym typeface="Calibri"/>
              </a:rPr>
              <a:t>–</a:t>
            </a:r>
            <a:r>
              <a:rPr lang="en-US" sz="2000" b="0" i="1" u="none" strike="noStrike" cap="none">
                <a:solidFill>
                  <a:schemeClr val="dk1"/>
                </a:solidFill>
                <a:latin typeface="Calibri"/>
                <a:ea typeface="Calibri"/>
                <a:cs typeface="Calibri"/>
                <a:sym typeface="Calibri"/>
              </a:rPr>
              <a:t>A</a:t>
            </a:r>
            <a:r>
              <a:rPr lang="en-US" sz="2000" b="0" i="0" u="none" strike="noStrike" cap="none">
                <a:solidFill>
                  <a:schemeClr val="dk1"/>
                </a:solidFill>
                <a:latin typeface="Calibri"/>
                <a:ea typeface="Calibri"/>
                <a:cs typeface="Calibri"/>
                <a:sym typeface="Calibri"/>
              </a:rPr>
              <a:t>)/</a:t>
            </a:r>
            <a:r>
              <a:rPr lang="en-US" sz="2000" b="0" i="1" u="none" strike="noStrike" cap="none">
                <a:solidFill>
                  <a:schemeClr val="dk1"/>
                </a:solidFill>
                <a:latin typeface="Calibri"/>
                <a:ea typeface="Calibri"/>
                <a:cs typeface="Calibri"/>
                <a:sym typeface="Calibri"/>
              </a:rPr>
              <a:t>N.</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The most straightforward, but outliers may dominate presentation</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Skewed data is not handled well</a:t>
            </a:r>
          </a:p>
          <a:p>
            <a:pPr marL="342900" marR="0" lvl="0" indent="-342900" algn="l" rtl="0">
              <a:lnSpc>
                <a:spcPct val="150000"/>
              </a:lnSpc>
              <a:spcBef>
                <a:spcPts val="400"/>
              </a:spcBef>
              <a:spcAft>
                <a:spcPts val="0"/>
              </a:spcAft>
              <a:buClr>
                <a:schemeClr val="folHlink"/>
              </a:buClr>
              <a:buSzPct val="60000"/>
              <a:buFont typeface="Noto Symbol"/>
              <a:buChar char="■"/>
            </a:pPr>
            <a:r>
              <a:rPr lang="en-US" sz="2000" b="0" i="0" u="none" strike="noStrike" cap="none">
                <a:solidFill>
                  <a:schemeClr val="hlink"/>
                </a:solidFill>
                <a:latin typeface="Calibri"/>
                <a:ea typeface="Calibri"/>
                <a:cs typeface="Calibri"/>
                <a:sym typeface="Calibri"/>
              </a:rPr>
              <a:t>Equal-depth</a:t>
            </a:r>
            <a:r>
              <a:rPr lang="en-US" sz="2000" b="0" i="0" u="none" strike="noStrike" cap="none">
                <a:solidFill>
                  <a:schemeClr val="dk1"/>
                </a:solidFill>
                <a:latin typeface="Calibri"/>
                <a:ea typeface="Calibri"/>
                <a:cs typeface="Calibri"/>
                <a:sym typeface="Calibri"/>
              </a:rPr>
              <a:t> (frequency) partitioning</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Divides the range into </a:t>
            </a:r>
            <a:r>
              <a:rPr lang="en-US" sz="2000" b="0" i="1" u="none" strike="noStrike" cap="none">
                <a:solidFill>
                  <a:schemeClr val="dk1"/>
                </a:solidFill>
                <a:latin typeface="Calibri"/>
                <a:ea typeface="Calibri"/>
                <a:cs typeface="Calibri"/>
                <a:sym typeface="Calibri"/>
              </a:rPr>
              <a:t>N</a:t>
            </a:r>
            <a:r>
              <a:rPr lang="en-US" sz="2000" b="0" i="0" u="none" strike="noStrike" cap="none">
                <a:solidFill>
                  <a:schemeClr val="dk1"/>
                </a:solidFill>
                <a:latin typeface="Calibri"/>
                <a:ea typeface="Calibri"/>
                <a:cs typeface="Calibri"/>
                <a:sym typeface="Calibri"/>
              </a:rPr>
              <a:t> intervals, each containing approximately same number of samples</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Good data scaling</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Managing categorical attributes can be tricky</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57</a:t>
            </a:fld>
            <a:endParaRPr lang="en-US" sz="1200" b="0" i="0" u="none" strike="noStrike" cap="none">
              <a:solidFill>
                <a:schemeClr val="dk1"/>
              </a:solidFill>
              <a:latin typeface="Tahoma"/>
              <a:ea typeface="Tahoma"/>
              <a:cs typeface="Tahoma"/>
              <a:sym typeface="Tahoma"/>
            </a:endParaRPr>
          </a:p>
        </p:txBody>
      </p:sp>
      <p:sp>
        <p:nvSpPr>
          <p:cNvPr id="691" name="Shape 691"/>
          <p:cNvSpPr txBox="1">
            <a:spLocks noGrp="1"/>
          </p:cNvSpPr>
          <p:nvPr>
            <p:ph type="title"/>
          </p:nvPr>
        </p:nvSpPr>
        <p:spPr>
          <a:xfrm>
            <a:off x="76200" y="304800"/>
            <a:ext cx="9067799"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Binning Methods for Data Smoothing</a:t>
            </a:r>
          </a:p>
        </p:txBody>
      </p:sp>
      <p:sp>
        <p:nvSpPr>
          <p:cNvPr id="692" name="Shape 692"/>
          <p:cNvSpPr txBox="1">
            <a:spLocks noGrp="1"/>
          </p:cNvSpPr>
          <p:nvPr>
            <p:ph type="body" idx="1"/>
          </p:nvPr>
        </p:nvSpPr>
        <p:spPr>
          <a:xfrm>
            <a:off x="457200" y="1371600"/>
            <a:ext cx="8077199"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Sorted data for price (in dollars): 4, 8, 9, 15, 21, 21, 24, 25, 26, 28, 29, 34</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Partition into equal-frequency (</a:t>
            </a:r>
            <a:r>
              <a:rPr lang="en-US" sz="2000" b="1" i="0" u="none" strike="noStrike" cap="none">
                <a:solidFill>
                  <a:schemeClr val="dk1"/>
                </a:solidFill>
                <a:latin typeface="Calibri"/>
                <a:ea typeface="Calibri"/>
                <a:cs typeface="Calibri"/>
                <a:sym typeface="Calibri"/>
              </a:rPr>
              <a:t>equi-depth</a:t>
            </a:r>
            <a:r>
              <a:rPr lang="en-US" sz="2000" b="0" i="0" u="none" strike="noStrike" cap="none">
                <a:solidFill>
                  <a:schemeClr val="dk1"/>
                </a:solidFill>
                <a:latin typeface="Calibri"/>
                <a:ea typeface="Calibri"/>
                <a:cs typeface="Calibri"/>
                <a:sym typeface="Calibri"/>
              </a:rPr>
              <a:t>) bins:</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1: 4, 8, 9, 15</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2: 21, 21, 24, 25</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3: 26, 28, 29, 34</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Smoothing by </a:t>
            </a:r>
            <a:r>
              <a:rPr lang="en-US" sz="2000" b="1" i="0" u="none" strike="noStrike" cap="none">
                <a:solidFill>
                  <a:schemeClr val="dk1"/>
                </a:solidFill>
                <a:latin typeface="Calibri"/>
                <a:ea typeface="Calibri"/>
                <a:cs typeface="Calibri"/>
                <a:sym typeface="Calibri"/>
              </a:rPr>
              <a:t>bin means</a:t>
            </a:r>
            <a:r>
              <a:rPr lang="en-US" sz="2000" b="0" i="0" u="none" strike="noStrike" cap="none">
                <a:solidFill>
                  <a:schemeClr val="dk1"/>
                </a:solidFill>
                <a:latin typeface="Calibri"/>
                <a:ea typeface="Calibri"/>
                <a:cs typeface="Calibri"/>
                <a:sym typeface="Calibri"/>
              </a:rPr>
              <a:t>:</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1: 9, 9, 9, 9</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2: 23, 23, 23, 23</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3: 29, 29, 29, 29</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Smoothing by </a:t>
            </a:r>
            <a:r>
              <a:rPr lang="en-US" sz="2000" b="1" i="0" u="none" strike="noStrike" cap="none">
                <a:solidFill>
                  <a:schemeClr val="dk1"/>
                </a:solidFill>
                <a:latin typeface="Calibri"/>
                <a:ea typeface="Calibri"/>
                <a:cs typeface="Calibri"/>
                <a:sym typeface="Calibri"/>
              </a:rPr>
              <a:t>bin boundaries</a:t>
            </a:r>
            <a:r>
              <a:rPr lang="en-US" sz="2000" b="0" i="0" u="none" strike="noStrike" cap="none">
                <a:solidFill>
                  <a:schemeClr val="dk1"/>
                </a:solidFill>
                <a:latin typeface="Calibri"/>
                <a:ea typeface="Calibri"/>
                <a:cs typeface="Calibri"/>
                <a:sym typeface="Calibri"/>
              </a:rPr>
              <a:t>:</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1: 4, 4, 4, 15</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2: 21, 21, 25, 25</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3: 26, 26, 26, 34</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58</a:t>
            </a:fld>
            <a:endParaRPr lang="en-US" sz="1200" b="0" i="0" u="none" strike="noStrike" cap="none">
              <a:solidFill>
                <a:schemeClr val="dk1"/>
              </a:solidFill>
              <a:latin typeface="Tahoma"/>
              <a:ea typeface="Tahoma"/>
              <a:cs typeface="Tahoma"/>
              <a:sym typeface="Tahoma"/>
            </a:endParaRPr>
          </a:p>
        </p:txBody>
      </p:sp>
      <p:sp>
        <p:nvSpPr>
          <p:cNvPr id="715" name="Shape 715"/>
          <p:cNvSpPr txBox="1">
            <a:spLocks noGrp="1"/>
          </p:cNvSpPr>
          <p:nvPr>
            <p:ph type="title"/>
          </p:nvPr>
        </p:nvSpPr>
        <p:spPr>
          <a:xfrm>
            <a:off x="228600" y="0"/>
            <a:ext cx="8585200" cy="1219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1" i="0" u="none" strike="noStrike" cap="none">
                <a:solidFill>
                  <a:schemeClr val="dk2"/>
                </a:solidFill>
                <a:latin typeface="Arial"/>
                <a:ea typeface="Arial"/>
                <a:cs typeface="Arial"/>
                <a:sym typeface="Arial"/>
              </a:rPr>
              <a:t>Discretization by Classification &amp; Correlation Analysis</a:t>
            </a:r>
          </a:p>
        </p:txBody>
      </p:sp>
      <p:sp>
        <p:nvSpPr>
          <p:cNvPr id="716" name="Shape 716"/>
          <p:cNvSpPr txBox="1">
            <a:spLocks noGrp="1"/>
          </p:cNvSpPr>
          <p:nvPr>
            <p:ph type="body" idx="1"/>
          </p:nvPr>
        </p:nvSpPr>
        <p:spPr>
          <a:xfrm>
            <a:off x="304800" y="1295400"/>
            <a:ext cx="8394699" cy="5181600"/>
          </a:xfrm>
          <a:prstGeom prst="rect">
            <a:avLst/>
          </a:prstGeom>
          <a:noFill/>
          <a:ln>
            <a:noFill/>
          </a:ln>
        </p:spPr>
        <p:txBody>
          <a:bodyPr lIns="90475" tIns="44450" rIns="90475" bIns="44450" anchor="t" anchorCtr="0">
            <a:noAutofit/>
          </a:bodyPr>
          <a:lstStyle/>
          <a:p>
            <a:pPr marL="285750" marR="0" lvl="0" indent="-285750" algn="just" rtl="0">
              <a:lnSpc>
                <a:spcPct val="145000"/>
              </a:lnSpc>
              <a:spcBef>
                <a:spcPts val="0"/>
              </a:spcBef>
              <a:spcAft>
                <a:spcPts val="0"/>
              </a:spcAft>
              <a:buClr>
                <a:schemeClr val="folHlink"/>
              </a:buClr>
              <a:buSzPct val="60000"/>
              <a:buFont typeface="Noto Symbol"/>
              <a:buChar char="■"/>
            </a:pPr>
            <a:r>
              <a:rPr lang="en-US" sz="2000" b="0" i="0" u="none" strike="noStrike" cap="none">
                <a:solidFill>
                  <a:schemeClr val="dk1"/>
                </a:solidFill>
                <a:latin typeface="Tahoma"/>
                <a:ea typeface="Tahoma"/>
                <a:cs typeface="Tahoma"/>
                <a:sym typeface="Tahoma"/>
              </a:rPr>
              <a:t>Classification (e.g., decision tree analysis)</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Supervised: Given class labels, e.g., cancerous vs. benign</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Using </a:t>
            </a:r>
            <a:r>
              <a:rPr lang="en-US" sz="2000" b="0" i="1" u="none" strike="noStrike" cap="none">
                <a:solidFill>
                  <a:schemeClr val="dk1"/>
                </a:solidFill>
                <a:latin typeface="Tahoma"/>
                <a:ea typeface="Tahoma"/>
                <a:cs typeface="Tahoma"/>
                <a:sym typeface="Tahoma"/>
              </a:rPr>
              <a:t>entropy</a:t>
            </a:r>
            <a:r>
              <a:rPr lang="en-US" sz="2000" b="0" i="0" u="none" strike="noStrike" cap="none">
                <a:solidFill>
                  <a:schemeClr val="dk1"/>
                </a:solidFill>
                <a:latin typeface="Tahoma"/>
                <a:ea typeface="Tahoma"/>
                <a:cs typeface="Tahoma"/>
                <a:sym typeface="Tahoma"/>
              </a:rPr>
              <a:t> to determine split point (discretization point)</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Top-down, recursive split</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Details to be covered in Chapter “Classification”</a:t>
            </a:r>
          </a:p>
          <a:p>
            <a:pPr marL="285750" marR="0" lvl="0" indent="-285750" algn="just" rtl="0">
              <a:lnSpc>
                <a:spcPct val="145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Tahoma"/>
                <a:ea typeface="Tahoma"/>
                <a:cs typeface="Tahoma"/>
                <a:sym typeface="Tahoma"/>
              </a:rPr>
              <a:t>Correlation analysis (e.g., Chi-merge: χ</a:t>
            </a:r>
            <a:r>
              <a:rPr lang="en-US" sz="2000" b="0" i="0" u="none" strike="noStrike" cap="none" baseline="30000">
                <a:solidFill>
                  <a:schemeClr val="dk1"/>
                </a:solidFill>
                <a:latin typeface="Tahoma"/>
                <a:ea typeface="Tahoma"/>
                <a:cs typeface="Tahoma"/>
                <a:sym typeface="Tahoma"/>
              </a:rPr>
              <a:t>2</a:t>
            </a:r>
            <a:r>
              <a:rPr lang="en-US" sz="2000" b="0" i="0" u="none" strike="noStrike" cap="none">
                <a:solidFill>
                  <a:schemeClr val="dk1"/>
                </a:solidFill>
                <a:latin typeface="Tahoma"/>
                <a:ea typeface="Tahoma"/>
                <a:cs typeface="Tahoma"/>
                <a:sym typeface="Tahoma"/>
              </a:rPr>
              <a:t>-based discretization)</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Supervised: use class information</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Bottom-up merge: find the best neighboring intervals (those having similar distributions of classes, i.e., low χ</a:t>
            </a:r>
            <a:r>
              <a:rPr lang="en-US" sz="2000" b="0" i="0" u="none" strike="noStrike" cap="none" baseline="30000">
                <a:solidFill>
                  <a:schemeClr val="dk1"/>
                </a:solidFill>
                <a:latin typeface="Tahoma"/>
                <a:ea typeface="Tahoma"/>
                <a:cs typeface="Tahoma"/>
                <a:sym typeface="Tahoma"/>
              </a:rPr>
              <a:t>2</a:t>
            </a:r>
            <a:r>
              <a:rPr lang="en-US" sz="2000" b="0" i="0" u="none" strike="noStrike" cap="none">
                <a:solidFill>
                  <a:schemeClr val="dk1"/>
                </a:solidFill>
                <a:latin typeface="Tahoma"/>
                <a:ea typeface="Tahoma"/>
                <a:cs typeface="Tahoma"/>
                <a:sym typeface="Tahoma"/>
              </a:rPr>
              <a:t> values) to merge</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Merge performed recursively, until a predefined stopping condition</a:t>
            </a:r>
          </a:p>
        </p:txBody>
      </p:sp>
      <p:sp>
        <p:nvSpPr>
          <p:cNvPr id="717" name="Shape 717"/>
          <p:cNvSpPr txBox="1"/>
          <p:nvPr/>
        </p:nvSpPr>
        <p:spPr>
          <a:xfrm>
            <a:off x="1676400" y="3657600"/>
            <a:ext cx="16001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718" name="Shape 718"/>
          <p:cNvSpPr txBox="1"/>
          <p:nvPr/>
        </p:nvSpPr>
        <p:spPr>
          <a:xfrm>
            <a:off x="1717675" y="5984875"/>
            <a:ext cx="18414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59</a:t>
            </a:fld>
            <a:endParaRPr lang="en-US" sz="1200" b="0" i="0" u="none" strike="noStrike" cap="none">
              <a:solidFill>
                <a:schemeClr val="dk1"/>
              </a:solidFill>
              <a:latin typeface="Tahoma"/>
              <a:ea typeface="Tahoma"/>
              <a:cs typeface="Tahoma"/>
              <a:sym typeface="Tahoma"/>
            </a:endParaRPr>
          </a:p>
        </p:txBody>
      </p:sp>
      <p:sp>
        <p:nvSpPr>
          <p:cNvPr id="725" name="Shape 725"/>
          <p:cNvSpPr txBox="1">
            <a:spLocks noGrp="1"/>
          </p:cNvSpPr>
          <p:nvPr>
            <p:ph type="title"/>
          </p:nvPr>
        </p:nvSpPr>
        <p:spPr>
          <a:xfrm>
            <a:off x="0" y="3048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Concept Hierarchy Generation</a:t>
            </a:r>
          </a:p>
        </p:txBody>
      </p:sp>
      <p:sp>
        <p:nvSpPr>
          <p:cNvPr id="726" name="Shape 726"/>
          <p:cNvSpPr txBox="1">
            <a:spLocks noGrp="1"/>
          </p:cNvSpPr>
          <p:nvPr>
            <p:ph type="body" idx="1"/>
          </p:nvPr>
        </p:nvSpPr>
        <p:spPr>
          <a:xfrm>
            <a:off x="304800" y="1371600"/>
            <a:ext cx="8534399" cy="51053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200" b="1" i="0" u="none" strike="noStrike" cap="none">
                <a:solidFill>
                  <a:schemeClr val="dk1"/>
                </a:solidFill>
                <a:latin typeface="Calibri"/>
                <a:ea typeface="Calibri"/>
                <a:cs typeface="Calibri"/>
                <a:sym typeface="Calibri"/>
              </a:rPr>
              <a:t>Concept hierarchy</a:t>
            </a:r>
            <a:r>
              <a:rPr lang="en-US" sz="2200" b="0" i="0" u="none" strike="noStrike" cap="none">
                <a:solidFill>
                  <a:schemeClr val="dk1"/>
                </a:solidFill>
                <a:latin typeface="Calibri"/>
                <a:ea typeface="Calibri"/>
                <a:cs typeface="Calibri"/>
                <a:sym typeface="Calibri"/>
              </a:rPr>
              <a:t> organizes concepts (i.e., attribute values) hierarchically and is usually associated with each dimension in a data warehouse</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Concept hierarchies facilitate </a:t>
            </a:r>
            <a:r>
              <a:rPr lang="en-US" sz="2200" b="0" i="0" u="sng" strike="noStrike" cap="none">
                <a:solidFill>
                  <a:schemeClr val="dk1"/>
                </a:solidFill>
                <a:latin typeface="Calibri"/>
                <a:ea typeface="Calibri"/>
                <a:cs typeface="Calibri"/>
                <a:sym typeface="Calibri"/>
              </a:rPr>
              <a:t>drilling and rolling</a:t>
            </a:r>
            <a:r>
              <a:rPr lang="en-US" sz="2200" b="0" i="0" u="none" strike="noStrike" cap="none">
                <a:solidFill>
                  <a:schemeClr val="dk1"/>
                </a:solidFill>
                <a:latin typeface="Calibri"/>
                <a:ea typeface="Calibri"/>
                <a:cs typeface="Calibri"/>
                <a:sym typeface="Calibri"/>
              </a:rPr>
              <a:t> in data warehouses to view data in multiple granularity</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Concept hierarchy formation: Recursively reduce the data by collecting and replacing low level concepts (such as numeric values for </a:t>
            </a:r>
            <a:r>
              <a:rPr lang="en-US" sz="2200" b="0" i="1" u="none" strike="noStrike" cap="none">
                <a:solidFill>
                  <a:schemeClr val="dk1"/>
                </a:solidFill>
                <a:latin typeface="Calibri"/>
                <a:ea typeface="Calibri"/>
                <a:cs typeface="Calibri"/>
                <a:sym typeface="Calibri"/>
              </a:rPr>
              <a:t>age</a:t>
            </a:r>
            <a:r>
              <a:rPr lang="en-US" sz="2200" b="0" i="0" u="none" strike="noStrike" cap="none">
                <a:solidFill>
                  <a:schemeClr val="dk1"/>
                </a:solidFill>
                <a:latin typeface="Calibri"/>
                <a:ea typeface="Calibri"/>
                <a:cs typeface="Calibri"/>
                <a:sym typeface="Calibri"/>
              </a:rPr>
              <a:t>) by higher level concepts (such as </a:t>
            </a:r>
            <a:r>
              <a:rPr lang="en-US" sz="2200" b="0" i="1" u="none" strike="noStrike" cap="none">
                <a:solidFill>
                  <a:schemeClr val="dk1"/>
                </a:solidFill>
                <a:latin typeface="Calibri"/>
                <a:ea typeface="Calibri"/>
                <a:cs typeface="Calibri"/>
                <a:sym typeface="Calibri"/>
              </a:rPr>
              <a:t>youth, adult</a:t>
            </a:r>
            <a:r>
              <a:rPr lang="en-US" sz="2200" b="0" i="0" u="none" strike="noStrike" cap="none">
                <a:solidFill>
                  <a:schemeClr val="dk1"/>
                </a:solidFill>
                <a:latin typeface="Calibri"/>
                <a:ea typeface="Calibri"/>
                <a:cs typeface="Calibri"/>
                <a:sym typeface="Calibri"/>
              </a:rPr>
              <a:t>, or </a:t>
            </a:r>
            <a:r>
              <a:rPr lang="en-US" sz="2200" b="0" i="1" u="none" strike="noStrike" cap="none">
                <a:solidFill>
                  <a:schemeClr val="dk1"/>
                </a:solidFill>
                <a:latin typeface="Calibri"/>
                <a:ea typeface="Calibri"/>
                <a:cs typeface="Calibri"/>
                <a:sym typeface="Calibri"/>
              </a:rPr>
              <a:t>senior</a:t>
            </a:r>
            <a:r>
              <a:rPr lang="en-US" sz="2200" b="0" i="0" u="none" strike="noStrike" cap="none">
                <a:solidFill>
                  <a:schemeClr val="dk1"/>
                </a:solidFill>
                <a:latin typeface="Calibri"/>
                <a:ea typeface="Calibri"/>
                <a:cs typeface="Calibri"/>
                <a:sym typeface="Calibri"/>
              </a:rPr>
              <a:t>)</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Concept hierarchies can be explicitly specified by domain experts and/or data warehouse designers</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Concept hierarchy can be automatically formed for both numeric and nominal data—For numeric data, use discretization methods shown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6</a:t>
            </a:fld>
            <a:endParaRPr lang="en-US" sz="1200" b="0" i="0" u="none" strike="noStrike" cap="none">
              <a:solidFill>
                <a:schemeClr val="dk1"/>
              </a:solidFill>
              <a:latin typeface="Tahoma"/>
              <a:ea typeface="Tahoma"/>
              <a:cs typeface="Tahoma"/>
              <a:sym typeface="Tahoma"/>
            </a:endParaRPr>
          </a:p>
        </p:txBody>
      </p:sp>
      <p:sp>
        <p:nvSpPr>
          <p:cNvPr id="117" name="Shape 117"/>
          <p:cNvSpPr txBox="1">
            <a:spLocks noGrp="1"/>
          </p:cNvSpPr>
          <p:nvPr>
            <p:ph type="title"/>
          </p:nvPr>
        </p:nvSpPr>
        <p:spPr>
          <a:xfrm>
            <a:off x="0" y="3048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Data Cleaning</a:t>
            </a:r>
          </a:p>
        </p:txBody>
      </p:sp>
      <p:sp>
        <p:nvSpPr>
          <p:cNvPr id="118" name="Shape 118"/>
          <p:cNvSpPr txBox="1">
            <a:spLocks noGrp="1"/>
          </p:cNvSpPr>
          <p:nvPr>
            <p:ph type="body" idx="1"/>
          </p:nvPr>
        </p:nvSpPr>
        <p:spPr>
          <a:xfrm>
            <a:off x="304800" y="1295400"/>
            <a:ext cx="83819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Data in the Real World Is Dirty: Lots of potentially incorrect data, e.g., instrument faulty, human or computer error, transmission error</a:t>
            </a:r>
          </a:p>
          <a:p>
            <a:pPr marL="742950" marR="0" lvl="1" indent="-285750" algn="l" rtl="0">
              <a:lnSpc>
                <a:spcPct val="100000"/>
              </a:lnSpc>
              <a:spcBef>
                <a:spcPts val="440"/>
              </a:spcBef>
              <a:spcAft>
                <a:spcPts val="0"/>
              </a:spcAft>
              <a:buClr>
                <a:schemeClr val="hlink"/>
              </a:buClr>
              <a:buSzPct val="55000"/>
              <a:buFont typeface="Noto Symbol"/>
              <a:buChar char="■"/>
            </a:pPr>
            <a:r>
              <a:rPr lang="en-US" sz="2200" b="0" i="0" u="sng" strike="noStrike" cap="none">
                <a:solidFill>
                  <a:schemeClr val="dk1"/>
                </a:solidFill>
                <a:latin typeface="Calibri"/>
                <a:ea typeface="Calibri"/>
                <a:cs typeface="Calibri"/>
                <a:sym typeface="Calibri"/>
              </a:rPr>
              <a:t>incomplete</a:t>
            </a:r>
            <a:r>
              <a:rPr lang="en-US" sz="2200" b="0" i="0" u="none" strike="noStrike" cap="none">
                <a:solidFill>
                  <a:schemeClr val="dk1"/>
                </a:solidFill>
                <a:latin typeface="Calibri"/>
                <a:ea typeface="Calibri"/>
                <a:cs typeface="Calibri"/>
                <a:sym typeface="Calibri"/>
              </a:rPr>
              <a:t>: lacking attribute values, lacking certain attributes of interest, or containing only aggregate data</a:t>
            </a:r>
          </a:p>
          <a:p>
            <a:pPr marL="1143000" marR="0" lvl="2" indent="-228600" algn="l" rtl="0">
              <a:lnSpc>
                <a:spcPct val="100000"/>
              </a:lnSpc>
              <a:spcBef>
                <a:spcPts val="440"/>
              </a:spcBef>
              <a:spcAft>
                <a:spcPts val="0"/>
              </a:spcAft>
              <a:buClr>
                <a:schemeClr val="folHlink"/>
              </a:buClr>
              <a:buSzPct val="50000"/>
              <a:buFont typeface="Noto Symbol"/>
              <a:buChar char="■"/>
            </a:pPr>
            <a:r>
              <a:rPr lang="en-US" sz="2200" b="0" i="0" u="none" strike="noStrike" cap="none">
                <a:solidFill>
                  <a:schemeClr val="dk1"/>
                </a:solidFill>
                <a:latin typeface="Calibri"/>
                <a:ea typeface="Calibri"/>
                <a:cs typeface="Calibri"/>
                <a:sym typeface="Calibri"/>
              </a:rPr>
              <a:t>e.g., </a:t>
            </a:r>
            <a:r>
              <a:rPr lang="en-US" sz="2200" b="0" i="1" u="none" strike="noStrike" cap="none">
                <a:solidFill>
                  <a:schemeClr val="dk1"/>
                </a:solidFill>
                <a:latin typeface="Calibri"/>
                <a:ea typeface="Calibri"/>
                <a:cs typeface="Calibri"/>
                <a:sym typeface="Calibri"/>
              </a:rPr>
              <a:t>Occupation </a:t>
            </a:r>
            <a:r>
              <a:rPr lang="en-US" sz="2200" b="0" i="0" u="none" strike="noStrike" cap="none">
                <a:solidFill>
                  <a:schemeClr val="dk1"/>
                </a:solidFill>
                <a:latin typeface="Calibri"/>
                <a:ea typeface="Calibri"/>
                <a:cs typeface="Calibri"/>
                <a:sym typeface="Calibri"/>
              </a:rPr>
              <a:t>= “ ” (missing data)</a:t>
            </a:r>
          </a:p>
          <a:p>
            <a:pPr marL="742950" marR="0" lvl="1" indent="-285750" algn="l" rtl="0">
              <a:lnSpc>
                <a:spcPct val="100000"/>
              </a:lnSpc>
              <a:spcBef>
                <a:spcPts val="440"/>
              </a:spcBef>
              <a:spcAft>
                <a:spcPts val="0"/>
              </a:spcAft>
              <a:buClr>
                <a:schemeClr val="hlink"/>
              </a:buClr>
              <a:buSzPct val="55000"/>
              <a:buFont typeface="Noto Symbol"/>
              <a:buChar char="■"/>
            </a:pPr>
            <a:r>
              <a:rPr lang="en-US" sz="2200" b="0" i="0" u="sng" strike="noStrike" cap="none">
                <a:solidFill>
                  <a:schemeClr val="dk1"/>
                </a:solidFill>
                <a:latin typeface="Calibri"/>
                <a:ea typeface="Calibri"/>
                <a:cs typeface="Calibri"/>
                <a:sym typeface="Calibri"/>
              </a:rPr>
              <a:t>noisy</a:t>
            </a:r>
            <a:r>
              <a:rPr lang="en-US" sz="2200" b="0" i="0" u="none" strike="noStrike" cap="none">
                <a:solidFill>
                  <a:schemeClr val="dk1"/>
                </a:solidFill>
                <a:latin typeface="Calibri"/>
                <a:ea typeface="Calibri"/>
                <a:cs typeface="Calibri"/>
                <a:sym typeface="Calibri"/>
              </a:rPr>
              <a:t>: containing noise, errors, or outliers</a:t>
            </a:r>
          </a:p>
          <a:p>
            <a:pPr marL="1143000" marR="0" lvl="2" indent="-228600" algn="l" rtl="0">
              <a:lnSpc>
                <a:spcPct val="100000"/>
              </a:lnSpc>
              <a:spcBef>
                <a:spcPts val="440"/>
              </a:spcBef>
              <a:spcAft>
                <a:spcPts val="0"/>
              </a:spcAft>
              <a:buClr>
                <a:schemeClr val="folHlink"/>
              </a:buClr>
              <a:buSzPct val="50000"/>
              <a:buFont typeface="Noto Symbol"/>
              <a:buChar char="■"/>
            </a:pPr>
            <a:r>
              <a:rPr lang="en-US" sz="2200" b="0" i="0" u="none" strike="noStrike" cap="none">
                <a:solidFill>
                  <a:schemeClr val="dk1"/>
                </a:solidFill>
                <a:latin typeface="Calibri"/>
                <a:ea typeface="Calibri"/>
                <a:cs typeface="Calibri"/>
                <a:sym typeface="Calibri"/>
              </a:rPr>
              <a:t>e.g., </a:t>
            </a:r>
            <a:r>
              <a:rPr lang="en-US" sz="2200" b="0" i="1" u="none" strike="noStrike" cap="none">
                <a:solidFill>
                  <a:schemeClr val="dk1"/>
                </a:solidFill>
                <a:latin typeface="Calibri"/>
                <a:ea typeface="Calibri"/>
                <a:cs typeface="Calibri"/>
                <a:sym typeface="Calibri"/>
              </a:rPr>
              <a:t>Salary </a:t>
            </a:r>
            <a:r>
              <a:rPr lang="en-US" sz="2200" b="0" i="0" u="none" strike="noStrike" cap="none">
                <a:solidFill>
                  <a:schemeClr val="dk1"/>
                </a:solidFill>
                <a:latin typeface="Calibri"/>
                <a:ea typeface="Calibri"/>
                <a:cs typeface="Calibri"/>
                <a:sym typeface="Calibri"/>
              </a:rPr>
              <a:t>= “−10” (an error)</a:t>
            </a:r>
          </a:p>
          <a:p>
            <a:pPr marL="742950" marR="0" lvl="1" indent="-285750" algn="l" rtl="0">
              <a:lnSpc>
                <a:spcPct val="100000"/>
              </a:lnSpc>
              <a:spcBef>
                <a:spcPts val="440"/>
              </a:spcBef>
              <a:spcAft>
                <a:spcPts val="0"/>
              </a:spcAft>
              <a:buClr>
                <a:schemeClr val="hlink"/>
              </a:buClr>
              <a:buSzPct val="55000"/>
              <a:buFont typeface="Noto Symbol"/>
              <a:buChar char="■"/>
            </a:pPr>
            <a:r>
              <a:rPr lang="en-US" sz="2200" b="0" i="0" u="sng" strike="noStrike" cap="none">
                <a:solidFill>
                  <a:schemeClr val="dk1"/>
                </a:solidFill>
                <a:latin typeface="Calibri"/>
                <a:ea typeface="Calibri"/>
                <a:cs typeface="Calibri"/>
                <a:sym typeface="Calibri"/>
              </a:rPr>
              <a:t>inconsistent</a:t>
            </a:r>
            <a:r>
              <a:rPr lang="en-US" sz="2200" b="0" i="0" u="none" strike="noStrike" cap="none">
                <a:solidFill>
                  <a:schemeClr val="dk1"/>
                </a:solidFill>
                <a:latin typeface="Calibri"/>
                <a:ea typeface="Calibri"/>
                <a:cs typeface="Calibri"/>
                <a:sym typeface="Calibri"/>
              </a:rPr>
              <a:t>: containing discrepancies in codes or names, e.g.,</a:t>
            </a:r>
          </a:p>
          <a:p>
            <a:pPr marL="1143000" marR="0" lvl="2" indent="-228600" algn="l" rtl="0">
              <a:lnSpc>
                <a:spcPct val="100000"/>
              </a:lnSpc>
              <a:spcBef>
                <a:spcPts val="440"/>
              </a:spcBef>
              <a:spcAft>
                <a:spcPts val="0"/>
              </a:spcAft>
              <a:buClr>
                <a:schemeClr val="folHlink"/>
              </a:buClr>
              <a:buSzPct val="50000"/>
              <a:buFont typeface="Noto Symbol"/>
              <a:buChar char="■"/>
            </a:pPr>
            <a:r>
              <a:rPr lang="en-US" sz="2200" b="0" i="1" u="none" strike="noStrike" cap="none">
                <a:solidFill>
                  <a:schemeClr val="dk1"/>
                </a:solidFill>
                <a:latin typeface="Calibri"/>
                <a:ea typeface="Calibri"/>
                <a:cs typeface="Calibri"/>
                <a:sym typeface="Calibri"/>
              </a:rPr>
              <a:t>Age </a:t>
            </a:r>
            <a:r>
              <a:rPr lang="en-US" sz="2200" b="0" i="0" u="none" strike="noStrike" cap="none">
                <a:solidFill>
                  <a:schemeClr val="dk1"/>
                </a:solidFill>
                <a:latin typeface="Calibri"/>
                <a:ea typeface="Calibri"/>
                <a:cs typeface="Calibri"/>
                <a:sym typeface="Calibri"/>
              </a:rPr>
              <a:t>= “42”, </a:t>
            </a:r>
            <a:r>
              <a:rPr lang="en-US" sz="2200" b="0" i="1" u="none" strike="noStrike" cap="none">
                <a:solidFill>
                  <a:schemeClr val="dk1"/>
                </a:solidFill>
                <a:latin typeface="Calibri"/>
                <a:ea typeface="Calibri"/>
                <a:cs typeface="Calibri"/>
                <a:sym typeface="Calibri"/>
              </a:rPr>
              <a:t>Birthday </a:t>
            </a:r>
            <a:r>
              <a:rPr lang="en-US" sz="2200" b="0" i="0" u="none" strike="noStrike" cap="none">
                <a:solidFill>
                  <a:schemeClr val="dk1"/>
                </a:solidFill>
                <a:latin typeface="Calibri"/>
                <a:ea typeface="Calibri"/>
                <a:cs typeface="Calibri"/>
                <a:sym typeface="Calibri"/>
              </a:rPr>
              <a:t>= “03/07/2010”</a:t>
            </a:r>
          </a:p>
          <a:p>
            <a:pPr marL="1143000" marR="0" lvl="2" indent="-228600" algn="l" rtl="0">
              <a:lnSpc>
                <a:spcPct val="100000"/>
              </a:lnSpc>
              <a:spcBef>
                <a:spcPts val="440"/>
              </a:spcBef>
              <a:spcAft>
                <a:spcPts val="0"/>
              </a:spcAft>
              <a:buClr>
                <a:schemeClr val="folHlink"/>
              </a:buClr>
              <a:buSzPct val="50000"/>
              <a:buFont typeface="Noto Symbol"/>
              <a:buChar char="■"/>
            </a:pPr>
            <a:r>
              <a:rPr lang="en-US" sz="2200" b="0" i="0" u="none" strike="noStrike" cap="none">
                <a:solidFill>
                  <a:schemeClr val="dk1"/>
                </a:solidFill>
                <a:latin typeface="Calibri"/>
                <a:ea typeface="Calibri"/>
                <a:cs typeface="Calibri"/>
                <a:sym typeface="Calibri"/>
              </a:rPr>
              <a:t>Was rating “1, 2, 3”, now rating “A, B, C”</a:t>
            </a:r>
          </a:p>
          <a:p>
            <a:pPr marL="1143000" marR="0" lvl="2" indent="-228600" algn="l" rtl="0">
              <a:lnSpc>
                <a:spcPct val="100000"/>
              </a:lnSpc>
              <a:spcBef>
                <a:spcPts val="440"/>
              </a:spcBef>
              <a:spcAft>
                <a:spcPts val="0"/>
              </a:spcAft>
              <a:buClr>
                <a:schemeClr val="folHlink"/>
              </a:buClr>
              <a:buSzPct val="50000"/>
              <a:buFont typeface="Noto Symbol"/>
              <a:buChar char="■"/>
            </a:pPr>
            <a:r>
              <a:rPr lang="en-US" sz="2200" b="0" i="0" u="none" strike="noStrike" cap="none">
                <a:solidFill>
                  <a:schemeClr val="dk1"/>
                </a:solidFill>
                <a:latin typeface="Calibri"/>
                <a:ea typeface="Calibri"/>
                <a:cs typeface="Calibri"/>
                <a:sym typeface="Calibri"/>
              </a:rPr>
              <a:t>discrepancy between duplicate records</a:t>
            </a:r>
          </a:p>
          <a:p>
            <a:pPr marL="742950" marR="0" lvl="1" indent="-285750" algn="l" rtl="0">
              <a:lnSpc>
                <a:spcPct val="100000"/>
              </a:lnSpc>
              <a:spcBef>
                <a:spcPts val="440"/>
              </a:spcBef>
              <a:spcAft>
                <a:spcPts val="0"/>
              </a:spcAft>
              <a:buClr>
                <a:schemeClr val="hlink"/>
              </a:buClr>
              <a:buSzPct val="55000"/>
              <a:buFont typeface="Noto Symbol"/>
              <a:buChar char="■"/>
            </a:pPr>
            <a:r>
              <a:rPr lang="en-US" sz="2200" b="0" i="0" u="sng" strike="noStrike" cap="none">
                <a:solidFill>
                  <a:schemeClr val="dk1"/>
                </a:solidFill>
                <a:latin typeface="Calibri"/>
                <a:ea typeface="Calibri"/>
                <a:cs typeface="Calibri"/>
                <a:sym typeface="Calibri"/>
              </a:rPr>
              <a:t>Intentional</a:t>
            </a:r>
            <a:r>
              <a:rPr lang="en-US" sz="2200" b="1" i="0" u="sng" strike="noStrike" cap="none">
                <a:solidFill>
                  <a:schemeClr val="dk1"/>
                </a:solidFill>
                <a:latin typeface="Calibri"/>
                <a:ea typeface="Calibri"/>
                <a:cs typeface="Calibri"/>
                <a:sym typeface="Calibri"/>
              </a:rPr>
              <a:t> </a:t>
            </a:r>
            <a:r>
              <a:rPr lang="en-US" sz="2200" b="0" i="0" u="none" strike="noStrike" cap="none">
                <a:solidFill>
                  <a:schemeClr val="dk1"/>
                </a:solidFill>
                <a:latin typeface="Calibri"/>
                <a:ea typeface="Calibri"/>
                <a:cs typeface="Calibri"/>
                <a:sym typeface="Calibri"/>
              </a:rPr>
              <a:t>(e.g., </a:t>
            </a:r>
            <a:r>
              <a:rPr lang="en-US" sz="2200" b="0" i="1" u="none" strike="noStrike" cap="none">
                <a:solidFill>
                  <a:schemeClr val="dk1"/>
                </a:solidFill>
                <a:latin typeface="Calibri"/>
                <a:ea typeface="Calibri"/>
                <a:cs typeface="Calibri"/>
                <a:sym typeface="Calibri"/>
              </a:rPr>
              <a:t>disguised missing</a:t>
            </a:r>
            <a:r>
              <a:rPr lang="en-US" sz="2200" b="0" i="0" u="none" strike="noStrike" cap="none">
                <a:solidFill>
                  <a:schemeClr val="dk1"/>
                </a:solidFill>
                <a:latin typeface="Calibri"/>
                <a:ea typeface="Calibri"/>
                <a:cs typeface="Calibri"/>
                <a:sym typeface="Calibri"/>
              </a:rPr>
              <a:t> data)</a:t>
            </a:r>
          </a:p>
          <a:p>
            <a:pPr marL="1143000" marR="0" lvl="2" indent="-228600" algn="l" rtl="0">
              <a:lnSpc>
                <a:spcPct val="100000"/>
              </a:lnSpc>
              <a:spcBef>
                <a:spcPts val="440"/>
              </a:spcBef>
              <a:spcAft>
                <a:spcPts val="0"/>
              </a:spcAft>
              <a:buClr>
                <a:schemeClr val="folHlink"/>
              </a:buClr>
              <a:buSzPct val="50000"/>
              <a:buFont typeface="Noto Symbol"/>
              <a:buChar char="■"/>
            </a:pPr>
            <a:r>
              <a:rPr lang="en-US" sz="2200" b="0" i="0" u="none" strike="noStrike" cap="none">
                <a:solidFill>
                  <a:schemeClr val="dk1"/>
                </a:solidFill>
                <a:latin typeface="Calibri"/>
                <a:ea typeface="Calibri"/>
                <a:cs typeface="Calibri"/>
                <a:sym typeface="Calibri"/>
              </a:rPr>
              <a:t>Jan. 1 as everyone’s birthday?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7</a:t>
            </a:fld>
            <a:endParaRPr lang="en-US" sz="1200" b="0" i="0" u="none" strike="noStrike" cap="none">
              <a:solidFill>
                <a:schemeClr val="dk1"/>
              </a:solidFill>
              <a:latin typeface="Tahoma"/>
              <a:ea typeface="Tahoma"/>
              <a:cs typeface="Tahoma"/>
              <a:sym typeface="Tahoma"/>
            </a:endParaRPr>
          </a:p>
        </p:txBody>
      </p:sp>
      <p:sp>
        <p:nvSpPr>
          <p:cNvPr id="125" name="Shape 125"/>
          <p:cNvSpPr txBox="1">
            <a:spLocks noGrp="1"/>
          </p:cNvSpPr>
          <p:nvPr>
            <p:ph type="title"/>
          </p:nvPr>
        </p:nvSpPr>
        <p:spPr>
          <a:xfrm>
            <a:off x="869950" y="304800"/>
            <a:ext cx="7169149"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Incomplete (Missing) Data</a:t>
            </a:r>
          </a:p>
        </p:txBody>
      </p:sp>
      <p:sp>
        <p:nvSpPr>
          <p:cNvPr id="126" name="Shape 126"/>
          <p:cNvSpPr txBox="1">
            <a:spLocks noGrp="1"/>
          </p:cNvSpPr>
          <p:nvPr>
            <p:ph type="body" idx="1"/>
          </p:nvPr>
        </p:nvSpPr>
        <p:spPr>
          <a:xfrm>
            <a:off x="381000" y="1371600"/>
            <a:ext cx="8305799" cy="5105399"/>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is not always available</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E.g., many tuples have no recorded value for several attributes, such as customer income in sales data</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Missing data may be due to </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equipment malfunction</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inconsistent with other recorded data and thus deleted</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not entered due to misunderstanding</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certain data may not be considered important at the time of entry</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not register history or changes of the data</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Missing data may need to be inferred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8</a:t>
            </a:fld>
            <a:endParaRPr lang="en-US" sz="1200" b="0" i="0" u="none" strike="noStrike" cap="none">
              <a:solidFill>
                <a:schemeClr val="dk1"/>
              </a:solidFill>
              <a:latin typeface="Tahoma"/>
              <a:ea typeface="Tahoma"/>
              <a:cs typeface="Tahoma"/>
              <a:sym typeface="Tahoma"/>
            </a:endParaRPr>
          </a:p>
        </p:txBody>
      </p:sp>
      <p:sp>
        <p:nvSpPr>
          <p:cNvPr id="133" name="Shape 133"/>
          <p:cNvSpPr txBox="1">
            <a:spLocks noGrp="1"/>
          </p:cNvSpPr>
          <p:nvPr>
            <p:ph type="title"/>
          </p:nvPr>
        </p:nvSpPr>
        <p:spPr>
          <a:xfrm>
            <a:off x="762000" y="228600"/>
            <a:ext cx="7543800"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How to Handle Missing Data?</a:t>
            </a:r>
          </a:p>
        </p:txBody>
      </p:sp>
      <p:sp>
        <p:nvSpPr>
          <p:cNvPr id="134" name="Shape 134"/>
          <p:cNvSpPr txBox="1">
            <a:spLocks noGrp="1"/>
          </p:cNvSpPr>
          <p:nvPr>
            <p:ph type="body" idx="1"/>
          </p:nvPr>
        </p:nvSpPr>
        <p:spPr>
          <a:xfrm>
            <a:off x="304800" y="1295400"/>
            <a:ext cx="8534399" cy="52577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Ignore the tuple: usually done when class label is missing (when doing classification)—not effective when the % of missing values per attribute varies considerably</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Fill in the missing value manually: tedious + infeasible?</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Fill in it automatically with</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 global constant : e.g., “unknown”, a new class?! </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the attribute mean</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the attribute mean for all samples belonging to the same class: smarter</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hlink"/>
                </a:solidFill>
                <a:latin typeface="Calibri"/>
                <a:ea typeface="Calibri"/>
                <a:cs typeface="Calibri"/>
                <a:sym typeface="Calibri"/>
              </a:rPr>
              <a:t>the most probable value: inference-based such as Bayesian formula or decision tree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9</a:t>
            </a:fld>
            <a:endParaRPr lang="en-US" sz="1200" b="0" i="0" u="none" strike="noStrike" cap="none">
              <a:solidFill>
                <a:schemeClr val="dk1"/>
              </a:solidFill>
              <a:latin typeface="Tahoma"/>
              <a:ea typeface="Tahoma"/>
              <a:cs typeface="Tahoma"/>
              <a:sym typeface="Tahoma"/>
            </a:endParaRPr>
          </a:p>
        </p:txBody>
      </p:sp>
      <p:sp>
        <p:nvSpPr>
          <p:cNvPr id="141" name="Shape 141"/>
          <p:cNvSpPr txBox="1">
            <a:spLocks noGrp="1"/>
          </p:cNvSpPr>
          <p:nvPr>
            <p:ph type="title"/>
          </p:nvPr>
        </p:nvSpPr>
        <p:spPr>
          <a:xfrm>
            <a:off x="1676400" y="228600"/>
            <a:ext cx="5638800"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Noisy Data</a:t>
            </a:r>
          </a:p>
        </p:txBody>
      </p:sp>
      <p:sp>
        <p:nvSpPr>
          <p:cNvPr id="142" name="Shape 142"/>
          <p:cNvSpPr txBox="1">
            <a:spLocks noGrp="1"/>
          </p:cNvSpPr>
          <p:nvPr>
            <p:ph type="body" idx="1"/>
          </p:nvPr>
        </p:nvSpPr>
        <p:spPr>
          <a:xfrm>
            <a:off x="304800" y="1371600"/>
            <a:ext cx="8381999" cy="495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Noise</a:t>
            </a:r>
            <a:r>
              <a:rPr lang="en-US" sz="2400" b="0" i="0" u="none" strike="noStrike" cap="none">
                <a:solidFill>
                  <a:schemeClr val="dk1"/>
                </a:solidFill>
                <a:latin typeface="Calibri"/>
                <a:ea typeface="Calibri"/>
                <a:cs typeface="Calibri"/>
                <a:sym typeface="Calibri"/>
              </a:rPr>
              <a:t>: random error or variance in a measured variable</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Incorrect attribute values</a:t>
            </a:r>
            <a:r>
              <a:rPr lang="en-US" sz="2400" b="0" i="0" u="none" strike="noStrike" cap="none">
                <a:solidFill>
                  <a:schemeClr val="dk1"/>
                </a:solidFill>
                <a:latin typeface="Calibri"/>
                <a:ea typeface="Calibri"/>
                <a:cs typeface="Calibri"/>
                <a:sym typeface="Calibri"/>
              </a:rPr>
              <a:t> may be due to</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faulty data collection instruments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entry problems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transmission problems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technology limitation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inconsistency in naming convention </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Other data problems</a:t>
            </a:r>
            <a:r>
              <a:rPr lang="en-US" sz="2400" b="0" i="0" u="none" strike="noStrike" cap="none">
                <a:solidFill>
                  <a:schemeClr val="dk1"/>
                </a:solidFill>
                <a:latin typeface="Calibri"/>
                <a:ea typeface="Calibri"/>
                <a:cs typeface="Calibri"/>
                <a:sym typeface="Calibri"/>
              </a:rPr>
              <a:t> which require data cleaning</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duplicate records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incomplete data</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inconsistent data</a:t>
            </a:r>
          </a:p>
        </p:txBody>
      </p:sp>
    </p:spTree>
  </p:cSld>
  <p:clrMapOvr>
    <a:masterClrMapping/>
  </p:clrMapOvr>
  <p:transition spd="slow">
    <p:cut/>
  </p:transition>
</p:sld>
</file>

<file path=ppt/theme/theme1.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3989</Words>
  <Application>Microsoft Office PowerPoint</Application>
  <PresentationFormat>On-screen Show (4:3)</PresentationFormat>
  <Paragraphs>628</Paragraphs>
  <Slides>59</Slides>
  <Notes>59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59</vt:i4>
      </vt:variant>
    </vt:vector>
  </HeadingPairs>
  <TitlesOfParts>
    <vt:vector size="68" baseType="lpstr">
      <vt:lpstr>Arial</vt:lpstr>
      <vt:lpstr>Tahoma</vt:lpstr>
      <vt:lpstr>Calibri</vt:lpstr>
      <vt:lpstr>Noto Symbol</vt:lpstr>
      <vt:lpstr>Times New Roman</vt:lpstr>
      <vt:lpstr>1_Blends</vt:lpstr>
      <vt:lpstr>3_Blends</vt:lpstr>
      <vt:lpstr>Blends</vt:lpstr>
      <vt:lpstr>2_Blends</vt:lpstr>
      <vt:lpstr>Data Mining:   Concepts and Techniques  (3rd ed.)  — Chapter 3 —</vt:lpstr>
      <vt:lpstr>Chapter 3: Data Preprocessing</vt:lpstr>
      <vt:lpstr>Data Quality: Why Preprocess the Data?</vt:lpstr>
      <vt:lpstr>Major Tasks in Data Preprocessing</vt:lpstr>
      <vt:lpstr>Chapter 3: Data Preprocessing</vt:lpstr>
      <vt:lpstr>Data Cleaning</vt:lpstr>
      <vt:lpstr>Incomplete (Missing) Data</vt:lpstr>
      <vt:lpstr>How to Handle Missing Data?</vt:lpstr>
      <vt:lpstr>Noisy Data</vt:lpstr>
      <vt:lpstr>How to Handle Noisy Data?</vt:lpstr>
      <vt:lpstr>Data Cleaning as a Process</vt:lpstr>
      <vt:lpstr>Chapter 3: Data Preprocessing</vt:lpstr>
      <vt:lpstr>Data Integration</vt:lpstr>
      <vt:lpstr>Handling Redundancy in Data Integration</vt:lpstr>
      <vt:lpstr>Chapter 3: Data Preprocessing</vt:lpstr>
      <vt:lpstr>Data Reduction Strategies</vt:lpstr>
      <vt:lpstr>Data Reduction 1: Dimensionality Reduction</vt:lpstr>
      <vt:lpstr>Mapping Data to a New Space</vt:lpstr>
      <vt:lpstr>What Is Wavelet Transform?</vt:lpstr>
      <vt:lpstr>Principal Component Analysis (PCA)</vt:lpstr>
      <vt:lpstr>Principal Component Analysis (Steps)</vt:lpstr>
      <vt:lpstr>Attribute Subset Selection</vt:lpstr>
      <vt:lpstr>Heuristic Search in Attribute Selection</vt:lpstr>
      <vt:lpstr>Attribute Creation (Feature Generation)</vt:lpstr>
      <vt:lpstr>Similarity and Dissimilarity</vt:lpstr>
      <vt:lpstr>Similarity/Dissimilarity for Simple Attributes</vt:lpstr>
      <vt:lpstr>Euclidean Distance</vt:lpstr>
      <vt:lpstr>Euclidean Distance</vt:lpstr>
      <vt:lpstr>Minkowski Distance</vt:lpstr>
      <vt:lpstr>Minkowski Distance: Examples</vt:lpstr>
      <vt:lpstr>Minkowski Distance</vt:lpstr>
      <vt:lpstr>Mahalanobis Distance</vt:lpstr>
      <vt:lpstr>Common Properties of a Distance</vt:lpstr>
      <vt:lpstr>Common Properties of a Similarity</vt:lpstr>
      <vt:lpstr>Similarity Between Binary Vectors</vt:lpstr>
      <vt:lpstr>SMC versus Jaccard: Example</vt:lpstr>
      <vt:lpstr>Cosine Similarity</vt:lpstr>
      <vt:lpstr>Data Reduction 2: Numerosity Reduction</vt:lpstr>
      <vt:lpstr>Parametric Data Reduction: Regression and Log-Linear Models</vt:lpstr>
      <vt:lpstr>Regression Analysis</vt:lpstr>
      <vt:lpstr>Regress Analysis and Log-Linear Models</vt:lpstr>
      <vt:lpstr>Histogram Analysis</vt:lpstr>
      <vt:lpstr>Clustering</vt:lpstr>
      <vt:lpstr>Sampling</vt:lpstr>
      <vt:lpstr>Types of Sampling</vt:lpstr>
      <vt:lpstr>Slide 46</vt:lpstr>
      <vt:lpstr>Sampling: Cluster or Stratified Sampling</vt:lpstr>
      <vt:lpstr>Data Cube Aggregation</vt:lpstr>
      <vt:lpstr>Data Reduction 3: Data Compression</vt:lpstr>
      <vt:lpstr>Data Compression</vt:lpstr>
      <vt:lpstr>Chapter 3: Data Preprocessing</vt:lpstr>
      <vt:lpstr>Data Transformation</vt:lpstr>
      <vt:lpstr>Normalization</vt:lpstr>
      <vt:lpstr>Discretization </vt:lpstr>
      <vt:lpstr>Data Discretization Methods</vt:lpstr>
      <vt:lpstr>Simple Discretization: Binning</vt:lpstr>
      <vt:lpstr>Binning Methods for Data Smoothing</vt:lpstr>
      <vt:lpstr>Discretization by Classification &amp; Correlation Analysis</vt:lpstr>
      <vt:lpstr>Concept Hierarchy Generation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Concepts and Techniques  (3rd ed.)  — Chapter 3 —</dc:title>
  <dc:creator>ZUNERA-PC</dc:creator>
  <cp:lastModifiedBy>Saira Gillani</cp:lastModifiedBy>
  <cp:revision>3</cp:revision>
  <dcterms:modified xsi:type="dcterms:W3CDTF">2017-12-20T09:01:35Z</dcterms:modified>
</cp:coreProperties>
</file>