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F274901-D095-4819-8DF9-C0B5CEC87FEC}">
  <a:tblStyle styleId="{4F274901-D095-4819-8DF9-C0B5CEC87FE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0F5FB"/>
          </a:solidFill>
        </a:fill>
      </a:tcStyle>
    </a:wholeTbl>
    <a:band1H>
      <a:tcStyle>
        <a:fill>
          <a:solidFill>
            <a:srgbClr val="DDEAF6"/>
          </a:solidFill>
        </a:fill>
      </a:tcStyle>
    </a:band1H>
    <a:band1V>
      <a:tcStyle>
        <a:fill>
          <a:solidFill>
            <a:srgbClr val="DDEAF6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indent="0" lvl="1" marL="457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indent="0" lvl="2" marL="914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indent="0" lvl="3" marL="1371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indent="0" lvl="4" marL="18288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indent="0" lvl="5" marL="22860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indent="0" lvl="6" marL="2743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indent="0" lvl="7" marL="3200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indent="0" lvl="8" marL="3657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" type="body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 txBox="1"/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mar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lt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37" name="Shape 3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3" type="body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4" type="body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/>
          <p:nvPr>
            <p:ph idx="2" type="pic"/>
          </p:nvPr>
        </p:nvSpPr>
        <p:spPr>
          <a:xfrm>
            <a:off x="15" y="0"/>
            <a:ext cx="12191984" cy="491507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" name="Shape 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lvl="0" marL="9144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lvl="1" marL="38404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lvl="2" marL="56692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lvl="3" marL="74980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lvl="4" marL="93268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lvl="5" marL="11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lvl="6" marL="13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lvl="7" marL="15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lvl="8" marL="1699999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br>
              <a:rPr b="0" i="0" lang="en-US" sz="8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8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Software/ Systems Integration Plan </a:t>
            </a:r>
          </a:p>
        </p:txBody>
      </p:sp>
      <p:sp>
        <p:nvSpPr>
          <p:cNvPr id="102" name="Shape 102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SOFTWARE/ SYSTEMS INTEGRATION PLAN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plans and procedures include: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Development plan (DP)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Software user manuals (SUMs)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Software configuration management plan (SCMP)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Software build and installation procedures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Software quality plan (SQP)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Integration facilities operational plans and procedures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SYSTEMS</a:t>
            </a: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 design plans and procedures include: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Systems engineering plan (SEP)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Systems design procedures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Systems test reports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Hardware drawings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Integration facility configurations</a:t>
            </a:r>
          </a:p>
          <a:p>
            <a:pPr indent="-3047" lvl="2" marL="38404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Hardware serial number verification procedures or instructions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Hardware includes: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Workstations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Display units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Printers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Disk sets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Drivers and interface cards</a:t>
            </a:r>
          </a:p>
          <a:p>
            <a:pPr indent="-8127" lvl="3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Networks or servers</a:t>
            </a:r>
          </a:p>
          <a:p>
            <a:pPr indent="0" lvl="0" marL="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Test Documentation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documentation includes:</a:t>
            </a:r>
          </a:p>
          <a:p>
            <a:pPr indent="-508" lvl="4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Test plan (TP)</a:t>
            </a:r>
          </a:p>
          <a:p>
            <a:pPr indent="-508" lvl="4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High-level test plans</a:t>
            </a:r>
          </a:p>
          <a:p>
            <a:pPr indent="-508" lvl="4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Test report (TR)</a:t>
            </a:r>
          </a:p>
          <a:p>
            <a:pPr indent="-508" lvl="4" marL="74980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Installation procedures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TEST APPROACH</a:t>
            </a:r>
          </a:p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begins preparation of informal and formal test plans and procedures based upon listed specifications.</a:t>
            </a:r>
          </a:p>
          <a:p>
            <a:pPr indent="-508" lvl="4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1" i="0" sz="24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3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Informal Test: </a:t>
            </a:r>
            <a:r>
              <a:rPr b="0" i="0" lang="en-US" sz="3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based on informal and draft documents.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not released to customers -maintained internally for checkout, troubleshooting, and recommendations to start formal test.</a:t>
            </a:r>
          </a:p>
          <a:p>
            <a:pPr indent="0" lvl="0" marL="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2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Formal Test: </a:t>
            </a:r>
            <a:r>
              <a:rPr b="0" i="0" lang="en-US" sz="2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states objective and success criteria. </a:t>
            </a:r>
            <a:r>
              <a:rPr b="1" i="0" lang="en-US" sz="2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230000" lvl="7" marL="15000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 describes the configuration of software/system item under test and lists test equipment and required support.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RESPONSIBILITIES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 program/ project support during software and systems integration activities.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Systems Engineering: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allocate technical requirements for programs/ projects that consist of both software and hardware.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Development: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responsible for troubleshooting, resolving software problems, and supporting isolation of system problems occurring while testing hardware and software.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Configuration Management: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responsible for building and providing configuration control of software for test organizations to use in the DL and integration facility.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Quality Organization: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 system and software tests conducted as defined in the software quality plan (SQP). </a:t>
            </a:r>
          </a:p>
          <a:p>
            <a:pPr indent="-185928" lvl="2" marL="56692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FACILITIES OPERATION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integration for hardware, software and systems integration to support software design and equipment integration.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Use: </a:t>
            </a:r>
            <a:r>
              <a:rPr b="0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integrate and test the work products and  build/ support incremental deliveries of software builds.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Metrics: </a:t>
            </a:r>
            <a:r>
              <a:rPr b="0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used on the </a:t>
            </a:r>
            <a:r>
              <a:rPr b="0" i="1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program/project </a:t>
            </a:r>
            <a:r>
              <a:rPr b="0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manage facility operations activities.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Used to evaluate the maturity of the software, measure progress of development, test efforts, and identify software risks during integration in an integration environment.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Management: </a:t>
            </a:r>
            <a:r>
              <a:rPr b="0" i="0" lang="en-US" sz="2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describes the process used by program/ projects to identify and monitor facility operation risks inside software and system integration activities.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1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48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 the responsibilities of systems and software engineering and its impact on projects, programs and test teams.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why the </a:t>
            </a:r>
            <a:r>
              <a:rPr b="0" i="1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 or project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consists of computing hardware and software.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Understand that software consists of an operating system and application. The hardware consists of computers, displays, net­work interfaces, and interfaces to other subsystems.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Plan Information 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777239" y="1737359"/>
            <a:ext cx="103784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6153"/>
              <a:buFont typeface="Calibri"/>
              <a:buNone/>
            </a:pPr>
            <a:r>
              <a:t/>
            </a:r>
            <a:endParaRPr b="0" i="0" sz="12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96153"/>
              <a:buFont typeface="Calibri"/>
              <a:buNone/>
            </a:pPr>
            <a:r>
              <a:t/>
            </a:r>
            <a:endParaRPr b="0" i="0" sz="12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96153"/>
              <a:buFont typeface="Calibri"/>
              <a:buNone/>
            </a:pPr>
            <a:r>
              <a:t/>
            </a:r>
            <a:endParaRPr b="0" i="0" sz="12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96153"/>
              <a:buFont typeface="Calibri"/>
              <a:buNone/>
            </a:pPr>
            <a:r>
              <a:t/>
            </a:r>
            <a:endParaRPr b="0" i="0" sz="12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1440" lvl="0" marL="91440" marR="0" rtl="0" algn="l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96153"/>
              <a:buFont typeface="Calibri"/>
              <a:buChar char=" "/>
            </a:pPr>
            <a:r>
              <a:rPr b="0" i="0" lang="en-US" sz="12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508" lvl="1" marL="292608" marR="0" rtl="0" algn="l">
              <a:lnSpc>
                <a:spcPct val="75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Signatures: </a:t>
            </a:r>
          </a:p>
          <a:p>
            <a:pPr indent="-508" lvl="1" marL="29260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17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" lvl="1" marL="29260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Author: 	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Signature 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Program/Project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 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mm/dd/yyyy </a:t>
            </a: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indent="-10668" lvl="1" marL="20116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indent="-10668" lvl="1" marL="20116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Check by:             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Signature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Program/Project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 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mm/dd/yyyy </a:t>
            </a:r>
          </a:p>
          <a:p>
            <a:pPr indent="-10668" lvl="1" marL="20116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t/>
            </a:r>
            <a:endParaRPr b="0" i="0" sz="17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668" lvl="1" marL="20116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Approved by:      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Signature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Program/Project </a:t>
            </a:r>
            <a:r>
              <a:rPr b="0" i="0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75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mm/dd/yyyy </a:t>
            </a: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indent="-10668" lvl="1" marL="201168" marR="0" rtl="0" algn="l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indent="-91440" lvl="0" marL="91440" marR="0" rtl="0" algn="l">
              <a:lnSpc>
                <a:spcPct val="75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en-US" sz="19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  Released by:     </a:t>
            </a:r>
            <a:r>
              <a:rPr b="0" i="1" lang="en-US" sz="19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Signature </a:t>
            </a:r>
            <a:r>
              <a:rPr b="0" i="0" lang="en-US" sz="19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9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Program/Project </a:t>
            </a:r>
            <a:r>
              <a:rPr b="0" i="0" lang="en-US" sz="19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en-US" sz="19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mm/dd/yyyy </a:t>
            </a:r>
            <a:r>
              <a:rPr b="0" i="0" lang="en-US" sz="15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  <p:graphicFrame>
        <p:nvGraphicFramePr>
          <p:cNvPr id="115" name="Shape 115"/>
          <p:cNvGraphicFramePr/>
          <p:nvPr/>
        </p:nvGraphicFramePr>
        <p:xfrm>
          <a:off x="969265" y="196595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{4F274901-D095-4819-8DF9-C0B5CEC87FEC}</a:tableStyleId>
              </a:tblPr>
              <a:tblGrid>
                <a:gridCol w="3096400"/>
                <a:gridCol w="2772850"/>
                <a:gridCol w="2772850"/>
              </a:tblGrid>
              <a:tr h="65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 u="none" cap="none" strike="noStrike"/>
                        <a:t>Plan Type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 u="none" cap="none" strike="noStrike"/>
                        <a:t>Revised New Release Date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 u="none" cap="none" strike="noStrike"/>
                        <a:t>Contract Number </a:t>
                      </a:r>
                    </a:p>
                  </a:txBody>
                  <a:tcPr marT="45725" marB="45725" marR="91450" marL="91450"/>
                </a:tc>
              </a:tr>
              <a:tr h="372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cap="none" strike="noStrike"/>
                        <a:t>Formal/revision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cap="none" strike="noStrike"/>
                        <a:t> dd/mm/yyyy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cap="none" strike="noStrike"/>
                        <a:t> TBD or N/A 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ABSTRACT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defining plans, processes, and procedures for software/systems work product-level test and evaluation.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Components: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computing hardware and software.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 operating system and application.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Hardware: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computers, displays, network interfaces, and interfaces to other subsystems.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SSIP: </a:t>
            </a: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describes the test environment for testing, identifies tests to be performed, and provides an overview for test activities.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KEYWORDS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193548" lvl="1" marL="38404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Development File Folder (DFF)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Development Lab (DL)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Development Plan (DP)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Quality Assurance (QA)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Systems Integration Facility (SIF)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Configuration Management (SCM)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Engineering Institute (SEI)</a:t>
            </a:r>
          </a:p>
          <a:p>
            <a:pPr indent="-193548" lvl="1" marL="38404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Systems Integration Plan (SSIP)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SSIP PLAN OVERVIEW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Definition: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 for defining plans, processes, and procedures for the integration of software and systems for high-level developmental testing for programs/projects.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Processes Used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integration definition and development, integration procedure development reviews, integration activity execution, and integration evaluation and reporting.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Includes: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overall integration planning and coordination and other test activities, risk assessment, product evaluation, software configuration management, and additional related software support activities.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Revision: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as necessary throughout the </a:t>
            </a:r>
            <a:r>
              <a:rPr b="0" i="1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 or project </a:t>
            </a:r>
            <a:r>
              <a:rPr b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development life cycle.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54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SENIOR MANAGEMENT FUNCTION 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performs guidance and support, monitor and report progress regarding software and systems integration, and define the role/task for software and systems activities.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Schedules: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follows the program/project</a:t>
            </a:r>
            <a:r>
              <a:rPr b="0" i="1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master schedule.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Master Schedule Purpose: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defines the dates that serve as milestones for software/systems integration activities.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TOOLS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Encompass: </a:t>
            </a: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equipment, location, and tools used to develop and test facility environments.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preserves integrity and structure of current software development and appropriate documentation.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Example: </a:t>
            </a:r>
            <a:r>
              <a:rPr b="0" i="1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ClearCase and ClearQuest.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i="0" lang="en-US" sz="6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verification to ensure that programs/projects</a:t>
            </a:r>
            <a:r>
              <a:rPr b="0" i="1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fulfill requirements of software and system design.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Products: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 software and system integration.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Include: </a:t>
            </a:r>
            <a:r>
              <a:rPr b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requirements, approved change, acquired engineering products, software resources, and controlled software authorization for updates.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