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26" autoAdjust="0"/>
    <p:restoredTop sz="94660"/>
  </p:normalViewPr>
  <p:slideViewPr>
    <p:cSldViewPr snapToGrid="0">
      <p:cViewPr varScale="1">
        <p:scale>
          <a:sx n="56" d="100"/>
          <a:sy n="56" d="100"/>
        </p:scale>
        <p:origin x="248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7" d="100"/>
        <a:sy n="18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2204570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26425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39737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968993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9865786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947196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176916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292889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820711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3600250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309437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77151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2465723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469868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84197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36516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80060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30953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114414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29829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80231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/>
            </a:lvl1pPr>
            <a:lvl2pPr marL="457200" marR="0" lvl="1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2pPr>
            <a:lvl3pPr marL="914400" marR="0" lvl="2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3pPr>
            <a:lvl4pPr marL="1371600" marR="0" lvl="3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4pPr>
            <a:lvl5pPr marL="1828800" marR="0" lvl="4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5pPr>
            <a:lvl6pPr marL="2286000" marR="0" lvl="5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6pPr>
            <a:lvl7pPr marL="2743200" marR="0" lvl="6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7pPr>
            <a:lvl8pPr marL="3200400" marR="0" lvl="7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8pPr>
            <a:lvl9pPr marL="3657600" marR="0" lvl="8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" name="Shape 22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4114799" y="-1171785"/>
            <a:ext cx="4023360" cy="1005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 rot="5400000">
            <a:off x="7160639" y="1979038"/>
            <a:ext cx="5757421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1826639" y="-573660"/>
            <a:ext cx="5757422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lt1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lnSpc>
                <a:spcPct val="85000"/>
              </a:lnSpc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097279" y="4453128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" name="Shape 44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109727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109727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3"/>
          </p:nvPr>
        </p:nvSpPr>
        <p:spPr>
          <a:xfrm>
            <a:off x="621791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4"/>
          </p:nvPr>
        </p:nvSpPr>
        <p:spPr>
          <a:xfrm>
            <a:off x="621791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15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594358"/>
            <a:ext cx="32003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800600" y="731520"/>
            <a:ext cx="6492239" cy="525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399" cy="33791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65512" y="6459785"/>
            <a:ext cx="261850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800600" y="6459785"/>
            <a:ext cx="4648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>
            <a:off x="0" y="4953000"/>
            <a:ext cx="12188824" cy="1904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15" y="491507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1097279" y="5074919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pic>
        <p:nvPicPr>
          <p:cNvPr id="78" name="Shape 78"/>
          <p:cNvPicPr preferRelativeResize="0">
            <a:picLocks noGrp="1"/>
          </p:cNvPicPr>
          <p:nvPr>
            <p:ph type="pic" idx="2"/>
          </p:nvPr>
        </p:nvPicPr>
        <p:blipFill/>
        <p:spPr>
          <a:xfrm>
            <a:off x="15" y="0"/>
            <a:ext cx="12191984" cy="4915076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</p:pic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1097279" y="5907023"/>
            <a:ext cx="10113264" cy="5943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6334316"/>
            <a:ext cx="12192000" cy="65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" name="Shape 13"/>
          <p:cNvCxnSpPr/>
          <p:nvPr/>
        </p:nvCxnSpPr>
        <p:spPr>
          <a:xfrm>
            <a:off x="1193532" y="1737844"/>
            <a:ext cx="9966959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8000" b="1" i="1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and Systems Integration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subTitle" idx="1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IT 440:SYSTEM INTEGRATION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4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QUALITY PARTICIPATION IN SOFTWARE AND SYSTEMS INTEGRATION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ensures software and systems hardware work as one.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test team runs through test installation procedures with the quality team and results are documented for completion and closed.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8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Common Approach: 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redlines applied to installation procedure are authorized and for the next formal release procedure to support testing.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QUALITY CHECKLIST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Criteria defined from previous audits, plans, procedures, and documented requirements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Recorded results, including any </a:t>
            </a:r>
            <a:r>
              <a:rPr lang="en-US" sz="2400" b="0" i="0" u="none" strike="noStrike" cap="none" dirty="0" smtClean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noncompliance 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or observations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 audit report that provides the scope and purpose of the audit, completed checklists, trained personnel, results and lessons learned for future improvements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Measurement data produced during the audit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Applicable work products submitted for control in accordance with the software/system plans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VERIFICATION AND VALIDATION</a:t>
            </a:r>
          </a:p>
        </p:txBody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addresses work products in integration environments and includes selected requirements</a:t>
            </a:r>
          </a:p>
          <a:p>
            <a:pPr marL="1300000" marR="0" lvl="6" indent="-233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incremental process performed throughout the software design/development life cycle.</a:t>
            </a:r>
          </a:p>
          <a:p>
            <a:pPr marL="155448" marR="0" lvl="1" indent="-3047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Validation Process: </a:t>
            </a: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ensures compliance to plans, procedures, and data inside integration facilities. 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LATE NIGHTS, EARLY MORNINGS, AND WEEKENDS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quality team is required to support software and systems integration activities in the S/SIF at various times and must be available. </a:t>
            </a:r>
          </a:p>
          <a:p>
            <a:pPr marL="1100000" marR="0" lvl="5" indent="-2364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Buy-off Plan Requirement: quality team verification and validation and approvals applied 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QUALITY SUPPORT</a:t>
            </a:r>
          </a:p>
        </p:txBody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Efficiency is important for execution of quality tasks.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3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Tasks Include</a:t>
            </a: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process/product evaluations, reviews, audits, planning, formal audits, training, and verification and validation of work products to be ready for formal test and delivery. 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48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EFFECTIVE METHODS FOR SOFTWARE AND SYSTEMS INTEGRATION INCLUDE: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Planning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Communication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Risk management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Requirements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Systems/software design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Integration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20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 txBox="1">
            <a:spLocks noGrp="1"/>
          </p:cNvSpPr>
          <p:nvPr>
            <p:ph type="body" idx="2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Execution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Continuous integration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Configuration management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Quality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• Customer satisfaction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Develop the SSIP and strategy to understand the systems being integrated.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Include the environment, functions, and constraints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 requirements are testable, operational, and technically realistic.</a:t>
            </a:r>
          </a:p>
          <a:p>
            <a:pPr marL="566928" marR="0" lvl="2" indent="-18592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Consider using an integration readiness review plan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Monitor Planning Progress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Communicate: tell senior, program, and project managers to be honest with teams and the customer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RISK MANAGEMENT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Conducted for integration of software and systems: must continuous and shows the risks that occur.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Risks must be documented and reviewed each day.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Continuous process of identification to resolve problems.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6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BASIC PROCESS STEPS </a:t>
            </a: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Risk issues and concerns.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Risk reviews.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Risk management plans.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Risk monitoring.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4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Risk-Based Integration: 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reviewed when analysis is performed to root out software design/development and test defects.</a:t>
            </a:r>
          </a:p>
          <a:p>
            <a:pPr marL="0" lvl="0" indent="0">
              <a:spcBef>
                <a:spcPts val="1400"/>
              </a:spcBef>
              <a:buSzPct val="25000"/>
              <a:buNone/>
            </a:pPr>
            <a:r>
              <a:rPr lang="en-US" sz="24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Risk Integration Standards: 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identified in </a:t>
            </a:r>
            <a:r>
              <a:rPr lang="en-US" sz="2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IOS/IEC</a:t>
            </a:r>
            <a:r>
              <a:rPr lang="en-US" sz="2400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(International Organization for Standardization/International </a:t>
            </a:r>
            <a:r>
              <a:rPr lang="en-US" sz="2400" b="0" i="0" u="none" strike="noStrike" cap="none" dirty="0" err="1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Electrotechnical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Commission) standard 61508.  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REQUIREMENTS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Define and develop software requirements selected for implementation and completion during software and systems integration.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requirements identified for automation of builds and installations inside the software and systems integration environment.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work products integrated correctly and reflect continuous improvement.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4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Evidence of Requirements: </a:t>
            </a:r>
            <a:r>
              <a:rPr lang="en-US" sz="2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program- and project-developed software and commercial off-the-shelf (COTS) or non-development items (NDIs) elements are defined and documented.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8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Upon completion of this week’s activities, you will be able to: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Identify the effective methods and processes for software and systems integra­tion, which require disciplined software design/development practices.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Discuss why it is the responsibility of management to select effective and responsible test conductors.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Explain the importance of why teams have software and systems integration processes in place and the nature of assigned tests to be successful and provide results.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COMPONENTS OF SUCCESS </a:t>
            </a:r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SYSTEMS/SOFTWARE DESIGN: </a:t>
            </a: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definition developed and controlled by plans for development/ design.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INTEGRATION: </a:t>
            </a: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implements a readiness review to ensure the lab environment is ready for design and testing.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EXECUTION: </a:t>
            </a: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software/system integration show execution of test-built systems for integration activities and ensure the builds are not broken.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CONFIGURATION MANAGEMENT: </a:t>
            </a: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discipline applying an administrative process in addition to  direction for work products developed.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QUALITY: </a:t>
            </a: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essential practice for successful teams to follow.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CUSTOMER SATISFACTION: </a:t>
            </a: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assuring the customer that effective methods for software and systems integration have been compliant and meet concrete requirement expectations.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43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3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3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AND SYSTEMS INTEGRATION OBJECTIVES ARE ACCOMPLISHED THROUGH: 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Agreeing on and identifying blocking issues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Assigning responsibility for clearing those blocking issues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Scheduling dates for responsible teams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Holding periodic meetings for issues and concerns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Evaluating current integration facility schedules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48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AND SYSTEMS INTEGRATION PLAN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defines processes/procedures used to integrate defined work products, systems or subsystems, and hardware units into a software/systems integration.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Includes</a:t>
            </a:r>
            <a:r>
              <a:rPr lang="en-US" sz="28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software integration planning in coordination with other formal test activities, risk assessment, product evaluations, configuration management (CM), and any other necessary support activities.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AND SYSTEMS INTEGRATION FACILITY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primary facility for hardware, software integration, and system-level testing.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6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Supports</a:t>
            </a:r>
            <a:r>
              <a:rPr lang="en-US" sz="36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software design and hardware equipment integration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4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FACILITY OPERATIONS &amp; CONFIGURATION 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Operations Purpose</a:t>
            </a: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determines software design/development and tests to be conducted and establishes the environment for software and hardware configurations.</a:t>
            </a:r>
          </a:p>
          <a:p>
            <a:pPr marL="1100000" marR="0" lvl="5" indent="-2364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 systems integration facility operations are conducted, systems are integrated, and performance is measured.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Configuration Purpose</a:t>
            </a: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to support design and test operations.</a:t>
            </a:r>
          </a:p>
          <a:p>
            <a:pPr marL="1046988" marR="0" lvl="4" indent="-348488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Documented drawings to lay out facility configuration and  coordinate with hardware, electrical engineering, and hardware quality.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6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INTEGRATION SETUP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Occurs within the system, emphasizing interfaces and operations between components, such as  hardware/software, interfaces, and other supporting functions.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Work products integrated and performed incrementally.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60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TEST TEAM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0" marR="0" lvl="0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55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Responsibility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formal qualifications of a specified system requirement.</a:t>
            </a:r>
          </a:p>
          <a:p>
            <a:pPr marL="0" marR="0" lvl="0" indent="0" algn="l" rtl="0">
              <a:lnSpc>
                <a:spcPct val="75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55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Work Environment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inside the facilities’ operations with other systems and software personnel. </a:t>
            </a:r>
          </a:p>
          <a:p>
            <a:pPr marL="0" marR="0" lvl="0" indent="0" algn="l" rtl="0">
              <a:lnSpc>
                <a:spcPct val="75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55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Required Documentation</a:t>
            </a:r>
            <a:r>
              <a:rPr lang="en-US" sz="24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defines and documents the progression and interdependency of test artifacts. </a:t>
            </a:r>
          </a:p>
          <a:p>
            <a:pPr marL="1699999" marR="0" lvl="8" indent="-239499" algn="l" rtl="0">
              <a:lnSpc>
                <a:spcPct val="75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97619"/>
              <a:buFont typeface="Arial"/>
              <a:buChar char="•"/>
            </a:pPr>
            <a:r>
              <a:rPr lang="en-US" sz="205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SSIP</a:t>
            </a:r>
          </a:p>
          <a:p>
            <a:pPr marL="1699999" marR="0" lvl="8" indent="-239499" algn="l" rtl="0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97619"/>
              <a:buFont typeface="Arial"/>
              <a:buChar char="•"/>
            </a:pPr>
            <a:r>
              <a:rPr lang="en-US" sz="205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Integration and installation procedures</a:t>
            </a:r>
          </a:p>
          <a:p>
            <a:pPr marL="1699999" marR="0" lvl="8" indent="-239499" algn="l" rtl="0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97619"/>
              <a:buFont typeface="Arial"/>
              <a:buChar char="•"/>
            </a:pPr>
            <a:r>
              <a:rPr lang="en-US" sz="205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Design documentation</a:t>
            </a:r>
          </a:p>
          <a:p>
            <a:pPr marL="1699999" marR="0" lvl="8" indent="-239499" algn="l" rtl="0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97619"/>
              <a:buFont typeface="Arial"/>
              <a:buChar char="•"/>
            </a:pPr>
            <a:r>
              <a:rPr lang="en-US" sz="205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User and operation guides</a:t>
            </a:r>
          </a:p>
          <a:p>
            <a:pPr marL="1699999" marR="0" lvl="8" indent="-239499" algn="l" rtl="0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97619"/>
              <a:buFont typeface="Arial"/>
              <a:buChar char="•"/>
            </a:pPr>
            <a:r>
              <a:rPr lang="en-US" sz="205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Test and analysis reports</a:t>
            </a:r>
          </a:p>
          <a:p>
            <a:pPr marL="1699999" marR="0" lvl="8" indent="-239499" algn="l" rtl="0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97619"/>
              <a:buFont typeface="Arial"/>
              <a:buChar char="•"/>
            </a:pPr>
            <a:r>
              <a:rPr lang="en-US" sz="205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Compliance documentation or sheets</a:t>
            </a:r>
          </a:p>
          <a:p>
            <a:pPr marL="1699999" marR="0" lvl="8" indent="-239499" algn="l" rtl="0">
              <a:lnSpc>
                <a:spcPct val="75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97619"/>
              <a:buFont typeface="Arial"/>
              <a:buChar char="•"/>
            </a:pPr>
            <a:r>
              <a:rPr lang="en-US" sz="205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Hardware drawings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INTEGRATION TEST PROCESSES</a:t>
            </a: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 acceptance testing has been completed at the end of formal qualification testing.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  <a:p>
            <a:pPr marL="1865760" marR="0" lvl="7" indent="-46875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Develop Test</a:t>
            </a:r>
          </a:p>
          <a:p>
            <a:pPr marL="1865760" marR="0" lvl="7" indent="-46875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Develop Procedures</a:t>
            </a:r>
          </a:p>
          <a:p>
            <a:pPr marL="1865760" marR="0" lvl="7" indent="-468759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/>
              <a:buAutoNum type="arabicPeriod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Acceptance Test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Retrospec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1013</Words>
  <Application>Microsoft Office PowerPoint</Application>
  <PresentationFormat>Widescreen</PresentationFormat>
  <Paragraphs>106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Noto Symbol</vt:lpstr>
      <vt:lpstr>Retrospect</vt:lpstr>
      <vt:lpstr>Software and Systems Integration</vt:lpstr>
      <vt:lpstr>Upon completion of this week’s activities, you will be able to:</vt:lpstr>
      <vt:lpstr> SOFTWARE AND SYSTEMS INTEGRATION OBJECTIVES ARE ACCOMPLISHED THROUGH: </vt:lpstr>
      <vt:lpstr>SOFTWARE AND SYSTEMS INTEGRATION PLAN</vt:lpstr>
      <vt:lpstr>SOFTWARE AND SYSTEMS INTEGRATION FACILITY</vt:lpstr>
      <vt:lpstr>FACILITY OPERATIONS &amp; CONFIGURATION </vt:lpstr>
      <vt:lpstr>INTEGRATION SETUP</vt:lpstr>
      <vt:lpstr>TEST TEAM</vt:lpstr>
      <vt:lpstr>INTEGRATION TEST PROCESSES</vt:lpstr>
      <vt:lpstr>QUALITY PARTICIPATION IN SOFTWARE AND SYSTEMS INTEGRATION</vt:lpstr>
      <vt:lpstr>QUALITY CHECKLIST</vt:lpstr>
      <vt:lpstr>VERIFICATION AND VALIDATION</vt:lpstr>
      <vt:lpstr>LATE NIGHTS, EARLY MORNINGS, AND WEEKENDS</vt:lpstr>
      <vt:lpstr>SOFTWARE QUALITY SUPPORT</vt:lpstr>
      <vt:lpstr>EFFECTIVE METHODS FOR SOFTWARE AND SYSTEMS INTEGRATION INCLUDE:</vt:lpstr>
      <vt:lpstr>PLANNING</vt:lpstr>
      <vt:lpstr>RISK MANAGEMENT</vt:lpstr>
      <vt:lpstr>BASIC PROCESS STEPS </vt:lpstr>
      <vt:lpstr>REQUIREMENTS</vt:lpstr>
      <vt:lpstr>COMPONENTS OF SUCCESS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and Systems Integration</dc:title>
  <cp:lastModifiedBy>fahad towaibah</cp:lastModifiedBy>
  <cp:revision>4</cp:revision>
  <dcterms:modified xsi:type="dcterms:W3CDTF">2016-01-05T16:01:55Z</dcterms:modified>
</cp:coreProperties>
</file>