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123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27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5479138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5962294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5614529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6401770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6062423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9580624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2669691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9273275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6602575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5" name="Shape 19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4567362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221225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942507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364992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4040470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3291447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7066341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7513333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0360768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6258911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400801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ctr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Font typeface="Calibri"/>
              <a:buNone/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ubTitle" idx="1"/>
          </p:nvPr>
        </p:nvSpPr>
        <p:spPr>
          <a:xfrm>
            <a:off x="1100050" y="4455619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None/>
              <a:defRPr/>
            </a:lvl1pPr>
            <a:lvl2pPr marL="457200" marR="0" lvl="1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2pPr>
            <a:lvl3pPr marL="914400" marR="0" lvl="2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3pPr>
            <a:lvl4pPr marL="1371600" marR="0" lvl="3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4pPr>
            <a:lvl5pPr marL="1828800" marR="0" lvl="4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5pPr>
            <a:lvl6pPr marL="2286000" marR="0" lvl="5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6pPr>
            <a:lvl7pPr marL="2743200" marR="0" lvl="6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7pPr>
            <a:lvl8pPr marL="3200400" marR="0" lvl="7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8pPr>
            <a:lvl9pPr marL="3657600" marR="0" lvl="8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" name="Shape 22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 rot="5400000">
            <a:off x="4114799" y="-1171785"/>
            <a:ext cx="4023360" cy="10058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1" name="Shape 91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 rot="5400000">
            <a:off x="7160639" y="1979038"/>
            <a:ext cx="5757421" cy="2628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 rot="5400000">
            <a:off x="1826639" y="-573660"/>
            <a:ext cx="5757422" cy="7734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" name="Shape 31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rtl="0">
              <a:lnSpc>
                <a:spcPct val="85000"/>
              </a:lnSpc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1097279" y="4453128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7" name="Shape 37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6217919" y="1845734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1097279" y="1846051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lvl="0" indent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2"/>
          </p:nvPr>
        </p:nvSpPr>
        <p:spPr>
          <a:xfrm>
            <a:off x="1097279" y="2582333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3"/>
          </p:nvPr>
        </p:nvSpPr>
        <p:spPr>
          <a:xfrm>
            <a:off x="6217919" y="1846051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lvl="0" indent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4"/>
          </p:nvPr>
        </p:nvSpPr>
        <p:spPr>
          <a:xfrm>
            <a:off x="6217919" y="2582333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1" name="Shape 61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/>
        </p:nvSpPr>
        <p:spPr>
          <a:xfrm>
            <a:off x="15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" name="Shape 67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457200" y="594358"/>
            <a:ext cx="3200399" cy="228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4800600" y="731520"/>
            <a:ext cx="6492239" cy="5257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2"/>
          </p:nvPr>
        </p:nvSpPr>
        <p:spPr>
          <a:xfrm>
            <a:off x="457200" y="2926080"/>
            <a:ext cx="3200399" cy="33791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Clr>
                <a:srgbClr val="FFFFFF"/>
              </a:buClr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465512" y="6459785"/>
            <a:ext cx="261850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800600" y="6459785"/>
            <a:ext cx="4648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/>
        </p:nvSpPr>
        <p:spPr>
          <a:xfrm>
            <a:off x="0" y="4953000"/>
            <a:ext cx="12188824" cy="19049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6" name="Shape 76"/>
          <p:cNvSpPr/>
          <p:nvPr/>
        </p:nvSpPr>
        <p:spPr>
          <a:xfrm>
            <a:off x="15" y="491507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1097279" y="5074919"/>
            <a:ext cx="10113264" cy="8229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pic>
        <p:nvPicPr>
          <p:cNvPr id="78" name="Shape 78"/>
          <p:cNvPicPr preferRelativeResize="0">
            <a:picLocks noGrp="1"/>
          </p:cNvPicPr>
          <p:nvPr>
            <p:ph type="pic" idx="2"/>
          </p:nvPr>
        </p:nvPicPr>
        <p:blipFill/>
        <p:spPr>
          <a:xfrm>
            <a:off x="15" y="0"/>
            <a:ext cx="12191984" cy="4915076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</p:pic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1097279" y="5907023"/>
            <a:ext cx="10113264" cy="5943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spcAft>
                <a:spcPts val="600"/>
              </a:spcAft>
              <a:buClr>
                <a:srgbClr val="FFFFFF"/>
              </a:buClr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" name="Shape 7"/>
          <p:cNvSpPr/>
          <p:nvPr/>
        </p:nvSpPr>
        <p:spPr>
          <a:xfrm>
            <a:off x="0" y="6334316"/>
            <a:ext cx="12192000" cy="659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marR="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marR="0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marR="0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marR="0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marR="0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marR="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marR="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marR="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marR="0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" name="Shape 13"/>
          <p:cNvCxnSpPr/>
          <p:nvPr/>
        </p:nvCxnSpPr>
        <p:spPr>
          <a:xfrm>
            <a:off x="1193532" y="1737844"/>
            <a:ext cx="9966959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ctr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SzPct val="25000"/>
              <a:buFont typeface="Calibri"/>
              <a:buNone/>
            </a:pPr>
            <a:r>
              <a:rPr lang="en-US" sz="80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80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8000" b="1" i="1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 Software Integration 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subTitle" idx="1"/>
          </p:nvPr>
        </p:nvSpPr>
        <p:spPr>
          <a:xfrm>
            <a:off x="1100050" y="4455619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IT 440: SYSTEM INTEGRATION</a:t>
            </a:r>
          </a:p>
          <a:p>
            <a:pPr marL="0" marR="0" lvl="0" indent="0" algn="r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25000"/>
              <a:buFont typeface="Calibri"/>
              <a:buNone/>
            </a:pPr>
            <a:endParaRPr sz="24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60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OPERATIONS</a:t>
            </a:r>
          </a:p>
        </p:txBody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6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Intrinsic adaptation for software operations include: 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parameter-based</a:t>
            </a:r>
            <a:r>
              <a:rPr lang="en-US" sz="36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initialization data 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settings selected</a:t>
            </a:r>
            <a:r>
              <a:rPr lang="en-US" sz="36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/entered by designer/developer 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test teams </a:t>
            </a:r>
            <a:r>
              <a:rPr lang="en-US" sz="36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during operations of the software 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systems retained </a:t>
            </a:r>
            <a:r>
              <a:rPr lang="en-US" sz="3600" b="0" i="0" u="none" strike="noStrike" cap="none" dirty="0" smtClean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for other test integration purposes.</a:t>
            </a:r>
            <a:endParaRPr lang="en-US" sz="3600" b="0" i="0" u="none" strike="noStrike" cap="none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48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DESIGN/DEVELOPMENT ENVIRONMENT REQUIREMENTS</a:t>
            </a:r>
          </a:p>
        </p:txBody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Plans must </a:t>
            </a:r>
            <a:r>
              <a:rPr lang="en-US" sz="36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ensure</a:t>
            </a:r>
            <a:r>
              <a:rPr lang="en-US" sz="36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6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each element of an environment performs to intended functions</a:t>
            </a:r>
            <a:r>
              <a:rPr lang="en-US" sz="36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Plans </a:t>
            </a:r>
            <a:r>
              <a:rPr lang="en-US" sz="36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provide requirements for test environments </a:t>
            </a:r>
            <a:r>
              <a:rPr lang="en-US" sz="36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en-US" sz="36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perform software testing</a:t>
            </a:r>
            <a:r>
              <a:rPr lang="en-US" sz="36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6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including integration, troubleshooting, and checkout</a:t>
            </a:r>
          </a:p>
          <a:p>
            <a:pPr marL="749808" marR="0" lvl="3" indent="-19100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20000"/>
              <a:buFont typeface="Arial"/>
              <a:buChar char="•"/>
            </a:pPr>
            <a:r>
              <a:rPr lang="en-US" sz="30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6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ensure each element of the test environment performs intended functions.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None/>
            </a:pPr>
            <a:endParaRPr sz="2000" b="0" i="0" u="none" strike="noStrike" cap="none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None/>
            </a:pPr>
            <a:endParaRPr sz="2000" b="0" i="0" u="none" strike="noStrike" cap="none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60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CONFIGURATION</a:t>
            </a:r>
          </a:p>
        </p:txBody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2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Configuration Identifications Purpose</a:t>
            </a: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ensures configuration control.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2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Configured Baseline Purpose</a:t>
            </a: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identifies the development life cycle- specifically, functional and allocated work product baselines. 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Configured baselines are defined by unique software documentation and media software.  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6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None/>
            </a:pPr>
            <a:endParaRPr sz="20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60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INTEGRATION SETUP</a:t>
            </a:r>
          </a:p>
        </p:txBody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Involves planning with program and project managers to coordinate with the facility operations manager</a:t>
            </a:r>
            <a:r>
              <a:rPr lang="en-US" sz="32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Allocated resources </a:t>
            </a:r>
            <a:r>
              <a:rPr lang="en-US" sz="32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(i.e., computers, workstations, and hardware units) provided to the software designer/developer and test teams to conduct informal integration testing.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Software engineering </a:t>
            </a:r>
            <a:r>
              <a:rPr lang="en-US" sz="32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builds and loading into hardware units are performed by build engineers.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6000" b="1" i="0" u="none" strike="noStrike" cap="none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INTEGRATION TEST</a:t>
            </a:r>
          </a:p>
        </p:txBody>
      </p:sp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System integration tests are </a:t>
            </a:r>
            <a:r>
              <a:rPr lang="en-US" sz="28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conducted</a:t>
            </a: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inside programs </a:t>
            </a: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and </a:t>
            </a:r>
            <a:r>
              <a:rPr lang="en-US" sz="2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project integration facilities</a:t>
            </a: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Includes verification steps</a:t>
            </a: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ensures tests provide a check of the capabilities of software and hardware units. 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Repeated numerous times</a:t>
            </a: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ensures all integration test problems are resolved, performance is accomplished early in the defined system, and the system is working to software requirements.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54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INSTALLATION PLANS AND PROCEDURES</a:t>
            </a:r>
          </a:p>
        </p:txBody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28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defines systems’ specification requirements .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Software integration test plans</a:t>
            </a: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covers the testing of requirements and verification methods conducted in the DF. 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Specific integration test plans</a:t>
            </a: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consist of checkout activities to ensure system utilization.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Integration testing environment</a:t>
            </a: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provides necessary steps to be followed, data collected, and analysis solutions are used or implemented 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Installation test plans</a:t>
            </a: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peer reviewed and approved for release by program and project managers </a:t>
            </a:r>
          </a:p>
          <a:p>
            <a:pPr marL="1699999" marR="0" lvl="8" indent="-239499" algn="l" rtl="0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prepares for the start of software integration testing.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60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INTEGRATION LOG</a:t>
            </a:r>
          </a:p>
        </p:txBody>
      </p:sp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8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provides a view of the day-to-day operations for the design and test teams using hardware units for integration and checkout.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8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Use</a:t>
            </a: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supports operational setup activities. </a:t>
            </a:r>
          </a:p>
          <a:p>
            <a:pPr marL="1699999" marR="0" lvl="8" indent="-23949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design teams  have the ability to fix/debug problems and work with test teams </a:t>
            </a:r>
          </a:p>
          <a:p>
            <a:pPr marL="1699999" marR="0" lvl="8" indent="-239499" algn="l" rtl="0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Ensures plans and procedures will be ready for release to support formal test phases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5400" b="1" i="0" u="none" strike="noStrike" cap="none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INTEGRATION VERIFICATION AND VALIDATION</a:t>
            </a:r>
          </a:p>
        </p:txBody>
      </p:sp>
      <p:sp>
        <p:nvSpPr>
          <p:cNvPr id="198" name="Shape 198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40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Verification</a:t>
            </a:r>
            <a:r>
              <a:rPr lang="en-US" sz="40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set of tasks to ensure correct implementation techniques are in place and </a:t>
            </a:r>
            <a:r>
              <a:rPr lang="en-US" sz="40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product</a:t>
            </a:r>
            <a:r>
              <a:rPr lang="en-US" sz="40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integrated </a:t>
            </a:r>
            <a:r>
              <a:rPr lang="en-US" sz="40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correctly</a:t>
            </a:r>
            <a:r>
              <a:rPr lang="en-US" sz="40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None/>
            </a:pPr>
            <a:endParaRPr sz="4000" b="0" i="0" u="none" strike="noStrike" cap="none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40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Validation</a:t>
            </a:r>
            <a:r>
              <a:rPr lang="en-US" sz="40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ensures the correct work product is the </a:t>
            </a:r>
            <a:r>
              <a:rPr lang="en-US" sz="40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correct product </a:t>
            </a:r>
            <a:r>
              <a:rPr lang="en-US" sz="40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to validate.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None/>
            </a:pPr>
            <a:endParaRPr sz="2000" b="0" i="0" u="none" strike="noStrike" cap="none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60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QUALITY TEAM ROLE </a:t>
            </a:r>
          </a:p>
        </p:txBody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Performs technical reviews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2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Audits configuration management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2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integration progression monitoring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2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Reviews plans, procedures, and documentation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2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Tests qualification and acceptance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2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Witnesses implemented plans/procedures during integration/testing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title"/>
          </p:nvPr>
        </p:nvSpPr>
        <p:spPr>
          <a:xfrm>
            <a:off x="786383" y="394977"/>
            <a:ext cx="10058399" cy="89432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48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CONFIGURATION REVIEWS AND AUDITS</a:t>
            </a:r>
          </a:p>
        </p:txBody>
      </p:sp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None/>
            </a:pPr>
            <a:endParaRPr sz="3600" b="1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lang="en-US" sz="36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ensures all elements of software configurations are developed and in control during software integration and test activities.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Key Timing</a:t>
            </a:r>
            <a:r>
              <a:rPr lang="en-US" sz="36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before entering into formal software and systems integration.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48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Upon completion of this week’s activities, you will be able to: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Discuss how the methods for software integration provide required steps to be con­ducted for integration and checkout of informal software engineering builds.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Explain why the software design/development team and test engineers need to develop a strategy for planning, design, execution, data collection, and test evaluation.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Identify the software integration activities, which are informal and flexible for software checkout to prepare for the software and systems integration phase of the work product.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None/>
            </a:pPr>
            <a:endParaRPr sz="20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60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INTEGRATION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Methods</a:t>
            </a:r>
            <a:r>
              <a:rPr lang="en-US" sz="36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provide required steps to be conducted for integration and checkout of informal software engineering builds.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Activities</a:t>
            </a:r>
            <a:r>
              <a:rPr lang="en-US" sz="36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informal and flexible for software checkout to prepare for the software and systems integration phase.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 sz="54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54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54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54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INTEGRATION STRATEGY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None/>
            </a:pPr>
            <a:endParaRPr sz="32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2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describes the steps to be conducted as part of the implementation of software to start integration activities.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2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Importance</a:t>
            </a: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flexibility with an approach that to show change.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6000" b="1" i="0" u="none" strike="noStrike" cap="none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PLANNING CHARACTERISTICS</a:t>
            </a:r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None/>
            </a:pPr>
            <a:endParaRPr sz="2000" b="0" i="0" u="none" strike="noStrike" cap="none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40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Effectively conducted technical reviews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40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Differentiated </a:t>
            </a:r>
            <a:r>
              <a:rPr lang="en-US" sz="40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integration techniques </a:t>
            </a:r>
            <a:r>
              <a:rPr lang="en-US" sz="40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and </a:t>
            </a:r>
            <a:r>
              <a:rPr lang="en-US" sz="40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software approaches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40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Required involvement of software designers from start to finish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5400" b="1" i="0" u="none" strike="noStrike" cap="none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APPROACH TO SOFTWARE INTEGRATION</a:t>
            </a:r>
          </a:p>
        </p:txBody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Planned in advance as the start for effective software integration. </a:t>
            </a:r>
          </a:p>
          <a:p>
            <a:pPr marL="1300000" marR="0" lvl="6" indent="-233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accommodates lower-level integration to</a:t>
            </a:r>
            <a:r>
              <a:rPr lang="en-US" sz="2800" b="0" i="0" u="none" strike="noStrike" cap="none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verify software code development </a:t>
            </a: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that has been </a:t>
            </a:r>
            <a:r>
              <a:rPr lang="en-US" sz="2800" b="0" i="0" u="none" strike="noStrike" cap="none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implemented </a:t>
            </a:r>
            <a:r>
              <a:rPr lang="en-US" sz="2800" b="0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correctly </a:t>
            </a: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and </a:t>
            </a:r>
            <a:r>
              <a:rPr lang="en-US" sz="2800" b="0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major system functional expectations met </a:t>
            </a: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1300000" marR="0" lvl="6" indent="-233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provides guidance software design/development and </a:t>
            </a:r>
            <a:r>
              <a:rPr lang="en-US" sz="2800" b="0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test teams to reach milestone expectations.</a:t>
            </a:r>
          </a:p>
          <a:p>
            <a:pPr marL="1300000" marR="0" lvl="6" indent="-233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The steps occur </a:t>
            </a:r>
            <a:r>
              <a:rPr lang="en-US" sz="2800" b="0" i="0" u="none" strike="noStrike" cap="none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many times </a:t>
            </a: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each time deadlines occur.</a:t>
            </a:r>
          </a:p>
          <a:p>
            <a:pPr marL="1300000" marR="0" lvl="6" indent="-233200" algn="l" rtl="0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Measurement problems resolved early in schedules.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54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INTEGRATION TESTING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6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Concept</a:t>
            </a:r>
            <a:r>
              <a:rPr lang="en-US" sz="36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to </a:t>
            </a:r>
            <a:r>
              <a:rPr lang="en-US" sz="3600" b="0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uncover errors</a:t>
            </a:r>
            <a:r>
              <a:rPr lang="en-US" sz="36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600" b="0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troubleshoot</a:t>
            </a:r>
            <a:r>
              <a:rPr lang="en-US" sz="36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, and fix problems that occur during a test.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6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lang="en-US" sz="36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having plans and procedures in place ensure that testing strategies are not wasted time during integration. 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6000" b="1" i="0" u="none" strike="noStrike" cap="none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“BAM THEORY” APPROACH</a:t>
            </a:r>
          </a:p>
        </p:txBody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lvl="0" indent="-9144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28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to </a:t>
            </a:r>
            <a:r>
              <a:rPr lang="en-US" sz="2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attempt nonscheduled software integration and testing. </a:t>
            </a:r>
            <a:endParaRPr lang="en-US" sz="2800" b="0" i="0" u="none" strike="noStrike" cap="none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Three step approach</a:t>
            </a: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932688" marR="0" lvl="2" indent="-46278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lang="en-US" sz="2800" b="0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Software test plans, procedures</a:t>
            </a: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, or </a:t>
            </a:r>
            <a:r>
              <a:rPr lang="en-US" sz="2800" b="0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internal work instructions </a:t>
            </a: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are ready to support integration</a:t>
            </a:r>
          </a:p>
          <a:p>
            <a:pPr marL="932688" marR="0" lvl="2" indent="-46278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lang="en-US" sz="2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Software integration is ready for testing </a:t>
            </a: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to be conducted and </a:t>
            </a:r>
            <a:r>
              <a:rPr lang="en-US" sz="2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performed by all </a:t>
            </a:r>
            <a:r>
              <a:rPr lang="en-US" sz="2800" b="0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team </a:t>
            </a:r>
            <a:r>
              <a:rPr lang="en-US" sz="2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members</a:t>
            </a:r>
          </a:p>
          <a:p>
            <a:pPr marL="932688" marR="0" lvl="2" indent="-462788" algn="l" rtl="0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Control must be maintained between </a:t>
            </a:r>
            <a:r>
              <a:rPr lang="en-US" sz="2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multiple tests running </a:t>
            </a: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at the same time (lack of control can cause chaos)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60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DEVELOPMENT FACILITY</a:t>
            </a: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4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24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established early on in software design/development</a:t>
            </a: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phase</a:t>
            </a:r>
            <a:r>
              <a:rPr lang="en-US" sz="24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 for software integration activities.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4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Use</a:t>
            </a: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to </a:t>
            </a:r>
            <a:r>
              <a:rPr lang="en-US" sz="24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prepare software prior to delivery to a </a:t>
            </a:r>
            <a:r>
              <a:rPr lang="en-US" sz="24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software systems integration facility</a:t>
            </a: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(S/SIF).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Overview: includes geographic locations, facilities used, and secure areas.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Requirement: equipment furnished by customer, software, services, documentation, data, facilities, and a detailed schedule highlighting when needed items are included. </a:t>
            </a:r>
          </a:p>
          <a:p>
            <a:pPr marL="749808" marR="0" lvl="3" indent="-19100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Additional required resources: plans for obtaining the resources, dates needed, and availability of each resource item.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6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None/>
            </a:pPr>
            <a:endParaRPr sz="2000" b="0" i="0" u="none" strike="noStrike" cap="none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947</Words>
  <Application>Microsoft Office PowerPoint</Application>
  <PresentationFormat>Widescreen</PresentationFormat>
  <Paragraphs>88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Noto Symbol</vt:lpstr>
      <vt:lpstr>Retrospect</vt:lpstr>
      <vt:lpstr>  Software Integration </vt:lpstr>
      <vt:lpstr>Upon completion of this week’s activities, you will be able to:</vt:lpstr>
      <vt:lpstr>SOFTWARE INTEGRATION</vt:lpstr>
      <vt:lpstr>  SOFTWARE INTEGRATION STRATEGY</vt:lpstr>
      <vt:lpstr>PLANNING CHARACTERISTICS</vt:lpstr>
      <vt:lpstr>APPROACH TO SOFTWARE INTEGRATION</vt:lpstr>
      <vt:lpstr>SOFTWARE INTEGRATION TESTING</vt:lpstr>
      <vt:lpstr>“BAM THEORY” APPROACH</vt:lpstr>
      <vt:lpstr>DEVELOPMENT FACILITY</vt:lpstr>
      <vt:lpstr>SOFTWARE OPERATIONS</vt:lpstr>
      <vt:lpstr>SOFTWARE DESIGN/DEVELOPMENT ENVIRONMENT REQUIREMENTS</vt:lpstr>
      <vt:lpstr>SOFTWARE CONFIGURATION</vt:lpstr>
      <vt:lpstr>SOFTWARE INTEGRATION SETUP</vt:lpstr>
      <vt:lpstr>INTEGRATION TEST</vt:lpstr>
      <vt:lpstr>INSTALLATION PLANS AND PROCEDURES</vt:lpstr>
      <vt:lpstr>SOFTWARE INTEGRATION LOG</vt:lpstr>
      <vt:lpstr>INTEGRATION VERIFICATION AND VALIDATION</vt:lpstr>
      <vt:lpstr>QUALITY TEAM ROLE </vt:lpstr>
      <vt:lpstr>CONFIGURATION REVIEWS AND AUDITS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Software Integration </dc:title>
  <cp:lastModifiedBy>fahad towaibah</cp:lastModifiedBy>
  <cp:revision>8</cp:revision>
  <dcterms:modified xsi:type="dcterms:W3CDTF">2016-01-05T14:08:18Z</dcterms:modified>
</cp:coreProperties>
</file>