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3" name="Shape 15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9" name="Shape 15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5" name="Shape 16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1" name="Shape 17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7" name="Shape 17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1" name="Shape 11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3" name="Shape 12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1" name="Shape 14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" name="Shape 17"/>
          <p:cNvSpPr txBox="1"/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/>
            </a:lvl1pPr>
            <a:lvl2pPr indent="0" lvl="1" marL="4572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2pPr>
            <a:lvl3pPr indent="0" lvl="2" marL="9144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3pPr>
            <a:lvl4pPr indent="0" lvl="3" marL="13716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4pPr>
            <a:lvl5pPr indent="0" lvl="4" marL="18288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5pPr>
            <a:lvl6pPr indent="0" lvl="5" marL="22860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6pPr>
            <a:lvl7pPr indent="0" lvl="6" marL="27432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7pPr>
            <a:lvl8pPr indent="0" lvl="7" marL="32004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8pPr>
            <a:lvl9pPr indent="0" lvl="8" marL="36576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22" name="Shape 22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" type="body"/>
          </p:nvPr>
        </p:nvSpPr>
        <p:spPr>
          <a:xfrm rot="5400000">
            <a:off x="4114799" y="-1171785"/>
            <a:ext cx="4023360" cy="10058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2" name="Shape 92"/>
          <p:cNvSpPr txBox="1"/>
          <p:nvPr>
            <p:ph type="title"/>
          </p:nvPr>
        </p:nvSpPr>
        <p:spPr>
          <a:xfrm rot="5400000">
            <a:off x="7160639" y="1979038"/>
            <a:ext cx="5757421" cy="26288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93" name="Shape 93"/>
          <p:cNvSpPr txBox="1"/>
          <p:nvPr>
            <p:ph idx="1" type="body"/>
          </p:nvPr>
        </p:nvSpPr>
        <p:spPr>
          <a:xfrm rot="5400000">
            <a:off x="1826639" y="-573660"/>
            <a:ext cx="5757422" cy="7734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94" name="Shape 94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5" name="Shape 95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mar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lt1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" name="Shape 3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lnSpc>
                <a:spcPct val="85000"/>
              </a:lnSpc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1097279" y="4453128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37" name="Shape 37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109727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2" type="body"/>
          </p:nvPr>
        </p:nvSpPr>
        <p:spPr>
          <a:xfrm>
            <a:off x="109727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3" type="body"/>
          </p:nvPr>
        </p:nvSpPr>
        <p:spPr>
          <a:xfrm>
            <a:off x="621791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4" type="body"/>
          </p:nvPr>
        </p:nvSpPr>
        <p:spPr>
          <a:xfrm>
            <a:off x="621791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" name="Shape 62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15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8" name="Shape 68"/>
          <p:cNvSpPr txBox="1"/>
          <p:nvPr>
            <p:ph type="title"/>
          </p:nvPr>
        </p:nvSpPr>
        <p:spPr>
          <a:xfrm>
            <a:off x="457200" y="594358"/>
            <a:ext cx="3200399" cy="22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4800600" y="731520"/>
            <a:ext cx="6492239" cy="5257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2" type="body"/>
          </p:nvPr>
        </p:nvSpPr>
        <p:spPr>
          <a:xfrm>
            <a:off x="457200" y="2926080"/>
            <a:ext cx="3200399" cy="33791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65512" y="6459785"/>
            <a:ext cx="261850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4800600" y="6459785"/>
            <a:ext cx="4648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/>
        </p:nvSpPr>
        <p:spPr>
          <a:xfrm>
            <a:off x="0" y="4953000"/>
            <a:ext cx="12188824" cy="1904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15" y="491507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" name="Shape 77"/>
          <p:cNvSpPr txBox="1"/>
          <p:nvPr>
            <p:ph type="title"/>
          </p:nvPr>
        </p:nvSpPr>
        <p:spPr>
          <a:xfrm>
            <a:off x="1097279" y="5074919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8" name="Shape 78"/>
          <p:cNvSpPr/>
          <p:nvPr>
            <p:ph idx="2" type="pic"/>
          </p:nvPr>
        </p:nvSpPr>
        <p:spPr>
          <a:xfrm>
            <a:off x="15" y="0"/>
            <a:ext cx="12191984" cy="4915076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1097279" y="5907023"/>
            <a:ext cx="10113264" cy="594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6334316"/>
            <a:ext cx="12192000" cy="65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" name="Shape 8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" name="Shape 9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marR="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13" name="Shape 13"/>
          <p:cNvCxnSpPr/>
          <p:nvPr/>
        </p:nvCxnSpPr>
        <p:spPr>
          <a:xfrm>
            <a:off x="1193532" y="1737844"/>
            <a:ext cx="996695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1" lang="en-US" sz="72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Implementation</a:t>
            </a:r>
          </a:p>
        </p:txBody>
      </p:sp>
      <p:sp>
        <p:nvSpPr>
          <p:cNvPr id="102" name="Shape 102"/>
          <p:cNvSpPr txBox="1"/>
          <p:nvPr>
            <p:ph idx="1" type="subTitle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IT 440: SYSTEM INTEGRATION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IBM RATIONAL CLEARQUEST</a:t>
            </a:r>
          </a:p>
        </p:txBody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provides support for change request management processes and is a ClearCase complementary tool.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recording, tracking, and reporting and provides internal access control mechanisms for permitting the restriction of work product updates throughout the various stages of software design/development, integration and test, and production processes.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MEDIA AND DATA</a:t>
            </a:r>
          </a:p>
        </p:txBody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Physical software media identification and labeling must be in accordance with program and project documented media requirements.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Media Label Documentation Items: 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Date: Day/month/year format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Title: Document the title of the software being produced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Derived from: Program and project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Special handling: Distribution requirements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Contract number: Document contract number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Part number: Document software identifier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version: Media version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FUTURE TRENDS</a:t>
            </a:r>
          </a:p>
        </p:txBody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Improvements in software technology will address and resolve issues and improvements required for:</a:t>
            </a:r>
          </a:p>
          <a:p>
            <a:pPr indent="-230000" lvl="7" marL="1500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Software design/development</a:t>
            </a:r>
          </a:p>
          <a:p>
            <a:pPr indent="-230000" lvl="7" marL="1500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Software process definition and enhancements</a:t>
            </a:r>
          </a:p>
          <a:p>
            <a:pPr indent="-230000" lvl="7" marL="1500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Reuse of software program and project artifacts</a:t>
            </a:r>
          </a:p>
          <a:p>
            <a:pPr indent="-230000" lvl="7" marL="1500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Ongoing support of past tool artifacts</a:t>
            </a:r>
          </a:p>
          <a:p>
            <a:pPr indent="-230000" lvl="7" marL="1500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Training for software design engineers</a:t>
            </a:r>
          </a:p>
          <a:p>
            <a:pPr indent="-230000" lvl="7" marL="1500000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Software tool disciplines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TOOL SUPPORT</a:t>
            </a:r>
          </a:p>
        </p:txBody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Key</a:t>
            </a: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selecting the right vendor products to match engineering needs.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Questions</a:t>
            </a: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necessary for meeting organizational needs.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PRIMARY STEPS </a:t>
            </a:r>
          </a:p>
        </p:txBody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Become effective for designing and developing work products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Establish the resources for use of software tools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Conduct software implementation with no problems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Conduct training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Upon completion of this week’s activities, you will be able to: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Explain how the software implementation method provides assurance that software engineering builds function as expected in target software and systems environments.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Identify how disciplined software implementation principles, planning, and resources for systems buildup provide effective testing to be conducted in a development facility for a software/system integration environment.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Discuss how the software released under configuration management control is described in a defined documented configuration management plan.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IMPLEMENTATION METHOD</a:t>
            </a:r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provides assurance that software engineering builds function as expected  and enables smooth execution for verification and validation activities.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The necessary requirements for software implementation is  released under configuration management control as described in a defined documented configuration management plan (CMP).</a:t>
            </a:r>
          </a:p>
          <a:p>
            <a:pPr indent="0" lvl="0" marL="0" marR="0" rtl="0" algn="l">
              <a:lnSpc>
                <a:spcPct val="90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br>
              <a:rPr b="0" i="0" lang="en-US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CONFIGURATION MANAGEMENT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ensures configuration management practices are applied consistently throughout the software life cycle for programs/products.</a:t>
            </a:r>
          </a:p>
          <a:p>
            <a:pPr indent="0" lvl="0" marL="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Team Focus</a:t>
            </a:r>
            <a:r>
              <a:rPr b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identifies and manages changes and maintains software configuration and documentation visibility.</a:t>
            </a:r>
          </a:p>
          <a:p>
            <a:pPr indent="0" lvl="0" marL="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Processes</a:t>
            </a:r>
            <a:r>
              <a:rPr b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controls storage, access, changes, archive, and release of the software work products.</a:t>
            </a:r>
          </a:p>
          <a:p>
            <a:pPr indent="0" lvl="0" marL="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Procedures</a:t>
            </a:r>
            <a:r>
              <a:rPr b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describes implementation of processes required to meet requirements and direction provided under plan association and documentation.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BUILD REQUESTS</a:t>
            </a:r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provides checklists to assemble, compile, link source code, build archive copies, and provide listings for use in software design/development, test, and work product customer delivery.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Processes: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include the capability to package builds and documentation together.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Requires coordinated communication between internal and external teams to be efficient and available for scheduled tests or configuration checkouts.</a:t>
            </a:r>
          </a:p>
          <a:p>
            <a:pPr indent="-3047" lvl="1" marL="15544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BUILD ENGINEER ROLE </a:t>
            </a: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Creates build folders to store documentation of software building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source code changes and control of the source code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Maintains and controls records during program and project development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CONFIGURATION MANAGEMENT TOOLS</a:t>
            </a:r>
          </a:p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t/>
            </a:r>
            <a:endParaRPr b="1" i="0" sz="28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provides the capabilities for adding new files to a software design/development environment in addition to providing  version control to directories and files.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Essential Elements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File sharing, parallel software design/development, multiple team support, and software reuse to ensure integration test activities demanded by the schedule.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IBM RATIONAL CLEARCASE</a:t>
            </a:r>
          </a:p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Definition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An object-oriented database utility provided to establish software product archiving, automation, identification, version/change control, engineering building, product releases, status accounting, and auditing activities.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provides an open architecture to implement configuration management and control solutions.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6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CLEARCASE ROLES</a:t>
            </a:r>
          </a:p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Architect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Configuration manager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Lead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Software design engineer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Build engineer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Retrospec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