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themeOverride+xml" PartName="/ppt/theme/themeOverride2.xml"/>
  <Override ContentType="application/vnd.openxmlformats-officedocument.themeOverride+xml" PartName="/ppt/theme/themeOverr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y="6858000" cx="12192000"/>
  <p:notesSz cx="6858000" cy="9144000"/>
  <p:embeddedFontLst>
    <p:embeddedFont>
      <p:font typeface="Calibri"/>
      <p:regular r:id="rId22"/>
      <p:bold r:id="rId23"/>
      <p:italic r:id="rId24"/>
      <p:boldItalic r:id="rId25"/>
    </p:embeddedFont>
  </p:embeddedFontLst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font" Target="fonts/Calibri-regular.fntdata"/><Relationship Id="rId21" Type="http://schemas.openxmlformats.org/officeDocument/2006/relationships/slide" Target="slides/slide16.xml"/><Relationship Id="rId24" Type="http://schemas.openxmlformats.org/officeDocument/2006/relationships/font" Target="fonts/Calibri-italic.fntdata"/><Relationship Id="rId23" Type="http://schemas.openxmlformats.org/officeDocument/2006/relationships/font" Target="fonts/Calibri-bold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schemas.openxmlformats.org/officeDocument/2006/relationships/font" Target="fonts/Calibri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1" name="Shape 101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5" name="Shape 155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1" name="Shape 161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7" name="Shape 16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3" name="Shape 17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9" name="Shape 17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5" name="Shape 185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1" name="Shape 191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7" name="Shape 10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3" name="Shape 11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9" name="Shape 11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5" name="Shape 125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1" name="Shape 131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7" name="Shape 13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3" name="Shape 14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9" name="Shape 14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00.jp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/>
          <p:nvPr/>
        </p:nvSpPr>
        <p:spPr>
          <a:xfrm>
            <a:off x="3175" y="6400800"/>
            <a:ext cx="12188824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" name="Shape 15"/>
          <p:cNvSpPr/>
          <p:nvPr/>
        </p:nvSpPr>
        <p:spPr>
          <a:xfrm>
            <a:off x="15" y="6334316"/>
            <a:ext cx="1218882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" name="Shape 16"/>
          <p:cNvSpPr txBox="1"/>
          <p:nvPr>
            <p:ph type="ctrTitle"/>
          </p:nvPr>
        </p:nvSpPr>
        <p:spPr>
          <a:xfrm>
            <a:off x="1097279" y="758952"/>
            <a:ext cx="10058399" cy="356615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marR="0" rtl="0" algn="l">
              <a:lnSpc>
                <a:spcPct val="85000"/>
              </a:lnSpc>
              <a:spcBef>
                <a:spcPts val="0"/>
              </a:spcBef>
              <a:buClr>
                <a:srgbClr val="262626"/>
              </a:buClr>
              <a:buFont typeface="Calibri"/>
              <a:buNone/>
              <a:defRPr/>
            </a:lvl1pPr>
            <a:lvl2pPr indent="0" marL="0" marR="0" rtl="0" algn="l">
              <a:spcBef>
                <a:spcPts val="0"/>
              </a:spcBef>
              <a:defRPr/>
            </a:lvl2pPr>
            <a:lvl3pPr indent="0" marL="0" marR="0" rtl="0" algn="l">
              <a:spcBef>
                <a:spcPts val="0"/>
              </a:spcBef>
              <a:defRPr/>
            </a:lvl3pPr>
            <a:lvl4pPr indent="0" marL="0" marR="0" rtl="0" algn="l">
              <a:spcBef>
                <a:spcPts val="0"/>
              </a:spcBef>
              <a:defRPr/>
            </a:lvl4pPr>
            <a:lvl5pPr indent="0" marL="0" marR="0" rtl="0" algn="l">
              <a:spcBef>
                <a:spcPts val="0"/>
              </a:spcBef>
              <a:defRPr/>
            </a:lvl5pPr>
            <a:lvl6pPr indent="0" marL="0" marR="0" rtl="0" algn="l">
              <a:spcBef>
                <a:spcPts val="0"/>
              </a:spcBef>
              <a:defRPr/>
            </a:lvl6pPr>
            <a:lvl7pPr indent="0" marL="0" marR="0" rtl="0" algn="l">
              <a:spcBef>
                <a:spcPts val="0"/>
              </a:spcBef>
              <a:defRPr/>
            </a:lvl7pPr>
            <a:lvl8pPr indent="0" marL="0" marR="0" rtl="0" algn="l">
              <a:spcBef>
                <a:spcPts val="0"/>
              </a:spcBef>
              <a:defRPr/>
            </a:lvl8pPr>
            <a:lvl9pPr indent="0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7" name="Shape 17"/>
          <p:cNvSpPr txBox="1"/>
          <p:nvPr>
            <p:ph idx="1" type="subTitle"/>
          </p:nvPr>
        </p:nvSpPr>
        <p:spPr>
          <a:xfrm>
            <a:off x="1100050" y="4455619"/>
            <a:ext cx="10058399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None/>
              <a:defRPr/>
            </a:lvl1pPr>
            <a:lvl2pPr indent="0" marL="457200" marR="0" rtl="0" algn="ctr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2pPr>
            <a:lvl3pPr indent="0" marL="914400" marR="0" rtl="0" algn="ctr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3pPr>
            <a:lvl4pPr indent="0" marL="1371600" marR="0" rtl="0" algn="ctr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4pPr>
            <a:lvl5pPr indent="0" marL="1828800" marR="0" rtl="0" algn="ctr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5pPr>
            <a:lvl6pPr indent="0" marL="2286000" marR="0" rtl="0" algn="ctr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6pPr>
            <a:lvl7pPr indent="0" marL="2743200" marR="0" rtl="0" algn="ctr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7pPr>
            <a:lvl8pPr indent="0" marL="3200400" marR="0" rtl="0" algn="ctr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8pPr>
            <a:lvl9pPr indent="0" marL="3657600" marR="0" rtl="0" algn="ctr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  <p:cxnSp>
        <p:nvCxnSpPr>
          <p:cNvPr id="21" name="Shape 21"/>
          <p:cNvCxnSpPr/>
          <p:nvPr/>
        </p:nvCxnSpPr>
        <p:spPr>
          <a:xfrm>
            <a:off x="1207658" y="4343400"/>
            <a:ext cx="987552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84" name="Shape 84"/>
          <p:cNvSpPr txBox="1"/>
          <p:nvPr>
            <p:ph idx="1" type="body"/>
          </p:nvPr>
        </p:nvSpPr>
        <p:spPr>
          <a:xfrm rot="5400000">
            <a:off x="4114799" y="-1171785"/>
            <a:ext cx="4023360" cy="10058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5560" marL="91440" rtl="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indent="-79248" marL="38404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indent="-97027" marL="56692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indent="-102108" marL="74980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indent="-94488" marL="93268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indent="-147500" marL="11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indent="-144300" marL="13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indent="-141100" marL="15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indent="-150599" marL="1699999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/>
        </p:txBody>
      </p:sp>
      <p:sp>
        <p:nvSpPr>
          <p:cNvPr id="85" name="Shape 85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6" name="Shape 86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7" name="Shape 87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/>
          <p:nvPr/>
        </p:nvSpPr>
        <p:spPr>
          <a:xfrm>
            <a:off x="3175" y="6400800"/>
            <a:ext cx="12188824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0" name="Shape 90"/>
          <p:cNvSpPr/>
          <p:nvPr/>
        </p:nvSpPr>
        <p:spPr>
          <a:xfrm>
            <a:off x="15" y="6334316"/>
            <a:ext cx="1218882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1" name="Shape 91"/>
          <p:cNvSpPr txBox="1"/>
          <p:nvPr>
            <p:ph type="title"/>
          </p:nvPr>
        </p:nvSpPr>
        <p:spPr>
          <a:xfrm rot="5400000">
            <a:off x="7160639" y="1979038"/>
            <a:ext cx="5757421" cy="26288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92" name="Shape 92"/>
          <p:cNvSpPr txBox="1"/>
          <p:nvPr>
            <p:ph idx="1" type="body"/>
          </p:nvPr>
        </p:nvSpPr>
        <p:spPr>
          <a:xfrm rot="5400000">
            <a:off x="1826639" y="-573660"/>
            <a:ext cx="5757422" cy="7734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5560" marL="91440" rtl="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indent="-79248" marL="38404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indent="-97027" marL="56692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indent="-102108" marL="74980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indent="-94488" marL="93268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indent="-147500" marL="11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indent="-144300" marL="13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indent="-141100" marL="15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indent="-150599" marL="1699999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/>
        </p:txBody>
      </p:sp>
      <p:sp>
        <p:nvSpPr>
          <p:cNvPr id="93" name="Shape 93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94" name="Shape 94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95" name="Shape 95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marL="0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4" name="Shape 24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5560" marL="91440" rtl="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indent="-79248" marL="38404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indent="-97027" marL="56692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indent="-102108" marL="74980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indent="-94488" marL="93268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indent="-147500" marL="11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indent="-144300" marL="13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indent="-141100" marL="15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indent="-150599" marL="1699999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/>
        </p:txBody>
      </p:sp>
      <p:sp>
        <p:nvSpPr>
          <p:cNvPr id="25" name="Shape 25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6" name="Shape 26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bg>
      <p:bgPr>
        <a:solidFill>
          <a:schemeClr val="lt1"/>
        </a:solidFill>
      </p:bgPr>
    </p:bg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/>
        </p:nvSpPr>
        <p:spPr>
          <a:xfrm>
            <a:off x="3175" y="6400800"/>
            <a:ext cx="12188824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0" name="Shape 30"/>
          <p:cNvSpPr/>
          <p:nvPr/>
        </p:nvSpPr>
        <p:spPr>
          <a:xfrm>
            <a:off x="15" y="6334316"/>
            <a:ext cx="1218882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1" name="Shape 31"/>
          <p:cNvSpPr txBox="1"/>
          <p:nvPr>
            <p:ph type="title"/>
          </p:nvPr>
        </p:nvSpPr>
        <p:spPr>
          <a:xfrm>
            <a:off x="1097279" y="758952"/>
            <a:ext cx="10058399" cy="356615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>
              <a:lnSpc>
                <a:spcPct val="85000"/>
              </a:lnSpc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2" name="Shape 32"/>
          <p:cNvSpPr txBox="1"/>
          <p:nvPr>
            <p:ph idx="1" type="body"/>
          </p:nvPr>
        </p:nvSpPr>
        <p:spPr>
          <a:xfrm>
            <a:off x="1097279" y="4453128"/>
            <a:ext cx="10058399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0"/>
              </a:spcBef>
              <a:buClr>
                <a:schemeClr val="dk2"/>
              </a:buClr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/>
        </p:txBody>
      </p:sp>
      <p:sp>
        <p:nvSpPr>
          <p:cNvPr id="33" name="Shape 33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34" name="Shape 34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35" name="Shape 35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  <p:cxnSp>
        <p:nvCxnSpPr>
          <p:cNvPr id="36" name="Shape 36"/>
          <p:cNvCxnSpPr/>
          <p:nvPr/>
        </p:nvCxnSpPr>
        <p:spPr>
          <a:xfrm>
            <a:off x="1207658" y="4343400"/>
            <a:ext cx="987552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9" name="Shape 39"/>
          <p:cNvSpPr txBox="1"/>
          <p:nvPr>
            <p:ph idx="1" type="body"/>
          </p:nvPr>
        </p:nvSpPr>
        <p:spPr>
          <a:xfrm>
            <a:off x="1097279" y="1845733"/>
            <a:ext cx="493776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5560" marL="91440" rtl="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indent="-79248" marL="38404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indent="-97027" marL="56692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indent="-102108" marL="74980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indent="-94488" marL="93268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indent="-147500" marL="11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indent="-144300" marL="13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indent="-141100" marL="15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indent="-150599" marL="1699999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2" type="body"/>
          </p:nvPr>
        </p:nvSpPr>
        <p:spPr>
          <a:xfrm>
            <a:off x="6217919" y="1845734"/>
            <a:ext cx="493776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5560" marL="91440" rtl="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indent="-79248" marL="38404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indent="-97027" marL="56692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indent="-102108" marL="74980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indent="-94488" marL="93268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indent="-147500" marL="11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indent="-144300" marL="13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indent="-141100" marL="15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indent="-150599" marL="1699999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/>
        </p:txBody>
      </p:sp>
      <p:sp>
        <p:nvSpPr>
          <p:cNvPr id="41" name="Shape 41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42" name="Shape 42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1097279" y="1846051"/>
            <a:ext cx="4937760" cy="73628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rtl="0">
              <a:spcBef>
                <a:spcPts val="0"/>
              </a:spcBef>
              <a:buClr>
                <a:schemeClr val="dk2"/>
              </a:buClr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2" type="body"/>
          </p:nvPr>
        </p:nvSpPr>
        <p:spPr>
          <a:xfrm>
            <a:off x="1097279" y="2582333"/>
            <a:ext cx="4937760" cy="337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5560" marL="91440" rtl="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indent="-79248" marL="38404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indent="-97027" marL="56692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indent="-102108" marL="74980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indent="-94488" marL="93268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indent="-147500" marL="11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indent="-144300" marL="13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indent="-141100" marL="15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indent="-150599" marL="1699999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/>
        </p:txBody>
      </p:sp>
      <p:sp>
        <p:nvSpPr>
          <p:cNvPr id="48" name="Shape 48"/>
          <p:cNvSpPr txBox="1"/>
          <p:nvPr>
            <p:ph idx="3" type="body"/>
          </p:nvPr>
        </p:nvSpPr>
        <p:spPr>
          <a:xfrm>
            <a:off x="6217919" y="1846051"/>
            <a:ext cx="4937760" cy="73628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rtl="0">
              <a:spcBef>
                <a:spcPts val="0"/>
              </a:spcBef>
              <a:buClr>
                <a:schemeClr val="dk2"/>
              </a:buClr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49" name="Shape 49"/>
          <p:cNvSpPr txBox="1"/>
          <p:nvPr>
            <p:ph idx="4" type="body"/>
          </p:nvPr>
        </p:nvSpPr>
        <p:spPr>
          <a:xfrm>
            <a:off x="6217919" y="2582333"/>
            <a:ext cx="4937760" cy="337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5560" marL="91440" rtl="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indent="-79248" marL="38404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indent="-97027" marL="56692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indent="-102108" marL="74980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indent="-94488" marL="93268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indent="-147500" marL="11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indent="-144300" marL="13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indent="-141100" marL="15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indent="-150599" marL="1699999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/>
        </p:txBody>
      </p:sp>
      <p:sp>
        <p:nvSpPr>
          <p:cNvPr id="50" name="Shape 50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51" name="Shape 51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52" name="Shape 52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5" name="Shape 55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56" name="Shape 56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57" name="Shape 57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/>
          <p:nvPr/>
        </p:nvSpPr>
        <p:spPr>
          <a:xfrm>
            <a:off x="3175" y="6400800"/>
            <a:ext cx="12188824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0" name="Shape 60"/>
          <p:cNvSpPr/>
          <p:nvPr/>
        </p:nvSpPr>
        <p:spPr>
          <a:xfrm>
            <a:off x="15" y="6334316"/>
            <a:ext cx="1218882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1" name="Shape 61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62" name="Shape 62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63" name="Shape 63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/>
        </p:nvSpPr>
        <p:spPr>
          <a:xfrm>
            <a:off x="15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6" name="Shape 66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7" name="Shape 67"/>
          <p:cNvSpPr txBox="1"/>
          <p:nvPr>
            <p:ph type="title"/>
          </p:nvPr>
        </p:nvSpPr>
        <p:spPr>
          <a:xfrm>
            <a:off x="457200" y="594358"/>
            <a:ext cx="3200399" cy="2286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x="4800600" y="731520"/>
            <a:ext cx="6492239" cy="52577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5560" marL="91440" rtl="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indent="-79248" marL="38404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indent="-97027" marL="56692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indent="-102108" marL="74980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indent="-94488" marL="932688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indent="-147500" marL="11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indent="-144300" marL="13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indent="-141100" marL="150000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indent="-150599" marL="1699999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/>
        </p:txBody>
      </p:sp>
      <p:sp>
        <p:nvSpPr>
          <p:cNvPr id="69" name="Shape 69"/>
          <p:cNvSpPr txBox="1"/>
          <p:nvPr>
            <p:ph idx="2" type="body"/>
          </p:nvPr>
        </p:nvSpPr>
        <p:spPr>
          <a:xfrm>
            <a:off x="457200" y="2926080"/>
            <a:ext cx="3200399" cy="337912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0"/>
              </a:spcBef>
              <a:buClr>
                <a:srgbClr val="FFFFFF"/>
              </a:buClr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70" name="Shape 70"/>
          <p:cNvSpPr txBox="1"/>
          <p:nvPr>
            <p:ph idx="10" type="dt"/>
          </p:nvPr>
        </p:nvSpPr>
        <p:spPr>
          <a:xfrm>
            <a:off x="465512" y="6459785"/>
            <a:ext cx="261850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1" name="Shape 71"/>
          <p:cNvSpPr txBox="1"/>
          <p:nvPr>
            <p:ph idx="11" type="ftr"/>
          </p:nvPr>
        </p:nvSpPr>
        <p:spPr>
          <a:xfrm>
            <a:off x="4800600" y="6459785"/>
            <a:ext cx="4648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2" name="Shape 72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/>
          <p:nvPr/>
        </p:nvSpPr>
        <p:spPr>
          <a:xfrm>
            <a:off x="0" y="4953000"/>
            <a:ext cx="12188824" cy="190499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5" name="Shape 75"/>
          <p:cNvSpPr/>
          <p:nvPr/>
        </p:nvSpPr>
        <p:spPr>
          <a:xfrm>
            <a:off x="15" y="4915076"/>
            <a:ext cx="1218882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6" name="Shape 76"/>
          <p:cNvSpPr txBox="1"/>
          <p:nvPr>
            <p:ph type="title"/>
          </p:nvPr>
        </p:nvSpPr>
        <p:spPr>
          <a:xfrm>
            <a:off x="1097279" y="5074919"/>
            <a:ext cx="10113264" cy="82296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pic>
        <p:nvPicPr>
          <p:cNvPr id="77" name="Shape 77"/>
          <p:cNvPicPr preferRelativeResize="0"/>
          <p:nvPr>
            <p:ph idx="2" type="pic"/>
          </p:nvPr>
        </p:nvPicPr>
        <p:blipFill/>
        <p:spPr>
          <a:xfrm>
            <a:off x="15" y="0"/>
            <a:ext cx="12191984" cy="4915076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 b="0" l="0" r="0" t="0"/>
            </a:stretch>
          </a:blipFill>
          <a:ln>
            <a:noFill/>
          </a:ln>
        </p:spPr>
      </p:pic>
      <p:sp>
        <p:nvSpPr>
          <p:cNvPr id="78" name="Shape 78"/>
          <p:cNvSpPr txBox="1"/>
          <p:nvPr>
            <p:ph idx="1" type="body"/>
          </p:nvPr>
        </p:nvSpPr>
        <p:spPr>
          <a:xfrm>
            <a:off x="1097279" y="5907023"/>
            <a:ext cx="10113264" cy="5943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0"/>
              </a:spcBef>
              <a:spcAft>
                <a:spcPts val="600"/>
              </a:spcAft>
              <a:buClr>
                <a:srgbClr val="FFFFFF"/>
              </a:buClr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79" name="Shape 79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0" name="Shape 80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1" name="Shape 81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" name="Shape 6"/>
          <p:cNvSpPr/>
          <p:nvPr/>
        </p:nvSpPr>
        <p:spPr>
          <a:xfrm>
            <a:off x="0" y="6334316"/>
            <a:ext cx="12192000" cy="6599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" name="Shape 7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marR="0"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indent="0" marL="0" marR="0" rtl="0" algn="l">
              <a:spcBef>
                <a:spcPts val="0"/>
              </a:spcBef>
              <a:defRPr/>
            </a:lvl2pPr>
            <a:lvl3pPr indent="0" marL="0" marR="0" rtl="0" algn="l">
              <a:spcBef>
                <a:spcPts val="0"/>
              </a:spcBef>
              <a:defRPr/>
            </a:lvl3pPr>
            <a:lvl4pPr indent="0" marL="0" marR="0" rtl="0" algn="l">
              <a:spcBef>
                <a:spcPts val="0"/>
              </a:spcBef>
              <a:defRPr/>
            </a:lvl4pPr>
            <a:lvl5pPr indent="0" marL="0" marR="0" rtl="0" algn="l">
              <a:spcBef>
                <a:spcPts val="0"/>
              </a:spcBef>
              <a:defRPr/>
            </a:lvl5pPr>
            <a:lvl6pPr indent="0" marL="0" marR="0" rtl="0" algn="l">
              <a:spcBef>
                <a:spcPts val="0"/>
              </a:spcBef>
              <a:defRPr/>
            </a:lvl6pPr>
            <a:lvl7pPr indent="0" marL="0" marR="0" rtl="0" algn="l">
              <a:spcBef>
                <a:spcPts val="0"/>
              </a:spcBef>
              <a:defRPr/>
            </a:lvl7pPr>
            <a:lvl8pPr indent="0" marL="0" marR="0" rtl="0" algn="l">
              <a:spcBef>
                <a:spcPts val="0"/>
              </a:spcBef>
              <a:defRPr/>
            </a:lvl8pPr>
            <a:lvl9pPr indent="0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" name="Shape 8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5560" marL="91440" marR="0" rtl="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indent="-79248" marL="384048" marR="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indent="-97027" marL="566928" marR="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indent="-102108" marL="749808" marR="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indent="-94488" marL="932688" marR="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indent="-147500" marL="1100000" marR="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indent="-144300" marL="1300000" marR="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indent="-141100" marL="1500000" marR="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indent="-150599" marL="1699999" marR="0" rtl="0" algn="l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/>
        </p:txBody>
      </p:sp>
      <p:sp>
        <p:nvSpPr>
          <p:cNvPr id="9" name="Shape 9"/>
          <p:cNvSpPr txBox="1"/>
          <p:nvPr>
            <p:ph idx="10" type="dt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0" name="Shape 10"/>
          <p:cNvSpPr txBox="1"/>
          <p:nvPr>
            <p:ph idx="11" type="ftr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1" name="Shape 11"/>
          <p:cNvSpPr txBox="1"/>
          <p:nvPr>
            <p:ph idx="12" type="sldNum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  <p:cxnSp>
        <p:nvCxnSpPr>
          <p:cNvPr id="12" name="Shape 12"/>
          <p:cNvCxnSpPr/>
          <p:nvPr/>
        </p:nvCxnSpPr>
        <p:spPr>
          <a:xfrm>
            <a:off x="1193532" y="1737844"/>
            <a:ext cx="9966959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themeOverride" Target="../theme/themeOverride2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themeOverride" Target="../theme/themeOverride1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/>
          <p:nvPr>
            <p:ph type="ctrTitle"/>
          </p:nvPr>
        </p:nvSpPr>
        <p:spPr>
          <a:xfrm>
            <a:off x="1097279" y="758952"/>
            <a:ext cx="10058399" cy="356615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b="1" baseline="0" i="1" lang="en-US" sz="800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Software Requirements</a:t>
            </a:r>
          </a:p>
        </p:txBody>
      </p:sp>
      <p:sp>
        <p:nvSpPr>
          <p:cNvPr id="98" name="Shape 98"/>
          <p:cNvSpPr txBox="1"/>
          <p:nvPr>
            <p:ph idx="1" type="subTitle"/>
          </p:nvPr>
        </p:nvSpPr>
        <p:spPr>
          <a:xfrm>
            <a:off x="1100050" y="4455619"/>
            <a:ext cx="10058399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9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0" baseline="0" i="0" lang="en-US" sz="2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IT 440: SYSTEM INTEGRATION 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b="1" baseline="0" i="0" lang="en-US" sz="6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VERIFICATION AND VALIDATION</a:t>
            </a:r>
          </a:p>
        </p:txBody>
      </p:sp>
      <p:sp>
        <p:nvSpPr>
          <p:cNvPr id="152" name="Shape 152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0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Verification and validation begins with the review of software requirements. 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Requirement Priority Purpose</a:t>
            </a:r>
            <a:r>
              <a:rPr b="0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determines the extent of verification and validation for each defined requirement. </a:t>
            </a:r>
          </a:p>
          <a:p>
            <a:pPr indent="-191008" lvl="3" marL="749808" marR="0" rtl="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Verification and validation is identified, a list of techniques that includes analysis is developed, inspections made, demonstrations run, and software integration tests conducted.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b="1" baseline="0" i="0" lang="en-US" sz="4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ACCOMPLISHED SYSTEMS VERIFICATION AND VALIDATION OF REQUIREMENTS</a:t>
            </a:r>
          </a:p>
        </p:txBody>
      </p:sp>
      <p:sp>
        <p:nvSpPr>
          <p:cNvPr id="158" name="Shape 158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Performance</a:t>
            </a:r>
            <a:r>
              <a:rPr b="0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plan, evaluate, and record software work product compliance with established requirements. 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Risk Reduction Assessment</a:t>
            </a:r>
            <a:r>
              <a:rPr b="0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ensures software design/development activities satisfy user needs in a manner that is efficient and cost-effective for integration of validation and requirement verification.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b="1" baseline="0" i="0" lang="en-US" sz="5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REQUIREMENTS DOCUMENTATION</a:t>
            </a:r>
          </a:p>
        </p:txBody>
      </p:sp>
      <p:sp>
        <p:nvSpPr>
          <p:cNvPr id="164" name="Shape 164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baseline="0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Includes</a:t>
            </a:r>
            <a:r>
              <a:rPr b="0" baseline="0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software requirements and related information.</a:t>
            </a:r>
          </a:p>
          <a:p>
            <a:pPr indent="-233200" lvl="6" marL="1300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Use cases and derived software requirements  are the source of each requirement. </a:t>
            </a:r>
          </a:p>
          <a:p>
            <a:pPr indent="-3047" lvl="1" marL="155448" marR="0" rtl="0" algn="l">
              <a:lnSpc>
                <a:spcPct val="90000"/>
              </a:lnSpc>
              <a:spcBef>
                <a:spcPts val="600"/>
              </a:spcBef>
              <a:spcAft>
                <a:spcPts val="40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1" baseline="0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Definition</a:t>
            </a:r>
            <a:r>
              <a:rPr b="0" baseline="0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documented based upon development plans, software processes, and product standards.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b="1" baseline="0" i="0" lang="en-US" sz="6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REQUIREMENTS TRACEABILITY</a:t>
            </a:r>
          </a:p>
        </p:txBody>
      </p:sp>
      <p:sp>
        <p:nvSpPr>
          <p:cNvPr id="170" name="Shape 170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0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Documented according to developing planning, defined processes, and software work product instructions.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0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Purpose: enters information into the traceability system according to the program/ project for traceability standards. </a:t>
            </a:r>
          </a:p>
          <a:p>
            <a:pPr indent="-183388" lvl="4" marL="932688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Traceable from system requirements or user requirements </a:t>
            </a:r>
          </a:p>
          <a:p>
            <a:pPr indent="-183388" lvl="4" marL="932688" marR="0" rtl="0" algn="l">
              <a:lnSpc>
                <a:spcPct val="90000"/>
              </a:lnSpc>
              <a:spcBef>
                <a:spcPts val="6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Clearly lead to  software architectural component.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noFill/>
      </p:bgPr>
    </p:bg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b="1" baseline="0" i="0" lang="en-US" sz="6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FORMAL REVIEW PREPARATION</a:t>
            </a:r>
          </a:p>
        </p:txBody>
      </p:sp>
      <p:sp>
        <p:nvSpPr>
          <p:cNvPr id="176" name="Shape 176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Critical Requirement</a:t>
            </a:r>
            <a:r>
              <a:rPr b="0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defined and complete software requirements must be in place before formal review.</a:t>
            </a:r>
          </a:p>
          <a:p>
            <a:pPr indent="-191008" lvl="3" marL="749808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FCA Involvement: reviews requirements connected to the release of software documentation and procedures that trace to hardware drawings configured in work products.</a:t>
            </a:r>
          </a:p>
          <a:p>
            <a:pPr indent="-191008" lvl="3" marL="749808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Customer involved in both audits. </a:t>
            </a:r>
          </a:p>
          <a:p>
            <a:pPr indent="-239499" lvl="8" marL="1699999" marR="0" rtl="0" algn="l">
              <a:lnSpc>
                <a:spcPct val="90000"/>
              </a:lnSpc>
              <a:spcBef>
                <a:spcPts val="6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After customer satisfaction and audit approval the customer has the deliverable work product in possession.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noFill/>
      </p:bgPr>
    </p:bg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b="1" baseline="0" i="0" lang="en-US" sz="5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MANAGING A REQUIREMENTS TOOL</a:t>
            </a:r>
          </a:p>
        </p:txBody>
      </p:sp>
      <p:sp>
        <p:nvSpPr>
          <p:cNvPr id="182" name="Shape 182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0" baseline="0" i="0" lang="en-US" sz="4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Software requirements tools should: </a:t>
            </a:r>
          </a:p>
          <a:p>
            <a:pPr indent="-191008" lvl="3" marL="749808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b="0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Have ability to impose multiple format requirements </a:t>
            </a:r>
          </a:p>
          <a:p>
            <a:pPr indent="-191008" lvl="3" marL="749808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b="0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Support traceability and impact analysis</a:t>
            </a:r>
          </a:p>
          <a:p>
            <a:pPr indent="-191008" lvl="3" marL="749808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b="0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Support software baselines and releases</a:t>
            </a:r>
          </a:p>
          <a:p>
            <a:pPr indent="-191008" lvl="3" marL="749808" marR="0" rtl="0" algn="l">
              <a:lnSpc>
                <a:spcPct val="90000"/>
              </a:lnSpc>
              <a:spcBef>
                <a:spcPts val="6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b="0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Alert modifications of requirements database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b="1" baseline="0" i="0" lang="en-US" sz="4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RELEASED SOFTWARE REQUIREMENTS</a:t>
            </a:r>
          </a:p>
        </p:txBody>
      </p:sp>
      <p:sp>
        <p:nvSpPr>
          <p:cNvPr id="188" name="Shape 188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r>
              <a:rPr b="0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designed to address the areas of software design/development that can affect requirements definitions. </a:t>
            </a:r>
          </a:p>
          <a:p>
            <a:pPr indent="-183388" lvl="4" marL="932688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aligns business goals and objectives </a:t>
            </a:r>
          </a:p>
          <a:p>
            <a:pPr indent="-183388" lvl="4" marL="932688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reduces rework</a:t>
            </a:r>
          </a:p>
          <a:p>
            <a:pPr indent="-183388" lvl="4" marL="932688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increases productivity</a:t>
            </a:r>
          </a:p>
          <a:p>
            <a:pPr indent="-183388" lvl="4" marL="932688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ensures that requirements lead directly to program and project success and effective software delivery </a:t>
            </a:r>
          </a:p>
          <a:p>
            <a:pPr indent="35560" lvl="0" marL="91440" marR="0" rtl="0" algn="l">
              <a:lnSpc>
                <a:spcPct val="90000"/>
              </a:lnSpc>
              <a:spcBef>
                <a:spcPts val="1600"/>
              </a:spcBef>
              <a:spcAft>
                <a:spcPts val="200"/>
              </a:spcAft>
              <a:buClr>
                <a:schemeClr val="accent1"/>
              </a:buClr>
              <a:buFont typeface="Calibri"/>
              <a:buNone/>
            </a:pPr>
            <a:r>
              <a:t/>
            </a:r>
            <a:endParaRPr b="0" baseline="0" i="0" sz="20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b="1" baseline="0" i="0" lang="en-US" sz="4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Upon completion of this week’s activities you will be able to:  </a:t>
            </a:r>
          </a:p>
        </p:txBody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b="0" baseline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Define how software requirements provide programs and projects with a systematic approach to the development of software requirements pro­vided by various ideas and solutions.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b="0" baseline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Discuss how software requirements establish the principals for software design and integration test activities for both soft­ware and systems integration.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b="0" baseline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Differentiate the generation and execution of software requirements and how they are created as a stand-alone item or as an item embedded in higher-level assembly.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br>
              <a:rPr b="0" baseline="0" i="0" lang="en-US" sz="4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baseline="0" i="0" lang="en-US" sz="4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baseline="0" i="0" lang="en-US" sz="5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DEFINED SOFTWARE REQUIREMENTS</a:t>
            </a:r>
          </a:p>
        </p:txBody>
      </p:sp>
      <p:sp>
        <p:nvSpPr>
          <p:cNvPr id="110" name="Shape 110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r>
              <a:rPr b="0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provide a systematic approach for program and project development of software requirements delivered by a number of ideas and solutions.</a:t>
            </a:r>
          </a:p>
          <a:p>
            <a:pPr indent="-239499" lvl="8" marL="1699999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establish the principals for software design and integration test activities for software and systems integration.</a:t>
            </a:r>
          </a:p>
          <a:p>
            <a:pPr indent="-239499" lvl="8" marL="1699999" marR="0" rtl="0" algn="l">
              <a:lnSpc>
                <a:spcPct val="90000"/>
              </a:lnSpc>
              <a:spcBef>
                <a:spcPts val="6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created as a stand-alone item or as an item embedded in higher-level assemblies.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br>
              <a:rPr b="0" baseline="0" i="0" lang="en-US" sz="4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baseline="0" i="0" lang="en-US" sz="4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baseline="0" i="0" lang="en-US" sz="4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DEFINITION OF SOFTWARE REQUIREMENTS</a:t>
            </a:r>
          </a:p>
        </p:txBody>
      </p:sp>
      <p:sp>
        <p:nvSpPr>
          <p:cNvPr id="116" name="Shape 116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alibri"/>
              <a:buNone/>
            </a:pPr>
            <a:r>
              <a:t/>
            </a:r>
            <a:endParaRPr b="1" baseline="0" i="0" sz="24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1" baseline="0" i="0" lang="en-US" sz="2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Stage One</a:t>
            </a:r>
            <a:r>
              <a:rPr b="0" baseline="0" i="0" lang="en-US" sz="2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review of the functional or performance requirements to identify the constraints on software. </a:t>
            </a:r>
          </a:p>
          <a:p>
            <a:pPr indent="-191008" lvl="3" marL="749808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Defined into greater detail to define derived software requirements.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1" baseline="0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System Requirement</a:t>
            </a:r>
            <a:r>
              <a:rPr b="0" baseline="0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 used to determine accuracy, completeness, and applicability of the requirements for product.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1" baseline="0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Tool Purpose</a:t>
            </a:r>
            <a:r>
              <a:rPr b="0" baseline="0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(dynamic object-oriented requirements system [DOORS], matrix worksheets, etc.) used to understand potential architectures and associated software requirements.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1" baseline="0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Work Product</a:t>
            </a:r>
            <a:r>
              <a:rPr b="0" baseline="0" i="0" lang="en-US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the execution and the knowledge of what flows from the start of requirements analysis to verification and validation drives software requirements development.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b="1" baseline="0" i="0" lang="en-US" sz="6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ANALYSIS</a:t>
            </a:r>
          </a:p>
        </p:txBody>
      </p:sp>
      <p:sp>
        <p:nvSpPr>
          <p:cNvPr id="122" name="Shape 122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1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Include</a:t>
            </a:r>
            <a:r>
              <a:rPr b="0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a step-by-step process to develop requirements for software work products.</a:t>
            </a:r>
          </a:p>
          <a:p>
            <a:pPr indent="-191008" lvl="3" marL="749808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1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Use</a:t>
            </a:r>
            <a:r>
              <a:rPr b="0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fulfillment of high-level user requirements, allocated system requirements, and ideas for system operational concepts.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6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1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Reports</a:t>
            </a:r>
            <a:r>
              <a:rPr b="0" baseline="0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produced as run procedures verified and validated to support test and evaluations.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b="1" baseline="0" i="0" lang="en-US" sz="6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USE CASE</a:t>
            </a:r>
          </a:p>
        </p:txBody>
      </p:sp>
      <p:sp>
        <p:nvSpPr>
          <p:cNvPr id="128" name="Shape 128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baseline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r>
              <a:rPr b="0" baseline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to describe a flow of operations for the performance of systems and software implementation.</a:t>
            </a:r>
          </a:p>
          <a:p>
            <a:pPr indent="-233200" lvl="6" marL="1300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Defines the limitations/technical considerations established on target computers, work product execution strategy, and operating systems.</a:t>
            </a:r>
          </a:p>
          <a:p>
            <a:pPr indent="-3047" lvl="1" marL="155448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1" baseline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Includes</a:t>
            </a:r>
            <a:r>
              <a:rPr b="0" baseline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functionality, performance, maintenance, and support considerations, in addition to the work product’s operational environment</a:t>
            </a:r>
          </a:p>
          <a:p>
            <a:pPr indent="-293550" lvl="5" marL="1157150" marR="0" rtl="0" algn="l">
              <a:lnSpc>
                <a:spcPct val="90000"/>
              </a:lnSpc>
              <a:spcBef>
                <a:spcPts val="6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Incorporates boundaries and constraint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b="1" baseline="0" i="0" lang="en-US" sz="7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FUNCTIONS</a:t>
            </a:r>
          </a:p>
        </p:txBody>
      </p:sp>
      <p:sp>
        <p:nvSpPr>
          <p:cNvPr id="134" name="Shape 134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baseline="0" i="0" lang="en-US" sz="4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Analysis Purpose</a:t>
            </a:r>
            <a:r>
              <a:rPr b="0" baseline="0" i="0" lang="en-US" sz="4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to guarantee an accurate and thorough understanding of software performance. </a:t>
            </a:r>
          </a:p>
          <a:p>
            <a:pPr indent="-239499" lvl="8" marL="1699999" marR="0" rtl="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baseline="0" i="0" lang="en-US" sz="4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An ongoing activity during the software requirements definition process.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b="1" baseline="0" i="0" lang="en-US" sz="6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ARCHITECTURE</a:t>
            </a:r>
          </a:p>
        </p:txBody>
      </p:sp>
      <p:sp>
        <p:nvSpPr>
          <p:cNvPr id="140" name="Shape 140"/>
          <p:cNvSpPr txBox="1"/>
          <p:nvPr>
            <p:ph idx="1" type="body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0" baseline="0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Identified/ defined as part of derived software requirements.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1" baseline="0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Function</a:t>
            </a:r>
            <a:r>
              <a:rPr b="0" baseline="0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software design/development life cycle states and modes are established.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1" baseline="0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Application</a:t>
            </a:r>
            <a:r>
              <a:rPr b="0" baseline="0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timing, sequence, conditions, and execution probability define and redefine functional interface requirements for system architectures.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/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b="1" baseline="0" i="0" lang="en-US" sz="6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INTEGRATION</a:t>
            </a:r>
          </a:p>
        </p:txBody>
      </p:sp>
      <p:sp>
        <p:nvSpPr>
          <p:cNvPr id="146" name="Shape 146"/>
          <p:cNvSpPr txBox="1"/>
          <p:nvPr>
            <p:ph idx="1" type="body"/>
          </p:nvPr>
        </p:nvSpPr>
        <p:spPr>
          <a:xfrm>
            <a:off x="1097279" y="1765051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rIns="0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baseline="0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r>
              <a:rPr b="0" baseline="0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transforms functional architecture into optimal design solutions.</a:t>
            </a:r>
          </a:p>
          <a:p>
            <a:pPr indent="-91440" lvl="0" marL="91440" marR="0" rtl="0" algn="l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baseline="0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Planning Resource Component</a:t>
            </a:r>
            <a:r>
              <a:rPr b="0" baseline="0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critical for implementation of disciplined interface management principles is critical in order to perform systems build integration activities for the execution.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Retrospect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Override1.xml><?xml version="1.0" encoding="utf-8"?>
<a:themeOverride xmlns:a="http://schemas.openxmlformats.org/drawingml/2006/main" xmlns:r="http://schemas.openxmlformats.org/officeDocument/2006/relationships">
  <a:clrScheme name="Office">
    <a:dk1>
      <a:srgbClr val="000000"/>
    </a:dk1>
    <a:lt1>
      <a:srgbClr val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 xmlns:r="http://schemas.openxmlformats.org/officeDocument/2006/relationships">
  <a:clrScheme name="Office">
    <a:dk1>
      <a:srgbClr val="000000"/>
    </a:dk1>
    <a:lt1>
      <a:srgbClr val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