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12192000"/>
  <p:notesSz cx="6858000" cy="9144000"/>
  <p:embeddedFontLst>
    <p:embeddedFont>
      <p:font typeface="Calibri"/>
      <p:regular r:id="rId24"/>
      <p:bold r:id="rId25"/>
      <p:italic r:id="rId26"/>
      <p:boldItalic r:id="rId27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Calibri-regular.fntdata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alibri-italic.fntdata"/><Relationship Id="rId25" Type="http://schemas.openxmlformats.org/officeDocument/2006/relationships/font" Target="fonts/Calibri-bold.fntdata"/><Relationship Id="rId27" Type="http://schemas.openxmlformats.org/officeDocument/2006/relationships/font" Target="fonts/Calibri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6" name="Shape 15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0" name="Shape 23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4" name="Shape 1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0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indent="0" marL="457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indent="0" marL="914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indent="0" marL="1371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indent="0" marL="18288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indent="0" marL="22860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indent="0" marL="2743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indent="0" marL="3200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indent="0" marL="3657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21" name="Shape 21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2" name="Shape 92"/>
          <p:cNvSpPr txBox="1"/>
          <p:nvPr>
            <p:ph idx="1" type="body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3" name="Shape 93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marL="0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lnSpc>
                <a:spcPct val="85000"/>
              </a:lnSpc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43" name="Shape 43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 txBox="1"/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 txBox="1"/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pic>
        <p:nvPicPr>
          <p:cNvPr id="77" name="Shape 77"/>
          <p:cNvPicPr preferRelativeResize="0"/>
          <p:nvPr>
            <p:ph idx="2" type="pic"/>
          </p:nvPr>
        </p:nvPicPr>
        <p:blipFill/>
        <p:spPr>
          <a:xfrm>
            <a:off x="15" y="0"/>
            <a:ext cx="12191984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pic>
      <p:sp>
        <p:nvSpPr>
          <p:cNvPr id="78" name="Shape 78"/>
          <p:cNvSpPr txBox="1"/>
          <p:nvPr>
            <p:ph idx="1" type="body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" name="Shape 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12" name="Shape 12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br>
              <a:rPr b="0" baseline="0" i="0" lang="en-US" sz="595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baseline="0" i="0" lang="en-US" sz="595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baseline="0" i="0" lang="en-US" sz="605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Program and Project Planning</a:t>
            </a:r>
            <a:br>
              <a:rPr b="0" baseline="0" i="0" lang="en-US" sz="7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  <p:sp>
        <p:nvSpPr>
          <p:cNvPr id="98" name="Shape 98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baseline="0" i="0" lang="en-US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 SYSTEM INTEGRATION</a:t>
            </a: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x="1097279" y="286604"/>
            <a:ext cx="10058399" cy="10150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PLANNING ACTIVITIES SHOULD INCLUDE</a:t>
            </a:r>
            <a:r>
              <a:rPr b="1" baseline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1097279" y="1764253"/>
            <a:ext cx="9983096" cy="410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Lessons learned from previous programs and projects</a:t>
            </a:r>
          </a:p>
          <a:p>
            <a:pPr indent="-91440" lvl="0" marL="9144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Cost/schedule estimates and plans for staffing </a:t>
            </a:r>
          </a:p>
          <a:p>
            <a:pPr indent="-91440" lvl="0" marL="9144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Definitions for software and system requirement </a:t>
            </a:r>
          </a:p>
          <a:p>
            <a:pPr indent="-91440" lvl="0" marL="9144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Requirements for safety and security </a:t>
            </a:r>
          </a:p>
          <a:p>
            <a:pPr indent="-91440" lvl="0" marL="9144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Selection of software subcontractors</a:t>
            </a:r>
          </a:p>
          <a:p>
            <a:pPr indent="-91440" lvl="0" marL="9144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Engineering documentation and historical data impacts</a:t>
            </a:r>
          </a:p>
          <a:p>
            <a:pPr indent="-91440" lvl="0" marL="9144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Objectives for program/project </a:t>
            </a:r>
          </a:p>
          <a:p>
            <a:pPr indent="-91440" lvl="0" marL="91440" marR="0" rtl="0" algn="l">
              <a:lnSpc>
                <a:spcPct val="8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• Contract interpretation of necessary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PLANNED SCHEDULES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defines tasks and processes to be conducted for implementation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Importance</a:t>
            </a: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: planned schedules affect team capabilities for risk assessment, configuration control, and quality.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THE THREE CRITICAL FACTORS 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183388" lvl="4" marL="93268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Scope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Budget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Quality </a:t>
            </a:r>
          </a:p>
          <a:p>
            <a:pPr indent="3556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CRITICAL ITEMS IN A DEVELOPMENT PLAN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Planned schedules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Engineering information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production direction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 process consistent with system-level  planning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Consistency in agreement with the steps outlined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DEVELOPMENT PLANNING STEP</a:t>
            </a:r>
            <a:r>
              <a:rPr b="1" baseline="0" i="0" lang="en-US" sz="5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 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Define entry and exit criteria for the software design/development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Review and assessment of the work product/task requirements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Define/update the process for each software activity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Develop/update the estimating process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Develop initial cost with schedule estimation and potential risks included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Prepare detailed implementation plans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THE IMPORTANCE OF TEAMWORK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Energy and consistency influence high-performance goals. Therefore, trust and cohesiveness must be maintained in the work environment.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 plan is successful when a team delivers a high-quality work product, meets the defined schedule and maintains budget. 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TEAM RESPONSIBILITIES </a:t>
            </a:r>
          </a:p>
        </p:txBody>
      </p:sp>
      <p:grpSp>
        <p:nvGrpSpPr>
          <p:cNvPr id="189" name="Shape 189"/>
          <p:cNvGrpSpPr/>
          <p:nvPr/>
        </p:nvGrpSpPr>
        <p:grpSpPr>
          <a:xfrm>
            <a:off x="3939922" y="1847163"/>
            <a:ext cx="4372477" cy="4020922"/>
            <a:chOff x="2842959" y="900"/>
            <a:chExt cx="4372477" cy="4020922"/>
          </a:xfrm>
        </p:grpSpPr>
        <p:sp>
          <p:nvSpPr>
            <p:cNvPr id="190" name="Shape 190"/>
            <p:cNvSpPr/>
            <p:nvPr/>
          </p:nvSpPr>
          <p:spPr>
            <a:xfrm>
              <a:off x="4154982" y="900"/>
              <a:ext cx="1748431" cy="1748431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91" name="Shape 191"/>
            <p:cNvSpPr txBox="1"/>
            <p:nvPr/>
          </p:nvSpPr>
          <p:spPr>
            <a:xfrm>
              <a:off x="4411035" y="256952"/>
              <a:ext cx="1236328" cy="12363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575" lIns="21575" rIns="21575" tIns="21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b="0" baseline="0" i="0" lang="en-US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Meet and achieve team objectives</a:t>
              </a:r>
            </a:p>
          </p:txBody>
        </p:sp>
        <p:sp>
          <p:nvSpPr>
            <p:cNvPr id="192" name="Shape 192"/>
            <p:cNvSpPr/>
            <p:nvPr/>
          </p:nvSpPr>
          <p:spPr>
            <a:xfrm rot="3600000">
              <a:off x="5446606" y="1704939"/>
              <a:ext cx="464074" cy="590095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93" name="Shape 193"/>
            <p:cNvSpPr txBox="1"/>
            <p:nvPr/>
          </p:nvSpPr>
          <p:spPr>
            <a:xfrm rot="3600000">
              <a:off x="5481412" y="1762673"/>
              <a:ext cx="324851" cy="3540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490"/>
                </a:spcAft>
                <a:buNone/>
              </a:pPr>
              <a:r>
                <a:t/>
              </a:r>
              <a:endParaRPr b="0" baseline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Shape 194"/>
            <p:cNvSpPr/>
            <p:nvPr/>
          </p:nvSpPr>
          <p:spPr>
            <a:xfrm>
              <a:off x="5467005" y="2273391"/>
              <a:ext cx="1748431" cy="1748431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95" name="Shape 195"/>
            <p:cNvSpPr txBox="1"/>
            <p:nvPr/>
          </p:nvSpPr>
          <p:spPr>
            <a:xfrm>
              <a:off x="5723057" y="2529442"/>
              <a:ext cx="1236328" cy="12363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575" lIns="21575" rIns="21575" tIns="21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b="0" baseline="0" i="0" lang="en-US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• Resolve conflicts and issues</a:t>
              </a:r>
            </a:p>
          </p:txBody>
        </p:sp>
        <p:sp>
          <p:nvSpPr>
            <p:cNvPr id="196" name="Shape 196"/>
            <p:cNvSpPr/>
            <p:nvPr/>
          </p:nvSpPr>
          <p:spPr>
            <a:xfrm rot="10800000">
              <a:off x="4810295" y="2852559"/>
              <a:ext cx="464074" cy="590095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97" name="Shape 197"/>
            <p:cNvSpPr txBox="1"/>
            <p:nvPr/>
          </p:nvSpPr>
          <p:spPr>
            <a:xfrm>
              <a:off x="4949517" y="2970577"/>
              <a:ext cx="324851" cy="3540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490"/>
                </a:spcAft>
                <a:buNone/>
              </a:pPr>
              <a:r>
                <a:t/>
              </a:r>
              <a:endParaRPr b="0" baseline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Shape 198"/>
            <p:cNvSpPr/>
            <p:nvPr/>
          </p:nvSpPr>
          <p:spPr>
            <a:xfrm>
              <a:off x="2842959" y="2273391"/>
              <a:ext cx="1748431" cy="1748431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99" name="Shape 199"/>
            <p:cNvSpPr txBox="1"/>
            <p:nvPr/>
          </p:nvSpPr>
          <p:spPr>
            <a:xfrm>
              <a:off x="3099011" y="2529442"/>
              <a:ext cx="1236328" cy="12363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575" lIns="21575" rIns="21575" tIns="21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595"/>
                </a:spcAft>
                <a:buSzPct val="25000"/>
                <a:buNone/>
              </a:pPr>
              <a:r>
                <a:rPr b="0" baseline="0" i="0" lang="en-US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• Satisfy customer requirements</a:t>
              </a:r>
            </a:p>
          </p:txBody>
        </p:sp>
        <p:sp>
          <p:nvSpPr>
            <p:cNvPr id="200" name="Shape 200"/>
            <p:cNvSpPr/>
            <p:nvPr/>
          </p:nvSpPr>
          <p:spPr>
            <a:xfrm rot="-3600000">
              <a:off x="4134584" y="1727688"/>
              <a:ext cx="464074" cy="590095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01" name="Shape 201"/>
            <p:cNvSpPr txBox="1"/>
            <p:nvPr/>
          </p:nvSpPr>
          <p:spPr>
            <a:xfrm rot="-3600000">
              <a:off x="4169390" y="1905992"/>
              <a:ext cx="324851" cy="3540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490"/>
                </a:spcAft>
                <a:buNone/>
              </a:pPr>
              <a:r>
                <a:t/>
              </a:r>
              <a:endParaRPr b="0" baseline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TEAM ACTION CYCLE </a:t>
            </a:r>
          </a:p>
        </p:txBody>
      </p:sp>
      <p:grpSp>
        <p:nvGrpSpPr>
          <p:cNvPr id="207" name="Shape 207"/>
          <p:cNvGrpSpPr/>
          <p:nvPr/>
        </p:nvGrpSpPr>
        <p:grpSpPr>
          <a:xfrm>
            <a:off x="4042970" y="1846645"/>
            <a:ext cx="4166382" cy="4021959"/>
            <a:chOff x="2946008" y="381"/>
            <a:chExt cx="4166382" cy="4021959"/>
          </a:xfrm>
        </p:grpSpPr>
        <p:sp>
          <p:nvSpPr>
            <p:cNvPr id="208" name="Shape 208"/>
            <p:cNvSpPr/>
            <p:nvPr/>
          </p:nvSpPr>
          <p:spPr>
            <a:xfrm>
              <a:off x="4421423" y="381"/>
              <a:ext cx="1215552" cy="1215552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09" name="Shape 209"/>
            <p:cNvSpPr txBox="1"/>
            <p:nvPr/>
          </p:nvSpPr>
          <p:spPr>
            <a:xfrm>
              <a:off x="4599437" y="178395"/>
              <a:ext cx="859524" cy="8595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rIns="16500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455"/>
                </a:spcAft>
                <a:buSzPct val="25000"/>
                <a:buNone/>
              </a:pPr>
              <a:r>
                <a:rPr b="0" baseline="0" i="0" lang="en-US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DETERMINE GOALS </a:t>
              </a:r>
            </a:p>
          </p:txBody>
        </p:sp>
        <p:sp>
          <p:nvSpPr>
            <p:cNvPr id="210" name="Shape 210"/>
            <p:cNvSpPr/>
            <p:nvPr/>
          </p:nvSpPr>
          <p:spPr>
            <a:xfrm rot="2160000">
              <a:off x="5598364" y="933647"/>
              <a:ext cx="322323" cy="410249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1" name="Shape 211"/>
            <p:cNvSpPr txBox="1"/>
            <p:nvPr/>
          </p:nvSpPr>
          <p:spPr>
            <a:xfrm rot="2160000">
              <a:off x="5607599" y="987278"/>
              <a:ext cx="225627" cy="246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385"/>
                </a:spcAft>
                <a:buNone/>
              </a:pPr>
              <a:r>
                <a:t/>
              </a:r>
              <a:endParaRPr b="0" baseline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Shape 212"/>
            <p:cNvSpPr/>
            <p:nvPr/>
          </p:nvSpPr>
          <p:spPr>
            <a:xfrm>
              <a:off x="5896837" y="1072333"/>
              <a:ext cx="1215552" cy="1215552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3" name="Shape 213"/>
            <p:cNvSpPr txBox="1"/>
            <p:nvPr/>
          </p:nvSpPr>
          <p:spPr>
            <a:xfrm>
              <a:off x="6074851" y="1250348"/>
              <a:ext cx="859524" cy="8595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300" lIns="20300" rIns="20300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560"/>
                </a:spcAft>
                <a:buSzPct val="25000"/>
                <a:buNone/>
              </a:pPr>
              <a:r>
                <a:rPr b="0" baseline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CREATE RESPONSIBILITIES </a:t>
              </a:r>
            </a:p>
          </p:txBody>
        </p:sp>
        <p:sp>
          <p:nvSpPr>
            <p:cNvPr id="214" name="Shape 214"/>
            <p:cNvSpPr/>
            <p:nvPr/>
          </p:nvSpPr>
          <p:spPr>
            <a:xfrm rot="6480000">
              <a:off x="6064491" y="2333536"/>
              <a:ext cx="322324" cy="410249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5" name="Shape 215"/>
            <p:cNvSpPr txBox="1"/>
            <p:nvPr/>
          </p:nvSpPr>
          <p:spPr>
            <a:xfrm rot="-4320000">
              <a:off x="6127781" y="2369605"/>
              <a:ext cx="225627" cy="246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385"/>
                </a:spcAft>
                <a:buNone/>
              </a:pPr>
              <a:r>
                <a:t/>
              </a:r>
              <a:endParaRPr b="0" baseline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Shape 216"/>
            <p:cNvSpPr/>
            <p:nvPr/>
          </p:nvSpPr>
          <p:spPr>
            <a:xfrm>
              <a:off x="5333278" y="2806788"/>
              <a:ext cx="1215552" cy="1215552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7" name="Shape 217"/>
            <p:cNvSpPr txBox="1"/>
            <p:nvPr/>
          </p:nvSpPr>
          <p:spPr>
            <a:xfrm>
              <a:off x="5511292" y="2984801"/>
              <a:ext cx="859524" cy="8595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rIns="16500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455"/>
                </a:spcAft>
                <a:buSzPct val="25000"/>
                <a:buNone/>
              </a:pPr>
              <a:r>
                <a:rPr b="0" baseline="0" i="0" lang="en-US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DEVELOP A PLAN </a:t>
              </a:r>
            </a:p>
          </p:txBody>
        </p:sp>
        <p:sp>
          <p:nvSpPr>
            <p:cNvPr id="218" name="Shape 218"/>
            <p:cNvSpPr/>
            <p:nvPr/>
          </p:nvSpPr>
          <p:spPr>
            <a:xfrm rot="10800000">
              <a:off x="4877159" y="3209440"/>
              <a:ext cx="322324" cy="410249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9" name="Shape 219"/>
            <p:cNvSpPr txBox="1"/>
            <p:nvPr/>
          </p:nvSpPr>
          <p:spPr>
            <a:xfrm>
              <a:off x="4973857" y="3291489"/>
              <a:ext cx="225626" cy="246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385"/>
                </a:spcAft>
                <a:buNone/>
              </a:pPr>
              <a:r>
                <a:t/>
              </a:r>
              <a:endParaRPr b="0" baseline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Shape 220"/>
            <p:cNvSpPr/>
            <p:nvPr/>
          </p:nvSpPr>
          <p:spPr>
            <a:xfrm>
              <a:off x="3509566" y="2806788"/>
              <a:ext cx="1215552" cy="1215552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1" name="Shape 221"/>
            <p:cNvSpPr txBox="1"/>
            <p:nvPr/>
          </p:nvSpPr>
          <p:spPr>
            <a:xfrm>
              <a:off x="3687580" y="2984801"/>
              <a:ext cx="859524" cy="8595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rIns="16500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455"/>
                </a:spcAft>
                <a:buSzPct val="25000"/>
                <a:buNone/>
              </a:pPr>
              <a:r>
                <a:rPr b="0" baseline="0" i="0" lang="en-US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TEST OUTCOMES </a:t>
              </a:r>
            </a:p>
          </p:txBody>
        </p:sp>
        <p:sp>
          <p:nvSpPr>
            <p:cNvPr id="222" name="Shape 222"/>
            <p:cNvSpPr/>
            <p:nvPr/>
          </p:nvSpPr>
          <p:spPr>
            <a:xfrm rot="-6480000">
              <a:off x="3677220" y="2350888"/>
              <a:ext cx="322324" cy="410249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3" name="Shape 223"/>
            <p:cNvSpPr txBox="1"/>
            <p:nvPr/>
          </p:nvSpPr>
          <p:spPr>
            <a:xfrm rot="4320000">
              <a:off x="3740509" y="2478920"/>
              <a:ext cx="225627" cy="246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385"/>
                </a:spcAft>
                <a:buNone/>
              </a:pPr>
              <a:r>
                <a:t/>
              </a:r>
              <a:endParaRPr b="0" baseline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Shape 224"/>
            <p:cNvSpPr/>
            <p:nvPr/>
          </p:nvSpPr>
          <p:spPr>
            <a:xfrm>
              <a:off x="2946008" y="1072333"/>
              <a:ext cx="1215552" cy="1215552"/>
            </a:xfrm>
            <a:prstGeom prst="ellipse">
              <a:avLst/>
            </a:prstGeom>
            <a:solidFill>
              <a:srgbClr val="599BD5"/>
            </a:solidFill>
            <a:ln cap="flat" cmpd="sng" w="158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5" name="Shape 225"/>
            <p:cNvSpPr txBox="1"/>
            <p:nvPr/>
          </p:nvSpPr>
          <p:spPr>
            <a:xfrm>
              <a:off x="3124022" y="1250348"/>
              <a:ext cx="859524" cy="8595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6500" rIns="16500" tIns="16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455"/>
                </a:spcAft>
                <a:buSzPct val="25000"/>
                <a:buNone/>
              </a:pPr>
              <a:r>
                <a:rPr b="0" baseline="0" i="0" lang="en-US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COMMIT TO ACTION AND FOLLOW UP </a:t>
              </a:r>
            </a:p>
          </p:txBody>
        </p:sp>
        <p:sp>
          <p:nvSpPr>
            <p:cNvPr id="226" name="Shape 226"/>
            <p:cNvSpPr/>
            <p:nvPr/>
          </p:nvSpPr>
          <p:spPr>
            <a:xfrm rot="-2160000">
              <a:off x="4122950" y="944372"/>
              <a:ext cx="322323" cy="410249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C7DDE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7" name="Shape 227"/>
            <p:cNvSpPr txBox="1"/>
            <p:nvPr/>
          </p:nvSpPr>
          <p:spPr>
            <a:xfrm rot="-2160000">
              <a:off x="4132183" y="1054840"/>
              <a:ext cx="225627" cy="246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rIns="0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385"/>
                </a:spcAft>
                <a:buNone/>
              </a:pPr>
              <a:r>
                <a:t/>
              </a:r>
              <a:endParaRPr b="0" baseline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EFFECTIVE TEAM MEMBERS  </a:t>
            </a:r>
          </a:p>
        </p:txBody>
      </p:sp>
      <p:sp>
        <p:nvSpPr>
          <p:cNvPr id="233" name="Shape 23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185928" lvl="2" marL="56692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Know how to manage their own reactivity 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Are curious about what caused the blame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Let members of a team know how something has an impact on them 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Rely on others’ experience and expertise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baseline="0" i="0" lang="en-US" sz="4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Remember: There is no “I” in </a:t>
            </a:r>
            <a:r>
              <a:rPr b="0" baseline="0" i="1" lang="en-US" sz="4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team</a:t>
            </a:r>
            <a:r>
              <a:rPr b="0" baseline="0" i="0" lang="en-US" sz="4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ESSENTIAL ELEMENTS 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8636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800" u="none" cap="none" strike="noStrike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Definitions of systems design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requirements and design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Configuration control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Systems and software integration</a:t>
            </a:r>
          </a:p>
          <a:p>
            <a:pPr indent="3556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/>
          <p:nvPr>
            <p:ph idx="2" type="body"/>
          </p:nvPr>
        </p:nvSpPr>
        <p:spPr>
          <a:xfrm>
            <a:off x="6486860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3556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Subcontractor involvement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Deliveries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Product quality evaluations</a:t>
            </a:r>
          </a:p>
          <a:p>
            <a:pPr indent="3556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br>
              <a:rPr b="0" baseline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0" i="0" lang="en-US" sz="605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PROGRAM PLAN DEVELOPMENT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3556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1. Program objectives are defined/ technical and management disciplines identified.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2. Information outlines a cause for: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Cost evaluations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Risk management assessments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Defined and documented tasks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EFFECTIVE PROGRAMS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Perform within the scope of defined objectives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Implement: 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Required data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Tasks or functions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How the work product performs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Quantitative mechanisms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ESTABLISHED FRAMEWORK 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Effective planning entails multiple tasks, scheduled milestones, and quality aspects for everyone involved from management to employees.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Configuration management personnel monitor the framework process.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PROJECT GUIDELINES 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4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To eliminate communication issues, guidelines must be established. The following are  components of a quality project guideline: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Daily meetings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Idea sharing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Keep project managers informed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Complaint resolution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COMMUNICATION PLANNING PRINCIPALS 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193548" lvl="1" marL="38404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Define and understand quality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Define goals and objectives 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Establish a set of managers who: 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Understand the technical practices that support systems and software engineering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Can clearly define and provide a scope for the team defining the development stages  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Provide a scope for the team to know what is ahead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Involve systems and software teams to help with delivery schedules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Can accommodate change and identify potential risks that impact on program and project planning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Track the progress daily and adjusting if needed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SENIOR MANAGEMENT</a:t>
            </a:r>
          </a:p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Role: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provide the common framework for program and project planning to address engineering tasks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Responsibilities: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Communicate efficiently and manage a team wisely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Implement and use reasonable schedules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Oversee the development of a quality work product that meets the needs of the customer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Demand the best from designers and developers</a:t>
            </a:r>
          </a:p>
          <a:p>
            <a:pPr indent="-944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baseline="0" i="0" sz="14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PROGRAM AND PROJECT PLANNING</a:t>
            </a: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According to CMMI</a:t>
            </a:r>
            <a:r>
              <a:rPr b="0" baseline="3000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® </a:t>
            </a: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for Development the project plan: </a:t>
            </a:r>
          </a:p>
          <a:p>
            <a:pPr indent="-233200" lvl="6" marL="13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Refers to the overall plan for controlling the project. </a:t>
            </a:r>
          </a:p>
          <a:p>
            <a:pPr indent="-233200" lvl="6" marL="130000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Includes a coherent picture of who does what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