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6858000" cy="9144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C24D7B-20E0-47C5-822A-B2F65A1AB0E4}">
  <a:tblStyle styleId="{F5C24D7B-20E0-47C5-822A-B2F65A1AB0E4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730"/>
    <p:restoredTop sz="94651"/>
  </p:normalViewPr>
  <p:slideViewPr>
    <p:cSldViewPr snapToGrid="0" snapToObjects="1">
      <p:cViewPr varScale="1">
        <p:scale>
          <a:sx n="82" d="100"/>
          <a:sy n="82" d="100"/>
        </p:scale>
        <p:origin x="13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160837" cy="366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5440362" y="0"/>
            <a:ext cx="4160837" cy="366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6948486"/>
            <a:ext cx="4160837" cy="366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5440362" y="6948486"/>
            <a:ext cx="4160837" cy="366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/>
        </p:nvSpPr>
        <p:spPr>
          <a:xfrm>
            <a:off x="0" y="0"/>
            <a:ext cx="4160837" cy="366711"/>
          </a:xfrm>
          <a:prstGeom prst="rect">
            <a:avLst/>
          </a:prstGeom>
          <a:noFill/>
          <a:ln>
            <a:noFill/>
          </a:ln>
        </p:spPr>
        <p:txBody>
          <a:bodyPr lIns="97000" tIns="48500" rIns="97000" bIns="48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1" i="0" u="none" strike="noStrike" cap="none"/>
              <a:t>Chapter 14</a:t>
            </a:r>
          </a:p>
        </p:txBody>
      </p:sp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  <a:noFill/>
          <a:ln>
            <a:noFill/>
          </a:ln>
        </p:spPr>
        <p:txBody>
          <a:bodyPr lIns="97000" tIns="48500" rIns="97000" bIns="48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3773488" y="549275"/>
            <a:ext cx="2055812" cy="2741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773488" y="549275"/>
            <a:ext cx="2055812" cy="2741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9" name="Shape 269"/>
          <p:cNvSpPr>
            <a:spLocks noGrp="1" noRot="1" noChangeAspect="1"/>
          </p:cNvSpPr>
          <p:nvPr>
            <p:ph type="sldImg" idx="2"/>
          </p:nvPr>
        </p:nvSpPr>
        <p:spPr>
          <a:xfrm>
            <a:off x="3773488" y="549275"/>
            <a:ext cx="2055812" cy="2741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7" name="Shape 287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4" name="Shape 374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Shape 408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9" name="Shape 409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Shape 421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2" name="Shape 422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Shape 441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2" name="Shape 442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1" name="Shape 461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6" name="Shape 536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Shape 600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01" name="Shape 601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Shape 619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0" name="Shape 620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8" name="Shape 638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773488" y="549275"/>
            <a:ext cx="2055812" cy="2741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Shape 655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56" name="Shape 656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Shape 673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4" name="Shape 674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Shape 692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3" name="Shape 693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Shape 710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1" name="Shape 711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Shape 729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30" name="Shape 730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Shape 747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8" name="Shape 748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Shape 762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3" name="Shape 763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Shape 776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7" name="Shape 777"/>
          <p:cNvSpPr>
            <a:spLocks noGrp="1" noRot="1" noChangeAspect="1"/>
          </p:cNvSpPr>
          <p:nvPr>
            <p:ph type="sldImg" idx="2"/>
          </p:nvPr>
        </p:nvSpPr>
        <p:spPr>
          <a:xfrm>
            <a:off x="3773488" y="549275"/>
            <a:ext cx="2055812" cy="2741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Shape 796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7" name="Shape 797"/>
          <p:cNvSpPr>
            <a:spLocks noGrp="1" noRot="1" noChangeAspect="1"/>
          </p:cNvSpPr>
          <p:nvPr>
            <p:ph type="sldImg" idx="2"/>
          </p:nvPr>
        </p:nvSpPr>
        <p:spPr>
          <a:xfrm>
            <a:off x="3773488" y="549275"/>
            <a:ext cx="2055812" cy="2741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773488" y="549275"/>
            <a:ext cx="2055812" cy="2741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773488" y="549275"/>
            <a:ext cx="2055812" cy="2741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1279525" y="3475037"/>
            <a:ext cx="7042149" cy="32908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773487" y="549275"/>
            <a:ext cx="2055812" cy="2741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 rot="5400000">
            <a:off x="685800" y="2470149"/>
            <a:ext cx="5486399" cy="582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 rot="5400000">
            <a:off x="1957387" y="3741737"/>
            <a:ext cx="7315200" cy="145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 rot="5400000">
            <a:off x="-1033462" y="2360612"/>
            <a:ext cx="7315200" cy="42195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51435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350520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3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4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pic" idx="2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51435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2343150" y="8331200"/>
            <a:ext cx="21717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4" Type="http://schemas.openxmlformats.org/officeDocument/2006/relationships/image" Target="../media/image14.png"/><Relationship Id="rId5" Type="http://schemas.openxmlformats.org/officeDocument/2006/relationships/image" Target="../media/image15.jpg"/><Relationship Id="rId6" Type="http://schemas.openxmlformats.org/officeDocument/2006/relationships/image" Target="../media/image16.jpg"/><Relationship Id="rId7" Type="http://schemas.openxmlformats.org/officeDocument/2006/relationships/image" Target="../media/image17.jpg"/><Relationship Id="rId8" Type="http://schemas.openxmlformats.org/officeDocument/2006/relationships/image" Target="../media/image18.png"/><Relationship Id="rId9" Type="http://schemas.openxmlformats.org/officeDocument/2006/relationships/image" Target="../media/image19.png"/><Relationship Id="rId10" Type="http://schemas.openxmlformats.org/officeDocument/2006/relationships/image" Target="../media/image20.png"/><Relationship Id="rId11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2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27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29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228600" y="533400"/>
            <a:ext cx="6172199" cy="5105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Broadband Home Networks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61" name="Shape 6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2" name="Shape 62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4" name="Shape 64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5" name="Shape 65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381000" y="533400"/>
            <a:ext cx="58292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Jini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Middleware</a:t>
            </a:r>
          </a:p>
        </p:txBody>
      </p:sp>
      <p:cxnSp>
        <p:nvCxnSpPr>
          <p:cNvPr id="200" name="Shape 200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1" name="Shape 201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Shape 202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533400" y="4648200"/>
            <a:ext cx="5943599" cy="35861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Components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Device – Java object / Client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Access: RMI (Remote Method Invocation)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Services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Lookup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Discovery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Based on Java platform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Distributed environment for devices to communicate;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Not housed in a single computer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Forms impromptu communities – Group of shared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services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Federation: Jini communities linked together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Jini surrogate host to handle non-Jini host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JiniME (Mobile Edition) for mobile devices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1295400" y="2514600"/>
            <a:ext cx="184149" cy="3984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5" name="Shape 20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33600" y="1143000"/>
            <a:ext cx="2320924" cy="28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Shape 206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7" name="Shape 20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8" name="Shape 208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09" name="Shape 20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0" name="Shape 210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cxnSp>
        <p:nvCxnSpPr>
          <p:cNvPr id="211" name="Shape 211"/>
          <p:cNvCxnSpPr/>
          <p:nvPr/>
        </p:nvCxnSpPr>
        <p:spPr>
          <a:xfrm>
            <a:off x="609600" y="4191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2" name="Shape 212"/>
          <p:cNvSpPr txBox="1"/>
          <p:nvPr/>
        </p:nvSpPr>
        <p:spPr>
          <a:xfrm>
            <a:off x="0" y="4191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57149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Jini Network: Service</a:t>
            </a:r>
          </a:p>
        </p:txBody>
      </p:sp>
      <p:cxnSp>
        <p:nvCxnSpPr>
          <p:cNvPr id="219" name="Shape 219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0" name="Shape 220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21" name="Shape 221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2" name="Shape 222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Shape 223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533400" y="5257800"/>
            <a:ext cx="5791200" cy="23431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Lookup Service:</a:t>
            </a:r>
          </a:p>
          <a:p>
            <a:pPr marL="457200" marR="0" lvl="1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Client requests service (e.g., clock)</a:t>
            </a:r>
          </a:p>
          <a:p>
            <a:pPr marL="457200" marR="0" lvl="1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Lookup service: locator</a:t>
            </a:r>
          </a:p>
          <a:p>
            <a:pPr marL="457200" marR="0" lvl="1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provides the service (e.g., TV)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Network: Any network supporting Jini service</a:t>
            </a:r>
          </a:p>
        </p:txBody>
      </p:sp>
      <p:pic>
        <p:nvPicPr>
          <p:cNvPr id="225" name="Shape 2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1600200"/>
            <a:ext cx="5562600" cy="23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Shape 226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7" name="Shape 22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8" name="Shape 228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29" name="Shape 22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0" name="Shape 230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236" name="Shape 236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UPnP Protocol Architecture</a:t>
            </a:r>
          </a:p>
        </p:txBody>
      </p:sp>
      <p:cxnSp>
        <p:nvCxnSpPr>
          <p:cNvPr id="237" name="Shape 237"/>
          <p:cNvCxnSpPr/>
          <p:nvPr/>
        </p:nvCxnSpPr>
        <p:spPr>
          <a:xfrm>
            <a:off x="609600" y="4191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8" name="Shape 238"/>
          <p:cNvSpPr txBox="1"/>
          <p:nvPr/>
        </p:nvSpPr>
        <p:spPr>
          <a:xfrm>
            <a:off x="0" y="4191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39" name="Shape 239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0" name="Shape 240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533400" y="4572000"/>
            <a:ext cx="6553200" cy="32670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Universal plug and play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Active addition and deletion of devices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Components</a:t>
            </a:r>
          </a:p>
          <a:p>
            <a:pPr marL="457200" marR="0" lvl="1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Devices</a:t>
            </a:r>
          </a:p>
          <a:p>
            <a:pPr marL="457200" marR="0" lvl="1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Services</a:t>
            </a:r>
          </a:p>
          <a:p>
            <a:pPr marL="457200" marR="0" lvl="1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Control points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Peer-to-peer network </a:t>
            </a:r>
          </a:p>
        </p:txBody>
      </p:sp>
      <p:pic>
        <p:nvPicPr>
          <p:cNvPr id="243" name="Shape 2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7800" y="838200"/>
            <a:ext cx="4572000" cy="3717925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Shape 244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5" name="Shape 245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6" name="Shape 246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47" name="Shape 24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8" name="Shape 248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UPnP Network</a:t>
            </a:r>
          </a:p>
        </p:txBody>
      </p:sp>
      <p:cxnSp>
        <p:nvCxnSpPr>
          <p:cNvPr id="255" name="Shape 255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6" name="Shape 256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57" name="Shape 25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8" name="Shape 258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Shape 259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533400" y="5257800"/>
            <a:ext cx="5867400" cy="2838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Underlying networks with standard protocols: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HomePlug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1394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LAN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WLAN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Gateway and cable modem link to Internet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Dynamic configuration of </a:t>
            </a: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devices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offering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services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requested by </a:t>
            </a: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control points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Needs zero-configuration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Automatic discovery of devices</a:t>
            </a:r>
          </a:p>
        </p:txBody>
      </p:sp>
      <p:pic>
        <p:nvPicPr>
          <p:cNvPr id="261" name="Shape 2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1371600"/>
            <a:ext cx="5372099" cy="2944811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Shape 262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3" name="Shape 26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4" name="Shape 264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65" name="Shape 26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6" name="Shape 266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272" name="Shape 27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OSGi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Gateway</a:t>
            </a:r>
          </a:p>
        </p:txBody>
      </p:sp>
      <p:cxnSp>
        <p:nvCxnSpPr>
          <p:cNvPr id="273" name="Shape 273"/>
          <p:cNvCxnSpPr/>
          <p:nvPr/>
        </p:nvCxnSpPr>
        <p:spPr>
          <a:xfrm>
            <a:off x="609600" y="5105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4" name="Shape 274"/>
          <p:cNvSpPr txBox="1"/>
          <p:nvPr/>
        </p:nvSpPr>
        <p:spPr>
          <a:xfrm>
            <a:off x="0" y="5105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75" name="Shape 275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6" name="Shape 276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Shape 277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533400" y="5486400"/>
            <a:ext cx="6019799" cy="283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OSGi: Open Service Gateway initiative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Platform for residential gateway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Specifies API only, not underlying implementation;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Platform and application independent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and device discovery functions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Imports multiple discovery protocols and registers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them as OSGi services</a:t>
            </a:r>
          </a:p>
        </p:txBody>
      </p:sp>
      <p:pic>
        <p:nvPicPr>
          <p:cNvPr id="279" name="Shape 27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28800" y="1143000"/>
            <a:ext cx="2932112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280" name="Shape 28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Shape 281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82" name="Shape 282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83" name="Shape 28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84" name="Shape 284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2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OSGi Home Network Architecture</a:t>
            </a:r>
          </a:p>
        </p:txBody>
      </p:sp>
      <p:cxnSp>
        <p:nvCxnSpPr>
          <p:cNvPr id="291" name="Shape 291"/>
          <p:cNvCxnSpPr/>
          <p:nvPr/>
        </p:nvCxnSpPr>
        <p:spPr>
          <a:xfrm>
            <a:off x="609600" y="5029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92" name="Shape 292"/>
          <p:cNvSpPr txBox="1"/>
          <p:nvPr/>
        </p:nvSpPr>
        <p:spPr>
          <a:xfrm>
            <a:off x="0" y="5029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93" name="Shape 29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94" name="Shape 294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Shape 295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457200" y="5410200"/>
            <a:ext cx="6019799" cy="28432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Residential OSGi Gateway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External link to Internet via embedded modem with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interface to cable, DSL, or wireless access network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Intra-home networks with multiple protocols integrated 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with OSGi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Jini creates impromptu communities automatically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1394 network for AV devices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802.11 and Ethernet networks for mobile fixed 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data devices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Imports discovery services from other protocol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networks</a:t>
            </a:r>
          </a:p>
        </p:txBody>
      </p:sp>
      <p:pic>
        <p:nvPicPr>
          <p:cNvPr id="297" name="Shape 2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1143000"/>
            <a:ext cx="4876799" cy="3398836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Shape 298"/>
          <p:cNvSpPr txBox="1"/>
          <p:nvPr/>
        </p:nvSpPr>
        <p:spPr>
          <a:xfrm>
            <a:off x="1447800" y="4800600"/>
            <a:ext cx="48196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Dobrev, et.al., IEEE Communications Magazine, Aug. 2002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0" name="Shape 300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01" name="Shape 301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02" name="Shape 3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03" name="Shape 303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309" name="Shape 309"/>
          <p:cNvSpPr txBox="1">
            <a:spLocks noGrp="1"/>
          </p:cNvSpPr>
          <p:nvPr>
            <p:ph type="ctrTitle"/>
          </p:nvPr>
        </p:nvSpPr>
        <p:spPr>
          <a:xfrm>
            <a:off x="533400" y="3352800"/>
            <a:ext cx="5791200" cy="2133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Lower Layer Networking Protocols</a:t>
            </a:r>
          </a:p>
        </p:txBody>
      </p:sp>
      <p:cxnSp>
        <p:nvCxnSpPr>
          <p:cNvPr id="310" name="Shape 310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1" name="Shape 311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3" name="Shape 31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4" name="Shape 314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15" name="Shape 31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6" name="Shape 316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322" name="Shape 32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838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Lower Layer Protocols for Networked Appliances </a:t>
            </a:r>
          </a:p>
        </p:txBody>
      </p:sp>
      <p:cxnSp>
        <p:nvCxnSpPr>
          <p:cNvPr id="323" name="Shape 323"/>
          <p:cNvCxnSpPr/>
          <p:nvPr/>
        </p:nvCxnSpPr>
        <p:spPr>
          <a:xfrm>
            <a:off x="609600" y="600868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4" name="Shape 324"/>
          <p:cNvSpPr txBox="1"/>
          <p:nvPr/>
        </p:nvSpPr>
        <p:spPr>
          <a:xfrm>
            <a:off x="0" y="5932487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25" name="Shape 325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6" name="Shape 326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Shape 327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533400" y="5257800"/>
            <a:ext cx="655320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graphicFrame>
        <p:nvGraphicFramePr>
          <p:cNvPr id="329" name="Shape 329"/>
          <p:cNvGraphicFramePr/>
          <p:nvPr/>
        </p:nvGraphicFramePr>
        <p:xfrm>
          <a:off x="609600" y="1600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{F5C24D7B-20E0-47C5-822A-B2F65A1AB0E4}</a:tableStyleId>
              </a:tblPr>
              <a:tblGrid>
                <a:gridCol w="1930400"/>
                <a:gridCol w="1930400"/>
                <a:gridCol w="1930400"/>
              </a:tblGrid>
              <a:tr h="430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Category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Appliance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Protocol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Home Automation and Control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Lighting, Appliances, Climate Control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EIB, LonWorks, X10, CEBus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Entertainment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A/V Equipment, TV, PC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IEEE 1394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6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Communications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Telephone, Cell Phone, Intercom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IEEE 1394, HomePNA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7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Computers and Information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PC, Peripherals, PDA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Ethernet, WiFi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0" name="Shape 330"/>
          <p:cNvSpPr txBox="1"/>
          <p:nvPr/>
        </p:nvSpPr>
        <p:spPr>
          <a:xfrm>
            <a:off x="533400" y="6324600"/>
            <a:ext cx="5807075" cy="16319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Issues: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rt, near-rt, and non-rt, requirements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Multiplicity of component networks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Backbone QoS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Interoperability</a:t>
            </a:r>
          </a:p>
        </p:txBody>
      </p:sp>
      <p:sp>
        <p:nvSpPr>
          <p:cNvPr id="331" name="Shape 331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2" name="Shape 332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33" name="Shape 333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34" name="Shape 33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35" name="Shape 335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341" name="Shape 341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IEEE 1394</a:t>
            </a:r>
          </a:p>
        </p:txBody>
      </p:sp>
      <p:cxnSp>
        <p:nvCxnSpPr>
          <p:cNvPr id="342" name="Shape 342"/>
          <p:cNvCxnSpPr/>
          <p:nvPr/>
        </p:nvCxnSpPr>
        <p:spPr>
          <a:xfrm>
            <a:off x="609600" y="4419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3" name="Shape 343"/>
          <p:cNvSpPr txBox="1"/>
          <p:nvPr/>
        </p:nvSpPr>
        <p:spPr>
          <a:xfrm>
            <a:off x="104775" y="4419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44" name="Shape 344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5" name="Shape 345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Shape 346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663575" y="4800600"/>
            <a:ext cx="6194425" cy="34782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Wired IEEE 1394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Applicable to audio, video, and high-speed data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Transport speed 100, 200, and 400 Mbps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1394b: 800 and 1600 Mbps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Extension to 3.2 Gbps in the future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specifications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Supports asynchronous and isochronous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Flexible topology; supports daisy chaining and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node branching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Active connect and disconnect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/1394 bridge</a:t>
            </a:r>
          </a:p>
        </p:txBody>
      </p:sp>
      <p:pic>
        <p:nvPicPr>
          <p:cNvPr id="348" name="Shape 3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990600"/>
            <a:ext cx="4724400" cy="2976561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Shape 349"/>
          <p:cNvSpPr txBox="1"/>
          <p:nvPr/>
        </p:nvSpPr>
        <p:spPr>
          <a:xfrm>
            <a:off x="4343400" y="4191000"/>
            <a:ext cx="1997075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Nakagawa, et. al.</a:t>
            </a:r>
          </a:p>
        </p:txBody>
      </p:sp>
      <p:cxnSp>
        <p:nvCxnSpPr>
          <p:cNvPr id="350" name="Shape 350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1" name="Shape 351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52" name="Shape 35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3" name="Shape 353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359" name="Shape 359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1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USB</a:t>
            </a:r>
          </a:p>
        </p:txBody>
      </p:sp>
      <p:cxnSp>
        <p:nvCxnSpPr>
          <p:cNvPr id="360" name="Shape 360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1" name="Shape 361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62" name="Shape 362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3" name="Shape 363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Shape 364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533400" y="5029200"/>
            <a:ext cx="5791200" cy="13239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Universal Serial Bus (USB)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Alternative to Ethernet as a computer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peripheral interface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Data-centric, not multimedia-oriented</a:t>
            </a:r>
          </a:p>
        </p:txBody>
      </p:sp>
      <p:sp>
        <p:nvSpPr>
          <p:cNvPr id="366" name="Shape 366"/>
          <p:cNvSpPr txBox="1"/>
          <p:nvPr/>
        </p:nvSpPr>
        <p:spPr>
          <a:xfrm>
            <a:off x="4191000" y="3124200"/>
            <a:ext cx="1997075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Nakagawa, et. al.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x="0" y="1600200"/>
            <a:ext cx="6858000" cy="13239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USB 1.0   1.5 Mbps   Low speed   Cable length = 3m </a:t>
            </a:r>
          </a:p>
          <a:p>
            <a:pPr marL="0" marR="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USB 1.1   12 Mbps    Full Speed   Cable length = 3m</a:t>
            </a:r>
          </a:p>
          <a:p>
            <a:pPr marL="0" marR="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USB 2.0   400 Mbps  High speed  Cable length = 5m</a:t>
            </a:r>
          </a:p>
        </p:txBody>
      </p:sp>
      <p:cxnSp>
        <p:nvCxnSpPr>
          <p:cNvPr id="368" name="Shape 368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9" name="Shape 369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cxnSp>
        <p:nvCxnSpPr>
          <p:cNvPr id="72" name="Shape 72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3" name="Shape 73"/>
          <p:cNvSpPr txBox="1"/>
          <p:nvPr/>
        </p:nvSpPr>
        <p:spPr>
          <a:xfrm>
            <a:off x="1828800" y="83058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75" name="Shape 75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6" name="Shape 76"/>
          <p:cNvSpPr txBox="1"/>
          <p:nvPr/>
        </p:nvSpPr>
        <p:spPr>
          <a:xfrm>
            <a:off x="0" y="8305800"/>
            <a:ext cx="6858000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Shape 78"/>
          <p:cNvSpPr txBox="1"/>
          <p:nvPr/>
        </p:nvSpPr>
        <p:spPr>
          <a:xfrm>
            <a:off x="0" y="1025525"/>
            <a:ext cx="6905625" cy="6483349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Broadband home networks overview</a:t>
            </a:r>
          </a:p>
          <a:p>
            <a:pPr marL="457200" marR="0" lvl="1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Applications and application protocols</a:t>
            </a:r>
          </a:p>
          <a:p>
            <a:pPr marL="457200" marR="0" lvl="1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Middleware between applications and transports</a:t>
            </a:r>
          </a:p>
          <a:p>
            <a:pPr marL="457200" marR="0" lvl="1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Transport technologies</a:t>
            </a:r>
          </a:p>
          <a:p>
            <a:pPr marL="457200" marR="0" lvl="1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Wired home networks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Comprehensive view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Lower layer protocols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Ethernet-like protocols and management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Power Ethernet</a:t>
            </a:r>
          </a:p>
          <a:p>
            <a:pPr marL="457200" marR="0" lvl="1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home network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WiFi (802.11a/b/g) wireless LAN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802.11 standards and amendments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Hierarchical network using access point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Basic service set (BSS)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MAC protocols: DCF, PCF, and hybrid</a:t>
            </a:r>
          </a:p>
          <a:p>
            <a:pPr marL="457200" marR="0" lvl="1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Special network management considerations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management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QoS management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Centralized management</a:t>
            </a:r>
          </a:p>
          <a:p>
            <a:pPr marL="914400" marR="0" lvl="2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WLAN MIBs 	 	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Shape 7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0" name="Shape 80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Residential Ethernet</a:t>
            </a:r>
          </a:p>
        </p:txBody>
      </p:sp>
      <p:cxnSp>
        <p:nvCxnSpPr>
          <p:cNvPr id="378" name="Shape 378"/>
          <p:cNvCxnSpPr/>
          <p:nvPr/>
        </p:nvCxnSpPr>
        <p:spPr>
          <a:xfrm>
            <a:off x="609600" y="5105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9" name="Shape 379"/>
          <p:cNvSpPr txBox="1"/>
          <p:nvPr/>
        </p:nvSpPr>
        <p:spPr>
          <a:xfrm>
            <a:off x="0" y="5105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80" name="Shape 380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81" name="Shape 381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Shape 382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457200" y="1143000"/>
            <a:ext cx="6400799" cy="37861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Medium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UTP-CAT5 (Unshielded twisted Pair Category 5);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Maximum 100 meters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Optical Fiber in new homes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Requirements different from enterprise Ethernet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Multiplicity of multimedia and networked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appliances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Single physical port, multiple logical / channel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interface handled by ifStackTable (RFC 2863)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ifOctets redefined to handle 10 Gbps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IP phones wired with powered Ethernet cable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New MIB for powered Ethernet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5" name="Shape 385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86" name="Shape 386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87" name="Shape 38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88" name="Shape 388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91200" cy="482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Power Ethernet MIB</a:t>
            </a:r>
          </a:p>
        </p:txBody>
      </p:sp>
      <p:cxnSp>
        <p:nvCxnSpPr>
          <p:cNvPr id="395" name="Shape 395"/>
          <p:cNvCxnSpPr/>
          <p:nvPr/>
        </p:nvCxnSpPr>
        <p:spPr>
          <a:xfrm>
            <a:off x="609600" y="5410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6" name="Shape 396"/>
          <p:cNvSpPr txBox="1"/>
          <p:nvPr/>
        </p:nvSpPr>
        <p:spPr>
          <a:xfrm>
            <a:off x="0" y="5410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97" name="Shape 39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8" name="Shape 398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9" name="Shape 399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x="533400" y="5791200"/>
            <a:ext cx="5599112" cy="1938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pse:  Power sourcing equipment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pethObjects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has three groups: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pethPsePortTable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MOs for status of PSE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device ports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pethMainPseObjects: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MOs for PSE device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pethNotificationControlTable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Notifications</a:t>
            </a:r>
          </a:p>
        </p:txBody>
      </p:sp>
      <p:sp>
        <p:nvSpPr>
          <p:cNvPr id="401" name="Shape 401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2" name="Shape 40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1219200"/>
            <a:ext cx="4343400" cy="4105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3" name="Shape 40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04" name="Shape 404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05" name="Shape 40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06" name="Shape 406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Shape 41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412" name="Shape 412"/>
          <p:cNvSpPr txBox="1">
            <a:spLocks noGrp="1"/>
          </p:cNvSpPr>
          <p:nvPr>
            <p:ph type="ctrTitle"/>
          </p:nvPr>
        </p:nvSpPr>
        <p:spPr>
          <a:xfrm>
            <a:off x="533400" y="3352800"/>
            <a:ext cx="5791200" cy="2133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IEEE 802.11</a:t>
            </a:r>
            <a:b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Wireless LAN</a:t>
            </a:r>
          </a:p>
        </p:txBody>
      </p:sp>
      <p:cxnSp>
        <p:nvCxnSpPr>
          <p:cNvPr id="413" name="Shape 41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14" name="Shape 414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5" name="Shape 415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16" name="Shape 416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17" name="Shape 417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18" name="Shape 41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19" name="Shape 419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425" name="Shape 425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149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802.11 PHY &amp; MAC</a:t>
            </a:r>
          </a:p>
        </p:txBody>
      </p:sp>
      <p:cxnSp>
        <p:nvCxnSpPr>
          <p:cNvPr id="426" name="Shape 426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27" name="Shape 427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8" name="Shape 428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29" name="Shape 429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Shape 43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Shape 431"/>
          <p:cNvSpPr txBox="1"/>
          <p:nvPr/>
        </p:nvSpPr>
        <p:spPr>
          <a:xfrm>
            <a:off x="0" y="6694486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32" name="Shape 432"/>
          <p:cNvCxnSpPr/>
          <p:nvPr/>
        </p:nvCxnSpPr>
        <p:spPr>
          <a:xfrm>
            <a:off x="685800" y="6705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3" name="Shape 433"/>
          <p:cNvSpPr txBox="1"/>
          <p:nvPr/>
        </p:nvSpPr>
        <p:spPr>
          <a:xfrm>
            <a:off x="669925" y="14589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Shape 434"/>
          <p:cNvSpPr txBox="1"/>
          <p:nvPr/>
        </p:nvSpPr>
        <p:spPr>
          <a:xfrm>
            <a:off x="685800" y="1143000"/>
            <a:ext cx="5791200" cy="5632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MAC Layer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CSMA/CA (CSMA/ Collision Avoidance) is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used:  (CSMA/CD in 802.3)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BSS Basic service set comprise AP (Access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Point)  and STAs (Stations); a.k.a. Wi-Fi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Choice of coordination function by AP 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DCF Distributed coordination function</a:t>
            </a: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Asynchronous</a:t>
            </a: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Contention-based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PCF Point coordination function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(optional)</a:t>
            </a: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Synchronous</a:t>
            </a: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Contention-free	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PHY Layer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802.11b @ 2.4 GHz &amp; data rate 11 Mbps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802.11a @ 5 GHz &amp; data rate 54 Mbps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802.11g extends 802.11b to 54 Mbps with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OFDM</a:t>
            </a:r>
          </a:p>
        </p:txBody>
      </p:sp>
      <p:sp>
        <p:nvSpPr>
          <p:cNvPr id="435" name="Shape 435"/>
          <p:cNvSpPr txBox="1"/>
          <p:nvPr/>
        </p:nvSpPr>
        <p:spPr>
          <a:xfrm>
            <a:off x="533400" y="7086600"/>
            <a:ext cx="4256087" cy="701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IBSS: Independent  BSS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Ad-hoc configuration of 802.11</a:t>
            </a:r>
          </a:p>
        </p:txBody>
      </p:sp>
      <p:cxnSp>
        <p:nvCxnSpPr>
          <p:cNvPr id="436" name="Shape 436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7" name="Shape 437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38" name="Shape 43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9" name="Shape 439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Shape 44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445" name="Shape 445"/>
          <p:cNvSpPr txBox="1">
            <a:spLocks noGrp="1"/>
          </p:cNvSpPr>
          <p:nvPr>
            <p:ph type="title" idx="4294967295"/>
          </p:nvPr>
        </p:nvSpPr>
        <p:spPr>
          <a:xfrm>
            <a:off x="457200" y="533400"/>
            <a:ext cx="5714999" cy="838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802.11 Standards &amp; Amendments</a:t>
            </a:r>
          </a:p>
        </p:txBody>
      </p:sp>
      <p:cxnSp>
        <p:nvCxnSpPr>
          <p:cNvPr id="446" name="Shape 446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7" name="Shape 447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8" name="Shape 448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9" name="Shape 449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Shape 45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51" name="Shape 451"/>
          <p:cNvGraphicFramePr/>
          <p:nvPr/>
        </p:nvGraphicFramePr>
        <p:xfrm>
          <a:off x="838200" y="1905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{F5C24D7B-20E0-47C5-822A-B2F65A1AB0E4}</a:tableStyleId>
              </a:tblPr>
              <a:tblGrid>
                <a:gridCol w="1111250"/>
                <a:gridCol w="4146550"/>
              </a:tblGrid>
              <a:tr h="579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802.11a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54 Mbps data rate 5.15 MHz to 5.35 and 5.4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MHz to 5.825 MHz 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802.11b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11 Mbps data rate at 2.4 GHz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802.11e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Addresses QoS issues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802.11f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Addresses multivendor AP interoperability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802.11g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Higher data rate extension to 54 Mbps in the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2.4 GHz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802.11h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Dynamic frequency selection and transmit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power control for operation of 5 GHz products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802.11i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Addresses enhanced security issues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802.11j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Addresses channelization in Japan</a:t>
                      </a: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’</a:t>
                      </a: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 4.9 GHz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band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802.11k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Enables medium and network resources more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efficiently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802.11v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Wireless network management (in preparation)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52" name="Shape 452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53" name="Shape 453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54" name="Shape 45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55" name="Shape 455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cxnSp>
        <p:nvCxnSpPr>
          <p:cNvPr id="456" name="Shape 456"/>
          <p:cNvCxnSpPr/>
          <p:nvPr/>
        </p:nvCxnSpPr>
        <p:spPr>
          <a:xfrm>
            <a:off x="609600" y="6629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57" name="Shape 457"/>
          <p:cNvSpPr txBox="1"/>
          <p:nvPr/>
        </p:nvSpPr>
        <p:spPr>
          <a:xfrm>
            <a:off x="0" y="6629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58" name="Shape 458"/>
          <p:cNvSpPr txBox="1"/>
          <p:nvPr/>
        </p:nvSpPr>
        <p:spPr>
          <a:xfrm>
            <a:off x="838200" y="1600200"/>
            <a:ext cx="525779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15.1  IEEE 802.11 Standards and Amendments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Shape 463"/>
          <p:cNvSpPr txBox="1">
            <a:spLocks noGrp="1"/>
          </p:cNvSpPr>
          <p:nvPr>
            <p:ph type="title" idx="4294967295"/>
          </p:nvPr>
        </p:nvSpPr>
        <p:spPr>
          <a:xfrm>
            <a:off x="533400" y="533400"/>
            <a:ext cx="571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Residential WLAN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1828800" y="7239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Shape 465"/>
          <p:cNvSpPr txBox="1"/>
          <p:nvPr/>
        </p:nvSpPr>
        <p:spPr>
          <a:xfrm>
            <a:off x="517525" y="4583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533400" y="4114800"/>
            <a:ext cx="655320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467" name="Shape 467"/>
          <p:cNvSpPr txBox="1"/>
          <p:nvPr/>
        </p:nvSpPr>
        <p:spPr>
          <a:xfrm>
            <a:off x="1828800" y="7239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Shape 468"/>
          <p:cNvSpPr txBox="1"/>
          <p:nvPr/>
        </p:nvSpPr>
        <p:spPr>
          <a:xfrm>
            <a:off x="147636" y="1144587"/>
            <a:ext cx="3967162" cy="3883025"/>
          </a:xfrm>
          <a:prstGeom prst="rect">
            <a:avLst/>
          </a:prstGeom>
          <a:noFill/>
          <a:ln w="254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Shape 469"/>
          <p:cNvSpPr txBox="1"/>
          <p:nvPr/>
        </p:nvSpPr>
        <p:spPr>
          <a:xfrm>
            <a:off x="4110037" y="1147762"/>
            <a:ext cx="2519361" cy="3883025"/>
          </a:xfrm>
          <a:prstGeom prst="rect">
            <a:avLst/>
          </a:prstGeom>
          <a:noFill/>
          <a:ln w="254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Shape 470"/>
          <p:cNvSpPr txBox="1"/>
          <p:nvPr/>
        </p:nvSpPr>
        <p:spPr>
          <a:xfrm>
            <a:off x="152400" y="1143000"/>
            <a:ext cx="1908174" cy="1754187"/>
          </a:xfrm>
          <a:prstGeom prst="rect">
            <a:avLst/>
          </a:prstGeom>
          <a:noFill/>
          <a:ln w="254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Shape 471"/>
          <p:cNvSpPr txBox="1"/>
          <p:nvPr/>
        </p:nvSpPr>
        <p:spPr>
          <a:xfrm>
            <a:off x="2057400" y="1143000"/>
            <a:ext cx="2028825" cy="1758949"/>
          </a:xfrm>
          <a:prstGeom prst="rect">
            <a:avLst/>
          </a:prstGeom>
          <a:noFill/>
          <a:ln w="254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4138612" y="1144587"/>
            <a:ext cx="2490787" cy="1758949"/>
          </a:xfrm>
          <a:prstGeom prst="rect">
            <a:avLst/>
          </a:prstGeom>
          <a:noFill/>
          <a:ln w="254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Shape 473"/>
          <p:cNvSpPr txBox="1"/>
          <p:nvPr/>
        </p:nvSpPr>
        <p:spPr>
          <a:xfrm>
            <a:off x="1062037" y="2592386"/>
            <a:ext cx="533399" cy="219075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PC</a:t>
            </a:r>
          </a:p>
        </p:txBody>
      </p:sp>
      <p:sp>
        <p:nvSpPr>
          <p:cNvPr id="474" name="Shape 474"/>
          <p:cNvSpPr txBox="1"/>
          <p:nvPr/>
        </p:nvSpPr>
        <p:spPr>
          <a:xfrm>
            <a:off x="4114800" y="4724400"/>
            <a:ext cx="1176337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Kitchen</a:t>
            </a:r>
          </a:p>
        </p:txBody>
      </p:sp>
      <p:sp>
        <p:nvSpPr>
          <p:cNvPr id="475" name="Shape 475"/>
          <p:cNvSpPr txBox="1"/>
          <p:nvPr/>
        </p:nvSpPr>
        <p:spPr>
          <a:xfrm>
            <a:off x="228600" y="4724400"/>
            <a:ext cx="1857375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Family room</a:t>
            </a:r>
          </a:p>
        </p:txBody>
      </p:sp>
      <p:sp>
        <p:nvSpPr>
          <p:cNvPr id="476" name="Shape 476"/>
          <p:cNvSpPr txBox="1"/>
          <p:nvPr/>
        </p:nvSpPr>
        <p:spPr>
          <a:xfrm>
            <a:off x="2198686" y="1230312"/>
            <a:ext cx="1447800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Dining Room</a:t>
            </a:r>
          </a:p>
        </p:txBody>
      </p:sp>
      <p:sp>
        <p:nvSpPr>
          <p:cNvPr id="477" name="Shape 477"/>
          <p:cNvSpPr txBox="1"/>
          <p:nvPr/>
        </p:nvSpPr>
        <p:spPr>
          <a:xfrm>
            <a:off x="4164012" y="1230312"/>
            <a:ext cx="1447800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Bedroom</a:t>
            </a:r>
          </a:p>
        </p:txBody>
      </p:sp>
      <p:pic>
        <p:nvPicPr>
          <p:cNvPr id="478" name="Shape 47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05437" y="3811587"/>
            <a:ext cx="1176337" cy="946150"/>
          </a:xfrm>
          <a:prstGeom prst="rect">
            <a:avLst/>
          </a:prstGeom>
          <a:noFill/>
          <a:ln>
            <a:noFill/>
          </a:ln>
        </p:spPr>
      </p:pic>
      <p:sp>
        <p:nvSpPr>
          <p:cNvPr id="479" name="Shape 479"/>
          <p:cNvSpPr txBox="1"/>
          <p:nvPr/>
        </p:nvSpPr>
        <p:spPr>
          <a:xfrm>
            <a:off x="219075" y="1262062"/>
            <a:ext cx="884236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Den</a:t>
            </a:r>
          </a:p>
        </p:txBody>
      </p:sp>
      <p:pic>
        <p:nvPicPr>
          <p:cNvPr id="480" name="Shape 48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90800" y="1981200"/>
            <a:ext cx="1379536" cy="693737"/>
          </a:xfrm>
          <a:prstGeom prst="rect">
            <a:avLst/>
          </a:prstGeom>
          <a:noFill/>
          <a:ln>
            <a:noFill/>
          </a:ln>
        </p:spPr>
      </p:pic>
      <p:sp>
        <p:nvSpPr>
          <p:cNvPr id="481" name="Shape 481"/>
          <p:cNvSpPr txBox="1"/>
          <p:nvPr/>
        </p:nvSpPr>
        <p:spPr>
          <a:xfrm>
            <a:off x="4262437" y="3767137"/>
            <a:ext cx="1089024" cy="730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Kitchen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Touch Pad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Shape 482"/>
          <p:cNvSpPr txBox="1"/>
          <p:nvPr/>
        </p:nvSpPr>
        <p:spPr>
          <a:xfrm>
            <a:off x="2590800" y="1828800"/>
            <a:ext cx="1406525" cy="284162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MP3 Player</a:t>
            </a:r>
          </a:p>
        </p:txBody>
      </p:sp>
      <p:pic>
        <p:nvPicPr>
          <p:cNvPr id="483" name="Shape 48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85800" y="1524000"/>
            <a:ext cx="1193800" cy="9271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4" name="Shape 484"/>
          <p:cNvCxnSpPr/>
          <p:nvPr/>
        </p:nvCxnSpPr>
        <p:spPr>
          <a:xfrm rot="10800000">
            <a:off x="1066800" y="3962399"/>
            <a:ext cx="0" cy="1447800"/>
          </a:xfrm>
          <a:prstGeom prst="straightConnector1">
            <a:avLst/>
          </a:prstGeom>
          <a:noFill/>
          <a:ln w="76200" cap="rnd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85" name="Shape 485"/>
          <p:cNvSpPr/>
          <p:nvPr/>
        </p:nvSpPr>
        <p:spPr>
          <a:xfrm>
            <a:off x="609600" y="1600200"/>
            <a:ext cx="5714999" cy="3244849"/>
          </a:xfrm>
          <a:prstGeom prst="ellipse">
            <a:avLst/>
          </a:prstGeom>
          <a:noFill/>
          <a:ln w="57150" cap="rnd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86" name="Shape 486"/>
          <p:cNvGrpSpPr/>
          <p:nvPr/>
        </p:nvGrpSpPr>
        <p:grpSpPr>
          <a:xfrm>
            <a:off x="1640449" y="3811587"/>
            <a:ext cx="1520262" cy="1047749"/>
            <a:chOff x="3855012" y="4419600"/>
            <a:chExt cx="1520262" cy="1047749"/>
          </a:xfrm>
        </p:grpSpPr>
        <p:sp>
          <p:nvSpPr>
            <p:cNvPr id="487" name="Shape 487"/>
            <p:cNvSpPr txBox="1"/>
            <p:nvPr/>
          </p:nvSpPr>
          <p:spPr>
            <a:xfrm>
              <a:off x="4267200" y="4419600"/>
              <a:ext cx="1108074" cy="284162"/>
            </a:xfrm>
            <a:prstGeom prst="rect">
              <a:avLst/>
            </a:prstGeom>
            <a:noFill/>
            <a:ln>
              <a:noFill/>
            </a:ln>
          </p:spPr>
          <p:txBody>
            <a:bodyPr lIns="92075" tIns="46025" rIns="92075" bIns="46025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r>
                <a:rPr lang="en-US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WebPad</a:t>
              </a:r>
            </a:p>
          </p:txBody>
        </p:sp>
        <p:pic>
          <p:nvPicPr>
            <p:cNvPr id="488" name="Shape 488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4267200" y="4724400"/>
              <a:ext cx="992187" cy="74294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89" name="Shape 489"/>
            <p:cNvGrpSpPr/>
            <p:nvPr/>
          </p:nvGrpSpPr>
          <p:grpSpPr>
            <a:xfrm rot="-6240000">
              <a:off x="3925093" y="4456905"/>
              <a:ext cx="304800" cy="382587"/>
              <a:chOff x="1295400" y="5561012"/>
              <a:chExt cx="304800" cy="382587"/>
            </a:xfrm>
          </p:grpSpPr>
          <p:sp>
            <p:nvSpPr>
              <p:cNvPr id="490" name="Shape 490"/>
              <p:cNvSpPr/>
              <p:nvPr/>
            </p:nvSpPr>
            <p:spPr>
              <a:xfrm>
                <a:off x="1295400" y="5715000"/>
                <a:ext cx="228600" cy="228600"/>
              </a:xfrm>
              <a:custGeom>
                <a:avLst/>
                <a:gdLst/>
                <a:ahLst/>
                <a:cxnLst/>
                <a:rect l="0" t="0" r="0" b="0"/>
                <a:pathLst>
                  <a:path w="21601" h="21600" extrusionOk="0">
                    <a:moveTo>
                      <a:pt x="0" y="0"/>
                    </a:moveTo>
                    <a:cubicBezTo>
                      <a:pt x="11930" y="0"/>
                      <a:pt x="21601" y="9670"/>
                      <a:pt x="21601" y="21600"/>
                    </a:cubicBezTo>
                    <a:moveTo>
                      <a:pt x="0" y="0"/>
                    </a:moveTo>
                    <a:cubicBezTo>
                      <a:pt x="11930" y="0"/>
                      <a:pt x="21601" y="9670"/>
                      <a:pt x="21601" y="21600"/>
                    </a:cubicBezTo>
                    <a:lnTo>
                      <a:pt x="1" y="21600"/>
                    </a:lnTo>
                    <a:close/>
                  </a:path>
                </a:pathLst>
              </a:custGeom>
              <a:noFill/>
              <a:ln w="38100" cap="rnd" cmpd="sng">
                <a:solidFill>
                  <a:srgbClr val="0099CC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endParaRPr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1" name="Shape 491"/>
              <p:cNvSpPr/>
              <p:nvPr/>
            </p:nvSpPr>
            <p:spPr>
              <a:xfrm>
                <a:off x="1371600" y="5561012"/>
                <a:ext cx="228600" cy="322261"/>
              </a:xfrm>
              <a:custGeom>
                <a:avLst/>
                <a:gdLst/>
                <a:ahLst/>
                <a:cxnLst/>
                <a:rect l="0" t="0" r="0" b="0"/>
                <a:pathLst>
                  <a:path w="21601" h="30445" extrusionOk="0">
                    <a:moveTo>
                      <a:pt x="0" y="0"/>
                    </a:moveTo>
                    <a:cubicBezTo>
                      <a:pt x="11930" y="0"/>
                      <a:pt x="21601" y="9670"/>
                      <a:pt x="21601" y="21600"/>
                    </a:cubicBezTo>
                    <a:cubicBezTo>
                      <a:pt x="21601" y="24649"/>
                      <a:pt x="20955" y="27663"/>
                      <a:pt x="19706" y="30445"/>
                    </a:cubicBezTo>
                    <a:moveTo>
                      <a:pt x="0" y="0"/>
                    </a:moveTo>
                    <a:cubicBezTo>
                      <a:pt x="11930" y="0"/>
                      <a:pt x="21601" y="9670"/>
                      <a:pt x="21601" y="21600"/>
                    </a:cubicBezTo>
                    <a:cubicBezTo>
                      <a:pt x="21601" y="24649"/>
                      <a:pt x="20955" y="27663"/>
                      <a:pt x="19706" y="30445"/>
                    </a:cubicBezTo>
                    <a:lnTo>
                      <a:pt x="1" y="21600"/>
                    </a:lnTo>
                    <a:close/>
                  </a:path>
                </a:pathLst>
              </a:custGeom>
              <a:noFill/>
              <a:ln w="38100" cap="rnd" cmpd="sng">
                <a:solidFill>
                  <a:srgbClr val="0099CC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endParaRPr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2" name="Shape 492"/>
              <p:cNvSpPr/>
              <p:nvPr/>
            </p:nvSpPr>
            <p:spPr>
              <a:xfrm>
                <a:off x="1295400" y="5791200"/>
                <a:ext cx="152400" cy="152399"/>
              </a:xfrm>
              <a:custGeom>
                <a:avLst/>
                <a:gdLst/>
                <a:ahLst/>
                <a:cxnLst/>
                <a:rect l="0" t="0" r="0" b="0"/>
                <a:pathLst>
                  <a:path w="21601" h="21600" extrusionOk="0">
                    <a:moveTo>
                      <a:pt x="0" y="0"/>
                    </a:moveTo>
                    <a:cubicBezTo>
                      <a:pt x="11930" y="0"/>
                      <a:pt x="21601" y="9670"/>
                      <a:pt x="21601" y="21600"/>
                    </a:cubicBezTo>
                    <a:moveTo>
                      <a:pt x="0" y="0"/>
                    </a:moveTo>
                    <a:cubicBezTo>
                      <a:pt x="11930" y="0"/>
                      <a:pt x="21601" y="9670"/>
                      <a:pt x="21601" y="21600"/>
                    </a:cubicBezTo>
                    <a:lnTo>
                      <a:pt x="1" y="21600"/>
                    </a:lnTo>
                    <a:close/>
                  </a:path>
                </a:pathLst>
              </a:custGeom>
              <a:noFill/>
              <a:ln w="38100" cap="rnd" cmpd="sng">
                <a:solidFill>
                  <a:srgbClr val="0099CC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endParaRPr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493" name="Shape 493"/>
          <p:cNvGrpSpPr/>
          <p:nvPr/>
        </p:nvGrpSpPr>
        <p:grpSpPr>
          <a:xfrm rot="5520000">
            <a:off x="1631155" y="2382042"/>
            <a:ext cx="250824" cy="322262"/>
            <a:chOff x="1295400" y="5561012"/>
            <a:chExt cx="304800" cy="382587"/>
          </a:xfrm>
        </p:grpSpPr>
        <p:sp>
          <p:nvSpPr>
            <p:cNvPr id="494" name="Shape 494"/>
            <p:cNvSpPr/>
            <p:nvPr/>
          </p:nvSpPr>
          <p:spPr>
            <a:xfrm>
              <a:off x="1295400" y="5715000"/>
              <a:ext cx="228600" cy="228600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5" name="Shape 495"/>
            <p:cNvSpPr/>
            <p:nvPr/>
          </p:nvSpPr>
          <p:spPr>
            <a:xfrm>
              <a:off x="1371600" y="5561012"/>
              <a:ext cx="228600" cy="322261"/>
            </a:xfrm>
            <a:custGeom>
              <a:avLst/>
              <a:gdLst/>
              <a:ahLst/>
              <a:cxnLst/>
              <a:rect l="0" t="0" r="0" b="0"/>
              <a:pathLst>
                <a:path w="21601" h="30445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Shape 496"/>
            <p:cNvSpPr/>
            <p:nvPr/>
          </p:nvSpPr>
          <p:spPr>
            <a:xfrm>
              <a:off x="1295400" y="5791200"/>
              <a:ext cx="152400" cy="152399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7" name="Shape 497"/>
          <p:cNvGrpSpPr/>
          <p:nvPr/>
        </p:nvGrpSpPr>
        <p:grpSpPr>
          <a:xfrm rot="-5520000" flipH="1">
            <a:off x="2887662" y="3046411"/>
            <a:ext cx="458786" cy="306387"/>
            <a:chOff x="1295400" y="5561012"/>
            <a:chExt cx="304800" cy="382587"/>
          </a:xfrm>
        </p:grpSpPr>
        <p:sp>
          <p:nvSpPr>
            <p:cNvPr id="498" name="Shape 498"/>
            <p:cNvSpPr/>
            <p:nvPr/>
          </p:nvSpPr>
          <p:spPr>
            <a:xfrm>
              <a:off x="1295400" y="5715000"/>
              <a:ext cx="228600" cy="228600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Shape 499"/>
            <p:cNvSpPr/>
            <p:nvPr/>
          </p:nvSpPr>
          <p:spPr>
            <a:xfrm>
              <a:off x="1371600" y="5561012"/>
              <a:ext cx="228600" cy="322261"/>
            </a:xfrm>
            <a:custGeom>
              <a:avLst/>
              <a:gdLst/>
              <a:ahLst/>
              <a:cxnLst/>
              <a:rect l="0" t="0" r="0" b="0"/>
              <a:pathLst>
                <a:path w="21601" h="30445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Shape 500"/>
            <p:cNvSpPr/>
            <p:nvPr/>
          </p:nvSpPr>
          <p:spPr>
            <a:xfrm>
              <a:off x="1295400" y="5791200"/>
              <a:ext cx="152400" cy="152399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01" name="Shape 50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04837" y="3049586"/>
            <a:ext cx="1028700" cy="1016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02" name="Shape 502"/>
          <p:cNvGrpSpPr/>
          <p:nvPr/>
        </p:nvGrpSpPr>
        <p:grpSpPr>
          <a:xfrm rot="120000">
            <a:off x="1290636" y="2973387"/>
            <a:ext cx="250824" cy="322262"/>
            <a:chOff x="1295400" y="5561012"/>
            <a:chExt cx="304800" cy="382587"/>
          </a:xfrm>
        </p:grpSpPr>
        <p:sp>
          <p:nvSpPr>
            <p:cNvPr id="503" name="Shape 503"/>
            <p:cNvSpPr/>
            <p:nvPr/>
          </p:nvSpPr>
          <p:spPr>
            <a:xfrm>
              <a:off x="1295400" y="5715000"/>
              <a:ext cx="228600" cy="228600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Shape 504"/>
            <p:cNvSpPr/>
            <p:nvPr/>
          </p:nvSpPr>
          <p:spPr>
            <a:xfrm>
              <a:off x="1371600" y="5561012"/>
              <a:ext cx="228600" cy="322261"/>
            </a:xfrm>
            <a:custGeom>
              <a:avLst/>
              <a:gdLst/>
              <a:ahLst/>
              <a:cxnLst/>
              <a:rect l="0" t="0" r="0" b="0"/>
              <a:pathLst>
                <a:path w="21601" h="30445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Shape 505"/>
            <p:cNvSpPr/>
            <p:nvPr/>
          </p:nvSpPr>
          <p:spPr>
            <a:xfrm>
              <a:off x="1295400" y="5791200"/>
              <a:ext cx="152400" cy="152399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06" name="Shape 50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186237" y="1525587"/>
            <a:ext cx="1295400" cy="9937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07" name="Shape 507"/>
          <p:cNvGrpSpPr/>
          <p:nvPr/>
        </p:nvGrpSpPr>
        <p:grpSpPr>
          <a:xfrm>
            <a:off x="5638799" y="1981200"/>
            <a:ext cx="798512" cy="989012"/>
            <a:chOff x="7620000" y="5267325"/>
            <a:chExt cx="1103312" cy="1292225"/>
          </a:xfrm>
        </p:grpSpPr>
        <p:pic>
          <p:nvPicPr>
            <p:cNvPr id="508" name="Shape 508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7620000" y="5562600"/>
              <a:ext cx="1103312" cy="996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09" name="Shape 509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7737475" y="5267325"/>
              <a:ext cx="849312" cy="4730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10" name="Shape 510"/>
          <p:cNvGrpSpPr/>
          <p:nvPr/>
        </p:nvGrpSpPr>
        <p:grpSpPr>
          <a:xfrm>
            <a:off x="3119437" y="3049587"/>
            <a:ext cx="874712" cy="835025"/>
            <a:chOff x="7620000" y="5267325"/>
            <a:chExt cx="1103312" cy="1292225"/>
          </a:xfrm>
        </p:grpSpPr>
        <p:pic>
          <p:nvPicPr>
            <p:cNvPr id="511" name="Shape 511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7620000" y="5562600"/>
              <a:ext cx="1103312" cy="996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12" name="Shape 512"/>
            <p:cNvPicPr preferRelativeResize="0"/>
            <p:nvPr/>
          </p:nvPicPr>
          <p:blipFill rotWithShape="1">
            <a:blip r:embed="rId11">
              <a:alphaModFix/>
            </a:blip>
            <a:srcRect/>
            <a:stretch/>
          </p:blipFill>
          <p:spPr>
            <a:xfrm>
              <a:off x="7737475" y="5267325"/>
              <a:ext cx="849312" cy="4730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13" name="Shape 513"/>
          <p:cNvGrpSpPr/>
          <p:nvPr/>
        </p:nvGrpSpPr>
        <p:grpSpPr>
          <a:xfrm rot="-5520000" flipH="1">
            <a:off x="4356893" y="1566067"/>
            <a:ext cx="250824" cy="322262"/>
            <a:chOff x="1295400" y="5561012"/>
            <a:chExt cx="304800" cy="382587"/>
          </a:xfrm>
        </p:grpSpPr>
        <p:sp>
          <p:nvSpPr>
            <p:cNvPr id="514" name="Shape 514"/>
            <p:cNvSpPr/>
            <p:nvPr/>
          </p:nvSpPr>
          <p:spPr>
            <a:xfrm>
              <a:off x="1295400" y="5715000"/>
              <a:ext cx="228600" cy="228600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5" name="Shape 515"/>
            <p:cNvSpPr/>
            <p:nvPr/>
          </p:nvSpPr>
          <p:spPr>
            <a:xfrm>
              <a:off x="1371600" y="5561012"/>
              <a:ext cx="228600" cy="322261"/>
            </a:xfrm>
            <a:custGeom>
              <a:avLst/>
              <a:gdLst/>
              <a:ahLst/>
              <a:cxnLst/>
              <a:rect l="0" t="0" r="0" b="0"/>
              <a:pathLst>
                <a:path w="21601" h="30445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6" name="Shape 516"/>
            <p:cNvSpPr/>
            <p:nvPr/>
          </p:nvSpPr>
          <p:spPr>
            <a:xfrm>
              <a:off x="1295400" y="5791200"/>
              <a:ext cx="152400" cy="152399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7" name="Shape 517"/>
          <p:cNvGrpSpPr/>
          <p:nvPr/>
        </p:nvGrpSpPr>
        <p:grpSpPr>
          <a:xfrm rot="-5520000" flipH="1">
            <a:off x="5703093" y="2050255"/>
            <a:ext cx="380999" cy="246062"/>
            <a:chOff x="1295400" y="5561012"/>
            <a:chExt cx="304800" cy="382587"/>
          </a:xfrm>
        </p:grpSpPr>
        <p:sp>
          <p:nvSpPr>
            <p:cNvPr id="518" name="Shape 518"/>
            <p:cNvSpPr/>
            <p:nvPr/>
          </p:nvSpPr>
          <p:spPr>
            <a:xfrm>
              <a:off x="1295400" y="5715000"/>
              <a:ext cx="228600" cy="228600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9" name="Shape 519"/>
            <p:cNvSpPr/>
            <p:nvPr/>
          </p:nvSpPr>
          <p:spPr>
            <a:xfrm>
              <a:off x="1371600" y="5561012"/>
              <a:ext cx="228600" cy="322261"/>
            </a:xfrm>
            <a:custGeom>
              <a:avLst/>
              <a:gdLst/>
              <a:ahLst/>
              <a:cxnLst/>
              <a:rect l="0" t="0" r="0" b="0"/>
              <a:pathLst>
                <a:path w="21601" h="30445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Shape 520"/>
            <p:cNvSpPr/>
            <p:nvPr/>
          </p:nvSpPr>
          <p:spPr>
            <a:xfrm>
              <a:off x="1295400" y="5791200"/>
              <a:ext cx="152400" cy="152399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1" name="Shape 521"/>
          <p:cNvGrpSpPr/>
          <p:nvPr/>
        </p:nvGrpSpPr>
        <p:grpSpPr>
          <a:xfrm rot="-5520000" flipH="1">
            <a:off x="2620962" y="2441574"/>
            <a:ext cx="252412" cy="322262"/>
            <a:chOff x="1295400" y="5561012"/>
            <a:chExt cx="304800" cy="382587"/>
          </a:xfrm>
        </p:grpSpPr>
        <p:sp>
          <p:nvSpPr>
            <p:cNvPr id="522" name="Shape 522"/>
            <p:cNvSpPr/>
            <p:nvPr/>
          </p:nvSpPr>
          <p:spPr>
            <a:xfrm>
              <a:off x="1295400" y="5715000"/>
              <a:ext cx="228600" cy="228600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Shape 523"/>
            <p:cNvSpPr/>
            <p:nvPr/>
          </p:nvSpPr>
          <p:spPr>
            <a:xfrm>
              <a:off x="1371600" y="5561012"/>
              <a:ext cx="228600" cy="322261"/>
            </a:xfrm>
            <a:custGeom>
              <a:avLst/>
              <a:gdLst/>
              <a:ahLst/>
              <a:cxnLst/>
              <a:rect l="0" t="0" r="0" b="0"/>
              <a:pathLst>
                <a:path w="21601" h="30445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cubicBezTo>
                    <a:pt x="21601" y="24649"/>
                    <a:pt x="20955" y="27663"/>
                    <a:pt x="19706" y="30445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Shape 524"/>
            <p:cNvSpPr/>
            <p:nvPr/>
          </p:nvSpPr>
          <p:spPr>
            <a:xfrm>
              <a:off x="1295400" y="5791200"/>
              <a:ext cx="152400" cy="152399"/>
            </a:xfrm>
            <a:custGeom>
              <a:avLst/>
              <a:gdLst/>
              <a:ahLst/>
              <a:cxnLst/>
              <a:rect l="0" t="0" r="0" b="0"/>
              <a:pathLst>
                <a:path w="21601" h="21600" extrusionOk="0"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moveTo>
                    <a:pt x="0" y="0"/>
                  </a:moveTo>
                  <a:cubicBezTo>
                    <a:pt x="11930" y="0"/>
                    <a:pt x="21601" y="9670"/>
                    <a:pt x="21601" y="21600"/>
                  </a:cubicBezTo>
                  <a:lnTo>
                    <a:pt x="1" y="21600"/>
                  </a:lnTo>
                  <a:close/>
                </a:path>
              </a:pathLst>
            </a:custGeom>
            <a:noFill/>
            <a:ln w="38100" cap="rnd" cmpd="sng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5" name="Shape 525"/>
          <p:cNvSpPr txBox="1"/>
          <p:nvPr/>
        </p:nvSpPr>
        <p:spPr>
          <a:xfrm>
            <a:off x="858837" y="3963987"/>
            <a:ext cx="4317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AP</a:t>
            </a:r>
          </a:p>
        </p:txBody>
      </p:sp>
      <p:sp>
        <p:nvSpPr>
          <p:cNvPr id="526" name="Shape 526"/>
          <p:cNvSpPr/>
          <p:nvPr/>
        </p:nvSpPr>
        <p:spPr>
          <a:xfrm>
            <a:off x="304800" y="5257800"/>
            <a:ext cx="1905000" cy="1225550"/>
          </a:xfrm>
          <a:custGeom>
            <a:avLst/>
            <a:gdLst/>
            <a:ahLst/>
            <a:cxnLst/>
            <a:rect l="0" t="0" r="0" b="0"/>
            <a:pathLst>
              <a:path w="21598" h="21598" extrusionOk="0">
                <a:moveTo>
                  <a:pt x="1950" y="7181"/>
                </a:moveTo>
                <a:cubicBezTo>
                  <a:pt x="842" y="7337"/>
                  <a:pt x="1" y="8614"/>
                  <a:pt x="1" y="10138"/>
                </a:cubicBezTo>
                <a:cubicBezTo>
                  <a:pt x="0" y="11193"/>
                  <a:pt x="410" y="12170"/>
                  <a:pt x="1075" y="12703"/>
                </a:cubicBezTo>
                <a:lnTo>
                  <a:pt x="1064" y="12669"/>
                </a:lnTo>
                <a:cubicBezTo>
                  <a:pt x="686" y="13218"/>
                  <a:pt x="476" y="13941"/>
                  <a:pt x="476" y="14691"/>
                </a:cubicBezTo>
                <a:cubicBezTo>
                  <a:pt x="476" y="16326"/>
                  <a:pt x="1452" y="17651"/>
                  <a:pt x="2656" y="17651"/>
                </a:cubicBezTo>
                <a:cubicBezTo>
                  <a:pt x="2740" y="17651"/>
                  <a:pt x="2825" y="17644"/>
                  <a:pt x="2910" y="17630"/>
                </a:cubicBezTo>
                <a:lnTo>
                  <a:pt x="2898" y="17650"/>
                </a:lnTo>
                <a:cubicBezTo>
                  <a:pt x="3586" y="19289"/>
                  <a:pt x="4864" y="20301"/>
                  <a:pt x="6248" y="20301"/>
                </a:cubicBezTo>
                <a:cubicBezTo>
                  <a:pt x="6948" y="20300"/>
                  <a:pt x="7636" y="20040"/>
                  <a:pt x="8236" y="19547"/>
                </a:cubicBezTo>
                <a:lnTo>
                  <a:pt x="8230" y="19551"/>
                </a:lnTo>
                <a:cubicBezTo>
                  <a:pt x="8856" y="20830"/>
                  <a:pt x="9909" y="21598"/>
                  <a:pt x="11037" y="21598"/>
                </a:cubicBezTo>
                <a:cubicBezTo>
                  <a:pt x="12524" y="21597"/>
                  <a:pt x="13837" y="20268"/>
                  <a:pt x="14268" y="18325"/>
                </a:cubicBezTo>
                <a:lnTo>
                  <a:pt x="14271" y="18351"/>
                </a:lnTo>
                <a:cubicBezTo>
                  <a:pt x="14731" y="18741"/>
                  <a:pt x="15261" y="18948"/>
                  <a:pt x="15803" y="18948"/>
                </a:cubicBezTo>
                <a:cubicBezTo>
                  <a:pt x="17391" y="18947"/>
                  <a:pt x="18683" y="17206"/>
                  <a:pt x="18695" y="15046"/>
                </a:cubicBezTo>
                <a:lnTo>
                  <a:pt x="18690" y="15036"/>
                </a:lnTo>
                <a:cubicBezTo>
                  <a:pt x="20358" y="14711"/>
                  <a:pt x="21598" y="12766"/>
                  <a:pt x="21598" y="10473"/>
                </a:cubicBezTo>
                <a:cubicBezTo>
                  <a:pt x="21598" y="9457"/>
                  <a:pt x="21351" y="8470"/>
                  <a:pt x="20897" y="7664"/>
                </a:cubicBezTo>
                <a:lnTo>
                  <a:pt x="20890" y="7662"/>
                </a:lnTo>
                <a:cubicBezTo>
                  <a:pt x="21032" y="7209"/>
                  <a:pt x="21106" y="6722"/>
                  <a:pt x="21106" y="6229"/>
                </a:cubicBezTo>
                <a:cubicBezTo>
                  <a:pt x="21106" y="4589"/>
                  <a:pt x="20300" y="3151"/>
                  <a:pt x="19140" y="2720"/>
                </a:cubicBezTo>
                <a:lnTo>
                  <a:pt x="19149" y="2713"/>
                </a:lnTo>
                <a:cubicBezTo>
                  <a:pt x="18941" y="1143"/>
                  <a:pt x="17934" y="1"/>
                  <a:pt x="16759" y="1"/>
                </a:cubicBezTo>
                <a:cubicBezTo>
                  <a:pt x="16045" y="0"/>
                  <a:pt x="15368" y="427"/>
                  <a:pt x="14906" y="1166"/>
                </a:cubicBezTo>
                <a:lnTo>
                  <a:pt x="14910" y="1171"/>
                </a:lnTo>
                <a:cubicBezTo>
                  <a:pt x="14498" y="433"/>
                  <a:pt x="13856" y="1"/>
                  <a:pt x="13175" y="1"/>
                </a:cubicBezTo>
                <a:cubicBezTo>
                  <a:pt x="12348" y="0"/>
                  <a:pt x="11591" y="638"/>
                  <a:pt x="11222" y="1646"/>
                </a:cubicBezTo>
                <a:lnTo>
                  <a:pt x="11230" y="1695"/>
                </a:lnTo>
                <a:cubicBezTo>
                  <a:pt x="10731" y="1025"/>
                  <a:pt x="10059" y="651"/>
                  <a:pt x="9359" y="651"/>
                </a:cubicBezTo>
                <a:cubicBezTo>
                  <a:pt x="8373" y="650"/>
                  <a:pt x="7467" y="1392"/>
                  <a:pt x="7004" y="2579"/>
                </a:cubicBezTo>
                <a:lnTo>
                  <a:pt x="6996" y="2603"/>
                </a:lnTo>
                <a:cubicBezTo>
                  <a:pt x="6478" y="2190"/>
                  <a:pt x="5889" y="1973"/>
                  <a:pt x="5289" y="1973"/>
                </a:cubicBezTo>
                <a:cubicBezTo>
                  <a:pt x="3424" y="1973"/>
                  <a:pt x="1913" y="4030"/>
                  <a:pt x="1913" y="6568"/>
                </a:cubicBezTo>
                <a:cubicBezTo>
                  <a:pt x="1912" y="6775"/>
                  <a:pt x="1923" y="6982"/>
                  <a:pt x="1943" y="7187"/>
                </a:cubicBezTo>
                <a:close/>
                <a:moveTo>
                  <a:pt x="1075" y="12703"/>
                </a:moveTo>
                <a:cubicBezTo>
                  <a:pt x="1408" y="12970"/>
                  <a:pt x="1787" y="13111"/>
                  <a:pt x="2173" y="13111"/>
                </a:cubicBezTo>
                <a:cubicBezTo>
                  <a:pt x="2229" y="13110"/>
                  <a:pt x="2286" y="13108"/>
                  <a:pt x="2342" y="13102"/>
                </a:cubicBezTo>
                <a:moveTo>
                  <a:pt x="2910" y="17630"/>
                </a:moveTo>
                <a:cubicBezTo>
                  <a:pt x="3100" y="17600"/>
                  <a:pt x="3286" y="17536"/>
                  <a:pt x="3464" y="17440"/>
                </a:cubicBezTo>
                <a:moveTo>
                  <a:pt x="7896" y="18681"/>
                </a:moveTo>
                <a:cubicBezTo>
                  <a:pt x="7984" y="18986"/>
                  <a:pt x="8096" y="19278"/>
                  <a:pt x="8230" y="19551"/>
                </a:cubicBezTo>
                <a:moveTo>
                  <a:pt x="14268" y="18325"/>
                </a:moveTo>
                <a:cubicBezTo>
                  <a:pt x="14337" y="18014"/>
                  <a:pt x="14381" y="17694"/>
                  <a:pt x="14401" y="17371"/>
                </a:cubicBezTo>
                <a:moveTo>
                  <a:pt x="18695" y="15046"/>
                </a:moveTo>
                <a:cubicBezTo>
                  <a:pt x="18695" y="15035"/>
                  <a:pt x="18696" y="15025"/>
                  <a:pt x="18696" y="15014"/>
                </a:cubicBezTo>
                <a:cubicBezTo>
                  <a:pt x="18696" y="13509"/>
                  <a:pt x="18064" y="12137"/>
                  <a:pt x="17070" y="11478"/>
                </a:cubicBezTo>
                <a:moveTo>
                  <a:pt x="20166" y="9000"/>
                </a:moveTo>
                <a:cubicBezTo>
                  <a:pt x="20480" y="8636"/>
                  <a:pt x="20727" y="8178"/>
                  <a:pt x="20890" y="7662"/>
                </a:cubicBezTo>
                <a:moveTo>
                  <a:pt x="19187" y="3345"/>
                </a:moveTo>
                <a:cubicBezTo>
                  <a:pt x="19187" y="3329"/>
                  <a:pt x="19188" y="3314"/>
                  <a:pt x="19188" y="3298"/>
                </a:cubicBezTo>
                <a:cubicBezTo>
                  <a:pt x="19188" y="3102"/>
                  <a:pt x="19175" y="2906"/>
                  <a:pt x="19149" y="2713"/>
                </a:cubicBezTo>
                <a:moveTo>
                  <a:pt x="14906" y="1166"/>
                </a:moveTo>
                <a:cubicBezTo>
                  <a:pt x="14755" y="1409"/>
                  <a:pt x="14630" y="1680"/>
                  <a:pt x="14536" y="1972"/>
                </a:cubicBezTo>
                <a:moveTo>
                  <a:pt x="11222" y="1646"/>
                </a:moveTo>
                <a:cubicBezTo>
                  <a:pt x="11141" y="1867"/>
                  <a:pt x="11081" y="2100"/>
                  <a:pt x="11042" y="2341"/>
                </a:cubicBezTo>
                <a:moveTo>
                  <a:pt x="7646" y="3277"/>
                </a:moveTo>
                <a:cubicBezTo>
                  <a:pt x="7450" y="3017"/>
                  <a:pt x="7232" y="2791"/>
                  <a:pt x="6996" y="2603"/>
                </a:cubicBezTo>
                <a:moveTo>
                  <a:pt x="1943" y="7187"/>
                </a:moveTo>
                <a:cubicBezTo>
                  <a:pt x="1967" y="7427"/>
                  <a:pt x="2005" y="7664"/>
                  <a:pt x="2057" y="7896"/>
                </a:cubicBezTo>
              </a:path>
            </a:pathLst>
          </a:custGeom>
          <a:solidFill>
            <a:srgbClr val="FFBE7D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5867400" y="7339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8" name="Shape 52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29" name="Shape 529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sp>
        <p:nvSpPr>
          <p:cNvPr id="530" name="Shape 530"/>
          <p:cNvSpPr txBox="1"/>
          <p:nvPr/>
        </p:nvSpPr>
        <p:spPr>
          <a:xfrm>
            <a:off x="685800" y="63246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15.4  Residential WLAN</a:t>
            </a:r>
          </a:p>
        </p:txBody>
      </p:sp>
      <p:cxnSp>
        <p:nvCxnSpPr>
          <p:cNvPr id="531" name="Shape 531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32" name="Shape 532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33" name="Shape 53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Shape 538"/>
          <p:cNvSpPr txBox="1">
            <a:spLocks noGrp="1"/>
          </p:cNvSpPr>
          <p:nvPr>
            <p:ph type="title"/>
          </p:nvPr>
        </p:nvSpPr>
        <p:spPr>
          <a:xfrm>
            <a:off x="514350" y="609600"/>
            <a:ext cx="573405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WiFI Network Infrastructure</a:t>
            </a:r>
          </a:p>
        </p:txBody>
      </p:sp>
      <p:sp>
        <p:nvSpPr>
          <p:cNvPr id="539" name="Shape 539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Shape 540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541" name="Shape 541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Shape 542"/>
          <p:cNvSpPr txBox="1"/>
          <p:nvPr/>
        </p:nvSpPr>
        <p:spPr>
          <a:xfrm>
            <a:off x="457200" y="3048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cxnSp>
        <p:nvCxnSpPr>
          <p:cNvPr id="543" name="Shape 543"/>
          <p:cNvCxnSpPr/>
          <p:nvPr/>
        </p:nvCxnSpPr>
        <p:spPr>
          <a:xfrm>
            <a:off x="533400" y="593725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44" name="Shape 54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545" name="Shape 545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546" name="Shape 5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1981200"/>
            <a:ext cx="685799" cy="67786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47" name="Shape 547"/>
          <p:cNvGrpSpPr/>
          <p:nvPr/>
        </p:nvGrpSpPr>
        <p:grpSpPr>
          <a:xfrm rot="-5400000">
            <a:off x="3661567" y="2815431"/>
            <a:ext cx="347662" cy="812798"/>
            <a:chOff x="6743700" y="3152775"/>
            <a:chExt cx="346075" cy="812798"/>
          </a:xfrm>
        </p:grpSpPr>
        <p:sp>
          <p:nvSpPr>
            <p:cNvPr id="548" name="Shape 548"/>
            <p:cNvSpPr/>
            <p:nvPr/>
          </p:nvSpPr>
          <p:spPr>
            <a:xfrm>
              <a:off x="6743700" y="3155950"/>
              <a:ext cx="84137" cy="803275"/>
            </a:xfrm>
            <a:custGeom>
              <a:avLst/>
              <a:gdLst/>
              <a:ahLst/>
              <a:cxnLst/>
              <a:rect l="0" t="0" r="0" b="0"/>
              <a:pathLst>
                <a:path w="52" h="505" extrusionOk="0">
                  <a:moveTo>
                    <a:pt x="52" y="41"/>
                  </a:moveTo>
                  <a:lnTo>
                    <a:pt x="52" y="505"/>
                  </a:lnTo>
                  <a:lnTo>
                    <a:pt x="0" y="463"/>
                  </a:lnTo>
                  <a:lnTo>
                    <a:pt x="0" y="0"/>
                  </a:lnTo>
                  <a:lnTo>
                    <a:pt x="52" y="41"/>
                  </a:lnTo>
                </a:path>
              </a:pathLst>
            </a:custGeom>
            <a:solidFill>
              <a:srgbClr val="7D7C6B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9" name="Shape 549"/>
            <p:cNvSpPr/>
            <p:nvPr/>
          </p:nvSpPr>
          <p:spPr>
            <a:xfrm>
              <a:off x="6826250" y="3217861"/>
              <a:ext cx="263525" cy="747711"/>
            </a:xfrm>
            <a:custGeom>
              <a:avLst/>
              <a:gdLst/>
              <a:ahLst/>
              <a:cxnLst/>
              <a:rect l="0" t="0" r="0" b="0"/>
              <a:pathLst>
                <a:path w="165" h="470" extrusionOk="0">
                  <a:moveTo>
                    <a:pt x="0" y="470"/>
                  </a:moveTo>
                  <a:lnTo>
                    <a:pt x="165" y="470"/>
                  </a:lnTo>
                  <a:lnTo>
                    <a:pt x="165" y="0"/>
                  </a:lnTo>
                  <a:lnTo>
                    <a:pt x="0" y="0"/>
                  </a:lnTo>
                  <a:lnTo>
                    <a:pt x="0" y="470"/>
                  </a:lnTo>
                </a:path>
              </a:pathLst>
            </a:custGeom>
            <a:gradFill>
              <a:gsLst>
                <a:gs pos="0">
                  <a:srgbClr val="7D7C6B"/>
                </a:gs>
                <a:gs pos="100000">
                  <a:srgbClr val="D8D7D2"/>
                </a:gs>
              </a:gsLst>
              <a:lin ang="18900000" scaled="0"/>
            </a:gradFill>
            <a:ln w="12700" cap="rnd" cmpd="sng">
              <a:solidFill>
                <a:srgbClr val="86868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50" name="Shape 550"/>
            <p:cNvCxnSpPr/>
            <p:nvPr/>
          </p:nvCxnSpPr>
          <p:spPr>
            <a:xfrm>
              <a:off x="7048500" y="3883025"/>
              <a:ext cx="0" cy="77787"/>
            </a:xfrm>
            <a:prstGeom prst="straightConnector1">
              <a:avLst/>
            </a:prstGeom>
            <a:noFill/>
            <a:ln w="12700" cap="rnd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551" name="Shape 551"/>
            <p:cNvCxnSpPr/>
            <p:nvPr/>
          </p:nvCxnSpPr>
          <p:spPr>
            <a:xfrm>
              <a:off x="7008811" y="3883025"/>
              <a:ext cx="0" cy="77787"/>
            </a:xfrm>
            <a:prstGeom prst="straightConnector1">
              <a:avLst/>
            </a:prstGeom>
            <a:noFill/>
            <a:ln w="12700" cap="rnd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552" name="Shape 552"/>
            <p:cNvCxnSpPr/>
            <p:nvPr/>
          </p:nvCxnSpPr>
          <p:spPr>
            <a:xfrm>
              <a:off x="6958011" y="3881437"/>
              <a:ext cx="0" cy="77787"/>
            </a:xfrm>
            <a:prstGeom prst="straightConnector1">
              <a:avLst/>
            </a:prstGeom>
            <a:noFill/>
            <a:ln w="12700" cap="rnd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553" name="Shape 553"/>
            <p:cNvCxnSpPr/>
            <p:nvPr/>
          </p:nvCxnSpPr>
          <p:spPr>
            <a:xfrm rot="10800000">
              <a:off x="6911975" y="3881436"/>
              <a:ext cx="0" cy="77787"/>
            </a:xfrm>
            <a:prstGeom prst="straightConnector1">
              <a:avLst/>
            </a:prstGeom>
            <a:noFill/>
            <a:ln w="12700" cap="rnd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554" name="Shape 554"/>
            <p:cNvCxnSpPr/>
            <p:nvPr/>
          </p:nvCxnSpPr>
          <p:spPr>
            <a:xfrm rot="10800000">
              <a:off x="6869111" y="3883025"/>
              <a:ext cx="0" cy="77787"/>
            </a:xfrm>
            <a:prstGeom prst="straightConnector1">
              <a:avLst/>
            </a:prstGeom>
            <a:noFill/>
            <a:ln w="12700" cap="rnd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555" name="Shape 555"/>
            <p:cNvSpPr/>
            <p:nvPr/>
          </p:nvSpPr>
          <p:spPr>
            <a:xfrm>
              <a:off x="6750050" y="3152775"/>
              <a:ext cx="339725" cy="71436"/>
            </a:xfrm>
            <a:custGeom>
              <a:avLst/>
              <a:gdLst/>
              <a:ahLst/>
              <a:cxnLst/>
              <a:rect l="0" t="0" r="0" b="0"/>
              <a:pathLst>
                <a:path w="213" h="44" extrusionOk="0">
                  <a:moveTo>
                    <a:pt x="213" y="44"/>
                  </a:moveTo>
                  <a:lnTo>
                    <a:pt x="47" y="44"/>
                  </a:lnTo>
                  <a:lnTo>
                    <a:pt x="0" y="0"/>
                  </a:lnTo>
                  <a:lnTo>
                    <a:pt x="165" y="0"/>
                  </a:lnTo>
                  <a:lnTo>
                    <a:pt x="213" y="44"/>
                  </a:lnTo>
                </a:path>
              </a:pathLst>
            </a:custGeom>
            <a:gradFill>
              <a:gsLst>
                <a:gs pos="0">
                  <a:srgbClr val="7D7C6B"/>
                </a:gs>
                <a:gs pos="100000">
                  <a:srgbClr val="D8D7D2"/>
                </a:gs>
              </a:gsLst>
              <a:lin ang="2700000" scaled="0"/>
            </a:gradFill>
            <a:ln w="12700" cap="rnd" cmpd="sng">
              <a:solidFill>
                <a:srgbClr val="86868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56" name="Shape 556"/>
            <p:cNvGrpSpPr/>
            <p:nvPr/>
          </p:nvGrpSpPr>
          <p:grpSpPr>
            <a:xfrm>
              <a:off x="6851650" y="3286125"/>
              <a:ext cx="98425" cy="190500"/>
              <a:chOff x="6851650" y="3286125"/>
              <a:chExt cx="98425" cy="190500"/>
            </a:xfrm>
          </p:grpSpPr>
          <p:grpSp>
            <p:nvGrpSpPr>
              <p:cNvPr id="557" name="Shape 557"/>
              <p:cNvGrpSpPr/>
              <p:nvPr/>
            </p:nvGrpSpPr>
            <p:grpSpPr>
              <a:xfrm>
                <a:off x="6856411" y="3290887"/>
                <a:ext cx="93661" cy="185736"/>
                <a:chOff x="6856411" y="3290887"/>
                <a:chExt cx="93661" cy="185736"/>
              </a:xfrm>
            </p:grpSpPr>
            <p:sp>
              <p:nvSpPr>
                <p:cNvPr id="558" name="Shape 558"/>
                <p:cNvSpPr/>
                <p:nvPr/>
              </p:nvSpPr>
              <p:spPr>
                <a:xfrm>
                  <a:off x="6856411" y="3290887"/>
                  <a:ext cx="93661" cy="185736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8" h="116" extrusionOk="0">
                      <a:moveTo>
                        <a:pt x="0" y="116"/>
                      </a:moveTo>
                      <a:lnTo>
                        <a:pt x="58" y="116"/>
                      </a:lnTo>
                      <a:lnTo>
                        <a:pt x="58" y="0"/>
                      </a:lnTo>
                      <a:lnTo>
                        <a:pt x="0" y="0"/>
                      </a:lnTo>
                      <a:lnTo>
                        <a:pt x="0" y="116"/>
                      </a:lnTo>
                    </a:path>
                  </a:pathLst>
                </a:custGeom>
                <a:solidFill>
                  <a:srgbClr val="52493E"/>
                </a:solidFill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Font typeface="Arial"/>
                    <a:buNone/>
                  </a:pPr>
                  <a:endParaRPr sz="20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59" name="Shape 559"/>
                <p:cNvSpPr/>
                <p:nvPr/>
              </p:nvSpPr>
              <p:spPr>
                <a:xfrm>
                  <a:off x="6856411" y="3290887"/>
                  <a:ext cx="93661" cy="185736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8" h="116" extrusionOk="0">
                      <a:moveTo>
                        <a:pt x="0" y="116"/>
                      </a:moveTo>
                      <a:lnTo>
                        <a:pt x="58" y="116"/>
                      </a:lnTo>
                      <a:lnTo>
                        <a:pt x="58" y="0"/>
                      </a:lnTo>
                      <a:lnTo>
                        <a:pt x="0" y="0"/>
                      </a:lnTo>
                      <a:lnTo>
                        <a:pt x="0" y="116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Font typeface="Arial"/>
                    <a:buNone/>
                  </a:pPr>
                  <a:endParaRPr sz="20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60" name="Shape 560"/>
              <p:cNvGrpSpPr/>
              <p:nvPr/>
            </p:nvGrpSpPr>
            <p:grpSpPr>
              <a:xfrm>
                <a:off x="6851650" y="3286125"/>
                <a:ext cx="98425" cy="190500"/>
                <a:chOff x="6851650" y="3286125"/>
                <a:chExt cx="98425" cy="190500"/>
              </a:xfrm>
            </p:grpSpPr>
            <p:sp>
              <p:nvSpPr>
                <p:cNvPr id="561" name="Shape 561"/>
                <p:cNvSpPr/>
                <p:nvPr/>
              </p:nvSpPr>
              <p:spPr>
                <a:xfrm>
                  <a:off x="6851650" y="3286125"/>
                  <a:ext cx="98425" cy="190500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61" h="119" extrusionOk="0">
                      <a:moveTo>
                        <a:pt x="0" y="119"/>
                      </a:moveTo>
                      <a:lnTo>
                        <a:pt x="61" y="119"/>
                      </a:lnTo>
                      <a:lnTo>
                        <a:pt x="61" y="0"/>
                      </a:lnTo>
                      <a:lnTo>
                        <a:pt x="0" y="0"/>
                      </a:lnTo>
                      <a:lnTo>
                        <a:pt x="0" y="119"/>
                      </a:lnTo>
                    </a:path>
                  </a:pathLst>
                </a:custGeom>
                <a:solidFill>
                  <a:srgbClr val="52493E"/>
                </a:solidFill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Font typeface="Arial"/>
                    <a:buNone/>
                  </a:pPr>
                  <a:endParaRPr sz="20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62" name="Shape 562"/>
                <p:cNvSpPr/>
                <p:nvPr/>
              </p:nvSpPr>
              <p:spPr>
                <a:xfrm>
                  <a:off x="6851650" y="3286125"/>
                  <a:ext cx="98425" cy="190500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61" h="119" extrusionOk="0">
                      <a:moveTo>
                        <a:pt x="0" y="119"/>
                      </a:moveTo>
                      <a:lnTo>
                        <a:pt x="61" y="119"/>
                      </a:lnTo>
                      <a:lnTo>
                        <a:pt x="61" y="0"/>
                      </a:lnTo>
                      <a:lnTo>
                        <a:pt x="0" y="0"/>
                      </a:lnTo>
                      <a:lnTo>
                        <a:pt x="0" y="119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Font typeface="Arial"/>
                    <a:buNone/>
                  </a:pPr>
                  <a:endParaRPr sz="20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cxnSp>
          <p:nvCxnSpPr>
            <p:cNvPr id="563" name="Shape 563"/>
            <p:cNvCxnSpPr/>
            <p:nvPr/>
          </p:nvCxnSpPr>
          <p:spPr>
            <a:xfrm>
              <a:off x="6826250" y="3517900"/>
              <a:ext cx="261936" cy="0"/>
            </a:xfrm>
            <a:prstGeom prst="straightConnector1">
              <a:avLst/>
            </a:prstGeom>
            <a:noFill/>
            <a:ln w="12700" cap="rnd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564" name="Shape 564"/>
            <p:cNvCxnSpPr/>
            <p:nvPr/>
          </p:nvCxnSpPr>
          <p:spPr>
            <a:xfrm>
              <a:off x="6826250" y="3549650"/>
              <a:ext cx="261936" cy="0"/>
            </a:xfrm>
            <a:prstGeom prst="straightConnector1">
              <a:avLst/>
            </a:prstGeom>
            <a:noFill/>
            <a:ln w="12700" cap="rnd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565" name="Shape 565"/>
            <p:cNvCxnSpPr/>
            <p:nvPr/>
          </p:nvCxnSpPr>
          <p:spPr>
            <a:xfrm>
              <a:off x="6831011" y="3821112"/>
              <a:ext cx="257175" cy="0"/>
            </a:xfrm>
            <a:prstGeom prst="straightConnector1">
              <a:avLst/>
            </a:prstGeom>
            <a:noFill/>
            <a:ln w="12700" cap="rnd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566" name="Shape 566"/>
            <p:cNvCxnSpPr/>
            <p:nvPr/>
          </p:nvCxnSpPr>
          <p:spPr>
            <a:xfrm>
              <a:off x="6826250" y="3881437"/>
              <a:ext cx="261936" cy="0"/>
            </a:xfrm>
            <a:prstGeom prst="straightConnector1">
              <a:avLst/>
            </a:prstGeom>
            <a:noFill/>
            <a:ln w="12700" cap="rnd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cxnSp>
        <p:nvCxnSpPr>
          <p:cNvPr id="567" name="Shape 567"/>
          <p:cNvCxnSpPr/>
          <p:nvPr/>
        </p:nvCxnSpPr>
        <p:spPr>
          <a:xfrm>
            <a:off x="2590800" y="3200400"/>
            <a:ext cx="838199" cy="0"/>
          </a:xfrm>
          <a:prstGeom prst="straightConnector1">
            <a:avLst/>
          </a:prstGeom>
          <a:noFill/>
          <a:ln w="38100" cap="rnd" cmpd="sng">
            <a:solidFill>
              <a:srgbClr val="CC66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68" name="Shape 568"/>
          <p:cNvSpPr/>
          <p:nvPr/>
        </p:nvSpPr>
        <p:spPr>
          <a:xfrm>
            <a:off x="4800600" y="2819400"/>
            <a:ext cx="1905000" cy="761999"/>
          </a:xfrm>
          <a:custGeom>
            <a:avLst/>
            <a:gdLst/>
            <a:ahLst/>
            <a:cxnLst/>
            <a:rect l="0" t="0" r="0" b="0"/>
            <a:pathLst>
              <a:path w="21598" h="21598" extrusionOk="0">
                <a:moveTo>
                  <a:pt x="1950" y="7181"/>
                </a:moveTo>
                <a:cubicBezTo>
                  <a:pt x="842" y="7337"/>
                  <a:pt x="1" y="8614"/>
                  <a:pt x="1" y="10138"/>
                </a:cubicBezTo>
                <a:cubicBezTo>
                  <a:pt x="0" y="11193"/>
                  <a:pt x="410" y="12170"/>
                  <a:pt x="1075" y="12703"/>
                </a:cubicBezTo>
                <a:lnTo>
                  <a:pt x="1064" y="12669"/>
                </a:lnTo>
                <a:cubicBezTo>
                  <a:pt x="686" y="13218"/>
                  <a:pt x="476" y="13941"/>
                  <a:pt x="476" y="14691"/>
                </a:cubicBezTo>
                <a:cubicBezTo>
                  <a:pt x="476" y="16326"/>
                  <a:pt x="1452" y="17651"/>
                  <a:pt x="2656" y="17651"/>
                </a:cubicBezTo>
                <a:cubicBezTo>
                  <a:pt x="2740" y="17651"/>
                  <a:pt x="2825" y="17644"/>
                  <a:pt x="2910" y="17630"/>
                </a:cubicBezTo>
                <a:lnTo>
                  <a:pt x="2898" y="17650"/>
                </a:lnTo>
                <a:cubicBezTo>
                  <a:pt x="3586" y="19289"/>
                  <a:pt x="4864" y="20301"/>
                  <a:pt x="6248" y="20301"/>
                </a:cubicBezTo>
                <a:cubicBezTo>
                  <a:pt x="6948" y="20300"/>
                  <a:pt x="7636" y="20040"/>
                  <a:pt x="8236" y="19547"/>
                </a:cubicBezTo>
                <a:lnTo>
                  <a:pt x="8230" y="19551"/>
                </a:lnTo>
                <a:cubicBezTo>
                  <a:pt x="8856" y="20830"/>
                  <a:pt x="9909" y="21598"/>
                  <a:pt x="11037" y="21598"/>
                </a:cubicBezTo>
                <a:cubicBezTo>
                  <a:pt x="12524" y="21597"/>
                  <a:pt x="13837" y="20268"/>
                  <a:pt x="14268" y="18325"/>
                </a:cubicBezTo>
                <a:lnTo>
                  <a:pt x="14271" y="18351"/>
                </a:lnTo>
                <a:cubicBezTo>
                  <a:pt x="14731" y="18741"/>
                  <a:pt x="15261" y="18948"/>
                  <a:pt x="15803" y="18948"/>
                </a:cubicBezTo>
                <a:cubicBezTo>
                  <a:pt x="17391" y="18947"/>
                  <a:pt x="18683" y="17206"/>
                  <a:pt x="18695" y="15046"/>
                </a:cubicBezTo>
                <a:lnTo>
                  <a:pt x="18690" y="15036"/>
                </a:lnTo>
                <a:cubicBezTo>
                  <a:pt x="20358" y="14711"/>
                  <a:pt x="21598" y="12766"/>
                  <a:pt x="21598" y="10473"/>
                </a:cubicBezTo>
                <a:cubicBezTo>
                  <a:pt x="21598" y="9457"/>
                  <a:pt x="21351" y="8470"/>
                  <a:pt x="20897" y="7664"/>
                </a:cubicBezTo>
                <a:lnTo>
                  <a:pt x="20890" y="7662"/>
                </a:lnTo>
                <a:cubicBezTo>
                  <a:pt x="21032" y="7209"/>
                  <a:pt x="21106" y="6722"/>
                  <a:pt x="21106" y="6229"/>
                </a:cubicBezTo>
                <a:cubicBezTo>
                  <a:pt x="21106" y="4589"/>
                  <a:pt x="20300" y="3151"/>
                  <a:pt x="19140" y="2720"/>
                </a:cubicBezTo>
                <a:lnTo>
                  <a:pt x="19149" y="2713"/>
                </a:lnTo>
                <a:cubicBezTo>
                  <a:pt x="18941" y="1143"/>
                  <a:pt x="17934" y="1"/>
                  <a:pt x="16759" y="1"/>
                </a:cubicBezTo>
                <a:cubicBezTo>
                  <a:pt x="16045" y="0"/>
                  <a:pt x="15368" y="427"/>
                  <a:pt x="14906" y="1166"/>
                </a:cubicBezTo>
                <a:lnTo>
                  <a:pt x="14910" y="1171"/>
                </a:lnTo>
                <a:cubicBezTo>
                  <a:pt x="14498" y="433"/>
                  <a:pt x="13856" y="1"/>
                  <a:pt x="13175" y="1"/>
                </a:cubicBezTo>
                <a:cubicBezTo>
                  <a:pt x="12348" y="0"/>
                  <a:pt x="11591" y="638"/>
                  <a:pt x="11222" y="1646"/>
                </a:cubicBezTo>
                <a:lnTo>
                  <a:pt x="11230" y="1695"/>
                </a:lnTo>
                <a:cubicBezTo>
                  <a:pt x="10731" y="1025"/>
                  <a:pt x="10059" y="651"/>
                  <a:pt x="9359" y="651"/>
                </a:cubicBezTo>
                <a:cubicBezTo>
                  <a:pt x="8373" y="650"/>
                  <a:pt x="7467" y="1392"/>
                  <a:pt x="7004" y="2579"/>
                </a:cubicBezTo>
                <a:lnTo>
                  <a:pt x="6996" y="2603"/>
                </a:lnTo>
                <a:cubicBezTo>
                  <a:pt x="6478" y="2190"/>
                  <a:pt x="5889" y="1973"/>
                  <a:pt x="5289" y="1973"/>
                </a:cubicBezTo>
                <a:cubicBezTo>
                  <a:pt x="3424" y="1973"/>
                  <a:pt x="1913" y="4030"/>
                  <a:pt x="1913" y="6568"/>
                </a:cubicBezTo>
                <a:cubicBezTo>
                  <a:pt x="1912" y="6775"/>
                  <a:pt x="1923" y="6982"/>
                  <a:pt x="1943" y="7187"/>
                </a:cubicBezTo>
                <a:close/>
                <a:moveTo>
                  <a:pt x="1075" y="12703"/>
                </a:moveTo>
                <a:cubicBezTo>
                  <a:pt x="1408" y="12970"/>
                  <a:pt x="1787" y="13111"/>
                  <a:pt x="2173" y="13111"/>
                </a:cubicBezTo>
                <a:cubicBezTo>
                  <a:pt x="2229" y="13110"/>
                  <a:pt x="2286" y="13108"/>
                  <a:pt x="2342" y="13102"/>
                </a:cubicBezTo>
                <a:moveTo>
                  <a:pt x="2910" y="17630"/>
                </a:moveTo>
                <a:cubicBezTo>
                  <a:pt x="3100" y="17600"/>
                  <a:pt x="3286" y="17536"/>
                  <a:pt x="3464" y="17440"/>
                </a:cubicBezTo>
                <a:moveTo>
                  <a:pt x="7896" y="18681"/>
                </a:moveTo>
                <a:cubicBezTo>
                  <a:pt x="7984" y="18986"/>
                  <a:pt x="8096" y="19278"/>
                  <a:pt x="8230" y="19551"/>
                </a:cubicBezTo>
                <a:moveTo>
                  <a:pt x="14268" y="18325"/>
                </a:moveTo>
                <a:cubicBezTo>
                  <a:pt x="14337" y="18014"/>
                  <a:pt x="14381" y="17694"/>
                  <a:pt x="14401" y="17371"/>
                </a:cubicBezTo>
                <a:moveTo>
                  <a:pt x="18695" y="15046"/>
                </a:moveTo>
                <a:cubicBezTo>
                  <a:pt x="18695" y="15035"/>
                  <a:pt x="18696" y="15025"/>
                  <a:pt x="18696" y="15014"/>
                </a:cubicBezTo>
                <a:cubicBezTo>
                  <a:pt x="18696" y="13509"/>
                  <a:pt x="18064" y="12137"/>
                  <a:pt x="17070" y="11478"/>
                </a:cubicBezTo>
                <a:moveTo>
                  <a:pt x="20166" y="9000"/>
                </a:moveTo>
                <a:cubicBezTo>
                  <a:pt x="20480" y="8636"/>
                  <a:pt x="20727" y="8178"/>
                  <a:pt x="20890" y="7662"/>
                </a:cubicBezTo>
                <a:moveTo>
                  <a:pt x="19187" y="3345"/>
                </a:moveTo>
                <a:cubicBezTo>
                  <a:pt x="19187" y="3329"/>
                  <a:pt x="19188" y="3314"/>
                  <a:pt x="19188" y="3298"/>
                </a:cubicBezTo>
                <a:cubicBezTo>
                  <a:pt x="19188" y="3102"/>
                  <a:pt x="19175" y="2906"/>
                  <a:pt x="19149" y="2713"/>
                </a:cubicBezTo>
                <a:moveTo>
                  <a:pt x="14906" y="1166"/>
                </a:moveTo>
                <a:cubicBezTo>
                  <a:pt x="14755" y="1409"/>
                  <a:pt x="14630" y="1680"/>
                  <a:pt x="14536" y="1972"/>
                </a:cubicBezTo>
                <a:moveTo>
                  <a:pt x="11222" y="1646"/>
                </a:moveTo>
                <a:cubicBezTo>
                  <a:pt x="11141" y="1867"/>
                  <a:pt x="11081" y="2100"/>
                  <a:pt x="11042" y="2341"/>
                </a:cubicBezTo>
                <a:moveTo>
                  <a:pt x="7646" y="3277"/>
                </a:moveTo>
                <a:cubicBezTo>
                  <a:pt x="7450" y="3017"/>
                  <a:pt x="7232" y="2791"/>
                  <a:pt x="6996" y="2603"/>
                </a:cubicBezTo>
                <a:moveTo>
                  <a:pt x="1943" y="7187"/>
                </a:moveTo>
                <a:cubicBezTo>
                  <a:pt x="1967" y="7427"/>
                  <a:pt x="2005" y="7664"/>
                  <a:pt x="2057" y="7896"/>
                </a:cubicBezTo>
              </a:path>
            </a:pathLst>
          </a:custGeom>
          <a:solidFill>
            <a:srgbClr val="FFBE7D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</a:t>
            </a:r>
          </a:p>
        </p:txBody>
      </p:sp>
      <p:cxnSp>
        <p:nvCxnSpPr>
          <p:cNvPr id="569" name="Shape 569"/>
          <p:cNvCxnSpPr/>
          <p:nvPr/>
        </p:nvCxnSpPr>
        <p:spPr>
          <a:xfrm>
            <a:off x="4191000" y="3200400"/>
            <a:ext cx="609599" cy="0"/>
          </a:xfrm>
          <a:prstGeom prst="straightConnector1">
            <a:avLst/>
          </a:prstGeom>
          <a:noFill/>
          <a:ln w="38100" cap="rnd" cmpd="sng">
            <a:solidFill>
              <a:srgbClr val="CC66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70" name="Shape 570"/>
          <p:cNvSpPr txBox="1"/>
          <p:nvPr/>
        </p:nvSpPr>
        <p:spPr>
          <a:xfrm>
            <a:off x="3352800" y="3352800"/>
            <a:ext cx="1136649" cy="6413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Layer 2/3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Switch</a:t>
            </a:r>
          </a:p>
        </p:txBody>
      </p:sp>
      <p:sp>
        <p:nvSpPr>
          <p:cNvPr id="571" name="Shape 571"/>
          <p:cNvSpPr/>
          <p:nvPr/>
        </p:nvSpPr>
        <p:spPr>
          <a:xfrm>
            <a:off x="2057400" y="4114800"/>
            <a:ext cx="914400" cy="3428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31320" y="0"/>
                </a:moveTo>
                <a:close/>
                <a:lnTo>
                  <a:pt x="-31320" y="120000"/>
                </a:lnTo>
              </a:path>
              <a:path w="120000" h="120000" fill="none" extrusionOk="0">
                <a:moveTo>
                  <a:pt x="-31320" y="-30645"/>
                </a:moveTo>
                <a:lnTo>
                  <a:pt x="8640" y="135000"/>
                </a:lnTo>
              </a:path>
            </a:pathLst>
          </a:custGeom>
          <a:solidFill>
            <a:schemeClr val="accen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802.11</a:t>
            </a:r>
          </a:p>
        </p:txBody>
      </p:sp>
      <p:sp>
        <p:nvSpPr>
          <p:cNvPr id="572" name="Shape 572"/>
          <p:cNvSpPr/>
          <p:nvPr/>
        </p:nvSpPr>
        <p:spPr>
          <a:xfrm>
            <a:off x="3276600" y="4419600"/>
            <a:ext cx="914400" cy="3428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94197" y="0"/>
                </a:moveTo>
                <a:close/>
                <a:lnTo>
                  <a:pt x="-94197" y="120000"/>
                </a:lnTo>
              </a:path>
              <a:path w="120000" h="120000" fill="none" extrusionOk="0">
                <a:moveTo>
                  <a:pt x="-94197" y="-14940"/>
                </a:moveTo>
                <a:lnTo>
                  <a:pt x="8640" y="135000"/>
                </a:lnTo>
              </a:path>
            </a:pathLst>
          </a:custGeom>
          <a:solidFill>
            <a:schemeClr val="accen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802.3</a:t>
            </a:r>
          </a:p>
        </p:txBody>
      </p:sp>
      <p:sp>
        <p:nvSpPr>
          <p:cNvPr id="573" name="Shape 573"/>
          <p:cNvSpPr/>
          <p:nvPr/>
        </p:nvSpPr>
        <p:spPr>
          <a:xfrm>
            <a:off x="4876800" y="4267200"/>
            <a:ext cx="914400" cy="3428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82258" y="0"/>
                </a:moveTo>
                <a:close/>
                <a:lnTo>
                  <a:pt x="-82258" y="120000"/>
                </a:lnTo>
              </a:path>
              <a:path w="120000" h="120000" fill="none" extrusionOk="0">
                <a:moveTo>
                  <a:pt x="-82258" y="-17094"/>
                </a:moveTo>
                <a:lnTo>
                  <a:pt x="8640" y="135000"/>
                </a:lnTo>
              </a:path>
            </a:pathLst>
          </a:custGeom>
          <a:solidFill>
            <a:schemeClr val="accen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</a:t>
            </a:r>
          </a:p>
        </p:txBody>
      </p:sp>
      <p:cxnSp>
        <p:nvCxnSpPr>
          <p:cNvPr id="574" name="Shape 574"/>
          <p:cNvCxnSpPr/>
          <p:nvPr/>
        </p:nvCxnSpPr>
        <p:spPr>
          <a:xfrm>
            <a:off x="457200" y="1676400"/>
            <a:ext cx="1524000" cy="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5" name="Shape 575"/>
          <p:cNvCxnSpPr/>
          <p:nvPr/>
        </p:nvCxnSpPr>
        <p:spPr>
          <a:xfrm>
            <a:off x="1981200" y="1981200"/>
            <a:ext cx="0" cy="236220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6" name="Shape 576"/>
          <p:cNvCxnSpPr/>
          <p:nvPr/>
        </p:nvCxnSpPr>
        <p:spPr>
          <a:xfrm>
            <a:off x="457200" y="4038600"/>
            <a:ext cx="1524000" cy="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577" name="Shape 57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2743200"/>
            <a:ext cx="685799" cy="677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78" name="Shape 57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95400" y="3657600"/>
            <a:ext cx="685799" cy="6778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79" name="Shape 579"/>
          <p:cNvCxnSpPr/>
          <p:nvPr/>
        </p:nvCxnSpPr>
        <p:spPr>
          <a:xfrm>
            <a:off x="1905000" y="2438400"/>
            <a:ext cx="838199" cy="0"/>
          </a:xfrm>
          <a:prstGeom prst="straightConnector1">
            <a:avLst/>
          </a:prstGeom>
          <a:noFill/>
          <a:ln w="38100" cap="rnd" cmpd="sng">
            <a:solidFill>
              <a:srgbClr val="CC66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0" name="Shape 580"/>
          <p:cNvCxnSpPr/>
          <p:nvPr/>
        </p:nvCxnSpPr>
        <p:spPr>
          <a:xfrm>
            <a:off x="1828800" y="3200400"/>
            <a:ext cx="838199" cy="0"/>
          </a:xfrm>
          <a:prstGeom prst="straightConnector1">
            <a:avLst/>
          </a:prstGeom>
          <a:noFill/>
          <a:ln w="38100" cap="rnd" cmpd="sng">
            <a:solidFill>
              <a:srgbClr val="CC66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1" name="Shape 581"/>
          <p:cNvCxnSpPr/>
          <p:nvPr/>
        </p:nvCxnSpPr>
        <p:spPr>
          <a:xfrm>
            <a:off x="1905000" y="4038600"/>
            <a:ext cx="838199" cy="0"/>
          </a:xfrm>
          <a:prstGeom prst="straightConnector1">
            <a:avLst/>
          </a:prstGeom>
          <a:noFill/>
          <a:ln w="38100" cap="rnd" cmpd="sng">
            <a:solidFill>
              <a:srgbClr val="CC66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2" name="Shape 582"/>
          <p:cNvCxnSpPr/>
          <p:nvPr/>
        </p:nvCxnSpPr>
        <p:spPr>
          <a:xfrm>
            <a:off x="2743200" y="2362200"/>
            <a:ext cx="0" cy="1676399"/>
          </a:xfrm>
          <a:prstGeom prst="straightConnector1">
            <a:avLst/>
          </a:prstGeom>
          <a:noFill/>
          <a:ln w="28575" cap="rnd" cmpd="sng">
            <a:solidFill>
              <a:srgbClr val="CC6600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583" name="Shape 58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600" y="1752600"/>
            <a:ext cx="685799" cy="5254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84" name="Shape 584"/>
          <p:cNvCxnSpPr/>
          <p:nvPr/>
        </p:nvCxnSpPr>
        <p:spPr>
          <a:xfrm>
            <a:off x="762000" y="2438400"/>
            <a:ext cx="457200" cy="0"/>
          </a:xfrm>
          <a:prstGeom prst="straightConnector1">
            <a:avLst/>
          </a:prstGeom>
          <a:noFill/>
          <a:ln w="38100" cap="rnd" cmpd="sng">
            <a:solidFill>
              <a:srgbClr val="CC6600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585" name="Shape 58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600" y="2514600"/>
            <a:ext cx="685799" cy="5254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86" name="Shape 586"/>
          <p:cNvCxnSpPr/>
          <p:nvPr/>
        </p:nvCxnSpPr>
        <p:spPr>
          <a:xfrm>
            <a:off x="762000" y="3200400"/>
            <a:ext cx="457200" cy="0"/>
          </a:xfrm>
          <a:prstGeom prst="straightConnector1">
            <a:avLst/>
          </a:prstGeom>
          <a:noFill/>
          <a:ln w="38100" cap="rnd" cmpd="sng">
            <a:solidFill>
              <a:srgbClr val="CC6600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587" name="Shape 58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600" y="3352800"/>
            <a:ext cx="685799" cy="5254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88" name="Shape 588"/>
          <p:cNvCxnSpPr/>
          <p:nvPr/>
        </p:nvCxnSpPr>
        <p:spPr>
          <a:xfrm>
            <a:off x="762000" y="4038600"/>
            <a:ext cx="457200" cy="0"/>
          </a:xfrm>
          <a:prstGeom prst="straightConnector1">
            <a:avLst/>
          </a:prstGeom>
          <a:noFill/>
          <a:ln w="38100" cap="rnd" cmpd="sng">
            <a:solidFill>
              <a:srgbClr val="CC66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9" name="Shape 589"/>
          <p:cNvCxnSpPr/>
          <p:nvPr/>
        </p:nvCxnSpPr>
        <p:spPr>
          <a:xfrm>
            <a:off x="457200" y="2438400"/>
            <a:ext cx="1524000" cy="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90" name="Shape 590"/>
          <p:cNvCxnSpPr/>
          <p:nvPr/>
        </p:nvCxnSpPr>
        <p:spPr>
          <a:xfrm>
            <a:off x="457200" y="3200400"/>
            <a:ext cx="1524000" cy="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91" name="Shape 591"/>
          <p:cNvSpPr txBox="1"/>
          <p:nvPr/>
        </p:nvSpPr>
        <p:spPr>
          <a:xfrm>
            <a:off x="609600" y="5791200"/>
            <a:ext cx="5157787" cy="958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Layer 2/3 bridge is traditional Ethernet hub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 performs security functions</a:t>
            </a:r>
          </a:p>
        </p:txBody>
      </p:sp>
      <p:sp>
        <p:nvSpPr>
          <p:cNvPr id="592" name="Shape 592"/>
          <p:cNvSpPr/>
          <p:nvPr/>
        </p:nvSpPr>
        <p:spPr>
          <a:xfrm>
            <a:off x="2667000" y="1371600"/>
            <a:ext cx="914400" cy="419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40058" y="-25920"/>
                </a:moveTo>
                <a:lnTo>
                  <a:pt x="7069" y="135000"/>
                </a:lnTo>
              </a:path>
            </a:pathLst>
          </a:custGeom>
          <a:solidFill>
            <a:schemeClr val="accen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</a:t>
            </a:r>
          </a:p>
        </p:txBody>
      </p:sp>
      <p:sp>
        <p:nvSpPr>
          <p:cNvPr id="593" name="Shape 593"/>
          <p:cNvSpPr/>
          <p:nvPr/>
        </p:nvSpPr>
        <p:spPr>
          <a:xfrm>
            <a:off x="914400" y="4495800"/>
            <a:ext cx="914400" cy="3428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46080" y="-6480"/>
                </a:moveTo>
                <a:lnTo>
                  <a:pt x="8640" y="135000"/>
                </a:lnTo>
              </a:path>
            </a:pathLst>
          </a:custGeom>
          <a:solidFill>
            <a:schemeClr val="accen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User</a:t>
            </a:r>
          </a:p>
        </p:txBody>
      </p:sp>
      <p:cxnSp>
        <p:nvCxnSpPr>
          <p:cNvPr id="594" name="Shape 594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95" name="Shape 595"/>
          <p:cNvSpPr txBox="1"/>
          <p:nvPr/>
        </p:nvSpPr>
        <p:spPr>
          <a:xfrm>
            <a:off x="0" y="5334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609600" y="49530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15.5  WiFI Network Infrastructure</a:t>
            </a:r>
          </a:p>
        </p:txBody>
      </p:sp>
      <p:cxnSp>
        <p:nvCxnSpPr>
          <p:cNvPr id="597" name="Shape 59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Shape 60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604" name="Shape 604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Enterprise WLAN</a:t>
            </a:r>
          </a:p>
        </p:txBody>
      </p:sp>
      <p:cxnSp>
        <p:nvCxnSpPr>
          <p:cNvPr id="605" name="Shape 605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06" name="Shape 606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07" name="Shape 60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08" name="Shape 608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Shape 609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10" name="Shape 610"/>
          <p:cNvSpPr txBox="1"/>
          <p:nvPr/>
        </p:nvSpPr>
        <p:spPr>
          <a:xfrm>
            <a:off x="533400" y="5410200"/>
            <a:ext cx="5943599" cy="1981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access point (AP) and multiple stations (STAs)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 works as a bridge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Every transmission is between AP and STA(s)</a:t>
            </a:r>
          </a:p>
        </p:txBody>
      </p:sp>
      <p:pic>
        <p:nvPicPr>
          <p:cNvPr id="611" name="Shape 6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" y="1466850"/>
            <a:ext cx="5410200" cy="2593975"/>
          </a:xfrm>
          <a:prstGeom prst="rect">
            <a:avLst/>
          </a:prstGeom>
          <a:noFill/>
          <a:ln>
            <a:noFill/>
          </a:ln>
        </p:spPr>
      </p:pic>
      <p:sp>
        <p:nvSpPr>
          <p:cNvPr id="612" name="Shape 612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13" name="Shape 61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14" name="Shape 614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15" name="Shape 61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16" name="Shape 616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1714500" y="4217987"/>
            <a:ext cx="3429000" cy="2778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15.6  Enterprise WLAN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Shape 62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623" name="Shape 623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Evolution of WLAN Security</a:t>
            </a:r>
          </a:p>
        </p:txBody>
      </p:sp>
      <p:cxnSp>
        <p:nvCxnSpPr>
          <p:cNvPr id="624" name="Shape 624"/>
          <p:cNvCxnSpPr/>
          <p:nvPr/>
        </p:nvCxnSpPr>
        <p:spPr>
          <a:xfrm>
            <a:off x="609600" y="6019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25" name="Shape 625"/>
          <p:cNvSpPr txBox="1"/>
          <p:nvPr/>
        </p:nvSpPr>
        <p:spPr>
          <a:xfrm>
            <a:off x="0" y="6019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26" name="Shape 626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27" name="Shape 627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Shape 628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629" name="Shape 6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1219200"/>
            <a:ext cx="6858000" cy="3319461"/>
          </a:xfrm>
          <a:prstGeom prst="rect">
            <a:avLst/>
          </a:prstGeom>
          <a:noFill/>
          <a:ln>
            <a:noFill/>
          </a:ln>
        </p:spPr>
      </p:pic>
      <p:sp>
        <p:nvSpPr>
          <p:cNvPr id="630" name="Shape 630"/>
          <p:cNvSpPr txBox="1"/>
          <p:nvPr/>
        </p:nvSpPr>
        <p:spPr>
          <a:xfrm>
            <a:off x="609600" y="4724400"/>
            <a:ext cx="5791200" cy="15700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WEP	Wired Equivalent Privacy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WPA	WiFi Protected Access – IEEE 802.11i based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WPA2	802.11i (?)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              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                    Source: Network World 2003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Shape 631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32" name="Shape 632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33" name="Shape 633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34" name="Shape 63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35" name="Shape 635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Shape 64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641" name="Shape 641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149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Security Management</a:t>
            </a:r>
          </a:p>
        </p:txBody>
      </p:sp>
      <p:cxnSp>
        <p:nvCxnSpPr>
          <p:cNvPr id="642" name="Shape 642"/>
          <p:cNvCxnSpPr/>
          <p:nvPr/>
        </p:nvCxnSpPr>
        <p:spPr>
          <a:xfrm>
            <a:off x="609600" y="3505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43" name="Shape 643"/>
          <p:cNvSpPr txBox="1"/>
          <p:nvPr/>
        </p:nvSpPr>
        <p:spPr>
          <a:xfrm>
            <a:off x="0" y="3505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44" name="Shape 644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45" name="Shape 645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Shape 646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533400" y="3962400"/>
            <a:ext cx="6148386" cy="43592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Evolution: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WAP (Wireless Application Protocol) Security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WAP Wireless transport layer security (WTLS)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Based on transport layer security (TLS)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or secured sockets shell (SSL)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“Walled garden” “vertical” integrated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approach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WEP	Wired Equivalent Privacy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WPA	WiFi Protected Access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WPA2	WPA with IEEE 802.11i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3G network security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3GPP (Third Generation Partnership Project)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3GPP2 plan for IP to wireless device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Open standard SNMP-based</a:t>
            </a:r>
          </a:p>
        </p:txBody>
      </p:sp>
      <p:sp>
        <p:nvSpPr>
          <p:cNvPr id="648" name="Shape 648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9" name="Shape 6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4987" y="1377950"/>
            <a:ext cx="6329361" cy="198278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50" name="Shape 650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51" name="Shape 651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52" name="Shape 65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53" name="Shape 653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title" idx="4294967295"/>
          </p:nvPr>
        </p:nvSpPr>
        <p:spPr>
          <a:xfrm>
            <a:off x="0" y="533400"/>
            <a:ext cx="68580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Home Networking Technologies</a:t>
            </a:r>
          </a:p>
        </p:txBody>
      </p:sp>
      <p:cxnSp>
        <p:nvCxnSpPr>
          <p:cNvPr id="87" name="Shape 8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8" name="Shape 88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457200" y="1143000"/>
            <a:ext cx="6113461" cy="5940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Middleware and higher layer protocol networks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HAVi (Home Audio-Video interoperability)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Jini (Java-based middleware/network)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UPnP (Universal Plug and Play)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OSGi (Open Service Gateway initiative)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Lower Layer wired protocol based networks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802.3 Ethernet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VHN (Versatile Home Network)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1394 (FireWire)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Cable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HomePNA (Home Phoneline Network Alliance)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HomePlug (Power Line Communication, PLC)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LANs (Local Area Networks)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802.11 WLAN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HomeRF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PANs (Personal Area Networks)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802.15.1 Bluetooth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802.15.3a UWB (Ultra Wideband)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802.15.4 Low data rate PAN</a:t>
            </a:r>
          </a:p>
        </p:txBody>
      </p:sp>
      <p:cxnSp>
        <p:nvCxnSpPr>
          <p:cNvPr id="91" name="Shape 91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2" name="Shape 92"/>
          <p:cNvSpPr txBox="1"/>
          <p:nvPr/>
        </p:nvSpPr>
        <p:spPr>
          <a:xfrm>
            <a:off x="0" y="8305800"/>
            <a:ext cx="6858000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Shape 9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5" name="Shape 95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Shape 65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659" name="Shape 659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WLAN Broadband QoS Issues</a:t>
            </a:r>
          </a:p>
        </p:txBody>
      </p:sp>
      <p:cxnSp>
        <p:nvCxnSpPr>
          <p:cNvPr id="660" name="Shape 660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61" name="Shape 661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Shape 662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63" name="Shape 663"/>
          <p:cNvSpPr txBox="1"/>
          <p:nvPr/>
        </p:nvSpPr>
        <p:spPr>
          <a:xfrm>
            <a:off x="533400" y="5257800"/>
            <a:ext cx="655320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4" name="Shape 664"/>
          <p:cNvCxnSpPr/>
          <p:nvPr/>
        </p:nvCxnSpPr>
        <p:spPr>
          <a:xfrm>
            <a:off x="609600" y="6629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65" name="Shape 665"/>
          <p:cNvSpPr txBox="1"/>
          <p:nvPr/>
        </p:nvSpPr>
        <p:spPr>
          <a:xfrm>
            <a:off x="0" y="6629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66" name="Shape 666"/>
          <p:cNvSpPr txBox="1"/>
          <p:nvPr/>
        </p:nvSpPr>
        <p:spPr>
          <a:xfrm>
            <a:off x="533400" y="990600"/>
            <a:ext cx="5883274" cy="58610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Broadband comprises: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Voice: Real-time data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Video: Streaming data with/without delay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Data: Non-real time data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Broadband QoS determined by MAC and PHY layers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QoS Parameters: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Datarate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Delay bound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Jitter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Two types of media access (MAC)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DCF (Distributed Control Function): CSMA/CA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PCF (Point Control Function): Polled Xmission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Both DCF and PCF fail to satisfy broadband service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Range dependencies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Power level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Antenna choice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Diversity antenna focuses beam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Diversity reception improves S/N ratio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MIMO (Multiple Input Multiple Output)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technology enhances reception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7" name="Shape 667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8" name="Shape 668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69" name="Shape 669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70" name="Shape 67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71" name="Shape 671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Shape 67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677" name="Shape 677"/>
          <p:cNvSpPr txBox="1">
            <a:spLocks noGrp="1"/>
          </p:cNvSpPr>
          <p:nvPr>
            <p:ph type="title" idx="4294967295"/>
          </p:nvPr>
        </p:nvSpPr>
        <p:spPr>
          <a:xfrm>
            <a:off x="533400" y="533400"/>
            <a:ext cx="57149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IEEE 802.11e QoS Table</a:t>
            </a:r>
          </a:p>
        </p:txBody>
      </p:sp>
      <p:cxnSp>
        <p:nvCxnSpPr>
          <p:cNvPr id="678" name="Shape 678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79" name="Shape 679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0" name="Shape 680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81" name="Shape 681"/>
          <p:cNvSpPr txBox="1"/>
          <p:nvPr/>
        </p:nvSpPr>
        <p:spPr>
          <a:xfrm>
            <a:off x="533400" y="5257800"/>
            <a:ext cx="655320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82" name="Shape 682"/>
          <p:cNvCxnSpPr/>
          <p:nvPr/>
        </p:nvCxnSpPr>
        <p:spPr>
          <a:xfrm>
            <a:off x="609600" y="5105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83" name="Shape 683"/>
          <p:cNvSpPr txBox="1"/>
          <p:nvPr/>
        </p:nvSpPr>
        <p:spPr>
          <a:xfrm>
            <a:off x="0" y="5105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84" name="Shape 684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85" name="Shape 685"/>
          <p:cNvGraphicFramePr/>
          <p:nvPr/>
        </p:nvGraphicFramePr>
        <p:xfrm>
          <a:off x="609600" y="1752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{F5C24D7B-20E0-47C5-822A-B2F65A1AB0E4}</a:tableStyleId>
              </a:tblPr>
              <a:tblGrid>
                <a:gridCol w="1963725"/>
                <a:gridCol w="2220900"/>
                <a:gridCol w="1454150"/>
              </a:tblGrid>
              <a:tr h="3556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UP (user priority)</a:t>
                      </a:r>
                    </a:p>
                  </a:txBody>
                  <a:tcPr marL="0" marR="0" marT="0" marB="0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AC (access category)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Service type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 </a:t>
                      </a:r>
                    </a:p>
                  </a:txBody>
                  <a:tcPr marL="0" marR="0" marT="0" marB="0" anchor="ctr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Best Effort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 </a:t>
                      </a:r>
                    </a:p>
                  </a:txBody>
                  <a:tcPr marL="0" marR="0" marT="0" marB="0" anchor="ctr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Best Effort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 </a:t>
                      </a:r>
                    </a:p>
                  </a:txBody>
                  <a:tcPr marL="0" marR="0" marT="0" marB="0" anchor="ctr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Best Effort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 </a:t>
                      </a:r>
                    </a:p>
                  </a:txBody>
                  <a:tcPr marL="0" marR="0" marT="0" marB="0" anchor="ctr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Video Probe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 </a:t>
                      </a:r>
                    </a:p>
                  </a:txBody>
                  <a:tcPr marL="0" marR="0" marT="0" marB="0" anchor="ctr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Video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 </a:t>
                      </a:r>
                    </a:p>
                  </a:txBody>
                  <a:tcPr marL="0" marR="0" marT="0" marB="0" anchor="ctr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Video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 </a:t>
                      </a:r>
                    </a:p>
                  </a:txBody>
                  <a:tcPr marL="0" marR="0" marT="0" marB="0" anchor="ctr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Voice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 </a:t>
                      </a:r>
                    </a:p>
                  </a:txBody>
                  <a:tcPr marL="0" marR="0" marT="0" marB="0" anchor="ctr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Voice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86" name="Shape 686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87" name="Shape 687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88" name="Shape 68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89" name="Shape 689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sp>
        <p:nvSpPr>
          <p:cNvPr id="690" name="Shape 690"/>
          <p:cNvSpPr txBox="1"/>
          <p:nvPr/>
        </p:nvSpPr>
        <p:spPr>
          <a:xfrm>
            <a:off x="609600" y="1295400"/>
            <a:ext cx="55626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15.2  IEEE 802.11e QoS Table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Shape 69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696" name="Shape 696"/>
          <p:cNvSpPr txBox="1">
            <a:spLocks noGrp="1"/>
          </p:cNvSpPr>
          <p:nvPr>
            <p:ph type="title" idx="4294967295"/>
          </p:nvPr>
        </p:nvSpPr>
        <p:spPr>
          <a:xfrm>
            <a:off x="533400" y="533400"/>
            <a:ext cx="57149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802.11 MIB</a:t>
            </a:r>
          </a:p>
        </p:txBody>
      </p:sp>
      <p:cxnSp>
        <p:nvCxnSpPr>
          <p:cNvPr id="697" name="Shape 697"/>
          <p:cNvCxnSpPr/>
          <p:nvPr/>
        </p:nvCxnSpPr>
        <p:spPr>
          <a:xfrm>
            <a:off x="609600" y="4953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98" name="Shape 698"/>
          <p:cNvSpPr txBox="1"/>
          <p:nvPr/>
        </p:nvSpPr>
        <p:spPr>
          <a:xfrm>
            <a:off x="0" y="4953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99" name="Shape 699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00" name="Shape 700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1" name="Shape 701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702" name="Shape 702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03" name="Shape 7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6950" y="1296987"/>
            <a:ext cx="4667250" cy="360203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04" name="Shape 704"/>
          <p:cNvGraphicFramePr/>
          <p:nvPr/>
        </p:nvGraphicFramePr>
        <p:xfrm>
          <a:off x="304800" y="5562600"/>
          <a:ext cx="6248375" cy="1736725"/>
        </p:xfrm>
        <a:graphic>
          <a:graphicData uri="http://schemas.openxmlformats.org/drawingml/2006/table">
            <a:tbl>
              <a:tblPr>
                <a:noFill/>
                <a:tableStyleId>{F5C24D7B-20E0-47C5-822A-B2F65A1AB0E4}</a:tableStyleId>
              </a:tblPr>
              <a:tblGrid>
                <a:gridCol w="990600"/>
                <a:gridCol w="1357300"/>
                <a:gridCol w="390047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Entity</a:t>
                      </a:r>
                    </a:p>
                  </a:txBody>
                  <a:tcPr marL="0" marR="0" marT="0" marB="0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OID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Description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dot11smt</a:t>
                      </a:r>
                    </a:p>
                  </a:txBody>
                  <a:tcPr marL="0" marR="0" marT="0" marB="0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ieee802dot11 1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Station management attributes: WEP security, power, transmission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dot11mac</a:t>
                      </a:r>
                    </a:p>
                  </a:txBody>
                  <a:tcPr marL="0" marR="0" marT="0" marB="0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ieee802dot11 2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Mac attributes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dot11res</a:t>
                      </a:r>
                    </a:p>
                  </a:txBody>
                  <a:tcPr marL="0" marR="0" marT="0" marB="0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ieee802dot11 3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Resource type attributes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dot11phy</a:t>
                      </a:r>
                    </a:p>
                  </a:txBody>
                  <a:tcPr marL="0" marR="0" marT="0" marB="0">
                    <a:lnL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ieee802dot11 4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Physical attributes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05" name="Shape 705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06" name="Shape 706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707" name="Shape 70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08" name="Shape 708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Shape 71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714" name="Shape 714"/>
          <p:cNvSpPr txBox="1">
            <a:spLocks noGrp="1"/>
          </p:cNvSpPr>
          <p:nvPr>
            <p:ph type="title" idx="4294967295"/>
          </p:nvPr>
        </p:nvSpPr>
        <p:spPr>
          <a:xfrm>
            <a:off x="228600" y="533400"/>
            <a:ext cx="63246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2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Centralized Management of WLANs</a:t>
            </a:r>
          </a:p>
        </p:txBody>
      </p:sp>
      <p:cxnSp>
        <p:nvCxnSpPr>
          <p:cNvPr id="715" name="Shape 715"/>
          <p:cNvCxnSpPr/>
          <p:nvPr/>
        </p:nvCxnSpPr>
        <p:spPr>
          <a:xfrm>
            <a:off x="609600" y="5943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16" name="Shape 716"/>
          <p:cNvSpPr txBox="1"/>
          <p:nvPr/>
        </p:nvSpPr>
        <p:spPr>
          <a:xfrm>
            <a:off x="0" y="5943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717" name="Shape 71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18" name="Shape 718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9" name="Shape 719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720" name="Shape 72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21" name="Shape 7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990600"/>
            <a:ext cx="6480174" cy="4776787"/>
          </a:xfrm>
          <a:prstGeom prst="rect">
            <a:avLst/>
          </a:prstGeom>
          <a:noFill/>
          <a:ln>
            <a:noFill/>
          </a:ln>
        </p:spPr>
      </p:pic>
      <p:sp>
        <p:nvSpPr>
          <p:cNvPr id="722" name="Shape 722"/>
          <p:cNvSpPr txBox="1"/>
          <p:nvPr/>
        </p:nvSpPr>
        <p:spPr>
          <a:xfrm>
            <a:off x="533400" y="6324600"/>
            <a:ext cx="5943599" cy="1938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CAPWAP interoperable protocol standard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Centralized Access Controller manages multiple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BSSs via Wireless Termination Points (WTPs)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CAPWAP – IETF compatibility achieved by one-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to-one relationship between </a:t>
            </a:r>
            <a:r>
              <a:rPr lang="en-US" sz="2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ifIndex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WTP ID +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Radio ID</a:t>
            </a:r>
          </a:p>
        </p:txBody>
      </p:sp>
      <p:cxnSp>
        <p:nvCxnSpPr>
          <p:cNvPr id="723" name="Shape 72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24" name="Shape 724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725" name="Shape 72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26" name="Shape 726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sp>
        <p:nvSpPr>
          <p:cNvPr id="727" name="Shape 727"/>
          <p:cNvSpPr txBox="1"/>
          <p:nvPr/>
        </p:nvSpPr>
        <p:spPr>
          <a:xfrm>
            <a:off x="685800" y="5638800"/>
            <a:ext cx="55626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15.9  Centralized Management of WLANs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Shape 73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733" name="Shape 733"/>
          <p:cNvSpPr txBox="1">
            <a:spLocks noGrp="1"/>
          </p:cNvSpPr>
          <p:nvPr>
            <p:ph type="title" idx="4294967295"/>
          </p:nvPr>
        </p:nvSpPr>
        <p:spPr>
          <a:xfrm>
            <a:off x="533400" y="533400"/>
            <a:ext cx="56769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CAPWAP Base MIB</a:t>
            </a:r>
          </a:p>
        </p:txBody>
      </p:sp>
      <p:cxnSp>
        <p:nvCxnSpPr>
          <p:cNvPr id="734" name="Shape 734"/>
          <p:cNvCxnSpPr/>
          <p:nvPr/>
        </p:nvCxnSpPr>
        <p:spPr>
          <a:xfrm>
            <a:off x="609600" y="6172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35" name="Shape 735"/>
          <p:cNvSpPr txBox="1"/>
          <p:nvPr/>
        </p:nvSpPr>
        <p:spPr>
          <a:xfrm>
            <a:off x="0" y="6172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736" name="Shape 736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37" name="Shape 737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8" name="Shape 738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739" name="Shape 739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0" name="Shape 7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" y="1143000"/>
            <a:ext cx="6122986" cy="5018086"/>
          </a:xfrm>
          <a:prstGeom prst="rect">
            <a:avLst/>
          </a:prstGeom>
          <a:noFill/>
          <a:ln>
            <a:noFill/>
          </a:ln>
        </p:spPr>
      </p:pic>
      <p:sp>
        <p:nvSpPr>
          <p:cNvPr id="741" name="Shape 741"/>
          <p:cNvSpPr txBox="1"/>
          <p:nvPr/>
        </p:nvSpPr>
        <p:spPr>
          <a:xfrm>
            <a:off x="533400" y="6629400"/>
            <a:ext cx="4040187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CAPWAP MIB in proposal stage </a:t>
            </a:r>
          </a:p>
        </p:txBody>
      </p:sp>
      <p:cxnSp>
        <p:nvCxnSpPr>
          <p:cNvPr id="742" name="Shape 742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43" name="Shape 743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744" name="Shape 74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45" name="Shape 745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Shape 75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751" name="Shape 751"/>
          <p:cNvSpPr txBox="1">
            <a:spLocks noGrp="1"/>
          </p:cNvSpPr>
          <p:nvPr>
            <p:ph type="title" idx="4294967295"/>
          </p:nvPr>
        </p:nvSpPr>
        <p:spPr>
          <a:xfrm>
            <a:off x="533400" y="533400"/>
            <a:ext cx="56388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CAPWAP Base MIB</a:t>
            </a:r>
          </a:p>
        </p:txBody>
      </p:sp>
      <p:cxnSp>
        <p:nvCxnSpPr>
          <p:cNvPr id="752" name="Shape 752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53" name="Shape 753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754" name="Shape 754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55" name="Shape 755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56" name="Shape 756"/>
          <p:cNvGraphicFramePr/>
          <p:nvPr/>
        </p:nvGraphicFramePr>
        <p:xfrm>
          <a:off x="609600" y="1143000"/>
          <a:ext cx="5622900" cy="6676950"/>
        </p:xfrm>
        <a:graphic>
          <a:graphicData uri="http://schemas.openxmlformats.org/drawingml/2006/table">
            <a:tbl>
              <a:tblPr>
                <a:noFill/>
                <a:tableStyleId>{F5C24D7B-20E0-47C5-822A-B2F65A1AB0E4}</a:tableStyleId>
              </a:tblPr>
              <a:tblGrid>
                <a:gridCol w="1676400"/>
                <a:gridCol w="1592250"/>
                <a:gridCol w="2354250"/>
              </a:tblGrid>
              <a:tr h="274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Times New Roman"/>
                        <a:buChar char="•"/>
                      </a:pPr>
                      <a:r>
                        <a:rPr lang="en-US" sz="12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Entity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Times New Roman"/>
                        <a:buChar char="•"/>
                      </a:pPr>
                      <a:r>
                        <a:rPr lang="en-US" sz="12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OID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Times New Roman"/>
                        <a:buChar char="•"/>
                      </a:pPr>
                      <a:r>
                        <a:rPr lang="en-US" sz="12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Description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capwapBaseObjects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capwapBaseMIB 1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 MIB objects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capwapBaseAc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capwapBaseObjects 1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Access Controller Objects group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capwapBaseAc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NameListTable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capwapBaseAc 9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Objects that display AC name list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capwapBaseMac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AclTable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capwapBaseAc 10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Set of objects that configure station ACL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capwapBaseObjects 2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Wireless Termination Point Objects group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StateTable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capwapBaseWtps 1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Objects that display WTP CAPWAP FSM state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Table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capwapBaseWtps 2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Objects that display and control WTPs in running state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capwapBaseRadio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BindTable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capwapBaseWtps 3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Objects that display mapping relationship between specific interface of 'WTP Virtual Radio Interface' </a:t>
                      </a:r>
                      <a:r>
                        <a:rPr lang="en-US" sz="1200" b="0" i="1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ifType</a:t>
                      </a: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and PHY radio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capwapBaseStation Table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capwapBaseWtps 4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Objects that display stations which are accessing the wireless service provided by the AC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capwapBaseWtpRebootStatsTable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capwapBaseWtps 5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Objects that display WTPs' reboot statistics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capwapBaseRadioStatsTable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capwapBaseWtps 6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Objects that display statistics on radio</a:t>
                      </a: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’</a:t>
                      </a: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 behavior, and reasons why the WTP radio has been reset.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capwapBaseParameters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capwapBaseObjects 3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 Base Parameters group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capwapBaseStats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capwapBaseObjects 4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 Statistics group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capwapBaseNotifyVar Objects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capwapBaseObjects 5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Objects used only in notifications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57" name="Shape 75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58" name="Shape 758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759" name="Shape 75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60" name="Shape 760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Shape 76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766" name="Shape 766"/>
          <p:cNvSpPr txBox="1">
            <a:spLocks noGrp="1"/>
          </p:cNvSpPr>
          <p:nvPr>
            <p:ph type="ctrTitle"/>
          </p:nvPr>
        </p:nvSpPr>
        <p:spPr>
          <a:xfrm>
            <a:off x="0" y="3352800"/>
            <a:ext cx="6858000" cy="2133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IEEE 802.15</a:t>
            </a:r>
            <a:b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WPANs</a:t>
            </a:r>
            <a:b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(Wireless Personal Area Networks)</a:t>
            </a:r>
          </a:p>
        </p:txBody>
      </p:sp>
      <p:cxnSp>
        <p:nvCxnSpPr>
          <p:cNvPr id="767" name="Shape 76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68" name="Shape 768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69" name="Shape 769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70" name="Shape 77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71" name="Shape 771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72" name="Shape 772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773" name="Shape 77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74" name="Shape 774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Shape 77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780" name="Shape 780"/>
          <p:cNvSpPr txBox="1">
            <a:spLocks noGrp="1"/>
          </p:cNvSpPr>
          <p:nvPr>
            <p:ph type="title"/>
          </p:nvPr>
        </p:nvSpPr>
        <p:spPr>
          <a:xfrm>
            <a:off x="609600" y="533400"/>
            <a:ext cx="56388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WPANs</a:t>
            </a:r>
          </a:p>
        </p:txBody>
      </p:sp>
      <p:cxnSp>
        <p:nvCxnSpPr>
          <p:cNvPr id="781" name="Shape 781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82" name="Shape 782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783" name="Shape 78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84" name="Shape 784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Shape 785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786" name="Shape 786"/>
          <p:cNvSpPr txBox="1"/>
          <p:nvPr/>
        </p:nvSpPr>
        <p:spPr>
          <a:xfrm>
            <a:off x="533400" y="5257800"/>
            <a:ext cx="655320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Shape 787"/>
          <p:cNvSpPr txBox="1"/>
          <p:nvPr/>
        </p:nvSpPr>
        <p:spPr>
          <a:xfrm>
            <a:off x="533400" y="5410200"/>
            <a:ext cx="6059487" cy="17700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802.15.1 Bluetooth base line standard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802.15.2 Coexistence of 802 wireless technologies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802.15.3 High-rate radio (&gt;20 Mbps)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802.15.4 Low-rate radio (&lt;200 kbps) </a:t>
            </a:r>
          </a:p>
        </p:txBody>
      </p:sp>
      <p:pic>
        <p:nvPicPr>
          <p:cNvPr id="788" name="Shape 7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4400" y="1447800"/>
            <a:ext cx="5105399" cy="2876550"/>
          </a:xfrm>
          <a:prstGeom prst="rect">
            <a:avLst/>
          </a:prstGeom>
          <a:noFill/>
          <a:ln>
            <a:noFill/>
          </a:ln>
        </p:spPr>
      </p:pic>
      <p:sp>
        <p:nvSpPr>
          <p:cNvPr id="789" name="Shape 789"/>
          <p:cNvSpPr txBox="1"/>
          <p:nvPr/>
        </p:nvSpPr>
        <p:spPr>
          <a:xfrm>
            <a:off x="1295400" y="4572000"/>
            <a:ext cx="4989512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Callaway, et. al., IEEE Communications Magazine, Aug. 2002</a:t>
            </a:r>
          </a:p>
        </p:txBody>
      </p:sp>
      <p:sp>
        <p:nvSpPr>
          <p:cNvPr id="790" name="Shape 79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1" name="Shape 791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92" name="Shape 792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793" name="Shape 79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94" name="Shape 794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Shape 79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800" name="Shape 800"/>
          <p:cNvSpPr txBox="1">
            <a:spLocks noGrp="1"/>
          </p:cNvSpPr>
          <p:nvPr>
            <p:ph type="title"/>
          </p:nvPr>
        </p:nvSpPr>
        <p:spPr>
          <a:xfrm>
            <a:off x="609600" y="533400"/>
            <a:ext cx="55626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Bluetooth Protocol Stack</a:t>
            </a:r>
          </a:p>
        </p:txBody>
      </p:sp>
      <p:cxnSp>
        <p:nvCxnSpPr>
          <p:cNvPr id="801" name="Shape 801"/>
          <p:cNvCxnSpPr/>
          <p:nvPr/>
        </p:nvCxnSpPr>
        <p:spPr>
          <a:xfrm>
            <a:off x="609600" y="532288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02" name="Shape 802"/>
          <p:cNvSpPr txBox="1"/>
          <p:nvPr/>
        </p:nvSpPr>
        <p:spPr>
          <a:xfrm>
            <a:off x="0" y="5322887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803" name="Shape 80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04" name="Shape 804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5" name="Shape 805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806" name="Shape 806"/>
          <p:cNvSpPr txBox="1"/>
          <p:nvPr/>
        </p:nvSpPr>
        <p:spPr>
          <a:xfrm>
            <a:off x="533400" y="5257800"/>
            <a:ext cx="655320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7" name="Shape 80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066800"/>
            <a:ext cx="5105399" cy="3840161"/>
          </a:xfrm>
          <a:prstGeom prst="rect">
            <a:avLst/>
          </a:prstGeom>
          <a:noFill/>
          <a:ln>
            <a:noFill/>
          </a:ln>
        </p:spPr>
      </p:pic>
      <p:sp>
        <p:nvSpPr>
          <p:cNvPr id="808" name="Shape 808"/>
          <p:cNvSpPr txBox="1"/>
          <p:nvPr/>
        </p:nvSpPr>
        <p:spPr>
          <a:xfrm>
            <a:off x="517525" y="5715000"/>
            <a:ext cx="6327775" cy="2530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Short range up to 10m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2.042 GHz to 2.483 GHz band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79 channels of 1 MHz width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rate 1 Mbps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Time division multiplexing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Master-slave architecture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Voice support synchronous connection-oriented link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support using asynchronous connectionless link</a:t>
            </a:r>
          </a:p>
        </p:txBody>
      </p:sp>
      <p:sp>
        <p:nvSpPr>
          <p:cNvPr id="809" name="Shape 809"/>
          <p:cNvSpPr txBox="1"/>
          <p:nvPr/>
        </p:nvSpPr>
        <p:spPr>
          <a:xfrm>
            <a:off x="1752600" y="5029200"/>
            <a:ext cx="4538662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Bisdikian, IEEE Communications Magazine, Dec. 2001</a:t>
            </a:r>
          </a:p>
        </p:txBody>
      </p:sp>
      <p:sp>
        <p:nvSpPr>
          <p:cNvPr id="810" name="Shape 81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11" name="Shape 811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12" name="Shape 812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813" name="Shape 81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14" name="Shape 814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149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Networking Protocols</a:t>
            </a:r>
          </a:p>
        </p:txBody>
      </p:sp>
      <p:cxnSp>
        <p:nvCxnSpPr>
          <p:cNvPr id="102" name="Shape 102"/>
          <p:cNvCxnSpPr/>
          <p:nvPr/>
        </p:nvCxnSpPr>
        <p:spPr>
          <a:xfrm>
            <a:off x="609600" y="5943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3" name="Shape 103"/>
          <p:cNvSpPr txBox="1"/>
          <p:nvPr/>
        </p:nvSpPr>
        <p:spPr>
          <a:xfrm>
            <a:off x="0" y="5943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457200" y="1143000"/>
            <a:ext cx="6019799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Two Groups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Physical interconnects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X-10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CEBus (Consumer Electronics Bus)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IrDA (Infrared Data Association)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HomePlug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HomePNA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WiFi 802.11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Bluetooth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Ethernet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1394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USB (Universal Serial Bus)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or application middleware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HAVi (Home Audio/Video interoperability)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UPnP (Universal Plug and Play)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Jini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OSGi (Open Services Gateway initiative) 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7" name="Shape 10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8" name="Shape 108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cxnSp>
        <p:nvCxnSpPr>
          <p:cNvPr id="109" name="Shape 109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0" name="Shape 110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ctrTitle"/>
          </p:nvPr>
        </p:nvSpPr>
        <p:spPr>
          <a:xfrm>
            <a:off x="457200" y="3505200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Application Layer Protocols</a:t>
            </a:r>
          </a:p>
        </p:txBody>
      </p:sp>
      <p:cxnSp>
        <p:nvCxnSpPr>
          <p:cNvPr id="117" name="Shape 11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8" name="Shape 118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19" name="Shape 11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0" name="Shape 120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title" idx="4294967295"/>
          </p:nvPr>
        </p:nvSpPr>
        <p:spPr>
          <a:xfrm>
            <a:off x="304800" y="533400"/>
            <a:ext cx="6248399" cy="838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Home Network Protocol Architecture</a:t>
            </a:r>
          </a:p>
        </p:txBody>
      </p:sp>
      <p:cxnSp>
        <p:nvCxnSpPr>
          <p:cNvPr id="127" name="Shape 127"/>
          <p:cNvCxnSpPr/>
          <p:nvPr/>
        </p:nvCxnSpPr>
        <p:spPr>
          <a:xfrm>
            <a:off x="609600" y="5638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8" name="Shape 128"/>
          <p:cNvSpPr txBox="1"/>
          <p:nvPr/>
        </p:nvSpPr>
        <p:spPr>
          <a:xfrm>
            <a:off x="0" y="5638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29" name="Shape 129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30" name="Shape 130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Shape 131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3" name="Shape 13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34" name="Shape 134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35" name="Shape 13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36" name="Shape 136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  <p:pic>
        <p:nvPicPr>
          <p:cNvPr id="137" name="Shape 1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8962" y="1752600"/>
            <a:ext cx="5659437" cy="322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Shape 138"/>
          <p:cNvSpPr txBox="1"/>
          <p:nvPr/>
        </p:nvSpPr>
        <p:spPr>
          <a:xfrm>
            <a:off x="609600" y="5257800"/>
            <a:ext cx="55626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15.1  Home Network Protocol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title" idx="4294967295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Home Networks</a:t>
            </a:r>
          </a:p>
        </p:txBody>
      </p:sp>
      <p:cxnSp>
        <p:nvCxnSpPr>
          <p:cNvPr id="145" name="Shape 145"/>
          <p:cNvCxnSpPr/>
          <p:nvPr/>
        </p:nvCxnSpPr>
        <p:spPr>
          <a:xfrm>
            <a:off x="609600" y="6096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6" name="Shape 146"/>
          <p:cNvSpPr txBox="1"/>
          <p:nvPr/>
        </p:nvSpPr>
        <p:spPr>
          <a:xfrm>
            <a:off x="0" y="6096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47" name="Shape 147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8" name="Shape 148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Shape 149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143000"/>
            <a:ext cx="5791200" cy="4970461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Shape 152"/>
          <p:cNvSpPr txBox="1"/>
          <p:nvPr/>
        </p:nvSpPr>
        <p:spPr>
          <a:xfrm>
            <a:off x="533400" y="6477000"/>
            <a:ext cx="4489449" cy="8540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Three access networks and modems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Four types of distribution networks</a:t>
            </a:r>
          </a:p>
        </p:txBody>
      </p:sp>
      <p:cxnSp>
        <p:nvCxnSpPr>
          <p:cNvPr id="153" name="Shape 153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4" name="Shape 154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55" name="Shape 15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6" name="Shape 156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58292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HAVi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Protocol Architecture</a:t>
            </a:r>
          </a:p>
        </p:txBody>
      </p:sp>
      <p:cxnSp>
        <p:nvCxnSpPr>
          <p:cNvPr id="163" name="Shape 163"/>
          <p:cNvCxnSpPr/>
          <p:nvPr/>
        </p:nvCxnSpPr>
        <p:spPr>
          <a:xfrm>
            <a:off x="609600" y="4114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4" name="Shape 164"/>
          <p:cNvSpPr txBox="1"/>
          <p:nvPr/>
        </p:nvSpPr>
        <p:spPr>
          <a:xfrm>
            <a:off x="0" y="4114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65" name="Shape 165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6" name="Shape 166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533400" y="5257800"/>
            <a:ext cx="655320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169" name="Shape 1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95400" y="685800"/>
            <a:ext cx="4572000" cy="3717925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Shape 170"/>
          <p:cNvSpPr txBox="1"/>
          <p:nvPr/>
        </p:nvSpPr>
        <p:spPr>
          <a:xfrm>
            <a:off x="457200" y="4495800"/>
            <a:ext cx="6096000" cy="37861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for home entertainment and AV devices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HAVi Components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Device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FAV (Full Audio Visual)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Intermediate AV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Base AV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Legacy AV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Device control module (DCM): Aggregate of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FCMs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Functional control module (FCM): Controls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application functions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Peer-to-peer environment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2" name="Shape 172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73" name="Shape 173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74" name="Shape 17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75" name="Shape 175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609600" y="533400"/>
            <a:ext cx="55626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HAVi Communication</a:t>
            </a:r>
          </a:p>
        </p:txBody>
      </p:sp>
      <p:cxnSp>
        <p:nvCxnSpPr>
          <p:cNvPr id="182" name="Shape 182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3" name="Shape 183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84" name="Shape 184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5" name="Shape 185"/>
          <p:cNvSpPr txBox="1"/>
          <p:nvPr/>
        </p:nvSpPr>
        <p:spPr>
          <a:xfrm>
            <a:off x="1828800" y="8382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Shape 186"/>
          <p:cNvSpPr txBox="1"/>
          <p:nvPr/>
        </p:nvSpPr>
        <p:spPr>
          <a:xfrm>
            <a:off x="517525" y="57261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187" name="Shape 1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066800"/>
            <a:ext cx="5829299" cy="3522662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Shape 188"/>
          <p:cNvSpPr txBox="1"/>
          <p:nvPr/>
        </p:nvSpPr>
        <p:spPr>
          <a:xfrm>
            <a:off x="0" y="5257800"/>
            <a:ext cx="5619750" cy="28352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Lower layer: IEEE 1394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 control protocol: IEC 61883.1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Device control protocol: IEEE 1212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HAVi messages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Services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Discovery	 	Messaging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Lookup	 	Events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Configuration		Reservation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Device control		User interaction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Shape 190"/>
          <p:cNvCxnSpPr/>
          <p:nvPr/>
        </p:nvCxnSpPr>
        <p:spPr>
          <a:xfrm>
            <a:off x="685800" y="830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1" name="Shape 191"/>
          <p:cNvSpPr txBox="1"/>
          <p:nvPr/>
        </p:nvSpPr>
        <p:spPr>
          <a:xfrm>
            <a:off x="1828800" y="8305800"/>
            <a:ext cx="3494086" cy="554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92" name="Shape 19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3" name="Shape 193"/>
          <p:cNvSpPr txBox="1"/>
          <p:nvPr/>
        </p:nvSpPr>
        <p:spPr>
          <a:xfrm>
            <a:off x="533400" y="228600"/>
            <a:ext cx="576103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         			Broadband Home Networks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2097</Words>
  <Application>Microsoft Macintosh PowerPoint</Application>
  <PresentationFormat>عرض على الشاشة (4:3)‏</PresentationFormat>
  <Paragraphs>645</Paragraphs>
  <Slides>38</Slides>
  <Notes>38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38</vt:i4>
      </vt:variant>
    </vt:vector>
  </HeadingPairs>
  <TitlesOfParts>
    <vt:vector size="41" baseType="lpstr">
      <vt:lpstr>Times New Roman</vt:lpstr>
      <vt:lpstr>Arial</vt:lpstr>
      <vt:lpstr>Default Design</vt:lpstr>
      <vt:lpstr>  Chapter 15   Broadband Home Networks</vt:lpstr>
      <vt:lpstr>Objectives</vt:lpstr>
      <vt:lpstr>Home Networking Technologies</vt:lpstr>
      <vt:lpstr>Networking Protocols</vt:lpstr>
      <vt:lpstr>Application Layer Protocols</vt:lpstr>
      <vt:lpstr>Home Network Protocol Architecture</vt:lpstr>
      <vt:lpstr>Home Networks</vt:lpstr>
      <vt:lpstr>HAVi Protocol Architecture</vt:lpstr>
      <vt:lpstr>HAVi Communication</vt:lpstr>
      <vt:lpstr>Jini Middleware</vt:lpstr>
      <vt:lpstr>Jini Network: Service</vt:lpstr>
      <vt:lpstr>UPnP Protocol Architecture</vt:lpstr>
      <vt:lpstr>UPnP Network</vt:lpstr>
      <vt:lpstr>OSGi Gateway</vt:lpstr>
      <vt:lpstr>OSGi Home Network Architecture</vt:lpstr>
      <vt:lpstr>Lower Layer Networking Protocols</vt:lpstr>
      <vt:lpstr>Lower Layer Protocols for Networked Appliances </vt:lpstr>
      <vt:lpstr>IEEE 1394</vt:lpstr>
      <vt:lpstr>USB</vt:lpstr>
      <vt:lpstr>Residential Ethernet</vt:lpstr>
      <vt:lpstr>Power Ethernet MIB</vt:lpstr>
      <vt:lpstr>IEEE 802.11 Wireless LAN</vt:lpstr>
      <vt:lpstr>802.11 PHY &amp; MAC</vt:lpstr>
      <vt:lpstr>802.11 Standards &amp; Amendments</vt:lpstr>
      <vt:lpstr>Residential WLAN</vt:lpstr>
      <vt:lpstr>WiFI Network Infrastructure</vt:lpstr>
      <vt:lpstr>Enterprise WLAN</vt:lpstr>
      <vt:lpstr>Evolution of WLAN Security</vt:lpstr>
      <vt:lpstr>Security Management</vt:lpstr>
      <vt:lpstr>WLAN Broadband QoS Issues</vt:lpstr>
      <vt:lpstr>IEEE 802.11e QoS Table</vt:lpstr>
      <vt:lpstr>802.11 MIB</vt:lpstr>
      <vt:lpstr>Centralized Management of WLANs</vt:lpstr>
      <vt:lpstr>CAPWAP Base MIB</vt:lpstr>
      <vt:lpstr>CAPWAP Base MIB</vt:lpstr>
      <vt:lpstr>IEEE 802.15 WPANs (Wireless Personal Area Networks)</vt:lpstr>
      <vt:lpstr>WPANs</vt:lpstr>
      <vt:lpstr>Bluetooth Protocol Stack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Chapter 15   Broadband Home Networks</dc:title>
  <cp:lastModifiedBy>Munira MR</cp:lastModifiedBy>
  <cp:revision>1</cp:revision>
  <dcterms:modified xsi:type="dcterms:W3CDTF">2017-05-21T20:33:09Z</dcterms:modified>
</cp:coreProperties>
</file>