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6858000" cy="9144000" type="screen4x3"/>
  <p:notesSz cx="6842125" cy="91741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E287B5-ED7F-4612-864E-E188DCA00E22}">
  <a:tblStyle styleId="{58E287B5-ED7F-4612-864E-E188DCA00E22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2"/>
    <p:restoredTop sz="94650"/>
  </p:normalViewPr>
  <p:slideViewPr>
    <p:cSldViewPr snapToGrid="0" snapToObjects="1">
      <p:cViewPr varScale="1">
        <p:scale>
          <a:sx n="61" d="100"/>
          <a:sy n="61" d="100"/>
        </p:scale>
        <p:origin x="14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65449" cy="460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76675" y="0"/>
            <a:ext cx="2965449" cy="460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13786"/>
            <a:ext cx="2965449" cy="460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76675" y="8713786"/>
            <a:ext cx="2965449" cy="460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2" name="Shape 702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8" name="Shape 758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4" name="Shape 774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8" name="Shape 788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7" name="Shape 817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3" name="Shape 83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4" name="Shape 894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9" name="Shape 909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5" name="Shape 925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0" name="Shape 940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8" name="Shape 968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4" name="Shape 984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0" name="Shape 1000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6" name="Shape 1016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2" name="Shape 1032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" name="Shape 1048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3" name="Shape 106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8" name="Shape 1078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2" name="Shape 1092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6" name="Shape 1106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0" name="Shape 1120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Shape 1133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4" name="Shape 1134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8" name="Shape 1148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7"/>
            <a:ext cx="2582861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2" name="Shape 1162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12812" y="4357687"/>
            <a:ext cx="5016500" cy="41290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7388"/>
            <a:ext cx="2582863" cy="34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14350" y="2840038"/>
            <a:ext cx="5829299" cy="196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685800" y="2470149"/>
            <a:ext cx="5486399" cy="582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1957387" y="3741737"/>
            <a:ext cx="7315200" cy="145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-1033462" y="2360612"/>
            <a:ext cx="7315200" cy="421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14350" y="2641600"/>
            <a:ext cx="58292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41337" y="5875337"/>
            <a:ext cx="58292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41337" y="3875087"/>
            <a:ext cx="5829299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14350" y="2641600"/>
            <a:ext cx="283845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505200" y="2641600"/>
            <a:ext cx="283845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42900" y="2046288"/>
            <a:ext cx="3030537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342900" y="2900363"/>
            <a:ext cx="3030537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3484562" y="2046288"/>
            <a:ext cx="3030537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3484562" y="2900363"/>
            <a:ext cx="3030537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42900" y="363537"/>
            <a:ext cx="2255837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681288" y="363537"/>
            <a:ext cx="3833811" cy="7804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342900" y="1912938"/>
            <a:ext cx="2255837" cy="6254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344612" y="6400800"/>
            <a:ext cx="41148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344612" y="817562"/>
            <a:ext cx="41148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344612" y="7156450"/>
            <a:ext cx="4114800" cy="1073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14350" y="2641600"/>
            <a:ext cx="58292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1435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343150" y="8331200"/>
            <a:ext cx="21717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609600" y="1600200"/>
            <a:ext cx="5638800" cy="3692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Broadband Network Management:  WAN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5105400" y="2286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5791200" y="8305800"/>
            <a:ext cx="457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" name="Shape 5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1" name="Shape 6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" name="Shape 62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6670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Shape 191"/>
          <p:cNvCxnSpPr/>
          <p:nvPr/>
        </p:nvCxnSpPr>
        <p:spPr>
          <a:xfrm>
            <a:off x="609600" y="692308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2" name="Shape 192"/>
          <p:cNvSpPr txBox="1"/>
          <p:nvPr/>
        </p:nvSpPr>
        <p:spPr>
          <a:xfrm>
            <a:off x="0" y="6923086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65125" y="7315200"/>
            <a:ext cx="5503862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Forum defines additional interface (ILMI)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 User network interface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NNI Network-Network interface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143000"/>
            <a:ext cx="5164137" cy="571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Shape 19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6" name="Shape 19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98" name="Shape 19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9" name="Shape 199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Integrated Local Management Interface (ILMI)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Shape 205"/>
          <p:cNvCxnSpPr/>
          <p:nvPr/>
        </p:nvCxnSpPr>
        <p:spPr>
          <a:xfrm>
            <a:off x="609600" y="51704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6" name="Shape 206"/>
          <p:cNvSpPr txBox="1"/>
          <p:nvPr/>
        </p:nvSpPr>
        <p:spPr>
          <a:xfrm>
            <a:off x="0" y="517048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90600"/>
            <a:ext cx="6167437" cy="48196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441325" y="5486400"/>
            <a:ext cx="6135686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MIBs defined in two sets of documents - IETF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(5 nodes) &amp; ATM Forum (1 node)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MIBs address ATM sublayer parameters only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ifMIB contains additional objects not covered in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interfaces MIB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atmMIB contains ATM objects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atmForum specifies interfaces, LANE, Mx, and ILMI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atmRMON (experimental) address ATM remote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monitoring (covered in Chapter 8)</a:t>
            </a:r>
          </a:p>
        </p:txBody>
      </p:sp>
      <p:cxnSp>
        <p:nvCxnSpPr>
          <p:cNvPr id="209" name="Shape 20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0" name="Shape 210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12" name="Shape 21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3" name="Shape 213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609600" y="48768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12.6  Internet ATM MIB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8292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 MIB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Shape 220"/>
          <p:cNvCxnSpPr/>
          <p:nvPr/>
        </p:nvCxnSpPr>
        <p:spPr>
          <a:xfrm>
            <a:off x="609600" y="5105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1" name="Shape 221"/>
          <p:cNvSpPr txBox="1"/>
          <p:nvPr/>
        </p:nvSpPr>
        <p:spPr>
          <a:xfrm>
            <a:off x="0" y="5105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524000"/>
            <a:ext cx="4179886" cy="279558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517525" y="5497512"/>
            <a:ext cx="6092825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Management specifications available for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both SNMP and OSI management implementations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 agent built in ATM device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System, Interfaces, Interface types, transmission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carrier groups (T1, T3, SONET), and ATM object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groups are monitored</a:t>
            </a:r>
          </a:p>
        </p:txBody>
      </p:sp>
      <p:cxnSp>
        <p:nvCxnSpPr>
          <p:cNvPr id="224" name="Shape 22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5" name="Shape 22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27" name="Shape 22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8" name="Shape 228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8292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SNMP ATM Management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19200"/>
            <a:ext cx="6019799" cy="4754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Shape 235"/>
          <p:cNvCxnSpPr/>
          <p:nvPr/>
        </p:nvCxnSpPr>
        <p:spPr>
          <a:xfrm>
            <a:off x="609600" y="5943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6" name="Shape 236"/>
          <p:cNvSpPr txBox="1"/>
          <p:nvPr/>
        </p:nvSpPr>
        <p:spPr>
          <a:xfrm>
            <a:off x="0" y="5943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457200" y="6300787"/>
            <a:ext cx="617855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ILMI MIB used to gather data between ATM devices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Proxy agents convert ILMI objects to SNMP objects</a:t>
            </a:r>
          </a:p>
        </p:txBody>
      </p:sp>
      <p:cxnSp>
        <p:nvCxnSpPr>
          <p:cNvPr id="238" name="Shape 23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9" name="Shape 23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41" name="Shape 24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2" name="Shape 242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SNMP and ILMI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Shape 248"/>
          <p:cNvCxnSpPr/>
          <p:nvPr/>
        </p:nvCxnSpPr>
        <p:spPr>
          <a:xfrm>
            <a:off x="609600" y="4800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9" name="Shape 249"/>
          <p:cNvSpPr txBox="1"/>
          <p:nvPr/>
        </p:nvSpPr>
        <p:spPr>
          <a:xfrm>
            <a:off x="0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41325" y="5218112"/>
            <a:ext cx="6124574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M1 management interface is across an ATM device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Additional MIBs created using ifMIB group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to handle sublayers 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066800"/>
            <a:ext cx="5172075" cy="346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462" y="6203950"/>
            <a:ext cx="5632450" cy="2365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Shape 25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4" name="Shape 25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56" name="Shape 25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7" name="Shape 257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M1 Interface Management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Shape 263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4" name="Shape 264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447800"/>
            <a:ext cx="3494086" cy="234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517525" y="5649912"/>
            <a:ext cx="5618162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Three transmission modes used for ATM in US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DS1	1.544 Mbps	T1 carrier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DS3	44.736 Mbps	T3 carrier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SONET	n X 155.52	Optical fiber</a:t>
            </a:r>
          </a:p>
        </p:txBody>
      </p:sp>
      <p:cxnSp>
        <p:nvCxnSpPr>
          <p:cNvPr id="267" name="Shape 26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8" name="Shape 26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70" name="Shape 27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1" name="Shape 271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8292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 Transmission Groups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066800"/>
            <a:ext cx="5714999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810000"/>
            <a:ext cx="5616575" cy="50911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Shape 27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0" name="Shape 280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82" name="Shape 28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3" name="Shape 283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 Managed Objects Group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Shape 289"/>
          <p:cNvCxnSpPr/>
          <p:nvPr/>
        </p:nvCxnSpPr>
        <p:spPr>
          <a:xfrm>
            <a:off x="609600" y="4724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0" name="Shape 290"/>
          <p:cNvSpPr txBox="1"/>
          <p:nvPr/>
        </p:nvSpPr>
        <p:spPr>
          <a:xfrm>
            <a:off x="0" y="4724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381000" y="5181600"/>
            <a:ext cx="6278562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M2 interface used to manage private networks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link management data gathered using ILMI MIB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ILMI addresses: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Administrative information (atmForumAdmin)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registry to locate ATM network services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such as LECS and ANS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DXI (Data Exchange Interface)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 Emulation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NNI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447800"/>
            <a:ext cx="4522786" cy="239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Shape 29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4" name="Shape 29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96" name="Shape 29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7" name="Shape 297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 Interface Management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990600"/>
            <a:ext cx="4343400" cy="284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3962400"/>
            <a:ext cx="4572000" cy="4424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Shape 30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6" name="Shape 30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08" name="Shape 30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9" name="Shape 309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 UNI Group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5" name="Shape 315"/>
          <p:cNvCxnSpPr/>
          <p:nvPr/>
        </p:nvCxnSpPr>
        <p:spPr>
          <a:xfrm>
            <a:off x="609600" y="52466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6" name="Shape 316"/>
          <p:cNvSpPr txBox="1"/>
          <p:nvPr/>
        </p:nvSpPr>
        <p:spPr>
          <a:xfrm>
            <a:off x="0" y="524668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436562" y="1219200"/>
            <a:ext cx="6421437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Services offered by public NMS to customer on PVCs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Two classes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I: Status and configuration management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II: Virtual configuration control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I: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Functions offered by public NMS to customer -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monitoring and management of configuration,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fault, and performance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II: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User ability to add, delete, and change VC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between customer UNIs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I mandatory and Class II optional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441325" y="5715000"/>
            <a:ext cx="5821362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I examples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Retrieving performance and configuration for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UNI link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Public NMS reporting of a UNI link failure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II examples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Establishing a new VP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 the number of VCs in a VP</a:t>
            </a:r>
          </a:p>
        </p:txBody>
      </p:sp>
      <p:cxnSp>
        <p:nvCxnSpPr>
          <p:cNvPr id="319" name="Shape 31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0" name="Shape 320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22" name="Shape 32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3" name="Shape 323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M3 Interface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219200" y="8382000"/>
            <a:ext cx="4343400" cy="27463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457200" y="1066800"/>
            <a:ext cx="6189662" cy="704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Broadband WAN segment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(has been dealt with earlier)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Optical and MAN feeder network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Virtual path–virtual circuit (VP-VC) operation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Real-time and non-real-time function for broadband service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as public and private switched networks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Emulated LAN configuration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management: M1, M2, M3, and M4 interfaces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digital exchange interface management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MPLS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Possesses rich features of IP and good performance of ATM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Basic principles of label switching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switched path, LSP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Traffic engineering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 OAM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Service level management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 MIBs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 TE MIBs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 example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Optical and MAN feeder network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SONET-based MAN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SONET transport hierarchy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SDH and (D)WDM network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SDH management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WDM management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5334000" y="2286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5334000" y="228600"/>
            <a:ext cx="18414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Shape 7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" name="Shape 73"/>
          <p:cNvSpPr txBox="1"/>
          <p:nvPr/>
        </p:nvSpPr>
        <p:spPr>
          <a:xfrm>
            <a:off x="5867400" y="8382000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Shape 7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" name="Shape 7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7" name="Shape 7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8" name="Shape 78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63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9" name="Shape 329"/>
          <p:cNvCxnSpPr/>
          <p:nvPr/>
        </p:nvCxnSpPr>
        <p:spPr>
          <a:xfrm>
            <a:off x="609600" y="6324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0" name="Shape 330"/>
          <p:cNvSpPr txBox="1"/>
          <p:nvPr/>
        </p:nvSpPr>
        <p:spPr>
          <a:xfrm>
            <a:off x="0" y="6324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533400" y="6705600"/>
            <a:ext cx="5916611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CNM manages both private and public networks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CNM agent in public network provides M3 service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CNM manages its own ATM networks at sites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1, 3, and 4.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143000"/>
            <a:ext cx="5638800" cy="53228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Shape 33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4" name="Shape 33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36" name="Shape 33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7" name="Shape 337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Network Management (CNM)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Shape 343"/>
          <p:cNvCxnSpPr/>
          <p:nvPr/>
        </p:nvCxnSpPr>
        <p:spPr>
          <a:xfrm>
            <a:off x="609600" y="6781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4" name="Shape 344"/>
          <p:cNvSpPr txBox="1"/>
          <p:nvPr/>
        </p:nvSpPr>
        <p:spPr>
          <a:xfrm>
            <a:off x="0" y="6781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066800"/>
            <a:ext cx="5333999" cy="568166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x="441325" y="7097711"/>
            <a:ext cx="5376862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I requirements used by customer NMS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from carrier NMS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MIB access is “read-only” </a:t>
            </a:r>
          </a:p>
        </p:txBody>
      </p:sp>
      <p:cxnSp>
        <p:nvCxnSpPr>
          <p:cNvPr id="347" name="Shape 34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8" name="Shape 34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50" name="Shape 35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1" name="Shape 351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M3 Class I Management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7" name="Shape 357"/>
          <p:cNvCxnSpPr/>
          <p:nvPr/>
        </p:nvCxnSpPr>
        <p:spPr>
          <a:xfrm>
            <a:off x="609600" y="5029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8" name="Shape 358"/>
          <p:cNvSpPr txBox="1"/>
          <p:nvPr/>
        </p:nvSpPr>
        <p:spPr>
          <a:xfrm>
            <a:off x="0" y="5029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219200"/>
            <a:ext cx="5637211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457200" y="5486400"/>
            <a:ext cx="6092825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information falls into three subgroups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ATM-level subgroup: configuration modification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VPC/VCC-level subgroup: configuration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modification and status information of VP/VC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link and connection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Traffic subgroup: modification of traffic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descriptors and information for VP/VC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connections</a:t>
            </a:r>
          </a:p>
        </p:txBody>
      </p:sp>
      <p:cxnSp>
        <p:nvCxnSpPr>
          <p:cNvPr id="361" name="Shape 36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62" name="Shape 36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64" name="Shape 36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65" name="Shape 365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M3 Class II Management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" name="Shape 371"/>
          <p:cNvCxnSpPr/>
          <p:nvPr/>
        </p:nvCxnSpPr>
        <p:spPr>
          <a:xfrm>
            <a:off x="609600" y="5638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2" name="Shape 372"/>
          <p:cNvSpPr txBox="1"/>
          <p:nvPr/>
        </p:nvSpPr>
        <p:spPr>
          <a:xfrm>
            <a:off x="0" y="5638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143000"/>
            <a:ext cx="4314824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517525" y="6019800"/>
            <a:ext cx="6137274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ITU-T definition of five-layer model to manage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telecommunications network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heavily used in WAN, responsibility of public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service providers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bottom three layers apply to ATM management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Reference points are abstract interfaces between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layers  </a:t>
            </a:r>
          </a:p>
        </p:txBody>
      </p:sp>
      <p:cxnSp>
        <p:nvCxnSpPr>
          <p:cNvPr id="375" name="Shape 37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6" name="Shape 37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78" name="Shape 37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9" name="Shape 379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 Relationship to TMN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Shape 385"/>
          <p:cNvCxnSpPr/>
          <p:nvPr/>
        </p:nvCxnSpPr>
        <p:spPr>
          <a:xfrm>
            <a:off x="609600" y="5486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6" name="Shape 386"/>
          <p:cNvSpPr txBox="1"/>
          <p:nvPr/>
        </p:nvSpPr>
        <p:spPr>
          <a:xfrm>
            <a:off x="0" y="5486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219200"/>
            <a:ext cx="4506911" cy="41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/>
          <p:nvPr/>
        </p:nvSpPr>
        <p:spPr>
          <a:xfrm>
            <a:off x="517525" y="5878512"/>
            <a:ext cx="5986461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M4 interface defines dual views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element view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view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Two NMSs interface at network view level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NMS interfaces with network elements using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network element view</a:t>
            </a:r>
          </a:p>
        </p:txBody>
      </p:sp>
      <p:cxnSp>
        <p:nvCxnSpPr>
          <p:cNvPr id="389" name="Shape 38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0" name="Shape 390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92" name="Shape 39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3" name="Shape 393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M4 Interface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" name="Shape 399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0" name="Shape 400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5943599" cy="223996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457200" y="5638800"/>
            <a:ext cx="5689600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element view architecture proposed by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ATM Forum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Multiple agent layers - SNMP and ILMI agents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implied in the representation</a:t>
            </a:r>
          </a:p>
        </p:txBody>
      </p:sp>
      <p:cxnSp>
        <p:nvCxnSpPr>
          <p:cNvPr id="403" name="Shape 40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4" name="Shape 40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06" name="Shape 40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7" name="Shape 407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Element View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3" name="Shape 413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4" name="Shape 414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219200"/>
            <a:ext cx="5486399" cy="37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441325" y="5649912"/>
            <a:ext cx="6042024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Three-tier architecture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subNMS manages its respective domains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SubNMS communicates with MoM at network view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level</a:t>
            </a:r>
          </a:p>
        </p:txBody>
      </p:sp>
      <p:cxnSp>
        <p:nvCxnSpPr>
          <p:cNvPr id="417" name="Shape 41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8" name="Shape 41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20" name="Shape 42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21" name="Shape 421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View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7" name="Shape 427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28" name="Shape 428"/>
          <p:cNvSpPr txBox="1"/>
          <p:nvPr/>
        </p:nvSpPr>
        <p:spPr>
          <a:xfrm>
            <a:off x="53975" y="51720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5791200" y="8305800"/>
            <a:ext cx="457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219200"/>
            <a:ext cx="5714999" cy="383381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495300" y="5564187"/>
            <a:ext cx="6256336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NMS could function at both levels simultaneously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 elements can be managed using NE view and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remote elements using network view with subNMS</a:t>
            </a:r>
          </a:p>
        </p:txBody>
      </p:sp>
      <p:cxnSp>
        <p:nvCxnSpPr>
          <p:cNvPr id="432" name="Shape 43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3" name="Shape 43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35" name="Shape 43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6" name="Shape 436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Combined NE and Network Views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2" name="Shape 442"/>
          <p:cNvCxnSpPr/>
          <p:nvPr/>
        </p:nvCxnSpPr>
        <p:spPr>
          <a:xfrm>
            <a:off x="381000" y="7086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3" name="Shape 443"/>
          <p:cNvSpPr txBox="1"/>
          <p:nvPr/>
        </p:nvSpPr>
        <p:spPr>
          <a:xfrm>
            <a:off x="-228600" y="7086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444625"/>
            <a:ext cx="5370512" cy="5502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5" name="Shape 44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6" name="Shape 44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48" name="Shape 44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9" name="Shape 449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M4 NE View Requirements: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 Management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5" name="Shape 455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6" name="Shape 456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012" y="1674811"/>
            <a:ext cx="5386387" cy="2725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Shape 45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9" name="Shape 45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61" name="Shape 46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2" name="Shape 462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M4 NE View Requirements:</a:t>
            </a:r>
            <a:b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 Management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hape 8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5" name="Shape 85"/>
          <p:cNvCxnSpPr/>
          <p:nvPr/>
        </p:nvCxnSpPr>
        <p:spPr>
          <a:xfrm>
            <a:off x="609600" y="6096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" name="Shape 86"/>
          <p:cNvSpPr txBox="1"/>
          <p:nvPr/>
        </p:nvSpPr>
        <p:spPr>
          <a:xfrm>
            <a:off x="0" y="6096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219200" y="8382000"/>
            <a:ext cx="4343400" cy="27463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533400" y="1066800"/>
            <a:ext cx="6015036" cy="4968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Broadband Integrated Services Digital Network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(BISDN)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Voice, video, and data services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Transport protocol and medium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(Basic) Integrated Services Digital Network (ISDN)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2B + 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Cell-based Technology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SONET / OC-n (n x 51.84 Mbps)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SDH / STS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LAN Emulation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Access Technology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Cable modem / HFC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DSL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Wireless</a:t>
            </a:r>
          </a:p>
        </p:txBody>
      </p:sp>
      <p:cxnSp>
        <p:nvCxnSpPr>
          <p:cNvPr id="89" name="Shape 8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" name="Shape 90"/>
          <p:cNvSpPr txBox="1"/>
          <p:nvPr/>
        </p:nvSpPr>
        <p:spPr>
          <a:xfrm>
            <a:off x="5334000" y="2286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867400" y="8382000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4" name="Shape 9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Broadband Services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8" name="Shape 468"/>
          <p:cNvCxnSpPr/>
          <p:nvPr/>
        </p:nvCxnSpPr>
        <p:spPr>
          <a:xfrm>
            <a:off x="609600" y="6172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9" name="Shape 469"/>
          <p:cNvSpPr txBox="1"/>
          <p:nvPr/>
        </p:nvSpPr>
        <p:spPr>
          <a:xfrm>
            <a:off x="0" y="6172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76400"/>
            <a:ext cx="5486399" cy="434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1" name="Shape 47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2" name="Shape 47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74" name="Shape 47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5" name="Shape 475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829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M4 NE View Requirements:</a:t>
            </a:r>
            <a:b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Management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" name="Shape 481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2" name="Shape 482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19200"/>
            <a:ext cx="5372099" cy="3829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Shape 48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5" name="Shape 48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87" name="Shape 48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8" name="Shape 488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8292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M4 Network View Requirements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Shape 4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447800"/>
            <a:ext cx="5568950" cy="290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Shape 4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495800"/>
            <a:ext cx="5105399" cy="3800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6" name="Shape 49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7" name="Shape 49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99" name="Shape 49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0" name="Shape 500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8292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M4 Network View Requirements: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Management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6" name="Shape 506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7" name="Shape 507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Shape 5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295400"/>
            <a:ext cx="4613275" cy="106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Shape 5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2743200"/>
            <a:ext cx="4622800" cy="2293937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 txBox="1"/>
          <p:nvPr/>
        </p:nvSpPr>
        <p:spPr>
          <a:xfrm>
            <a:off x="441325" y="5497512"/>
            <a:ext cx="6081712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Digital Exchange Interface defined between DTE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(digital terminating equipment) and DCE (digital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circuit equipment)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Example of DTE is hub and DCE is DSU (digital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service unit); ATM switch is part of public network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of DXI and ATM UNI done using ILMI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specifications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NMS manager uses SNMP with proxy agent for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ILMI management objects</a:t>
            </a:r>
          </a:p>
        </p:txBody>
      </p:sp>
      <p:cxnSp>
        <p:nvCxnSpPr>
          <p:cNvPr id="512" name="Shape 51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3" name="Shape 51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15" name="Shape 51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6" name="Shape 516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 DXI Management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" name="Shape 522"/>
          <p:cNvCxnSpPr/>
          <p:nvPr/>
        </p:nvCxnSpPr>
        <p:spPr>
          <a:xfrm>
            <a:off x="609600" y="5105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3" name="Shape 523"/>
          <p:cNvSpPr txBox="1"/>
          <p:nvPr/>
        </p:nvSpPr>
        <p:spPr>
          <a:xfrm>
            <a:off x="0" y="5105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Simplified MPLS Network</a:t>
            </a:r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447800"/>
            <a:ext cx="5829299" cy="1979612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 txBox="1"/>
          <p:nvPr/>
        </p:nvSpPr>
        <p:spPr>
          <a:xfrm>
            <a:off x="517525" y="5715000"/>
            <a:ext cx="6340475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 … Multiprotocol Label Switching combines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Richness of IP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 of ATM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FEC assigned at the ingress router and encoded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 the label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is removed at the egress router and original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protocol packet is sent out</a:t>
            </a:r>
          </a:p>
        </p:txBody>
      </p:sp>
      <p:cxnSp>
        <p:nvCxnSpPr>
          <p:cNvPr id="528" name="Shape 52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9" name="Shape 52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31" name="Shape 53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2" name="Shape 532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609600" y="36576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12.21  Simplified MPLS Network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Shape 53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39" name="Shape 539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0" name="Shape 540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71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IP Network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0" y="3395662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Shape 5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6096000" cy="2614611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Shape 545"/>
          <p:cNvSpPr txBox="1"/>
          <p:nvPr/>
        </p:nvSpPr>
        <p:spPr>
          <a:xfrm>
            <a:off x="461962" y="5638800"/>
            <a:ext cx="6015036" cy="2554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FEC (Forward Equivalent Class) decides the port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next hop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Packets with the same FEC indistinguishable and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sent to the same port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FEC determination is complex and done at each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node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This leads to low performance (compare with ATM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VP-VC achieving high performance) </a:t>
            </a:r>
          </a:p>
        </p:txBody>
      </p:sp>
      <p:cxnSp>
        <p:nvCxnSpPr>
          <p:cNvPr id="546" name="Shape 54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7" name="Shape 54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49" name="Shape 54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0" name="Shape 550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609600" y="4495800"/>
            <a:ext cx="5638800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12.22(a)  IP Packet Forwarding Based on the FEC Index Table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6" name="Shape 55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57" name="Shape 557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8" name="Shape 558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MPLS / IP Network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0" y="305752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Shape 5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800"/>
            <a:ext cx="5714999" cy="3160711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 txBox="1"/>
          <p:nvPr/>
        </p:nvSpPr>
        <p:spPr>
          <a:xfrm>
            <a:off x="457200" y="5562600"/>
            <a:ext cx="6005511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FEC assigned at the ingress router and encoded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 the label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is removed at the egress router and original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protocol packet is sent out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is sent along with the packet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is used as index to look up a table and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forward the packet and a new label to the next hop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Packet not analyzed for FEC by downward routers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Header in layer-3 ignored</a:t>
            </a:r>
          </a:p>
        </p:txBody>
      </p:sp>
      <p:cxnSp>
        <p:nvCxnSpPr>
          <p:cNvPr id="564" name="Shape 56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5" name="Shape 56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66" name="Shape 56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67" name="Shape 56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8" name="Shape 568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533400" y="47244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12.22(b)  MPLS Packet Forwarding Based on the FEC Index Table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4" name="Shape 574"/>
          <p:cNvCxnSpPr/>
          <p:nvPr/>
        </p:nvCxnSpPr>
        <p:spPr>
          <a:xfrm>
            <a:off x="609600" y="411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5" name="Shape 575"/>
          <p:cNvSpPr txBox="1"/>
          <p:nvPr/>
        </p:nvSpPr>
        <p:spPr>
          <a:xfrm>
            <a:off x="0" y="4114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graphicFrame>
        <p:nvGraphicFramePr>
          <p:cNvPr id="576" name="Shape 576"/>
          <p:cNvGraphicFramePr/>
          <p:nvPr/>
        </p:nvGraphicFramePr>
        <p:xfrm>
          <a:off x="1905000" y="4800600"/>
          <a:ext cx="3038475" cy="1540485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669925"/>
                <a:gridCol w="1158875"/>
                <a:gridCol w="1209675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Switch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Input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 / Port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Output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 / Port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VCI-1 / Port-1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VCI-2 / Port-2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VCI-2 / Port-2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VCI-1 / Port-1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VCI-2 / Port-1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VCI-3 / Port-2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VCI-3 / Port-2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VCI-2 / Port-1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VCI-3 / Port-1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VCI-4 / Port-2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VCI-4 / Port-2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VCI-3 / Port-1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7" name="Shape 577"/>
          <p:cNvSpPr txBox="1"/>
          <p:nvPr/>
        </p:nvSpPr>
        <p:spPr>
          <a:xfrm>
            <a:off x="609600" y="35814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  Virtual Circuit Configuration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Shape 5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447800"/>
            <a:ext cx="6054724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Shape 580"/>
          <p:cNvSpPr txBox="1"/>
          <p:nvPr/>
        </p:nvSpPr>
        <p:spPr>
          <a:xfrm>
            <a:off x="457200" y="6400800"/>
            <a:ext cx="6019799" cy="2554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packets take the same path and arrive in the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same sequence in virtual circuit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Packets in a session take the same path in VP/VC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initial set up, latency is reduced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Both real- and non-real time traffic handled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simultaneously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71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MPLS / </a:t>
            </a:r>
            <a:r>
              <a:rPr lang="en-US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ATM </a:t>
            </a:r>
            <a:r>
              <a:rPr lang="ar-SA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مهم</a:t>
            </a:r>
            <a:endParaRPr lang="en-US" sz="3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2" name="Shape 58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3" name="Shape 58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85" name="Shape 58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6" name="Shape 586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533400" y="44958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12.2  A-Z Virtual Circuit –Routing Tables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2" name="Shape 59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93" name="Shape 593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4" name="Shape 594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MPLS Traffic Configuration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609600" y="1295400"/>
            <a:ext cx="5867400" cy="2246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Packets in MPLS with input labels are mapped to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next hop with output labels; header in layer 3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ignored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Packet routing configured for MPLS / IP with IGP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with and without TE (traffic engineering) and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tunneling</a:t>
            </a:r>
          </a:p>
        </p:txBody>
      </p:sp>
      <p:cxnSp>
        <p:nvCxnSpPr>
          <p:cNvPr id="598" name="Shape 59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9" name="Shape 59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01" name="Shape 60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2" name="Shape 602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7" name="Shape 607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8" name="Shape 608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Shape 610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MPLS / IP without Tunnel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Shape 6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524000"/>
            <a:ext cx="5486399" cy="2935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3" name="Shape 613"/>
          <p:cNvGraphicFramePr/>
          <p:nvPr/>
        </p:nvGraphicFramePr>
        <p:xfrm>
          <a:off x="1143000" y="5943600"/>
          <a:ext cx="4197350" cy="219677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669925"/>
                <a:gridCol w="1158875"/>
                <a:gridCol w="1158875"/>
                <a:gridCol w="120967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0utput  Interface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Next Hop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Metric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2.2.2.2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2.2.2.2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3.3.3.3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2.2.2.2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4.4.4.4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I1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2.2.2.2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6.6.6.6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5.5.5.5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I1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2.2.2.2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6.6.6.6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6.6.6.6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6.6.6.6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7.7.7.7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6.6.6.6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8.8.8.8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I1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2.2.2.2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6.6.6.6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14" name="Shape 61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15" name="Shape 61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17" name="Shape 61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18" name="Shape 618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0" y="4648200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12.23  Topology without MPLS Tunnels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1143000" y="5562600"/>
            <a:ext cx="4190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12.12  R1 Routing Table without Tunnel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hape 101"/>
          <p:cNvCxnSpPr/>
          <p:nvPr/>
        </p:nvCxnSpPr>
        <p:spPr>
          <a:xfrm>
            <a:off x="609600" y="5791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2" name="Shape 102"/>
          <p:cNvSpPr txBox="1"/>
          <p:nvPr/>
        </p:nvSpPr>
        <p:spPr>
          <a:xfrm>
            <a:off x="0" y="5791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33400" y="6248400"/>
            <a:ext cx="5867400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/ ATM over MPLS WAN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MAC / PHY layer SDH / SONET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Access Networks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OC-n used to access institutions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HFC, DSL and Fixed Wireless to residence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Limited mobile wireless technology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371600"/>
            <a:ext cx="5305425" cy="41894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" name="Shape 10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" name="Shape 109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09600" y="51054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  Broadband Service Networks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Broadband Services Network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5" name="Shape 62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26" name="Shape 626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7" name="Shape 627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Shape 629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71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MPLS / IP with Tunnels</a:t>
            </a:r>
          </a:p>
        </p:txBody>
      </p:sp>
      <p:graphicFrame>
        <p:nvGraphicFramePr>
          <p:cNvPr id="630" name="Shape 630"/>
          <p:cNvGraphicFramePr/>
          <p:nvPr/>
        </p:nvGraphicFramePr>
        <p:xfrm>
          <a:off x="1066800" y="6019800"/>
          <a:ext cx="4876775" cy="196596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779450"/>
                <a:gridCol w="1344600"/>
                <a:gridCol w="1346200"/>
                <a:gridCol w="14065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Intf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Next Hop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Metric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2.2.2.2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1I1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2.2.2.2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3.3.3.3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1I1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2.2.2.2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4.4.4.4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4.4.4.4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/1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5.5.5.5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5.5.5.5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4/1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6.6.6.6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1I2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6.6.6.6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7.7.7.7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1I2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6.6.6.6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8.8.8.8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4.4.4.4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4/2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631" name="Shape 631"/>
          <p:cNvSpPr txBox="1"/>
          <p:nvPr/>
        </p:nvSpPr>
        <p:spPr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Shape 6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752600"/>
            <a:ext cx="5333999" cy="2854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3" name="Shape 63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4" name="Shape 63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36" name="Shape 63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7" name="Shape 637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638" name="Shape 638"/>
          <p:cNvSpPr txBox="1"/>
          <p:nvPr/>
        </p:nvSpPr>
        <p:spPr>
          <a:xfrm>
            <a:off x="0" y="4724400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12.24  MPLS Topology with Tunnels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1066800" y="5562600"/>
            <a:ext cx="48767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12.13  R1 Routing Table with Tunnel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4" name="Shape 644"/>
          <p:cNvCxnSpPr/>
          <p:nvPr/>
        </p:nvCxnSpPr>
        <p:spPr>
          <a:xfrm>
            <a:off x="609600" y="5715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5" name="Shape 645"/>
          <p:cNvSpPr txBox="1"/>
          <p:nvPr/>
        </p:nvSpPr>
        <p:spPr>
          <a:xfrm>
            <a:off x="0" y="5715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441325" y="58023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MPLS-TE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Shape 6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143000"/>
            <a:ext cx="5486399" cy="4152899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 txBox="1"/>
          <p:nvPr/>
        </p:nvSpPr>
        <p:spPr>
          <a:xfrm>
            <a:off x="457200" y="6069012"/>
            <a:ext cx="572769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Traffic Engineering (TE): Optimization of performance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Overlay over inadequate IGP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Constrained-base routing at VC level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VC paths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Path compression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Call admission control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Traffic shaping and policing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VC survivability</a:t>
            </a:r>
          </a:p>
        </p:txBody>
      </p:sp>
      <p:cxnSp>
        <p:nvCxnSpPr>
          <p:cNvPr id="651" name="Shape 65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2" name="Shape 65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54" name="Shape 65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5" name="Shape 655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0" y="5334000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12.25  MPLS-TE System Block Diagram (Head-End Router)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1" name="Shape 661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2" name="Shape 662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Label Switching Router (LSR)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533400" y="1371600"/>
            <a:ext cx="6172199" cy="2632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MPLS router called Label Switching Rouer (LSR)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End-to-end MPLS path called Label Switching Path (LSP)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IGP extended to include MPLS-TE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Route set up by RSVP-TE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Control and data planes separated in MPLS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VoIP handled using SIP (Session Initiation Protocol)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67" name="Shape 66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8" name="Shape 66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cxnSp>
        <p:nvCxnSpPr>
          <p:cNvPr id="669" name="Shape 66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0" name="Shape 670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5" name="Shape 675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6" name="Shape 676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Label</a:t>
            </a:r>
          </a:p>
        </p:txBody>
      </p:sp>
      <p:pic>
        <p:nvPicPr>
          <p:cNvPr id="679" name="Shape 6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676400"/>
            <a:ext cx="5257799" cy="1919287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Shape 680"/>
          <p:cNvSpPr txBox="1"/>
          <p:nvPr/>
        </p:nvSpPr>
        <p:spPr>
          <a:xfrm>
            <a:off x="619125" y="5638800"/>
            <a:ext cx="5705474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 Label is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Short and fixed length – 32 bits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FEC locally significant identifier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assigned by the downstream router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is “shimmed” between layers 2 and 3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headers 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1203325" y="3744912"/>
            <a:ext cx="2554286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Exp…experimental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S…….stack indicator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TTL….time-to-live</a:t>
            </a:r>
          </a:p>
        </p:txBody>
      </p:sp>
      <p:cxnSp>
        <p:nvCxnSpPr>
          <p:cNvPr id="682" name="Shape 68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3" name="Shape 68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84" name="Shape 68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85" name="Shape 68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6" name="Shape 686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Shape 69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71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Labeled Packets</a:t>
            </a:r>
          </a:p>
        </p:txBody>
      </p:sp>
      <p:pic>
        <p:nvPicPr>
          <p:cNvPr id="693" name="Shape 6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143000"/>
            <a:ext cx="6419850" cy="6810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4" name="Shape 69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5" name="Shape 69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97" name="Shape 69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8" name="Shape 698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685800" y="78486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12.27  Encapsulation of an MPLS-Labeled Packet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4" name="Shape 704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5" name="Shape 705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06" name="Shape 706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7149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Label Generation</a:t>
            </a:r>
          </a:p>
        </p:txBody>
      </p:sp>
      <p:pic>
        <p:nvPicPr>
          <p:cNvPr id="708" name="Shape 7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524000"/>
            <a:ext cx="6172199" cy="2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Shape 709"/>
          <p:cNvSpPr txBox="1"/>
          <p:nvPr/>
        </p:nvSpPr>
        <p:spPr>
          <a:xfrm>
            <a:off x="533400" y="5638800"/>
            <a:ext cx="6078537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generated by downstream LSR R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Upstream LSR R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R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together generate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“label” between label Lx and FEC 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incoming labels L1 and L2, and outgoing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label L3 with FEC 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L associated with FEC F is local to R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R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R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called “label binding pair”</a:t>
            </a:r>
          </a:p>
        </p:txBody>
      </p:sp>
      <p:cxnSp>
        <p:nvCxnSpPr>
          <p:cNvPr id="710" name="Shape 71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1" name="Shape 71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12" name="Shape 71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13" name="Shape 71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4" name="Shape 714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571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LSP, LSR, </a:t>
            </a:r>
            <a:r>
              <a:rPr lang="en-US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Label</a:t>
            </a:r>
            <a:r>
              <a:rPr lang="ar-SA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مهم </a:t>
            </a:r>
            <a:endParaRPr lang="en-US" sz="3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1" name="Shape 7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133600"/>
            <a:ext cx="6273799" cy="226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Shape 7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5029200"/>
            <a:ext cx="6273799" cy="27193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Shape 72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4" name="Shape 72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25" name="Shape 72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26" name="Shape 72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7" name="Shape 727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2" name="Shape 732"/>
          <p:cNvCxnSpPr/>
          <p:nvPr/>
        </p:nvCxnSpPr>
        <p:spPr>
          <a:xfrm>
            <a:off x="609600" y="5105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3" name="Shape 733"/>
          <p:cNvSpPr txBox="1"/>
          <p:nvPr/>
        </p:nvSpPr>
        <p:spPr>
          <a:xfrm>
            <a:off x="0" y="5105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Shape 735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MPLS OAM Management</a:t>
            </a:r>
          </a:p>
        </p:txBody>
      </p:sp>
      <p:sp>
        <p:nvSpPr>
          <p:cNvPr id="736" name="Shape 736"/>
          <p:cNvSpPr txBox="1"/>
          <p:nvPr/>
        </p:nvSpPr>
        <p:spPr>
          <a:xfrm>
            <a:off x="533400" y="1219200"/>
            <a:ext cx="5548312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and control planes are separate in MPLS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OAM packets travel the data path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Basic Tools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LSP connectivity verification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LSP ping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LSP traceroute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Fault management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Configuration management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 management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x="457200" y="5486400"/>
            <a:ext cx="6148386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LSP Fault scenarios: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(a) Simple loss of connection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(b) Misconnection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(c) Swapped connection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(d) Mismerging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(e) Loop/unintended replication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Detection of LSP fault using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connectivity verification (CV) – ITU-T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Bidirectional forwarding detection (BFD) - IETF</a:t>
            </a:r>
          </a:p>
        </p:txBody>
      </p:sp>
      <p:cxnSp>
        <p:nvCxnSpPr>
          <p:cNvPr id="738" name="Shape 73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9" name="Shape 73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40" name="Shape 74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41" name="Shape 74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2" name="Shape 742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Shape 748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Fault Management of LSP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49" name="Shape 7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450" y="1219200"/>
            <a:ext cx="5753100" cy="6705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0" name="Shape 75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1" name="Shape 75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53" name="Shape 75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4" name="Shape 754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609600" y="79248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12.30  MPLS Fault Scenarios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0" name="Shape 760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1" name="Shape 761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Shape 76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LSP Ping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1981200" y="1371600"/>
            <a:ext cx="31654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Table 12.15  MPLS Echo Request Packet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457200" y="5562600"/>
            <a:ext cx="6248399" cy="259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Modified Internet ping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 echo request from Ingress to egress LSR;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response from egress LSR on connectivity and validation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Verify packets of specific FEC end their LSP on an LSR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that is an egress for that FEC.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Packet travels data path to egress LSR and transferred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to control plan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Control plane validates FEC belongs to the egress LSR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sends response</a:t>
            </a:r>
          </a:p>
        </p:txBody>
      </p:sp>
      <p:cxnSp>
        <p:nvCxnSpPr>
          <p:cNvPr id="766" name="Shape 76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7" name="Shape 76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68" name="Shape 76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69" name="Shape 76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0" name="Shape 770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graphicFrame>
        <p:nvGraphicFramePr>
          <p:cNvPr id="771" name="Shape 771"/>
          <p:cNvGraphicFramePr/>
          <p:nvPr/>
        </p:nvGraphicFramePr>
        <p:xfrm>
          <a:off x="609600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1409700"/>
                <a:gridCol w="1409700"/>
                <a:gridCol w="1409700"/>
                <a:gridCol w="14097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Byte 1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Byte 2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Byte 3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Byte 4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2875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Version Number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Global Flags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Message Type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Reply Mode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Return Code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Return Subcode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     Sender’s Handle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     Sequence Number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TimeStamp Sent (seconds)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</a:tr>
              <a:tr h="2428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TimeStamp Sent (microseconds)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TimeStamp Received (seconds)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</a:tr>
              <a:tr h="2428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TimeStamp Received (microseconds)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</a:tr>
              <a:tr h="4889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               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                 TLV</a:t>
                      </a:r>
                    </a:p>
                  </a:txBody>
                  <a:tcPr marL="55750" marR="55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Shape 116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7" name="Shape 117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33400" y="4572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533400" y="1524000"/>
            <a:ext cx="56514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technology based on: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VP / VC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Fixed packet size or cell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Small packet size (53 bytes)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Statistical multiplexing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Integrated services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initial set up, latency is reduced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Variable bit rate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Simultaneous real- and non-real time traffic</a:t>
            </a:r>
          </a:p>
        </p:txBody>
      </p:sp>
      <p:cxnSp>
        <p:nvCxnSpPr>
          <p:cNvPr id="120" name="Shape 12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1" name="Shape 12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4" name="Shape 124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58292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ATM Technology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6" name="Shape 776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7" name="Shape 777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78" name="Shape 778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Shape 779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LSP Traceroute</a:t>
            </a: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80" name="Shape 780"/>
          <p:cNvSpPr txBox="1"/>
          <p:nvPr/>
        </p:nvSpPr>
        <p:spPr>
          <a:xfrm>
            <a:off x="531812" y="1371600"/>
            <a:ext cx="5868986" cy="2246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Similar to IP traceroute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Hop-by-hop fault localization as well as path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tracing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Packet sent to control plane of each transit LSR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Transit LSR validates LSP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Validates control plane against data plane of the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LSR</a:t>
            </a:r>
          </a:p>
        </p:txBody>
      </p:sp>
      <p:cxnSp>
        <p:nvCxnSpPr>
          <p:cNvPr id="781" name="Shape 78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82" name="Shape 78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84" name="Shape 78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85" name="Shape 785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0" name="Shape 790"/>
          <p:cNvCxnSpPr/>
          <p:nvPr/>
        </p:nvCxnSpPr>
        <p:spPr>
          <a:xfrm>
            <a:off x="609600" y="4724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1" name="Shape 791"/>
          <p:cNvSpPr txBox="1"/>
          <p:nvPr/>
        </p:nvSpPr>
        <p:spPr>
          <a:xfrm>
            <a:off x="0" y="4724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92" name="Shape 792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Shape 79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7149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Connectivity Verification</a:t>
            </a:r>
          </a:p>
        </p:txBody>
      </p:sp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800"/>
            <a:ext cx="6096000" cy="3278186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Shape 795"/>
          <p:cNvSpPr txBox="1"/>
          <p:nvPr/>
        </p:nvSpPr>
        <p:spPr>
          <a:xfrm>
            <a:off x="517525" y="5040312"/>
            <a:ext cx="6183312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 label user packet label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OAM label with reserved value of 14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Stack bit value 1 indicates bottom label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Ingress LSR sends CV packet with TTSI (trail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termination source identifier) – LSP and LSR IDs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CV packets sent asynchronously at regular intervals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consecutive loss of set number of packets (3)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egress LSR declares loss of connectivity (dlOCV)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Other scenarios analyzed by egress LSR and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notifications sent</a:t>
            </a:r>
          </a:p>
        </p:txBody>
      </p:sp>
      <p:cxnSp>
        <p:nvCxnSpPr>
          <p:cNvPr id="796" name="Shape 79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7" name="Shape 79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98" name="Shape 79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99" name="Shape 79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0" name="Shape 800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5" name="Shape 805"/>
          <p:cNvCxnSpPr/>
          <p:nvPr/>
        </p:nvCxnSpPr>
        <p:spPr>
          <a:xfrm>
            <a:off x="609600" y="5715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6" name="Shape 806"/>
          <p:cNvSpPr txBox="1"/>
          <p:nvPr/>
        </p:nvSpPr>
        <p:spPr>
          <a:xfrm>
            <a:off x="0" y="5715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07" name="Shape 807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Shape 80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71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BFD</a:t>
            </a:r>
          </a:p>
        </p:txBody>
      </p:sp>
      <p:sp>
        <p:nvSpPr>
          <p:cNvPr id="809" name="Shape 809"/>
          <p:cNvSpPr txBox="1"/>
          <p:nvPr/>
        </p:nvSpPr>
        <p:spPr>
          <a:xfrm>
            <a:off x="533400" y="1066800"/>
            <a:ext cx="6096000" cy="4554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Bidirectional forwarding failure detection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IETF specification (CV is ITU-T spec); more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versatile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LSP-ping MPLS echo - response to detect data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plane failure in LSP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Helpful to detect failures in the data plane when the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control plane is functional and data plane is not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Establishes session between ingress and egress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LSRs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Verification packet can be used at any protocol layer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Fast and low overhead detection between adjacent NEs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BFD fault detection interval should be longer than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switching time in the fast-reroute LSP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Separate session for multiple FECs in an LSP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LSP traceroute used for data path check in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alternate paths </a:t>
            </a:r>
          </a:p>
        </p:txBody>
      </p:sp>
      <p:cxnSp>
        <p:nvCxnSpPr>
          <p:cNvPr id="810" name="Shape 81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11" name="Shape 81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12" name="Shape 81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13" name="Shape 81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14" name="Shape 814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" name="Shape 819"/>
          <p:cNvCxnSpPr/>
          <p:nvPr/>
        </p:nvCxnSpPr>
        <p:spPr>
          <a:xfrm>
            <a:off x="466725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0" name="Shape 820"/>
          <p:cNvSpPr txBox="1"/>
          <p:nvPr/>
        </p:nvSpPr>
        <p:spPr>
          <a:xfrm>
            <a:off x="-142875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21" name="Shape 821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Shape 82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71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LSP Self-Test</a:t>
            </a:r>
          </a:p>
        </p:txBody>
      </p:sp>
      <p:pic>
        <p:nvPicPr>
          <p:cNvPr id="823" name="Shape 8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71600"/>
            <a:ext cx="6351586" cy="1776412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Shape 824"/>
          <p:cNvSpPr txBox="1"/>
          <p:nvPr/>
        </p:nvSpPr>
        <p:spPr>
          <a:xfrm>
            <a:off x="314325" y="5715000"/>
            <a:ext cx="6543675" cy="2554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for fault localization of an LSP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3 LSRs, ST (self test), LSR-U upstream, and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LSR-D downstream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LSR-ST sends special LSP-ping to LSR-U with TTL=3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LSR-U forwards it via LSR-ST to LSR-D with TTL=2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LSR-D sends reply to LSR-ST completing the test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Fault localized for link and node failures and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notification sent out </a:t>
            </a:r>
          </a:p>
        </p:txBody>
      </p:sp>
      <p:cxnSp>
        <p:nvCxnSpPr>
          <p:cNvPr id="825" name="Shape 82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6" name="Shape 82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27" name="Shape 82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28" name="Shape 82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9" name="Shape 829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830" name="Shape 830"/>
          <p:cNvSpPr txBox="1"/>
          <p:nvPr/>
        </p:nvSpPr>
        <p:spPr>
          <a:xfrm>
            <a:off x="609600" y="32766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12.32  LSP Self-Test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5" name="Shape 835"/>
          <p:cNvCxnSpPr/>
          <p:nvPr/>
        </p:nvCxnSpPr>
        <p:spPr>
          <a:xfrm>
            <a:off x="609600" y="5105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36" name="Shape 836"/>
          <p:cNvSpPr txBox="1"/>
          <p:nvPr/>
        </p:nvSpPr>
        <p:spPr>
          <a:xfrm>
            <a:off x="0" y="5105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37" name="Shape 837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Shape 838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68580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Service Level Management</a:t>
            </a:r>
          </a:p>
        </p:txBody>
      </p:sp>
      <p:sp>
        <p:nvSpPr>
          <p:cNvPr id="839" name="Shape 839"/>
          <p:cNvSpPr/>
          <p:nvPr/>
        </p:nvSpPr>
        <p:spPr>
          <a:xfrm>
            <a:off x="1066800" y="1219200"/>
            <a:ext cx="47244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Shape 840"/>
          <p:cNvSpPr txBox="1"/>
          <p:nvPr/>
        </p:nvSpPr>
        <p:spPr>
          <a:xfrm>
            <a:off x="1330325" y="2722561"/>
            <a:ext cx="376236" cy="377824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Shape 841"/>
          <p:cNvSpPr txBox="1"/>
          <p:nvPr/>
        </p:nvSpPr>
        <p:spPr>
          <a:xfrm>
            <a:off x="1438275" y="2836861"/>
            <a:ext cx="219075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</a:p>
        </p:txBody>
      </p:sp>
      <p:sp>
        <p:nvSpPr>
          <p:cNvPr id="842" name="Shape 842"/>
          <p:cNvSpPr txBox="1"/>
          <p:nvPr/>
        </p:nvSpPr>
        <p:spPr>
          <a:xfrm>
            <a:off x="2084386" y="2722561"/>
            <a:ext cx="377824" cy="377824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Shape 843"/>
          <p:cNvSpPr txBox="1"/>
          <p:nvPr/>
        </p:nvSpPr>
        <p:spPr>
          <a:xfrm>
            <a:off x="2192336" y="2836861"/>
            <a:ext cx="219075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</a:p>
        </p:txBody>
      </p:sp>
      <p:sp>
        <p:nvSpPr>
          <p:cNvPr id="844" name="Shape 844"/>
          <p:cNvSpPr txBox="1"/>
          <p:nvPr/>
        </p:nvSpPr>
        <p:spPr>
          <a:xfrm>
            <a:off x="2840036" y="2722561"/>
            <a:ext cx="376236" cy="377824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Shape 845"/>
          <p:cNvSpPr txBox="1"/>
          <p:nvPr/>
        </p:nvSpPr>
        <p:spPr>
          <a:xfrm>
            <a:off x="2947986" y="2836861"/>
            <a:ext cx="219075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</a:p>
        </p:txBody>
      </p:sp>
      <p:sp>
        <p:nvSpPr>
          <p:cNvPr id="846" name="Shape 846"/>
          <p:cNvSpPr txBox="1"/>
          <p:nvPr/>
        </p:nvSpPr>
        <p:spPr>
          <a:xfrm>
            <a:off x="3594100" y="2722561"/>
            <a:ext cx="377824" cy="377824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Shape 847"/>
          <p:cNvSpPr txBox="1"/>
          <p:nvPr/>
        </p:nvSpPr>
        <p:spPr>
          <a:xfrm>
            <a:off x="3702050" y="2836861"/>
            <a:ext cx="219075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R4</a:t>
            </a:r>
          </a:p>
        </p:txBody>
      </p:sp>
      <p:sp>
        <p:nvSpPr>
          <p:cNvPr id="848" name="Shape 848"/>
          <p:cNvSpPr txBox="1"/>
          <p:nvPr/>
        </p:nvSpPr>
        <p:spPr>
          <a:xfrm>
            <a:off x="4349750" y="2722561"/>
            <a:ext cx="376236" cy="377824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Shape 849"/>
          <p:cNvSpPr txBox="1"/>
          <p:nvPr/>
        </p:nvSpPr>
        <p:spPr>
          <a:xfrm>
            <a:off x="4457700" y="2836861"/>
            <a:ext cx="219075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R5</a:t>
            </a:r>
          </a:p>
        </p:txBody>
      </p:sp>
      <p:sp>
        <p:nvSpPr>
          <p:cNvPr id="850" name="Shape 850"/>
          <p:cNvSpPr txBox="1"/>
          <p:nvPr/>
        </p:nvSpPr>
        <p:spPr>
          <a:xfrm>
            <a:off x="5103812" y="2722561"/>
            <a:ext cx="377824" cy="377824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Shape 851"/>
          <p:cNvSpPr txBox="1"/>
          <p:nvPr/>
        </p:nvSpPr>
        <p:spPr>
          <a:xfrm>
            <a:off x="5211762" y="2836861"/>
            <a:ext cx="219075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R6</a:t>
            </a:r>
          </a:p>
        </p:txBody>
      </p:sp>
      <p:sp>
        <p:nvSpPr>
          <p:cNvPr id="852" name="Shape 852"/>
          <p:cNvSpPr/>
          <p:nvPr/>
        </p:nvSpPr>
        <p:spPr>
          <a:xfrm>
            <a:off x="1093787" y="1779586"/>
            <a:ext cx="801687" cy="565150"/>
          </a:xfrm>
          <a:custGeom>
            <a:avLst/>
            <a:gdLst/>
            <a:ahLst/>
            <a:cxnLst/>
            <a:rect l="0" t="0" r="0" b="0"/>
            <a:pathLst>
              <a:path w="505" h="356" extrusionOk="0">
                <a:moveTo>
                  <a:pt x="74" y="264"/>
                </a:moveTo>
                <a:lnTo>
                  <a:pt x="82" y="283"/>
                </a:lnTo>
                <a:lnTo>
                  <a:pt x="92" y="300"/>
                </a:lnTo>
                <a:lnTo>
                  <a:pt x="103" y="316"/>
                </a:lnTo>
                <a:lnTo>
                  <a:pt x="115" y="329"/>
                </a:lnTo>
                <a:lnTo>
                  <a:pt x="127" y="340"/>
                </a:lnTo>
                <a:lnTo>
                  <a:pt x="141" y="348"/>
                </a:lnTo>
                <a:lnTo>
                  <a:pt x="155" y="353"/>
                </a:lnTo>
                <a:lnTo>
                  <a:pt x="170" y="356"/>
                </a:lnTo>
                <a:lnTo>
                  <a:pt x="184" y="356"/>
                </a:lnTo>
                <a:lnTo>
                  <a:pt x="199" y="354"/>
                </a:lnTo>
                <a:lnTo>
                  <a:pt x="214" y="348"/>
                </a:lnTo>
                <a:lnTo>
                  <a:pt x="227" y="341"/>
                </a:lnTo>
                <a:lnTo>
                  <a:pt x="241" y="330"/>
                </a:lnTo>
                <a:lnTo>
                  <a:pt x="252" y="318"/>
                </a:lnTo>
                <a:lnTo>
                  <a:pt x="264" y="330"/>
                </a:lnTo>
                <a:lnTo>
                  <a:pt x="278" y="341"/>
                </a:lnTo>
                <a:lnTo>
                  <a:pt x="291" y="348"/>
                </a:lnTo>
                <a:lnTo>
                  <a:pt x="306" y="354"/>
                </a:lnTo>
                <a:lnTo>
                  <a:pt x="321" y="356"/>
                </a:lnTo>
                <a:lnTo>
                  <a:pt x="335" y="356"/>
                </a:lnTo>
                <a:lnTo>
                  <a:pt x="350" y="353"/>
                </a:lnTo>
                <a:lnTo>
                  <a:pt x="364" y="348"/>
                </a:lnTo>
                <a:lnTo>
                  <a:pt x="378" y="340"/>
                </a:lnTo>
                <a:lnTo>
                  <a:pt x="391" y="329"/>
                </a:lnTo>
                <a:lnTo>
                  <a:pt x="403" y="316"/>
                </a:lnTo>
                <a:lnTo>
                  <a:pt x="413" y="300"/>
                </a:lnTo>
                <a:lnTo>
                  <a:pt x="423" y="283"/>
                </a:lnTo>
                <a:lnTo>
                  <a:pt x="431" y="264"/>
                </a:lnTo>
                <a:lnTo>
                  <a:pt x="442" y="268"/>
                </a:lnTo>
                <a:lnTo>
                  <a:pt x="452" y="267"/>
                </a:lnTo>
                <a:lnTo>
                  <a:pt x="463" y="264"/>
                </a:lnTo>
                <a:lnTo>
                  <a:pt x="473" y="257"/>
                </a:lnTo>
                <a:lnTo>
                  <a:pt x="482" y="249"/>
                </a:lnTo>
                <a:lnTo>
                  <a:pt x="490" y="237"/>
                </a:lnTo>
                <a:lnTo>
                  <a:pt x="497" y="225"/>
                </a:lnTo>
                <a:lnTo>
                  <a:pt x="501" y="210"/>
                </a:lnTo>
                <a:lnTo>
                  <a:pt x="504" y="195"/>
                </a:lnTo>
                <a:lnTo>
                  <a:pt x="505" y="178"/>
                </a:lnTo>
                <a:lnTo>
                  <a:pt x="504" y="162"/>
                </a:lnTo>
                <a:lnTo>
                  <a:pt x="501" y="146"/>
                </a:lnTo>
                <a:lnTo>
                  <a:pt x="497" y="132"/>
                </a:lnTo>
                <a:lnTo>
                  <a:pt x="490" y="119"/>
                </a:lnTo>
                <a:lnTo>
                  <a:pt x="482" y="107"/>
                </a:lnTo>
                <a:lnTo>
                  <a:pt x="473" y="99"/>
                </a:lnTo>
                <a:lnTo>
                  <a:pt x="463" y="93"/>
                </a:lnTo>
                <a:lnTo>
                  <a:pt x="452" y="90"/>
                </a:lnTo>
                <a:lnTo>
                  <a:pt x="442" y="89"/>
                </a:lnTo>
                <a:lnTo>
                  <a:pt x="431" y="92"/>
                </a:lnTo>
                <a:lnTo>
                  <a:pt x="423" y="73"/>
                </a:lnTo>
                <a:lnTo>
                  <a:pt x="413" y="56"/>
                </a:lnTo>
                <a:lnTo>
                  <a:pt x="403" y="41"/>
                </a:lnTo>
                <a:lnTo>
                  <a:pt x="391" y="28"/>
                </a:lnTo>
                <a:lnTo>
                  <a:pt x="378" y="17"/>
                </a:lnTo>
                <a:lnTo>
                  <a:pt x="364" y="9"/>
                </a:lnTo>
                <a:lnTo>
                  <a:pt x="350" y="4"/>
                </a:lnTo>
                <a:lnTo>
                  <a:pt x="335" y="0"/>
                </a:lnTo>
                <a:lnTo>
                  <a:pt x="321" y="0"/>
                </a:lnTo>
                <a:lnTo>
                  <a:pt x="306" y="3"/>
                </a:lnTo>
                <a:lnTo>
                  <a:pt x="291" y="8"/>
                </a:lnTo>
                <a:lnTo>
                  <a:pt x="278" y="16"/>
                </a:lnTo>
                <a:lnTo>
                  <a:pt x="264" y="27"/>
                </a:lnTo>
                <a:lnTo>
                  <a:pt x="252" y="39"/>
                </a:lnTo>
                <a:lnTo>
                  <a:pt x="241" y="27"/>
                </a:lnTo>
                <a:lnTo>
                  <a:pt x="227" y="16"/>
                </a:lnTo>
                <a:lnTo>
                  <a:pt x="214" y="8"/>
                </a:lnTo>
                <a:lnTo>
                  <a:pt x="199" y="3"/>
                </a:lnTo>
                <a:lnTo>
                  <a:pt x="184" y="0"/>
                </a:lnTo>
                <a:lnTo>
                  <a:pt x="170" y="0"/>
                </a:lnTo>
                <a:lnTo>
                  <a:pt x="155" y="4"/>
                </a:lnTo>
                <a:lnTo>
                  <a:pt x="141" y="9"/>
                </a:lnTo>
                <a:lnTo>
                  <a:pt x="127" y="17"/>
                </a:lnTo>
                <a:lnTo>
                  <a:pt x="115" y="28"/>
                </a:lnTo>
                <a:lnTo>
                  <a:pt x="103" y="41"/>
                </a:lnTo>
                <a:lnTo>
                  <a:pt x="92" y="56"/>
                </a:lnTo>
                <a:lnTo>
                  <a:pt x="82" y="73"/>
                </a:lnTo>
                <a:lnTo>
                  <a:pt x="74" y="92"/>
                </a:lnTo>
                <a:lnTo>
                  <a:pt x="64" y="89"/>
                </a:lnTo>
                <a:lnTo>
                  <a:pt x="53" y="90"/>
                </a:lnTo>
                <a:lnTo>
                  <a:pt x="42" y="93"/>
                </a:lnTo>
                <a:lnTo>
                  <a:pt x="32" y="99"/>
                </a:lnTo>
                <a:lnTo>
                  <a:pt x="23" y="107"/>
                </a:lnTo>
                <a:lnTo>
                  <a:pt x="15" y="119"/>
                </a:lnTo>
                <a:lnTo>
                  <a:pt x="8" y="132"/>
                </a:lnTo>
                <a:lnTo>
                  <a:pt x="4" y="146"/>
                </a:lnTo>
                <a:lnTo>
                  <a:pt x="1" y="162"/>
                </a:lnTo>
                <a:lnTo>
                  <a:pt x="0" y="178"/>
                </a:lnTo>
                <a:lnTo>
                  <a:pt x="1" y="195"/>
                </a:lnTo>
                <a:lnTo>
                  <a:pt x="4" y="210"/>
                </a:lnTo>
                <a:lnTo>
                  <a:pt x="8" y="225"/>
                </a:lnTo>
                <a:lnTo>
                  <a:pt x="15" y="237"/>
                </a:lnTo>
                <a:lnTo>
                  <a:pt x="23" y="249"/>
                </a:lnTo>
                <a:lnTo>
                  <a:pt x="32" y="257"/>
                </a:lnTo>
                <a:lnTo>
                  <a:pt x="42" y="264"/>
                </a:lnTo>
                <a:lnTo>
                  <a:pt x="53" y="267"/>
                </a:lnTo>
                <a:lnTo>
                  <a:pt x="64" y="268"/>
                </a:lnTo>
                <a:lnTo>
                  <a:pt x="74" y="264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Shape 853"/>
          <p:cNvSpPr txBox="1"/>
          <p:nvPr/>
        </p:nvSpPr>
        <p:spPr>
          <a:xfrm>
            <a:off x="1220787" y="1911350"/>
            <a:ext cx="606425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Customer</a:t>
            </a:r>
          </a:p>
        </p:txBody>
      </p:sp>
      <p:sp>
        <p:nvSpPr>
          <p:cNvPr id="854" name="Shape 854"/>
          <p:cNvSpPr txBox="1"/>
          <p:nvPr/>
        </p:nvSpPr>
        <p:spPr>
          <a:xfrm>
            <a:off x="1317625" y="2062161"/>
            <a:ext cx="407987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 A</a:t>
            </a:r>
          </a:p>
        </p:txBody>
      </p:sp>
      <p:sp>
        <p:nvSpPr>
          <p:cNvPr id="855" name="Shape 855"/>
          <p:cNvSpPr/>
          <p:nvPr/>
        </p:nvSpPr>
        <p:spPr>
          <a:xfrm>
            <a:off x="4914900" y="1779586"/>
            <a:ext cx="755650" cy="565150"/>
          </a:xfrm>
          <a:custGeom>
            <a:avLst/>
            <a:gdLst/>
            <a:ahLst/>
            <a:cxnLst/>
            <a:rect l="0" t="0" r="0" b="0"/>
            <a:pathLst>
              <a:path w="476" h="356" extrusionOk="0">
                <a:moveTo>
                  <a:pt x="70" y="264"/>
                </a:moveTo>
                <a:lnTo>
                  <a:pt x="78" y="283"/>
                </a:lnTo>
                <a:lnTo>
                  <a:pt x="86" y="300"/>
                </a:lnTo>
                <a:lnTo>
                  <a:pt x="97" y="316"/>
                </a:lnTo>
                <a:lnTo>
                  <a:pt x="108" y="329"/>
                </a:lnTo>
                <a:lnTo>
                  <a:pt x="120" y="340"/>
                </a:lnTo>
                <a:lnTo>
                  <a:pt x="132" y="348"/>
                </a:lnTo>
                <a:lnTo>
                  <a:pt x="146" y="353"/>
                </a:lnTo>
                <a:lnTo>
                  <a:pt x="160" y="356"/>
                </a:lnTo>
                <a:lnTo>
                  <a:pt x="174" y="356"/>
                </a:lnTo>
                <a:lnTo>
                  <a:pt x="188" y="354"/>
                </a:lnTo>
                <a:lnTo>
                  <a:pt x="201" y="348"/>
                </a:lnTo>
                <a:lnTo>
                  <a:pt x="214" y="341"/>
                </a:lnTo>
                <a:lnTo>
                  <a:pt x="227" y="330"/>
                </a:lnTo>
                <a:lnTo>
                  <a:pt x="238" y="318"/>
                </a:lnTo>
                <a:lnTo>
                  <a:pt x="249" y="330"/>
                </a:lnTo>
                <a:lnTo>
                  <a:pt x="262" y="341"/>
                </a:lnTo>
                <a:lnTo>
                  <a:pt x="274" y="348"/>
                </a:lnTo>
                <a:lnTo>
                  <a:pt x="288" y="354"/>
                </a:lnTo>
                <a:lnTo>
                  <a:pt x="302" y="356"/>
                </a:lnTo>
                <a:lnTo>
                  <a:pt x="315" y="356"/>
                </a:lnTo>
                <a:lnTo>
                  <a:pt x="329" y="353"/>
                </a:lnTo>
                <a:lnTo>
                  <a:pt x="342" y="348"/>
                </a:lnTo>
                <a:lnTo>
                  <a:pt x="356" y="340"/>
                </a:lnTo>
                <a:lnTo>
                  <a:pt x="368" y="329"/>
                </a:lnTo>
                <a:lnTo>
                  <a:pt x="379" y="316"/>
                </a:lnTo>
                <a:lnTo>
                  <a:pt x="389" y="300"/>
                </a:lnTo>
                <a:lnTo>
                  <a:pt x="398" y="283"/>
                </a:lnTo>
                <a:lnTo>
                  <a:pt x="406" y="264"/>
                </a:lnTo>
                <a:lnTo>
                  <a:pt x="415" y="268"/>
                </a:lnTo>
                <a:lnTo>
                  <a:pt x="426" y="267"/>
                </a:lnTo>
                <a:lnTo>
                  <a:pt x="436" y="264"/>
                </a:lnTo>
                <a:lnTo>
                  <a:pt x="445" y="257"/>
                </a:lnTo>
                <a:lnTo>
                  <a:pt x="454" y="249"/>
                </a:lnTo>
                <a:lnTo>
                  <a:pt x="461" y="237"/>
                </a:lnTo>
                <a:lnTo>
                  <a:pt x="468" y="225"/>
                </a:lnTo>
                <a:lnTo>
                  <a:pt x="472" y="210"/>
                </a:lnTo>
                <a:lnTo>
                  <a:pt x="475" y="195"/>
                </a:lnTo>
                <a:lnTo>
                  <a:pt x="476" y="178"/>
                </a:lnTo>
                <a:lnTo>
                  <a:pt x="475" y="162"/>
                </a:lnTo>
                <a:lnTo>
                  <a:pt x="472" y="146"/>
                </a:lnTo>
                <a:lnTo>
                  <a:pt x="468" y="132"/>
                </a:lnTo>
                <a:lnTo>
                  <a:pt x="461" y="119"/>
                </a:lnTo>
                <a:lnTo>
                  <a:pt x="454" y="107"/>
                </a:lnTo>
                <a:lnTo>
                  <a:pt x="445" y="99"/>
                </a:lnTo>
                <a:lnTo>
                  <a:pt x="436" y="93"/>
                </a:lnTo>
                <a:lnTo>
                  <a:pt x="426" y="90"/>
                </a:lnTo>
                <a:lnTo>
                  <a:pt x="415" y="89"/>
                </a:lnTo>
                <a:lnTo>
                  <a:pt x="406" y="92"/>
                </a:lnTo>
                <a:lnTo>
                  <a:pt x="398" y="73"/>
                </a:lnTo>
                <a:lnTo>
                  <a:pt x="389" y="56"/>
                </a:lnTo>
                <a:lnTo>
                  <a:pt x="379" y="41"/>
                </a:lnTo>
                <a:lnTo>
                  <a:pt x="368" y="28"/>
                </a:lnTo>
                <a:lnTo>
                  <a:pt x="356" y="17"/>
                </a:lnTo>
                <a:lnTo>
                  <a:pt x="342" y="9"/>
                </a:lnTo>
                <a:lnTo>
                  <a:pt x="329" y="4"/>
                </a:lnTo>
                <a:lnTo>
                  <a:pt x="315" y="0"/>
                </a:lnTo>
                <a:lnTo>
                  <a:pt x="302" y="0"/>
                </a:lnTo>
                <a:lnTo>
                  <a:pt x="288" y="3"/>
                </a:lnTo>
                <a:lnTo>
                  <a:pt x="274" y="8"/>
                </a:lnTo>
                <a:lnTo>
                  <a:pt x="262" y="16"/>
                </a:lnTo>
                <a:lnTo>
                  <a:pt x="249" y="27"/>
                </a:lnTo>
                <a:lnTo>
                  <a:pt x="238" y="39"/>
                </a:lnTo>
                <a:lnTo>
                  <a:pt x="227" y="27"/>
                </a:lnTo>
                <a:lnTo>
                  <a:pt x="214" y="16"/>
                </a:lnTo>
                <a:lnTo>
                  <a:pt x="201" y="8"/>
                </a:lnTo>
                <a:lnTo>
                  <a:pt x="188" y="3"/>
                </a:lnTo>
                <a:lnTo>
                  <a:pt x="174" y="0"/>
                </a:lnTo>
                <a:lnTo>
                  <a:pt x="160" y="0"/>
                </a:lnTo>
                <a:lnTo>
                  <a:pt x="146" y="4"/>
                </a:lnTo>
                <a:lnTo>
                  <a:pt x="132" y="9"/>
                </a:lnTo>
                <a:lnTo>
                  <a:pt x="120" y="17"/>
                </a:lnTo>
                <a:lnTo>
                  <a:pt x="108" y="28"/>
                </a:lnTo>
                <a:lnTo>
                  <a:pt x="97" y="41"/>
                </a:lnTo>
                <a:lnTo>
                  <a:pt x="86" y="56"/>
                </a:lnTo>
                <a:lnTo>
                  <a:pt x="78" y="73"/>
                </a:lnTo>
                <a:lnTo>
                  <a:pt x="70" y="92"/>
                </a:lnTo>
                <a:lnTo>
                  <a:pt x="60" y="89"/>
                </a:lnTo>
                <a:lnTo>
                  <a:pt x="50" y="90"/>
                </a:lnTo>
                <a:lnTo>
                  <a:pt x="40" y="93"/>
                </a:lnTo>
                <a:lnTo>
                  <a:pt x="30" y="99"/>
                </a:lnTo>
                <a:lnTo>
                  <a:pt x="21" y="107"/>
                </a:lnTo>
                <a:lnTo>
                  <a:pt x="14" y="119"/>
                </a:lnTo>
                <a:lnTo>
                  <a:pt x="8" y="132"/>
                </a:lnTo>
                <a:lnTo>
                  <a:pt x="4" y="146"/>
                </a:lnTo>
                <a:lnTo>
                  <a:pt x="1" y="162"/>
                </a:lnTo>
                <a:lnTo>
                  <a:pt x="0" y="178"/>
                </a:lnTo>
                <a:lnTo>
                  <a:pt x="1" y="195"/>
                </a:lnTo>
                <a:lnTo>
                  <a:pt x="4" y="210"/>
                </a:lnTo>
                <a:lnTo>
                  <a:pt x="8" y="225"/>
                </a:lnTo>
                <a:lnTo>
                  <a:pt x="14" y="237"/>
                </a:lnTo>
                <a:lnTo>
                  <a:pt x="21" y="249"/>
                </a:lnTo>
                <a:lnTo>
                  <a:pt x="30" y="257"/>
                </a:lnTo>
                <a:lnTo>
                  <a:pt x="40" y="264"/>
                </a:lnTo>
                <a:lnTo>
                  <a:pt x="50" y="267"/>
                </a:lnTo>
                <a:lnTo>
                  <a:pt x="60" y="268"/>
                </a:lnTo>
                <a:lnTo>
                  <a:pt x="70" y="264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Shape 856"/>
          <p:cNvSpPr txBox="1"/>
          <p:nvPr/>
        </p:nvSpPr>
        <p:spPr>
          <a:xfrm>
            <a:off x="5018087" y="1911350"/>
            <a:ext cx="606425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Customer</a:t>
            </a:r>
          </a:p>
        </p:txBody>
      </p:sp>
      <p:sp>
        <p:nvSpPr>
          <p:cNvPr id="857" name="Shape 857"/>
          <p:cNvSpPr txBox="1"/>
          <p:nvPr/>
        </p:nvSpPr>
        <p:spPr>
          <a:xfrm>
            <a:off x="5116512" y="2062161"/>
            <a:ext cx="407987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 B</a:t>
            </a:r>
          </a:p>
        </p:txBody>
      </p:sp>
      <p:cxnSp>
        <p:nvCxnSpPr>
          <p:cNvPr id="858" name="Shape 858"/>
          <p:cNvCxnSpPr/>
          <p:nvPr/>
        </p:nvCxnSpPr>
        <p:spPr>
          <a:xfrm>
            <a:off x="1517650" y="2251075"/>
            <a:ext cx="1587" cy="434974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59" name="Shape 859"/>
          <p:cNvSpPr/>
          <p:nvPr/>
        </p:nvSpPr>
        <p:spPr>
          <a:xfrm>
            <a:off x="1497012" y="2679700"/>
            <a:ext cx="42862" cy="42862"/>
          </a:xfrm>
          <a:custGeom>
            <a:avLst/>
            <a:gdLst/>
            <a:ahLst/>
            <a:cxnLst/>
            <a:rect l="0" t="0" r="0" b="0"/>
            <a:pathLst>
              <a:path w="27" h="27" extrusionOk="0">
                <a:moveTo>
                  <a:pt x="0" y="0"/>
                </a:moveTo>
                <a:lnTo>
                  <a:pt x="13" y="27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0" name="Shape 860"/>
          <p:cNvCxnSpPr/>
          <p:nvPr/>
        </p:nvCxnSpPr>
        <p:spPr>
          <a:xfrm>
            <a:off x="5292725" y="2289175"/>
            <a:ext cx="1587" cy="433386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1" name="Shape 861"/>
          <p:cNvSpPr/>
          <p:nvPr/>
        </p:nvSpPr>
        <p:spPr>
          <a:xfrm>
            <a:off x="5270500" y="2251075"/>
            <a:ext cx="42862" cy="42862"/>
          </a:xfrm>
          <a:custGeom>
            <a:avLst/>
            <a:gdLst/>
            <a:ahLst/>
            <a:cxnLst/>
            <a:rect l="0" t="0" r="0" b="0"/>
            <a:pathLst>
              <a:path w="27" h="27" extrusionOk="0">
                <a:moveTo>
                  <a:pt x="27" y="27"/>
                </a:moveTo>
                <a:lnTo>
                  <a:pt x="14" y="0"/>
                </a:lnTo>
                <a:lnTo>
                  <a:pt x="0" y="27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2651125" y="1968500"/>
            <a:ext cx="706436" cy="376237"/>
          </a:xfrm>
          <a:custGeom>
            <a:avLst/>
            <a:gdLst/>
            <a:ahLst/>
            <a:cxnLst/>
            <a:rect l="0" t="0" r="0" b="0"/>
            <a:pathLst>
              <a:path w="445" h="237" extrusionOk="0">
                <a:moveTo>
                  <a:pt x="65" y="176"/>
                </a:moveTo>
                <a:lnTo>
                  <a:pt x="74" y="192"/>
                </a:lnTo>
                <a:lnTo>
                  <a:pt x="85" y="206"/>
                </a:lnTo>
                <a:lnTo>
                  <a:pt x="99" y="218"/>
                </a:lnTo>
                <a:lnTo>
                  <a:pt x="113" y="227"/>
                </a:lnTo>
                <a:lnTo>
                  <a:pt x="129" y="233"/>
                </a:lnTo>
                <a:lnTo>
                  <a:pt x="145" y="237"/>
                </a:lnTo>
                <a:lnTo>
                  <a:pt x="161" y="237"/>
                </a:lnTo>
                <a:lnTo>
                  <a:pt x="178" y="235"/>
                </a:lnTo>
                <a:lnTo>
                  <a:pt x="194" y="230"/>
                </a:lnTo>
                <a:lnTo>
                  <a:pt x="209" y="222"/>
                </a:lnTo>
                <a:lnTo>
                  <a:pt x="222" y="211"/>
                </a:lnTo>
                <a:lnTo>
                  <a:pt x="236" y="222"/>
                </a:lnTo>
                <a:lnTo>
                  <a:pt x="251" y="230"/>
                </a:lnTo>
                <a:lnTo>
                  <a:pt x="267" y="235"/>
                </a:lnTo>
                <a:lnTo>
                  <a:pt x="283" y="237"/>
                </a:lnTo>
                <a:lnTo>
                  <a:pt x="300" y="237"/>
                </a:lnTo>
                <a:lnTo>
                  <a:pt x="317" y="233"/>
                </a:lnTo>
                <a:lnTo>
                  <a:pt x="332" y="227"/>
                </a:lnTo>
                <a:lnTo>
                  <a:pt x="347" y="218"/>
                </a:lnTo>
                <a:lnTo>
                  <a:pt x="359" y="206"/>
                </a:lnTo>
                <a:lnTo>
                  <a:pt x="371" y="192"/>
                </a:lnTo>
                <a:lnTo>
                  <a:pt x="380" y="176"/>
                </a:lnTo>
                <a:lnTo>
                  <a:pt x="392" y="178"/>
                </a:lnTo>
                <a:lnTo>
                  <a:pt x="404" y="177"/>
                </a:lnTo>
                <a:lnTo>
                  <a:pt x="415" y="173"/>
                </a:lnTo>
                <a:lnTo>
                  <a:pt x="425" y="166"/>
                </a:lnTo>
                <a:lnTo>
                  <a:pt x="433" y="157"/>
                </a:lnTo>
                <a:lnTo>
                  <a:pt x="440" y="145"/>
                </a:lnTo>
                <a:lnTo>
                  <a:pt x="444" y="132"/>
                </a:lnTo>
                <a:lnTo>
                  <a:pt x="445" y="118"/>
                </a:lnTo>
                <a:lnTo>
                  <a:pt x="444" y="105"/>
                </a:lnTo>
                <a:lnTo>
                  <a:pt x="440" y="92"/>
                </a:lnTo>
                <a:lnTo>
                  <a:pt x="433" y="81"/>
                </a:lnTo>
                <a:lnTo>
                  <a:pt x="425" y="72"/>
                </a:lnTo>
                <a:lnTo>
                  <a:pt x="415" y="65"/>
                </a:lnTo>
                <a:lnTo>
                  <a:pt x="404" y="61"/>
                </a:lnTo>
                <a:lnTo>
                  <a:pt x="392" y="59"/>
                </a:lnTo>
                <a:lnTo>
                  <a:pt x="380" y="61"/>
                </a:lnTo>
                <a:lnTo>
                  <a:pt x="371" y="46"/>
                </a:lnTo>
                <a:lnTo>
                  <a:pt x="359" y="32"/>
                </a:lnTo>
                <a:lnTo>
                  <a:pt x="347" y="20"/>
                </a:lnTo>
                <a:lnTo>
                  <a:pt x="332" y="11"/>
                </a:lnTo>
                <a:lnTo>
                  <a:pt x="317" y="4"/>
                </a:lnTo>
                <a:lnTo>
                  <a:pt x="300" y="0"/>
                </a:lnTo>
                <a:lnTo>
                  <a:pt x="283" y="0"/>
                </a:lnTo>
                <a:lnTo>
                  <a:pt x="267" y="2"/>
                </a:lnTo>
                <a:lnTo>
                  <a:pt x="251" y="7"/>
                </a:lnTo>
                <a:lnTo>
                  <a:pt x="236" y="15"/>
                </a:lnTo>
                <a:lnTo>
                  <a:pt x="222" y="26"/>
                </a:lnTo>
                <a:lnTo>
                  <a:pt x="209" y="15"/>
                </a:lnTo>
                <a:lnTo>
                  <a:pt x="194" y="7"/>
                </a:lnTo>
                <a:lnTo>
                  <a:pt x="178" y="2"/>
                </a:lnTo>
                <a:lnTo>
                  <a:pt x="161" y="0"/>
                </a:lnTo>
                <a:lnTo>
                  <a:pt x="145" y="0"/>
                </a:lnTo>
                <a:lnTo>
                  <a:pt x="129" y="4"/>
                </a:lnTo>
                <a:lnTo>
                  <a:pt x="113" y="11"/>
                </a:lnTo>
                <a:lnTo>
                  <a:pt x="99" y="20"/>
                </a:lnTo>
                <a:lnTo>
                  <a:pt x="85" y="32"/>
                </a:lnTo>
                <a:lnTo>
                  <a:pt x="74" y="46"/>
                </a:lnTo>
                <a:lnTo>
                  <a:pt x="65" y="61"/>
                </a:lnTo>
                <a:lnTo>
                  <a:pt x="54" y="59"/>
                </a:lnTo>
                <a:lnTo>
                  <a:pt x="42" y="61"/>
                </a:lnTo>
                <a:lnTo>
                  <a:pt x="30" y="65"/>
                </a:lnTo>
                <a:lnTo>
                  <a:pt x="20" y="72"/>
                </a:lnTo>
                <a:lnTo>
                  <a:pt x="12" y="81"/>
                </a:lnTo>
                <a:lnTo>
                  <a:pt x="5" y="92"/>
                </a:lnTo>
                <a:lnTo>
                  <a:pt x="1" y="105"/>
                </a:lnTo>
                <a:lnTo>
                  <a:pt x="0" y="118"/>
                </a:lnTo>
                <a:lnTo>
                  <a:pt x="1" y="132"/>
                </a:lnTo>
                <a:lnTo>
                  <a:pt x="5" y="145"/>
                </a:lnTo>
                <a:lnTo>
                  <a:pt x="12" y="157"/>
                </a:lnTo>
                <a:lnTo>
                  <a:pt x="20" y="166"/>
                </a:lnTo>
                <a:lnTo>
                  <a:pt x="30" y="173"/>
                </a:lnTo>
                <a:lnTo>
                  <a:pt x="42" y="177"/>
                </a:lnTo>
                <a:lnTo>
                  <a:pt x="54" y="178"/>
                </a:lnTo>
                <a:lnTo>
                  <a:pt x="65" y="176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3" name="Shape 863"/>
          <p:cNvCxnSpPr/>
          <p:nvPr/>
        </p:nvCxnSpPr>
        <p:spPr>
          <a:xfrm>
            <a:off x="1706561" y="2911475"/>
            <a:ext cx="377824" cy="1587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64" name="Shape 864"/>
          <p:cNvCxnSpPr/>
          <p:nvPr/>
        </p:nvCxnSpPr>
        <p:spPr>
          <a:xfrm>
            <a:off x="2462211" y="2911475"/>
            <a:ext cx="377824" cy="1587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65" name="Shape 865"/>
          <p:cNvCxnSpPr/>
          <p:nvPr/>
        </p:nvCxnSpPr>
        <p:spPr>
          <a:xfrm>
            <a:off x="3216275" y="2911475"/>
            <a:ext cx="377824" cy="1587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66" name="Shape 866"/>
          <p:cNvCxnSpPr/>
          <p:nvPr/>
        </p:nvCxnSpPr>
        <p:spPr>
          <a:xfrm>
            <a:off x="3971925" y="2911475"/>
            <a:ext cx="377824" cy="1587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67" name="Shape 867"/>
          <p:cNvCxnSpPr/>
          <p:nvPr/>
        </p:nvCxnSpPr>
        <p:spPr>
          <a:xfrm>
            <a:off x="4725987" y="2911475"/>
            <a:ext cx="377824" cy="1587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68" name="Shape 868"/>
          <p:cNvCxnSpPr/>
          <p:nvPr/>
        </p:nvCxnSpPr>
        <p:spPr>
          <a:xfrm>
            <a:off x="3025775" y="2320925"/>
            <a:ext cx="1587" cy="365125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9" name="Shape 869"/>
          <p:cNvSpPr/>
          <p:nvPr/>
        </p:nvSpPr>
        <p:spPr>
          <a:xfrm>
            <a:off x="3003550" y="2282825"/>
            <a:ext cx="42862" cy="42862"/>
          </a:xfrm>
          <a:custGeom>
            <a:avLst/>
            <a:gdLst/>
            <a:ahLst/>
            <a:cxnLst/>
            <a:rect l="0" t="0" r="0" b="0"/>
            <a:pathLst>
              <a:path w="27" h="27" extrusionOk="0">
                <a:moveTo>
                  <a:pt x="0" y="27"/>
                </a:moveTo>
                <a:lnTo>
                  <a:pt x="14" y="0"/>
                </a:lnTo>
                <a:lnTo>
                  <a:pt x="27" y="27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Shape 870"/>
          <p:cNvSpPr/>
          <p:nvPr/>
        </p:nvSpPr>
        <p:spPr>
          <a:xfrm>
            <a:off x="3006725" y="2679700"/>
            <a:ext cx="42862" cy="42862"/>
          </a:xfrm>
          <a:custGeom>
            <a:avLst/>
            <a:gdLst/>
            <a:ahLst/>
            <a:cxnLst/>
            <a:rect l="0" t="0" r="0" b="0"/>
            <a:pathLst>
              <a:path w="27" h="27" extrusionOk="0">
                <a:moveTo>
                  <a:pt x="27" y="0"/>
                </a:moveTo>
                <a:lnTo>
                  <a:pt x="13" y="27"/>
                </a:lnTo>
                <a:lnTo>
                  <a:pt x="0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1" name="Shape 871"/>
          <p:cNvCxnSpPr/>
          <p:nvPr/>
        </p:nvCxnSpPr>
        <p:spPr>
          <a:xfrm>
            <a:off x="3779837" y="2320925"/>
            <a:ext cx="3174" cy="365125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2" name="Shape 872"/>
          <p:cNvSpPr/>
          <p:nvPr/>
        </p:nvSpPr>
        <p:spPr>
          <a:xfrm>
            <a:off x="3759200" y="2282825"/>
            <a:ext cx="42862" cy="42862"/>
          </a:xfrm>
          <a:custGeom>
            <a:avLst/>
            <a:gdLst/>
            <a:ahLst/>
            <a:cxnLst/>
            <a:rect l="0" t="0" r="0" b="0"/>
            <a:pathLst>
              <a:path w="27" h="27" extrusionOk="0">
                <a:moveTo>
                  <a:pt x="0" y="27"/>
                </a:moveTo>
                <a:lnTo>
                  <a:pt x="13" y="0"/>
                </a:lnTo>
                <a:lnTo>
                  <a:pt x="27" y="27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Shape 873"/>
          <p:cNvSpPr/>
          <p:nvPr/>
        </p:nvSpPr>
        <p:spPr>
          <a:xfrm>
            <a:off x="3760787" y="2679700"/>
            <a:ext cx="42862" cy="42862"/>
          </a:xfrm>
          <a:custGeom>
            <a:avLst/>
            <a:gdLst/>
            <a:ahLst/>
            <a:cxnLst/>
            <a:rect l="0" t="0" r="0" b="0"/>
            <a:pathLst>
              <a:path w="27" h="27" extrusionOk="0">
                <a:moveTo>
                  <a:pt x="27" y="0"/>
                </a:moveTo>
                <a:lnTo>
                  <a:pt x="14" y="27"/>
                </a:lnTo>
                <a:lnTo>
                  <a:pt x="0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Shape 874"/>
          <p:cNvSpPr/>
          <p:nvPr/>
        </p:nvSpPr>
        <p:spPr>
          <a:xfrm>
            <a:off x="3405187" y="1968500"/>
            <a:ext cx="708025" cy="376237"/>
          </a:xfrm>
          <a:custGeom>
            <a:avLst/>
            <a:gdLst/>
            <a:ahLst/>
            <a:cxnLst/>
            <a:rect l="0" t="0" r="0" b="0"/>
            <a:pathLst>
              <a:path w="446" h="237" extrusionOk="0">
                <a:moveTo>
                  <a:pt x="66" y="176"/>
                </a:moveTo>
                <a:lnTo>
                  <a:pt x="75" y="192"/>
                </a:lnTo>
                <a:lnTo>
                  <a:pt x="86" y="206"/>
                </a:lnTo>
                <a:lnTo>
                  <a:pt x="99" y="218"/>
                </a:lnTo>
                <a:lnTo>
                  <a:pt x="113" y="227"/>
                </a:lnTo>
                <a:lnTo>
                  <a:pt x="129" y="233"/>
                </a:lnTo>
                <a:lnTo>
                  <a:pt x="145" y="237"/>
                </a:lnTo>
                <a:lnTo>
                  <a:pt x="162" y="237"/>
                </a:lnTo>
                <a:lnTo>
                  <a:pt x="178" y="235"/>
                </a:lnTo>
                <a:lnTo>
                  <a:pt x="194" y="230"/>
                </a:lnTo>
                <a:lnTo>
                  <a:pt x="209" y="222"/>
                </a:lnTo>
                <a:lnTo>
                  <a:pt x="223" y="211"/>
                </a:lnTo>
                <a:lnTo>
                  <a:pt x="236" y="222"/>
                </a:lnTo>
                <a:lnTo>
                  <a:pt x="251" y="230"/>
                </a:lnTo>
                <a:lnTo>
                  <a:pt x="267" y="235"/>
                </a:lnTo>
                <a:lnTo>
                  <a:pt x="284" y="237"/>
                </a:lnTo>
                <a:lnTo>
                  <a:pt x="301" y="237"/>
                </a:lnTo>
                <a:lnTo>
                  <a:pt x="317" y="233"/>
                </a:lnTo>
                <a:lnTo>
                  <a:pt x="332" y="227"/>
                </a:lnTo>
                <a:lnTo>
                  <a:pt x="347" y="218"/>
                </a:lnTo>
                <a:lnTo>
                  <a:pt x="360" y="206"/>
                </a:lnTo>
                <a:lnTo>
                  <a:pt x="371" y="192"/>
                </a:lnTo>
                <a:lnTo>
                  <a:pt x="381" y="176"/>
                </a:lnTo>
                <a:lnTo>
                  <a:pt x="392" y="178"/>
                </a:lnTo>
                <a:lnTo>
                  <a:pt x="404" y="177"/>
                </a:lnTo>
                <a:lnTo>
                  <a:pt x="415" y="173"/>
                </a:lnTo>
                <a:lnTo>
                  <a:pt x="426" y="166"/>
                </a:lnTo>
                <a:lnTo>
                  <a:pt x="434" y="157"/>
                </a:lnTo>
                <a:lnTo>
                  <a:pt x="441" y="145"/>
                </a:lnTo>
                <a:lnTo>
                  <a:pt x="445" y="132"/>
                </a:lnTo>
                <a:lnTo>
                  <a:pt x="446" y="118"/>
                </a:lnTo>
                <a:lnTo>
                  <a:pt x="445" y="105"/>
                </a:lnTo>
                <a:lnTo>
                  <a:pt x="441" y="92"/>
                </a:lnTo>
                <a:lnTo>
                  <a:pt x="434" y="81"/>
                </a:lnTo>
                <a:lnTo>
                  <a:pt x="426" y="72"/>
                </a:lnTo>
                <a:lnTo>
                  <a:pt x="415" y="65"/>
                </a:lnTo>
                <a:lnTo>
                  <a:pt x="404" y="61"/>
                </a:lnTo>
                <a:lnTo>
                  <a:pt x="392" y="59"/>
                </a:lnTo>
                <a:lnTo>
                  <a:pt x="381" y="61"/>
                </a:lnTo>
                <a:lnTo>
                  <a:pt x="371" y="46"/>
                </a:lnTo>
                <a:lnTo>
                  <a:pt x="360" y="32"/>
                </a:lnTo>
                <a:lnTo>
                  <a:pt x="347" y="20"/>
                </a:lnTo>
                <a:lnTo>
                  <a:pt x="332" y="11"/>
                </a:lnTo>
                <a:lnTo>
                  <a:pt x="317" y="4"/>
                </a:lnTo>
                <a:lnTo>
                  <a:pt x="301" y="0"/>
                </a:lnTo>
                <a:lnTo>
                  <a:pt x="284" y="0"/>
                </a:lnTo>
                <a:lnTo>
                  <a:pt x="267" y="2"/>
                </a:lnTo>
                <a:lnTo>
                  <a:pt x="251" y="7"/>
                </a:lnTo>
                <a:lnTo>
                  <a:pt x="236" y="15"/>
                </a:lnTo>
                <a:lnTo>
                  <a:pt x="223" y="26"/>
                </a:lnTo>
                <a:lnTo>
                  <a:pt x="209" y="15"/>
                </a:lnTo>
                <a:lnTo>
                  <a:pt x="194" y="7"/>
                </a:lnTo>
                <a:lnTo>
                  <a:pt x="178" y="2"/>
                </a:lnTo>
                <a:lnTo>
                  <a:pt x="162" y="0"/>
                </a:lnTo>
                <a:lnTo>
                  <a:pt x="145" y="0"/>
                </a:lnTo>
                <a:lnTo>
                  <a:pt x="129" y="4"/>
                </a:lnTo>
                <a:lnTo>
                  <a:pt x="113" y="11"/>
                </a:lnTo>
                <a:lnTo>
                  <a:pt x="99" y="20"/>
                </a:lnTo>
                <a:lnTo>
                  <a:pt x="86" y="32"/>
                </a:lnTo>
                <a:lnTo>
                  <a:pt x="75" y="46"/>
                </a:lnTo>
                <a:lnTo>
                  <a:pt x="66" y="61"/>
                </a:lnTo>
                <a:lnTo>
                  <a:pt x="54" y="59"/>
                </a:lnTo>
                <a:lnTo>
                  <a:pt x="42" y="61"/>
                </a:lnTo>
                <a:lnTo>
                  <a:pt x="30" y="65"/>
                </a:lnTo>
                <a:lnTo>
                  <a:pt x="21" y="72"/>
                </a:lnTo>
                <a:lnTo>
                  <a:pt x="12" y="81"/>
                </a:lnTo>
                <a:lnTo>
                  <a:pt x="6" y="92"/>
                </a:lnTo>
                <a:lnTo>
                  <a:pt x="2" y="105"/>
                </a:lnTo>
                <a:lnTo>
                  <a:pt x="0" y="118"/>
                </a:lnTo>
                <a:lnTo>
                  <a:pt x="2" y="132"/>
                </a:lnTo>
                <a:lnTo>
                  <a:pt x="6" y="145"/>
                </a:lnTo>
                <a:lnTo>
                  <a:pt x="12" y="157"/>
                </a:lnTo>
                <a:lnTo>
                  <a:pt x="21" y="166"/>
                </a:lnTo>
                <a:lnTo>
                  <a:pt x="30" y="173"/>
                </a:lnTo>
                <a:lnTo>
                  <a:pt x="42" y="177"/>
                </a:lnTo>
                <a:lnTo>
                  <a:pt x="54" y="178"/>
                </a:lnTo>
                <a:lnTo>
                  <a:pt x="66" y="176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5" name="Shape 875"/>
          <p:cNvCxnSpPr/>
          <p:nvPr/>
        </p:nvCxnSpPr>
        <p:spPr>
          <a:xfrm>
            <a:off x="3027361" y="3289300"/>
            <a:ext cx="717550" cy="1587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6" name="Shape 876"/>
          <p:cNvSpPr/>
          <p:nvPr/>
        </p:nvSpPr>
        <p:spPr>
          <a:xfrm>
            <a:off x="3740150" y="3267075"/>
            <a:ext cx="42862" cy="42862"/>
          </a:xfrm>
          <a:custGeom>
            <a:avLst/>
            <a:gdLst/>
            <a:ahLst/>
            <a:cxnLst/>
            <a:rect l="0" t="0" r="0" b="0"/>
            <a:pathLst>
              <a:path w="27" h="27" extrusionOk="0">
                <a:moveTo>
                  <a:pt x="0" y="0"/>
                </a:moveTo>
                <a:lnTo>
                  <a:pt x="27" y="14"/>
                </a:lnTo>
                <a:lnTo>
                  <a:pt x="0" y="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Shape 877"/>
          <p:cNvSpPr txBox="1"/>
          <p:nvPr/>
        </p:nvSpPr>
        <p:spPr>
          <a:xfrm>
            <a:off x="3225800" y="3206750"/>
            <a:ext cx="358775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Shape 878"/>
          <p:cNvSpPr txBox="1"/>
          <p:nvPr/>
        </p:nvSpPr>
        <p:spPr>
          <a:xfrm>
            <a:off x="3233736" y="3214686"/>
            <a:ext cx="400049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LSP 2</a:t>
            </a:r>
          </a:p>
        </p:txBody>
      </p:sp>
      <p:cxnSp>
        <p:nvCxnSpPr>
          <p:cNvPr id="879" name="Shape 879"/>
          <p:cNvCxnSpPr/>
          <p:nvPr/>
        </p:nvCxnSpPr>
        <p:spPr>
          <a:xfrm>
            <a:off x="1517650" y="3478212"/>
            <a:ext cx="3736974" cy="1587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0" name="Shape 880"/>
          <p:cNvSpPr/>
          <p:nvPr/>
        </p:nvSpPr>
        <p:spPr>
          <a:xfrm>
            <a:off x="5249862" y="3455987"/>
            <a:ext cx="42862" cy="42862"/>
          </a:xfrm>
          <a:custGeom>
            <a:avLst/>
            <a:gdLst/>
            <a:ahLst/>
            <a:cxnLst/>
            <a:rect l="0" t="0" r="0" b="0"/>
            <a:pathLst>
              <a:path w="27" h="27" extrusionOk="0">
                <a:moveTo>
                  <a:pt x="0" y="0"/>
                </a:moveTo>
                <a:lnTo>
                  <a:pt x="27" y="14"/>
                </a:lnTo>
                <a:lnTo>
                  <a:pt x="0" y="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Shape 881"/>
          <p:cNvSpPr txBox="1"/>
          <p:nvPr/>
        </p:nvSpPr>
        <p:spPr>
          <a:xfrm>
            <a:off x="3225800" y="3395662"/>
            <a:ext cx="358775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Shape 882"/>
          <p:cNvSpPr txBox="1"/>
          <p:nvPr/>
        </p:nvSpPr>
        <p:spPr>
          <a:xfrm>
            <a:off x="3233736" y="3403600"/>
            <a:ext cx="400049" cy="16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LSP 1</a:t>
            </a:r>
          </a:p>
        </p:txBody>
      </p:sp>
      <p:cxnSp>
        <p:nvCxnSpPr>
          <p:cNvPr id="883" name="Shape 883"/>
          <p:cNvCxnSpPr/>
          <p:nvPr/>
        </p:nvCxnSpPr>
        <p:spPr>
          <a:xfrm>
            <a:off x="1524000" y="3657600"/>
            <a:ext cx="3736974" cy="1587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4" name="Shape 884"/>
          <p:cNvSpPr txBox="1"/>
          <p:nvPr/>
        </p:nvSpPr>
        <p:spPr>
          <a:xfrm>
            <a:off x="2819400" y="3733800"/>
            <a:ext cx="165417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LSP 1 PROTECTION</a:t>
            </a:r>
          </a:p>
        </p:txBody>
      </p:sp>
      <p:sp>
        <p:nvSpPr>
          <p:cNvPr id="885" name="Shape 885"/>
          <p:cNvSpPr txBox="1"/>
          <p:nvPr/>
        </p:nvSpPr>
        <p:spPr>
          <a:xfrm>
            <a:off x="533400" y="5562600"/>
            <a:ext cx="5430837" cy="1882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SLA between Service Provider and customer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Multiple protection paths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LSP1 PROTECTION global protection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Nested path LSP 2 local protection path</a:t>
            </a:r>
          </a:p>
        </p:txBody>
      </p:sp>
      <p:cxnSp>
        <p:nvCxnSpPr>
          <p:cNvPr id="886" name="Shape 88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7" name="Shape 88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89" name="Shape 88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90" name="Shape 890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891" name="Shape 891"/>
          <p:cNvSpPr txBox="1"/>
          <p:nvPr/>
        </p:nvSpPr>
        <p:spPr>
          <a:xfrm>
            <a:off x="533400" y="4114800"/>
            <a:ext cx="5638800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12.33  LSP Nesting and Fault Localization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6" name="Shape 896"/>
          <p:cNvCxnSpPr/>
          <p:nvPr/>
        </p:nvCxnSpPr>
        <p:spPr>
          <a:xfrm>
            <a:off x="609600" y="5638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97" name="Shape 897"/>
          <p:cNvSpPr txBox="1"/>
          <p:nvPr/>
        </p:nvSpPr>
        <p:spPr>
          <a:xfrm>
            <a:off x="0" y="5638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98" name="Shape 898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Shape 89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7531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MIB OID Tree</a:t>
            </a:r>
          </a:p>
        </p:txBody>
      </p:sp>
      <p:pic>
        <p:nvPicPr>
          <p:cNvPr id="900" name="Shape 9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66800"/>
            <a:ext cx="6019799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Shape 901"/>
          <p:cNvSpPr txBox="1"/>
          <p:nvPr/>
        </p:nvSpPr>
        <p:spPr>
          <a:xfrm>
            <a:off x="457200" y="6096000"/>
            <a:ext cx="5946774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 network has a range of MIB modules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Complex and interdependent modules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Two nodes under transmission (mib-2 10)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mplsstd MIB…MPLS OID group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teLinkstdMIB…MPLS Traffic engineered links</a:t>
            </a:r>
          </a:p>
        </p:txBody>
      </p:sp>
      <p:cxnSp>
        <p:nvCxnSpPr>
          <p:cNvPr id="902" name="Shape 90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3" name="Shape 90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04" name="Shape 90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05" name="Shape 90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6" name="Shape 906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Shape 91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MIBs</a:t>
            </a:r>
          </a:p>
        </p:txBody>
      </p:sp>
      <p:cxnSp>
        <p:nvCxnSpPr>
          <p:cNvPr id="913" name="Shape 91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14" name="Shape 91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15" name="Shape 91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16" name="Shape 91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17" name="Shape 917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x="0" y="5410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19" name="Shape 919"/>
          <p:cNvSpPr txBox="1"/>
          <p:nvPr/>
        </p:nvSpPr>
        <p:spPr>
          <a:xfrm>
            <a:off x="519112" y="5791200"/>
            <a:ext cx="6034086" cy="2554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MPLS-LSR-STD-MIB heart of the MPLS manage-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ment architecture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MPLS-LSR-STD-MIB describes managed objects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modeling MPLS LSR and comprises: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Label-forwarding info base (LFIB) -&gt; View of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LSP being switched by the LSR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Cross-connects and their properties referred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 other MPLS MIBs</a:t>
            </a:r>
          </a:p>
        </p:txBody>
      </p:sp>
      <p:graphicFrame>
        <p:nvGraphicFramePr>
          <p:cNvPr id="920" name="Shape 920"/>
          <p:cNvGraphicFramePr/>
          <p:nvPr/>
        </p:nvGraphicFramePr>
        <p:xfrm>
          <a:off x="7620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1965325"/>
                <a:gridCol w="1225550"/>
                <a:gridCol w="2354250"/>
              </a:tblGrid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Entity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 (brief)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mplsStdMIB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transmission (166)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 OID Group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mplsTCStdMIB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mplsStdMIB (1)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Defines textual conventions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mplsLsrStdMIB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mplsStdMIB (2)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LSR Managed Objects (MO)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mplsTeStdMIB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mplsStdMIB (3)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Traffic Engineered Tunnel MO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mplsLdpStdMIB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mplsStdMIB (4)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Label Distribution Protocol (LDP) MO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mplsLdpAtmStdMIB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mplsStdMIB (5)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 used with MPLS-LDP-STD-MIB for MPLS/ATM as layer 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mplsLdpFrameRelayStdMIB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mplsStdMIB (6)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 used with MPLS-LDP-STD-MIB for MPLS/Frame Relay as layer 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mplsLdpGenericStdMIB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mplsStdMIB (7)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LDP Per Platform Label Space reserved for other platforms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mplsFTNStdMIB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mplsStdMIB (8)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FTN MO (FEC-to-NHLFE (Next Hop Label Forwarding Entry)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" name="Shape 921"/>
          <p:cNvSpPr txBox="1"/>
          <p:nvPr/>
        </p:nvSpPr>
        <p:spPr>
          <a:xfrm>
            <a:off x="762000" y="1066800"/>
            <a:ext cx="5562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12.16  MPLS Object Identifier (OID) MIB Group</a:t>
            </a:r>
          </a:p>
        </p:txBody>
      </p:sp>
      <p:cxnSp>
        <p:nvCxnSpPr>
          <p:cNvPr id="922" name="Shape 922"/>
          <p:cNvCxnSpPr/>
          <p:nvPr/>
        </p:nvCxnSpPr>
        <p:spPr>
          <a:xfrm>
            <a:off x="609600" y="5486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7" name="Shape 927"/>
          <p:cNvCxnSpPr/>
          <p:nvPr/>
        </p:nvCxnSpPr>
        <p:spPr>
          <a:xfrm>
            <a:off x="609600" y="4495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8" name="Shape 928"/>
          <p:cNvSpPr txBox="1"/>
          <p:nvPr/>
        </p:nvSpPr>
        <p:spPr>
          <a:xfrm>
            <a:off x="0" y="4495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29" name="Shape 929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Shape 930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MIB Dependencies</a:t>
            </a:r>
          </a:p>
        </p:txBody>
      </p:sp>
      <p:pic>
        <p:nvPicPr>
          <p:cNvPr id="931" name="Shape 9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295400"/>
            <a:ext cx="5867400" cy="29733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Shape 93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3" name="Shape 93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34" name="Shape 93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35" name="Shape 93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6" name="Shape 936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937" name="Shape 937"/>
          <p:cNvSpPr txBox="1"/>
          <p:nvPr/>
        </p:nvSpPr>
        <p:spPr>
          <a:xfrm>
            <a:off x="533400" y="4876800"/>
            <a:ext cx="5638800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Arrow indicates “depends on” relationship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MIBs depend on MPLS-TC-STD-MIB that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defines textual convention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External dependencies on IF-MIB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" name="Shape 942"/>
          <p:cNvCxnSpPr/>
          <p:nvPr/>
        </p:nvCxnSpPr>
        <p:spPr>
          <a:xfrm>
            <a:off x="609600" y="6172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43" name="Shape 943"/>
          <p:cNvSpPr txBox="1"/>
          <p:nvPr/>
        </p:nvSpPr>
        <p:spPr>
          <a:xfrm>
            <a:off x="0" y="6172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44" name="Shape 944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MIB Group Composition</a:t>
            </a:r>
          </a:p>
        </p:txBody>
      </p:sp>
      <p:cxnSp>
        <p:nvCxnSpPr>
          <p:cNvPr id="946" name="Shape 94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47" name="Shape 94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48" name="Shape 94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49" name="Shape 94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0" name="Shape 950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951" name="Shape 951"/>
          <p:cNvSpPr txBox="1"/>
          <p:nvPr/>
        </p:nvSpPr>
        <p:spPr>
          <a:xfrm>
            <a:off x="533400" y="6629400"/>
            <a:ext cx="555624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MPLS Group comprise: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Tables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Scalars provide the next available index to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generate a row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Indices are arbitrary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2057400" y="1295400"/>
            <a:ext cx="23876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12.17  MPLS LSR Tables</a:t>
            </a:r>
          </a:p>
        </p:txBody>
      </p:sp>
      <p:graphicFrame>
        <p:nvGraphicFramePr>
          <p:cNvPr id="953" name="Shape 953"/>
          <p:cNvGraphicFramePr/>
          <p:nvPr/>
        </p:nvGraphicFramePr>
        <p:xfrm>
          <a:off x="304800" y="167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1727200"/>
                <a:gridCol w="2193925"/>
                <a:gridCol w="23272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Table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Functions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configuration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mplsInterfaceTable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Enables MPLS interface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In-segment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mplsInSegmentTable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Enables and monitors LSP segments into LSR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Out-segment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Enables and monitors LSP segments out of LSR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In-segment Mapping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mplsInSegmentMapTable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Lookup table for discovery of an in-segment in In-segment 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Cross-connect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Associate in and out segment for an LSP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Label stack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mplsLabelStackTable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Specifies multi-label stacks on LSP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In-segment performance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mplsInSegmentPerfTable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Measures performance of LSP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Out-segment performance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mplsOutSegmentPerfTable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Measures performance of LSP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performance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mplsInterfacePerftable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Measures performance on a per-interface basis.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Shape 959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Stack Table</a:t>
            </a:r>
          </a:p>
        </p:txBody>
      </p:sp>
      <p:cxnSp>
        <p:nvCxnSpPr>
          <p:cNvPr id="960" name="Shape 96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61" name="Shape 96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62" name="Shape 96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63" name="Shape 96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64" name="Shape 964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pic>
        <p:nvPicPr>
          <p:cNvPr id="965" name="Shape 9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0200"/>
            <a:ext cx="5094287" cy="585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Shape 130"/>
          <p:cNvCxnSpPr/>
          <p:nvPr/>
        </p:nvCxnSpPr>
        <p:spPr>
          <a:xfrm>
            <a:off x="609600" y="4495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1" name="Shape 131"/>
          <p:cNvSpPr txBox="1"/>
          <p:nvPr/>
        </p:nvSpPr>
        <p:spPr>
          <a:xfrm>
            <a:off x="0" y="4495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graphicFrame>
        <p:nvGraphicFramePr>
          <p:cNvPr id="132" name="Shape 132"/>
          <p:cNvGraphicFramePr/>
          <p:nvPr/>
        </p:nvGraphicFramePr>
        <p:xfrm>
          <a:off x="1981200" y="5257800"/>
          <a:ext cx="3038475" cy="1616685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669925"/>
                <a:gridCol w="1158875"/>
                <a:gridCol w="120967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Switch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Input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 / Port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Output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 / Port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VCI-1 / Port-1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VCI-2 / Port-2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VCI-2 / Port-2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VCI-1 / Port-1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VCI-2 / Port-1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VCI-3 / Port-2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VCI-3 / Port-2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VCI-2 / Port-1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VCI-3 / Port-1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VCI-4 / Port-2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VCI-4 / Port-2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VCI-3 / Port-1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" name="Shape 133"/>
          <p:cNvSpPr txBox="1"/>
          <p:nvPr/>
        </p:nvSpPr>
        <p:spPr>
          <a:xfrm>
            <a:off x="609600" y="35814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  Virtual Circuit Configuration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447800"/>
            <a:ext cx="6054724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457200" y="6934200"/>
            <a:ext cx="6096000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packets take the same path and arrive in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same sequence in virtual circuit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Packets in a session take the same path in VP/VC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initial set up, latency is reduced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Shape 13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8" name="Shape 13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1" name="Shape 141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09600" y="48768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12.2  A-Z Virtual Circuit –Routing Tables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71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VP - VC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0" name="Shape 970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71" name="Shape 971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72" name="Shape 972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Shape 973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Traffic Engineering Link MIB</a:t>
            </a:r>
          </a:p>
        </p:txBody>
      </p:sp>
      <p:cxnSp>
        <p:nvCxnSpPr>
          <p:cNvPr id="974" name="Shape 97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75" name="Shape 97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76" name="Shape 97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77" name="Shape 97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78" name="Shape 978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graphicFrame>
        <p:nvGraphicFramePr>
          <p:cNvPr id="979" name="Shape 979"/>
          <p:cNvGraphicFramePr/>
          <p:nvPr/>
        </p:nvGraphicFramePr>
        <p:xfrm>
          <a:off x="304800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2082800"/>
                <a:gridCol w="2082800"/>
                <a:gridCol w="2082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Entity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 (Brief)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teLinkStdMIB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transmission (200)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 Traffic Engineered Links MO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teLinkNotifications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teLinkStdMIB(0)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Event notifications MO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teLinkObjects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teLinkStdMIB(1)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Traffic Engineered Link MO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teLinkConformance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teLinkStdMIB(2)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 compliance MIB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80" name="Shape 980"/>
          <p:cNvSpPr txBox="1"/>
          <p:nvPr/>
        </p:nvSpPr>
        <p:spPr>
          <a:xfrm>
            <a:off x="533400" y="5638800"/>
            <a:ext cx="5638800" cy="2246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TE-LINK-STD-MIB used for modeling and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managing TE links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Aggregates similar data channels or TE links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between pairs of LSRs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TE link is a sub-interface capable of carrying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TE MPLS traffic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Bundled link bonds traffic of a group of TE links</a:t>
            </a:r>
          </a:p>
        </p:txBody>
      </p:sp>
      <p:sp>
        <p:nvSpPr>
          <p:cNvPr id="981" name="Shape 981"/>
          <p:cNvSpPr txBox="1"/>
          <p:nvPr/>
        </p:nvSpPr>
        <p:spPr>
          <a:xfrm>
            <a:off x="304800" y="1447800"/>
            <a:ext cx="62483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12.18  Traffic Engineering Link MIB Group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6" name="Shape 986"/>
          <p:cNvCxnSpPr/>
          <p:nvPr/>
        </p:nvCxnSpPr>
        <p:spPr>
          <a:xfrm>
            <a:off x="609600" y="3962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7" name="Shape 987"/>
          <p:cNvSpPr txBox="1"/>
          <p:nvPr/>
        </p:nvSpPr>
        <p:spPr>
          <a:xfrm>
            <a:off x="0" y="3962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88" name="Shape 988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Shape 989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Example with LSP Path</a:t>
            </a:r>
          </a:p>
        </p:txBody>
      </p:sp>
      <p:cxnSp>
        <p:nvCxnSpPr>
          <p:cNvPr id="990" name="Shape 99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91" name="Shape 99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92" name="Shape 99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93" name="Shape 99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94" name="Shape 994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pic>
        <p:nvPicPr>
          <p:cNvPr id="995" name="Shape 9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25" y="1828800"/>
            <a:ext cx="5718174" cy="1719262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Shape 996"/>
          <p:cNvSpPr txBox="1"/>
          <p:nvPr/>
        </p:nvSpPr>
        <p:spPr>
          <a:xfrm>
            <a:off x="304800" y="4662487"/>
            <a:ext cx="6324600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12.19  LER-1 MPLS Out-Segment Table for LSP </a:t>
            </a:r>
          </a:p>
        </p:txBody>
      </p:sp>
      <p:graphicFrame>
        <p:nvGraphicFramePr>
          <p:cNvPr id="997" name="Shape 997"/>
          <p:cNvGraphicFramePr/>
          <p:nvPr/>
        </p:nvGraphicFramePr>
        <p:xfrm>
          <a:off x="304800" y="502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3162300"/>
                <a:gridCol w="31623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mplsoutSegmentInterface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mplsoutSegmentPushTopLabel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mplsoutSegmentTopLabel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mplsoutSegmenttopLabelPointer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 (no external table pointer)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mplsoutSegmentNextHopAddrType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(IPv4)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mplsoutSegmentNextHopaddr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2.2.2.1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mplsoutSegmentXCIndex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mplsXCTable.1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mplsoutSegmentOwner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LER-2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mplsoutSegmentTrafficParam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 (for best effort)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2" name="Shape 1002"/>
          <p:cNvCxnSpPr/>
          <p:nvPr/>
        </p:nvCxnSpPr>
        <p:spPr>
          <a:xfrm>
            <a:off x="685800" y="434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3" name="Shape 1003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Shape 1004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Example (cont.)</a:t>
            </a:r>
          </a:p>
        </p:txBody>
      </p:sp>
      <p:cxnSp>
        <p:nvCxnSpPr>
          <p:cNvPr id="1005" name="Shape 100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6" name="Shape 100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07" name="Shape 100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008" name="Shape 100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9" name="Shape 1009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1010" name="Shape 1010"/>
          <p:cNvSpPr txBox="1"/>
          <p:nvPr/>
        </p:nvSpPr>
        <p:spPr>
          <a:xfrm>
            <a:off x="609600" y="1614487"/>
            <a:ext cx="5638800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12.20  LER-1 MPLS Cross-Connect Table</a:t>
            </a:r>
          </a:p>
        </p:txBody>
      </p:sp>
      <p:graphicFrame>
        <p:nvGraphicFramePr>
          <p:cNvPr id="1011" name="Shape 1011"/>
          <p:cNvGraphicFramePr/>
          <p:nvPr/>
        </p:nvGraphicFramePr>
        <p:xfrm>
          <a:off x="617537" y="20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2811450"/>
                <a:gridCol w="2811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mplsXCInSegmentIndex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mplsXCOutSegmentIndex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mplsXCLspId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(LSP Id forward path from LER-1 to LER-R3)                  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mplsXCLabelStackIndex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 (only one outgoing label)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mplsXCOwner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LER-1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12" name="Shape 1012"/>
          <p:cNvSpPr txBox="1"/>
          <p:nvPr/>
        </p:nvSpPr>
        <p:spPr>
          <a:xfrm>
            <a:off x="457200" y="4586287"/>
            <a:ext cx="5741986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12.21  MPLS LSR-C Core In-Segment Table</a:t>
            </a:r>
          </a:p>
        </p:txBody>
      </p:sp>
      <p:graphicFrame>
        <p:nvGraphicFramePr>
          <p:cNvPr id="1013" name="Shape 1013"/>
          <p:cNvGraphicFramePr/>
          <p:nvPr/>
        </p:nvGraphicFramePr>
        <p:xfrm>
          <a:off x="457200" y="4983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2811450"/>
                <a:gridCol w="2811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mplsoutSegmentInterface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mplsoutSegmentPushTopLabel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True (1) for tunnel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mplsoutSegmentTopLabel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mplsoutSegmenttopLabelPointer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 (no external table pointer)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mplsoutSegmentNextHopAddrType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(IPv4)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mplsoutSegmentNextHopaddr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4.4.4.4 (Tunnel/LSP destination)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mplsoutSegmentXCIndex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mplsXCTable.1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mplsoutSegmentOwner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LSR-C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mplsoutSegmentTrafficParam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 (for best effort)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Example (cont.)</a:t>
            </a:r>
          </a:p>
        </p:txBody>
      </p:sp>
      <p:cxnSp>
        <p:nvCxnSpPr>
          <p:cNvPr id="1020" name="Shape 102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21" name="Shape 102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22" name="Shape 102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023" name="Shape 102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24" name="Shape 1024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cxnSp>
        <p:nvCxnSpPr>
          <p:cNvPr id="1025" name="Shape 1025"/>
          <p:cNvCxnSpPr/>
          <p:nvPr/>
        </p:nvCxnSpPr>
        <p:spPr>
          <a:xfrm>
            <a:off x="609600" y="5410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26" name="Shape 1026"/>
          <p:cNvSpPr txBox="1"/>
          <p:nvPr/>
        </p:nvSpPr>
        <p:spPr>
          <a:xfrm>
            <a:off x="457200" y="1385887"/>
            <a:ext cx="5638800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12.22  MPLS LSR-C Core Out-Segment Table</a:t>
            </a:r>
          </a:p>
        </p:txBody>
      </p:sp>
      <p:graphicFrame>
        <p:nvGraphicFramePr>
          <p:cNvPr id="1027" name="Shape 1027"/>
          <p:cNvGraphicFramePr/>
          <p:nvPr/>
        </p:nvGraphicFramePr>
        <p:xfrm>
          <a:off x="457200" y="17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2811450"/>
                <a:gridCol w="2811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mplsoutSegmentInterface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mplsoutSegmentPushTopLabel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mplsoutSegmentTopLabel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mplsoutSegmenttopLabelPointer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 (no external table pointer)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mplsoutSegmentNextHopAddrType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(IPv4)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mplsoutSegmentNextHopaddr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3.3.3.1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mplsoutSegmentXCIndex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mplsXCTable.1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mplsoutSegmentOwner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LER-C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mplsoutSegmentTrafficParam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 (for best effort)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Shape 1028"/>
          <p:cNvSpPr txBox="1"/>
          <p:nvPr/>
        </p:nvSpPr>
        <p:spPr>
          <a:xfrm>
            <a:off x="609600" y="5500687"/>
            <a:ext cx="5638800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12.23  MPLS LSR-C Core Cross-Connect Table</a:t>
            </a:r>
          </a:p>
        </p:txBody>
      </p:sp>
      <p:graphicFrame>
        <p:nvGraphicFramePr>
          <p:cNvPr id="1029" name="Shape 1029"/>
          <p:cNvGraphicFramePr/>
          <p:nvPr/>
        </p:nvGraphicFramePr>
        <p:xfrm>
          <a:off x="609600" y="594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2811450"/>
                <a:gridCol w="2811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mplsXCInSegmentIndex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mplsXCOutSegmentIndex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mplsXCLspId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 (LSP Id forward path from R1 to R4)                  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mplsXCLabelStackIndex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 (only one outgoing label)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mplsXCOwner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LSR-C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Shape 1035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5829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MPLS Example (cont.)</a:t>
            </a:r>
          </a:p>
        </p:txBody>
      </p:sp>
      <p:cxnSp>
        <p:nvCxnSpPr>
          <p:cNvPr id="1036" name="Shape 103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7" name="Shape 103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38" name="Shape 103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039" name="Shape 103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0" name="Shape 1040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cxnSp>
        <p:nvCxnSpPr>
          <p:cNvPr id="1041" name="Shape 1041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2" name="Shape 1042"/>
          <p:cNvSpPr txBox="1"/>
          <p:nvPr/>
        </p:nvSpPr>
        <p:spPr>
          <a:xfrm>
            <a:off x="381000" y="1538287"/>
            <a:ext cx="5638800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12.24  MPLS LER-2 In-Segment Table</a:t>
            </a:r>
          </a:p>
        </p:txBody>
      </p:sp>
      <p:graphicFrame>
        <p:nvGraphicFramePr>
          <p:cNvPr id="1043" name="Shape 1043"/>
          <p:cNvGraphicFramePr/>
          <p:nvPr/>
        </p:nvGraphicFramePr>
        <p:xfrm>
          <a:off x="457200" y="198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2811450"/>
                <a:gridCol w="2811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mplsInSegmentIndex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mplsInSegmentInterface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mplsInSegmentLabel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 (if no external LabelPointer)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mplsInSegmentLabelPointer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mplsInSegmentNPop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mplsInSegmentAddrFamily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(IPv4)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mplsInSegmentXCIndex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(given)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mplsInSegmentTrafficParam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4" name="Shape 1044"/>
          <p:cNvSpPr txBox="1"/>
          <p:nvPr/>
        </p:nvSpPr>
        <p:spPr>
          <a:xfrm>
            <a:off x="609600" y="5729287"/>
            <a:ext cx="5638800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12.25  MPLS LER-2 Cross-Connect Table</a:t>
            </a:r>
          </a:p>
        </p:txBody>
      </p:sp>
      <p:graphicFrame>
        <p:nvGraphicFramePr>
          <p:cNvPr id="1045" name="Shape 1045"/>
          <p:cNvGraphicFramePr/>
          <p:nvPr/>
        </p:nvGraphicFramePr>
        <p:xfrm>
          <a:off x="609600" y="609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{58E287B5-ED7F-4612-864E-E188DCA00E22}</a:tableStyleId>
              </a:tblPr>
              <a:tblGrid>
                <a:gridCol w="2811450"/>
                <a:gridCol w="2811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mplsXCInSegmentIndex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mplsXCOutSegmentIndex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mplsXCLspId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(LSP Id forward path from R1 to R4)                  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mplsXCLabelStackIndex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 (only one outgoing label)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mplsXCOwner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Shape 1051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Optical Metropolitan Area </a:t>
            </a:r>
            <a:b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Network (MAN)</a:t>
            </a:r>
          </a:p>
        </p:txBody>
      </p:sp>
      <p:cxnSp>
        <p:nvCxnSpPr>
          <p:cNvPr id="1052" name="Shape 105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53" name="Shape 105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54" name="Shape 105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055" name="Shape 105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56" name="Shape 1056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cxnSp>
        <p:nvCxnSpPr>
          <p:cNvPr id="1057" name="Shape 1057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58" name="Shape 1058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1059" name="Shape 10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0" y="1528762"/>
            <a:ext cx="5186361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Shape 1060"/>
          <p:cNvSpPr txBox="1"/>
          <p:nvPr/>
        </p:nvSpPr>
        <p:spPr>
          <a:xfrm>
            <a:off x="457200" y="5562600"/>
            <a:ext cx="5930899" cy="286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MAN…segment that connects WAN to Access Network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Wired (incl fiber) and wireless (WiMax) MAN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Wired MAN evolved from digital loop carrier (DLC)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Link SONET (synchronous optical network) ring using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SDH (synchronous digital hierarchy)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STM-1 (synchronous transport module level 1)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@155.52 Mbps. STM-4 @ 622.08 Mbps (OC-3), etc.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RT is add-drop multiplexer (ADM)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Protocol is RPR (resilient packet ring)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RTs connected to access networks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Shape 106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Dual Ring Configuration</a:t>
            </a:r>
          </a:p>
        </p:txBody>
      </p:sp>
      <p:cxnSp>
        <p:nvCxnSpPr>
          <p:cNvPr id="1067" name="Shape 106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8" name="Shape 106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69" name="Shape 106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070" name="Shape 107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71" name="Shape 1071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pic>
        <p:nvPicPr>
          <p:cNvPr id="1072" name="Shape 10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90600"/>
            <a:ext cx="5910261" cy="436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Shape 1073"/>
          <p:cNvSpPr txBox="1"/>
          <p:nvPr/>
        </p:nvSpPr>
        <p:spPr>
          <a:xfrm>
            <a:off x="533400" y="5715000"/>
            <a:ext cx="5168900" cy="2319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Failure recovery mode in dual ring configuration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SONET/SDH OC-1 or STS (51.84 Mbps) signal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multiplexed to higher level (e.g.,OC-3) and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transmitted over optical carrier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WDM (wavelength division multiplexer) strictly a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physical layer (optical)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WDM directly interfaces with the switch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DWDM (Dense WDM) higher density over fiber</a:t>
            </a:r>
          </a:p>
        </p:txBody>
      </p:sp>
      <p:cxnSp>
        <p:nvCxnSpPr>
          <p:cNvPr id="1074" name="Shape 1074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75" name="Shape 1075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Shape 108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Broadband MAN</a:t>
            </a:r>
          </a:p>
        </p:txBody>
      </p:sp>
      <p:cxnSp>
        <p:nvCxnSpPr>
          <p:cNvPr id="1082" name="Shape 108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83" name="Shape 108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84" name="Shape 108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085" name="Shape 108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86" name="Shape 1086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cxnSp>
        <p:nvCxnSpPr>
          <p:cNvPr id="1087" name="Shape 1087"/>
          <p:cNvCxnSpPr/>
          <p:nvPr/>
        </p:nvCxnSpPr>
        <p:spPr>
          <a:xfrm>
            <a:off x="609600" y="7239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88" name="Shape 1088"/>
          <p:cNvSpPr txBox="1"/>
          <p:nvPr/>
        </p:nvSpPr>
        <p:spPr>
          <a:xfrm>
            <a:off x="0" y="7239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1089" name="Shape 10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143000"/>
            <a:ext cx="4194174" cy="60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4" name="Shape 1094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5" name="Shape 1095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096" name="Shape 1096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Shape 109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SDH Management</a:t>
            </a:r>
          </a:p>
        </p:txBody>
      </p:sp>
      <p:cxnSp>
        <p:nvCxnSpPr>
          <p:cNvPr id="1098" name="Shape 109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9" name="Shape 109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00" name="Shape 110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101" name="Shape 110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02" name="Shape 1102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1103" name="Shape 1103"/>
          <p:cNvSpPr txBox="1"/>
          <p:nvPr/>
        </p:nvSpPr>
        <p:spPr>
          <a:xfrm>
            <a:off x="609600" y="1293812"/>
            <a:ext cx="5638800" cy="409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ITU-T G Series documentation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Transmission Systems and Media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Digital Systems and Networks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Digital Terminal Equipments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G.774 SDH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Information Model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OAM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Communication Channels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(DCCs)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G.784 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Element Management Functions </a:t>
            </a:r>
            <a:b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(EMFs)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G.831 Management capabilities of transport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networks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8" name="Shape 1108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09" name="Shape 1109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110" name="Shape 1110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Shape 1111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6858000" cy="93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SDH Data Communication Channels</a:t>
            </a:r>
          </a:p>
        </p:txBody>
      </p:sp>
      <p:cxnSp>
        <p:nvCxnSpPr>
          <p:cNvPr id="1112" name="Shape 111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13" name="Shape 111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14" name="Shape 111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115" name="Shape 111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16" name="Shape 1116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1117" name="Shape 1117"/>
          <p:cNvSpPr txBox="1"/>
          <p:nvPr/>
        </p:nvSpPr>
        <p:spPr>
          <a:xfrm>
            <a:off x="609600" y="1676400"/>
            <a:ext cx="5638800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G.774 specifies 3 modes of management  for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DCCs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IP-only stack use PPP as data link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OSI-only use LAP-D as data link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Dual (IP + OSI) stack PPP or LAP-D with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tunneling to communicate between stacks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hape 148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9" name="Shape 149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09600" y="1676400"/>
            <a:ext cx="5684836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Difference between ATM and Ethernet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is connection-oriented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makes one-to-one connection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20-byte addressing scheme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different from 6-byte Ethernet MAC address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LANE emulates services of a traditional LAN</a:t>
            </a:r>
          </a:p>
        </p:txBody>
      </p:sp>
      <p:cxnSp>
        <p:nvCxnSpPr>
          <p:cNvPr id="151" name="Shape 15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2" name="Shape 15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54" name="Shape 15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5" name="Shape 155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514350" y="812800"/>
            <a:ext cx="5829299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ATM LAN Emulation (LANE)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Shape 112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SDH Element Management Functions</a:t>
            </a:r>
          </a:p>
        </p:txBody>
      </p:sp>
      <p:cxnSp>
        <p:nvCxnSpPr>
          <p:cNvPr id="1124" name="Shape 112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5" name="Shape 112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26" name="Shape 112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127" name="Shape 112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8" name="Shape 1128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1129" name="Shape 1129"/>
          <p:cNvSpPr txBox="1"/>
          <p:nvPr/>
        </p:nvSpPr>
        <p:spPr>
          <a:xfrm>
            <a:off x="423862" y="1447800"/>
            <a:ext cx="6434137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G.784 specs equipment management functions (EMF)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Fault management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 management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Configuration management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Two DCC channels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DCCM forwards over the multiplex sections: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behaves as backbone network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DCCR (and LAN) forwards data to regenerators: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interconnects backbone to equipment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DCCM and DCCR carry independent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management applications</a:t>
            </a:r>
          </a:p>
        </p:txBody>
      </p:sp>
      <p:cxnSp>
        <p:nvCxnSpPr>
          <p:cNvPr id="1130" name="Shape 1130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31" name="Shape 1131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6" name="Shape 1136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37" name="Shape 1137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138" name="Shape 1138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Shape 113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SDH Fault Management</a:t>
            </a:r>
          </a:p>
        </p:txBody>
      </p:sp>
      <p:cxnSp>
        <p:nvCxnSpPr>
          <p:cNvPr id="1140" name="Shape 114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41" name="Shape 114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42" name="Shape 114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143" name="Shape 114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44" name="Shape 1144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1145" name="Shape 1145"/>
          <p:cNvSpPr txBox="1"/>
          <p:nvPr/>
        </p:nvSpPr>
        <p:spPr>
          <a:xfrm>
            <a:off x="533400" y="1295400"/>
            <a:ext cx="5714999" cy="2246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Alarm messages called ”defects”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Error messages called  “anomalies”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Loss of signal (LOS) alarm triggers subsequent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messages, alarm indication signals (AIS)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Transmitter notified by return of an RDI (remote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defect indicator) alarm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Shape 1151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6858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SDH Performance Management</a:t>
            </a:r>
          </a:p>
        </p:txBody>
      </p:sp>
      <p:cxnSp>
        <p:nvCxnSpPr>
          <p:cNvPr id="1152" name="Shape 115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3" name="Shape 115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54" name="Shape 115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155" name="Shape 115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6" name="Shape 1156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cxnSp>
        <p:nvCxnSpPr>
          <p:cNvPr id="1157" name="Shape 1157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8" name="Shape 1158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159" name="Shape 1159"/>
          <p:cNvSpPr txBox="1"/>
          <p:nvPr/>
        </p:nvSpPr>
        <p:spPr>
          <a:xfrm>
            <a:off x="381000" y="1295400"/>
            <a:ext cx="6265861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 parameters quantified in G.826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Four commonly used parameters: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Errored seconds (ES)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# 1-second intervals containing at least 1 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Severely errored seconds (SES)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# 1-second intervals with &gt; 30% block errors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(or) one severely disturbed period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Background block error (BBE)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Errored block that is not SES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Unavailable seconds (UAS)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Circuit unavailable from the first of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at least 10 consecutive SESs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 txBox="1"/>
          <p:nvPr/>
        </p:nvSpPr>
        <p:spPr>
          <a:xfrm>
            <a:off x="441325" y="6030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Shape 116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SONET Hierarchy and </a:t>
            </a:r>
            <a:b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Stack Layers</a:t>
            </a:r>
          </a:p>
        </p:txBody>
      </p:sp>
      <p:cxnSp>
        <p:nvCxnSpPr>
          <p:cNvPr id="1166" name="Shape 116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67" name="Shape 116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68" name="Shape 116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169" name="Shape 116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70" name="Shape 1170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pic>
        <p:nvPicPr>
          <p:cNvPr id="1171" name="Shape 1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0"/>
            <a:ext cx="5791200" cy="554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Shape 1172"/>
          <p:cNvSpPr txBox="1"/>
          <p:nvPr/>
        </p:nvSpPr>
        <p:spPr>
          <a:xfrm>
            <a:off x="746125" y="7173911"/>
            <a:ext cx="52324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VC-n …Virtual container (Europe)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VT-n … Virtual tributary (America &amp; Japan)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Shape 161"/>
          <p:cNvCxnSpPr/>
          <p:nvPr/>
        </p:nvCxnSpPr>
        <p:spPr>
          <a:xfrm>
            <a:off x="609600" y="5029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2" name="Shape 162"/>
          <p:cNvSpPr txBox="1"/>
          <p:nvPr/>
        </p:nvSpPr>
        <p:spPr>
          <a:xfrm>
            <a:off x="0" y="5029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33400" y="5410200"/>
            <a:ext cx="5918200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WAN service provided by public service providers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Private networks use public WAN facilities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functions (OAMP)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Operations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Administration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Maintenance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Provisioning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Public and private User Network Interface (UNI)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define user interfaces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0"/>
            <a:ext cx="6319837" cy="3189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6" name="Shape 16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9" name="Shape 169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ATM WAN Reference Model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Shape 175"/>
          <p:cNvCxnSpPr/>
          <p:nvPr/>
        </p:nvCxnSpPr>
        <p:spPr>
          <a:xfrm>
            <a:off x="609600" y="434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6" name="Shape 176"/>
          <p:cNvSpPr txBox="1"/>
          <p:nvPr/>
        </p:nvSpPr>
        <p:spPr>
          <a:xfrm>
            <a:off x="0" y="4343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9200"/>
            <a:ext cx="6129336" cy="317976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381000" y="4826000"/>
            <a:ext cx="6256336" cy="3173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Management interface architecture defined by </a:t>
            </a:r>
            <a:b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ATM Forum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Public and private NMS responsible to manage </a:t>
            </a:r>
            <a:b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respective domains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OSI has defined five management interfaces: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M1 Interface between private NMS and end user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M2 Interface between private NMS and network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M3 Interface between private NMS and </a:t>
            </a:r>
            <a:b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public NMS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M4 Interface between public NMS and network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M5 Interface between public NMSs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971800" y="3733800"/>
            <a:ext cx="356235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BICI Broadband inter-carrier interface</a:t>
            </a:r>
          </a:p>
        </p:txBody>
      </p:sp>
      <p:cxnSp>
        <p:nvCxnSpPr>
          <p:cNvPr id="180" name="Shape 180"/>
          <p:cNvCxnSpPr/>
          <p:nvPr/>
        </p:nvCxnSpPr>
        <p:spPr>
          <a:xfrm rot="10800000">
            <a:off x="5334000" y="3276599"/>
            <a:ext cx="76199" cy="381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81" name="Shape 18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2" name="Shape 18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84" name="Shape 18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5" name="Shape 185"/>
          <p:cNvSpPr txBox="1"/>
          <p:nvPr/>
        </p:nvSpPr>
        <p:spPr>
          <a:xfrm>
            <a:off x="533400" y="228600"/>
            <a:ext cx="57308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		     	Broadband Network Management:  WAN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 WAN Management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3503</Words>
  <Application>Microsoft Macintosh PowerPoint</Application>
  <PresentationFormat>عرض على الشاشة (4:3)‏</PresentationFormat>
  <Paragraphs>1118</Paragraphs>
  <Slides>73</Slides>
  <Notes>73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73</vt:i4>
      </vt:variant>
    </vt:vector>
  </HeadingPairs>
  <TitlesOfParts>
    <vt:vector size="76" baseType="lpstr">
      <vt:lpstr>Times New Roman</vt:lpstr>
      <vt:lpstr>Arial</vt:lpstr>
      <vt:lpstr>Default Design</vt:lpstr>
      <vt:lpstr>Chapter 12</vt:lpstr>
      <vt:lpstr>Objectives</vt:lpstr>
      <vt:lpstr>Broadband Services</vt:lpstr>
      <vt:lpstr>Broadband Services Network</vt:lpstr>
      <vt:lpstr>ATM Technology</vt:lpstr>
      <vt:lpstr>VP - VC</vt:lpstr>
      <vt:lpstr>ATM LAN Emulation (LANE)</vt:lpstr>
      <vt:lpstr>ATM WAN Reference Model</vt:lpstr>
      <vt:lpstr>ATM WAN Management</vt:lpstr>
      <vt:lpstr>Integrated Local Management Interface (ILMI)</vt:lpstr>
      <vt:lpstr>ATM MIB</vt:lpstr>
      <vt:lpstr>SNMP ATM Management</vt:lpstr>
      <vt:lpstr>SNMP and ILMI</vt:lpstr>
      <vt:lpstr>M1 Interface Management</vt:lpstr>
      <vt:lpstr>ATM Transmission Groups</vt:lpstr>
      <vt:lpstr>ATM Managed Objects Group</vt:lpstr>
      <vt:lpstr>M2 Interface Management</vt:lpstr>
      <vt:lpstr>ATM UNI Group</vt:lpstr>
      <vt:lpstr>M3 Interface</vt:lpstr>
      <vt:lpstr>Customer Network Management (CNM)</vt:lpstr>
      <vt:lpstr>M3 Class I Management</vt:lpstr>
      <vt:lpstr>M3 Class II Management</vt:lpstr>
      <vt:lpstr>ATM Relationship to TMN</vt:lpstr>
      <vt:lpstr>M4 Interface</vt:lpstr>
      <vt:lpstr>Network Element View</vt:lpstr>
      <vt:lpstr>Network View</vt:lpstr>
      <vt:lpstr>Combined NE and Network Views</vt:lpstr>
      <vt:lpstr>M4 NE View Requirements: Configuration Management</vt:lpstr>
      <vt:lpstr>M4 NE View Requirements: Fault Management</vt:lpstr>
      <vt:lpstr>M4 NE View Requirements: Performance Management</vt:lpstr>
      <vt:lpstr>M4 Network View Requirements</vt:lpstr>
      <vt:lpstr>M4 Network View Requirements: Security Management</vt:lpstr>
      <vt:lpstr>ATM DXI Management</vt:lpstr>
      <vt:lpstr>Simplified MPLS Network</vt:lpstr>
      <vt:lpstr>IP Network</vt:lpstr>
      <vt:lpstr>MPLS / IP Network</vt:lpstr>
      <vt:lpstr>MPLS / ATM مهم</vt:lpstr>
      <vt:lpstr>MPLS Traffic Configuration</vt:lpstr>
      <vt:lpstr>MPLS / IP without Tunnel</vt:lpstr>
      <vt:lpstr>MPLS / IP with Tunnels</vt:lpstr>
      <vt:lpstr>MPLS-TE</vt:lpstr>
      <vt:lpstr>Label Switching Router (LSR)</vt:lpstr>
      <vt:lpstr>MPLS Label</vt:lpstr>
      <vt:lpstr>MPLS Labeled Packets</vt:lpstr>
      <vt:lpstr>Label Generation</vt:lpstr>
      <vt:lpstr>LSP, LSR, Label مهم </vt:lpstr>
      <vt:lpstr>MPLS OAM Management</vt:lpstr>
      <vt:lpstr>Fault Management of LSP </vt:lpstr>
      <vt:lpstr>LSP Ping</vt:lpstr>
      <vt:lpstr>LSP Traceroute </vt:lpstr>
      <vt:lpstr>Connectivity Verification</vt:lpstr>
      <vt:lpstr>BFD</vt:lpstr>
      <vt:lpstr>LSP Self-Test</vt:lpstr>
      <vt:lpstr>MPLS Service Level Management</vt:lpstr>
      <vt:lpstr>MPLS MIB OID Tree</vt:lpstr>
      <vt:lpstr>MPLS MIBs</vt:lpstr>
      <vt:lpstr>MPLS MIB Dependencies</vt:lpstr>
      <vt:lpstr>MPLS MIB Group Composition</vt:lpstr>
      <vt:lpstr>MPLS Stack Table</vt:lpstr>
      <vt:lpstr>Traffic Engineering Link MIB</vt:lpstr>
      <vt:lpstr>MPLS Example with LSP Path</vt:lpstr>
      <vt:lpstr>MPLS Example (cont.)</vt:lpstr>
      <vt:lpstr>MPLS Example (cont.)</vt:lpstr>
      <vt:lpstr>MPLS Example (cont.)</vt:lpstr>
      <vt:lpstr>Optical Metropolitan Area  Network (MAN)</vt:lpstr>
      <vt:lpstr>Dual Ring Configuration</vt:lpstr>
      <vt:lpstr>Broadband MAN</vt:lpstr>
      <vt:lpstr>SDH Management</vt:lpstr>
      <vt:lpstr>SDH Data Communication Channels</vt:lpstr>
      <vt:lpstr>SDH Element Management Functions</vt:lpstr>
      <vt:lpstr>SDH Fault Management</vt:lpstr>
      <vt:lpstr>SDH Performance Management</vt:lpstr>
      <vt:lpstr>SONET Hierarchy and  IF Stack Layers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cp:lastModifiedBy>Munira MR</cp:lastModifiedBy>
  <cp:revision>1</cp:revision>
  <dcterms:modified xsi:type="dcterms:W3CDTF">2017-05-08T13:25:08Z</dcterms:modified>
</cp:coreProperties>
</file>