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7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</p:sldIdLst>
  <p:sldSz cx="6858000" cy="9144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256"/>
    <p:restoredTop sz="94635"/>
  </p:normalViewPr>
  <p:slideViewPr>
    <p:cSldViewPr snapToGrid="0" snapToObjects="1">
      <p:cViewPr>
        <p:scale>
          <a:sx n="81" d="100"/>
          <a:sy n="81" d="100"/>
        </p:scale>
        <p:origin x="100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notesMaster" Target="notesMasters/notesMaster1.xml"/><Relationship Id="rId72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viewProps" Target="viewProps.xml"/><Relationship Id="rId74" Type="http://schemas.openxmlformats.org/officeDocument/2006/relationships/theme" Target="theme/theme1.xml"/><Relationship Id="rId75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143125" y="685800"/>
            <a:ext cx="257174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lvl="1">
              <a:spcBef>
                <a:spcPts val="0"/>
              </a:spcBef>
            </a:pPr>
            <a:endParaRPr/>
          </a:p>
          <a:p>
            <a:pPr lvl="2">
              <a:spcBef>
                <a:spcPts val="0"/>
              </a:spcBef>
            </a:pPr>
            <a:endParaRPr/>
          </a:p>
          <a:p>
            <a:pPr lvl="3">
              <a:spcBef>
                <a:spcPts val="0"/>
              </a:spcBef>
            </a:pPr>
            <a:endParaRPr/>
          </a:p>
          <a:p>
            <a:pPr lvl="4">
              <a:spcBef>
                <a:spcPts val="0"/>
              </a:spcBef>
            </a:pPr>
            <a:endParaRPr/>
          </a:p>
          <a:p>
            <a:pPr lvl="5">
              <a:spcBef>
                <a:spcPts val="0"/>
              </a:spcBef>
            </a:pPr>
            <a:endParaRPr/>
          </a:p>
          <a:p>
            <a:pPr lvl="6">
              <a:spcBef>
                <a:spcPts val="0"/>
              </a:spcBef>
            </a:pPr>
            <a:endParaRPr/>
          </a:p>
          <a:p>
            <a:pPr lvl="7">
              <a:spcBef>
                <a:spcPts val="0"/>
              </a:spcBef>
            </a:pPr>
            <a:endParaRPr/>
          </a:p>
          <a:p>
            <a:pPr lvl="8">
              <a:spcBef>
                <a:spcPts val="0"/>
              </a:spcBef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4" name="Shape 284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4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8" name="Shape 298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4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4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1" name="Shape 311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4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4" name="Shape 324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4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9" name="Shape 339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4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3" name="Shape 35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4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0" name="Shape 380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4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4" name="Shape 394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4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9" name="Shape 409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4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3" name="Shape 42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4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7" name="Shape 437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4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1" name="Shape 451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4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4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5" name="Shape 465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Shape 47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0" name="Shape 480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Shape 49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95" name="Shape 495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Shape 50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9" name="Shape 509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Shape 52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23" name="Shape 52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Shape 53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8" name="Shape 538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Shape 55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3" name="Shape 55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4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Shape 56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67" name="Shape 567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Shape 58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81" name="Shape 581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Shape 59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96" name="Shape 596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Shape 61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12" name="Shape 612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Shape 62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25" name="Shape 625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Shape 63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39" name="Shape 639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Shape 65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53" name="Shape 65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Shape 66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64" name="Shape 664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Shape 67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78" name="Shape 678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Shape 69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91" name="Shape 691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Shape 70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05" name="Shape 705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4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Shape 71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9" name="Shape 719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Shape 73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33" name="Shape 73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Shape 74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46" name="Shape 746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Shape 75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60" name="Shape 760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Shape 77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74" name="Shape 774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Shape 78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87" name="Shape 787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Shape 80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01" name="Shape 801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Shape 81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15" name="Shape 815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Shape 82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30" name="Shape 830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Shape 84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44" name="Shape 844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Shape 85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57" name="Shape 857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Shape 87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71" name="Shape 871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Shape 88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85" name="Shape 885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Shape 89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98" name="Shape 898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Shape 91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11" name="Shape 911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Shape 92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26" name="Shape 926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4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Shape 94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41" name="Shape 941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4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Shape 95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56" name="Shape 956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4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Shape 96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69" name="Shape 969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4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Shape 98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82" name="Shape 982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4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Shape 99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95" name="Shape 995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4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Shape 100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9" name="Shape 1009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4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514350" y="2840038"/>
            <a:ext cx="5829299" cy="19605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514350" y="812800"/>
            <a:ext cx="5829299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 rot="5400000">
            <a:off x="685800" y="2470149"/>
            <a:ext cx="5486399" cy="5829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1pPr>
            <a:lvl2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2pPr>
            <a:lvl3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4pPr>
            <a:lvl5pPr marL="205740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5pPr>
            <a:lvl6pPr marL="251460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6pPr>
            <a:lvl7pPr marL="297180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7pPr>
            <a:lvl8pPr marL="342900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8pPr>
            <a:lvl9pPr marL="388620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 rot="5400000">
            <a:off x="1957387" y="3741737"/>
            <a:ext cx="7315200" cy="14573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 rot="5400000">
            <a:off x="-1033462" y="2360612"/>
            <a:ext cx="7315200" cy="42195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1pPr>
            <a:lvl2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2pPr>
            <a:lvl3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4pPr>
            <a:lvl5pPr marL="205740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5pPr>
            <a:lvl6pPr marL="251460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6pPr>
            <a:lvl7pPr marL="297180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7pPr>
            <a:lvl8pPr marL="342900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8pPr>
            <a:lvl9pPr marL="388620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514350" y="812800"/>
            <a:ext cx="5829299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514350" y="2641600"/>
            <a:ext cx="5829299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1pPr>
            <a:lvl2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2pPr>
            <a:lvl3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4pPr>
            <a:lvl5pPr marL="205740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5pPr>
            <a:lvl6pPr marL="251460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6pPr>
            <a:lvl7pPr marL="297180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7pPr>
            <a:lvl8pPr marL="342900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8pPr>
            <a:lvl9pPr marL="388620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541337" y="5875337"/>
            <a:ext cx="5829299" cy="181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541337" y="3875087"/>
            <a:ext cx="5829299" cy="2000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Times New Roman"/>
              <a:buNone/>
              <a:defRPr/>
            </a:lvl1pPr>
            <a:lvl2pPr marL="457200" lvl="1" indent="0" rtl="0">
              <a:spcBef>
                <a:spcPts val="0"/>
              </a:spcBef>
              <a:buFont typeface="Times New Roman"/>
              <a:buNone/>
              <a:defRPr/>
            </a:lvl2pPr>
            <a:lvl3pPr marL="914400" lvl="2" indent="0" rtl="0">
              <a:spcBef>
                <a:spcPts val="0"/>
              </a:spcBef>
              <a:buFont typeface="Times New Roman"/>
              <a:buNone/>
              <a:defRPr/>
            </a:lvl3pPr>
            <a:lvl4pPr marL="1371600" lvl="3" indent="0" rtl="0">
              <a:spcBef>
                <a:spcPts val="0"/>
              </a:spcBef>
              <a:buFont typeface="Times New Roman"/>
              <a:buNone/>
              <a:defRPr/>
            </a:lvl4pPr>
            <a:lvl5pPr marL="1828800" lvl="4" indent="0" rtl="0">
              <a:spcBef>
                <a:spcPts val="0"/>
              </a:spcBef>
              <a:buFont typeface="Times New Roman"/>
              <a:buNone/>
              <a:defRPr/>
            </a:lvl5pPr>
            <a:lvl6pPr marL="2286000" lvl="5" indent="0" rtl="0">
              <a:spcBef>
                <a:spcPts val="0"/>
              </a:spcBef>
              <a:buFont typeface="Times New Roman"/>
              <a:buNone/>
              <a:defRPr/>
            </a:lvl6pPr>
            <a:lvl7pPr marL="2743200" lvl="6" indent="0" rtl="0">
              <a:spcBef>
                <a:spcPts val="0"/>
              </a:spcBef>
              <a:buFont typeface="Times New Roman"/>
              <a:buNone/>
              <a:defRPr/>
            </a:lvl7pPr>
            <a:lvl8pPr marL="3200400" lvl="7" indent="0" rtl="0">
              <a:spcBef>
                <a:spcPts val="0"/>
              </a:spcBef>
              <a:buFont typeface="Times New Roman"/>
              <a:buNone/>
              <a:defRPr/>
            </a:lvl8pPr>
            <a:lvl9pPr marL="3657600" lvl="8" indent="0" rtl="0">
              <a:spcBef>
                <a:spcPts val="0"/>
              </a:spcBef>
              <a:buFont typeface="Times New Roman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514350" y="812800"/>
            <a:ext cx="5829299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514350" y="2641600"/>
            <a:ext cx="2838450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3505200" y="2641600"/>
            <a:ext cx="2838450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42900" y="366712"/>
            <a:ext cx="6172199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42900" y="2046288"/>
            <a:ext cx="3030537" cy="8540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Times New Roman"/>
              <a:buNone/>
              <a:defRPr/>
            </a:lvl1pPr>
            <a:lvl2pPr marL="457200" lvl="1" indent="0" rtl="0">
              <a:spcBef>
                <a:spcPts val="0"/>
              </a:spcBef>
              <a:buFont typeface="Times New Roman"/>
              <a:buNone/>
              <a:defRPr/>
            </a:lvl2pPr>
            <a:lvl3pPr marL="914400" lvl="2" indent="0" rtl="0">
              <a:spcBef>
                <a:spcPts val="0"/>
              </a:spcBef>
              <a:buFont typeface="Times New Roman"/>
              <a:buNone/>
              <a:defRPr/>
            </a:lvl3pPr>
            <a:lvl4pPr marL="1371600" lvl="3" indent="0" rtl="0">
              <a:spcBef>
                <a:spcPts val="0"/>
              </a:spcBef>
              <a:buFont typeface="Times New Roman"/>
              <a:buNone/>
              <a:defRPr/>
            </a:lvl4pPr>
            <a:lvl5pPr marL="1828800" lvl="4" indent="0" rtl="0">
              <a:spcBef>
                <a:spcPts val="0"/>
              </a:spcBef>
              <a:buFont typeface="Times New Roman"/>
              <a:buNone/>
              <a:defRPr/>
            </a:lvl5pPr>
            <a:lvl6pPr marL="2286000" lvl="5" indent="0" rtl="0">
              <a:spcBef>
                <a:spcPts val="0"/>
              </a:spcBef>
              <a:buFont typeface="Times New Roman"/>
              <a:buNone/>
              <a:defRPr/>
            </a:lvl6pPr>
            <a:lvl7pPr marL="2743200" lvl="6" indent="0" rtl="0">
              <a:spcBef>
                <a:spcPts val="0"/>
              </a:spcBef>
              <a:buFont typeface="Times New Roman"/>
              <a:buNone/>
              <a:defRPr/>
            </a:lvl7pPr>
            <a:lvl8pPr marL="3200400" lvl="7" indent="0" rtl="0">
              <a:spcBef>
                <a:spcPts val="0"/>
              </a:spcBef>
              <a:buFont typeface="Times New Roman"/>
              <a:buNone/>
              <a:defRPr/>
            </a:lvl8pPr>
            <a:lvl9pPr marL="3657600" lvl="8" indent="0" rtl="0">
              <a:spcBef>
                <a:spcPts val="0"/>
              </a:spcBef>
              <a:buFont typeface="Times New Roman"/>
              <a:buNone/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342900" y="2900363"/>
            <a:ext cx="3030537" cy="52673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3"/>
          </p:nvPr>
        </p:nvSpPr>
        <p:spPr>
          <a:xfrm>
            <a:off x="3484562" y="2046288"/>
            <a:ext cx="3030537" cy="8540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Times New Roman"/>
              <a:buNone/>
              <a:defRPr/>
            </a:lvl1pPr>
            <a:lvl2pPr marL="457200" lvl="1" indent="0" rtl="0">
              <a:spcBef>
                <a:spcPts val="0"/>
              </a:spcBef>
              <a:buFont typeface="Times New Roman"/>
              <a:buNone/>
              <a:defRPr/>
            </a:lvl2pPr>
            <a:lvl3pPr marL="914400" lvl="2" indent="0" rtl="0">
              <a:spcBef>
                <a:spcPts val="0"/>
              </a:spcBef>
              <a:buFont typeface="Times New Roman"/>
              <a:buNone/>
              <a:defRPr/>
            </a:lvl3pPr>
            <a:lvl4pPr marL="1371600" lvl="3" indent="0" rtl="0">
              <a:spcBef>
                <a:spcPts val="0"/>
              </a:spcBef>
              <a:buFont typeface="Times New Roman"/>
              <a:buNone/>
              <a:defRPr/>
            </a:lvl4pPr>
            <a:lvl5pPr marL="1828800" lvl="4" indent="0" rtl="0">
              <a:spcBef>
                <a:spcPts val="0"/>
              </a:spcBef>
              <a:buFont typeface="Times New Roman"/>
              <a:buNone/>
              <a:defRPr/>
            </a:lvl5pPr>
            <a:lvl6pPr marL="2286000" lvl="5" indent="0" rtl="0">
              <a:spcBef>
                <a:spcPts val="0"/>
              </a:spcBef>
              <a:buFont typeface="Times New Roman"/>
              <a:buNone/>
              <a:defRPr/>
            </a:lvl6pPr>
            <a:lvl7pPr marL="2743200" lvl="6" indent="0" rtl="0">
              <a:spcBef>
                <a:spcPts val="0"/>
              </a:spcBef>
              <a:buFont typeface="Times New Roman"/>
              <a:buNone/>
              <a:defRPr/>
            </a:lvl7pPr>
            <a:lvl8pPr marL="3200400" lvl="7" indent="0" rtl="0">
              <a:spcBef>
                <a:spcPts val="0"/>
              </a:spcBef>
              <a:buFont typeface="Times New Roman"/>
              <a:buNone/>
              <a:defRPr/>
            </a:lvl8pPr>
            <a:lvl9pPr marL="3657600" lvl="8" indent="0" rtl="0">
              <a:spcBef>
                <a:spcPts val="0"/>
              </a:spcBef>
              <a:buFont typeface="Times New Roman"/>
              <a:buNone/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4"/>
          </p:nvPr>
        </p:nvSpPr>
        <p:spPr>
          <a:xfrm>
            <a:off x="3484562" y="2900363"/>
            <a:ext cx="3030537" cy="52673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514350" y="812800"/>
            <a:ext cx="5829299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342900" y="363537"/>
            <a:ext cx="2255837" cy="154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2681288" y="363537"/>
            <a:ext cx="3833811" cy="78041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342900" y="1912938"/>
            <a:ext cx="2255837" cy="62547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Times New Roman"/>
              <a:buNone/>
              <a:defRPr/>
            </a:lvl1pPr>
            <a:lvl2pPr marL="457200" lvl="1" indent="0" rtl="0">
              <a:spcBef>
                <a:spcPts val="0"/>
              </a:spcBef>
              <a:buFont typeface="Times New Roman"/>
              <a:buNone/>
              <a:defRPr/>
            </a:lvl2pPr>
            <a:lvl3pPr marL="914400" lvl="2" indent="0" rtl="0">
              <a:spcBef>
                <a:spcPts val="0"/>
              </a:spcBef>
              <a:buFont typeface="Times New Roman"/>
              <a:buNone/>
              <a:defRPr/>
            </a:lvl3pPr>
            <a:lvl4pPr marL="1371600" lvl="3" indent="0" rtl="0">
              <a:spcBef>
                <a:spcPts val="0"/>
              </a:spcBef>
              <a:buFont typeface="Times New Roman"/>
              <a:buNone/>
              <a:defRPr/>
            </a:lvl4pPr>
            <a:lvl5pPr marL="1828800" lvl="4" indent="0" rtl="0">
              <a:spcBef>
                <a:spcPts val="0"/>
              </a:spcBef>
              <a:buFont typeface="Times New Roman"/>
              <a:buNone/>
              <a:defRPr/>
            </a:lvl5pPr>
            <a:lvl6pPr marL="2286000" lvl="5" indent="0" rtl="0">
              <a:spcBef>
                <a:spcPts val="0"/>
              </a:spcBef>
              <a:buFont typeface="Times New Roman"/>
              <a:buNone/>
              <a:defRPr/>
            </a:lvl6pPr>
            <a:lvl7pPr marL="2743200" lvl="6" indent="0" rtl="0">
              <a:spcBef>
                <a:spcPts val="0"/>
              </a:spcBef>
              <a:buFont typeface="Times New Roman"/>
              <a:buNone/>
              <a:defRPr/>
            </a:lvl7pPr>
            <a:lvl8pPr marL="3200400" lvl="7" indent="0" rtl="0">
              <a:spcBef>
                <a:spcPts val="0"/>
              </a:spcBef>
              <a:buFont typeface="Times New Roman"/>
              <a:buNone/>
              <a:defRPr/>
            </a:lvl8pPr>
            <a:lvl9pPr marL="3657600" lvl="8" indent="0" rtl="0">
              <a:spcBef>
                <a:spcPts val="0"/>
              </a:spcBef>
              <a:buFont typeface="Times New Roman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1344612" y="6400800"/>
            <a:ext cx="4114800" cy="7556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>
            <a:spLocks noGrp="1"/>
          </p:cNvSpPr>
          <p:nvPr>
            <p:ph type="pic" idx="2"/>
          </p:nvPr>
        </p:nvSpPr>
        <p:spPr>
          <a:xfrm>
            <a:off x="1344612" y="817562"/>
            <a:ext cx="4114800" cy="5486399"/>
          </a:xfrm>
          <a:prstGeom prst="rect">
            <a:avLst/>
          </a:prstGeom>
          <a:noFill/>
          <a:ln>
            <a:noFill/>
          </a:ln>
        </p:spPr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1344612" y="7156450"/>
            <a:ext cx="4114800" cy="10731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Times New Roman"/>
              <a:buNone/>
              <a:defRPr/>
            </a:lvl1pPr>
            <a:lvl2pPr marL="457200" lvl="1" indent="0" rtl="0">
              <a:spcBef>
                <a:spcPts val="0"/>
              </a:spcBef>
              <a:buFont typeface="Times New Roman"/>
              <a:buNone/>
              <a:defRPr/>
            </a:lvl2pPr>
            <a:lvl3pPr marL="914400" lvl="2" indent="0" rtl="0">
              <a:spcBef>
                <a:spcPts val="0"/>
              </a:spcBef>
              <a:buFont typeface="Times New Roman"/>
              <a:buNone/>
              <a:defRPr/>
            </a:lvl3pPr>
            <a:lvl4pPr marL="1371600" lvl="3" indent="0" rtl="0">
              <a:spcBef>
                <a:spcPts val="0"/>
              </a:spcBef>
              <a:buFont typeface="Times New Roman"/>
              <a:buNone/>
              <a:defRPr/>
            </a:lvl4pPr>
            <a:lvl5pPr marL="1828800" lvl="4" indent="0" rtl="0">
              <a:spcBef>
                <a:spcPts val="0"/>
              </a:spcBef>
              <a:buFont typeface="Times New Roman"/>
              <a:buNone/>
              <a:defRPr/>
            </a:lvl5pPr>
            <a:lvl6pPr marL="2286000" lvl="5" indent="0" rtl="0">
              <a:spcBef>
                <a:spcPts val="0"/>
              </a:spcBef>
              <a:buFont typeface="Times New Roman"/>
              <a:buNone/>
              <a:defRPr/>
            </a:lvl6pPr>
            <a:lvl7pPr marL="2743200" lvl="6" indent="0" rtl="0">
              <a:spcBef>
                <a:spcPts val="0"/>
              </a:spcBef>
              <a:buFont typeface="Times New Roman"/>
              <a:buNone/>
              <a:defRPr/>
            </a:lvl7pPr>
            <a:lvl8pPr marL="3200400" lvl="7" indent="0" rtl="0">
              <a:spcBef>
                <a:spcPts val="0"/>
              </a:spcBef>
              <a:buFont typeface="Times New Roman"/>
              <a:buNone/>
              <a:defRPr/>
            </a:lvl8pPr>
            <a:lvl9pPr marL="3657600" lvl="8" indent="0" rtl="0">
              <a:spcBef>
                <a:spcPts val="0"/>
              </a:spcBef>
              <a:buFont typeface="Times New Roman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514350" y="812800"/>
            <a:ext cx="5829299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514350" y="2641600"/>
            <a:ext cx="5829299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51435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2343150" y="8331200"/>
            <a:ext cx="2171700" cy="60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marL="457200" marR="0" lvl="1" indent="0" algn="l" rtl="0">
              <a:spcBef>
                <a:spcPts val="0"/>
              </a:spcBef>
            </a:pPr>
            <a:endParaRPr/>
          </a:p>
          <a:p>
            <a:pPr marL="914400" marR="0" lvl="2" indent="0" algn="l" rtl="0">
              <a:spcBef>
                <a:spcPts val="0"/>
              </a:spcBef>
            </a:pPr>
            <a:endParaRPr/>
          </a:p>
          <a:p>
            <a:pPr marL="1371600" marR="0" lvl="3" indent="0" algn="l" rtl="0">
              <a:spcBef>
                <a:spcPts val="0"/>
              </a:spcBef>
            </a:pPr>
            <a:endParaRPr/>
          </a:p>
          <a:p>
            <a:pPr marL="1828800" marR="0" lvl="4" indent="0" algn="l" rtl="0">
              <a:spcBef>
                <a:spcPts val="0"/>
              </a:spcBef>
            </a:pPr>
            <a:endParaRPr/>
          </a:p>
          <a:p>
            <a:pPr marL="2286000" marR="0" lvl="5" indent="0" algn="l" rtl="0">
              <a:spcBef>
                <a:spcPts val="0"/>
              </a:spcBef>
            </a:pPr>
            <a:endParaRPr/>
          </a:p>
          <a:p>
            <a:pPr marL="2743200" marR="0" lvl="6" indent="0" algn="l" rtl="0">
              <a:spcBef>
                <a:spcPts val="0"/>
              </a:spcBef>
            </a:pPr>
            <a:endParaRPr/>
          </a:p>
          <a:p>
            <a:pPr marL="3200400" marR="0" lvl="7" indent="0" algn="l" rtl="0">
              <a:spcBef>
                <a:spcPts val="0"/>
              </a:spcBef>
            </a:pPr>
            <a:endParaRPr/>
          </a:p>
          <a:p>
            <a:pPr marL="3657600" marR="0" lvl="8" indent="0" algn="l" rtl="0">
              <a:spcBef>
                <a:spcPts val="0"/>
              </a:spcBef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9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1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2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3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34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35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36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37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38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39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40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42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43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44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48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hape 55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6" name="Shape 56"/>
          <p:cNvSpPr txBox="1"/>
          <p:nvPr/>
        </p:nvSpPr>
        <p:spPr>
          <a:xfrm>
            <a:off x="609600" y="1066800"/>
            <a:ext cx="5638800" cy="3127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57" name="Shape 57"/>
          <p:cNvSpPr txBox="1"/>
          <p:nvPr/>
        </p:nvSpPr>
        <p:spPr>
          <a:xfrm>
            <a:off x="609600" y="1066800"/>
            <a:ext cx="5638800" cy="3127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58" name="Shape 58"/>
          <p:cNvSpPr txBox="1"/>
          <p:nvPr/>
        </p:nvSpPr>
        <p:spPr>
          <a:xfrm>
            <a:off x="0" y="1447800"/>
            <a:ext cx="6858000" cy="3746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4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4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4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4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18-29 </a:t>
            </a:r>
            <a:r>
              <a:rPr lang="ar-SA" sz="4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محذوف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4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 Applications</a:t>
            </a:r>
          </a:p>
        </p:txBody>
      </p:sp>
      <p:cxnSp>
        <p:nvCxnSpPr>
          <p:cNvPr id="59" name="Shape 59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60" name="Shape 60"/>
          <p:cNvSpPr txBox="1"/>
          <p:nvPr/>
        </p:nvSpPr>
        <p:spPr>
          <a:xfrm>
            <a:off x="533400" y="228600"/>
            <a:ext cx="5714999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11		     	          Network Management Applications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1" name="Shape 61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62" name="Shape 62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63" name="Shape 63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457200" y="2133600"/>
            <a:ext cx="5829299" cy="22524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8" name="Shape 178"/>
          <p:cNvCxnSpPr/>
          <p:nvPr/>
        </p:nvCxnSpPr>
        <p:spPr>
          <a:xfrm>
            <a:off x="609600" y="7380286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79" name="Shape 179"/>
          <p:cNvSpPr txBox="1"/>
          <p:nvPr/>
        </p:nvSpPr>
        <p:spPr>
          <a:xfrm>
            <a:off x="0" y="7380286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sp>
        <p:nvSpPr>
          <p:cNvPr id="180" name="Shape 180"/>
          <p:cNvSpPr txBox="1"/>
          <p:nvPr/>
        </p:nvSpPr>
        <p:spPr>
          <a:xfrm>
            <a:off x="533400" y="533400"/>
            <a:ext cx="5562600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Virtual LAN Configuration</a:t>
            </a:r>
          </a:p>
        </p:txBody>
      </p:sp>
      <p:sp>
        <p:nvSpPr>
          <p:cNvPr id="181" name="Shape 181"/>
          <p:cNvSpPr txBox="1"/>
          <p:nvPr/>
        </p:nvSpPr>
        <p:spPr>
          <a:xfrm>
            <a:off x="533400" y="7696200"/>
            <a:ext cx="5492749" cy="701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Physical and logical configurations different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Physical location obtained from System group</a:t>
            </a:r>
          </a:p>
        </p:txBody>
      </p:sp>
      <p:pic>
        <p:nvPicPr>
          <p:cNvPr id="182" name="Shape 1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1219200"/>
            <a:ext cx="5826124" cy="294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Shape 18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4400" y="4114800"/>
            <a:ext cx="5381624" cy="3155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4" name="Shape 184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85" name="Shape 185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186" name="Shape 186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187" name="Shape 187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88" name="Shape 188"/>
          <p:cNvSpPr txBox="1"/>
          <p:nvPr/>
        </p:nvSpPr>
        <p:spPr>
          <a:xfrm>
            <a:off x="533400" y="228600"/>
            <a:ext cx="5714999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11		     	          Network Management Applications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3" name="Shape 193"/>
          <p:cNvCxnSpPr/>
          <p:nvPr/>
        </p:nvCxnSpPr>
        <p:spPr>
          <a:xfrm>
            <a:off x="609600" y="6019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94" name="Shape 194"/>
          <p:cNvSpPr txBox="1"/>
          <p:nvPr/>
        </p:nvSpPr>
        <p:spPr>
          <a:xfrm>
            <a:off x="0" y="60198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sp>
        <p:nvSpPr>
          <p:cNvPr id="195" name="Shape 195"/>
          <p:cNvSpPr txBox="1"/>
          <p:nvPr/>
        </p:nvSpPr>
        <p:spPr>
          <a:xfrm>
            <a:off x="533400" y="533400"/>
            <a:ext cx="5638800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Fault Management</a:t>
            </a:r>
          </a:p>
        </p:txBody>
      </p:sp>
      <p:sp>
        <p:nvSpPr>
          <p:cNvPr id="196" name="Shape 196"/>
          <p:cNvSpPr txBox="1"/>
          <p:nvPr/>
        </p:nvSpPr>
        <p:spPr>
          <a:xfrm>
            <a:off x="381000" y="1219200"/>
            <a:ext cx="6096000" cy="47085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Fault is a failure of a network component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Results in loss of connectivity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Fault management involves: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Fault detection</a:t>
            </a:r>
          </a:p>
          <a:p>
            <a: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Polling</a:t>
            </a:r>
          </a:p>
          <a:p>
            <a: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Traps: </a:t>
            </a:r>
            <a:r>
              <a:rPr lang="en-US" sz="2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linkDown, egpNeighborLoss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Fault location</a:t>
            </a:r>
          </a:p>
          <a:p>
            <a: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Detect all components failed and trace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down the tree topology to the source</a:t>
            </a:r>
          </a:p>
          <a:p>
            <a: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Fault isolation by network and SNMP tools</a:t>
            </a:r>
          </a:p>
          <a:p>
            <a: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Use artificial intelligence / correlation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techniques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Restoration of service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Identification of root cause of the problem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Problem resolution</a:t>
            </a:r>
          </a:p>
        </p:txBody>
      </p:sp>
      <p:cxnSp>
        <p:nvCxnSpPr>
          <p:cNvPr id="197" name="Shape 197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98" name="Shape 198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199" name="Shape 199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200" name="Shape 200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01" name="Shape 201"/>
          <p:cNvSpPr txBox="1"/>
          <p:nvPr/>
        </p:nvSpPr>
        <p:spPr>
          <a:xfrm>
            <a:off x="533400" y="228600"/>
            <a:ext cx="5714999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11		     	          Network Management Applications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6" name="Shape 206"/>
          <p:cNvCxnSpPr/>
          <p:nvPr/>
        </p:nvCxnSpPr>
        <p:spPr>
          <a:xfrm>
            <a:off x="609600" y="5170487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07" name="Shape 207"/>
          <p:cNvSpPr txBox="1"/>
          <p:nvPr/>
        </p:nvSpPr>
        <p:spPr>
          <a:xfrm>
            <a:off x="0" y="5170487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sp>
        <p:nvSpPr>
          <p:cNvPr id="208" name="Shape 208"/>
          <p:cNvSpPr txBox="1"/>
          <p:nvPr/>
        </p:nvSpPr>
        <p:spPr>
          <a:xfrm>
            <a:off x="609600" y="533400"/>
            <a:ext cx="5486399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Performance Management</a:t>
            </a:r>
          </a:p>
        </p:txBody>
      </p:sp>
      <p:sp>
        <p:nvSpPr>
          <p:cNvPr id="209" name="Shape 209"/>
          <p:cNvSpPr txBox="1"/>
          <p:nvPr/>
        </p:nvSpPr>
        <p:spPr>
          <a:xfrm>
            <a:off x="609600" y="1295400"/>
            <a:ext cx="2881312" cy="20764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Tools</a:t>
            </a: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Performance Metrics</a:t>
            </a: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Data Monitoring</a:t>
            </a: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Problem Isolation</a:t>
            </a: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Performance Statistics</a:t>
            </a:r>
          </a:p>
        </p:txBody>
      </p:sp>
      <p:sp>
        <p:nvSpPr>
          <p:cNvPr id="210" name="Shape 210"/>
          <p:cNvSpPr txBox="1"/>
          <p:nvPr/>
        </p:nvSpPr>
        <p:spPr>
          <a:xfrm>
            <a:off x="533400" y="5638800"/>
            <a:ext cx="2889249" cy="13112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Tools: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Protocol analyzers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RMON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MRTG</a:t>
            </a:r>
          </a:p>
        </p:txBody>
      </p:sp>
      <p:cxnSp>
        <p:nvCxnSpPr>
          <p:cNvPr id="211" name="Shape 211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12" name="Shape 212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213" name="Shape 213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214" name="Shape 214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15" name="Shape 215"/>
          <p:cNvSpPr txBox="1"/>
          <p:nvPr/>
        </p:nvSpPr>
        <p:spPr>
          <a:xfrm>
            <a:off x="533400" y="228600"/>
            <a:ext cx="5714999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11		     	          Network Management Applications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0" name="Shape 220"/>
          <p:cNvCxnSpPr/>
          <p:nvPr/>
        </p:nvCxnSpPr>
        <p:spPr>
          <a:xfrm>
            <a:off x="609600" y="5334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21" name="Shape 221"/>
          <p:cNvSpPr txBox="1"/>
          <p:nvPr/>
        </p:nvSpPr>
        <p:spPr>
          <a:xfrm>
            <a:off x="0" y="53340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sp>
        <p:nvSpPr>
          <p:cNvPr id="222" name="Shape 222"/>
          <p:cNvSpPr txBox="1"/>
          <p:nvPr/>
        </p:nvSpPr>
        <p:spPr>
          <a:xfrm>
            <a:off x="533400" y="533400"/>
            <a:ext cx="5638800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Performance Metrics</a:t>
            </a:r>
          </a:p>
        </p:txBody>
      </p:sp>
      <p:sp>
        <p:nvSpPr>
          <p:cNvPr id="223" name="Shape 223"/>
          <p:cNvSpPr txBox="1"/>
          <p:nvPr/>
        </p:nvSpPr>
        <p:spPr>
          <a:xfrm>
            <a:off x="533400" y="1219200"/>
            <a:ext cx="2951161" cy="3749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Macro-level</a:t>
            </a:r>
          </a:p>
          <a:p>
            <a: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Throughput</a:t>
            </a:r>
          </a:p>
          <a:p>
            <a: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Response time</a:t>
            </a:r>
          </a:p>
          <a:p>
            <a: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Availability</a:t>
            </a:r>
          </a:p>
          <a:p>
            <a: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Reliability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Micro-level</a:t>
            </a:r>
          </a:p>
          <a:p>
            <a: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Bandwidth</a:t>
            </a:r>
          </a:p>
          <a:p>
            <a: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Utilization</a:t>
            </a:r>
          </a:p>
          <a:p>
            <a: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Error rate</a:t>
            </a:r>
          </a:p>
          <a:p>
            <a: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Peak load</a:t>
            </a:r>
          </a:p>
          <a:p>
            <a: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Average load</a:t>
            </a:r>
          </a:p>
        </p:txBody>
      </p:sp>
      <p:cxnSp>
        <p:nvCxnSpPr>
          <p:cNvPr id="224" name="Shape 224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25" name="Shape 225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226" name="Shape 226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227" name="Shape 227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28" name="Shape 228"/>
          <p:cNvSpPr txBox="1"/>
          <p:nvPr/>
        </p:nvSpPr>
        <p:spPr>
          <a:xfrm>
            <a:off x="533400" y="228600"/>
            <a:ext cx="5714999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11		     	          Network Management Applications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3" name="Shape 233"/>
          <p:cNvCxnSpPr/>
          <p:nvPr/>
        </p:nvCxnSpPr>
        <p:spPr>
          <a:xfrm>
            <a:off x="609600" y="6019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34" name="Shape 234"/>
          <p:cNvSpPr txBox="1"/>
          <p:nvPr/>
        </p:nvSpPr>
        <p:spPr>
          <a:xfrm>
            <a:off x="0" y="60198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sp>
        <p:nvSpPr>
          <p:cNvPr id="235" name="Shape 235"/>
          <p:cNvSpPr txBox="1"/>
          <p:nvPr/>
        </p:nvSpPr>
        <p:spPr>
          <a:xfrm>
            <a:off x="533400" y="533400"/>
            <a:ext cx="5638800" cy="106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Traffic Flow Measurement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Network Characterization</a:t>
            </a:r>
          </a:p>
        </p:txBody>
      </p:sp>
      <p:pic>
        <p:nvPicPr>
          <p:cNvPr id="236" name="Shape 2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1752600"/>
            <a:ext cx="5545137" cy="4241799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Shape 237"/>
          <p:cNvSpPr txBox="1"/>
          <p:nvPr/>
        </p:nvSpPr>
        <p:spPr>
          <a:xfrm>
            <a:off x="533400" y="6376987"/>
            <a:ext cx="5153024" cy="20145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Four levels defined by IETF (RFC 2063)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Three measurement entities:</a:t>
            </a:r>
          </a:p>
          <a:p>
            <a:pPr marL="45720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Meters gather data and build tables</a:t>
            </a:r>
          </a:p>
          <a:p>
            <a:pPr marL="45720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Meter readers collect data from meters</a:t>
            </a:r>
          </a:p>
          <a:p>
            <a:pPr marL="45720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Managers oversee the operation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Meter MIB (RFC 2064)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NetrMet - an implementation (RFC 2123)</a:t>
            </a:r>
          </a:p>
        </p:txBody>
      </p:sp>
      <p:cxnSp>
        <p:nvCxnSpPr>
          <p:cNvPr id="238" name="Shape 238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39" name="Shape 239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240" name="Shape 240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241" name="Shape 241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42" name="Shape 242"/>
          <p:cNvSpPr txBox="1"/>
          <p:nvPr/>
        </p:nvSpPr>
        <p:spPr>
          <a:xfrm>
            <a:off x="533400" y="228600"/>
            <a:ext cx="5714999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11		     	          Network Management Applications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7" name="Shape 247"/>
          <p:cNvCxnSpPr/>
          <p:nvPr/>
        </p:nvCxnSpPr>
        <p:spPr>
          <a:xfrm>
            <a:off x="533400" y="5867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48" name="Shape 248"/>
          <p:cNvSpPr txBox="1"/>
          <p:nvPr/>
        </p:nvSpPr>
        <p:spPr>
          <a:xfrm>
            <a:off x="0" y="58674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sp>
        <p:nvSpPr>
          <p:cNvPr id="249" name="Shape 249"/>
          <p:cNvSpPr txBox="1"/>
          <p:nvPr/>
        </p:nvSpPr>
        <p:spPr>
          <a:xfrm>
            <a:off x="533400" y="533400"/>
            <a:ext cx="5638800" cy="106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 Monitoring and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Problem Isolation</a:t>
            </a:r>
          </a:p>
        </p:txBody>
      </p:sp>
      <p:sp>
        <p:nvSpPr>
          <p:cNvPr id="250" name="Shape 250"/>
          <p:cNvSpPr txBox="1"/>
          <p:nvPr/>
        </p:nvSpPr>
        <p:spPr>
          <a:xfrm>
            <a:off x="533400" y="1676400"/>
            <a:ext cx="5964236" cy="40544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Data monitoring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Normal behavior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Abnormal behavior (e.g., excessive collisions,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high packet loss, etc.)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Set up traps (e.g., parameters in alarm group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in RMON on object identifier of interest)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Set up alarms for criticality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Manual and automatic clearing of alarms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Problem isolation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Manual mode using network and SNMP tools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Problems in multiple components need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tracking down the topology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Automated mode using correlation technology</a:t>
            </a:r>
          </a:p>
        </p:txBody>
      </p:sp>
      <p:cxnSp>
        <p:nvCxnSpPr>
          <p:cNvPr id="251" name="Shape 251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52" name="Shape 252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253" name="Shape 253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254" name="Shape 254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55" name="Shape 255"/>
          <p:cNvSpPr txBox="1"/>
          <p:nvPr/>
        </p:nvSpPr>
        <p:spPr>
          <a:xfrm>
            <a:off x="533400" y="228600"/>
            <a:ext cx="5714999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11		     	          Network Management Applications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0" name="Shape 260"/>
          <p:cNvCxnSpPr/>
          <p:nvPr/>
        </p:nvCxnSpPr>
        <p:spPr>
          <a:xfrm>
            <a:off x="609600" y="5257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61" name="Shape 261"/>
          <p:cNvSpPr txBox="1"/>
          <p:nvPr/>
        </p:nvSpPr>
        <p:spPr>
          <a:xfrm>
            <a:off x="0" y="52578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sp>
        <p:nvSpPr>
          <p:cNvPr id="262" name="Shape 262"/>
          <p:cNvSpPr txBox="1"/>
          <p:nvPr/>
        </p:nvSpPr>
        <p:spPr>
          <a:xfrm>
            <a:off x="533400" y="533400"/>
            <a:ext cx="5638800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Performance Statistics</a:t>
            </a:r>
          </a:p>
        </p:txBody>
      </p:sp>
      <p:sp>
        <p:nvSpPr>
          <p:cNvPr id="263" name="Shape 263"/>
          <p:cNvSpPr txBox="1"/>
          <p:nvPr/>
        </p:nvSpPr>
        <p:spPr>
          <a:xfrm>
            <a:off x="533400" y="1143000"/>
            <a:ext cx="3271836" cy="3378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Traffic statistics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Error statistics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Used in</a:t>
            </a:r>
          </a:p>
          <a:p>
            <a:pPr marL="457200" marR="0" lvl="1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QoS tracking</a:t>
            </a:r>
          </a:p>
          <a:p>
            <a:pPr marL="457200" marR="0" lvl="1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Performance tuning </a:t>
            </a:r>
          </a:p>
          <a:p>
            <a:pPr marL="457200" marR="0" lvl="1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Validation of SLA</a:t>
            </a:r>
          </a:p>
          <a:p>
            <a:pPr marL="457200" marR="0" lvl="1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Trend analysis</a:t>
            </a:r>
          </a:p>
          <a:p>
            <a:pPr marL="457200" marR="0" lvl="1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Facility planning</a:t>
            </a:r>
          </a:p>
          <a:p>
            <a:pPr marL="457200" marR="0" lvl="1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Functional accounting</a:t>
            </a:r>
          </a:p>
        </p:txBody>
      </p:sp>
      <p:cxnSp>
        <p:nvCxnSpPr>
          <p:cNvPr id="264" name="Shape 264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65" name="Shape 265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266" name="Shape 266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267" name="Shape 267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68" name="Shape 268"/>
          <p:cNvSpPr txBox="1"/>
          <p:nvPr/>
        </p:nvSpPr>
        <p:spPr>
          <a:xfrm>
            <a:off x="533400" y="228600"/>
            <a:ext cx="5714999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11		     	          Network Management Applications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3" name="Shape 273"/>
          <p:cNvCxnSpPr/>
          <p:nvPr/>
        </p:nvCxnSpPr>
        <p:spPr>
          <a:xfrm>
            <a:off x="609600" y="5257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74" name="Shape 274"/>
          <p:cNvSpPr txBox="1"/>
          <p:nvPr/>
        </p:nvSpPr>
        <p:spPr>
          <a:xfrm>
            <a:off x="0" y="52578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sp>
        <p:nvSpPr>
          <p:cNvPr id="275" name="Shape 275"/>
          <p:cNvSpPr txBox="1"/>
          <p:nvPr/>
        </p:nvSpPr>
        <p:spPr>
          <a:xfrm>
            <a:off x="381000" y="533400"/>
            <a:ext cx="5943599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Event Correlation Techniques</a:t>
            </a:r>
          </a:p>
        </p:txBody>
      </p:sp>
      <p:sp>
        <p:nvSpPr>
          <p:cNvPr id="276" name="Shape 276"/>
          <p:cNvSpPr txBox="1"/>
          <p:nvPr/>
        </p:nvSpPr>
        <p:spPr>
          <a:xfrm>
            <a:off x="533400" y="1219200"/>
            <a:ext cx="5243511" cy="40544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Basic elements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Detection and filtering of events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Correlation of observed events using AI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Localize the source of the problem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Identify the cause of the problem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Techniques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Rule-based reasoning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Model-based reasoning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Case-based reasoning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Codebook correlation model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State transition graph model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Finite state machine model</a:t>
            </a:r>
          </a:p>
        </p:txBody>
      </p:sp>
      <p:cxnSp>
        <p:nvCxnSpPr>
          <p:cNvPr id="277" name="Shape 277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78" name="Shape 278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279" name="Shape 279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280" name="Shape 280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81" name="Shape 281"/>
          <p:cNvSpPr txBox="1"/>
          <p:nvPr/>
        </p:nvSpPr>
        <p:spPr>
          <a:xfrm>
            <a:off x="533400" y="228600"/>
            <a:ext cx="5714999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11		     	          Network Management Applications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6" name="Shape 286"/>
          <p:cNvCxnSpPr/>
          <p:nvPr/>
        </p:nvCxnSpPr>
        <p:spPr>
          <a:xfrm>
            <a:off x="609600" y="5715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87" name="Shape 287"/>
          <p:cNvSpPr txBox="1"/>
          <p:nvPr/>
        </p:nvSpPr>
        <p:spPr>
          <a:xfrm>
            <a:off x="0" y="57150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sp>
        <p:nvSpPr>
          <p:cNvPr id="288" name="Shape 288"/>
          <p:cNvSpPr txBox="1"/>
          <p:nvPr/>
        </p:nvSpPr>
        <p:spPr>
          <a:xfrm>
            <a:off x="533400" y="533400"/>
            <a:ext cx="5638800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Rule-Based Reasoning</a:t>
            </a:r>
          </a:p>
        </p:txBody>
      </p:sp>
      <p:pic>
        <p:nvPicPr>
          <p:cNvPr id="289" name="Shape 2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066800"/>
            <a:ext cx="5162549" cy="4714874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Shape 290"/>
          <p:cNvSpPr txBox="1"/>
          <p:nvPr/>
        </p:nvSpPr>
        <p:spPr>
          <a:xfrm>
            <a:off x="533400" y="6096000"/>
            <a:ext cx="6188075" cy="2263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Knowledge base contains expert knowledge on</a:t>
            </a:r>
            <a:b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problem symptoms and actions to be taken</a:t>
            </a:r>
            <a:b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if	   -&gt;	then</a:t>
            </a:r>
            <a:b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condition  -&gt;	action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Working memory contains topological and state</a:t>
            </a:r>
            <a:b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information of the network; recognizes system going into</a:t>
            </a:r>
            <a:b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faulty state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Inference engine in cooperation with knowledge base</a:t>
            </a:r>
            <a:b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decides on the action to be taken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Knowledge Base executes the action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Process is interactive</a:t>
            </a:r>
          </a:p>
        </p:txBody>
      </p:sp>
      <p:cxnSp>
        <p:nvCxnSpPr>
          <p:cNvPr id="291" name="Shape 291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92" name="Shape 292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293" name="Shape 293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294" name="Shape 294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95" name="Shape 295"/>
          <p:cNvSpPr txBox="1"/>
          <p:nvPr/>
        </p:nvSpPr>
        <p:spPr>
          <a:xfrm>
            <a:off x="533400" y="228600"/>
            <a:ext cx="5714999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11		     	          Network Management Applications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0" name="Shape 300"/>
          <p:cNvCxnSpPr/>
          <p:nvPr/>
        </p:nvCxnSpPr>
        <p:spPr>
          <a:xfrm>
            <a:off x="609600" y="5257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01" name="Shape 301"/>
          <p:cNvSpPr txBox="1"/>
          <p:nvPr/>
        </p:nvSpPr>
        <p:spPr>
          <a:xfrm>
            <a:off x="0" y="52578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sp>
        <p:nvSpPr>
          <p:cNvPr id="302" name="Shape 302"/>
          <p:cNvSpPr txBox="1"/>
          <p:nvPr/>
        </p:nvSpPr>
        <p:spPr>
          <a:xfrm>
            <a:off x="533400" y="533400"/>
            <a:ext cx="5638800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Rule-Based Reasoning</a:t>
            </a:r>
          </a:p>
        </p:txBody>
      </p:sp>
      <p:sp>
        <p:nvSpPr>
          <p:cNvPr id="303" name="Shape 303"/>
          <p:cNvSpPr txBox="1"/>
          <p:nvPr/>
        </p:nvSpPr>
        <p:spPr>
          <a:xfrm>
            <a:off x="533400" y="1295400"/>
            <a:ext cx="5819774" cy="28622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Rule-based paradigm is an iterative process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RBR is “brittle” if no precedence exists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 exponential growth in knowledge base poses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problem in scalability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Problem with instability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if packet loss &lt; 10%		alarm green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if packet loss =&gt; 10% &lt; 15%	alarm yellow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if packet loss =&gt; 15%		alarm red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Solution using fuzzy logic</a:t>
            </a:r>
          </a:p>
        </p:txBody>
      </p:sp>
      <p:cxnSp>
        <p:nvCxnSpPr>
          <p:cNvPr id="304" name="Shape 304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05" name="Shape 305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306" name="Shape 306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307" name="Shape 307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08" name="Shape 308"/>
          <p:cNvSpPr txBox="1"/>
          <p:nvPr/>
        </p:nvSpPr>
        <p:spPr>
          <a:xfrm>
            <a:off x="533400" y="228600"/>
            <a:ext cx="5714999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11		     	          Network Management Applications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" name="Shape 69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70" name="Shape 70"/>
          <p:cNvSpPr txBox="1"/>
          <p:nvPr/>
        </p:nvSpPr>
        <p:spPr>
          <a:xfrm>
            <a:off x="609600" y="1066800"/>
            <a:ext cx="5638800" cy="3127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71" name="Shape 71"/>
          <p:cNvSpPr txBox="1"/>
          <p:nvPr/>
        </p:nvSpPr>
        <p:spPr>
          <a:xfrm>
            <a:off x="609600" y="1066800"/>
            <a:ext cx="5638800" cy="3127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cxnSp>
        <p:nvCxnSpPr>
          <p:cNvPr id="72" name="Shape 72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73" name="Shape 73"/>
          <p:cNvSpPr txBox="1"/>
          <p:nvPr/>
        </p:nvSpPr>
        <p:spPr>
          <a:xfrm>
            <a:off x="533400" y="228600"/>
            <a:ext cx="5714999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11		     	          Network Management Applications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4" name="Shape 74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75" name="Shape 75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5829299" cy="533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Objectives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5829299" cy="7086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 and system management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Configuration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Fault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Performance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Security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Accounting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Configuration management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Configuration management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Service/Network provisioning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Inventory management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Fault management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Fault detection and isolation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Correlation techniques for root cause analysis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Performance management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Performance metrics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 monitoring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Problem isolation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Performance statistics</a:t>
            </a:r>
          </a:p>
          <a:p>
            <a:pPr marL="342900" marR="0" lvl="0" indent="-34290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(continued)</a:t>
            </a:r>
          </a:p>
        </p:txBody>
      </p:sp>
      <p:sp>
        <p:nvSpPr>
          <p:cNvPr id="78" name="Shape 78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3" name="Shape 313"/>
          <p:cNvCxnSpPr/>
          <p:nvPr/>
        </p:nvCxnSpPr>
        <p:spPr>
          <a:xfrm>
            <a:off x="609600" y="5638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14" name="Shape 314"/>
          <p:cNvSpPr txBox="1"/>
          <p:nvPr/>
        </p:nvSpPr>
        <p:spPr>
          <a:xfrm>
            <a:off x="0" y="56388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sp>
        <p:nvSpPr>
          <p:cNvPr id="315" name="Shape 315"/>
          <p:cNvSpPr txBox="1"/>
          <p:nvPr/>
        </p:nvSpPr>
        <p:spPr>
          <a:xfrm>
            <a:off x="0" y="533400"/>
            <a:ext cx="6858000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Configuration for RBR Example</a:t>
            </a:r>
          </a:p>
        </p:txBody>
      </p:sp>
      <p:pic>
        <p:nvPicPr>
          <p:cNvPr id="316" name="Shape 3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447800"/>
            <a:ext cx="5840412" cy="40989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7" name="Shape 317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18" name="Shape 318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319" name="Shape 319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320" name="Shape 320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21" name="Shape 321"/>
          <p:cNvSpPr txBox="1"/>
          <p:nvPr/>
        </p:nvSpPr>
        <p:spPr>
          <a:xfrm>
            <a:off x="533400" y="228600"/>
            <a:ext cx="5714999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11		     	          Network Management Applications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6" name="Shape 326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27" name="Shape 327"/>
          <p:cNvCxnSpPr/>
          <p:nvPr/>
        </p:nvCxnSpPr>
        <p:spPr>
          <a:xfrm>
            <a:off x="609600" y="5257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28" name="Shape 328"/>
          <p:cNvSpPr txBox="1"/>
          <p:nvPr/>
        </p:nvSpPr>
        <p:spPr>
          <a:xfrm>
            <a:off x="0" y="52578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sp>
        <p:nvSpPr>
          <p:cNvPr id="329" name="Shape 329"/>
          <p:cNvSpPr txBox="1"/>
          <p:nvPr/>
        </p:nvSpPr>
        <p:spPr>
          <a:xfrm>
            <a:off x="533400" y="533400"/>
            <a:ext cx="5638800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RBR Example</a:t>
            </a:r>
          </a:p>
        </p:txBody>
      </p:sp>
      <p:pic>
        <p:nvPicPr>
          <p:cNvPr id="330" name="Shape 3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1295400"/>
            <a:ext cx="6096000" cy="1166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Shape 3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4800" y="3048000"/>
            <a:ext cx="6248399" cy="199548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2" name="Shape 332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33" name="Shape 333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334" name="Shape 334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335" name="Shape 335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36" name="Shape 336"/>
          <p:cNvSpPr txBox="1"/>
          <p:nvPr/>
        </p:nvSpPr>
        <p:spPr>
          <a:xfrm>
            <a:off x="533400" y="228600"/>
            <a:ext cx="5714999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11		     	          Network Management Applications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1" name="Shape 341"/>
          <p:cNvCxnSpPr/>
          <p:nvPr/>
        </p:nvCxnSpPr>
        <p:spPr>
          <a:xfrm>
            <a:off x="609600" y="5334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42" name="Shape 342"/>
          <p:cNvSpPr txBox="1"/>
          <p:nvPr/>
        </p:nvSpPr>
        <p:spPr>
          <a:xfrm>
            <a:off x="0" y="53340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sp>
        <p:nvSpPr>
          <p:cNvPr id="343" name="Shape 343"/>
          <p:cNvSpPr txBox="1"/>
          <p:nvPr/>
        </p:nvSpPr>
        <p:spPr>
          <a:xfrm>
            <a:off x="533400" y="533400"/>
            <a:ext cx="5638800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Model-Based Reasoning</a:t>
            </a:r>
          </a:p>
        </p:txBody>
      </p:sp>
      <p:pic>
        <p:nvPicPr>
          <p:cNvPr id="344" name="Shape 3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1066800"/>
            <a:ext cx="5527675" cy="4273550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Shape 345"/>
          <p:cNvSpPr txBox="1"/>
          <p:nvPr/>
        </p:nvSpPr>
        <p:spPr>
          <a:xfrm>
            <a:off x="457200" y="5715000"/>
            <a:ext cx="6307137" cy="16160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Object-oriented model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Model is a representation of the component it models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Model has attributes and relations to other models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Relationship between objects reflected in a similar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relationship between models</a:t>
            </a:r>
          </a:p>
        </p:txBody>
      </p:sp>
      <p:cxnSp>
        <p:nvCxnSpPr>
          <p:cNvPr id="346" name="Shape 346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47" name="Shape 347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348" name="Shape 348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349" name="Shape 349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50" name="Shape 350"/>
          <p:cNvSpPr txBox="1"/>
          <p:nvPr/>
        </p:nvSpPr>
        <p:spPr>
          <a:xfrm>
            <a:off x="533400" y="228600"/>
            <a:ext cx="5714999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11		     	          Network Management Applications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5" name="Shape 355"/>
          <p:cNvCxnSpPr/>
          <p:nvPr/>
        </p:nvCxnSpPr>
        <p:spPr>
          <a:xfrm>
            <a:off x="609600" y="6781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56" name="Shape 356"/>
          <p:cNvSpPr txBox="1"/>
          <p:nvPr/>
        </p:nvSpPr>
        <p:spPr>
          <a:xfrm>
            <a:off x="0" y="67818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sp>
        <p:nvSpPr>
          <p:cNvPr id="357" name="Shape 357"/>
          <p:cNvSpPr txBox="1"/>
          <p:nvPr/>
        </p:nvSpPr>
        <p:spPr>
          <a:xfrm>
            <a:off x="457200" y="533400"/>
            <a:ext cx="5638800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MBR Event Correlator</a:t>
            </a:r>
          </a:p>
        </p:txBody>
      </p:sp>
      <p:sp>
        <p:nvSpPr>
          <p:cNvPr id="358" name="Shape 358"/>
          <p:cNvSpPr txBox="1"/>
          <p:nvPr/>
        </p:nvSpPr>
        <p:spPr>
          <a:xfrm>
            <a:off x="593725" y="1154112"/>
            <a:ext cx="1243012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Example:</a:t>
            </a:r>
          </a:p>
        </p:txBody>
      </p:sp>
      <p:cxnSp>
        <p:nvCxnSpPr>
          <p:cNvPr id="359" name="Shape 359"/>
          <p:cNvCxnSpPr/>
          <p:nvPr/>
        </p:nvCxnSpPr>
        <p:spPr>
          <a:xfrm>
            <a:off x="3124200" y="1981200"/>
            <a:ext cx="0" cy="381000"/>
          </a:xfrm>
          <a:prstGeom prst="straightConnector1">
            <a:avLst/>
          </a:prstGeom>
          <a:noFill/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triangle" w="med" len="med"/>
          </a:ln>
        </p:spPr>
      </p:cxnSp>
      <p:sp>
        <p:nvSpPr>
          <p:cNvPr id="360" name="Shape 360"/>
          <p:cNvSpPr txBox="1"/>
          <p:nvPr/>
        </p:nvSpPr>
        <p:spPr>
          <a:xfrm>
            <a:off x="1524000" y="2438400"/>
            <a:ext cx="3375025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Recognized by Hub 1 model</a:t>
            </a:r>
          </a:p>
        </p:txBody>
      </p:sp>
      <p:cxnSp>
        <p:nvCxnSpPr>
          <p:cNvPr id="361" name="Shape 361"/>
          <p:cNvCxnSpPr/>
          <p:nvPr/>
        </p:nvCxnSpPr>
        <p:spPr>
          <a:xfrm>
            <a:off x="3124200" y="2895600"/>
            <a:ext cx="0" cy="381000"/>
          </a:xfrm>
          <a:prstGeom prst="straightConnector1">
            <a:avLst/>
          </a:prstGeom>
          <a:noFill/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triangle" w="med" len="med"/>
          </a:ln>
        </p:spPr>
      </p:cxnSp>
      <p:sp>
        <p:nvSpPr>
          <p:cNvPr id="362" name="Shape 362"/>
          <p:cNvSpPr txBox="1"/>
          <p:nvPr/>
        </p:nvSpPr>
        <p:spPr>
          <a:xfrm>
            <a:off x="1219200" y="3352800"/>
            <a:ext cx="4021136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Hub 1 model queries router model</a:t>
            </a:r>
          </a:p>
        </p:txBody>
      </p:sp>
      <p:sp>
        <p:nvSpPr>
          <p:cNvPr id="363" name="Shape 363"/>
          <p:cNvSpPr txBox="1"/>
          <p:nvPr/>
        </p:nvSpPr>
        <p:spPr>
          <a:xfrm>
            <a:off x="2438400" y="1524000"/>
            <a:ext cx="1384299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Hub 1 fails</a:t>
            </a:r>
          </a:p>
        </p:txBody>
      </p:sp>
      <p:sp>
        <p:nvSpPr>
          <p:cNvPr id="364" name="Shape 364"/>
          <p:cNvSpPr txBox="1"/>
          <p:nvPr/>
        </p:nvSpPr>
        <p:spPr>
          <a:xfrm rot="-2820000">
            <a:off x="2867817" y="3950493"/>
            <a:ext cx="512761" cy="533399"/>
          </a:xfrm>
          <a:prstGeom prst="rect">
            <a:avLst/>
          </a:prstGeom>
          <a:solidFill>
            <a:schemeClr val="accent1"/>
          </a:solidFill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5" name="Shape 365"/>
          <p:cNvCxnSpPr/>
          <p:nvPr/>
        </p:nvCxnSpPr>
        <p:spPr>
          <a:xfrm rot="10800000">
            <a:off x="914399" y="4191000"/>
            <a:ext cx="1828800" cy="0"/>
          </a:xfrm>
          <a:prstGeom prst="straightConnector1">
            <a:avLst/>
          </a:prstGeom>
          <a:noFill/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66" name="Shape 366"/>
          <p:cNvSpPr txBox="1"/>
          <p:nvPr/>
        </p:nvSpPr>
        <p:spPr>
          <a:xfrm>
            <a:off x="990600" y="4267200"/>
            <a:ext cx="1976437" cy="701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Router model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declares failure </a:t>
            </a:r>
          </a:p>
        </p:txBody>
      </p:sp>
      <p:cxnSp>
        <p:nvCxnSpPr>
          <p:cNvPr id="367" name="Shape 367"/>
          <p:cNvCxnSpPr/>
          <p:nvPr/>
        </p:nvCxnSpPr>
        <p:spPr>
          <a:xfrm>
            <a:off x="990600" y="4191000"/>
            <a:ext cx="0" cy="1143000"/>
          </a:xfrm>
          <a:prstGeom prst="straightConnector1">
            <a:avLst/>
          </a:prstGeom>
          <a:noFill/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triangle" w="med" len="med"/>
          </a:ln>
        </p:spPr>
      </p:cxnSp>
      <p:sp>
        <p:nvSpPr>
          <p:cNvPr id="368" name="Shape 368"/>
          <p:cNvSpPr txBox="1"/>
          <p:nvPr/>
        </p:nvSpPr>
        <p:spPr>
          <a:xfrm>
            <a:off x="304800" y="5410200"/>
            <a:ext cx="2427287" cy="701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Hub 1 model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declares  NO failure</a:t>
            </a:r>
          </a:p>
        </p:txBody>
      </p:sp>
      <p:cxnSp>
        <p:nvCxnSpPr>
          <p:cNvPr id="369" name="Shape 369"/>
          <p:cNvCxnSpPr/>
          <p:nvPr/>
        </p:nvCxnSpPr>
        <p:spPr>
          <a:xfrm rot="10800000">
            <a:off x="3428999" y="4191000"/>
            <a:ext cx="1828800" cy="0"/>
          </a:xfrm>
          <a:prstGeom prst="straightConnector1">
            <a:avLst/>
          </a:prstGeom>
          <a:noFill/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70" name="Shape 370"/>
          <p:cNvCxnSpPr/>
          <p:nvPr/>
        </p:nvCxnSpPr>
        <p:spPr>
          <a:xfrm>
            <a:off x="5257800" y="4191000"/>
            <a:ext cx="0" cy="1143000"/>
          </a:xfrm>
          <a:prstGeom prst="straightConnector1">
            <a:avLst/>
          </a:prstGeom>
          <a:noFill/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triangle" w="med" len="med"/>
          </a:ln>
        </p:spPr>
      </p:cxnSp>
      <p:sp>
        <p:nvSpPr>
          <p:cNvPr id="371" name="Shape 371"/>
          <p:cNvSpPr txBox="1"/>
          <p:nvPr/>
        </p:nvSpPr>
        <p:spPr>
          <a:xfrm>
            <a:off x="3565525" y="4202112"/>
            <a:ext cx="1708149" cy="1006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Router model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declares no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failure</a:t>
            </a:r>
          </a:p>
        </p:txBody>
      </p:sp>
      <p:sp>
        <p:nvSpPr>
          <p:cNvPr id="372" name="Shape 372"/>
          <p:cNvSpPr txBox="1"/>
          <p:nvPr/>
        </p:nvSpPr>
        <p:spPr>
          <a:xfrm>
            <a:off x="4343400" y="5334000"/>
            <a:ext cx="1992311" cy="701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Hub 1 model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declares Failure</a:t>
            </a:r>
          </a:p>
        </p:txBody>
      </p:sp>
      <p:cxnSp>
        <p:nvCxnSpPr>
          <p:cNvPr id="373" name="Shape 373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74" name="Shape 374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375" name="Shape 375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376" name="Shape 376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77" name="Shape 377"/>
          <p:cNvSpPr txBox="1"/>
          <p:nvPr/>
        </p:nvSpPr>
        <p:spPr>
          <a:xfrm>
            <a:off x="533400" y="228600"/>
            <a:ext cx="5714999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11		     	          Network Management Applications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2" name="Shape 382"/>
          <p:cNvCxnSpPr/>
          <p:nvPr/>
        </p:nvCxnSpPr>
        <p:spPr>
          <a:xfrm>
            <a:off x="609600" y="4953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83" name="Shape 383"/>
          <p:cNvSpPr txBox="1"/>
          <p:nvPr/>
        </p:nvSpPr>
        <p:spPr>
          <a:xfrm>
            <a:off x="0" y="49530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sp>
        <p:nvSpPr>
          <p:cNvPr id="384" name="Shape 384"/>
          <p:cNvSpPr txBox="1"/>
          <p:nvPr/>
        </p:nvSpPr>
        <p:spPr>
          <a:xfrm>
            <a:off x="533400" y="533400"/>
            <a:ext cx="5638800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Case-Based Reasoning</a:t>
            </a:r>
          </a:p>
        </p:txBody>
      </p:sp>
      <p:pic>
        <p:nvPicPr>
          <p:cNvPr id="385" name="Shape 3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1828800"/>
            <a:ext cx="5638800" cy="2378074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Shape 386"/>
          <p:cNvSpPr txBox="1"/>
          <p:nvPr/>
        </p:nvSpPr>
        <p:spPr>
          <a:xfrm>
            <a:off x="517525" y="5421312"/>
            <a:ext cx="5372099" cy="28352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Unit of knowledge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RBR	rule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CBR	case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CBR based on the case experienced before;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extend to the current situation by adaptation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Three adaptation schemes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Parameterized adaptation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Abstraction / respecialization adaptation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Critic-based adaptation</a:t>
            </a:r>
          </a:p>
        </p:txBody>
      </p:sp>
      <p:cxnSp>
        <p:nvCxnSpPr>
          <p:cNvPr id="387" name="Shape 387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88" name="Shape 388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389" name="Shape 389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390" name="Shape 390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91" name="Shape 391"/>
          <p:cNvSpPr txBox="1"/>
          <p:nvPr/>
        </p:nvSpPr>
        <p:spPr>
          <a:xfrm>
            <a:off x="533400" y="228600"/>
            <a:ext cx="5714999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11		     	          Network Management Applications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6" name="Shape 396"/>
          <p:cNvCxnSpPr/>
          <p:nvPr/>
        </p:nvCxnSpPr>
        <p:spPr>
          <a:xfrm>
            <a:off x="609600" y="5257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97" name="Shape 397"/>
          <p:cNvSpPr txBox="1"/>
          <p:nvPr/>
        </p:nvSpPr>
        <p:spPr>
          <a:xfrm>
            <a:off x="0" y="52578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sp>
        <p:nvSpPr>
          <p:cNvPr id="398" name="Shape 398"/>
          <p:cNvSpPr txBox="1"/>
          <p:nvPr/>
        </p:nvSpPr>
        <p:spPr>
          <a:xfrm>
            <a:off x="457200" y="533400"/>
            <a:ext cx="5976936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CBR: Matching Trouble Ticket</a:t>
            </a:r>
          </a:p>
        </p:txBody>
      </p:sp>
      <p:sp>
        <p:nvSpPr>
          <p:cNvPr id="399" name="Shape 399"/>
          <p:cNvSpPr txBox="1"/>
          <p:nvPr/>
        </p:nvSpPr>
        <p:spPr>
          <a:xfrm>
            <a:off x="441325" y="1230312"/>
            <a:ext cx="4922837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Example: File transfer throughput problem</a:t>
            </a:r>
          </a:p>
        </p:txBody>
      </p:sp>
      <p:pic>
        <p:nvPicPr>
          <p:cNvPr id="400" name="Shape 4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8012" y="1987550"/>
            <a:ext cx="5616575" cy="1936749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Shape 401"/>
          <p:cNvSpPr txBox="1"/>
          <p:nvPr/>
        </p:nvSpPr>
        <p:spPr>
          <a:xfrm>
            <a:off x="533400" y="5715000"/>
            <a:ext cx="4951411" cy="701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Trouble ticket in case library: A = f(F)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Parameter A is a function of Parameter F</a:t>
            </a:r>
          </a:p>
        </p:txBody>
      </p:sp>
      <p:cxnSp>
        <p:nvCxnSpPr>
          <p:cNvPr id="402" name="Shape 402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03" name="Shape 403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404" name="Shape 404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405" name="Shape 405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06" name="Shape 406"/>
          <p:cNvSpPr txBox="1"/>
          <p:nvPr/>
        </p:nvSpPr>
        <p:spPr>
          <a:xfrm>
            <a:off x="533400" y="228600"/>
            <a:ext cx="5714999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11		     	          Network Management Applications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1" name="Shape 411"/>
          <p:cNvCxnSpPr/>
          <p:nvPr/>
        </p:nvCxnSpPr>
        <p:spPr>
          <a:xfrm>
            <a:off x="609600" y="5257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12" name="Shape 412"/>
          <p:cNvSpPr txBox="1"/>
          <p:nvPr/>
        </p:nvSpPr>
        <p:spPr>
          <a:xfrm>
            <a:off x="0" y="52578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sp>
        <p:nvSpPr>
          <p:cNvPr id="413" name="Shape 413"/>
          <p:cNvSpPr txBox="1"/>
          <p:nvPr/>
        </p:nvSpPr>
        <p:spPr>
          <a:xfrm>
            <a:off x="304800" y="533400"/>
            <a:ext cx="6319837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CBR: Parameterized Adaptation</a:t>
            </a:r>
          </a:p>
        </p:txBody>
      </p:sp>
      <p:pic>
        <p:nvPicPr>
          <p:cNvPr id="414" name="Shape 4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8012" y="1822450"/>
            <a:ext cx="5599112" cy="1938336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Shape 415"/>
          <p:cNvSpPr txBox="1"/>
          <p:nvPr/>
        </p:nvSpPr>
        <p:spPr>
          <a:xfrm>
            <a:off x="533400" y="5715000"/>
            <a:ext cx="5407025" cy="1006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= f(F)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A’ = f(F’)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Functional relationship f(x) remains the same</a:t>
            </a:r>
          </a:p>
        </p:txBody>
      </p:sp>
      <p:cxnSp>
        <p:nvCxnSpPr>
          <p:cNvPr id="416" name="Shape 416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17" name="Shape 417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418" name="Shape 418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419" name="Shape 419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20" name="Shape 420"/>
          <p:cNvSpPr txBox="1"/>
          <p:nvPr/>
        </p:nvSpPr>
        <p:spPr>
          <a:xfrm>
            <a:off x="533400" y="228600"/>
            <a:ext cx="5714999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11		     	          Network Management Applications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5" name="Shape 425"/>
          <p:cNvCxnSpPr/>
          <p:nvPr/>
        </p:nvCxnSpPr>
        <p:spPr>
          <a:xfrm>
            <a:off x="609600" y="57912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26" name="Shape 426"/>
          <p:cNvSpPr txBox="1"/>
          <p:nvPr/>
        </p:nvSpPr>
        <p:spPr>
          <a:xfrm>
            <a:off x="0" y="57912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sp>
        <p:nvSpPr>
          <p:cNvPr id="427" name="Shape 427"/>
          <p:cNvSpPr txBox="1"/>
          <p:nvPr/>
        </p:nvSpPr>
        <p:spPr>
          <a:xfrm>
            <a:off x="381000" y="533400"/>
            <a:ext cx="6357936" cy="519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CBR: Abstraction / Respecialization</a:t>
            </a:r>
          </a:p>
        </p:txBody>
      </p:sp>
      <p:pic>
        <p:nvPicPr>
          <p:cNvPr id="428" name="Shape 4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1066800"/>
            <a:ext cx="6276974" cy="4933949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Shape 429"/>
          <p:cNvSpPr txBox="1"/>
          <p:nvPr/>
        </p:nvSpPr>
        <p:spPr>
          <a:xfrm>
            <a:off x="533400" y="6183312"/>
            <a:ext cx="4859336" cy="14319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Two possible resolutions</a:t>
            </a:r>
          </a:p>
          <a:p>
            <a:pPr marL="457200" marR="0" lvl="1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= f(F)	Adjust network load level</a:t>
            </a:r>
          </a:p>
          <a:p>
            <a:pPr marL="457200" marR="0" lvl="1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 = g(F)	Adjust bandwidth</a:t>
            </a: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Resolution based on constraint imposed</a:t>
            </a:r>
          </a:p>
        </p:txBody>
      </p:sp>
      <p:cxnSp>
        <p:nvCxnSpPr>
          <p:cNvPr id="430" name="Shape 430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31" name="Shape 431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432" name="Shape 432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433" name="Shape 433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34" name="Shape 434"/>
          <p:cNvSpPr txBox="1"/>
          <p:nvPr/>
        </p:nvSpPr>
        <p:spPr>
          <a:xfrm>
            <a:off x="533400" y="228600"/>
            <a:ext cx="5714999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11		     	          Network Management Applications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9" name="Shape 439"/>
          <p:cNvCxnSpPr/>
          <p:nvPr/>
        </p:nvCxnSpPr>
        <p:spPr>
          <a:xfrm>
            <a:off x="609600" y="5257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40" name="Shape 440"/>
          <p:cNvSpPr txBox="1"/>
          <p:nvPr/>
        </p:nvSpPr>
        <p:spPr>
          <a:xfrm>
            <a:off x="0" y="52578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sp>
        <p:nvSpPr>
          <p:cNvPr id="441" name="Shape 441"/>
          <p:cNvSpPr txBox="1"/>
          <p:nvPr/>
        </p:nvSpPr>
        <p:spPr>
          <a:xfrm>
            <a:off x="0" y="533400"/>
            <a:ext cx="6858000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CBR: Critic-Based Adaptation</a:t>
            </a:r>
          </a:p>
        </p:txBody>
      </p:sp>
      <p:pic>
        <p:nvPicPr>
          <p:cNvPr id="442" name="Shape 4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3875" y="1590675"/>
            <a:ext cx="5514975" cy="1904999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Shape 443"/>
          <p:cNvSpPr txBox="1"/>
          <p:nvPr/>
        </p:nvSpPr>
        <p:spPr>
          <a:xfrm>
            <a:off x="517525" y="5649912"/>
            <a:ext cx="5195886" cy="1006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Human expertise introduces a new case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 (network load) is an additional parameter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added to the functional relationship</a:t>
            </a:r>
          </a:p>
        </p:txBody>
      </p:sp>
      <p:cxnSp>
        <p:nvCxnSpPr>
          <p:cNvPr id="444" name="Shape 444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45" name="Shape 445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446" name="Shape 446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447" name="Shape 447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48" name="Shape 448"/>
          <p:cNvSpPr txBox="1"/>
          <p:nvPr/>
        </p:nvSpPr>
        <p:spPr>
          <a:xfrm>
            <a:off x="533400" y="228600"/>
            <a:ext cx="5714999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11		     	          Network Management Applications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3" name="Shape 453"/>
          <p:cNvCxnSpPr/>
          <p:nvPr/>
        </p:nvCxnSpPr>
        <p:spPr>
          <a:xfrm>
            <a:off x="609600" y="65532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54" name="Shape 454"/>
          <p:cNvSpPr txBox="1"/>
          <p:nvPr/>
        </p:nvSpPr>
        <p:spPr>
          <a:xfrm>
            <a:off x="0" y="65532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sp>
        <p:nvSpPr>
          <p:cNvPr id="455" name="Shape 455"/>
          <p:cNvSpPr txBox="1"/>
          <p:nvPr/>
        </p:nvSpPr>
        <p:spPr>
          <a:xfrm>
            <a:off x="533400" y="533400"/>
            <a:ext cx="5638800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CBR-Based Critter</a:t>
            </a:r>
          </a:p>
        </p:txBody>
      </p:sp>
      <p:pic>
        <p:nvPicPr>
          <p:cNvPr id="456" name="Shape 4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800" y="1143000"/>
            <a:ext cx="4549775" cy="5333999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Shape 457"/>
          <p:cNvSpPr txBox="1"/>
          <p:nvPr/>
        </p:nvSpPr>
        <p:spPr>
          <a:xfrm>
            <a:off x="533400" y="6934200"/>
            <a:ext cx="5975350" cy="13112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CRITTER is CBR-based trouble resolution system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Integrated with Cabletron Spectrum NMS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“Propose” is additional (5th) module to CBR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architecture; permits manual intervention</a:t>
            </a:r>
          </a:p>
        </p:txBody>
      </p:sp>
      <p:cxnSp>
        <p:nvCxnSpPr>
          <p:cNvPr id="458" name="Shape 458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59" name="Shape 459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460" name="Shape 460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461" name="Shape 461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62" name="Shape 462"/>
          <p:cNvSpPr txBox="1"/>
          <p:nvPr/>
        </p:nvSpPr>
        <p:spPr>
          <a:xfrm>
            <a:off x="533400" y="228600"/>
            <a:ext cx="5714999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11		     	          Network Management Applications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3" name="Shape 83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84" name="Shape 84"/>
          <p:cNvSpPr txBox="1"/>
          <p:nvPr/>
        </p:nvSpPr>
        <p:spPr>
          <a:xfrm>
            <a:off x="609600" y="1066800"/>
            <a:ext cx="5638800" cy="3127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85" name="Shape 85"/>
          <p:cNvSpPr txBox="1"/>
          <p:nvPr/>
        </p:nvSpPr>
        <p:spPr>
          <a:xfrm>
            <a:off x="609600" y="1066800"/>
            <a:ext cx="5638800" cy="3127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cxnSp>
        <p:nvCxnSpPr>
          <p:cNvPr id="86" name="Shape 86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87" name="Shape 87"/>
          <p:cNvSpPr txBox="1"/>
          <p:nvPr/>
        </p:nvSpPr>
        <p:spPr>
          <a:xfrm>
            <a:off x="533400" y="228600"/>
            <a:ext cx="5714999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11		     	          Network Management Applications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8" name="Shape 88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89" name="Shape 89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5829299" cy="533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Objectives (cont.)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5829299" cy="6019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Security management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Security policies and procedures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Security threats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Firewall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Cryptography: keys, algorithms, authentication, and authorization schemes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Secure message transfer methods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Accounting management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Report management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Policy-based management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Service level management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Quality of service, QoS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Service level agreement, SLA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Shape 92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7" name="Shape 467"/>
          <p:cNvCxnSpPr/>
          <p:nvPr/>
        </p:nvCxnSpPr>
        <p:spPr>
          <a:xfrm>
            <a:off x="609600" y="51816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68" name="Shape 468"/>
          <p:cNvSpPr txBox="1"/>
          <p:nvPr/>
        </p:nvSpPr>
        <p:spPr>
          <a:xfrm>
            <a:off x="0" y="51816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sp>
        <p:nvSpPr>
          <p:cNvPr id="469" name="Shape 469"/>
          <p:cNvSpPr txBox="1"/>
          <p:nvPr/>
        </p:nvSpPr>
        <p:spPr>
          <a:xfrm>
            <a:off x="466725" y="533400"/>
            <a:ext cx="5934074" cy="106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Codebook Correlation Model: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Generic </a:t>
            </a:r>
            <a:r>
              <a:rPr lang="en-US" sz="3200" b="1" i="0" u="none" strike="noStrike" cap="none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Architecture</a:t>
            </a:r>
            <a:r>
              <a:rPr lang="ar-SA" sz="3200" b="1" i="0" u="none" strike="noStrike" cap="none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مهم </a:t>
            </a:r>
            <a:endParaRPr lang="en-US" sz="32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Shape 470"/>
          <p:cNvSpPr txBox="1"/>
          <p:nvPr/>
        </p:nvSpPr>
        <p:spPr>
          <a:xfrm>
            <a:off x="441325" y="5649912"/>
            <a:ext cx="6153149" cy="25304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Yemini, et. al. proposed this model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Monitors capture alarm events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Configuration model contains the configuration of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the network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Event model represents events and their causal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relationships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Correlator correlates alarm events with event model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and determines the problem that caused the events</a:t>
            </a:r>
          </a:p>
        </p:txBody>
      </p:sp>
      <p:pic>
        <p:nvPicPr>
          <p:cNvPr id="471" name="Shape 4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2209800"/>
            <a:ext cx="5083174" cy="165258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2" name="Shape 472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73" name="Shape 473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474" name="Shape 474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475" name="Shape 475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76" name="Shape 476"/>
          <p:cNvSpPr txBox="1"/>
          <p:nvPr/>
        </p:nvSpPr>
        <p:spPr>
          <a:xfrm>
            <a:off x="533400" y="228600"/>
            <a:ext cx="5714999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11		     	          Network Management Applications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Shape 477"/>
          <p:cNvSpPr txBox="1"/>
          <p:nvPr/>
        </p:nvSpPr>
        <p:spPr>
          <a:xfrm>
            <a:off x="609600" y="4217987"/>
            <a:ext cx="5562600" cy="2778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11.18  Generic Architecture of an Event Correlation System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2" name="Shape 482"/>
          <p:cNvCxnSpPr/>
          <p:nvPr/>
        </p:nvCxnSpPr>
        <p:spPr>
          <a:xfrm>
            <a:off x="609600" y="61722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83" name="Shape 483"/>
          <p:cNvSpPr txBox="1"/>
          <p:nvPr/>
        </p:nvSpPr>
        <p:spPr>
          <a:xfrm>
            <a:off x="0" y="61722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sp>
        <p:nvSpPr>
          <p:cNvPr id="484" name="Shape 484"/>
          <p:cNvSpPr txBox="1"/>
          <p:nvPr/>
        </p:nvSpPr>
        <p:spPr>
          <a:xfrm>
            <a:off x="533400" y="533400"/>
            <a:ext cx="5638800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Codebook </a:t>
            </a:r>
            <a:r>
              <a:rPr lang="en-US" sz="3200" b="1" i="0" u="none" strike="noStrike" cap="none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Approach</a:t>
            </a:r>
            <a:r>
              <a:rPr lang="ar-SA" sz="3200" b="1" i="0" u="none" strike="noStrike" cap="none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مهم </a:t>
            </a:r>
            <a:endParaRPr lang="en-US" sz="32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Shape 485"/>
          <p:cNvSpPr txBox="1"/>
          <p:nvPr/>
        </p:nvSpPr>
        <p:spPr>
          <a:xfrm>
            <a:off x="457200" y="1676400"/>
            <a:ext cx="5746750" cy="19208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Correlation algorithms based upon coding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approach to even correlation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Problem events viewed as messages generated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by a system and </a:t>
            </a:r>
            <a:r>
              <a:rPr lang="en-US" sz="2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encoded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sets of alarms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Correlator </a:t>
            </a:r>
            <a:r>
              <a:rPr lang="en-US" sz="2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decodes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problem messages to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identify the problems</a:t>
            </a:r>
          </a:p>
        </p:txBody>
      </p:sp>
      <p:sp>
        <p:nvSpPr>
          <p:cNvPr id="486" name="Shape 486"/>
          <p:cNvSpPr txBox="1"/>
          <p:nvPr/>
        </p:nvSpPr>
        <p:spPr>
          <a:xfrm>
            <a:off x="533400" y="1219200"/>
            <a:ext cx="1441449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Approach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</p:txBody>
      </p:sp>
      <p:sp>
        <p:nvSpPr>
          <p:cNvPr id="487" name="Shape 487"/>
          <p:cNvSpPr txBox="1"/>
          <p:nvPr/>
        </p:nvSpPr>
        <p:spPr>
          <a:xfrm>
            <a:off x="381000" y="3733800"/>
            <a:ext cx="6399212" cy="22463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Two phases: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Codebook selection phase: Problems to be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monitored identified and the symptoms they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generate are associated with the problem.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This generates codebook (problem-symptom matrix)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Correlator compares alarm events with codebook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and identifies the problem.</a:t>
            </a:r>
          </a:p>
        </p:txBody>
      </p:sp>
      <p:cxnSp>
        <p:nvCxnSpPr>
          <p:cNvPr id="488" name="Shape 488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89" name="Shape 489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490" name="Shape 490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491" name="Shape 491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92" name="Shape 492"/>
          <p:cNvSpPr txBox="1"/>
          <p:nvPr/>
        </p:nvSpPr>
        <p:spPr>
          <a:xfrm>
            <a:off x="533400" y="228600"/>
            <a:ext cx="5714999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11		     	          Network Management Applications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7" name="Shape 497"/>
          <p:cNvCxnSpPr/>
          <p:nvPr/>
        </p:nvCxnSpPr>
        <p:spPr>
          <a:xfrm>
            <a:off x="609600" y="5257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98" name="Shape 498"/>
          <p:cNvSpPr txBox="1"/>
          <p:nvPr/>
        </p:nvSpPr>
        <p:spPr>
          <a:xfrm>
            <a:off x="0" y="52578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sp>
        <p:nvSpPr>
          <p:cNvPr id="499" name="Shape 499"/>
          <p:cNvSpPr txBox="1"/>
          <p:nvPr/>
        </p:nvSpPr>
        <p:spPr>
          <a:xfrm>
            <a:off x="457200" y="533400"/>
            <a:ext cx="5638800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Causality Graph</a:t>
            </a:r>
          </a:p>
        </p:txBody>
      </p:sp>
      <p:pic>
        <p:nvPicPr>
          <p:cNvPr id="500" name="Shape 5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1295400"/>
            <a:ext cx="5562600" cy="2960687"/>
          </a:xfrm>
          <a:prstGeom prst="rect">
            <a:avLst/>
          </a:prstGeom>
          <a:noFill/>
          <a:ln>
            <a:noFill/>
          </a:ln>
        </p:spPr>
      </p:pic>
      <p:sp>
        <p:nvSpPr>
          <p:cNvPr id="501" name="Shape 501"/>
          <p:cNvSpPr txBox="1"/>
          <p:nvPr/>
        </p:nvSpPr>
        <p:spPr>
          <a:xfrm>
            <a:off x="533400" y="5638800"/>
            <a:ext cx="5235575" cy="19208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Each node is an event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 event may cause other events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Directed edges start at a causing event and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terminate at a resulting event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Picture causing events as problems and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resulting events as symptoms</a:t>
            </a:r>
          </a:p>
        </p:txBody>
      </p:sp>
      <p:cxnSp>
        <p:nvCxnSpPr>
          <p:cNvPr id="502" name="Shape 502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03" name="Shape 503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504" name="Shape 504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505" name="Shape 505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06" name="Shape 506"/>
          <p:cNvSpPr txBox="1"/>
          <p:nvPr/>
        </p:nvSpPr>
        <p:spPr>
          <a:xfrm>
            <a:off x="533400" y="228600"/>
            <a:ext cx="5714999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11		     	          Network Management Applications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1" name="Shape 511"/>
          <p:cNvCxnSpPr/>
          <p:nvPr/>
        </p:nvCxnSpPr>
        <p:spPr>
          <a:xfrm>
            <a:off x="609600" y="5257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12" name="Shape 512"/>
          <p:cNvSpPr txBox="1"/>
          <p:nvPr/>
        </p:nvSpPr>
        <p:spPr>
          <a:xfrm>
            <a:off x="0" y="52578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sp>
        <p:nvSpPr>
          <p:cNvPr id="513" name="Shape 513"/>
          <p:cNvSpPr txBox="1"/>
          <p:nvPr/>
        </p:nvSpPr>
        <p:spPr>
          <a:xfrm>
            <a:off x="601662" y="533400"/>
            <a:ext cx="5570536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Labeled Causality Graph</a:t>
            </a:r>
          </a:p>
        </p:txBody>
      </p:sp>
      <p:pic>
        <p:nvPicPr>
          <p:cNvPr id="514" name="Shape 5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1371600"/>
            <a:ext cx="5943599" cy="2700336"/>
          </a:xfrm>
          <a:prstGeom prst="rect">
            <a:avLst/>
          </a:prstGeom>
          <a:noFill/>
          <a:ln>
            <a:noFill/>
          </a:ln>
        </p:spPr>
      </p:pic>
      <p:sp>
        <p:nvSpPr>
          <p:cNvPr id="515" name="Shape 515"/>
          <p:cNvSpPr txBox="1"/>
          <p:nvPr/>
        </p:nvSpPr>
        <p:spPr>
          <a:xfrm>
            <a:off x="533400" y="5715000"/>
            <a:ext cx="5684836" cy="16160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Ps are problems and Ss are symptoms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P1 causes S1 and S2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Note directed edge from S1 to S2 removed;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S2 is caused directly or indirectly (via S1) by P1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S2 could also be caused by either P2 or P3</a:t>
            </a:r>
          </a:p>
        </p:txBody>
      </p:sp>
      <p:cxnSp>
        <p:nvCxnSpPr>
          <p:cNvPr id="516" name="Shape 516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17" name="Shape 517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518" name="Shape 518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519" name="Shape 519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20" name="Shape 520"/>
          <p:cNvSpPr txBox="1"/>
          <p:nvPr/>
        </p:nvSpPr>
        <p:spPr>
          <a:xfrm>
            <a:off x="533400" y="228600"/>
            <a:ext cx="5714999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11		     	          Network Management Applications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5" name="Shape 525"/>
          <p:cNvCxnSpPr/>
          <p:nvPr/>
        </p:nvCxnSpPr>
        <p:spPr>
          <a:xfrm>
            <a:off x="609600" y="5257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26" name="Shape 526"/>
          <p:cNvSpPr txBox="1"/>
          <p:nvPr/>
        </p:nvSpPr>
        <p:spPr>
          <a:xfrm>
            <a:off x="0" y="52578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sp>
        <p:nvSpPr>
          <p:cNvPr id="527" name="Shape 527"/>
          <p:cNvSpPr txBox="1"/>
          <p:nvPr/>
        </p:nvSpPr>
        <p:spPr>
          <a:xfrm>
            <a:off x="457200" y="533400"/>
            <a:ext cx="5638800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Codebook</a:t>
            </a:r>
          </a:p>
        </p:txBody>
      </p:sp>
      <p:pic>
        <p:nvPicPr>
          <p:cNvPr id="528" name="Shape 5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600200" y="1752600"/>
            <a:ext cx="9753599" cy="1917700"/>
          </a:xfrm>
          <a:prstGeom prst="rect">
            <a:avLst/>
          </a:prstGeom>
          <a:noFill/>
          <a:ln>
            <a:noFill/>
          </a:ln>
        </p:spPr>
      </p:pic>
      <p:sp>
        <p:nvSpPr>
          <p:cNvPr id="529" name="Shape 529"/>
          <p:cNvSpPr txBox="1"/>
          <p:nvPr/>
        </p:nvSpPr>
        <p:spPr>
          <a:xfrm>
            <a:off x="457200" y="5715000"/>
            <a:ext cx="6213475" cy="16319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Codebook is problem-symptom matrix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It is derived from causality graph after removing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directed edges of propagation of symptoms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Number of symptoms =&gt; number of problems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 rows are adequate to uniquely identify 3 problems</a:t>
            </a:r>
          </a:p>
        </p:txBody>
      </p:sp>
      <p:cxnSp>
        <p:nvCxnSpPr>
          <p:cNvPr id="530" name="Shape 530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31" name="Shape 531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532" name="Shape 532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533" name="Shape 533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34" name="Shape 534"/>
          <p:cNvSpPr txBox="1"/>
          <p:nvPr/>
        </p:nvSpPr>
        <p:spPr>
          <a:xfrm>
            <a:off x="533400" y="228600"/>
            <a:ext cx="5714999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11		     	          Network Management Applications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Shape 535"/>
          <p:cNvSpPr txBox="1"/>
          <p:nvPr/>
        </p:nvSpPr>
        <p:spPr>
          <a:xfrm>
            <a:off x="0" y="3733800"/>
            <a:ext cx="6858000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11.21  Codebook for Figure 11.20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0" name="Shape 540"/>
          <p:cNvCxnSpPr/>
          <p:nvPr/>
        </p:nvCxnSpPr>
        <p:spPr>
          <a:xfrm>
            <a:off x="609600" y="5257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41" name="Shape 541"/>
          <p:cNvSpPr txBox="1"/>
          <p:nvPr/>
        </p:nvSpPr>
        <p:spPr>
          <a:xfrm>
            <a:off x="0" y="52578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sp>
        <p:nvSpPr>
          <p:cNvPr id="542" name="Shape 542"/>
          <p:cNvSpPr txBox="1"/>
          <p:nvPr/>
        </p:nvSpPr>
        <p:spPr>
          <a:xfrm>
            <a:off x="533400" y="533400"/>
            <a:ext cx="5638800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Correlation Matrix</a:t>
            </a:r>
          </a:p>
        </p:txBody>
      </p:sp>
      <p:pic>
        <p:nvPicPr>
          <p:cNvPr id="543" name="Shape 5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352800" y="1905000"/>
            <a:ext cx="13106400" cy="1717675"/>
          </a:xfrm>
          <a:prstGeom prst="rect">
            <a:avLst/>
          </a:prstGeom>
          <a:noFill/>
          <a:ln>
            <a:noFill/>
          </a:ln>
        </p:spPr>
      </p:pic>
      <p:sp>
        <p:nvSpPr>
          <p:cNvPr id="544" name="Shape 544"/>
          <p:cNvSpPr txBox="1"/>
          <p:nvPr/>
        </p:nvSpPr>
        <p:spPr>
          <a:xfrm>
            <a:off x="533400" y="5715000"/>
            <a:ext cx="4759324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Correlation matrix is reduced codebook</a:t>
            </a:r>
          </a:p>
        </p:txBody>
      </p:sp>
      <p:cxnSp>
        <p:nvCxnSpPr>
          <p:cNvPr id="545" name="Shape 545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46" name="Shape 546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547" name="Shape 547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548" name="Shape 548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49" name="Shape 549"/>
          <p:cNvSpPr txBox="1"/>
          <p:nvPr/>
        </p:nvSpPr>
        <p:spPr>
          <a:xfrm>
            <a:off x="533400" y="228600"/>
            <a:ext cx="5714999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11		     	          Network Management Applications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Shape 550"/>
          <p:cNvSpPr txBox="1"/>
          <p:nvPr/>
        </p:nvSpPr>
        <p:spPr>
          <a:xfrm>
            <a:off x="0" y="3505200"/>
            <a:ext cx="6858000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11.22  Correlation Matrix for Figure 11.20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5" name="Shape 555"/>
          <p:cNvCxnSpPr/>
          <p:nvPr/>
        </p:nvCxnSpPr>
        <p:spPr>
          <a:xfrm>
            <a:off x="609600" y="5257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56" name="Shape 556"/>
          <p:cNvSpPr txBox="1"/>
          <p:nvPr/>
        </p:nvSpPr>
        <p:spPr>
          <a:xfrm>
            <a:off x="0" y="52578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sp>
        <p:nvSpPr>
          <p:cNvPr id="557" name="Shape 557"/>
          <p:cNvSpPr txBox="1"/>
          <p:nvPr/>
        </p:nvSpPr>
        <p:spPr>
          <a:xfrm>
            <a:off x="381000" y="533400"/>
            <a:ext cx="5714999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Correlation Graph</a:t>
            </a:r>
          </a:p>
        </p:txBody>
      </p:sp>
      <p:pic>
        <p:nvPicPr>
          <p:cNvPr id="558" name="Shape 5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" y="1600200"/>
            <a:ext cx="5181600" cy="3214686"/>
          </a:xfrm>
          <a:prstGeom prst="rect">
            <a:avLst/>
          </a:prstGeom>
          <a:noFill/>
          <a:ln>
            <a:noFill/>
          </a:ln>
        </p:spPr>
      </p:pic>
      <p:sp>
        <p:nvSpPr>
          <p:cNvPr id="559" name="Shape 559"/>
          <p:cNvSpPr txBox="1"/>
          <p:nvPr/>
        </p:nvSpPr>
        <p:spPr>
          <a:xfrm>
            <a:off x="441325" y="5726112"/>
            <a:ext cx="6054724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Correlation graph is derived from correlation matrix</a:t>
            </a:r>
          </a:p>
        </p:txBody>
      </p:sp>
      <p:cxnSp>
        <p:nvCxnSpPr>
          <p:cNvPr id="560" name="Shape 560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61" name="Shape 561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562" name="Shape 562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563" name="Shape 563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64" name="Shape 564"/>
          <p:cNvSpPr txBox="1"/>
          <p:nvPr/>
        </p:nvSpPr>
        <p:spPr>
          <a:xfrm>
            <a:off x="533400" y="228600"/>
            <a:ext cx="5714999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11		     	          Network Management Applications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9" name="Shape 569"/>
          <p:cNvCxnSpPr/>
          <p:nvPr/>
        </p:nvCxnSpPr>
        <p:spPr>
          <a:xfrm>
            <a:off x="609600" y="5105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70" name="Shape 570"/>
          <p:cNvSpPr txBox="1"/>
          <p:nvPr/>
        </p:nvSpPr>
        <p:spPr>
          <a:xfrm>
            <a:off x="0" y="51054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sp>
        <p:nvSpPr>
          <p:cNvPr id="571" name="Shape 571"/>
          <p:cNvSpPr txBox="1"/>
          <p:nvPr/>
        </p:nvSpPr>
        <p:spPr>
          <a:xfrm>
            <a:off x="533400" y="533400"/>
            <a:ext cx="5708649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Generalized Causality Graph</a:t>
            </a:r>
          </a:p>
        </p:txBody>
      </p:sp>
      <p:pic>
        <p:nvPicPr>
          <p:cNvPr id="572" name="Shape 5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1143000"/>
            <a:ext cx="5527675" cy="3763962"/>
          </a:xfrm>
          <a:prstGeom prst="rect">
            <a:avLst/>
          </a:prstGeom>
          <a:noFill/>
          <a:ln>
            <a:noFill/>
          </a:ln>
        </p:spPr>
      </p:pic>
      <p:sp>
        <p:nvSpPr>
          <p:cNvPr id="573" name="Shape 573"/>
          <p:cNvSpPr txBox="1"/>
          <p:nvPr/>
        </p:nvSpPr>
        <p:spPr>
          <a:xfrm>
            <a:off x="533400" y="5562600"/>
            <a:ext cx="5745161" cy="16160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Causality graph has 11 events - problems and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symptoms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Mark all nodes that have only emerging directed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edges as problems - Nodes 1, 2, and 11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Other nodes are symptoms</a:t>
            </a:r>
          </a:p>
        </p:txBody>
      </p:sp>
      <p:cxnSp>
        <p:nvCxnSpPr>
          <p:cNvPr id="574" name="Shape 574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75" name="Shape 575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576" name="Shape 576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577" name="Shape 577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78" name="Shape 578"/>
          <p:cNvSpPr txBox="1"/>
          <p:nvPr/>
        </p:nvSpPr>
        <p:spPr>
          <a:xfrm>
            <a:off x="533400" y="228600"/>
            <a:ext cx="5714999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11		     	          Network Management Applications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3" name="Shape 583"/>
          <p:cNvCxnSpPr/>
          <p:nvPr/>
        </p:nvCxnSpPr>
        <p:spPr>
          <a:xfrm>
            <a:off x="609600" y="55626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84" name="Shape 584"/>
          <p:cNvSpPr txBox="1"/>
          <p:nvPr/>
        </p:nvSpPr>
        <p:spPr>
          <a:xfrm>
            <a:off x="0" y="55626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sp>
        <p:nvSpPr>
          <p:cNvPr id="585" name="Shape 585"/>
          <p:cNvSpPr txBox="1"/>
          <p:nvPr/>
        </p:nvSpPr>
        <p:spPr>
          <a:xfrm>
            <a:off x="533400" y="533400"/>
            <a:ext cx="5638800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P-S Causality Graph</a:t>
            </a:r>
          </a:p>
        </p:txBody>
      </p:sp>
      <p:pic>
        <p:nvPicPr>
          <p:cNvPr id="586" name="Shape 5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066800"/>
            <a:ext cx="5678486" cy="4205287"/>
          </a:xfrm>
          <a:prstGeom prst="rect">
            <a:avLst/>
          </a:prstGeom>
          <a:noFill/>
          <a:ln>
            <a:noFill/>
          </a:ln>
        </p:spPr>
      </p:pic>
      <p:sp>
        <p:nvSpPr>
          <p:cNvPr id="587" name="Shape 587"/>
          <p:cNvSpPr txBox="1"/>
          <p:nvPr/>
        </p:nvSpPr>
        <p:spPr>
          <a:xfrm>
            <a:off x="398462" y="6019800"/>
            <a:ext cx="6359524" cy="22891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 reduce causality graph to correlation graph:</a:t>
            </a:r>
          </a:p>
          <a:p>
            <a:pPr marL="45720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Symptoms 3, 4, and 5 are cyclical: replace with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one symptom, say 3</a:t>
            </a:r>
          </a:p>
          <a:p>
            <a:pPr marL="45720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S7 and S10 are caused by S3 and S5 and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hence ignored</a:t>
            </a:r>
          </a:p>
          <a:p>
            <a:pPr marL="45720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S8 causes S9. Keep S9 and eliminate S8; reason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for this would be more obvious if we go through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reduction of codebook to correlation matrix</a:t>
            </a:r>
          </a:p>
        </p:txBody>
      </p:sp>
      <p:cxnSp>
        <p:nvCxnSpPr>
          <p:cNvPr id="588" name="Shape 588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89" name="Shape 589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590" name="Shape 590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591" name="Shape 591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92" name="Shape 592"/>
          <p:cNvSpPr txBox="1"/>
          <p:nvPr/>
        </p:nvSpPr>
        <p:spPr>
          <a:xfrm>
            <a:off x="533400" y="228600"/>
            <a:ext cx="5714999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11		     	          Network Management Applications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Shape 593"/>
          <p:cNvSpPr txBox="1"/>
          <p:nvPr/>
        </p:nvSpPr>
        <p:spPr>
          <a:xfrm>
            <a:off x="0" y="5257800"/>
            <a:ext cx="6858000" cy="3079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11.24  Generalized Causality Graph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8" name="Shape 598"/>
          <p:cNvCxnSpPr/>
          <p:nvPr/>
        </p:nvCxnSpPr>
        <p:spPr>
          <a:xfrm>
            <a:off x="609600" y="4953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99" name="Shape 599"/>
          <p:cNvSpPr txBox="1"/>
          <p:nvPr/>
        </p:nvSpPr>
        <p:spPr>
          <a:xfrm>
            <a:off x="0" y="49530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sp>
        <p:nvSpPr>
          <p:cNvPr id="600" name="Shape 600"/>
          <p:cNvSpPr txBox="1"/>
          <p:nvPr/>
        </p:nvSpPr>
        <p:spPr>
          <a:xfrm>
            <a:off x="0" y="533400"/>
            <a:ext cx="6858000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Correlation Graph and Matrix</a:t>
            </a:r>
          </a:p>
        </p:txBody>
      </p:sp>
      <p:pic>
        <p:nvPicPr>
          <p:cNvPr id="601" name="Shape 6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1752600"/>
            <a:ext cx="5638800" cy="3190874"/>
          </a:xfrm>
          <a:prstGeom prst="rect">
            <a:avLst/>
          </a:prstGeom>
          <a:noFill/>
          <a:ln>
            <a:noFill/>
          </a:ln>
        </p:spPr>
      </p:pic>
      <p:sp>
        <p:nvSpPr>
          <p:cNvPr id="602" name="Shape 602"/>
          <p:cNvSpPr txBox="1"/>
          <p:nvPr/>
        </p:nvSpPr>
        <p:spPr>
          <a:xfrm>
            <a:off x="533400" y="7391400"/>
            <a:ext cx="5534024" cy="701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Note that problems 1 and 11 produce identical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symptoms</a:t>
            </a:r>
          </a:p>
        </p:txBody>
      </p:sp>
      <p:pic>
        <p:nvPicPr>
          <p:cNvPr id="603" name="Shape 60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143000" y="5410200"/>
            <a:ext cx="9067799" cy="1487486"/>
          </a:xfrm>
          <a:prstGeom prst="rect">
            <a:avLst/>
          </a:prstGeom>
          <a:noFill/>
          <a:ln>
            <a:noFill/>
          </a:ln>
        </p:spPr>
      </p:pic>
      <p:sp>
        <p:nvSpPr>
          <p:cNvPr id="604" name="Shape 604"/>
          <p:cNvSpPr txBox="1"/>
          <p:nvPr/>
        </p:nvSpPr>
        <p:spPr>
          <a:xfrm>
            <a:off x="0" y="6858000"/>
            <a:ext cx="6858000" cy="3079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11.26  Correlation Matrix for Figure 11.24</a:t>
            </a:r>
          </a:p>
        </p:txBody>
      </p:sp>
      <p:cxnSp>
        <p:nvCxnSpPr>
          <p:cNvPr id="605" name="Shape 605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606" name="Shape 606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607" name="Shape 607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608" name="Shape 608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609" name="Shape 609"/>
          <p:cNvSpPr txBox="1"/>
          <p:nvPr/>
        </p:nvSpPr>
        <p:spPr>
          <a:xfrm>
            <a:off x="533400" y="228600"/>
            <a:ext cx="5714999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11		     	          Network Management Applications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7" name="Shape 97"/>
          <p:cNvCxnSpPr/>
          <p:nvPr/>
        </p:nvCxnSpPr>
        <p:spPr>
          <a:xfrm>
            <a:off x="609600" y="67056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98" name="Shape 98"/>
          <p:cNvSpPr txBox="1"/>
          <p:nvPr/>
        </p:nvSpPr>
        <p:spPr>
          <a:xfrm>
            <a:off x="0" y="67056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sp>
        <p:nvSpPr>
          <p:cNvPr id="99" name="Shape 99"/>
          <p:cNvSpPr txBox="1"/>
          <p:nvPr/>
        </p:nvSpPr>
        <p:spPr>
          <a:xfrm>
            <a:off x="381000" y="533400"/>
            <a:ext cx="5791200" cy="5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Network and Systems </a:t>
            </a:r>
            <a:r>
              <a:rPr lang="en-US" sz="3200" b="1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Mgmt</a:t>
            </a:r>
            <a:endParaRPr lang="en-US" sz="32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" name="Shape 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1219200"/>
            <a:ext cx="4613275" cy="5408611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/>
          <p:cNvSpPr txBox="1"/>
          <p:nvPr/>
        </p:nvSpPr>
        <p:spPr>
          <a:xfrm>
            <a:off x="533400" y="7086600"/>
            <a:ext cx="5632450" cy="701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TMN architecture expanded to include systems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management</a:t>
            </a:r>
          </a:p>
        </p:txBody>
      </p:sp>
      <p:cxnSp>
        <p:nvCxnSpPr>
          <p:cNvPr id="102" name="Shape 102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03" name="Shape 103"/>
          <p:cNvSpPr txBox="1"/>
          <p:nvPr/>
        </p:nvSpPr>
        <p:spPr>
          <a:xfrm>
            <a:off x="1812925" y="8458200"/>
            <a:ext cx="3332161" cy="646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Shape 104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105" name="Shape 105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06" name="Shape 106"/>
          <p:cNvSpPr txBox="1"/>
          <p:nvPr/>
        </p:nvSpPr>
        <p:spPr>
          <a:xfrm>
            <a:off x="533400" y="228600"/>
            <a:ext cx="5714999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11		     	          Network Management Applications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4" name="Shape 614"/>
          <p:cNvCxnSpPr/>
          <p:nvPr/>
        </p:nvCxnSpPr>
        <p:spPr>
          <a:xfrm>
            <a:off x="609600" y="5257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615" name="Shape 615"/>
          <p:cNvSpPr txBox="1"/>
          <p:nvPr/>
        </p:nvSpPr>
        <p:spPr>
          <a:xfrm>
            <a:off x="0" y="52578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sp>
        <p:nvSpPr>
          <p:cNvPr id="616" name="Shape 616"/>
          <p:cNvSpPr txBox="1"/>
          <p:nvPr/>
        </p:nvSpPr>
        <p:spPr>
          <a:xfrm>
            <a:off x="533400" y="533400"/>
            <a:ext cx="5683250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Codebook Enhancements</a:t>
            </a:r>
          </a:p>
        </p:txBody>
      </p:sp>
      <p:sp>
        <p:nvSpPr>
          <p:cNvPr id="617" name="Shape 617"/>
          <p:cNvSpPr txBox="1"/>
          <p:nvPr/>
        </p:nvSpPr>
        <p:spPr>
          <a:xfrm>
            <a:off x="593725" y="1230312"/>
            <a:ext cx="5619750" cy="22256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Codebook described so far assumes Hamming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distance of 1 for uniqueness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Noise affects accuracy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Increase Hamming distance to &gt;1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Probability of a problem causing a symptom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assumed as 1.  It can be made Si = Pr(Pj) to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be more realistic  </a:t>
            </a:r>
          </a:p>
        </p:txBody>
      </p:sp>
      <p:cxnSp>
        <p:nvCxnSpPr>
          <p:cNvPr id="618" name="Shape 618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619" name="Shape 619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620" name="Shape 620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621" name="Shape 621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622" name="Shape 622"/>
          <p:cNvSpPr txBox="1"/>
          <p:nvPr/>
        </p:nvSpPr>
        <p:spPr>
          <a:xfrm>
            <a:off x="533400" y="228600"/>
            <a:ext cx="5714999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11		     	          Network Management Applications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7" name="Shape 627"/>
          <p:cNvCxnSpPr/>
          <p:nvPr/>
        </p:nvCxnSpPr>
        <p:spPr>
          <a:xfrm>
            <a:off x="609600" y="5257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628" name="Shape 628"/>
          <p:cNvSpPr txBox="1"/>
          <p:nvPr/>
        </p:nvSpPr>
        <p:spPr>
          <a:xfrm>
            <a:off x="0" y="52578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sp>
        <p:nvSpPr>
          <p:cNvPr id="629" name="Shape 629"/>
          <p:cNvSpPr txBox="1"/>
          <p:nvPr/>
        </p:nvSpPr>
        <p:spPr>
          <a:xfrm>
            <a:off x="381000" y="533400"/>
            <a:ext cx="5638800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State Transition Model</a:t>
            </a:r>
          </a:p>
        </p:txBody>
      </p:sp>
      <p:pic>
        <p:nvPicPr>
          <p:cNvPr id="630" name="Shape 6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000" y="1524000"/>
            <a:ext cx="4876799" cy="3113086"/>
          </a:xfrm>
          <a:prstGeom prst="rect">
            <a:avLst/>
          </a:prstGeom>
          <a:noFill/>
          <a:ln>
            <a:noFill/>
          </a:ln>
        </p:spPr>
      </p:pic>
      <p:sp>
        <p:nvSpPr>
          <p:cNvPr id="631" name="Shape 631"/>
          <p:cNvSpPr txBox="1"/>
          <p:nvPr/>
        </p:nvSpPr>
        <p:spPr>
          <a:xfrm>
            <a:off x="517525" y="5626100"/>
            <a:ext cx="6096000" cy="14208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Used in Seagate’s NerveCenter correlation system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Integrated in NMS, such as OpenView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Used to determine the status of a node</a:t>
            </a:r>
          </a:p>
        </p:txBody>
      </p:sp>
      <p:cxnSp>
        <p:nvCxnSpPr>
          <p:cNvPr id="632" name="Shape 632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633" name="Shape 633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634" name="Shape 634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635" name="Shape 635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636" name="Shape 636"/>
          <p:cNvSpPr txBox="1"/>
          <p:nvPr/>
        </p:nvSpPr>
        <p:spPr>
          <a:xfrm>
            <a:off x="533400" y="228600"/>
            <a:ext cx="5714999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11		     	          Network Management Applications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Shape 641"/>
          <p:cNvSpPr txBox="1"/>
          <p:nvPr/>
        </p:nvSpPr>
        <p:spPr>
          <a:xfrm>
            <a:off x="304800" y="533400"/>
            <a:ext cx="6316662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State Transition Model Example</a:t>
            </a:r>
          </a:p>
        </p:txBody>
      </p:sp>
      <p:pic>
        <p:nvPicPr>
          <p:cNvPr id="642" name="Shape 6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1200" y="1219200"/>
            <a:ext cx="2327274" cy="37909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3" name="Shape 643"/>
          <p:cNvCxnSpPr/>
          <p:nvPr/>
        </p:nvCxnSpPr>
        <p:spPr>
          <a:xfrm>
            <a:off x="609600" y="5257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644" name="Shape 644"/>
          <p:cNvSpPr txBox="1"/>
          <p:nvPr/>
        </p:nvSpPr>
        <p:spPr>
          <a:xfrm>
            <a:off x="0" y="52578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sp>
        <p:nvSpPr>
          <p:cNvPr id="645" name="Shape 645"/>
          <p:cNvSpPr txBox="1"/>
          <p:nvPr/>
        </p:nvSpPr>
        <p:spPr>
          <a:xfrm>
            <a:off x="533400" y="5614987"/>
            <a:ext cx="5659437" cy="9588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NMS pings hubs every minute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Failure indicated by the absence of a response</a:t>
            </a:r>
          </a:p>
        </p:txBody>
      </p:sp>
      <p:cxnSp>
        <p:nvCxnSpPr>
          <p:cNvPr id="646" name="Shape 646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647" name="Shape 647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648" name="Shape 648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649" name="Shape 649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650" name="Shape 650"/>
          <p:cNvSpPr txBox="1"/>
          <p:nvPr/>
        </p:nvSpPr>
        <p:spPr>
          <a:xfrm>
            <a:off x="533400" y="228600"/>
            <a:ext cx="5714999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11		     	          Network Management Applications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Shape 655"/>
          <p:cNvSpPr txBox="1"/>
          <p:nvPr/>
        </p:nvSpPr>
        <p:spPr>
          <a:xfrm>
            <a:off x="533400" y="533400"/>
            <a:ext cx="5638800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State Transition Graph</a:t>
            </a:r>
          </a:p>
        </p:txBody>
      </p:sp>
      <p:pic>
        <p:nvPicPr>
          <p:cNvPr id="656" name="Shape 6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000" y="1295400"/>
            <a:ext cx="4598987" cy="63690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7" name="Shape 657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658" name="Shape 658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659" name="Shape 659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660" name="Shape 660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661" name="Shape 661"/>
          <p:cNvSpPr txBox="1"/>
          <p:nvPr/>
        </p:nvSpPr>
        <p:spPr>
          <a:xfrm>
            <a:off x="533400" y="228600"/>
            <a:ext cx="5714999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11		     	          Network Management Applications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6" name="Shape 666"/>
          <p:cNvCxnSpPr/>
          <p:nvPr/>
        </p:nvCxnSpPr>
        <p:spPr>
          <a:xfrm>
            <a:off x="609600" y="5257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667" name="Shape 667"/>
          <p:cNvSpPr txBox="1"/>
          <p:nvPr/>
        </p:nvSpPr>
        <p:spPr>
          <a:xfrm>
            <a:off x="0" y="52578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sp>
        <p:nvSpPr>
          <p:cNvPr id="668" name="Shape 668"/>
          <p:cNvSpPr txBox="1"/>
          <p:nvPr/>
        </p:nvSpPr>
        <p:spPr>
          <a:xfrm>
            <a:off x="381000" y="533400"/>
            <a:ext cx="5791200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Finite State Machine Model</a:t>
            </a:r>
          </a:p>
        </p:txBody>
      </p:sp>
      <p:pic>
        <p:nvPicPr>
          <p:cNvPr id="669" name="Shape 6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5925" y="1143000"/>
            <a:ext cx="5832474" cy="4171950"/>
          </a:xfrm>
          <a:prstGeom prst="rect">
            <a:avLst/>
          </a:prstGeom>
          <a:noFill/>
          <a:ln>
            <a:noFill/>
          </a:ln>
        </p:spPr>
      </p:pic>
      <p:sp>
        <p:nvSpPr>
          <p:cNvPr id="670" name="Shape 670"/>
          <p:cNvSpPr txBox="1"/>
          <p:nvPr/>
        </p:nvSpPr>
        <p:spPr>
          <a:xfrm>
            <a:off x="533400" y="5715000"/>
            <a:ext cx="5716587" cy="25304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Finite state machine model is a passive system;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state transition graph model is an active system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 observer agent is present in each node and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reports abnormalities, such as a Web agent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central system correlates events reported by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the agents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Failure is detected by a node entering an illegal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state</a:t>
            </a:r>
          </a:p>
        </p:txBody>
      </p:sp>
      <p:cxnSp>
        <p:nvCxnSpPr>
          <p:cNvPr id="671" name="Shape 671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672" name="Shape 672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673" name="Shape 673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674" name="Shape 674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675" name="Shape 675"/>
          <p:cNvSpPr txBox="1"/>
          <p:nvPr/>
        </p:nvSpPr>
        <p:spPr>
          <a:xfrm>
            <a:off x="533400" y="228600"/>
            <a:ext cx="5714999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11		     	          Network Management Applications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0" name="Shape 680"/>
          <p:cNvCxnSpPr/>
          <p:nvPr/>
        </p:nvCxnSpPr>
        <p:spPr>
          <a:xfrm>
            <a:off x="609600" y="5257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681" name="Shape 681"/>
          <p:cNvSpPr txBox="1"/>
          <p:nvPr/>
        </p:nvSpPr>
        <p:spPr>
          <a:xfrm>
            <a:off x="0" y="52578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sp>
        <p:nvSpPr>
          <p:cNvPr id="682" name="Shape 682"/>
          <p:cNvSpPr txBox="1"/>
          <p:nvPr/>
        </p:nvSpPr>
        <p:spPr>
          <a:xfrm>
            <a:off x="457200" y="533400"/>
            <a:ext cx="5714999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Security Management</a:t>
            </a:r>
          </a:p>
        </p:txBody>
      </p:sp>
      <p:sp>
        <p:nvSpPr>
          <p:cNvPr id="683" name="Shape 683"/>
          <p:cNvSpPr txBox="1"/>
          <p:nvPr/>
        </p:nvSpPr>
        <p:spPr>
          <a:xfrm>
            <a:off x="533400" y="1219200"/>
            <a:ext cx="4813299" cy="31400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Security threats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Policies and Procedures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Resources to prevent security breaches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Firewalls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Cryptography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Authentication and Authorization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Client/Server authentication system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Message transfer security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Network protection security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84" name="Shape 684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685" name="Shape 685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686" name="Shape 686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687" name="Shape 687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688" name="Shape 688"/>
          <p:cNvSpPr txBox="1"/>
          <p:nvPr/>
        </p:nvSpPr>
        <p:spPr>
          <a:xfrm>
            <a:off x="533400" y="228600"/>
            <a:ext cx="5714999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11		     	          Network Management Applications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3" name="Shape 693"/>
          <p:cNvCxnSpPr/>
          <p:nvPr/>
        </p:nvCxnSpPr>
        <p:spPr>
          <a:xfrm>
            <a:off x="609600" y="4876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694" name="Shape 694"/>
          <p:cNvSpPr txBox="1"/>
          <p:nvPr/>
        </p:nvSpPr>
        <p:spPr>
          <a:xfrm>
            <a:off x="0" y="48768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sp>
        <p:nvSpPr>
          <p:cNvPr id="695" name="Shape 695"/>
          <p:cNvSpPr txBox="1"/>
          <p:nvPr/>
        </p:nvSpPr>
        <p:spPr>
          <a:xfrm>
            <a:off x="533400" y="533400"/>
            <a:ext cx="5638800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Security Threats</a:t>
            </a:r>
          </a:p>
        </p:txBody>
      </p:sp>
      <p:pic>
        <p:nvPicPr>
          <p:cNvPr id="696" name="Shape 6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" y="1219200"/>
            <a:ext cx="5527675" cy="3627436"/>
          </a:xfrm>
          <a:prstGeom prst="rect">
            <a:avLst/>
          </a:prstGeom>
          <a:noFill/>
          <a:ln>
            <a:noFill/>
          </a:ln>
        </p:spPr>
      </p:pic>
      <p:sp>
        <p:nvSpPr>
          <p:cNvPr id="697" name="Shape 697"/>
          <p:cNvSpPr txBox="1"/>
          <p:nvPr/>
        </p:nvSpPr>
        <p:spPr>
          <a:xfrm>
            <a:off x="381000" y="5359400"/>
            <a:ext cx="5703886" cy="2838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SNMPv3 addressed security threats using USM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(user-based security model)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USM has two modules:</a:t>
            </a:r>
          </a:p>
          <a:p>
            <a:pPr marL="45720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Authentication module</a:t>
            </a:r>
          </a:p>
          <a:p>
            <a:pPr marL="91440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Data integrity</a:t>
            </a:r>
          </a:p>
          <a:p>
            <a:pPr marL="91440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Data origin</a:t>
            </a:r>
          </a:p>
          <a:p>
            <a:pPr marL="45720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Privacy module</a:t>
            </a:r>
          </a:p>
          <a:p>
            <a:pPr marL="91440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Data confidentiality</a:t>
            </a:r>
          </a:p>
          <a:p>
            <a:pPr marL="91440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Message timeliness</a:t>
            </a:r>
          </a:p>
          <a:p>
            <a:pPr marL="91440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Message protection</a:t>
            </a:r>
          </a:p>
        </p:txBody>
      </p:sp>
      <p:cxnSp>
        <p:nvCxnSpPr>
          <p:cNvPr id="698" name="Shape 698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699" name="Shape 699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700" name="Shape 700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701" name="Shape 701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702" name="Shape 702"/>
          <p:cNvSpPr txBox="1"/>
          <p:nvPr/>
        </p:nvSpPr>
        <p:spPr>
          <a:xfrm>
            <a:off x="533400" y="228600"/>
            <a:ext cx="5714999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11		     	          Network Management Applications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07" name="Shape 707"/>
          <p:cNvCxnSpPr/>
          <p:nvPr/>
        </p:nvCxnSpPr>
        <p:spPr>
          <a:xfrm>
            <a:off x="609600" y="4572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708" name="Shape 708"/>
          <p:cNvSpPr txBox="1"/>
          <p:nvPr/>
        </p:nvSpPr>
        <p:spPr>
          <a:xfrm>
            <a:off x="0" y="45720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sp>
        <p:nvSpPr>
          <p:cNvPr id="709" name="Shape 709"/>
          <p:cNvSpPr txBox="1"/>
          <p:nvPr/>
        </p:nvSpPr>
        <p:spPr>
          <a:xfrm>
            <a:off x="457200" y="533400"/>
            <a:ext cx="5638800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Policies and Procedures</a:t>
            </a:r>
          </a:p>
        </p:txBody>
      </p:sp>
      <p:pic>
        <p:nvPicPr>
          <p:cNvPr id="710" name="Shape 7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1219200"/>
            <a:ext cx="6165849" cy="3473449"/>
          </a:xfrm>
          <a:prstGeom prst="rect">
            <a:avLst/>
          </a:prstGeom>
          <a:noFill/>
          <a:ln>
            <a:noFill/>
          </a:ln>
        </p:spPr>
      </p:pic>
      <p:sp>
        <p:nvSpPr>
          <p:cNvPr id="711" name="Shape 711"/>
          <p:cNvSpPr txBox="1"/>
          <p:nvPr/>
        </p:nvSpPr>
        <p:spPr>
          <a:xfrm>
            <a:off x="533400" y="5029200"/>
            <a:ext cx="5943599" cy="25304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References: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Formal statement of rules for protecting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organization’s technology and assets (RFC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2196)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Introduction to Firewalls (NIST)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Orange Book by National Computer Security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Center (NCSC) rates computers based on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security design features</a:t>
            </a:r>
          </a:p>
        </p:txBody>
      </p:sp>
      <p:cxnSp>
        <p:nvCxnSpPr>
          <p:cNvPr id="712" name="Shape 712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713" name="Shape 713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714" name="Shape 714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715" name="Shape 715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716" name="Shape 716"/>
          <p:cNvSpPr txBox="1"/>
          <p:nvPr/>
        </p:nvSpPr>
        <p:spPr>
          <a:xfrm>
            <a:off x="533400" y="228600"/>
            <a:ext cx="5714999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11		     	          Network Management Applications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21" name="Shape 721"/>
          <p:cNvCxnSpPr/>
          <p:nvPr/>
        </p:nvCxnSpPr>
        <p:spPr>
          <a:xfrm>
            <a:off x="609600" y="5257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722" name="Shape 722"/>
          <p:cNvSpPr txBox="1"/>
          <p:nvPr/>
        </p:nvSpPr>
        <p:spPr>
          <a:xfrm>
            <a:off x="0" y="52578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sp>
        <p:nvSpPr>
          <p:cNvPr id="723" name="Shape 723"/>
          <p:cNvSpPr txBox="1"/>
          <p:nvPr/>
        </p:nvSpPr>
        <p:spPr>
          <a:xfrm>
            <a:off x="0" y="533400"/>
            <a:ext cx="6858000" cy="5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Secure Communication Network</a:t>
            </a:r>
            <a:r>
              <a:rPr lang="en-US" sz="3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724" name="Shape 7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1752600"/>
            <a:ext cx="6353174" cy="2135186"/>
          </a:xfrm>
          <a:prstGeom prst="rect">
            <a:avLst/>
          </a:prstGeom>
          <a:noFill/>
          <a:ln>
            <a:noFill/>
          </a:ln>
        </p:spPr>
      </p:pic>
      <p:sp>
        <p:nvSpPr>
          <p:cNvPr id="725" name="Shape 725"/>
          <p:cNvSpPr txBox="1"/>
          <p:nvPr/>
        </p:nvSpPr>
        <p:spPr>
          <a:xfrm>
            <a:off x="500062" y="5638800"/>
            <a:ext cx="6053137" cy="22256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Firewall secures traffic in and out of Network 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Security breach could occur by intercepting the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message going from B to A, even if B has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permission to access Network 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Most systems implement authentication with user 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id and password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Authorization is by establishment of accounts</a:t>
            </a:r>
          </a:p>
        </p:txBody>
      </p:sp>
      <p:cxnSp>
        <p:nvCxnSpPr>
          <p:cNvPr id="726" name="Shape 726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727" name="Shape 727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728" name="Shape 728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729" name="Shape 729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730" name="Shape 730"/>
          <p:cNvSpPr txBox="1"/>
          <p:nvPr/>
        </p:nvSpPr>
        <p:spPr>
          <a:xfrm>
            <a:off x="533400" y="228600"/>
            <a:ext cx="5714999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11		     	          Network Management Applications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5" name="Shape 735"/>
          <p:cNvCxnSpPr/>
          <p:nvPr/>
        </p:nvCxnSpPr>
        <p:spPr>
          <a:xfrm>
            <a:off x="609600" y="5257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736" name="Shape 736"/>
          <p:cNvSpPr txBox="1"/>
          <p:nvPr/>
        </p:nvSpPr>
        <p:spPr>
          <a:xfrm>
            <a:off x="0" y="52578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sp>
        <p:nvSpPr>
          <p:cNvPr id="737" name="Shape 737"/>
          <p:cNvSpPr txBox="1"/>
          <p:nvPr/>
        </p:nvSpPr>
        <p:spPr>
          <a:xfrm>
            <a:off x="533400" y="533400"/>
            <a:ext cx="5638800" cy="5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Firewalls</a:t>
            </a:r>
          </a:p>
        </p:txBody>
      </p:sp>
      <p:sp>
        <p:nvSpPr>
          <p:cNvPr id="738" name="Shape 738"/>
          <p:cNvSpPr txBox="1"/>
          <p:nvPr/>
        </p:nvSpPr>
        <p:spPr>
          <a:xfrm>
            <a:off x="533400" y="1143000"/>
            <a:ext cx="5635625" cy="34782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Protects a network from external attacks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Controls traffic in and out of a secured network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Could be implemented in a router, gateway, or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a special host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Benefits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Reduces risks of access to hosts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Controlled access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Eliminates annoyance to the users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Protects privacy (e.g., finger)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Hierarchical implementation of policy and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and technology (e.g., finger)</a:t>
            </a:r>
          </a:p>
        </p:txBody>
      </p:sp>
      <p:cxnSp>
        <p:nvCxnSpPr>
          <p:cNvPr id="739" name="Shape 739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740" name="Shape 740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741" name="Shape 741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742" name="Shape 742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743" name="Shape 743"/>
          <p:cNvSpPr txBox="1"/>
          <p:nvPr/>
        </p:nvSpPr>
        <p:spPr>
          <a:xfrm>
            <a:off x="533400" y="228600"/>
            <a:ext cx="5714999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11		     	          Network Management Applications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1" name="Shape 111"/>
          <p:cNvCxnSpPr/>
          <p:nvPr/>
        </p:nvCxnSpPr>
        <p:spPr>
          <a:xfrm>
            <a:off x="609600" y="5257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12" name="Shape 112"/>
          <p:cNvSpPr txBox="1"/>
          <p:nvPr/>
        </p:nvSpPr>
        <p:spPr>
          <a:xfrm>
            <a:off x="0" y="52578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sp>
        <p:nvSpPr>
          <p:cNvPr id="113" name="Shape 113"/>
          <p:cNvSpPr txBox="1"/>
          <p:nvPr/>
        </p:nvSpPr>
        <p:spPr>
          <a:xfrm>
            <a:off x="533400" y="533400"/>
            <a:ext cx="5638800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Management Applications</a:t>
            </a:r>
          </a:p>
        </p:txBody>
      </p:sp>
      <p:sp>
        <p:nvSpPr>
          <p:cNvPr id="114" name="Shape 114"/>
          <p:cNvSpPr txBox="1"/>
          <p:nvPr/>
        </p:nvSpPr>
        <p:spPr>
          <a:xfrm>
            <a:off x="533400" y="1219200"/>
            <a:ext cx="3451225" cy="28622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OSI Model 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Configuration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Performance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Fault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Security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Accounting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Reports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Service Level Management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Policy-based management</a:t>
            </a:r>
          </a:p>
        </p:txBody>
      </p:sp>
      <p:cxnSp>
        <p:nvCxnSpPr>
          <p:cNvPr id="115" name="Shape 115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16" name="Shape 116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117" name="Shape 117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118" name="Shape 118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19" name="Shape 119"/>
          <p:cNvSpPr txBox="1"/>
          <p:nvPr/>
        </p:nvSpPr>
        <p:spPr>
          <a:xfrm>
            <a:off x="533400" y="228600"/>
            <a:ext cx="5714999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11		     	          Network Management Applications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8" name="Shape 748"/>
          <p:cNvCxnSpPr/>
          <p:nvPr/>
        </p:nvCxnSpPr>
        <p:spPr>
          <a:xfrm>
            <a:off x="609600" y="4027487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749" name="Shape 749"/>
          <p:cNvSpPr txBox="1"/>
          <p:nvPr/>
        </p:nvSpPr>
        <p:spPr>
          <a:xfrm>
            <a:off x="0" y="4027487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sp>
        <p:nvSpPr>
          <p:cNvPr id="750" name="Shape 750"/>
          <p:cNvSpPr txBox="1"/>
          <p:nvPr/>
        </p:nvSpPr>
        <p:spPr>
          <a:xfrm>
            <a:off x="533400" y="533400"/>
            <a:ext cx="5638800" cy="5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Packet Filtering Firewall</a:t>
            </a:r>
          </a:p>
        </p:txBody>
      </p:sp>
      <p:pic>
        <p:nvPicPr>
          <p:cNvPr id="751" name="Shape 7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1143000"/>
            <a:ext cx="5867400" cy="2716211"/>
          </a:xfrm>
          <a:prstGeom prst="rect">
            <a:avLst/>
          </a:prstGeom>
          <a:noFill/>
          <a:ln>
            <a:noFill/>
          </a:ln>
        </p:spPr>
      </p:pic>
      <p:sp>
        <p:nvSpPr>
          <p:cNvPr id="752" name="Shape 752"/>
          <p:cNvSpPr txBox="1"/>
          <p:nvPr/>
        </p:nvSpPr>
        <p:spPr>
          <a:xfrm>
            <a:off x="533400" y="4495800"/>
            <a:ext cx="6019799" cy="34448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Uses protocol specific criteria at DLC, network,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and transport layers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Implemented in routers - called screening router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or packet-filtering routers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Filtering parameters: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Source and/or destination IP address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Source and/or destination TCP/UDP port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address, such as ftp port 21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Multistage screening - address and protocol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Works best when rules are simple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</p:txBody>
      </p:sp>
      <p:cxnSp>
        <p:nvCxnSpPr>
          <p:cNvPr id="753" name="Shape 753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754" name="Shape 754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755" name="Shape 755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756" name="Shape 756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757" name="Shape 757"/>
          <p:cNvSpPr txBox="1"/>
          <p:nvPr/>
        </p:nvSpPr>
        <p:spPr>
          <a:xfrm>
            <a:off x="533400" y="228600"/>
            <a:ext cx="5714999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11		     	          Network Management Applications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62" name="Shape 762"/>
          <p:cNvCxnSpPr/>
          <p:nvPr/>
        </p:nvCxnSpPr>
        <p:spPr>
          <a:xfrm>
            <a:off x="838200" y="51816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763" name="Shape 763"/>
          <p:cNvSpPr txBox="1"/>
          <p:nvPr/>
        </p:nvSpPr>
        <p:spPr>
          <a:xfrm>
            <a:off x="228600" y="51816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sp>
        <p:nvSpPr>
          <p:cNvPr id="764" name="Shape 764"/>
          <p:cNvSpPr txBox="1"/>
          <p:nvPr/>
        </p:nvSpPr>
        <p:spPr>
          <a:xfrm>
            <a:off x="533400" y="533400"/>
            <a:ext cx="5562600" cy="5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Application Level Gateway</a:t>
            </a:r>
          </a:p>
        </p:txBody>
      </p:sp>
      <p:pic>
        <p:nvPicPr>
          <p:cNvPr id="765" name="Shape 7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1295400"/>
            <a:ext cx="5554662" cy="2706687"/>
          </a:xfrm>
          <a:prstGeom prst="rect">
            <a:avLst/>
          </a:prstGeom>
          <a:noFill/>
          <a:ln>
            <a:noFill/>
          </a:ln>
        </p:spPr>
      </p:pic>
      <p:sp>
        <p:nvSpPr>
          <p:cNvPr id="766" name="Shape 766"/>
          <p:cNvSpPr txBox="1"/>
          <p:nvPr/>
        </p:nvSpPr>
        <p:spPr>
          <a:xfrm>
            <a:off x="685800" y="5649912"/>
            <a:ext cx="5867400" cy="25304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Firewalls 1 and 2 route traffic only from and to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the secured LAN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Secured LAN is gateway LAN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Behavior of application gateway dependent on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the application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FTP traffic stored and forwarded after validation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TELNET hosts validated for the session and then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direct communication established</a:t>
            </a:r>
          </a:p>
        </p:txBody>
      </p:sp>
      <p:cxnSp>
        <p:nvCxnSpPr>
          <p:cNvPr id="767" name="Shape 767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768" name="Shape 768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769" name="Shape 769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770" name="Shape 770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771" name="Shape 771"/>
          <p:cNvSpPr txBox="1"/>
          <p:nvPr/>
        </p:nvSpPr>
        <p:spPr>
          <a:xfrm>
            <a:off x="533400" y="228600"/>
            <a:ext cx="5714999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11		     	          Network Management Applications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6" name="Shape 776"/>
          <p:cNvCxnSpPr/>
          <p:nvPr/>
        </p:nvCxnSpPr>
        <p:spPr>
          <a:xfrm>
            <a:off x="609600" y="5257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777" name="Shape 777"/>
          <p:cNvSpPr txBox="1"/>
          <p:nvPr/>
        </p:nvSpPr>
        <p:spPr>
          <a:xfrm>
            <a:off x="0" y="52578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sp>
        <p:nvSpPr>
          <p:cNvPr id="778" name="Shape 778"/>
          <p:cNvSpPr txBox="1"/>
          <p:nvPr/>
        </p:nvSpPr>
        <p:spPr>
          <a:xfrm>
            <a:off x="533400" y="533400"/>
            <a:ext cx="5562600" cy="5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Cryptography</a:t>
            </a:r>
          </a:p>
        </p:txBody>
      </p:sp>
      <p:sp>
        <p:nvSpPr>
          <p:cNvPr id="779" name="Shape 779"/>
          <p:cNvSpPr txBox="1"/>
          <p:nvPr/>
        </p:nvSpPr>
        <p:spPr>
          <a:xfrm>
            <a:off x="457200" y="1143000"/>
            <a:ext cx="6148386" cy="3749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Secure communication requires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Integrity protection: ensuring that the message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is not tampered with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Authentication validation: ensures the originator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identification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Security threats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Modification of information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Masquerade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Message stream modification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Disclosure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Hardware and software solutions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Most secure communication is software based</a:t>
            </a:r>
          </a:p>
        </p:txBody>
      </p:sp>
      <p:cxnSp>
        <p:nvCxnSpPr>
          <p:cNvPr id="780" name="Shape 780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781" name="Shape 781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782" name="Shape 782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783" name="Shape 783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784" name="Shape 784"/>
          <p:cNvSpPr txBox="1"/>
          <p:nvPr/>
        </p:nvSpPr>
        <p:spPr>
          <a:xfrm>
            <a:off x="533400" y="228600"/>
            <a:ext cx="5714999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11		     	          Network Management Applications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89" name="Shape 789"/>
          <p:cNvCxnSpPr/>
          <p:nvPr/>
        </p:nvCxnSpPr>
        <p:spPr>
          <a:xfrm>
            <a:off x="609600" y="3733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790" name="Shape 790"/>
          <p:cNvSpPr txBox="1"/>
          <p:nvPr/>
        </p:nvSpPr>
        <p:spPr>
          <a:xfrm>
            <a:off x="0" y="38100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sp>
        <p:nvSpPr>
          <p:cNvPr id="791" name="Shape 791"/>
          <p:cNvSpPr txBox="1"/>
          <p:nvPr/>
        </p:nvSpPr>
        <p:spPr>
          <a:xfrm>
            <a:off x="457200" y="533400"/>
            <a:ext cx="5791200" cy="5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Secret Key Cryptography</a:t>
            </a:r>
          </a:p>
        </p:txBody>
      </p:sp>
      <p:pic>
        <p:nvPicPr>
          <p:cNvPr id="792" name="Shape 7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1600200"/>
            <a:ext cx="5527675" cy="2120899"/>
          </a:xfrm>
          <a:prstGeom prst="rect">
            <a:avLst/>
          </a:prstGeom>
          <a:noFill/>
          <a:ln>
            <a:noFill/>
          </a:ln>
        </p:spPr>
      </p:pic>
      <p:sp>
        <p:nvSpPr>
          <p:cNvPr id="793" name="Shape 793"/>
          <p:cNvSpPr txBox="1"/>
          <p:nvPr/>
        </p:nvSpPr>
        <p:spPr>
          <a:xfrm>
            <a:off x="561975" y="4267200"/>
            <a:ext cx="6296025" cy="39671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Caesar cipher: each letter replaced by another </a:t>
            </a:r>
            <a:b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letter, which is three letters behind in the alphabet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Maximum of 26 attempts to decode Caesar cipher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Monoalphabetic cipher: Replace a letter with another</a:t>
            </a:r>
            <a:b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randomly chosen; Maximum attempts to decode 26!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One secret key is needed between each pair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Two standard algorithms for secret key: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DES (Data Encryption Standard): </a:t>
            </a:r>
            <a:b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64-bit message blocks and 56-bit key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IDEA (International Data Encryption Algorithm): </a:t>
            </a:r>
            <a:b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64-bit message blocks and 128-bit key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Message block derived using CBC (Cipher Block Chaining)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Principle based on rearranging the blocks several </a:t>
            </a:r>
            <a:b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times based on predetermined algorithm and secret key</a:t>
            </a:r>
          </a:p>
        </p:txBody>
      </p:sp>
      <p:cxnSp>
        <p:nvCxnSpPr>
          <p:cNvPr id="794" name="Shape 794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795" name="Shape 795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796" name="Shape 796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797" name="Shape 797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798" name="Shape 798"/>
          <p:cNvSpPr txBox="1"/>
          <p:nvPr/>
        </p:nvSpPr>
        <p:spPr>
          <a:xfrm>
            <a:off x="533400" y="228600"/>
            <a:ext cx="5714999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11		     	          Network Management Applications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3" name="Shape 803"/>
          <p:cNvCxnSpPr/>
          <p:nvPr/>
        </p:nvCxnSpPr>
        <p:spPr>
          <a:xfrm>
            <a:off x="609600" y="4724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804" name="Shape 804"/>
          <p:cNvSpPr txBox="1"/>
          <p:nvPr/>
        </p:nvSpPr>
        <p:spPr>
          <a:xfrm>
            <a:off x="0" y="47244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sp>
        <p:nvSpPr>
          <p:cNvPr id="805" name="Shape 805"/>
          <p:cNvSpPr txBox="1"/>
          <p:nvPr/>
        </p:nvSpPr>
        <p:spPr>
          <a:xfrm>
            <a:off x="533400" y="533400"/>
            <a:ext cx="5616575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Public Key Cryptography</a:t>
            </a:r>
          </a:p>
        </p:txBody>
      </p:sp>
      <p:pic>
        <p:nvPicPr>
          <p:cNvPr id="806" name="Shape 8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1371600"/>
            <a:ext cx="5527675" cy="2506662"/>
          </a:xfrm>
          <a:prstGeom prst="rect">
            <a:avLst/>
          </a:prstGeom>
          <a:noFill/>
          <a:ln>
            <a:noFill/>
          </a:ln>
        </p:spPr>
      </p:pic>
      <p:sp>
        <p:nvSpPr>
          <p:cNvPr id="807" name="Shape 807"/>
          <p:cNvSpPr txBox="1"/>
          <p:nvPr/>
        </p:nvSpPr>
        <p:spPr>
          <a:xfrm>
            <a:off x="450850" y="5029200"/>
            <a:ext cx="6102350" cy="31400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Asymmetric cryptography - public and private key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Public key is distributed by the receiver to the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senders to encrypt the message.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Private key is used by receiver to decode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ciphertext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Mailbox analogy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Commonly used public key is RSA (Rivest, Shamir,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and Adleman); 512-bit key, variable block size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RSA less efficient than DES and IDEA; used to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encrypt secret key</a:t>
            </a:r>
          </a:p>
        </p:txBody>
      </p:sp>
      <p:cxnSp>
        <p:nvCxnSpPr>
          <p:cNvPr id="808" name="Shape 808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809" name="Shape 809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810" name="Shape 810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811" name="Shape 811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812" name="Shape 812"/>
          <p:cNvSpPr txBox="1"/>
          <p:nvPr/>
        </p:nvSpPr>
        <p:spPr>
          <a:xfrm>
            <a:off x="533400" y="228600"/>
            <a:ext cx="5714999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11		     	          Network Management Applications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7" name="Shape 817"/>
          <p:cNvCxnSpPr/>
          <p:nvPr/>
        </p:nvCxnSpPr>
        <p:spPr>
          <a:xfrm>
            <a:off x="609600" y="5257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818" name="Shape 818"/>
          <p:cNvSpPr txBox="1"/>
          <p:nvPr/>
        </p:nvSpPr>
        <p:spPr>
          <a:xfrm>
            <a:off x="0" y="52578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sp>
        <p:nvSpPr>
          <p:cNvPr id="819" name="Shape 819"/>
          <p:cNvSpPr txBox="1"/>
          <p:nvPr/>
        </p:nvSpPr>
        <p:spPr>
          <a:xfrm>
            <a:off x="533400" y="533400"/>
            <a:ext cx="5562600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Message Digest</a:t>
            </a:r>
          </a:p>
        </p:txBody>
      </p:sp>
      <p:sp>
        <p:nvSpPr>
          <p:cNvPr id="820" name="Shape 820"/>
          <p:cNvSpPr txBox="1"/>
          <p:nvPr/>
        </p:nvSpPr>
        <p:spPr>
          <a:xfrm>
            <a:off x="593725" y="1230312"/>
            <a:ext cx="6022974" cy="3749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Message digest is a cryptographic hash algorithm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added to a message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One-way function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Analogy with CRC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If the message is tampered with the message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digest at the receiving end fails to validate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MD5 (used in SNMPv3) commonly used MD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MD5 takes a message of arbitrary length (32-byte)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blocks and generates 128-bit message digest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SHS (Secure Hash Standard) message digest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proposed by NIST handles 2</a:t>
            </a:r>
            <a:r>
              <a:rPr lang="en-US" sz="2000" b="0" i="0" u="none" strike="noStrike" cap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64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bits and generates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160-bit output </a:t>
            </a:r>
          </a:p>
        </p:txBody>
      </p:sp>
      <p:sp>
        <p:nvSpPr>
          <p:cNvPr id="821" name="Shape 821"/>
          <p:cNvSpPr txBox="1"/>
          <p:nvPr/>
        </p:nvSpPr>
        <p:spPr>
          <a:xfrm>
            <a:off x="517525" y="5726112"/>
            <a:ext cx="1243012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Example:</a:t>
            </a:r>
          </a:p>
        </p:txBody>
      </p:sp>
      <p:pic>
        <p:nvPicPr>
          <p:cNvPr id="822" name="Shape 8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6248400"/>
            <a:ext cx="5386387" cy="11334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23" name="Shape 823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824" name="Shape 824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825" name="Shape 825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826" name="Shape 826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827" name="Shape 827"/>
          <p:cNvSpPr txBox="1"/>
          <p:nvPr/>
        </p:nvSpPr>
        <p:spPr>
          <a:xfrm>
            <a:off x="533400" y="228600"/>
            <a:ext cx="5714999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11		     	          Network Management Applications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32" name="Shape 832"/>
          <p:cNvCxnSpPr/>
          <p:nvPr/>
        </p:nvCxnSpPr>
        <p:spPr>
          <a:xfrm>
            <a:off x="609600" y="5257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833" name="Shape 833"/>
          <p:cNvSpPr txBox="1"/>
          <p:nvPr/>
        </p:nvSpPr>
        <p:spPr>
          <a:xfrm>
            <a:off x="0" y="52578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sp>
        <p:nvSpPr>
          <p:cNvPr id="834" name="Shape 834"/>
          <p:cNvSpPr txBox="1"/>
          <p:nvPr/>
        </p:nvSpPr>
        <p:spPr>
          <a:xfrm>
            <a:off x="533400" y="533400"/>
            <a:ext cx="5638800" cy="5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Digital Signature</a:t>
            </a:r>
          </a:p>
        </p:txBody>
      </p:sp>
      <p:pic>
        <p:nvPicPr>
          <p:cNvPr id="835" name="Shape 8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1295400"/>
            <a:ext cx="5984874" cy="3511549"/>
          </a:xfrm>
          <a:prstGeom prst="rect">
            <a:avLst/>
          </a:prstGeom>
          <a:noFill/>
          <a:ln>
            <a:noFill/>
          </a:ln>
        </p:spPr>
      </p:pic>
      <p:sp>
        <p:nvSpPr>
          <p:cNvPr id="836" name="Shape 836"/>
          <p:cNvSpPr txBox="1"/>
          <p:nvPr/>
        </p:nvSpPr>
        <p:spPr>
          <a:xfrm>
            <a:off x="441325" y="5649912"/>
            <a:ext cx="6267449" cy="25304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Why do we need digital signature?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Principle reverse of public key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Signature created using private key and validated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using public key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Digital signature is a message digest generated from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plaintext and private key by a hashing algorithm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Digital signature is concatenated with the plaintext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and encrypted using public key </a:t>
            </a:r>
          </a:p>
        </p:txBody>
      </p:sp>
      <p:cxnSp>
        <p:nvCxnSpPr>
          <p:cNvPr id="837" name="Shape 837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838" name="Shape 838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839" name="Shape 839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840" name="Shape 840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841" name="Shape 841"/>
          <p:cNvSpPr txBox="1"/>
          <p:nvPr/>
        </p:nvSpPr>
        <p:spPr>
          <a:xfrm>
            <a:off x="533400" y="228600"/>
            <a:ext cx="5714999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11		     	          Network Management Applications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46" name="Shape 846"/>
          <p:cNvCxnSpPr/>
          <p:nvPr/>
        </p:nvCxnSpPr>
        <p:spPr>
          <a:xfrm>
            <a:off x="609600" y="5257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847" name="Shape 847"/>
          <p:cNvSpPr txBox="1"/>
          <p:nvPr/>
        </p:nvSpPr>
        <p:spPr>
          <a:xfrm>
            <a:off x="0" y="52578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sp>
        <p:nvSpPr>
          <p:cNvPr id="848" name="Shape 848"/>
          <p:cNvSpPr txBox="1"/>
          <p:nvPr/>
        </p:nvSpPr>
        <p:spPr>
          <a:xfrm>
            <a:off x="533400" y="533400"/>
            <a:ext cx="5802311" cy="519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Authentication and Authorization</a:t>
            </a:r>
          </a:p>
        </p:txBody>
      </p:sp>
      <p:sp>
        <p:nvSpPr>
          <p:cNvPr id="849" name="Shape 849"/>
          <p:cNvSpPr txBox="1"/>
          <p:nvPr/>
        </p:nvSpPr>
        <p:spPr>
          <a:xfrm>
            <a:off x="457200" y="1219200"/>
            <a:ext cx="5665787" cy="34448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Authentication verifies user identification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Client/server environment</a:t>
            </a:r>
          </a:p>
          <a:p>
            <a: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Ticket-granting system</a:t>
            </a:r>
          </a:p>
          <a:p>
            <a: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Authentication server system</a:t>
            </a:r>
          </a:p>
          <a:p>
            <a: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Cryptographic authentication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Messaging environment</a:t>
            </a:r>
          </a:p>
          <a:p>
            <a: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e-mail</a:t>
            </a:r>
          </a:p>
          <a:p>
            <a: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e-commerce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Authorization grants access to information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Read, read-write, no-access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Indefinite period, finite period, one-time use</a:t>
            </a:r>
          </a:p>
        </p:txBody>
      </p:sp>
      <p:cxnSp>
        <p:nvCxnSpPr>
          <p:cNvPr id="850" name="Shape 850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851" name="Shape 851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852" name="Shape 852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853" name="Shape 853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854" name="Shape 854"/>
          <p:cNvSpPr txBox="1"/>
          <p:nvPr/>
        </p:nvSpPr>
        <p:spPr>
          <a:xfrm>
            <a:off x="533400" y="228600"/>
            <a:ext cx="5714999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11		     	          Network Management Applications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59" name="Shape 859"/>
          <p:cNvCxnSpPr/>
          <p:nvPr/>
        </p:nvCxnSpPr>
        <p:spPr>
          <a:xfrm>
            <a:off x="609600" y="4941887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860" name="Shape 860"/>
          <p:cNvSpPr txBox="1"/>
          <p:nvPr/>
        </p:nvSpPr>
        <p:spPr>
          <a:xfrm>
            <a:off x="0" y="4941887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sp>
        <p:nvSpPr>
          <p:cNvPr id="861" name="Shape 861"/>
          <p:cNvSpPr txBox="1"/>
          <p:nvPr/>
        </p:nvSpPr>
        <p:spPr>
          <a:xfrm>
            <a:off x="533400" y="533400"/>
            <a:ext cx="5562600" cy="5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Ticket-Granting System</a:t>
            </a:r>
          </a:p>
        </p:txBody>
      </p:sp>
      <p:pic>
        <p:nvPicPr>
          <p:cNvPr id="862" name="Shape 8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0600" y="1143000"/>
            <a:ext cx="5049837" cy="3856037"/>
          </a:xfrm>
          <a:prstGeom prst="rect">
            <a:avLst/>
          </a:prstGeom>
          <a:noFill/>
          <a:ln>
            <a:noFill/>
          </a:ln>
        </p:spPr>
      </p:pic>
      <p:sp>
        <p:nvSpPr>
          <p:cNvPr id="863" name="Shape 863"/>
          <p:cNvSpPr txBox="1"/>
          <p:nvPr/>
        </p:nvSpPr>
        <p:spPr>
          <a:xfrm>
            <a:off x="533400" y="5334000"/>
            <a:ext cx="6056312" cy="28924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Used in client/server authentication system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Kerberos developed by MIT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Steps: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User logs on to client workstation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Login request sent to authentication server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AS checks ACL, grants encrypted ticket to client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Client obtains from TGS service-granting ticket</a:t>
            </a:r>
            <a:b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and session key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Application Server validates ticket and session key, </a:t>
            </a:r>
            <a:b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and then provides service</a:t>
            </a:r>
          </a:p>
        </p:txBody>
      </p:sp>
      <p:cxnSp>
        <p:nvCxnSpPr>
          <p:cNvPr id="864" name="Shape 864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865" name="Shape 865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866" name="Shape 866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867" name="Shape 867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868" name="Shape 868"/>
          <p:cNvSpPr txBox="1"/>
          <p:nvPr/>
        </p:nvSpPr>
        <p:spPr>
          <a:xfrm>
            <a:off x="533400" y="228600"/>
            <a:ext cx="5714999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11		     	          Network Management Applications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73" name="Shape 873"/>
          <p:cNvCxnSpPr/>
          <p:nvPr/>
        </p:nvCxnSpPr>
        <p:spPr>
          <a:xfrm>
            <a:off x="609600" y="5257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874" name="Shape 874"/>
          <p:cNvSpPr txBox="1"/>
          <p:nvPr/>
        </p:nvSpPr>
        <p:spPr>
          <a:xfrm>
            <a:off x="0" y="52578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sp>
        <p:nvSpPr>
          <p:cNvPr id="875" name="Shape 875"/>
          <p:cNvSpPr txBox="1"/>
          <p:nvPr/>
        </p:nvSpPr>
        <p:spPr>
          <a:xfrm>
            <a:off x="533400" y="533400"/>
            <a:ext cx="5638800" cy="5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Authentication Server</a:t>
            </a:r>
          </a:p>
        </p:txBody>
      </p:sp>
      <p:pic>
        <p:nvPicPr>
          <p:cNvPr id="876" name="Shape 8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1447800"/>
            <a:ext cx="5451475" cy="2884486"/>
          </a:xfrm>
          <a:prstGeom prst="rect">
            <a:avLst/>
          </a:prstGeom>
          <a:noFill/>
          <a:ln>
            <a:noFill/>
          </a:ln>
        </p:spPr>
      </p:pic>
      <p:sp>
        <p:nvSpPr>
          <p:cNvPr id="877" name="Shape 877"/>
          <p:cNvSpPr txBox="1"/>
          <p:nvPr/>
        </p:nvSpPr>
        <p:spPr>
          <a:xfrm>
            <a:off x="441325" y="5649912"/>
            <a:ext cx="6362699" cy="22256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Architecture of Novell LAN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Authentication server does not issue ticket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Login and password not sent from client workstation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User sends id to central authentication server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Authentication server acts as proxy agent to the client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and authenticates the user with the application server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Process transparent to the user</a:t>
            </a:r>
          </a:p>
        </p:txBody>
      </p:sp>
      <p:cxnSp>
        <p:nvCxnSpPr>
          <p:cNvPr id="878" name="Shape 878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879" name="Shape 879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880" name="Shape 880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881" name="Shape 881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882" name="Shape 882"/>
          <p:cNvSpPr txBox="1"/>
          <p:nvPr/>
        </p:nvSpPr>
        <p:spPr>
          <a:xfrm>
            <a:off x="533400" y="228600"/>
            <a:ext cx="5714999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11		     	          Network Management Applications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4" name="Shape 124"/>
          <p:cNvCxnSpPr/>
          <p:nvPr/>
        </p:nvCxnSpPr>
        <p:spPr>
          <a:xfrm>
            <a:off x="609600" y="51816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25" name="Shape 125"/>
          <p:cNvSpPr txBox="1"/>
          <p:nvPr/>
        </p:nvSpPr>
        <p:spPr>
          <a:xfrm>
            <a:off x="0" y="51816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sp>
        <p:nvSpPr>
          <p:cNvPr id="126" name="Shape 126"/>
          <p:cNvSpPr txBox="1"/>
          <p:nvPr/>
        </p:nvSpPr>
        <p:spPr>
          <a:xfrm>
            <a:off x="533400" y="533400"/>
            <a:ext cx="5714999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Configuration Management</a:t>
            </a:r>
          </a:p>
        </p:txBody>
      </p:sp>
      <p:sp>
        <p:nvSpPr>
          <p:cNvPr id="127" name="Shape 127"/>
          <p:cNvSpPr txBox="1"/>
          <p:nvPr/>
        </p:nvSpPr>
        <p:spPr>
          <a:xfrm>
            <a:off x="533400" y="1219200"/>
            <a:ext cx="3405187" cy="2282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Network Provisioning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Inventory Management</a:t>
            </a:r>
          </a:p>
          <a:p>
            <a:pPr marL="457200" marR="0" lvl="1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Equipment </a:t>
            </a:r>
          </a:p>
          <a:p>
            <a:pPr marL="457200" marR="0" lvl="1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Facilities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Network Topology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Database Considerations   </a:t>
            </a:r>
          </a:p>
        </p:txBody>
      </p:sp>
      <p:cxnSp>
        <p:nvCxnSpPr>
          <p:cNvPr id="128" name="Shape 128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29" name="Shape 129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130" name="Shape 130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131" name="Shape 131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32" name="Shape 132"/>
          <p:cNvSpPr txBox="1"/>
          <p:nvPr/>
        </p:nvSpPr>
        <p:spPr>
          <a:xfrm>
            <a:off x="533400" y="228600"/>
            <a:ext cx="5714999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11		     	          Network Management Applications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87" name="Shape 887"/>
          <p:cNvCxnSpPr/>
          <p:nvPr/>
        </p:nvCxnSpPr>
        <p:spPr>
          <a:xfrm>
            <a:off x="609600" y="5257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888" name="Shape 888"/>
          <p:cNvSpPr txBox="1"/>
          <p:nvPr/>
        </p:nvSpPr>
        <p:spPr>
          <a:xfrm>
            <a:off x="0" y="52578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sp>
        <p:nvSpPr>
          <p:cNvPr id="889" name="Shape 889"/>
          <p:cNvSpPr txBox="1"/>
          <p:nvPr/>
        </p:nvSpPr>
        <p:spPr>
          <a:xfrm>
            <a:off x="533400" y="533400"/>
            <a:ext cx="5638800" cy="5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Message Transfer Security</a:t>
            </a:r>
          </a:p>
        </p:txBody>
      </p:sp>
      <p:sp>
        <p:nvSpPr>
          <p:cNvPr id="890" name="Shape 890"/>
          <p:cNvSpPr txBox="1"/>
          <p:nvPr/>
        </p:nvSpPr>
        <p:spPr>
          <a:xfrm>
            <a:off x="533400" y="1143000"/>
            <a:ext cx="5307011" cy="25304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Messaging one-way communication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Secure message needs to be authenticated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and secured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Three secure mail systems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Privacy Enhanced Mail (PEM)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Pretty Good Privacy (PGP)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X-400: OSI specifications that define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framework; not implementation specific</a:t>
            </a:r>
          </a:p>
        </p:txBody>
      </p:sp>
      <p:cxnSp>
        <p:nvCxnSpPr>
          <p:cNvPr id="891" name="Shape 891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892" name="Shape 892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893" name="Shape 893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894" name="Shape 894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895" name="Shape 895"/>
          <p:cNvSpPr txBox="1"/>
          <p:nvPr/>
        </p:nvSpPr>
        <p:spPr>
          <a:xfrm>
            <a:off x="533400" y="228600"/>
            <a:ext cx="5714999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11		     	          Network Management Applications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00" name="Shape 900"/>
          <p:cNvCxnSpPr/>
          <p:nvPr/>
        </p:nvCxnSpPr>
        <p:spPr>
          <a:xfrm>
            <a:off x="609600" y="6019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901" name="Shape 901"/>
          <p:cNvSpPr txBox="1"/>
          <p:nvPr/>
        </p:nvSpPr>
        <p:spPr>
          <a:xfrm>
            <a:off x="0" y="60198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sp>
        <p:nvSpPr>
          <p:cNvPr id="902" name="Shape 902"/>
          <p:cNvSpPr txBox="1"/>
          <p:nvPr/>
        </p:nvSpPr>
        <p:spPr>
          <a:xfrm>
            <a:off x="533400" y="533400"/>
            <a:ext cx="5638800" cy="5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Privacy Enhanced Mail</a:t>
            </a:r>
          </a:p>
        </p:txBody>
      </p:sp>
      <p:sp>
        <p:nvSpPr>
          <p:cNvPr id="903" name="Shape 903"/>
          <p:cNvSpPr txBox="1"/>
          <p:nvPr/>
        </p:nvSpPr>
        <p:spPr>
          <a:xfrm>
            <a:off x="457200" y="1066800"/>
            <a:ext cx="5867400" cy="5016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Developed by IETF (RFC 1421 - 1424)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End-to-end cryptography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Provides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Confidentiality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Authentication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Message integrity assurance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Nonrepudiation of origin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Data encryption key (DEK) could be secret or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public key-based originator and receiver agreed    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upon method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PEM processes based on cryptography and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message encoding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MIC-CLEAR (Message Integrity Code-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CLEAR)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MIC-ONLY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ENCRYPTED</a:t>
            </a:r>
          </a:p>
        </p:txBody>
      </p:sp>
      <p:cxnSp>
        <p:nvCxnSpPr>
          <p:cNvPr id="904" name="Shape 904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905" name="Shape 905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906" name="Shape 906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907" name="Shape 907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908" name="Shape 908"/>
          <p:cNvSpPr txBox="1"/>
          <p:nvPr/>
        </p:nvSpPr>
        <p:spPr>
          <a:xfrm>
            <a:off x="533400" y="228600"/>
            <a:ext cx="5714999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11		     	          Network Management Applications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13" name="Shape 913"/>
          <p:cNvCxnSpPr/>
          <p:nvPr/>
        </p:nvCxnSpPr>
        <p:spPr>
          <a:xfrm>
            <a:off x="609600" y="6019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914" name="Shape 914"/>
          <p:cNvSpPr txBox="1"/>
          <p:nvPr/>
        </p:nvSpPr>
        <p:spPr>
          <a:xfrm>
            <a:off x="0" y="60198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sp>
        <p:nvSpPr>
          <p:cNvPr id="915" name="Shape 915"/>
          <p:cNvSpPr txBox="1"/>
          <p:nvPr/>
        </p:nvSpPr>
        <p:spPr>
          <a:xfrm>
            <a:off x="533400" y="533400"/>
            <a:ext cx="5638800" cy="10779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PEM Processes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6" name="Shape 9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1219200"/>
            <a:ext cx="5867400" cy="4610100"/>
          </a:xfrm>
          <a:prstGeom prst="rect">
            <a:avLst/>
          </a:prstGeom>
          <a:noFill/>
          <a:ln>
            <a:noFill/>
          </a:ln>
        </p:spPr>
      </p:pic>
      <p:sp>
        <p:nvSpPr>
          <p:cNvPr id="917" name="Shape 917"/>
          <p:cNvSpPr txBox="1"/>
          <p:nvPr/>
        </p:nvSpPr>
        <p:spPr>
          <a:xfrm>
            <a:off x="436562" y="6400800"/>
            <a:ext cx="6421437" cy="19208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DEK a random number generated per message basis: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used to encrypt the message text and generate MIC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IK a long-range key agreed upon between the sender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receiver used to encrypt DEK: IK is either public or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secret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Public key avoids repudiation</a:t>
            </a:r>
          </a:p>
        </p:txBody>
      </p:sp>
      <p:sp>
        <p:nvSpPr>
          <p:cNvPr id="918" name="Shape 918"/>
          <p:cNvSpPr txBox="1"/>
          <p:nvPr/>
        </p:nvSpPr>
        <p:spPr>
          <a:xfrm>
            <a:off x="1981200" y="990600"/>
            <a:ext cx="2666999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(Originating end)</a:t>
            </a:r>
          </a:p>
        </p:txBody>
      </p:sp>
      <p:cxnSp>
        <p:nvCxnSpPr>
          <p:cNvPr id="919" name="Shape 919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920" name="Shape 920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921" name="Shape 921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922" name="Shape 922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923" name="Shape 923"/>
          <p:cNvSpPr txBox="1"/>
          <p:nvPr/>
        </p:nvSpPr>
        <p:spPr>
          <a:xfrm>
            <a:off x="533400" y="228600"/>
            <a:ext cx="5714999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11		     	          Network Management Applications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8" name="Shape 928"/>
          <p:cNvCxnSpPr/>
          <p:nvPr/>
        </p:nvCxnSpPr>
        <p:spPr>
          <a:xfrm>
            <a:off x="609600" y="4572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929" name="Shape 929"/>
          <p:cNvSpPr txBox="1"/>
          <p:nvPr/>
        </p:nvSpPr>
        <p:spPr>
          <a:xfrm>
            <a:off x="0" y="45720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sp>
        <p:nvSpPr>
          <p:cNvPr id="930" name="Shape 930"/>
          <p:cNvSpPr txBox="1"/>
          <p:nvPr/>
        </p:nvSpPr>
        <p:spPr>
          <a:xfrm>
            <a:off x="533400" y="533400"/>
            <a:ext cx="5649911" cy="5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Pretty Good Privacy</a:t>
            </a:r>
          </a:p>
        </p:txBody>
      </p:sp>
      <p:pic>
        <p:nvPicPr>
          <p:cNvPr id="931" name="Shape 9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1143000"/>
            <a:ext cx="5791200" cy="3089275"/>
          </a:xfrm>
          <a:prstGeom prst="rect">
            <a:avLst/>
          </a:prstGeom>
          <a:noFill/>
          <a:ln>
            <a:noFill/>
          </a:ln>
        </p:spPr>
      </p:pic>
      <p:sp>
        <p:nvSpPr>
          <p:cNvPr id="932" name="Shape 932"/>
          <p:cNvSpPr txBox="1"/>
          <p:nvPr/>
        </p:nvSpPr>
        <p:spPr>
          <a:xfrm>
            <a:off x="457200" y="4953000"/>
            <a:ext cx="6283324" cy="34448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PGP secure mail package developed by Zimmerman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Available in public domain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Signature generation 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Uses MD5 to generate hash code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Encrypts hash code with sender’s private key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using RSA algorithm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Encryption of the message done using IDEA or RSA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Compression done with ZIP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email conversion done using Radix-64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PGP similar to encrypted PEM with added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compression  </a:t>
            </a:r>
          </a:p>
        </p:txBody>
      </p:sp>
      <p:sp>
        <p:nvSpPr>
          <p:cNvPr id="933" name="Shape 933"/>
          <p:cNvSpPr txBox="1"/>
          <p:nvPr/>
        </p:nvSpPr>
        <p:spPr>
          <a:xfrm>
            <a:off x="1676400" y="990600"/>
            <a:ext cx="3352799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(Originating end)</a:t>
            </a:r>
          </a:p>
        </p:txBody>
      </p:sp>
      <p:cxnSp>
        <p:nvCxnSpPr>
          <p:cNvPr id="934" name="Shape 934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935" name="Shape 935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936" name="Shape 936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937" name="Shape 937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938" name="Shape 938"/>
          <p:cNvSpPr txBox="1"/>
          <p:nvPr/>
        </p:nvSpPr>
        <p:spPr>
          <a:xfrm>
            <a:off x="533400" y="228600"/>
            <a:ext cx="5714999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11		     	          Network Management Applications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43" name="Shape 943"/>
          <p:cNvCxnSpPr/>
          <p:nvPr/>
        </p:nvCxnSpPr>
        <p:spPr>
          <a:xfrm>
            <a:off x="609600" y="4114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944" name="Shape 944"/>
          <p:cNvSpPr txBox="1"/>
          <p:nvPr/>
        </p:nvSpPr>
        <p:spPr>
          <a:xfrm>
            <a:off x="0" y="41148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sp>
        <p:nvSpPr>
          <p:cNvPr id="945" name="Shape 945"/>
          <p:cNvSpPr txBox="1"/>
          <p:nvPr/>
        </p:nvSpPr>
        <p:spPr>
          <a:xfrm>
            <a:off x="609600" y="533400"/>
            <a:ext cx="5638800" cy="5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SNMPv3 Security </a:t>
            </a:r>
          </a:p>
        </p:txBody>
      </p:sp>
      <p:pic>
        <p:nvPicPr>
          <p:cNvPr id="946" name="Shape 9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1600200"/>
            <a:ext cx="6019799" cy="2203450"/>
          </a:xfrm>
          <a:prstGeom prst="rect">
            <a:avLst/>
          </a:prstGeom>
          <a:noFill/>
          <a:ln>
            <a:noFill/>
          </a:ln>
        </p:spPr>
      </p:pic>
      <p:sp>
        <p:nvSpPr>
          <p:cNvPr id="947" name="Shape 947"/>
          <p:cNvSpPr txBox="1"/>
          <p:nvPr/>
        </p:nvSpPr>
        <p:spPr>
          <a:xfrm>
            <a:off x="1752600" y="990600"/>
            <a:ext cx="3352799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(Outgoing message)</a:t>
            </a:r>
          </a:p>
        </p:txBody>
      </p:sp>
      <p:sp>
        <p:nvSpPr>
          <p:cNvPr id="948" name="Shape 948"/>
          <p:cNvSpPr txBox="1"/>
          <p:nvPr/>
        </p:nvSpPr>
        <p:spPr>
          <a:xfrm>
            <a:off x="457200" y="4495800"/>
            <a:ext cx="6223000" cy="3749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Authentication key equivalent to DEK in PEM or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private key in PGP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Authentication key generated using user password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and SNMP engine id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Authentication key may be used to encrypt message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USM prepares the whole message including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scoped PDU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HMAC, equivalent of signature in PEM and PGP,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generated using authentication key and the whole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message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Authentication module provided with authentication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key and HMAC to process incoming message  </a:t>
            </a:r>
          </a:p>
        </p:txBody>
      </p:sp>
      <p:cxnSp>
        <p:nvCxnSpPr>
          <p:cNvPr id="949" name="Shape 949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950" name="Shape 950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951" name="Shape 951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952" name="Shape 952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953" name="Shape 953"/>
          <p:cNvSpPr txBox="1"/>
          <p:nvPr/>
        </p:nvSpPr>
        <p:spPr>
          <a:xfrm>
            <a:off x="533400" y="228600"/>
            <a:ext cx="5714999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11		     	          Network Management Applications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58" name="Shape 958"/>
          <p:cNvCxnSpPr/>
          <p:nvPr/>
        </p:nvCxnSpPr>
        <p:spPr>
          <a:xfrm>
            <a:off x="609600" y="5257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959" name="Shape 959"/>
          <p:cNvSpPr txBox="1"/>
          <p:nvPr/>
        </p:nvSpPr>
        <p:spPr>
          <a:xfrm>
            <a:off x="0" y="52578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sp>
        <p:nvSpPr>
          <p:cNvPr id="960" name="Shape 960"/>
          <p:cNvSpPr txBox="1"/>
          <p:nvPr/>
        </p:nvSpPr>
        <p:spPr>
          <a:xfrm>
            <a:off x="609600" y="533400"/>
            <a:ext cx="5638800" cy="5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Virus Attacks</a:t>
            </a:r>
          </a:p>
        </p:txBody>
      </p:sp>
      <p:sp>
        <p:nvSpPr>
          <p:cNvPr id="961" name="Shape 961"/>
          <p:cNvSpPr txBox="1"/>
          <p:nvPr/>
        </p:nvSpPr>
        <p:spPr>
          <a:xfrm>
            <a:off x="457200" y="1143000"/>
            <a:ext cx="5883274" cy="25304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Executable programs that make copies and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insert them into other programs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Attack hosts and routers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Attack infects boot track, compromises cpu,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floods network traffic, etc.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Prevention is by identifying the pattern of the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virus and implementing protection in virus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checkers</a:t>
            </a:r>
          </a:p>
        </p:txBody>
      </p:sp>
      <p:cxnSp>
        <p:nvCxnSpPr>
          <p:cNvPr id="962" name="Shape 962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963" name="Shape 963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964" name="Shape 964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965" name="Shape 965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966" name="Shape 966"/>
          <p:cNvSpPr txBox="1"/>
          <p:nvPr/>
        </p:nvSpPr>
        <p:spPr>
          <a:xfrm>
            <a:off x="533400" y="228600"/>
            <a:ext cx="5714999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11		     	          Network Management Applications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71" name="Shape 971"/>
          <p:cNvCxnSpPr/>
          <p:nvPr/>
        </p:nvCxnSpPr>
        <p:spPr>
          <a:xfrm>
            <a:off x="609600" y="5257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972" name="Shape 972"/>
          <p:cNvSpPr txBox="1"/>
          <p:nvPr/>
        </p:nvSpPr>
        <p:spPr>
          <a:xfrm>
            <a:off x="0" y="52578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sp>
        <p:nvSpPr>
          <p:cNvPr id="973" name="Shape 973"/>
          <p:cNvSpPr txBox="1"/>
          <p:nvPr/>
        </p:nvSpPr>
        <p:spPr>
          <a:xfrm>
            <a:off x="533400" y="533400"/>
            <a:ext cx="5638800" cy="5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Accounting Management</a:t>
            </a:r>
          </a:p>
        </p:txBody>
      </p:sp>
      <p:sp>
        <p:nvSpPr>
          <p:cNvPr id="974" name="Shape 974"/>
          <p:cNvSpPr txBox="1"/>
          <p:nvPr/>
        </p:nvSpPr>
        <p:spPr>
          <a:xfrm>
            <a:off x="533400" y="1219200"/>
            <a:ext cx="4186236" cy="27130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Least developed 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Usage of resources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Hidden cost of IT usage (libraries)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Functional accounting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Business application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75" name="Shape 975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976" name="Shape 976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977" name="Shape 977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978" name="Shape 978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979" name="Shape 979"/>
          <p:cNvSpPr txBox="1"/>
          <p:nvPr/>
        </p:nvSpPr>
        <p:spPr>
          <a:xfrm>
            <a:off x="533400" y="228600"/>
            <a:ext cx="5714999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11		     	          Network Management Applications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Shape 984"/>
          <p:cNvSpPr txBox="1"/>
          <p:nvPr/>
        </p:nvSpPr>
        <p:spPr>
          <a:xfrm>
            <a:off x="533400" y="533400"/>
            <a:ext cx="5638800" cy="5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Report Management</a:t>
            </a:r>
          </a:p>
        </p:txBody>
      </p:sp>
      <p:pic>
        <p:nvPicPr>
          <p:cNvPr id="985" name="Shape 9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3875" y="1066800"/>
            <a:ext cx="5572125" cy="315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6" name="Shape 98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" y="4267200"/>
            <a:ext cx="5610224" cy="1952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7" name="Shape 98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3400" y="6400800"/>
            <a:ext cx="5616575" cy="157638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88" name="Shape 988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989" name="Shape 989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990" name="Shape 990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991" name="Shape 991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992" name="Shape 992"/>
          <p:cNvSpPr txBox="1"/>
          <p:nvPr/>
        </p:nvSpPr>
        <p:spPr>
          <a:xfrm>
            <a:off x="533400" y="228600"/>
            <a:ext cx="5714999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11		     	          Network Management Applications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97" name="Shape 997"/>
          <p:cNvCxnSpPr/>
          <p:nvPr/>
        </p:nvCxnSpPr>
        <p:spPr>
          <a:xfrm>
            <a:off x="609600" y="5257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998" name="Shape 998"/>
          <p:cNvSpPr txBox="1"/>
          <p:nvPr/>
        </p:nvSpPr>
        <p:spPr>
          <a:xfrm>
            <a:off x="0" y="52578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sp>
        <p:nvSpPr>
          <p:cNvPr id="999" name="Shape 999"/>
          <p:cNvSpPr txBox="1"/>
          <p:nvPr/>
        </p:nvSpPr>
        <p:spPr>
          <a:xfrm>
            <a:off x="533400" y="533400"/>
            <a:ext cx="5638800" cy="5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Policy-Based Management</a:t>
            </a:r>
          </a:p>
        </p:txBody>
      </p:sp>
      <p:pic>
        <p:nvPicPr>
          <p:cNvPr id="1000" name="Shape 10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1066800"/>
            <a:ext cx="5984874" cy="4144962"/>
          </a:xfrm>
          <a:prstGeom prst="rect">
            <a:avLst/>
          </a:prstGeom>
          <a:noFill/>
          <a:ln>
            <a:noFill/>
          </a:ln>
        </p:spPr>
      </p:pic>
      <p:sp>
        <p:nvSpPr>
          <p:cNvPr id="1001" name="Shape 1001"/>
          <p:cNvSpPr txBox="1"/>
          <p:nvPr/>
        </p:nvSpPr>
        <p:spPr>
          <a:xfrm>
            <a:off x="533400" y="5638800"/>
            <a:ext cx="5976936" cy="22256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Domain space consists of objects (alarms with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attributes)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Rule space consists of rules (if-then)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Policy Driver controls action to be taken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Distinction between policy and rule; policy assigns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responsibility and accountability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Action Space implements actions</a:t>
            </a:r>
          </a:p>
        </p:txBody>
      </p:sp>
      <p:cxnSp>
        <p:nvCxnSpPr>
          <p:cNvPr id="1002" name="Shape 1002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003" name="Shape 1003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1004" name="Shape 1004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1005" name="Shape 1005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006" name="Shape 1006"/>
          <p:cNvSpPr txBox="1"/>
          <p:nvPr/>
        </p:nvSpPr>
        <p:spPr>
          <a:xfrm>
            <a:off x="533400" y="228600"/>
            <a:ext cx="5714999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11		     	          Network Management Applications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11" name="Shape 1011"/>
          <p:cNvCxnSpPr/>
          <p:nvPr/>
        </p:nvCxnSpPr>
        <p:spPr>
          <a:xfrm>
            <a:off x="609600" y="5257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012" name="Shape 1012"/>
          <p:cNvSpPr txBox="1"/>
          <p:nvPr/>
        </p:nvSpPr>
        <p:spPr>
          <a:xfrm>
            <a:off x="0" y="52578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sp>
        <p:nvSpPr>
          <p:cNvPr id="1013" name="Shape 1013"/>
          <p:cNvSpPr txBox="1"/>
          <p:nvPr/>
        </p:nvSpPr>
        <p:spPr>
          <a:xfrm>
            <a:off x="609600" y="533400"/>
            <a:ext cx="5557837" cy="5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Service Level Management</a:t>
            </a:r>
          </a:p>
        </p:txBody>
      </p:sp>
      <p:sp>
        <p:nvSpPr>
          <p:cNvPr id="1014" name="Shape 1014"/>
          <p:cNvSpPr txBox="1"/>
          <p:nvPr/>
        </p:nvSpPr>
        <p:spPr>
          <a:xfrm>
            <a:off x="533400" y="1143000"/>
            <a:ext cx="5791200" cy="3749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SLA management of service equivalent to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QoS of network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SLA defines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Identification of services and characteristics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Negotiation of SLA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Deployment of agents to monitor and control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Generation of reports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SLA characteristics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Service parameters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Service levels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Component parameters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Component-to-service mappings</a:t>
            </a:r>
          </a:p>
        </p:txBody>
      </p:sp>
      <p:cxnSp>
        <p:nvCxnSpPr>
          <p:cNvPr id="1015" name="Shape 1015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016" name="Shape 1016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1017" name="Shape 1017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1018" name="Shape 1018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019" name="Shape 1019"/>
          <p:cNvSpPr txBox="1"/>
          <p:nvPr/>
        </p:nvSpPr>
        <p:spPr>
          <a:xfrm>
            <a:off x="533400" y="228600"/>
            <a:ext cx="5714999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11		     	          Network Management Applications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7" name="Shape 137"/>
          <p:cNvCxnSpPr/>
          <p:nvPr/>
        </p:nvCxnSpPr>
        <p:spPr>
          <a:xfrm>
            <a:off x="609600" y="5399087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38" name="Shape 138"/>
          <p:cNvSpPr txBox="1"/>
          <p:nvPr/>
        </p:nvSpPr>
        <p:spPr>
          <a:xfrm>
            <a:off x="0" y="5399087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sp>
        <p:nvSpPr>
          <p:cNvPr id="139" name="Shape 139"/>
          <p:cNvSpPr txBox="1"/>
          <p:nvPr/>
        </p:nvSpPr>
        <p:spPr>
          <a:xfrm>
            <a:off x="533400" y="533400"/>
            <a:ext cx="5638800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Circuit Provisioning</a:t>
            </a:r>
          </a:p>
        </p:txBody>
      </p:sp>
      <p:sp>
        <p:nvSpPr>
          <p:cNvPr id="140" name="Shape 140"/>
          <p:cNvSpPr txBox="1"/>
          <p:nvPr/>
        </p:nvSpPr>
        <p:spPr>
          <a:xfrm>
            <a:off x="533400" y="1219200"/>
            <a:ext cx="5567361" cy="31400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Network Provisioning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Provisioning of network resources</a:t>
            </a:r>
          </a:p>
          <a:p>
            <a: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Design</a:t>
            </a:r>
          </a:p>
          <a:p>
            <a: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Installation and maintenance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Circuit-switched network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Packet-switched network, configuration for</a:t>
            </a:r>
          </a:p>
          <a:p>
            <a: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Protocol </a:t>
            </a:r>
          </a:p>
          <a:p>
            <a: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Performance</a:t>
            </a:r>
          </a:p>
          <a:p>
            <a: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QoS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ATM networks</a:t>
            </a:r>
          </a:p>
        </p:txBody>
      </p:sp>
      <p:sp>
        <p:nvSpPr>
          <p:cNvPr id="141" name="Shape 141"/>
          <p:cNvSpPr txBox="1"/>
          <p:nvPr/>
        </p:nvSpPr>
        <p:spPr>
          <a:xfrm>
            <a:off x="533400" y="5867400"/>
            <a:ext cx="6111875" cy="16160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Examples: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TIRKS (Trunk Integrated Record Keeping  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System) for circuit-switched networks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E1 in TIRKS for equipment management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F1 in TIRKS for facilities management</a:t>
            </a:r>
          </a:p>
        </p:txBody>
      </p:sp>
      <p:cxnSp>
        <p:nvCxnSpPr>
          <p:cNvPr id="142" name="Shape 142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43" name="Shape 143"/>
          <p:cNvSpPr txBox="1"/>
          <p:nvPr/>
        </p:nvSpPr>
        <p:spPr>
          <a:xfrm>
            <a:off x="1812925" y="8458200"/>
            <a:ext cx="3332161" cy="646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Shape 144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145" name="Shape 145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46" name="Shape 146"/>
          <p:cNvSpPr txBox="1"/>
          <p:nvPr/>
        </p:nvSpPr>
        <p:spPr>
          <a:xfrm>
            <a:off x="533400" y="228600"/>
            <a:ext cx="5714999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11		     	          Network Management Applications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1" name="Shape 151"/>
          <p:cNvCxnSpPr/>
          <p:nvPr/>
        </p:nvCxnSpPr>
        <p:spPr>
          <a:xfrm>
            <a:off x="609600" y="52578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52" name="Shape 152"/>
          <p:cNvSpPr txBox="1"/>
          <p:nvPr/>
        </p:nvSpPr>
        <p:spPr>
          <a:xfrm>
            <a:off x="0" y="52578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sp>
        <p:nvSpPr>
          <p:cNvPr id="153" name="Shape 153"/>
          <p:cNvSpPr txBox="1"/>
          <p:nvPr/>
        </p:nvSpPr>
        <p:spPr>
          <a:xfrm>
            <a:off x="533400" y="533400"/>
            <a:ext cx="5638800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Network Topology</a:t>
            </a:r>
          </a:p>
        </p:txBody>
      </p:sp>
      <p:sp>
        <p:nvSpPr>
          <p:cNvPr id="154" name="Shape 154"/>
          <p:cNvSpPr txBox="1"/>
          <p:nvPr/>
        </p:nvSpPr>
        <p:spPr>
          <a:xfrm>
            <a:off x="609600" y="1143000"/>
            <a:ext cx="3673475" cy="31400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Manual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Autodiscovery by NMS using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Broadcast </a:t>
            </a:r>
            <a:r>
              <a:rPr lang="en-US" sz="2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ping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ARP table in devices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Mapping of network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Layout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Layering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Views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Physical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Logical</a:t>
            </a:r>
          </a:p>
        </p:txBody>
      </p:sp>
      <p:cxnSp>
        <p:nvCxnSpPr>
          <p:cNvPr id="155" name="Shape 155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56" name="Shape 156"/>
          <p:cNvSpPr txBox="1"/>
          <p:nvPr/>
        </p:nvSpPr>
        <p:spPr>
          <a:xfrm>
            <a:off x="1812925" y="8458200"/>
            <a:ext cx="3332161" cy="646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Shape 157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158" name="Shape 158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59" name="Shape 159"/>
          <p:cNvSpPr txBox="1"/>
          <p:nvPr/>
        </p:nvSpPr>
        <p:spPr>
          <a:xfrm>
            <a:off x="533400" y="228600"/>
            <a:ext cx="5714999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11		     	          Network Management Applications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4" name="Shape 164"/>
          <p:cNvCxnSpPr/>
          <p:nvPr/>
        </p:nvCxnSpPr>
        <p:spPr>
          <a:xfrm>
            <a:off x="609600" y="73152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65" name="Shape 165"/>
          <p:cNvSpPr txBox="1"/>
          <p:nvPr/>
        </p:nvSpPr>
        <p:spPr>
          <a:xfrm>
            <a:off x="0" y="73152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</a:p>
        </p:txBody>
      </p:sp>
      <p:sp>
        <p:nvSpPr>
          <p:cNvPr id="166" name="Shape 166"/>
          <p:cNvSpPr txBox="1"/>
          <p:nvPr/>
        </p:nvSpPr>
        <p:spPr>
          <a:xfrm>
            <a:off x="0" y="533400"/>
            <a:ext cx="6858000" cy="5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Traditional LAN Configuration</a:t>
            </a:r>
          </a:p>
        </p:txBody>
      </p:sp>
      <p:pic>
        <p:nvPicPr>
          <p:cNvPr id="167" name="Shape 1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1143000"/>
            <a:ext cx="5445124" cy="6172199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Shape 168"/>
          <p:cNvSpPr txBox="1"/>
          <p:nvPr/>
        </p:nvSpPr>
        <p:spPr>
          <a:xfrm>
            <a:off x="517525" y="7631111"/>
            <a:ext cx="5975350" cy="701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One-to-one mapping between physical and logical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configuration</a:t>
            </a:r>
          </a:p>
        </p:txBody>
      </p:sp>
      <p:cxnSp>
        <p:nvCxnSpPr>
          <p:cNvPr id="169" name="Shape 169"/>
          <p:cNvCxnSpPr/>
          <p:nvPr/>
        </p:nvCxnSpPr>
        <p:spPr>
          <a:xfrm>
            <a:off x="609600" y="83820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70" name="Shape 170"/>
          <p:cNvSpPr txBox="1"/>
          <p:nvPr/>
        </p:nvSpPr>
        <p:spPr>
          <a:xfrm>
            <a:off x="1828800" y="8458200"/>
            <a:ext cx="33004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Management: Principles and Practice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 Mani Subramanian 2010</a:t>
            </a:r>
          </a:p>
        </p:txBody>
      </p:sp>
      <p:sp>
        <p:nvSpPr>
          <p:cNvPr id="171" name="Shape 171"/>
          <p:cNvSpPr txBox="1"/>
          <p:nvPr/>
        </p:nvSpPr>
        <p:spPr>
          <a:xfrm>
            <a:off x="4914900" y="8331200"/>
            <a:ext cx="142874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cxnSp>
        <p:nvCxnSpPr>
          <p:cNvPr id="172" name="Shape 172"/>
          <p:cNvCxnSpPr/>
          <p:nvPr/>
        </p:nvCxnSpPr>
        <p:spPr>
          <a:xfrm>
            <a:off x="533400" y="533400"/>
            <a:ext cx="563880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73" name="Shape 173"/>
          <p:cNvSpPr txBox="1"/>
          <p:nvPr/>
        </p:nvSpPr>
        <p:spPr>
          <a:xfrm>
            <a:off x="533400" y="228600"/>
            <a:ext cx="5714999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11		     	          Network Management Applications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2503</Words>
  <Application>Microsoft Macintosh PowerPoint</Application>
  <PresentationFormat>عرض على الشاشة (4:3)‏</PresentationFormat>
  <Paragraphs>847</Paragraphs>
  <Slides>69</Slides>
  <Notes>69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69</vt:i4>
      </vt:variant>
    </vt:vector>
  </HeadingPairs>
  <TitlesOfParts>
    <vt:vector size="72" baseType="lpstr">
      <vt:lpstr>Times New Roman</vt:lpstr>
      <vt:lpstr>Arial</vt:lpstr>
      <vt:lpstr>Office Theme</vt:lpstr>
      <vt:lpstr>Chapter 11</vt:lpstr>
      <vt:lpstr>Objectives</vt:lpstr>
      <vt:lpstr>Objectives (cont.)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11</dc:title>
  <cp:lastModifiedBy>Munira MR</cp:lastModifiedBy>
  <cp:revision>1</cp:revision>
  <dcterms:modified xsi:type="dcterms:W3CDTF">2017-05-08T19:37:39Z</dcterms:modified>
</cp:coreProperties>
</file>