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6858000" cy="9144000" type="screen4x3"/>
  <p:notesSz cx="6842125" cy="91741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52"/>
    <p:restoredTop sz="94662"/>
  </p:normalViewPr>
  <p:slideViewPr>
    <p:cSldViewPr snapToGrid="0" snapToObjects="1">
      <p:cViewPr varScale="1">
        <p:scale>
          <a:sx n="78" d="100"/>
          <a:sy n="78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6544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76675" y="0"/>
            <a:ext cx="296544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130425" y="687387"/>
            <a:ext cx="2581274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715375"/>
            <a:ext cx="296544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76675" y="8715375"/>
            <a:ext cx="296544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7"/>
            <a:ext cx="2581274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7"/>
            <a:ext cx="2581274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4" name="Shape 224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7"/>
            <a:ext cx="2581274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6" name="Shape 266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7"/>
            <a:ext cx="2581274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3" name="Shape 293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7"/>
            <a:ext cx="2581274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7"/>
            <a:ext cx="2581274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7"/>
            <a:ext cx="2581274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912812" y="4357687"/>
            <a:ext cx="5016500" cy="41290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687388"/>
            <a:ext cx="2581275" cy="3441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514350" y="2840038"/>
            <a:ext cx="5829299" cy="19605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 rot="5400000">
            <a:off x="685800" y="2470149"/>
            <a:ext cx="5486399" cy="582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 rot="5400000">
            <a:off x="1957387" y="3741737"/>
            <a:ext cx="7315200" cy="145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 rot="5400000">
            <a:off x="-1033462" y="2360612"/>
            <a:ext cx="7315200" cy="42195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541337" y="587533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541337" y="3875087"/>
            <a:ext cx="5829299" cy="2000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51435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350520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42900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342900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3"/>
          </p:nvPr>
        </p:nvSpPr>
        <p:spPr>
          <a:xfrm>
            <a:off x="3484562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4"/>
          </p:nvPr>
        </p:nvSpPr>
        <p:spPr>
          <a:xfrm>
            <a:off x="3484562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42900" y="363537"/>
            <a:ext cx="2255837" cy="154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2681288" y="363537"/>
            <a:ext cx="3833811" cy="7804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342900" y="1912938"/>
            <a:ext cx="2255837" cy="62547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1344612" y="6400800"/>
            <a:ext cx="4114800" cy="7556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>
            <a:spLocks noGrp="1"/>
          </p:cNvSpPr>
          <p:nvPr>
            <p:ph type="pic" idx="2"/>
          </p:nvPr>
        </p:nvSpPr>
        <p:spPr>
          <a:xfrm>
            <a:off x="1344612" y="817562"/>
            <a:ext cx="4114800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1344612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51435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2343150" y="8331200"/>
            <a:ext cx="2171700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/>
        </p:nvSpPr>
        <p:spPr>
          <a:xfrm>
            <a:off x="533400" y="533400"/>
            <a:ext cx="5638800" cy="4375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Telecommunications Management Network</a:t>
            </a:r>
          </a:p>
        </p:txBody>
      </p:sp>
      <p:sp>
        <p:nvSpPr>
          <p:cNvPr id="56" name="Shape 56"/>
          <p:cNvSpPr txBox="1"/>
          <p:nvPr/>
        </p:nvSpPr>
        <p:spPr>
          <a:xfrm>
            <a:off x="5105400" y="228600"/>
            <a:ext cx="18414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7" name="Shape 5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8" name="Shape 58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  <p:cxnSp>
        <p:nvCxnSpPr>
          <p:cNvPr id="59" name="Shape 5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0" name="Shape 6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533400" y="22860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</a:t>
            </a:r>
            <a:r>
              <a:rPr lang="en-US"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0" name="Shape 180"/>
          <p:cNvCxnSpPr/>
          <p:nvPr/>
        </p:nvCxnSpPr>
        <p:spPr>
          <a:xfrm>
            <a:off x="609600" y="5715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1" name="Shape 181"/>
          <p:cNvSpPr txBox="1"/>
          <p:nvPr/>
        </p:nvSpPr>
        <p:spPr>
          <a:xfrm>
            <a:off x="0" y="5715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0" y="5334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Functional Architecture (cont.)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184" name="Shape 18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1143000"/>
            <a:ext cx="5105399" cy="4557711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Shape 185"/>
          <p:cNvSpPr txBox="1"/>
          <p:nvPr/>
        </p:nvSpPr>
        <p:spPr>
          <a:xfrm>
            <a:off x="441325" y="6030912"/>
            <a:ext cx="6180137" cy="2225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MF: Operations on the information between network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elements; e.g., filtering, protocol conversion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MF can be shared between multiple OSSs;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e.g., RMON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WSF:Human-TMN activities interface; e.g., GUI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QAF: Adapter function to accommodate non-TMN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entities; e.g., proxy server, SNMP-to-CMIP </a:t>
            </a:r>
          </a:p>
        </p:txBody>
      </p:sp>
      <p:cxnSp>
        <p:nvCxnSpPr>
          <p:cNvPr id="186" name="Shape 18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7" name="Shape 18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88" name="Shape 18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89" name="Shape 18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0" name="Shape 190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5" name="Shape 195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6" name="Shape 196"/>
          <p:cNvSpPr txBox="1"/>
          <p:nvPr/>
        </p:nvSpPr>
        <p:spPr>
          <a:xfrm>
            <a:off x="0" y="4572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97" name="Shape 197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TMN Reference Point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x="2335211" y="392112"/>
            <a:ext cx="18414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Shape 200"/>
          <p:cNvSpPr/>
          <p:nvPr/>
        </p:nvSpPr>
        <p:spPr>
          <a:xfrm>
            <a:off x="457200" y="1905000"/>
            <a:ext cx="5908675" cy="1201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 txBox="1"/>
          <p:nvPr/>
        </p:nvSpPr>
        <p:spPr>
          <a:xfrm>
            <a:off x="457200" y="4953000"/>
            <a:ext cx="6249986" cy="3444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  blocks connected by conceptual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interfaces, called </a:t>
            </a:r>
            <a:r>
              <a:rPr lang="en-US" sz="20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reference point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Designated by lower case letters (upper case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letter for physical interfaces)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x: Interface between operations systems that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belong to different domains; e.g., interface between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two NMSs belonging to two different domains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q3: Interface between two OSFs in the same domain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qx: Interface between mediation function such as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RMON and agent in the network element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f: Interface to the workstation</a:t>
            </a:r>
          </a:p>
        </p:txBody>
      </p:sp>
      <p:cxnSp>
        <p:nvCxnSpPr>
          <p:cNvPr id="202" name="Shape 20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3" name="Shape 20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05" name="Shape 20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6" name="Shape 206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1" name="Shape 211"/>
          <p:cNvCxnSpPr/>
          <p:nvPr/>
        </p:nvCxnSpPr>
        <p:spPr>
          <a:xfrm>
            <a:off x="609600" y="7467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12" name="Shape 212"/>
          <p:cNvSpPr txBox="1"/>
          <p:nvPr/>
        </p:nvSpPr>
        <p:spPr>
          <a:xfrm>
            <a:off x="0" y="7467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4572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Physical Architecture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215" name="Shape 2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" y="1066800"/>
            <a:ext cx="6248399" cy="61658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6" name="Shape 21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17" name="Shape 21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19" name="Shape 21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20" name="Shape 220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609600" y="72390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10.9 TMN Physical Architecture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6" name="Shape 226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27" name="Shape 227"/>
          <p:cNvSpPr txBox="1"/>
          <p:nvPr/>
        </p:nvSpPr>
        <p:spPr>
          <a:xfrm>
            <a:off x="0" y="4572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623887" y="533400"/>
            <a:ext cx="55483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Information Architecture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230" name="Shape 2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1676400"/>
            <a:ext cx="5872161" cy="17192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31" name="Shape 23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2" name="Shape 23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34" name="Shape 23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5" name="Shape 235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0" name="Shape 240"/>
          <p:cNvCxnSpPr/>
          <p:nvPr/>
        </p:nvCxnSpPr>
        <p:spPr>
          <a:xfrm>
            <a:off x="609600" y="6096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1" name="Shape 241"/>
          <p:cNvSpPr txBox="1"/>
          <p:nvPr/>
        </p:nvSpPr>
        <p:spPr>
          <a:xfrm>
            <a:off x="0" y="6096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42" name="Shape 242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Service </a:t>
            </a:r>
            <a:r>
              <a:rPr lang="en-US" sz="3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Architecture </a:t>
            </a:r>
            <a:r>
              <a:rPr lang="ar-SA" sz="3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الرسمة</a:t>
            </a:r>
            <a:endParaRPr lang="en-US" sz="3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Shape 243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244" name="Shape 2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1219200"/>
            <a:ext cx="3265486" cy="48545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5" name="Shape 24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6" name="Shape 24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48" name="Shape 24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9" name="Shape 249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/>
          <p:nvPr/>
        </p:nvSpPr>
        <p:spPr>
          <a:xfrm>
            <a:off x="433387" y="533400"/>
            <a:ext cx="5738811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TMN Services &amp; Functions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256" name="Shape 2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990600"/>
            <a:ext cx="5280025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7" name="Shape 257"/>
          <p:cNvCxnSpPr/>
          <p:nvPr/>
        </p:nvCxnSpPr>
        <p:spPr>
          <a:xfrm>
            <a:off x="609600" y="7696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8" name="Shape 258"/>
          <p:cNvSpPr txBox="1"/>
          <p:nvPr/>
        </p:nvSpPr>
        <p:spPr>
          <a:xfrm>
            <a:off x="0" y="7696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59" name="Shape 25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60" name="Shape 26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62" name="Shape 26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63" name="Shape 263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 (NMF)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270" name="Shape 2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0" y="1295400"/>
            <a:ext cx="5878512" cy="70056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1" name="Shape 27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72" name="Shape 27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73" name="Shape 27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74" name="Shape 27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75" name="Shape 275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0" name="Shape 280"/>
          <p:cNvCxnSpPr/>
          <p:nvPr/>
        </p:nvCxnSpPr>
        <p:spPr>
          <a:xfrm>
            <a:off x="609600" y="5867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81" name="Shape 281"/>
          <p:cNvSpPr txBox="1"/>
          <p:nvPr/>
        </p:nvSpPr>
        <p:spPr>
          <a:xfrm>
            <a:off x="0" y="5867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cxnSp>
        <p:nvCxnSpPr>
          <p:cNvPr id="283" name="Shape 28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84" name="Shape 28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85" name="Shape 285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829299" cy="533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2400" i="0" u="none" strike="noStrike" cap="none" dirty="0" smtClean="0">
                <a:solidFill>
                  <a:srgbClr val="FF0000"/>
                </a:solidFill>
                <a:sym typeface="Arial"/>
              </a:rPr>
              <a:t> </a:t>
            </a:r>
            <a:r>
              <a:rPr lang="ar-SA" sz="2400" dirty="0">
                <a:solidFill>
                  <a:srgbClr val="FF0000"/>
                </a:solidFill>
              </a:rPr>
              <a:t> </a:t>
            </a:r>
            <a:r>
              <a:rPr lang="ar-SA" sz="2400" dirty="0" smtClean="0">
                <a:solidFill>
                  <a:srgbClr val="FF0000"/>
                </a:solidFill>
              </a:rPr>
              <a:t>شرح الكلام</a:t>
            </a:r>
            <a:r>
              <a:rPr lang="en-US" sz="3200" b="1" i="0" u="none" strike="noStrike" cap="none" dirty="0" err="1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eTOM</a:t>
            </a:r>
            <a:endParaRPr lang="en-US" sz="3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Shape 28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87" name="Shape 28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88" name="Shape 288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  <p:pic>
        <p:nvPicPr>
          <p:cNvPr id="289" name="Shape 2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4400" y="1066800"/>
            <a:ext cx="5427662" cy="48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Shape 290"/>
          <p:cNvSpPr txBox="1"/>
          <p:nvPr/>
        </p:nvSpPr>
        <p:spPr>
          <a:xfrm>
            <a:off x="533400" y="6324600"/>
            <a:ext cx="5957887" cy="23701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 Forum top-down implementation approach of TMN 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(ITU-T)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eTOM  (enhanced Telecom Operations)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Framework to automate delivery of “information,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communication, and entertainment services”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Addresses business processes end-to-end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Multiple levels (0, 1, 2,and 3) based on details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5" name="Shape 295"/>
          <p:cNvCxnSpPr/>
          <p:nvPr/>
        </p:nvCxnSpPr>
        <p:spPr>
          <a:xfrm>
            <a:off x="609600" y="5334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96" name="Shape 296"/>
          <p:cNvSpPr txBox="1"/>
          <p:nvPr/>
        </p:nvSpPr>
        <p:spPr>
          <a:xfrm>
            <a:off x="0" y="5334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97" name="Shape 297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cxnSp>
        <p:nvCxnSpPr>
          <p:cNvPr id="298" name="Shape 29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99" name="Shape 29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00" name="Shape 300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829299" cy="533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TMN &amp; eTOM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02" name="Shape 30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03" name="Shape 303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  <p:pic>
        <p:nvPicPr>
          <p:cNvPr id="304" name="Shape 30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4812" y="1295400"/>
            <a:ext cx="5843587" cy="3962399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Shape 305"/>
          <p:cNvSpPr txBox="1"/>
          <p:nvPr/>
        </p:nvSpPr>
        <p:spPr>
          <a:xfrm>
            <a:off x="533400" y="5791200"/>
            <a:ext cx="5943599" cy="2246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eTOM-to-TMN mapping of functions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Fulfillment		Configuration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Assurance		Fault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Performance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Billing		Accounting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Eqivalent NMS application functions in both TMN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eTOM	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0" name="Shape 310"/>
          <p:cNvCxnSpPr/>
          <p:nvPr/>
        </p:nvCxnSpPr>
        <p:spPr>
          <a:xfrm>
            <a:off x="609600" y="7772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1" name="Shape 311"/>
          <p:cNvSpPr txBox="1"/>
          <p:nvPr/>
        </p:nvSpPr>
        <p:spPr>
          <a:xfrm>
            <a:off x="0" y="7772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12" name="Shape 312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cxnSp>
        <p:nvCxnSpPr>
          <p:cNvPr id="313" name="Shape 31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4" name="Shape 31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15" name="Shape 315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829299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eTOM-to-TMN</a:t>
            </a:r>
            <a:b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M.3400 (Level 2) Processes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17" name="Shape 31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8" name="Shape 318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  <p:pic>
        <p:nvPicPr>
          <p:cNvPr id="319" name="Shape 3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" y="1676400"/>
            <a:ext cx="5645149" cy="51863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/>
        </p:nvSpPr>
        <p:spPr>
          <a:xfrm>
            <a:off x="5105400" y="228600"/>
            <a:ext cx="18414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8" name="Shape 6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9" name="Shape 69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  <p:cxnSp>
        <p:nvCxnSpPr>
          <p:cNvPr id="70" name="Shape 7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1" name="Shape 7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829299" cy="533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533400" y="1066800"/>
            <a:ext cx="5829299" cy="701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Telecommunications Management Network, TMN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Concept of Operations Support System, OSS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TMN conceptual model includes: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Customers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Service providers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Operations support systems, OSSs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System operators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TMN standards and documentation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TMN architecture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Functional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Physical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Informational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TMN service management architecture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element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Element management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Service management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Business management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TMN service management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Operations, Administration, Maintenance, Provisioning; OAMP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TMN implementation methodologies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OMNIPoint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eTOM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Shape 79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0" name="Shape 80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x="533400" y="533400"/>
            <a:ext cx="5714999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TMN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x="685800" y="1042987"/>
            <a:ext cx="6027736" cy="26479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Necessity for interoperability basis for TMN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Need for management of more than just the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network components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Networks / subnetworks need to be managed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Services - internal and external need management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Business management needs to be addressed 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TMN joint effort by ITU-T and ISO</a:t>
            </a:r>
          </a:p>
        </p:txBody>
      </p:sp>
      <p:cxnSp>
        <p:nvCxnSpPr>
          <p:cNvPr id="83" name="Shape 8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4" name="Shape 8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86" name="Shape 8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7" name="Shape 87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" name="Shape 92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3" name="Shape 93"/>
          <p:cNvSpPr txBox="1"/>
          <p:nvPr/>
        </p:nvSpPr>
        <p:spPr>
          <a:xfrm>
            <a:off x="0" y="4572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446087" y="533400"/>
            <a:ext cx="57261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OS: Trunk Testing System</a:t>
            </a:r>
          </a:p>
        </p:txBody>
      </p:sp>
      <p:pic>
        <p:nvPicPr>
          <p:cNvPr id="95" name="Shape 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1187" y="1447800"/>
            <a:ext cx="5410200" cy="3009899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Shape 96"/>
          <p:cNvSpPr txBox="1"/>
          <p:nvPr/>
        </p:nvSpPr>
        <p:spPr>
          <a:xfrm>
            <a:off x="441325" y="5040312"/>
            <a:ext cx="6181725" cy="16160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Trunk is a logical connection between two switching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nodes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Periodic measurement of loss and S/N of all trunks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Failing threshold set for QoS; failing trunks removed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out of service before the customer complains</a:t>
            </a:r>
          </a:p>
        </p:txBody>
      </p:sp>
      <p:cxnSp>
        <p:nvCxnSpPr>
          <p:cNvPr id="97" name="Shape 9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8" name="Shape 98"/>
          <p:cNvSpPr txBox="1"/>
          <p:nvPr/>
        </p:nvSpPr>
        <p:spPr>
          <a:xfrm>
            <a:off x="1812925" y="8458200"/>
            <a:ext cx="3332161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00" name="Shape 10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1" name="Shape 101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6" name="Shape 106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7" name="Shape 107"/>
          <p:cNvSpPr txBox="1"/>
          <p:nvPr/>
        </p:nvSpPr>
        <p:spPr>
          <a:xfrm>
            <a:off x="0" y="4572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08" name="Shape 108"/>
          <p:cNvSpPr txBox="1"/>
          <p:nvPr/>
        </p:nvSpPr>
        <p:spPr>
          <a:xfrm>
            <a:off x="177800" y="533400"/>
            <a:ext cx="668020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OS: Telephone Switch Traffic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x="457200" y="5105400"/>
            <a:ext cx="6194425" cy="1938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Traffic monitored at switch appearance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Call-blocking statistics obtained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Traffic and call-blocking statistics provide data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for planning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Importance of Operations, Administration,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Mainte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nance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and Provisioning</a:t>
            </a:r>
          </a:p>
        </p:txBody>
      </p:sp>
      <p:pic>
        <p:nvPicPr>
          <p:cNvPr id="111" name="Shape 1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407194" y="-38893"/>
            <a:ext cx="7772400" cy="601186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2" name="Shape 11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13" name="Shape 11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15" name="Shape 11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16" name="Shape 116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/>
        </p:nvSpPr>
        <p:spPr>
          <a:xfrm>
            <a:off x="533400" y="533400"/>
            <a:ext cx="55626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TMN Conceptual Model</a:t>
            </a:r>
          </a:p>
        </p:txBody>
      </p:sp>
      <p:sp>
        <p:nvSpPr>
          <p:cNvPr id="122" name="Shape 122"/>
          <p:cNvSpPr txBox="1"/>
          <p:nvPr/>
        </p:nvSpPr>
        <p:spPr>
          <a:xfrm>
            <a:off x="441325" y="5040312"/>
            <a:ext cx="190500" cy="528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123" name="Shape 1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" y="1320800"/>
            <a:ext cx="6172199" cy="46021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Shape 124"/>
          <p:cNvCxnSpPr/>
          <p:nvPr/>
        </p:nvCxnSpPr>
        <p:spPr>
          <a:xfrm>
            <a:off x="609600" y="5943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5" name="Shape 125"/>
          <p:cNvSpPr txBox="1"/>
          <p:nvPr/>
        </p:nvSpPr>
        <p:spPr>
          <a:xfrm>
            <a:off x="0" y="5943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26" name="Shape 12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7" name="Shape 12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29" name="Shape 12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30" name="Shape 130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hape 135"/>
          <p:cNvCxnSpPr/>
          <p:nvPr/>
        </p:nvCxnSpPr>
        <p:spPr>
          <a:xfrm>
            <a:off x="609600" y="7315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36" name="Shape 136"/>
          <p:cNvSpPr txBox="1"/>
          <p:nvPr/>
        </p:nvSpPr>
        <p:spPr>
          <a:xfrm>
            <a:off x="0" y="7315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37" name="Shape 137"/>
          <p:cNvSpPr txBox="1"/>
          <p:nvPr/>
        </p:nvSpPr>
        <p:spPr>
          <a:xfrm>
            <a:off x="0" y="5334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TMN Conceptual Model (cont.)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139" name="Shape 1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0" y="1143000"/>
            <a:ext cx="3578224" cy="6153149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 txBox="1"/>
          <p:nvPr/>
        </p:nvSpPr>
        <p:spPr>
          <a:xfrm>
            <a:off x="517525" y="7707311"/>
            <a:ext cx="1782762" cy="701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Interfaces</a:t>
            </a:r>
          </a:p>
        </p:txBody>
      </p:sp>
      <p:cxnSp>
        <p:nvCxnSpPr>
          <p:cNvPr id="141" name="Shape 14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2" name="Shape 14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44" name="Shape 14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5" name="Shape 145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0" name="Shape 150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1" name="Shape 151"/>
          <p:cNvSpPr txBox="1"/>
          <p:nvPr/>
        </p:nvSpPr>
        <p:spPr>
          <a:xfrm>
            <a:off x="0" y="4572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TMN Architecture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154" name="Shape 15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752600"/>
            <a:ext cx="5068886" cy="1881186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Shape 155"/>
          <p:cNvSpPr txBox="1"/>
          <p:nvPr/>
        </p:nvSpPr>
        <p:spPr>
          <a:xfrm>
            <a:off x="533400" y="4953000"/>
            <a:ext cx="5160962" cy="28352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Functional architecture: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Functional modules or blocks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Reference points between modules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Physical architecture: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Physical blocks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Physical interfaces between the blocks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Informational architecture: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Information exchange between entities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oriented </a:t>
            </a:r>
          </a:p>
        </p:txBody>
      </p:sp>
      <p:cxnSp>
        <p:nvCxnSpPr>
          <p:cNvPr id="156" name="Shape 15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7" name="Shape 15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59" name="Shape 15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60" name="Shape 160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5" name="Shape 165"/>
          <p:cNvCxnSpPr/>
          <p:nvPr/>
        </p:nvCxnSpPr>
        <p:spPr>
          <a:xfrm>
            <a:off x="609600" y="5715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66" name="Shape 166"/>
          <p:cNvSpPr txBox="1"/>
          <p:nvPr/>
        </p:nvSpPr>
        <p:spPr>
          <a:xfrm>
            <a:off x="0" y="5715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533400" y="533400"/>
            <a:ext cx="56054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Functional Architecture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441325" y="5040312"/>
            <a:ext cx="254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169" name="Shape 1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1143000"/>
            <a:ext cx="5105399" cy="4557711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Shape 170"/>
          <p:cNvSpPr txBox="1"/>
          <p:nvPr/>
        </p:nvSpPr>
        <p:spPr>
          <a:xfrm>
            <a:off x="536575" y="6096000"/>
            <a:ext cx="6016624" cy="1920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OSF: Functions performed by Operations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systems: e.g., NMS, testing, accounting, trouble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tracking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NEF: Functions needed to support network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elements; network elements themselves are not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part of TMN: e.g., NM agent, MIB, collision rate</a:t>
            </a:r>
          </a:p>
        </p:txBody>
      </p:sp>
      <p:cxnSp>
        <p:nvCxnSpPr>
          <p:cNvPr id="171" name="Shape 17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72" name="Shape 17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74" name="Shape 17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75" name="Shape 175"/>
          <p:cNvSpPr txBox="1"/>
          <p:nvPr/>
        </p:nvSpPr>
        <p:spPr>
          <a:xfrm>
            <a:off x="304800" y="228600"/>
            <a:ext cx="588644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10	                      Telecommunications Management Network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553</Words>
  <Application>Microsoft Macintosh PowerPoint</Application>
  <PresentationFormat>عرض على الشاشة (4:3)‏</PresentationFormat>
  <Paragraphs>202</Paragraphs>
  <Slides>19</Slides>
  <Notes>19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2" baseType="lpstr">
      <vt:lpstr>Times New Roman</vt:lpstr>
      <vt:lpstr>Arial</vt:lpstr>
      <vt:lpstr>Office Theme</vt:lpstr>
      <vt:lpstr>Chapter 10</vt:lpstr>
      <vt:lpstr>Objectives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  شرح الكلامeTOM</vt:lpstr>
      <vt:lpstr>TMN &amp; eTOM</vt:lpstr>
      <vt:lpstr>eTOM-to-TMN  M.3400 (Level 2) Processes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</dc:title>
  <cp:lastModifiedBy>Munira MR</cp:lastModifiedBy>
  <cp:revision>5</cp:revision>
  <dcterms:modified xsi:type="dcterms:W3CDTF">2017-05-24T05:45:23Z</dcterms:modified>
</cp:coreProperties>
</file>