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Lst>
  <p:sldSz cy="9144000" cx="6858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B3BC37E-D401-46B4-AA91-3138AB413337}">
  <a:tblStyle styleId="{4B3BC37E-D401-46B4-AA91-3138AB413337}"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70236" cy="479425"/>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4144962" y="0"/>
            <a:ext cx="3170236" cy="479425"/>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6" name="Shape 6"/>
          <p:cNvSpPr txBox="1"/>
          <p:nvPr>
            <p:ph idx="1" type="body"/>
          </p:nvPr>
        </p:nvSpPr>
        <p:spPr>
          <a:xfrm>
            <a:off x="974725" y="4560887"/>
            <a:ext cx="5365749" cy="4319587"/>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9121775"/>
            <a:ext cx="3170236" cy="479425"/>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4144962" y="9121775"/>
            <a:ext cx="3170236" cy="479425"/>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3" name="Shape 5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
        <p:nvSpPr>
          <p:cNvPr id="54" name="Shape 5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00" name="Shape 20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01" name="Shape 20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17" name="Shape 21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33" name="Shape 23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34" name="Shape 23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49" name="Shape 24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66" name="Shape 26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67" name="Shape 26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83" name="Shape 28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84" name="Shape 28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298" name="Shape 29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299" name="Shape 29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14" name="Shape 31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15" name="Shape 31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29" name="Shape 32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30" name="Shape 33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44" name="Shape 34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45" name="Shape 34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5" name="Shape 6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6" name="Shape 6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59" name="Shape 35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60" name="Shape 36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76" name="Shape 37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77" name="Shape 37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392" name="Shape 39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393" name="Shape 39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08" name="Shape 40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09" name="Shape 40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23" name="Shape 42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24" name="Shape 42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38" name="Shape 43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39" name="Shape 43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53" name="Shape 45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54" name="Shape 45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70" name="Shape 47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71" name="Shape 47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485" name="Shape 48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486" name="Shape 48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01" name="Shape 50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02" name="Shape 50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81" name="Shape 8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82" name="Shape 8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5" name="Shape 515"/>
        <p:cNvGrpSpPr/>
        <p:nvPr/>
      </p:nvGrpSpPr>
      <p:grpSpPr>
        <a:xfrm>
          <a:off x="0" y="0"/>
          <a:ext cx="0" cy="0"/>
          <a:chOff x="0" y="0"/>
          <a:chExt cx="0" cy="0"/>
        </a:xfrm>
      </p:grpSpPr>
      <p:sp>
        <p:nvSpPr>
          <p:cNvPr id="516" name="Shape 51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17" name="Shape 51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18" name="Shape 51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30" name="Shape 53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31" name="Shape 53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45" name="Shape 54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46" name="Shape 54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58" name="Shape 55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59" name="Shape 55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72" name="Shape 57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73" name="Shape 57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86" name="Shape 58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587" name="Shape 58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599" name="Shape 59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00" name="Shape 60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14" name="Shape 61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15" name="Shape 61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3" name="Shape 623"/>
        <p:cNvGrpSpPr/>
        <p:nvPr/>
      </p:nvGrpSpPr>
      <p:grpSpPr>
        <a:xfrm>
          <a:off x="0" y="0"/>
          <a:ext cx="0" cy="0"/>
          <a:chOff x="0" y="0"/>
          <a:chExt cx="0" cy="0"/>
        </a:xfrm>
      </p:grpSpPr>
      <p:sp>
        <p:nvSpPr>
          <p:cNvPr id="624" name="Shape 62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25" name="Shape 62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26" name="Shape 62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39" name="Shape 63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40" name="Shape 64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7" name="Shape 9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8" name="Shape 9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53" name="Shape 65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54" name="Shape 65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68" name="Shape 66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69" name="Shape 66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82" name="Shape 68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83" name="Shape 68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4" name="Shape 694"/>
        <p:cNvGrpSpPr/>
        <p:nvPr/>
      </p:nvGrpSpPr>
      <p:grpSpPr>
        <a:xfrm>
          <a:off x="0" y="0"/>
          <a:ext cx="0" cy="0"/>
          <a:chOff x="0" y="0"/>
          <a:chExt cx="0" cy="0"/>
        </a:xfrm>
      </p:grpSpPr>
      <p:sp>
        <p:nvSpPr>
          <p:cNvPr id="695" name="Shape 69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696" name="Shape 69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697" name="Shape 69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10" name="Shape 71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11" name="Shape 71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5" name="Shape 725"/>
        <p:cNvGrpSpPr/>
        <p:nvPr/>
      </p:nvGrpSpPr>
      <p:grpSpPr>
        <a:xfrm>
          <a:off x="0" y="0"/>
          <a:ext cx="0" cy="0"/>
          <a:chOff x="0" y="0"/>
          <a:chExt cx="0" cy="0"/>
        </a:xfrm>
      </p:grpSpPr>
      <p:sp>
        <p:nvSpPr>
          <p:cNvPr id="726" name="Shape 72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27" name="Shape 72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28" name="Shape 72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44" name="Shape 74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45" name="Shape 74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58" name="Shape 75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59" name="Shape 75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0" name="Shape 770"/>
        <p:cNvGrpSpPr/>
        <p:nvPr/>
      </p:nvGrpSpPr>
      <p:grpSpPr>
        <a:xfrm>
          <a:off x="0" y="0"/>
          <a:ext cx="0" cy="0"/>
          <a:chOff x="0" y="0"/>
          <a:chExt cx="0" cy="0"/>
        </a:xfrm>
      </p:grpSpPr>
      <p:sp>
        <p:nvSpPr>
          <p:cNvPr id="771" name="Shape 77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72" name="Shape 77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73" name="Shape 77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788" name="Shape 78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789" name="Shape 78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4" name="Shape 11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5" name="Shape 11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4" name="Shape 814"/>
        <p:cNvGrpSpPr/>
        <p:nvPr/>
      </p:nvGrpSpPr>
      <p:grpSpPr>
        <a:xfrm>
          <a:off x="0" y="0"/>
          <a:ext cx="0" cy="0"/>
          <a:chOff x="0" y="0"/>
          <a:chExt cx="0" cy="0"/>
        </a:xfrm>
      </p:grpSpPr>
      <p:sp>
        <p:nvSpPr>
          <p:cNvPr id="815" name="Shape 81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816" name="Shape 81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817" name="Shape 81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5" name="Shape 825"/>
        <p:cNvGrpSpPr/>
        <p:nvPr/>
      </p:nvGrpSpPr>
      <p:grpSpPr>
        <a:xfrm>
          <a:off x="0" y="0"/>
          <a:ext cx="0" cy="0"/>
          <a:chOff x="0" y="0"/>
          <a:chExt cx="0" cy="0"/>
        </a:xfrm>
      </p:grpSpPr>
      <p:sp>
        <p:nvSpPr>
          <p:cNvPr id="826" name="Shape 82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827" name="Shape 82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828" name="Shape 82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9" name="Shape 839"/>
        <p:cNvGrpSpPr/>
        <p:nvPr/>
      </p:nvGrpSpPr>
      <p:grpSpPr>
        <a:xfrm>
          <a:off x="0" y="0"/>
          <a:ext cx="0" cy="0"/>
          <a:chOff x="0" y="0"/>
          <a:chExt cx="0" cy="0"/>
        </a:xfrm>
      </p:grpSpPr>
      <p:sp>
        <p:nvSpPr>
          <p:cNvPr id="840" name="Shape 84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841" name="Shape 84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842" name="Shape 84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3" name="Shape 853"/>
        <p:cNvGrpSpPr/>
        <p:nvPr/>
      </p:nvGrpSpPr>
      <p:grpSpPr>
        <a:xfrm>
          <a:off x="0" y="0"/>
          <a:ext cx="0" cy="0"/>
          <a:chOff x="0" y="0"/>
          <a:chExt cx="0" cy="0"/>
        </a:xfrm>
      </p:grpSpPr>
      <p:sp>
        <p:nvSpPr>
          <p:cNvPr id="854" name="Shape 85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855" name="Shape 85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856" name="Shape 85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4" name="Shape 924"/>
        <p:cNvGrpSpPr/>
        <p:nvPr/>
      </p:nvGrpSpPr>
      <p:grpSpPr>
        <a:xfrm>
          <a:off x="0" y="0"/>
          <a:ext cx="0" cy="0"/>
          <a:chOff x="0" y="0"/>
          <a:chExt cx="0" cy="0"/>
        </a:xfrm>
      </p:grpSpPr>
      <p:sp>
        <p:nvSpPr>
          <p:cNvPr id="925" name="Shape 92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26" name="Shape 92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27" name="Shape 92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9" name="Shape 939"/>
        <p:cNvGrpSpPr/>
        <p:nvPr/>
      </p:nvGrpSpPr>
      <p:grpSpPr>
        <a:xfrm>
          <a:off x="0" y="0"/>
          <a:ext cx="0" cy="0"/>
          <a:chOff x="0" y="0"/>
          <a:chExt cx="0" cy="0"/>
        </a:xfrm>
      </p:grpSpPr>
      <p:sp>
        <p:nvSpPr>
          <p:cNvPr id="940" name="Shape 94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41" name="Shape 94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42" name="Shape 94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5" name="Shape 955"/>
        <p:cNvGrpSpPr/>
        <p:nvPr/>
      </p:nvGrpSpPr>
      <p:grpSpPr>
        <a:xfrm>
          <a:off x="0" y="0"/>
          <a:ext cx="0" cy="0"/>
          <a:chOff x="0" y="0"/>
          <a:chExt cx="0" cy="0"/>
        </a:xfrm>
      </p:grpSpPr>
      <p:sp>
        <p:nvSpPr>
          <p:cNvPr id="956" name="Shape 95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57" name="Shape 95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58" name="Shape 95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9" name="Shape 969"/>
        <p:cNvGrpSpPr/>
        <p:nvPr/>
      </p:nvGrpSpPr>
      <p:grpSpPr>
        <a:xfrm>
          <a:off x="0" y="0"/>
          <a:ext cx="0" cy="0"/>
          <a:chOff x="0" y="0"/>
          <a:chExt cx="0" cy="0"/>
        </a:xfrm>
      </p:grpSpPr>
      <p:sp>
        <p:nvSpPr>
          <p:cNvPr id="970" name="Shape 97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71" name="Shape 97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72" name="Shape 97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4" name="Shape 984"/>
        <p:cNvGrpSpPr/>
        <p:nvPr/>
      </p:nvGrpSpPr>
      <p:grpSpPr>
        <a:xfrm>
          <a:off x="0" y="0"/>
          <a:ext cx="0" cy="0"/>
          <a:chOff x="0" y="0"/>
          <a:chExt cx="0" cy="0"/>
        </a:xfrm>
      </p:grpSpPr>
      <p:sp>
        <p:nvSpPr>
          <p:cNvPr id="985" name="Shape 98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986" name="Shape 98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987" name="Shape 98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8" name="Shape 998"/>
        <p:cNvGrpSpPr/>
        <p:nvPr/>
      </p:nvGrpSpPr>
      <p:grpSpPr>
        <a:xfrm>
          <a:off x="0" y="0"/>
          <a:ext cx="0" cy="0"/>
          <a:chOff x="0" y="0"/>
          <a:chExt cx="0" cy="0"/>
        </a:xfrm>
      </p:grpSpPr>
      <p:sp>
        <p:nvSpPr>
          <p:cNvPr id="999" name="Shape 99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000" name="Shape 100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001" name="Shape 100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1" name="Shape 13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2" name="Shape 13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2" name="Shape 1012"/>
        <p:cNvGrpSpPr/>
        <p:nvPr/>
      </p:nvGrpSpPr>
      <p:grpSpPr>
        <a:xfrm>
          <a:off x="0" y="0"/>
          <a:ext cx="0" cy="0"/>
          <a:chOff x="0" y="0"/>
          <a:chExt cx="0" cy="0"/>
        </a:xfrm>
      </p:grpSpPr>
      <p:sp>
        <p:nvSpPr>
          <p:cNvPr id="1013" name="Shape 101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014" name="Shape 101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015" name="Shape 101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043" name="Shape 104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044" name="Shape 104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6" name="Shape 1086"/>
        <p:cNvGrpSpPr/>
        <p:nvPr/>
      </p:nvGrpSpPr>
      <p:grpSpPr>
        <a:xfrm>
          <a:off x="0" y="0"/>
          <a:ext cx="0" cy="0"/>
          <a:chOff x="0" y="0"/>
          <a:chExt cx="0" cy="0"/>
        </a:xfrm>
      </p:grpSpPr>
      <p:sp>
        <p:nvSpPr>
          <p:cNvPr id="1087" name="Shape 108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088" name="Shape 108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089" name="Shape 108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2" name="Shape 1102"/>
        <p:cNvGrpSpPr/>
        <p:nvPr/>
      </p:nvGrpSpPr>
      <p:grpSpPr>
        <a:xfrm>
          <a:off x="0" y="0"/>
          <a:ext cx="0" cy="0"/>
          <a:chOff x="0" y="0"/>
          <a:chExt cx="0" cy="0"/>
        </a:xfrm>
      </p:grpSpPr>
      <p:sp>
        <p:nvSpPr>
          <p:cNvPr id="1103" name="Shape 110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04" name="Shape 110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05" name="Shape 110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6" name="Shape 1116"/>
        <p:cNvGrpSpPr/>
        <p:nvPr/>
      </p:nvGrpSpPr>
      <p:grpSpPr>
        <a:xfrm>
          <a:off x="0" y="0"/>
          <a:ext cx="0" cy="0"/>
          <a:chOff x="0" y="0"/>
          <a:chExt cx="0" cy="0"/>
        </a:xfrm>
      </p:grpSpPr>
      <p:sp>
        <p:nvSpPr>
          <p:cNvPr id="1117" name="Shape 111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18" name="Shape 111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19" name="Shape 111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0" name="Shape 1130"/>
        <p:cNvGrpSpPr/>
        <p:nvPr/>
      </p:nvGrpSpPr>
      <p:grpSpPr>
        <a:xfrm>
          <a:off x="0" y="0"/>
          <a:ext cx="0" cy="0"/>
          <a:chOff x="0" y="0"/>
          <a:chExt cx="0" cy="0"/>
        </a:xfrm>
      </p:grpSpPr>
      <p:sp>
        <p:nvSpPr>
          <p:cNvPr id="1131" name="Shape 113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32" name="Shape 113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33" name="Shape 113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8" name="Shape 1148"/>
        <p:cNvGrpSpPr/>
        <p:nvPr/>
      </p:nvGrpSpPr>
      <p:grpSpPr>
        <a:xfrm>
          <a:off x="0" y="0"/>
          <a:ext cx="0" cy="0"/>
          <a:chOff x="0" y="0"/>
          <a:chExt cx="0" cy="0"/>
        </a:xfrm>
      </p:grpSpPr>
      <p:sp>
        <p:nvSpPr>
          <p:cNvPr id="1149" name="Shape 114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50" name="Shape 115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51" name="Shape 115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3" name="Shape 1163"/>
        <p:cNvGrpSpPr/>
        <p:nvPr/>
      </p:nvGrpSpPr>
      <p:grpSpPr>
        <a:xfrm>
          <a:off x="0" y="0"/>
          <a:ext cx="0" cy="0"/>
          <a:chOff x="0" y="0"/>
          <a:chExt cx="0" cy="0"/>
        </a:xfrm>
      </p:grpSpPr>
      <p:sp>
        <p:nvSpPr>
          <p:cNvPr id="1164" name="Shape 116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65" name="Shape 116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66" name="Shape 116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3" name="Shape 1183"/>
        <p:cNvGrpSpPr/>
        <p:nvPr/>
      </p:nvGrpSpPr>
      <p:grpSpPr>
        <a:xfrm>
          <a:off x="0" y="0"/>
          <a:ext cx="0" cy="0"/>
          <a:chOff x="0" y="0"/>
          <a:chExt cx="0" cy="0"/>
        </a:xfrm>
      </p:grpSpPr>
      <p:sp>
        <p:nvSpPr>
          <p:cNvPr id="1184" name="Shape 118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185" name="Shape 118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186" name="Shape 118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9" name="Shape 1199"/>
        <p:cNvGrpSpPr/>
        <p:nvPr/>
      </p:nvGrpSpPr>
      <p:grpSpPr>
        <a:xfrm>
          <a:off x="0" y="0"/>
          <a:ext cx="0" cy="0"/>
          <a:chOff x="0" y="0"/>
          <a:chExt cx="0" cy="0"/>
        </a:xfrm>
      </p:grpSpPr>
      <p:sp>
        <p:nvSpPr>
          <p:cNvPr id="1200" name="Shape 120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201" name="Shape 120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202" name="Shape 120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8" name="Shape 14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9" name="Shape 14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5" name="Shape 1215"/>
        <p:cNvGrpSpPr/>
        <p:nvPr/>
      </p:nvGrpSpPr>
      <p:grpSpPr>
        <a:xfrm>
          <a:off x="0" y="0"/>
          <a:ext cx="0" cy="0"/>
          <a:chOff x="0" y="0"/>
          <a:chExt cx="0" cy="0"/>
        </a:xfrm>
      </p:grpSpPr>
      <p:sp>
        <p:nvSpPr>
          <p:cNvPr id="1216" name="Shape 121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217" name="Shape 121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218" name="Shape 121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1" name="Shape 1231"/>
        <p:cNvGrpSpPr/>
        <p:nvPr/>
      </p:nvGrpSpPr>
      <p:grpSpPr>
        <a:xfrm>
          <a:off x="0" y="0"/>
          <a:ext cx="0" cy="0"/>
          <a:chOff x="0" y="0"/>
          <a:chExt cx="0" cy="0"/>
        </a:xfrm>
      </p:grpSpPr>
      <p:sp>
        <p:nvSpPr>
          <p:cNvPr id="1232" name="Shape 123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233" name="Shape 123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234" name="Shape 123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8" name="Shape 1268"/>
        <p:cNvGrpSpPr/>
        <p:nvPr/>
      </p:nvGrpSpPr>
      <p:grpSpPr>
        <a:xfrm>
          <a:off x="0" y="0"/>
          <a:ext cx="0" cy="0"/>
          <a:chOff x="0" y="0"/>
          <a:chExt cx="0" cy="0"/>
        </a:xfrm>
      </p:grpSpPr>
      <p:sp>
        <p:nvSpPr>
          <p:cNvPr id="1269" name="Shape 126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270" name="Shape 127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271" name="Shape 127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2" name="Shape 1302"/>
        <p:cNvGrpSpPr/>
        <p:nvPr/>
      </p:nvGrpSpPr>
      <p:grpSpPr>
        <a:xfrm>
          <a:off x="0" y="0"/>
          <a:ext cx="0" cy="0"/>
          <a:chOff x="0" y="0"/>
          <a:chExt cx="0" cy="0"/>
        </a:xfrm>
      </p:grpSpPr>
      <p:sp>
        <p:nvSpPr>
          <p:cNvPr id="1303" name="Shape 130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04" name="Shape 130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05" name="Shape 130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7" name="Shape 1317"/>
        <p:cNvGrpSpPr/>
        <p:nvPr/>
      </p:nvGrpSpPr>
      <p:grpSpPr>
        <a:xfrm>
          <a:off x="0" y="0"/>
          <a:ext cx="0" cy="0"/>
          <a:chOff x="0" y="0"/>
          <a:chExt cx="0" cy="0"/>
        </a:xfrm>
      </p:grpSpPr>
      <p:sp>
        <p:nvSpPr>
          <p:cNvPr id="1318" name="Shape 131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19" name="Shape 131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20" name="Shape 132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2" name="Shape 1332"/>
        <p:cNvGrpSpPr/>
        <p:nvPr/>
      </p:nvGrpSpPr>
      <p:grpSpPr>
        <a:xfrm>
          <a:off x="0" y="0"/>
          <a:ext cx="0" cy="0"/>
          <a:chOff x="0" y="0"/>
          <a:chExt cx="0" cy="0"/>
        </a:xfrm>
      </p:grpSpPr>
      <p:sp>
        <p:nvSpPr>
          <p:cNvPr id="1333" name="Shape 133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34" name="Shape 133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35" name="Shape 133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7" name="Shape 1347"/>
        <p:cNvGrpSpPr/>
        <p:nvPr/>
      </p:nvGrpSpPr>
      <p:grpSpPr>
        <a:xfrm>
          <a:off x="0" y="0"/>
          <a:ext cx="0" cy="0"/>
          <a:chOff x="0" y="0"/>
          <a:chExt cx="0" cy="0"/>
        </a:xfrm>
      </p:grpSpPr>
      <p:sp>
        <p:nvSpPr>
          <p:cNvPr id="1348" name="Shape 134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49" name="Shape 134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50" name="Shape 135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2" name="Shape 1362"/>
        <p:cNvGrpSpPr/>
        <p:nvPr/>
      </p:nvGrpSpPr>
      <p:grpSpPr>
        <a:xfrm>
          <a:off x="0" y="0"/>
          <a:ext cx="0" cy="0"/>
          <a:chOff x="0" y="0"/>
          <a:chExt cx="0" cy="0"/>
        </a:xfrm>
      </p:grpSpPr>
      <p:sp>
        <p:nvSpPr>
          <p:cNvPr id="1363" name="Shape 136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64" name="Shape 136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65" name="Shape 136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7" name="Shape 1377"/>
        <p:cNvGrpSpPr/>
        <p:nvPr/>
      </p:nvGrpSpPr>
      <p:grpSpPr>
        <a:xfrm>
          <a:off x="0" y="0"/>
          <a:ext cx="0" cy="0"/>
          <a:chOff x="0" y="0"/>
          <a:chExt cx="0" cy="0"/>
        </a:xfrm>
      </p:grpSpPr>
      <p:sp>
        <p:nvSpPr>
          <p:cNvPr id="1378" name="Shape 137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79" name="Shape 137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80" name="Shape 138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2" name="Shape 1392"/>
        <p:cNvGrpSpPr/>
        <p:nvPr/>
      </p:nvGrpSpPr>
      <p:grpSpPr>
        <a:xfrm>
          <a:off x="0" y="0"/>
          <a:ext cx="0" cy="0"/>
          <a:chOff x="0" y="0"/>
          <a:chExt cx="0" cy="0"/>
        </a:xfrm>
      </p:grpSpPr>
      <p:sp>
        <p:nvSpPr>
          <p:cNvPr id="1393" name="Shape 139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394" name="Shape 139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395" name="Shape 139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65" name="Shape 16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66" name="Shape 16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7" name="Shape 1407"/>
        <p:cNvGrpSpPr/>
        <p:nvPr/>
      </p:nvGrpSpPr>
      <p:grpSpPr>
        <a:xfrm>
          <a:off x="0" y="0"/>
          <a:ext cx="0" cy="0"/>
          <a:chOff x="0" y="0"/>
          <a:chExt cx="0" cy="0"/>
        </a:xfrm>
      </p:grpSpPr>
      <p:sp>
        <p:nvSpPr>
          <p:cNvPr id="1408" name="Shape 140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09" name="Shape 140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10" name="Shape 141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2" name="Shape 1422"/>
        <p:cNvGrpSpPr/>
        <p:nvPr/>
      </p:nvGrpSpPr>
      <p:grpSpPr>
        <a:xfrm>
          <a:off x="0" y="0"/>
          <a:ext cx="0" cy="0"/>
          <a:chOff x="0" y="0"/>
          <a:chExt cx="0" cy="0"/>
        </a:xfrm>
      </p:grpSpPr>
      <p:sp>
        <p:nvSpPr>
          <p:cNvPr id="1423" name="Shape 142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24" name="Shape 142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25" name="Shape 142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7" name="Shape 1437"/>
        <p:cNvGrpSpPr/>
        <p:nvPr/>
      </p:nvGrpSpPr>
      <p:grpSpPr>
        <a:xfrm>
          <a:off x="0" y="0"/>
          <a:ext cx="0" cy="0"/>
          <a:chOff x="0" y="0"/>
          <a:chExt cx="0" cy="0"/>
        </a:xfrm>
      </p:grpSpPr>
      <p:sp>
        <p:nvSpPr>
          <p:cNvPr id="1438" name="Shape 143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39" name="Shape 143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40" name="Shape 144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3" name="Shape 1453"/>
        <p:cNvGrpSpPr/>
        <p:nvPr/>
      </p:nvGrpSpPr>
      <p:grpSpPr>
        <a:xfrm>
          <a:off x="0" y="0"/>
          <a:ext cx="0" cy="0"/>
          <a:chOff x="0" y="0"/>
          <a:chExt cx="0" cy="0"/>
        </a:xfrm>
      </p:grpSpPr>
      <p:sp>
        <p:nvSpPr>
          <p:cNvPr id="1454" name="Shape 145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55" name="Shape 145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56" name="Shape 145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8" name="Shape 1468"/>
        <p:cNvGrpSpPr/>
        <p:nvPr/>
      </p:nvGrpSpPr>
      <p:grpSpPr>
        <a:xfrm>
          <a:off x="0" y="0"/>
          <a:ext cx="0" cy="0"/>
          <a:chOff x="0" y="0"/>
          <a:chExt cx="0" cy="0"/>
        </a:xfrm>
      </p:grpSpPr>
      <p:sp>
        <p:nvSpPr>
          <p:cNvPr id="1469" name="Shape 146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70" name="Shape 147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71" name="Shape 147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1" name="Shape 1481"/>
        <p:cNvGrpSpPr/>
        <p:nvPr/>
      </p:nvGrpSpPr>
      <p:grpSpPr>
        <a:xfrm>
          <a:off x="0" y="0"/>
          <a:ext cx="0" cy="0"/>
          <a:chOff x="0" y="0"/>
          <a:chExt cx="0" cy="0"/>
        </a:xfrm>
      </p:grpSpPr>
      <p:sp>
        <p:nvSpPr>
          <p:cNvPr id="1482" name="Shape 148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83" name="Shape 148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84" name="Shape 148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4" name="Shape 1494"/>
        <p:cNvGrpSpPr/>
        <p:nvPr/>
      </p:nvGrpSpPr>
      <p:grpSpPr>
        <a:xfrm>
          <a:off x="0" y="0"/>
          <a:ext cx="0" cy="0"/>
          <a:chOff x="0" y="0"/>
          <a:chExt cx="0" cy="0"/>
        </a:xfrm>
      </p:grpSpPr>
      <p:sp>
        <p:nvSpPr>
          <p:cNvPr id="1495" name="Shape 1495"/>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496" name="Shape 1496"/>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497" name="Shape 149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7" name="Shape 1507"/>
        <p:cNvGrpSpPr/>
        <p:nvPr/>
      </p:nvGrpSpPr>
      <p:grpSpPr>
        <a:xfrm>
          <a:off x="0" y="0"/>
          <a:ext cx="0" cy="0"/>
          <a:chOff x="0" y="0"/>
          <a:chExt cx="0" cy="0"/>
        </a:xfrm>
      </p:grpSpPr>
      <p:sp>
        <p:nvSpPr>
          <p:cNvPr id="1508" name="Shape 150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09" name="Shape 150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10" name="Shape 151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3" name="Shape 1523"/>
        <p:cNvGrpSpPr/>
        <p:nvPr/>
      </p:nvGrpSpPr>
      <p:grpSpPr>
        <a:xfrm>
          <a:off x="0" y="0"/>
          <a:ext cx="0" cy="0"/>
          <a:chOff x="0" y="0"/>
          <a:chExt cx="0" cy="0"/>
        </a:xfrm>
      </p:grpSpPr>
      <p:sp>
        <p:nvSpPr>
          <p:cNvPr id="1524" name="Shape 1524"/>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25" name="Shape 1525"/>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26" name="Shape 152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9" name="Shape 1539"/>
        <p:cNvGrpSpPr/>
        <p:nvPr/>
      </p:nvGrpSpPr>
      <p:grpSpPr>
        <a:xfrm>
          <a:off x="0" y="0"/>
          <a:ext cx="0" cy="0"/>
          <a:chOff x="0" y="0"/>
          <a:chExt cx="0" cy="0"/>
        </a:xfrm>
      </p:grpSpPr>
      <p:sp>
        <p:nvSpPr>
          <p:cNvPr id="1540" name="Shape 1540"/>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41" name="Shape 1541"/>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42" name="Shape 1542"/>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82" name="Shape 182"/>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5" name="Shape 1555"/>
        <p:cNvGrpSpPr/>
        <p:nvPr/>
      </p:nvGrpSpPr>
      <p:grpSpPr>
        <a:xfrm>
          <a:off x="0" y="0"/>
          <a:ext cx="0" cy="0"/>
          <a:chOff x="0" y="0"/>
          <a:chExt cx="0" cy="0"/>
        </a:xfrm>
      </p:grpSpPr>
      <p:sp>
        <p:nvSpPr>
          <p:cNvPr id="1556" name="Shape 1556"/>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57" name="Shape 1557"/>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58" name="Shape 1558"/>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1" name="Shape 1571"/>
        <p:cNvGrpSpPr/>
        <p:nvPr/>
      </p:nvGrpSpPr>
      <p:grpSpPr>
        <a:xfrm>
          <a:off x="0" y="0"/>
          <a:ext cx="0" cy="0"/>
          <a:chOff x="0" y="0"/>
          <a:chExt cx="0" cy="0"/>
        </a:xfrm>
      </p:grpSpPr>
      <p:sp>
        <p:nvSpPr>
          <p:cNvPr id="1572" name="Shape 1572"/>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73" name="Shape 1573"/>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74" name="Shape 157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7" name="Shape 1587"/>
        <p:cNvGrpSpPr/>
        <p:nvPr/>
      </p:nvGrpSpPr>
      <p:grpSpPr>
        <a:xfrm>
          <a:off x="0" y="0"/>
          <a:ext cx="0" cy="0"/>
          <a:chOff x="0" y="0"/>
          <a:chExt cx="0" cy="0"/>
        </a:xfrm>
      </p:grpSpPr>
      <p:sp>
        <p:nvSpPr>
          <p:cNvPr id="1588" name="Shape 1588"/>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589" name="Shape 1589"/>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590" name="Shape 159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2" name="Shape 1602"/>
        <p:cNvGrpSpPr/>
        <p:nvPr/>
      </p:nvGrpSpPr>
      <p:grpSpPr>
        <a:xfrm>
          <a:off x="0" y="0"/>
          <a:ext cx="0" cy="0"/>
          <a:chOff x="0" y="0"/>
          <a:chExt cx="0" cy="0"/>
        </a:xfrm>
      </p:grpSpPr>
      <p:sp>
        <p:nvSpPr>
          <p:cNvPr id="1603" name="Shape 160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604" name="Shape 160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605" name="Shape 160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8" name="Shape 1618"/>
        <p:cNvGrpSpPr/>
        <p:nvPr/>
      </p:nvGrpSpPr>
      <p:grpSpPr>
        <a:xfrm>
          <a:off x="0" y="0"/>
          <a:ext cx="0" cy="0"/>
          <a:chOff x="0" y="0"/>
          <a:chExt cx="0" cy="0"/>
        </a:xfrm>
      </p:grpSpPr>
      <p:sp>
        <p:nvSpPr>
          <p:cNvPr id="1619" name="Shape 1619"/>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620" name="Shape 1620"/>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621" name="Shape 1621"/>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6" name="Shape 1636"/>
        <p:cNvGrpSpPr/>
        <p:nvPr/>
      </p:nvGrpSpPr>
      <p:grpSpPr>
        <a:xfrm>
          <a:off x="0" y="0"/>
          <a:ext cx="0" cy="0"/>
          <a:chOff x="0" y="0"/>
          <a:chExt cx="0" cy="0"/>
        </a:xfrm>
      </p:grpSpPr>
      <p:sp>
        <p:nvSpPr>
          <p:cNvPr id="1637" name="Shape 1637"/>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638" name="Shape 1638"/>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639" name="Shape 163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2" name="Shape 1652"/>
        <p:cNvGrpSpPr/>
        <p:nvPr/>
      </p:nvGrpSpPr>
      <p:grpSpPr>
        <a:xfrm>
          <a:off x="0" y="0"/>
          <a:ext cx="0" cy="0"/>
          <a:chOff x="0" y="0"/>
          <a:chExt cx="0" cy="0"/>
        </a:xfrm>
      </p:grpSpPr>
      <p:sp>
        <p:nvSpPr>
          <p:cNvPr id="1653" name="Shape 1653"/>
          <p:cNvSpPr txBox="1"/>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buSzPct val="25000"/>
              <a:buFont typeface="Times New Roman"/>
              <a:buNone/>
            </a:pPr>
            <a:r>
              <a:rPr b="0" i="0" lang="en-US" sz="1300" u="none" cap="none" strike="noStrike">
                <a:latin typeface="Times New Roman"/>
                <a:ea typeface="Times New Roman"/>
                <a:cs typeface="Times New Roman"/>
                <a:sym typeface="Times New Roman"/>
              </a:rPr>
              <a:t>*</a:t>
            </a:r>
          </a:p>
        </p:txBody>
      </p:sp>
      <p:sp>
        <p:nvSpPr>
          <p:cNvPr id="1654" name="Shape 1654"/>
          <p:cNvSpPr/>
          <p:nvPr>
            <p:ph idx="2" type="sldImg"/>
          </p:nvPr>
        </p:nvSpPr>
        <p:spPr>
          <a:xfrm>
            <a:off x="2308225" y="720725"/>
            <a:ext cx="2700336" cy="3600450"/>
          </a:xfrm>
          <a:custGeom>
            <a:pathLst>
              <a:path extrusionOk="0" h="120000" w="120000">
                <a:moveTo>
                  <a:pt x="0" y="0"/>
                </a:moveTo>
                <a:lnTo>
                  <a:pt x="120000" y="0"/>
                </a:lnTo>
                <a:lnTo>
                  <a:pt x="120000" y="120000"/>
                </a:lnTo>
                <a:lnTo>
                  <a:pt x="0" y="120000"/>
                </a:lnTo>
                <a:close/>
              </a:path>
            </a:pathLst>
          </a:custGeom>
          <a:noFill/>
          <a:ln>
            <a:noFill/>
          </a:ln>
        </p:spPr>
      </p:sp>
      <p:sp>
        <p:nvSpPr>
          <p:cNvPr id="1655" name="Shape 165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 name="Shape 15"/>
        <p:cNvGrpSpPr/>
        <p:nvPr/>
      </p:nvGrpSpPr>
      <p:grpSpPr>
        <a:xfrm>
          <a:off x="0" y="0"/>
          <a:ext cx="0" cy="0"/>
          <a:chOff x="0" y="0"/>
          <a:chExt cx="0" cy="0"/>
        </a:xfrm>
      </p:grpSpPr>
      <p:sp>
        <p:nvSpPr>
          <p:cNvPr id="16" name="Shape 16"/>
          <p:cNvSpPr txBox="1"/>
          <p:nvPr>
            <p:ph type="title"/>
          </p:nvPr>
        </p:nvSpPr>
        <p:spPr>
          <a:xfrm rot="5400000">
            <a:off x="1958181" y="3742531"/>
            <a:ext cx="7313612" cy="1457324"/>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7" name="Shape 17"/>
          <p:cNvSpPr txBox="1"/>
          <p:nvPr>
            <p:ph idx="1" type="body"/>
          </p:nvPr>
        </p:nvSpPr>
        <p:spPr>
          <a:xfrm rot="5400000">
            <a:off x="-1032668" y="2361406"/>
            <a:ext cx="7313612" cy="4219575"/>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5" name="Shape 45"/>
        <p:cNvGrpSpPr/>
        <p:nvPr/>
      </p:nvGrpSpPr>
      <p:grpSpPr>
        <a:xfrm>
          <a:off x="0" y="0"/>
          <a:ext cx="0" cy="0"/>
          <a:chOff x="0" y="0"/>
          <a:chExt cx="0" cy="0"/>
        </a:xfrm>
      </p:grpSpPr>
      <p:sp>
        <p:nvSpPr>
          <p:cNvPr id="46" name="Shape 46"/>
          <p:cNvSpPr txBox="1"/>
          <p:nvPr>
            <p:ph type="title"/>
          </p:nvPr>
        </p:nvSpPr>
        <p:spPr>
          <a:xfrm>
            <a:off x="514350" y="814387"/>
            <a:ext cx="5829299" cy="1524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7" name="Shape 47"/>
          <p:cNvSpPr txBox="1"/>
          <p:nvPr>
            <p:ph idx="1" type="body"/>
          </p:nvPr>
        </p:nvSpPr>
        <p:spPr>
          <a:xfrm>
            <a:off x="514350" y="2641600"/>
            <a:ext cx="5829299" cy="54863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8" name="Shape 48"/>
        <p:cNvGrpSpPr/>
        <p:nvPr/>
      </p:nvGrpSpPr>
      <p:grpSpPr>
        <a:xfrm>
          <a:off x="0" y="0"/>
          <a:ext cx="0" cy="0"/>
          <a:chOff x="0" y="0"/>
          <a:chExt cx="0" cy="0"/>
        </a:xfrm>
      </p:grpSpPr>
      <p:sp>
        <p:nvSpPr>
          <p:cNvPr id="49" name="Shape 49"/>
          <p:cNvSpPr txBox="1"/>
          <p:nvPr>
            <p:ph type="ctrTitle"/>
          </p:nvPr>
        </p:nvSpPr>
        <p:spPr>
          <a:xfrm>
            <a:off x="514350" y="2840038"/>
            <a:ext cx="5829299" cy="1960561"/>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50" name="Shape 50"/>
          <p:cNvSpPr txBox="1"/>
          <p:nvPr>
            <p:ph idx="1" type="subTitle"/>
          </p:nvPr>
        </p:nvSpPr>
        <p:spPr>
          <a:xfrm>
            <a:off x="1028700" y="5181600"/>
            <a:ext cx="4800600" cy="23368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a:lvl1pPr>
            <a:lvl2pPr indent="0" lvl="1" marL="457200" marR="0" rtl="0" algn="ctr">
              <a:spcBef>
                <a:spcPts val="560"/>
              </a:spcBef>
              <a:spcAft>
                <a:spcPts val="0"/>
              </a:spcAft>
              <a:buClr>
                <a:schemeClr val="dk1"/>
              </a:buClr>
              <a:buFont typeface="Times New Roman"/>
              <a:buNone/>
              <a:defRPr/>
            </a:lvl2pPr>
            <a:lvl3pPr indent="0" lvl="2" marL="914400" marR="0" rtl="0" algn="ctr">
              <a:spcBef>
                <a:spcPts val="480"/>
              </a:spcBef>
              <a:spcAft>
                <a:spcPts val="0"/>
              </a:spcAft>
              <a:buClr>
                <a:schemeClr val="dk1"/>
              </a:buClr>
              <a:buFont typeface="Times New Roman"/>
              <a:buNone/>
              <a:defRPr/>
            </a:lvl3pPr>
            <a:lvl4pPr indent="0" lvl="3" marL="1371600" marR="0" rtl="0" algn="ctr">
              <a:spcBef>
                <a:spcPts val="400"/>
              </a:spcBef>
              <a:spcAft>
                <a:spcPts val="0"/>
              </a:spcAft>
              <a:buClr>
                <a:schemeClr val="dk1"/>
              </a:buClr>
              <a:buFont typeface="Times New Roman"/>
              <a:buNone/>
              <a:defRPr/>
            </a:lvl4pPr>
            <a:lvl5pPr indent="0" lvl="4" marL="1828800" marR="0" rtl="0" algn="ctr">
              <a:spcBef>
                <a:spcPts val="400"/>
              </a:spcBef>
              <a:spcAft>
                <a:spcPts val="0"/>
              </a:spcAft>
              <a:buClr>
                <a:schemeClr val="dk1"/>
              </a:buClr>
              <a:buFont typeface="Times New Roman"/>
              <a:buNone/>
              <a:defRPr/>
            </a:lvl5pPr>
            <a:lvl6pPr indent="0" lvl="5" marL="2286000" marR="0" rtl="0" algn="ctr">
              <a:spcBef>
                <a:spcPts val="400"/>
              </a:spcBef>
              <a:spcAft>
                <a:spcPts val="0"/>
              </a:spcAft>
              <a:buClr>
                <a:schemeClr val="dk1"/>
              </a:buClr>
              <a:buFont typeface="Times New Roman"/>
              <a:buNone/>
              <a:defRPr/>
            </a:lvl6pPr>
            <a:lvl7pPr indent="0" lvl="6" marL="2743200" marR="0" rtl="0" algn="ctr">
              <a:spcBef>
                <a:spcPts val="400"/>
              </a:spcBef>
              <a:spcAft>
                <a:spcPts val="0"/>
              </a:spcAft>
              <a:buClr>
                <a:schemeClr val="dk1"/>
              </a:buClr>
              <a:buFont typeface="Times New Roman"/>
              <a:buNone/>
              <a:defRPr/>
            </a:lvl7pPr>
            <a:lvl8pPr indent="0" lvl="7" marL="3200400" marR="0" rtl="0" algn="ctr">
              <a:spcBef>
                <a:spcPts val="400"/>
              </a:spcBef>
              <a:spcAft>
                <a:spcPts val="0"/>
              </a:spcAft>
              <a:buClr>
                <a:schemeClr val="dk1"/>
              </a:buClr>
              <a:buFont typeface="Times New Roman"/>
              <a:buNone/>
              <a:defRPr/>
            </a:lvl8pPr>
            <a:lvl9pPr indent="0" lvl="8" marL="3657600" marR="0" rtl="0" algn="ctr">
              <a:spcBef>
                <a:spcPts val="400"/>
              </a:spcBef>
              <a:spcAft>
                <a:spcPts val="0"/>
              </a:spcAft>
              <a:buClr>
                <a:schemeClr val="dk1"/>
              </a:buClr>
              <a:buFont typeface="Times New Roman"/>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 name="Shape 18"/>
        <p:cNvGrpSpPr/>
        <p:nvPr/>
      </p:nvGrpSpPr>
      <p:grpSpPr>
        <a:xfrm>
          <a:off x="0" y="0"/>
          <a:ext cx="0" cy="0"/>
          <a:chOff x="0" y="0"/>
          <a:chExt cx="0" cy="0"/>
        </a:xfrm>
      </p:grpSpPr>
      <p:sp>
        <p:nvSpPr>
          <p:cNvPr id="19" name="Shape 19"/>
          <p:cNvSpPr txBox="1"/>
          <p:nvPr>
            <p:ph type="title"/>
          </p:nvPr>
        </p:nvSpPr>
        <p:spPr>
          <a:xfrm>
            <a:off x="514350" y="814387"/>
            <a:ext cx="5829299" cy="1524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0" name="Shape 20"/>
          <p:cNvSpPr txBox="1"/>
          <p:nvPr>
            <p:ph idx="1" type="body"/>
          </p:nvPr>
        </p:nvSpPr>
        <p:spPr>
          <a:xfrm rot="5400000">
            <a:off x="685800" y="2470149"/>
            <a:ext cx="5486399" cy="58292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 name="Shape 21"/>
        <p:cNvGrpSpPr/>
        <p:nvPr/>
      </p:nvGrpSpPr>
      <p:grpSpPr>
        <a:xfrm>
          <a:off x="0" y="0"/>
          <a:ext cx="0" cy="0"/>
          <a:chOff x="0" y="0"/>
          <a:chExt cx="0" cy="0"/>
        </a:xfrm>
      </p:grpSpPr>
      <p:sp>
        <p:nvSpPr>
          <p:cNvPr id="22" name="Shape 22"/>
          <p:cNvSpPr txBox="1"/>
          <p:nvPr>
            <p:ph type="title"/>
          </p:nvPr>
        </p:nvSpPr>
        <p:spPr>
          <a:xfrm>
            <a:off x="1344612" y="6400800"/>
            <a:ext cx="4114800" cy="7556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p:nvPr>
            <p:ph idx="2" type="pic"/>
          </p:nvPr>
        </p:nvSpPr>
        <p:spPr>
          <a:xfrm>
            <a:off x="1344612" y="817562"/>
            <a:ext cx="4114800" cy="5486399"/>
          </a:xfrm>
          <a:prstGeom prst="rect">
            <a:avLst/>
          </a:prstGeom>
          <a:noFill/>
          <a:ln>
            <a:noFill/>
          </a:ln>
        </p:spPr>
      </p:sp>
      <p:sp>
        <p:nvSpPr>
          <p:cNvPr id="24" name="Shape 24"/>
          <p:cNvSpPr txBox="1"/>
          <p:nvPr>
            <p:ph idx="1" type="body"/>
          </p:nvPr>
        </p:nvSpPr>
        <p:spPr>
          <a:xfrm>
            <a:off x="1344612" y="7156450"/>
            <a:ext cx="4114800" cy="1073150"/>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x="0" y="0"/>
          <a:ext cx="0" cy="0"/>
          <a:chOff x="0" y="0"/>
          <a:chExt cx="0" cy="0"/>
        </a:xfrm>
      </p:grpSpPr>
      <p:sp>
        <p:nvSpPr>
          <p:cNvPr id="26" name="Shape 26"/>
          <p:cNvSpPr txBox="1"/>
          <p:nvPr>
            <p:ph type="title"/>
          </p:nvPr>
        </p:nvSpPr>
        <p:spPr>
          <a:xfrm>
            <a:off x="342900" y="363537"/>
            <a:ext cx="2255837" cy="15494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 type="body"/>
          </p:nvPr>
        </p:nvSpPr>
        <p:spPr>
          <a:xfrm>
            <a:off x="2681288" y="363537"/>
            <a:ext cx="3833811" cy="780415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2" type="body"/>
          </p:nvPr>
        </p:nvSpPr>
        <p:spPr>
          <a:xfrm>
            <a:off x="342900" y="1912938"/>
            <a:ext cx="2255837" cy="6254749"/>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514350" y="814387"/>
            <a:ext cx="5829299" cy="1524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2" name="Shape 32"/>
        <p:cNvGrpSpPr/>
        <p:nvPr/>
      </p:nvGrpSpPr>
      <p:grpSpPr>
        <a:xfrm>
          <a:off x="0" y="0"/>
          <a:ext cx="0" cy="0"/>
          <a:chOff x="0" y="0"/>
          <a:chExt cx="0" cy="0"/>
        </a:xfrm>
      </p:grpSpPr>
      <p:sp>
        <p:nvSpPr>
          <p:cNvPr id="33" name="Shape 33"/>
          <p:cNvSpPr txBox="1"/>
          <p:nvPr>
            <p:ph type="title"/>
          </p:nvPr>
        </p:nvSpPr>
        <p:spPr>
          <a:xfrm>
            <a:off x="342900" y="366712"/>
            <a:ext cx="6172199" cy="1524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 type="body"/>
          </p:nvPr>
        </p:nvSpPr>
        <p:spPr>
          <a:xfrm>
            <a:off x="342900" y="2046288"/>
            <a:ext cx="3030537" cy="854074"/>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35" name="Shape 35"/>
          <p:cNvSpPr txBox="1"/>
          <p:nvPr>
            <p:ph idx="2" type="body"/>
          </p:nvPr>
        </p:nvSpPr>
        <p:spPr>
          <a:xfrm>
            <a:off x="342900" y="2900363"/>
            <a:ext cx="3030537" cy="526732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3" type="body"/>
          </p:nvPr>
        </p:nvSpPr>
        <p:spPr>
          <a:xfrm>
            <a:off x="3484562" y="2046288"/>
            <a:ext cx="3030537" cy="854074"/>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37" name="Shape 37"/>
          <p:cNvSpPr txBox="1"/>
          <p:nvPr>
            <p:ph idx="4" type="body"/>
          </p:nvPr>
        </p:nvSpPr>
        <p:spPr>
          <a:xfrm>
            <a:off x="3484562" y="2900363"/>
            <a:ext cx="3030537" cy="5267324"/>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514350" y="814387"/>
            <a:ext cx="5829299" cy="1524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0" name="Shape 40"/>
          <p:cNvSpPr txBox="1"/>
          <p:nvPr>
            <p:ph idx="1" type="body"/>
          </p:nvPr>
        </p:nvSpPr>
        <p:spPr>
          <a:xfrm>
            <a:off x="514350" y="2641600"/>
            <a:ext cx="2838450" cy="54863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txBox="1"/>
          <p:nvPr>
            <p:ph idx="2" type="body"/>
          </p:nvPr>
        </p:nvSpPr>
        <p:spPr>
          <a:xfrm>
            <a:off x="3505200" y="2641600"/>
            <a:ext cx="2838450" cy="54863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2" name="Shape 42"/>
        <p:cNvGrpSpPr/>
        <p:nvPr/>
      </p:nvGrpSpPr>
      <p:grpSpPr>
        <a:xfrm>
          <a:off x="0" y="0"/>
          <a:ext cx="0" cy="0"/>
          <a:chOff x="0" y="0"/>
          <a:chExt cx="0" cy="0"/>
        </a:xfrm>
      </p:grpSpPr>
      <p:sp>
        <p:nvSpPr>
          <p:cNvPr id="43" name="Shape 43"/>
          <p:cNvSpPr txBox="1"/>
          <p:nvPr>
            <p:ph type="title"/>
          </p:nvPr>
        </p:nvSpPr>
        <p:spPr>
          <a:xfrm>
            <a:off x="541337" y="5875337"/>
            <a:ext cx="5829299" cy="18160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1" type="body"/>
          </p:nvPr>
        </p:nvSpPr>
        <p:spPr>
          <a:xfrm>
            <a:off x="541337" y="3875087"/>
            <a:ext cx="5829299" cy="2000250"/>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514350" y="814387"/>
            <a:ext cx="5829299" cy="1524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1" name="Shape 11"/>
          <p:cNvSpPr txBox="1"/>
          <p:nvPr>
            <p:ph idx="1" type="body"/>
          </p:nvPr>
        </p:nvSpPr>
        <p:spPr>
          <a:xfrm>
            <a:off x="514350" y="2641600"/>
            <a:ext cx="5829299" cy="54863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Font typeface="Times New Roman"/>
              <a:buChar char="•"/>
              <a:defRPr/>
            </a:lvl1pPr>
            <a:lvl2pPr indent="-107950" lvl="1" marL="742950" marR="0" rtl="0" algn="l">
              <a:spcBef>
                <a:spcPts val="560"/>
              </a:spcBef>
              <a:spcAft>
                <a:spcPts val="0"/>
              </a:spcAft>
              <a:buClr>
                <a:schemeClr val="dk1"/>
              </a:buClr>
              <a:buFont typeface="Times New Roman"/>
              <a:buChar char="–"/>
              <a:defRPr/>
            </a:lvl2pPr>
            <a:lvl3pPr indent="-76200" lvl="2" marL="1143000" marR="0" rtl="0" algn="l">
              <a:spcBef>
                <a:spcPts val="480"/>
              </a:spcBef>
              <a:spcAft>
                <a:spcPts val="0"/>
              </a:spcAft>
              <a:buClr>
                <a:schemeClr val="dk1"/>
              </a:buClr>
              <a:buFont typeface="Times New Roman"/>
              <a:buChar char="•"/>
              <a:defRPr/>
            </a:lvl3pPr>
            <a:lvl4pPr indent="-101600" lvl="3" marL="1600200" marR="0" rtl="0" algn="l">
              <a:spcBef>
                <a:spcPts val="400"/>
              </a:spcBef>
              <a:spcAft>
                <a:spcPts val="0"/>
              </a:spcAft>
              <a:buClr>
                <a:schemeClr val="dk1"/>
              </a:buClr>
              <a:buFont typeface="Times New Roman"/>
              <a:buChar char="–"/>
              <a:defRPr/>
            </a:lvl4pPr>
            <a:lvl5pPr indent="-101600" lvl="4" marL="2057400" marR="0" rtl="0" algn="l">
              <a:spcBef>
                <a:spcPts val="400"/>
              </a:spcBef>
              <a:spcAft>
                <a:spcPts val="0"/>
              </a:spcAft>
              <a:buClr>
                <a:schemeClr val="dk1"/>
              </a:buClr>
              <a:buFont typeface="Times New Roman"/>
              <a:buChar char="»"/>
              <a:defRPr/>
            </a:lvl5pPr>
            <a:lvl6pPr indent="-101600" lvl="5" marL="2514600" marR="0" rtl="0" algn="l">
              <a:spcBef>
                <a:spcPts val="400"/>
              </a:spcBef>
              <a:spcAft>
                <a:spcPts val="0"/>
              </a:spcAft>
              <a:buClr>
                <a:schemeClr val="dk1"/>
              </a:buClr>
              <a:buFont typeface="Times New Roman"/>
              <a:buChar char="»"/>
              <a:defRPr/>
            </a:lvl6pPr>
            <a:lvl7pPr indent="-101600" lvl="6" marL="2971800" marR="0" rtl="0" algn="l">
              <a:spcBef>
                <a:spcPts val="400"/>
              </a:spcBef>
              <a:spcAft>
                <a:spcPts val="0"/>
              </a:spcAft>
              <a:buClr>
                <a:schemeClr val="dk1"/>
              </a:buClr>
              <a:buFont typeface="Times New Roman"/>
              <a:buChar char="»"/>
              <a:defRPr/>
            </a:lvl7pPr>
            <a:lvl8pPr indent="-101600" lvl="7" marL="3429000" marR="0" rtl="0" algn="l">
              <a:spcBef>
                <a:spcPts val="400"/>
              </a:spcBef>
              <a:spcAft>
                <a:spcPts val="0"/>
              </a:spcAft>
              <a:buClr>
                <a:schemeClr val="dk1"/>
              </a:buClr>
              <a:buFont typeface="Times New Roman"/>
              <a:buChar char="»"/>
              <a:defRPr/>
            </a:lvl8pPr>
            <a:lvl9pPr indent="-101600" lvl="8" marL="3886200" marR="0" rtl="0" algn="l">
              <a:spcBef>
                <a:spcPts val="400"/>
              </a:spcBef>
              <a:spcAft>
                <a:spcPts val="0"/>
              </a:spcAft>
              <a:buClr>
                <a:schemeClr val="dk1"/>
              </a:buClr>
              <a:buFont typeface="Times New Roman"/>
              <a:buChar char="»"/>
              <a:defRPr/>
            </a:lvl9pPr>
          </a:lstStyle>
          <a:p/>
        </p:txBody>
      </p:sp>
      <p:sp>
        <p:nvSpPr>
          <p:cNvPr id="12" name="Shape 12"/>
          <p:cNvSpPr txBox="1"/>
          <p:nvPr>
            <p:ph idx="10" type="dt"/>
          </p:nvPr>
        </p:nvSpPr>
        <p:spPr>
          <a:xfrm>
            <a:off x="514350" y="8329611"/>
            <a:ext cx="1428749" cy="612775"/>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 name="Shape 13"/>
          <p:cNvSpPr txBox="1"/>
          <p:nvPr>
            <p:ph idx="11" type="ftr"/>
          </p:nvPr>
        </p:nvSpPr>
        <p:spPr>
          <a:xfrm>
            <a:off x="2343150" y="8329611"/>
            <a:ext cx="2171700" cy="612775"/>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 name="Shape 14"/>
          <p:cNvSpPr txBox="1"/>
          <p:nvPr>
            <p:ph idx="12" type="sldNum"/>
          </p:nvPr>
        </p:nvSpPr>
        <p:spPr>
          <a:xfrm>
            <a:off x="4876800" y="8458200"/>
            <a:ext cx="1428749" cy="538161"/>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 Id="rId3" Type="http://schemas.openxmlformats.org/officeDocument/2006/relationships/image" Target="../media/image3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 Id="rId3" Type="http://schemas.openxmlformats.org/officeDocument/2006/relationships/image" Target="../media/image3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 Id="rId3"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 Id="rId3" Type="http://schemas.openxmlformats.org/officeDocument/2006/relationships/image" Target="../media/image3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 Id="rId3" Type="http://schemas.openxmlformats.org/officeDocument/2006/relationships/image" Target="../media/image3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 Id="rId3" Type="http://schemas.openxmlformats.org/officeDocument/2006/relationships/image" Target="../media/image3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 Id="rId3" Type="http://schemas.openxmlformats.org/officeDocument/2006/relationships/image" Target="../media/image30.png"/><Relationship Id="rId4" Type="http://schemas.openxmlformats.org/officeDocument/2006/relationships/image" Target="../media/image3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 Id="rId3" Type="http://schemas.openxmlformats.org/officeDocument/2006/relationships/image" Target="../media/image3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57" name="Shape 57"/>
          <p:cNvSpPr txBox="1"/>
          <p:nvPr/>
        </p:nvSpPr>
        <p:spPr>
          <a:xfrm>
            <a:off x="609600" y="2209800"/>
            <a:ext cx="5638800" cy="343693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90000"/>
              </a:lnSpc>
              <a:spcBef>
                <a:spcPts val="2200"/>
              </a:spcBef>
              <a:spcAft>
                <a:spcPts val="0"/>
              </a:spcAft>
              <a:buClr>
                <a:schemeClr val="dk1"/>
              </a:buClr>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90000"/>
              </a:lnSpc>
              <a:spcBef>
                <a:spcPts val="1600"/>
              </a:spcBef>
              <a:spcAft>
                <a:spcPts val="0"/>
              </a:spcAft>
              <a:buClr>
                <a:schemeClr val="dk1"/>
              </a:buClr>
              <a:buFont typeface="Arial"/>
              <a:buNone/>
            </a:pPr>
            <a:r>
              <a:t/>
            </a:r>
            <a:endParaRPr b="0" i="0" sz="3200" u="none" cap="none" strike="noStrike">
              <a:solidFill>
                <a:schemeClr val="dk1"/>
              </a:solidFill>
              <a:latin typeface="Arial"/>
              <a:ea typeface="Arial"/>
              <a:cs typeface="Arial"/>
              <a:sym typeface="Arial"/>
            </a:endParaRPr>
          </a:p>
          <a:p>
            <a:pPr indent="0" lvl="0" marL="0" marR="0" rtl="0" algn="ctr">
              <a:lnSpc>
                <a:spcPct val="90000"/>
              </a:lnSpc>
              <a:spcBef>
                <a:spcPts val="160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Network Management Tools, Systems, and Engineering</a:t>
            </a:r>
          </a:p>
        </p:txBody>
      </p:sp>
      <p:cxnSp>
        <p:nvCxnSpPr>
          <p:cNvPr id="58" name="Shape 5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9" name="Shape 59"/>
          <p:cNvSpPr txBox="1"/>
          <p:nvPr/>
        </p:nvSpPr>
        <p:spPr>
          <a:xfrm>
            <a:off x="1704975" y="8458200"/>
            <a:ext cx="3548061"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60" name="Shape 6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1" name="Shape 6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2" name="Shape 62"/>
          <p:cNvSpPr txBox="1"/>
          <p:nvPr>
            <p:ph type="title"/>
          </p:nvPr>
        </p:nvSpPr>
        <p:spPr>
          <a:xfrm>
            <a:off x="514350" y="2414586"/>
            <a:ext cx="5829299" cy="1524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Chapter 9</a:t>
            </a:r>
            <a:br>
              <a:rPr b="0" i="0" lang="en-US" sz="4400" u="none" cap="none" strike="noStrike">
                <a:solidFill>
                  <a:schemeClr val="dk1"/>
                </a:solidFill>
                <a:latin typeface="Times New Roman"/>
                <a:ea typeface="Times New Roman"/>
                <a:cs typeface="Times New Roman"/>
                <a:sym typeface="Times New Roman"/>
              </a:rPr>
            </a:b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04" name="Shape 204"/>
          <p:cNvCxnSpPr/>
          <p:nvPr/>
        </p:nvCxnSpPr>
        <p:spPr>
          <a:xfrm>
            <a:off x="609600" y="4648200"/>
            <a:ext cx="5638800" cy="0"/>
          </a:xfrm>
          <a:prstGeom prst="straightConnector1">
            <a:avLst/>
          </a:prstGeom>
          <a:noFill/>
          <a:ln cap="rnd" cmpd="sng" w="12700">
            <a:solidFill>
              <a:schemeClr val="dk1"/>
            </a:solidFill>
            <a:prstDash val="solid"/>
            <a:miter/>
            <a:headEnd len="med" w="med" type="none"/>
            <a:tailEnd len="med" w="med" type="none"/>
          </a:ln>
        </p:spPr>
      </p:cxnSp>
      <p:sp>
        <p:nvSpPr>
          <p:cNvPr id="205" name="Shape 205"/>
          <p:cNvSpPr txBox="1"/>
          <p:nvPr/>
        </p:nvSpPr>
        <p:spPr>
          <a:xfrm>
            <a:off x="5638800" y="8342311"/>
            <a:ext cx="762000"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06" name="Shape 206"/>
          <p:cNvPicPr preferRelativeResize="0"/>
          <p:nvPr/>
        </p:nvPicPr>
        <p:blipFill rotWithShape="1">
          <a:blip r:embed="rId3">
            <a:alphaModFix/>
          </a:blip>
          <a:srcRect b="0" l="0" r="0" t="0"/>
          <a:stretch/>
        </p:blipFill>
        <p:spPr>
          <a:xfrm>
            <a:off x="533400" y="5562600"/>
            <a:ext cx="6781800" cy="2646362"/>
          </a:xfrm>
          <a:prstGeom prst="rect">
            <a:avLst/>
          </a:prstGeom>
          <a:noFill/>
          <a:ln>
            <a:noFill/>
          </a:ln>
        </p:spPr>
      </p:pic>
      <p:sp>
        <p:nvSpPr>
          <p:cNvPr id="207" name="Shape 207"/>
          <p:cNvSpPr txBox="1"/>
          <p:nvPr/>
        </p:nvSpPr>
        <p:spPr>
          <a:xfrm>
            <a:off x="609600" y="1219200"/>
            <a:ext cx="5481637" cy="188277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Command: ping</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Many options available</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Implementation varies from system to system</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208" name="Shape 208"/>
          <p:cNvSpPr txBox="1"/>
          <p:nvPr/>
        </p:nvSpPr>
        <p:spPr>
          <a:xfrm>
            <a:off x="0" y="46482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209" name="Shape 209"/>
          <p:cNvSpPr txBox="1"/>
          <p:nvPr/>
        </p:nvSpPr>
        <p:spPr>
          <a:xfrm>
            <a:off x="441325" y="5141912"/>
            <a:ext cx="12430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a:t>
            </a:r>
          </a:p>
        </p:txBody>
      </p:sp>
      <p:cxnSp>
        <p:nvCxnSpPr>
          <p:cNvPr id="210" name="Shape 21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11" name="Shape 211"/>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212" name="Shape 21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13" name="Shape 21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14" name="Shape 214"/>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Packet Loss Measurement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21" name="Shape 221"/>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222" name="Shape 222"/>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223" name="Shape 223"/>
          <p:cNvPicPr preferRelativeResize="0"/>
          <p:nvPr/>
        </p:nvPicPr>
        <p:blipFill rotWithShape="1">
          <a:blip r:embed="rId3">
            <a:alphaModFix/>
          </a:blip>
          <a:srcRect b="0" l="0" r="0" t="0"/>
          <a:stretch/>
        </p:blipFill>
        <p:spPr>
          <a:xfrm>
            <a:off x="315912" y="1219200"/>
            <a:ext cx="5810250" cy="522286"/>
          </a:xfrm>
          <a:prstGeom prst="rect">
            <a:avLst/>
          </a:prstGeom>
          <a:noFill/>
          <a:ln>
            <a:noFill/>
          </a:ln>
        </p:spPr>
      </p:pic>
      <p:sp>
        <p:nvSpPr>
          <p:cNvPr id="224" name="Shape 224"/>
          <p:cNvSpPr txBox="1"/>
          <p:nvPr/>
        </p:nvSpPr>
        <p:spPr>
          <a:xfrm>
            <a:off x="363537" y="2057400"/>
            <a:ext cx="6494462"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Used to determine throughput of a link</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Uses icmp_echo utility</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Knowing packet size and delay, calculates bandwidth</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bing L1 and L2 and the difference yields the bandwidth</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of link L1-L2</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Bandwidth of link L1-L2 could be higher than the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intermediate links.</a:t>
            </a:r>
          </a:p>
        </p:txBody>
      </p:sp>
      <p:sp>
        <p:nvSpPr>
          <p:cNvPr id="225" name="Shape 22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26" name="Shape 22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27" name="Shape 22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228" name="Shape 22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29" name="Shape 22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30" name="Shape 230"/>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bing</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5" name="Shape 235"/>
        <p:cNvGrpSpPr/>
        <p:nvPr/>
      </p:nvGrpSpPr>
      <p:grpSpPr>
        <a:xfrm>
          <a:off x="0" y="0"/>
          <a:ext cx="0" cy="0"/>
          <a:chOff x="0" y="0"/>
          <a:chExt cx="0" cy="0"/>
        </a:xfrm>
      </p:grpSpPr>
      <p:sp>
        <p:nvSpPr>
          <p:cNvPr id="236" name="Shape 23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37" name="Shape 237"/>
          <p:cNvCxnSpPr/>
          <p:nvPr/>
        </p:nvCxnSpPr>
        <p:spPr>
          <a:xfrm>
            <a:off x="609600" y="5943600"/>
            <a:ext cx="5638800" cy="0"/>
          </a:xfrm>
          <a:prstGeom prst="straightConnector1">
            <a:avLst/>
          </a:prstGeom>
          <a:noFill/>
          <a:ln cap="rnd" cmpd="sng" w="12700">
            <a:solidFill>
              <a:schemeClr val="dk1"/>
            </a:solidFill>
            <a:prstDash val="solid"/>
            <a:miter/>
            <a:headEnd len="med" w="med" type="none"/>
            <a:tailEnd len="med" w="med" type="none"/>
          </a:ln>
        </p:spPr>
      </p:cxnSp>
      <p:sp>
        <p:nvSpPr>
          <p:cNvPr id="238" name="Shape 238"/>
          <p:cNvSpPr txBox="1"/>
          <p:nvPr/>
        </p:nvSpPr>
        <p:spPr>
          <a:xfrm>
            <a:off x="0" y="5943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239" name="Shape 239"/>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40" name="Shape 24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41" name="Shape 241"/>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242" name="Shape 242"/>
          <p:cNvSpPr txBox="1"/>
          <p:nvPr/>
        </p:nvSpPr>
        <p:spPr>
          <a:xfrm>
            <a:off x="0" y="2809875"/>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43" name="Shape 243"/>
          <p:cNvPicPr preferRelativeResize="0"/>
          <p:nvPr/>
        </p:nvPicPr>
        <p:blipFill rotWithShape="1">
          <a:blip r:embed="rId3">
            <a:alphaModFix/>
          </a:blip>
          <a:srcRect b="0" l="0" r="0" t="0"/>
          <a:stretch/>
        </p:blipFill>
        <p:spPr>
          <a:xfrm>
            <a:off x="381000" y="1219200"/>
            <a:ext cx="6476999" cy="4160837"/>
          </a:xfrm>
          <a:prstGeom prst="rect">
            <a:avLst/>
          </a:prstGeom>
          <a:noFill/>
          <a:ln>
            <a:noFill/>
          </a:ln>
        </p:spPr>
      </p:pic>
      <p:cxnSp>
        <p:nvCxnSpPr>
          <p:cNvPr id="244" name="Shape 24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45" name="Shape 24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46" name="Shape 246"/>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Ethereal (Wireshark)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1" name="Shape 251"/>
        <p:cNvGrpSpPr/>
        <p:nvPr/>
      </p:nvGrpSpPr>
      <p:grpSpPr>
        <a:xfrm>
          <a:off x="0" y="0"/>
          <a:ext cx="0" cy="0"/>
          <a:chOff x="0" y="0"/>
          <a:chExt cx="0" cy="0"/>
        </a:xfrm>
      </p:grpSpPr>
      <p:sp>
        <p:nvSpPr>
          <p:cNvPr id="252" name="Shape 25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53" name="Shape 253"/>
          <p:cNvCxnSpPr/>
          <p:nvPr/>
        </p:nvCxnSpPr>
        <p:spPr>
          <a:xfrm>
            <a:off x="609600" y="3370262"/>
            <a:ext cx="5638800" cy="0"/>
          </a:xfrm>
          <a:prstGeom prst="straightConnector1">
            <a:avLst/>
          </a:prstGeom>
          <a:noFill/>
          <a:ln cap="rnd" cmpd="sng" w="12700">
            <a:solidFill>
              <a:schemeClr val="dk1"/>
            </a:solidFill>
            <a:prstDash val="solid"/>
            <a:miter/>
            <a:headEnd len="med" w="med" type="none"/>
            <a:tailEnd len="med" w="med" type="none"/>
          </a:ln>
        </p:spPr>
      </p:cxnSp>
      <p:sp>
        <p:nvSpPr>
          <p:cNvPr id="254" name="Shape 254"/>
          <p:cNvSpPr txBox="1"/>
          <p:nvPr/>
        </p:nvSpPr>
        <p:spPr>
          <a:xfrm>
            <a:off x="0" y="3370262"/>
            <a:ext cx="1524000" cy="479425"/>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255" name="Shape 255"/>
          <p:cNvSpPr txBox="1"/>
          <p:nvPr/>
        </p:nvSpPr>
        <p:spPr>
          <a:xfrm>
            <a:off x="685800" y="1042987"/>
            <a:ext cx="5546724" cy="222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Puts a network interface in promiscuous mode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Logs data on</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Protocol type</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Length</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Source address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Destination address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Reading of user data limited to superuser</a:t>
            </a:r>
          </a:p>
        </p:txBody>
      </p:sp>
      <p:pic>
        <p:nvPicPr>
          <p:cNvPr id="256" name="Shape 256"/>
          <p:cNvPicPr preferRelativeResize="0"/>
          <p:nvPr/>
        </p:nvPicPr>
        <p:blipFill rotWithShape="1">
          <a:blip r:embed="rId3">
            <a:alphaModFix/>
          </a:blip>
          <a:srcRect b="0" l="0" r="0" t="0"/>
          <a:stretch/>
        </p:blipFill>
        <p:spPr>
          <a:xfrm>
            <a:off x="609600" y="4495800"/>
            <a:ext cx="5776912" cy="3689349"/>
          </a:xfrm>
          <a:prstGeom prst="rect">
            <a:avLst/>
          </a:prstGeom>
          <a:noFill/>
          <a:ln>
            <a:noFill/>
          </a:ln>
        </p:spPr>
      </p:pic>
      <p:sp>
        <p:nvSpPr>
          <p:cNvPr id="257" name="Shape 257"/>
          <p:cNvSpPr txBox="1"/>
          <p:nvPr/>
        </p:nvSpPr>
        <p:spPr>
          <a:xfrm>
            <a:off x="457200" y="3810000"/>
            <a:ext cx="5329237" cy="703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  Options: -d for device interface and</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 for counts </a:t>
            </a:r>
          </a:p>
        </p:txBody>
      </p:sp>
      <p:sp>
        <p:nvSpPr>
          <p:cNvPr id="258" name="Shape 258"/>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59" name="Shape 25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60" name="Shape 260"/>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261" name="Shape 26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62" name="Shape 26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63" name="Shape 263"/>
          <p:cNvSpPr txBox="1"/>
          <p:nvPr>
            <p:ph type="title"/>
          </p:nvPr>
        </p:nvSpPr>
        <p:spPr>
          <a:xfrm>
            <a:off x="533400" y="609600"/>
            <a:ext cx="582929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snoop</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8" name="Shape 268"/>
        <p:cNvGrpSpPr/>
        <p:nvPr/>
      </p:nvGrpSpPr>
      <p:grpSpPr>
        <a:xfrm>
          <a:off x="0" y="0"/>
          <a:ext cx="0" cy="0"/>
          <a:chOff x="0" y="0"/>
          <a:chExt cx="0" cy="0"/>
        </a:xfrm>
      </p:grpSpPr>
      <p:sp>
        <p:nvSpPr>
          <p:cNvPr id="269" name="Shape 26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70" name="Shape 270"/>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271" name="Shape 271"/>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272" name="Shape 272"/>
          <p:cNvSpPr txBox="1"/>
          <p:nvPr/>
        </p:nvSpPr>
        <p:spPr>
          <a:xfrm>
            <a:off x="533400" y="1143000"/>
            <a:ext cx="5943599" cy="280511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Command: tcpdump</a:t>
            </a:r>
          </a:p>
          <a:p>
            <a:pPr indent="0" lvl="0" marL="0" marR="0" rtl="0" algn="l">
              <a:lnSpc>
                <a:spcPct val="75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Interprets and prints headers for:</a:t>
            </a:r>
          </a:p>
          <a:p>
            <a:pPr indent="0" lvl="0" marL="0" marR="0" rtl="0" algn="l">
              <a:lnSpc>
                <a:spcPct val="75000"/>
              </a:lnSpc>
              <a:spcBef>
                <a:spcPts val="10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Ethernet	IP	ICMP</a:t>
            </a:r>
          </a:p>
          <a:p>
            <a:pPr indent="0" lvl="0" marL="0" marR="0" rtl="0" algn="l">
              <a:lnSpc>
                <a:spcPct val="75000"/>
              </a:lnSpc>
              <a:spcBef>
                <a:spcPts val="10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TCP		UDP	NFS</a:t>
            </a:r>
          </a:p>
          <a:p>
            <a:pPr indent="0" lvl="0" marL="0" marR="0" rtl="0" algn="l">
              <a:lnSpc>
                <a:spcPct val="75000"/>
              </a:lnSpc>
              <a:spcBef>
                <a:spcPts val="10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ND		ARP	Appletalk</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for examining and evaluating the TCP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based traffic</a:t>
            </a:r>
          </a:p>
          <a:p>
            <a:pPr indent="0" lvl="0" marL="0" marR="0" rtl="0" algn="l">
              <a:lnSpc>
                <a:spcPct val="75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in UNIX system; FTP from ftp.ee.lbl.gov</a:t>
            </a:r>
          </a:p>
        </p:txBody>
      </p:sp>
      <p:pic>
        <p:nvPicPr>
          <p:cNvPr id="273" name="Shape 273"/>
          <p:cNvPicPr preferRelativeResize="0"/>
          <p:nvPr/>
        </p:nvPicPr>
        <p:blipFill rotWithShape="1">
          <a:blip r:embed="rId3">
            <a:alphaModFix/>
          </a:blip>
          <a:srcRect b="0" l="0" r="0" t="0"/>
          <a:stretch/>
        </p:blipFill>
        <p:spPr>
          <a:xfrm>
            <a:off x="549275" y="5776912"/>
            <a:ext cx="5689600" cy="2509837"/>
          </a:xfrm>
          <a:prstGeom prst="rect">
            <a:avLst/>
          </a:prstGeom>
          <a:noFill/>
          <a:ln>
            <a:noFill/>
          </a:ln>
        </p:spPr>
      </p:pic>
      <p:sp>
        <p:nvSpPr>
          <p:cNvPr id="274" name="Shape 274"/>
          <p:cNvSpPr txBox="1"/>
          <p:nvPr/>
        </p:nvSpPr>
        <p:spPr>
          <a:xfrm>
            <a:off x="457200" y="5181600"/>
            <a:ext cx="3148012" cy="3984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 SNMP message</a:t>
            </a:r>
          </a:p>
        </p:txBody>
      </p:sp>
      <p:sp>
        <p:nvSpPr>
          <p:cNvPr id="275" name="Shape 27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76" name="Shape 27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77" name="Shape 27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278" name="Shape 27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79" name="Shape 27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80" name="Shape 280"/>
          <p:cNvSpPr txBox="1"/>
          <p:nvPr>
            <p:ph type="title"/>
          </p:nvPr>
        </p:nvSpPr>
        <p:spPr>
          <a:xfrm>
            <a:off x="6096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tcpdump</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5" name="Shape 285"/>
        <p:cNvGrpSpPr/>
        <p:nvPr/>
      </p:nvGrpSpPr>
      <p:grpSpPr>
        <a:xfrm>
          <a:off x="0" y="0"/>
          <a:ext cx="0" cy="0"/>
          <a:chOff x="0" y="0"/>
          <a:chExt cx="0" cy="0"/>
        </a:xfrm>
      </p:grpSpPr>
      <p:sp>
        <p:nvSpPr>
          <p:cNvPr id="286" name="Shape 28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287" name="Shape 287"/>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288" name="Shape 288"/>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289" name="Shape 289"/>
          <p:cNvPicPr preferRelativeResize="0"/>
          <p:nvPr/>
        </p:nvPicPr>
        <p:blipFill rotWithShape="1">
          <a:blip r:embed="rId3">
            <a:alphaModFix/>
          </a:blip>
          <a:srcRect b="0" l="0" r="0" t="0"/>
          <a:stretch/>
        </p:blipFill>
        <p:spPr>
          <a:xfrm>
            <a:off x="268287" y="1528762"/>
            <a:ext cx="6526212" cy="2854324"/>
          </a:xfrm>
          <a:prstGeom prst="rect">
            <a:avLst/>
          </a:prstGeom>
          <a:noFill/>
          <a:ln>
            <a:noFill/>
          </a:ln>
        </p:spPr>
      </p:pic>
      <p:sp>
        <p:nvSpPr>
          <p:cNvPr id="290" name="Shape 29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291" name="Shape 29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292" name="Shape 29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293" name="Shape 29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294" name="Shape 29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295" name="Shape 295"/>
          <p:cNvSpPr txBox="1"/>
          <p:nvPr>
            <p:ph type="title"/>
          </p:nvPr>
        </p:nvSpPr>
        <p:spPr>
          <a:xfrm>
            <a:off x="533400" y="609600"/>
            <a:ext cx="5829299"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Network Routing Tools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x="0" y="0"/>
          <a:ext cx="0" cy="0"/>
          <a:chOff x="0" y="0"/>
          <a:chExt cx="0" cy="0"/>
        </a:xfrm>
      </p:grpSpPr>
      <p:sp>
        <p:nvSpPr>
          <p:cNvPr id="301" name="Shape 30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302" name="Shape 302"/>
          <p:cNvSpPr txBox="1"/>
          <p:nvPr/>
        </p:nvSpPr>
        <p:spPr>
          <a:xfrm>
            <a:off x="0" y="6400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303" name="Shape 303"/>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04" name="Shape 30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05" name="Shape 305"/>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306" name="Shape 306"/>
          <p:cNvSpPr txBox="1"/>
          <p:nvPr/>
        </p:nvSpPr>
        <p:spPr>
          <a:xfrm>
            <a:off x="0" y="1692275"/>
            <a:ext cx="6858000" cy="37591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netstat -r</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Routing tables</a:t>
            </a:r>
          </a:p>
          <a:p>
            <a:pPr indent="0" lvl="0" marL="0" marR="0" rtl="0" algn="l">
              <a:lnSpc>
                <a:spcPct val="100000"/>
              </a:lnSpc>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Internet:</a:t>
            </a: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Destination	         Gateway 		Flags  Refs 	 Use		Netif  Expire</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Default	         gw.litech.net	UGC	  44	541550	de0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172.16.15.1 	         gw.litech.net	UGH	  0	0		de0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ah.litech.net	         0:80:48:ee:74:b4	UHLW 9	2653683	de0    202</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uucp.litech.net      uucp.litech.net	UH	  0	0		lo0</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sip-17.litech.net    big		UH	  0	5551		ppp3</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dip-244.litech.net  gw.litech.net	UGH   0	2472		de0</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univers-litech-gw  gw.litech.net	UGH	  0	47		de0</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194.44.232	        gw.isr.lviv.ua	Ugc	  0	171831	ppp9</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OSPF-ALL.MCAST.NET localhost	UH	  1	86491	lo0</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OSPF-DSIG.MCAST.NE localhost	UH	  1	25127	lo0</a:t>
            </a:r>
          </a:p>
        </p:txBody>
      </p:sp>
      <p:cxnSp>
        <p:nvCxnSpPr>
          <p:cNvPr id="307" name="Shape 307"/>
          <p:cNvCxnSpPr/>
          <p:nvPr/>
        </p:nvCxnSpPr>
        <p:spPr>
          <a:xfrm>
            <a:off x="609600" y="6400800"/>
            <a:ext cx="5638800" cy="0"/>
          </a:xfrm>
          <a:prstGeom prst="straightConnector1">
            <a:avLst/>
          </a:prstGeom>
          <a:noFill/>
          <a:ln cap="rnd" cmpd="sng" w="12700">
            <a:solidFill>
              <a:schemeClr val="dk1"/>
            </a:solidFill>
            <a:prstDash val="solid"/>
            <a:miter/>
            <a:headEnd len="med" w="med" type="none"/>
            <a:tailEnd len="med" w="med" type="none"/>
          </a:ln>
        </p:spPr>
      </p:cxnSp>
      <p:sp>
        <p:nvSpPr>
          <p:cNvPr id="308" name="Shape 308"/>
          <p:cNvSpPr txBox="1"/>
          <p:nvPr/>
        </p:nvSpPr>
        <p:spPr>
          <a:xfrm>
            <a:off x="1887536" y="5699125"/>
            <a:ext cx="3171825" cy="2762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Figure 9.5  Routing Table using netstat -r</a:t>
            </a:r>
          </a:p>
        </p:txBody>
      </p:sp>
      <p:cxnSp>
        <p:nvCxnSpPr>
          <p:cNvPr id="309" name="Shape 30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10" name="Shape 31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11" name="Shape 311"/>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Network Status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6" name="Shape 316"/>
        <p:cNvGrpSpPr/>
        <p:nvPr/>
      </p:nvGrpSpPr>
      <p:grpSpPr>
        <a:xfrm>
          <a:off x="0" y="0"/>
          <a:ext cx="0" cy="0"/>
          <a:chOff x="0" y="0"/>
          <a:chExt cx="0" cy="0"/>
        </a:xfrm>
      </p:grpSpPr>
      <p:sp>
        <p:nvSpPr>
          <p:cNvPr id="317" name="Shape 31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18" name="Shape 318"/>
          <p:cNvCxnSpPr/>
          <p:nvPr/>
        </p:nvCxnSpPr>
        <p:spPr>
          <a:xfrm>
            <a:off x="609600" y="4411662"/>
            <a:ext cx="5638800" cy="0"/>
          </a:xfrm>
          <a:prstGeom prst="straightConnector1">
            <a:avLst/>
          </a:prstGeom>
          <a:noFill/>
          <a:ln cap="rnd" cmpd="sng" w="12700">
            <a:solidFill>
              <a:schemeClr val="dk1"/>
            </a:solidFill>
            <a:prstDash val="solid"/>
            <a:miter/>
            <a:headEnd len="med" w="med" type="none"/>
            <a:tailEnd len="med" w="med" type="none"/>
          </a:ln>
        </p:spPr>
      </p:cxnSp>
      <p:sp>
        <p:nvSpPr>
          <p:cNvPr id="319" name="Shape 319"/>
          <p:cNvSpPr txBox="1"/>
          <p:nvPr/>
        </p:nvSpPr>
        <p:spPr>
          <a:xfrm>
            <a:off x="0" y="4411662"/>
            <a:ext cx="1524000" cy="482599"/>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320" name="Shape 320"/>
          <p:cNvSpPr txBox="1"/>
          <p:nvPr/>
        </p:nvSpPr>
        <p:spPr>
          <a:xfrm>
            <a:off x="381000" y="1066800"/>
            <a:ext cx="6096000" cy="3265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Command: traceroute (UNIX) / tracert (MS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TIME-EXCEED error report</a:t>
            </a:r>
          </a:p>
          <a:p>
            <a:pPr indent="0" lvl="0" marL="0" marR="0" rtl="0" algn="l">
              <a:lnSpc>
                <a:spcPct val="75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in most UNIX OS</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Windows)</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ICMP Also available from uc.msc.unm.edu</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Discovers route taken by packets from source to</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destination</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for diagnosing route failures</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for detecting bottleneck nodes</a:t>
            </a:r>
          </a:p>
        </p:txBody>
      </p:sp>
      <p:sp>
        <p:nvSpPr>
          <p:cNvPr id="321" name="Shape 321"/>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22" name="Shape 32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23" name="Shape 32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324" name="Shape 32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25" name="Shape 32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26" name="Shape 326"/>
          <p:cNvSpPr txBox="1"/>
          <p:nvPr>
            <p:ph type="title"/>
          </p:nvPr>
        </p:nvSpPr>
        <p:spPr>
          <a:xfrm>
            <a:off x="6096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Route Tracing</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1" name="Shape 331"/>
        <p:cNvGrpSpPr/>
        <p:nvPr/>
      </p:nvGrpSpPr>
      <p:grpSpPr>
        <a:xfrm>
          <a:off x="0" y="0"/>
          <a:ext cx="0" cy="0"/>
          <a:chOff x="0" y="0"/>
          <a:chExt cx="0" cy="0"/>
        </a:xfrm>
      </p:grpSpPr>
      <p:sp>
        <p:nvSpPr>
          <p:cNvPr id="332" name="Shape 33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33" name="Shape 333"/>
          <p:cNvCxnSpPr/>
          <p:nvPr/>
        </p:nvCxnSpPr>
        <p:spPr>
          <a:xfrm>
            <a:off x="609600" y="6015037"/>
            <a:ext cx="5638800" cy="0"/>
          </a:xfrm>
          <a:prstGeom prst="straightConnector1">
            <a:avLst/>
          </a:prstGeom>
          <a:noFill/>
          <a:ln cap="rnd" cmpd="sng" w="12700">
            <a:solidFill>
              <a:schemeClr val="dk1"/>
            </a:solidFill>
            <a:prstDash val="solid"/>
            <a:miter/>
            <a:headEnd len="med" w="med" type="none"/>
            <a:tailEnd len="med" w="med" type="none"/>
          </a:ln>
        </p:spPr>
      </p:cxnSp>
      <p:sp>
        <p:nvSpPr>
          <p:cNvPr id="334" name="Shape 334"/>
          <p:cNvSpPr txBox="1"/>
          <p:nvPr/>
        </p:nvSpPr>
        <p:spPr>
          <a:xfrm>
            <a:off x="0" y="6015037"/>
            <a:ext cx="1524000" cy="482599"/>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335" name="Shape 335"/>
          <p:cNvPicPr preferRelativeResize="0"/>
          <p:nvPr/>
        </p:nvPicPr>
        <p:blipFill rotWithShape="1">
          <a:blip r:embed="rId3">
            <a:alphaModFix/>
          </a:blip>
          <a:srcRect b="0" l="0" r="0" t="0"/>
          <a:stretch/>
        </p:blipFill>
        <p:spPr>
          <a:xfrm>
            <a:off x="295275" y="1363662"/>
            <a:ext cx="6497637" cy="4283075"/>
          </a:xfrm>
          <a:prstGeom prst="rect">
            <a:avLst/>
          </a:prstGeom>
          <a:noFill/>
          <a:ln>
            <a:noFill/>
          </a:ln>
        </p:spPr>
      </p:pic>
      <p:sp>
        <p:nvSpPr>
          <p:cNvPr id="336" name="Shape 33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37" name="Shape 33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38" name="Shape 338"/>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339" name="Shape 33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40" name="Shape 34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41" name="Shape 341"/>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Trace Route Sample 1</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6" name="Shape 346"/>
        <p:cNvGrpSpPr/>
        <p:nvPr/>
      </p:nvGrpSpPr>
      <p:grpSpPr>
        <a:xfrm>
          <a:off x="0" y="0"/>
          <a:ext cx="0" cy="0"/>
          <a:chOff x="0" y="0"/>
          <a:chExt cx="0" cy="0"/>
        </a:xfrm>
      </p:grpSpPr>
      <p:sp>
        <p:nvSpPr>
          <p:cNvPr id="347" name="Shape 34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48" name="Shape 348"/>
          <p:cNvCxnSpPr/>
          <p:nvPr/>
        </p:nvCxnSpPr>
        <p:spPr>
          <a:xfrm>
            <a:off x="609600" y="6015037"/>
            <a:ext cx="5638800" cy="0"/>
          </a:xfrm>
          <a:prstGeom prst="straightConnector1">
            <a:avLst/>
          </a:prstGeom>
          <a:noFill/>
          <a:ln cap="rnd" cmpd="sng" w="12700">
            <a:solidFill>
              <a:schemeClr val="dk1"/>
            </a:solidFill>
            <a:prstDash val="solid"/>
            <a:miter/>
            <a:headEnd len="med" w="med" type="none"/>
            <a:tailEnd len="med" w="med" type="none"/>
          </a:ln>
        </p:spPr>
      </p:cxnSp>
      <p:sp>
        <p:nvSpPr>
          <p:cNvPr id="349" name="Shape 349"/>
          <p:cNvSpPr txBox="1"/>
          <p:nvPr/>
        </p:nvSpPr>
        <p:spPr>
          <a:xfrm>
            <a:off x="0" y="6015037"/>
            <a:ext cx="1524000" cy="482599"/>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350" name="Shape 350"/>
          <p:cNvPicPr preferRelativeResize="0"/>
          <p:nvPr/>
        </p:nvPicPr>
        <p:blipFill rotWithShape="1">
          <a:blip r:embed="rId3">
            <a:alphaModFix/>
          </a:blip>
          <a:srcRect b="0" l="0" r="0" t="0"/>
          <a:stretch/>
        </p:blipFill>
        <p:spPr>
          <a:xfrm>
            <a:off x="457200" y="1219200"/>
            <a:ext cx="5776912" cy="4243386"/>
          </a:xfrm>
          <a:prstGeom prst="rect">
            <a:avLst/>
          </a:prstGeom>
          <a:noFill/>
          <a:ln>
            <a:noFill/>
          </a:ln>
        </p:spPr>
      </p:pic>
      <p:sp>
        <p:nvSpPr>
          <p:cNvPr id="351" name="Shape 351"/>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52" name="Shape 35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53" name="Shape 35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354" name="Shape 35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55" name="Shape 35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56" name="Shape 356"/>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Trace Route Sample 2</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 name="Shape 67"/>
        <p:cNvGrpSpPr/>
        <p:nvPr/>
      </p:nvGrpSpPr>
      <p:grpSpPr>
        <a:xfrm>
          <a:off x="0" y="0"/>
          <a:ext cx="0" cy="0"/>
          <a:chOff x="0" y="0"/>
          <a:chExt cx="0" cy="0"/>
        </a:xfrm>
      </p:grpSpPr>
      <p:sp>
        <p:nvSpPr>
          <p:cNvPr id="68" name="Shape 6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9" name="Shape 6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70" name="Shape 70"/>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71" name="Shape 71"/>
          <p:cNvSpPr txBox="1"/>
          <p:nvPr/>
        </p:nvSpPr>
        <p:spPr>
          <a:xfrm>
            <a:off x="5638800" y="8342311"/>
            <a:ext cx="6095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2" name="Shape 72"/>
          <p:cNvSpPr txBox="1"/>
          <p:nvPr/>
        </p:nvSpPr>
        <p:spPr>
          <a:xfrm>
            <a:off x="533400" y="1219200"/>
            <a:ext cx="2924175" cy="1539874"/>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Status monitoring tools</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Traffic monitoring tools</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Route monitoring tools</a:t>
            </a:r>
          </a:p>
        </p:txBody>
      </p:sp>
      <p:cxnSp>
        <p:nvCxnSpPr>
          <p:cNvPr id="73" name="Shape 7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4" name="Shape 74"/>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5" name="Shape 75"/>
          <p:cNvSpPr txBox="1"/>
          <p:nvPr/>
        </p:nvSpPr>
        <p:spPr>
          <a:xfrm>
            <a:off x="457200" y="5334000"/>
            <a:ext cx="4068761"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Basic tools are available as </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Part of the Operating System</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Add-on applications</a:t>
            </a:r>
          </a:p>
        </p:txBody>
      </p:sp>
      <p:cxnSp>
        <p:nvCxnSpPr>
          <p:cNvPr id="76" name="Shape 7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7" name="Shape 7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8" name="Shape 78"/>
          <p:cNvSpPr txBox="1"/>
          <p:nvPr>
            <p:ph type="title"/>
          </p:nvPr>
        </p:nvSpPr>
        <p:spPr>
          <a:xfrm>
            <a:off x="5334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Basic Network Software Tools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1" name="Shape 361"/>
        <p:cNvGrpSpPr/>
        <p:nvPr/>
      </p:nvGrpSpPr>
      <p:grpSpPr>
        <a:xfrm>
          <a:off x="0" y="0"/>
          <a:ext cx="0" cy="0"/>
          <a:chOff x="0" y="0"/>
          <a:chExt cx="0" cy="0"/>
        </a:xfrm>
      </p:grpSpPr>
      <p:sp>
        <p:nvSpPr>
          <p:cNvPr id="362" name="Shape 36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63" name="Shape 36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364" name="Shape 36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365" name="Shape 365"/>
          <p:cNvSpPr txBox="1"/>
          <p:nvPr/>
        </p:nvSpPr>
        <p:spPr>
          <a:xfrm>
            <a:off x="2973386" y="533400"/>
            <a:ext cx="18414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66" name="Shape 366"/>
          <p:cNvSpPr txBox="1"/>
          <p:nvPr/>
        </p:nvSpPr>
        <p:spPr>
          <a:xfrm>
            <a:off x="533400" y="1371600"/>
            <a:ext cx="5638800" cy="1616074"/>
          </a:xfrm>
          <a:prstGeom prst="rect">
            <a:avLst/>
          </a:prstGeom>
          <a:noFill/>
          <a:ln>
            <a:noFill/>
          </a:ln>
        </p:spPr>
        <p:txBody>
          <a:bodyPr anchorCtr="0" anchor="t" bIns="45700" lIns="91425" rIns="91425" tIns="45700">
            <a:noAutofit/>
          </a:bodyPr>
          <a:lstStyle/>
          <a:p>
            <a:pPr indent="-173037" lvl="0" marL="173037" marR="0" rtl="0" algn="l">
              <a:lnSpc>
                <a:spcPct val="100000"/>
              </a:lnSpc>
              <a:spcBef>
                <a:spcPts val="0"/>
              </a:spcBef>
              <a:spcAft>
                <a:spcPts val="0"/>
              </a:spcAft>
              <a:buClr>
                <a:schemeClr val="dk1"/>
              </a:buClr>
              <a:buSzPct val="125000"/>
              <a:buFont typeface="Arial"/>
              <a:buChar char="•"/>
            </a:pPr>
            <a:r>
              <a:rPr b="0" i="0" lang="en-US" sz="16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SNMP command-line tools</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SNMP MIB Browser with graphical interface</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snmpsniff: Linux/Free BSD based tool.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Reads PDUs</a:t>
            </a:r>
          </a:p>
        </p:txBody>
      </p:sp>
      <p:sp>
        <p:nvSpPr>
          <p:cNvPr id="367" name="Shape 367"/>
          <p:cNvSpPr txBox="1"/>
          <p:nvPr/>
        </p:nvSpPr>
        <p:spPr>
          <a:xfrm>
            <a:off x="457200" y="5257800"/>
            <a:ext cx="5714999" cy="427037"/>
          </a:xfrm>
          <a:prstGeom prst="rect">
            <a:avLst/>
          </a:prstGeom>
          <a:noFill/>
          <a:ln>
            <a:noFill/>
          </a:ln>
        </p:spPr>
        <p:txBody>
          <a:bodyPr anchorCtr="0" anchor="t" bIns="45700" lIns="91425" rIns="91425" tIns="45700">
            <a:noAutofit/>
          </a:bodyPr>
          <a:lstStyle/>
          <a:p>
            <a:pPr indent="-173037" lvl="0" marL="173037"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Many tools available on public domain. </a:t>
            </a:r>
          </a:p>
        </p:txBody>
      </p:sp>
      <p:sp>
        <p:nvSpPr>
          <p:cNvPr id="368" name="Shape 368"/>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69" name="Shape 36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70" name="Shape 370"/>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371" name="Shape 37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72" name="Shape 37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73" name="Shape 373"/>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Tools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8" name="Shape 378"/>
        <p:cNvGrpSpPr/>
        <p:nvPr/>
      </p:nvGrpSpPr>
      <p:grpSpPr>
        <a:xfrm>
          <a:off x="0" y="0"/>
          <a:ext cx="0" cy="0"/>
          <a:chOff x="0" y="0"/>
          <a:chExt cx="0" cy="0"/>
        </a:xfrm>
      </p:grpSpPr>
      <p:sp>
        <p:nvSpPr>
          <p:cNvPr id="379" name="Shape 37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80" name="Shape 380"/>
          <p:cNvCxnSpPr/>
          <p:nvPr/>
        </p:nvCxnSpPr>
        <p:spPr>
          <a:xfrm>
            <a:off x="609600" y="4724400"/>
            <a:ext cx="5638800" cy="0"/>
          </a:xfrm>
          <a:prstGeom prst="straightConnector1">
            <a:avLst/>
          </a:prstGeom>
          <a:noFill/>
          <a:ln cap="rnd" cmpd="sng" w="12700">
            <a:solidFill>
              <a:schemeClr val="dk1"/>
            </a:solidFill>
            <a:prstDash val="solid"/>
            <a:miter/>
            <a:headEnd len="med" w="med" type="none"/>
            <a:tailEnd len="med" w="med" type="none"/>
          </a:ln>
        </p:spPr>
      </p:cxnSp>
      <p:sp>
        <p:nvSpPr>
          <p:cNvPr id="381" name="Shape 381"/>
          <p:cNvSpPr txBox="1"/>
          <p:nvPr/>
        </p:nvSpPr>
        <p:spPr>
          <a:xfrm>
            <a:off x="0" y="4724400"/>
            <a:ext cx="1524000" cy="482599"/>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382" name="Shape 382"/>
          <p:cNvSpPr txBox="1"/>
          <p:nvPr/>
        </p:nvSpPr>
        <p:spPr>
          <a:xfrm>
            <a:off x="533400" y="1143000"/>
            <a:ext cx="1827211" cy="3170236"/>
          </a:xfrm>
          <a:prstGeom prst="rect">
            <a:avLst/>
          </a:prstGeom>
          <a:noFill/>
          <a:ln>
            <a:noFill/>
          </a:ln>
        </p:spPr>
        <p:txBody>
          <a:bodyPr anchorCtr="0" anchor="t" bIns="45700" lIns="91425" rIns="91425" tIns="45700">
            <a:noAutofit/>
          </a:bodyPr>
          <a:lstStyle/>
          <a:p>
            <a:pPr indent="-173037" lvl="0" marL="173037"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snmptest</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snmpget</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snmpgetnext</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snmpset</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snmptrap</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snmpwalk</a:t>
            </a:r>
          </a:p>
          <a:p>
            <a:pPr indent="-173037" lvl="0" marL="173037"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snmpnetstat</a:t>
            </a:r>
          </a:p>
        </p:txBody>
      </p:sp>
      <p:sp>
        <p:nvSpPr>
          <p:cNvPr id="383" name="Shape 383"/>
          <p:cNvSpPr txBox="1"/>
          <p:nvPr/>
        </p:nvSpPr>
        <p:spPr>
          <a:xfrm>
            <a:off x="457200" y="5207000"/>
            <a:ext cx="5791200" cy="2994024"/>
          </a:xfrm>
          <a:prstGeom prst="rect">
            <a:avLst/>
          </a:prstGeom>
          <a:noFill/>
          <a:ln>
            <a:noFill/>
          </a:ln>
        </p:spPr>
        <p:txBody>
          <a:bodyPr anchorCtr="0" anchor="t" bIns="45700" lIns="91425" rIns="91425" tIns="45700">
            <a:noAutofit/>
          </a:bodyPr>
          <a:lstStyle/>
          <a:p>
            <a:pPr indent="-177800" lvl="0" marL="17780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Test tool is an interactive tool to get values of several managed objects, one at a time.</a:t>
            </a:r>
          </a:p>
          <a:p>
            <a:pPr indent="-177800" lvl="0" marL="17780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Get, Get-next and Set are the SNMP commands that we learned under SNMP architecture / messages.  Execution of these will return an SNMP Response message.</a:t>
            </a:r>
          </a:p>
          <a:p>
            <a:pPr indent="-177800" lvl="0" marL="17780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SNMPWalk uses snmpgetnext to trace the entire MIB.</a:t>
            </a:r>
          </a:p>
          <a:p>
            <a:pPr indent="-177800" lvl="0" marL="17780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Network status command is used to test the status of network connections of a host.</a:t>
            </a:r>
          </a:p>
        </p:txBody>
      </p:sp>
      <p:sp>
        <p:nvSpPr>
          <p:cNvPr id="384" name="Shape 384"/>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385" name="Shape 38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386" name="Shape 386"/>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387" name="Shape 38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388" name="Shape 38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389" name="Shape 389"/>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Command Tools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4" name="Shape 394"/>
        <p:cNvGrpSpPr/>
        <p:nvPr/>
      </p:nvGrpSpPr>
      <p:grpSpPr>
        <a:xfrm>
          <a:off x="0" y="0"/>
          <a:ext cx="0" cy="0"/>
          <a:chOff x="0" y="0"/>
          <a:chExt cx="0" cy="0"/>
        </a:xfrm>
      </p:grpSpPr>
      <p:sp>
        <p:nvSpPr>
          <p:cNvPr id="395" name="Shape 39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396" name="Shape 396"/>
          <p:cNvCxnSpPr/>
          <p:nvPr/>
        </p:nvCxnSpPr>
        <p:spPr>
          <a:xfrm>
            <a:off x="609600" y="4724400"/>
            <a:ext cx="5638800" cy="0"/>
          </a:xfrm>
          <a:prstGeom prst="straightConnector1">
            <a:avLst/>
          </a:prstGeom>
          <a:noFill/>
          <a:ln cap="rnd" cmpd="sng" w="12700">
            <a:solidFill>
              <a:schemeClr val="dk1"/>
            </a:solidFill>
            <a:prstDash val="solid"/>
            <a:miter/>
            <a:headEnd len="med" w="med" type="none"/>
            <a:tailEnd len="med" w="med" type="none"/>
          </a:ln>
        </p:spPr>
      </p:cxnSp>
      <p:sp>
        <p:nvSpPr>
          <p:cNvPr id="397" name="Shape 397"/>
          <p:cNvSpPr txBox="1"/>
          <p:nvPr/>
        </p:nvSpPr>
        <p:spPr>
          <a:xfrm>
            <a:off x="0" y="4770437"/>
            <a:ext cx="1524000" cy="479425"/>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398" name="Shape 398"/>
          <p:cNvSpPr txBox="1"/>
          <p:nvPr/>
        </p:nvSpPr>
        <p:spPr>
          <a:xfrm>
            <a:off x="457200" y="1282700"/>
            <a:ext cx="6096000" cy="16176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snmpget noc5.btc.gatech.edu public system.sysDescr.0 </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system.sysDescr.0 = OCTET STRING: "SunOS noc5 5.6 Generic_105181-03 sun4u"</a:t>
            </a:r>
          </a:p>
        </p:txBody>
      </p:sp>
      <p:sp>
        <p:nvSpPr>
          <p:cNvPr id="399" name="Shape 399"/>
          <p:cNvSpPr txBox="1"/>
          <p:nvPr/>
        </p:nvSpPr>
        <p:spPr>
          <a:xfrm>
            <a:off x="533400" y="5197475"/>
            <a:ext cx="6018211" cy="762000"/>
          </a:xfrm>
          <a:prstGeom prst="rect">
            <a:avLst/>
          </a:prstGeom>
          <a:noFill/>
          <a:ln>
            <a:noFill/>
          </a:ln>
        </p:spPr>
        <p:txBody>
          <a:bodyPr anchorCtr="0" anchor="t" bIns="45700" lIns="91425" rIns="91425" tIns="45700">
            <a:noAutofit/>
          </a:bodyPr>
          <a:lstStyle/>
          <a:p>
            <a:pPr indent="-177800" lvl="0" marL="17780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Note that the value 0 at the end of the object id indicates that it is a single-valued scalar.</a:t>
            </a:r>
          </a:p>
        </p:txBody>
      </p:sp>
      <p:sp>
        <p:nvSpPr>
          <p:cNvPr id="400" name="Shape 40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01" name="Shape 40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02" name="Shape 40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03" name="Shape 40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04" name="Shape 40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05" name="Shape 405"/>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Get Command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0" name="Shape 410"/>
        <p:cNvGrpSpPr/>
        <p:nvPr/>
      </p:nvGrpSpPr>
      <p:grpSpPr>
        <a:xfrm>
          <a:off x="0" y="0"/>
          <a:ext cx="0" cy="0"/>
          <a:chOff x="0" y="0"/>
          <a:chExt cx="0" cy="0"/>
        </a:xfrm>
      </p:grpSpPr>
      <p:sp>
        <p:nvSpPr>
          <p:cNvPr id="411" name="Shape 41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412" name="Shape 412"/>
          <p:cNvCxnSpPr/>
          <p:nvPr/>
        </p:nvCxnSpPr>
        <p:spPr>
          <a:xfrm>
            <a:off x="609600" y="4724400"/>
            <a:ext cx="5638800" cy="0"/>
          </a:xfrm>
          <a:prstGeom prst="straightConnector1">
            <a:avLst/>
          </a:prstGeom>
          <a:noFill/>
          <a:ln cap="rnd" cmpd="sng" w="12700">
            <a:solidFill>
              <a:schemeClr val="dk1"/>
            </a:solidFill>
            <a:prstDash val="solid"/>
            <a:miter/>
            <a:headEnd len="med" w="med" type="none"/>
            <a:tailEnd len="med" w="med" type="none"/>
          </a:ln>
        </p:spPr>
      </p:cxnSp>
      <p:sp>
        <p:nvSpPr>
          <p:cNvPr id="413" name="Shape 413"/>
          <p:cNvSpPr txBox="1"/>
          <p:nvPr/>
        </p:nvSpPr>
        <p:spPr>
          <a:xfrm>
            <a:off x="0" y="4724400"/>
            <a:ext cx="1524000" cy="479425"/>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414" name="Shape 414"/>
          <p:cNvSpPr txBox="1"/>
          <p:nvPr/>
        </p:nvSpPr>
        <p:spPr>
          <a:xfrm>
            <a:off x="457200" y="1420812"/>
            <a:ext cx="5943599"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snmpgetnext noc5.btc.gatech.edu public interfaces.ifTable.ifEntry.ifIndex.1 </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interfaces.ifTable.ifEntry.ifIndex. 2 = INTEGER: 2</a:t>
            </a:r>
          </a:p>
        </p:txBody>
      </p:sp>
      <p:sp>
        <p:nvSpPr>
          <p:cNvPr id="415" name="Shape 41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16" name="Shape 41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17" name="Shape 41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18" name="Shape 41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19" name="Shape 41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20" name="Shape 420"/>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Get Next Command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5" name="Shape 425"/>
        <p:cNvGrpSpPr/>
        <p:nvPr/>
      </p:nvGrpSpPr>
      <p:grpSpPr>
        <a:xfrm>
          <a:off x="0" y="0"/>
          <a:ext cx="0" cy="0"/>
          <a:chOff x="0" y="0"/>
          <a:chExt cx="0" cy="0"/>
        </a:xfrm>
      </p:grpSpPr>
      <p:sp>
        <p:nvSpPr>
          <p:cNvPr id="426" name="Shape 42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427" name="Shape 427"/>
          <p:cNvCxnSpPr/>
          <p:nvPr/>
        </p:nvCxnSpPr>
        <p:spPr>
          <a:xfrm>
            <a:off x="609600" y="4800600"/>
            <a:ext cx="5638800" cy="0"/>
          </a:xfrm>
          <a:prstGeom prst="straightConnector1">
            <a:avLst/>
          </a:prstGeom>
          <a:noFill/>
          <a:ln cap="rnd" cmpd="sng" w="12700">
            <a:solidFill>
              <a:schemeClr val="dk1"/>
            </a:solidFill>
            <a:prstDash val="solid"/>
            <a:miter/>
            <a:headEnd len="med" w="med" type="none"/>
            <a:tailEnd len="med" w="med" type="none"/>
          </a:ln>
        </p:spPr>
      </p:cxnSp>
      <p:sp>
        <p:nvSpPr>
          <p:cNvPr id="428" name="Shape 428"/>
          <p:cNvSpPr txBox="1"/>
          <p:nvPr/>
        </p:nvSpPr>
        <p:spPr>
          <a:xfrm>
            <a:off x="0" y="4800600"/>
            <a:ext cx="1524000" cy="479425"/>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429" name="Shape 429"/>
          <p:cNvSpPr txBox="1"/>
          <p:nvPr/>
        </p:nvSpPr>
        <p:spPr>
          <a:xfrm>
            <a:off x="533400" y="1443037"/>
            <a:ext cx="4543424" cy="387350"/>
          </a:xfrm>
          <a:prstGeom prst="rect">
            <a:avLst/>
          </a:prstGeom>
          <a:noFill/>
          <a:ln>
            <a:noFill/>
          </a:ln>
        </p:spPr>
        <p:txBody>
          <a:bodyPr anchorCtr="0" anchor="t" bIns="45700" lIns="91425" rIns="91425" tIns="45700">
            <a:noAutofit/>
          </a:bodyPr>
          <a:lstStyle/>
          <a:p>
            <a:pPr indent="-173037" lvl="0" marL="173037" marR="0" rtl="0" algn="l">
              <a:lnSpc>
                <a:spcPct val="9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Command:  snmpset host community</a:t>
            </a:r>
          </a:p>
        </p:txBody>
      </p:sp>
      <p:sp>
        <p:nvSpPr>
          <p:cNvPr id="430" name="Shape 43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31" name="Shape 43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32" name="Shape 43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33" name="Shape 43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34" name="Shape 43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35" name="Shape 435"/>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Set Command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0" name="Shape 440"/>
        <p:cNvGrpSpPr/>
        <p:nvPr/>
      </p:nvGrpSpPr>
      <p:grpSpPr>
        <a:xfrm>
          <a:off x="0" y="0"/>
          <a:ext cx="0" cy="0"/>
          <a:chOff x="0" y="0"/>
          <a:chExt cx="0" cy="0"/>
        </a:xfrm>
      </p:grpSpPr>
      <p:sp>
        <p:nvSpPr>
          <p:cNvPr id="441" name="Shape 44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442" name="Shape 442"/>
          <p:cNvSpPr txBox="1"/>
          <p:nvPr/>
        </p:nvSpPr>
        <p:spPr>
          <a:xfrm>
            <a:off x="0" y="60960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443" name="Shape 443"/>
          <p:cNvSpPr txBox="1"/>
          <p:nvPr/>
        </p:nvSpPr>
        <p:spPr>
          <a:xfrm>
            <a:off x="457200" y="1295400"/>
            <a:ext cx="5673725" cy="793749"/>
          </a:xfrm>
          <a:prstGeom prst="rect">
            <a:avLst/>
          </a:prstGeom>
          <a:noFill/>
          <a:ln>
            <a:noFill/>
          </a:ln>
        </p:spPr>
        <p:txBody>
          <a:bodyPr anchorCtr="0" anchor="t" bIns="45700" lIns="91425" rIns="91425" tIns="45700">
            <a:noAutofit/>
          </a:bodyPr>
          <a:lstStyle/>
          <a:p>
            <a:pPr indent="-173037" lvl="0" marL="173037" marR="0" rtl="0" algn="l">
              <a:lnSpc>
                <a:spcPct val="9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Command:  snmpnetstat host community</a:t>
            </a:r>
          </a:p>
          <a:p>
            <a:pPr indent="-173037" lvl="0" marL="173037"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Useful for finding status of network connections</a:t>
            </a:r>
          </a:p>
        </p:txBody>
      </p:sp>
      <p:sp>
        <p:nvSpPr>
          <p:cNvPr id="444" name="Shape 444"/>
          <p:cNvSpPr txBox="1"/>
          <p:nvPr/>
        </p:nvSpPr>
        <p:spPr>
          <a:xfrm>
            <a:off x="228600" y="2325686"/>
            <a:ext cx="6629400" cy="3648074"/>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snmpnetstat noc5 public</a:t>
            </a:r>
          </a:p>
          <a:p>
            <a:pPr indent="0" lvl="0" marL="0" marR="0" rtl="0" algn="l">
              <a:lnSpc>
                <a:spcPct val="8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Active Internet Connections</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Proto Recv-Q Send-Q  Local Address Foreign Address (state)</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                    *.*                      CLOSED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localhost.46626   localhost.3456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localhost.46626   localhost.3712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localhost.46626   localhost.3968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localhost.46626   localhost.4224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localhost.3456     localhost.46626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localhost.3712     localhost.46626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localhost.3968     localhost.46626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localhost.4224     localhost.46626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noc5.41472         noc5.4480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noc5.41472         noc5.4736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noc5.4480           noc5.41472          ESTABLISHED</a:t>
            </a:r>
          </a:p>
          <a:p>
            <a:pPr indent="0" lvl="0" marL="0" marR="0" rtl="0" algn="l">
              <a:lnSpc>
                <a:spcPct val="8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tcp   0  0  noc5.4736           noc5.41472          ESTABLISHED</a:t>
            </a:r>
          </a:p>
        </p:txBody>
      </p:sp>
      <p:cxnSp>
        <p:nvCxnSpPr>
          <p:cNvPr id="445" name="Shape 445"/>
          <p:cNvCxnSpPr/>
          <p:nvPr/>
        </p:nvCxnSpPr>
        <p:spPr>
          <a:xfrm>
            <a:off x="609600" y="6096000"/>
            <a:ext cx="5638800" cy="0"/>
          </a:xfrm>
          <a:prstGeom prst="straightConnector1">
            <a:avLst/>
          </a:prstGeom>
          <a:noFill/>
          <a:ln cap="rnd" cmpd="sng" w="12700">
            <a:solidFill>
              <a:schemeClr val="dk1"/>
            </a:solidFill>
            <a:prstDash val="solid"/>
            <a:miter/>
            <a:headEnd len="med" w="med" type="none"/>
            <a:tailEnd len="med" w="med" type="none"/>
          </a:ln>
        </p:spPr>
      </p:cxnSp>
      <p:sp>
        <p:nvSpPr>
          <p:cNvPr id="446" name="Shape 44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47" name="Shape 44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48" name="Shape 44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49" name="Shape 44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50" name="Shape 450"/>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Network Status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5" name="Shape 455"/>
        <p:cNvGrpSpPr/>
        <p:nvPr/>
      </p:nvGrpSpPr>
      <p:grpSpPr>
        <a:xfrm>
          <a:off x="0" y="0"/>
          <a:ext cx="0" cy="0"/>
          <a:chOff x="0" y="0"/>
          <a:chExt cx="0" cy="0"/>
        </a:xfrm>
      </p:grpSpPr>
      <p:sp>
        <p:nvSpPr>
          <p:cNvPr id="456" name="Shape 45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457" name="Shape 457"/>
          <p:cNvCxnSpPr/>
          <p:nvPr/>
        </p:nvCxnSpPr>
        <p:spPr>
          <a:xfrm>
            <a:off x="228600" y="4724400"/>
            <a:ext cx="6096000" cy="0"/>
          </a:xfrm>
          <a:prstGeom prst="straightConnector1">
            <a:avLst/>
          </a:prstGeom>
          <a:noFill/>
          <a:ln cap="rnd" cmpd="sng" w="12700">
            <a:solidFill>
              <a:schemeClr val="dk1"/>
            </a:solidFill>
            <a:prstDash val="solid"/>
            <a:miter/>
            <a:headEnd len="med" w="med" type="none"/>
            <a:tailEnd len="med" w="med" type="none"/>
          </a:ln>
        </p:spPr>
      </p:cxnSp>
      <p:sp>
        <p:nvSpPr>
          <p:cNvPr id="458" name="Shape 458"/>
          <p:cNvSpPr txBox="1"/>
          <p:nvPr/>
        </p:nvSpPr>
        <p:spPr>
          <a:xfrm>
            <a:off x="0" y="47244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459" name="Shape 459"/>
          <p:cNvSpPr txBox="1"/>
          <p:nvPr/>
        </p:nvSpPr>
        <p:spPr>
          <a:xfrm>
            <a:off x="457200" y="1219200"/>
            <a:ext cx="5745161" cy="1497012"/>
          </a:xfrm>
          <a:prstGeom prst="rect">
            <a:avLst/>
          </a:prstGeom>
          <a:noFill/>
          <a:ln>
            <a:noFill/>
          </a:ln>
        </p:spPr>
        <p:txBody>
          <a:bodyPr anchorCtr="0" anchor="t" bIns="45700" lIns="91425" rIns="91425" tIns="45700">
            <a:noAutofit/>
          </a:bodyPr>
          <a:lstStyle/>
          <a:p>
            <a:pPr indent="-173037" lvl="0" marL="173037" marR="0" rtl="0" algn="l">
              <a:lnSpc>
                <a:spcPct val="9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Command:  snmpwalk host community [variable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name]</a:t>
            </a:r>
          </a:p>
          <a:p>
            <a:pPr indent="-173037" lvl="0" marL="173037"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Uses Get Next Command</a:t>
            </a:r>
          </a:p>
          <a:p>
            <a:pPr indent="-173037" lvl="0" marL="173037"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Presents MIB Tree</a:t>
            </a:r>
          </a:p>
        </p:txBody>
      </p:sp>
      <p:sp>
        <p:nvSpPr>
          <p:cNvPr id="460" name="Shape 46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61" name="Shape 46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62" name="Shape 46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463" name="Shape 463"/>
          <p:cNvSpPr txBox="1"/>
          <p:nvPr/>
        </p:nvSpPr>
        <p:spPr>
          <a:xfrm>
            <a:off x="0" y="2300286"/>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64" name="Shape 464"/>
          <p:cNvSpPr txBox="1"/>
          <p:nvPr/>
        </p:nvSpPr>
        <p:spPr>
          <a:xfrm>
            <a:off x="381000" y="5381625"/>
            <a:ext cx="6324600" cy="3048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199.77.147.182: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sysDescr.0 : SunOS noc5 5.6 Generic_105181-03 sun4u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sysObjectID.0 : 1.3.6.1.4.1.11.2.3.10.1.2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sysUpTime.0 : 8d 22:21:53.74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sysContact.0 :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sysName.0 : noc5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sysLocation.0 :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sysServices.0 : 72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sysORLastChange.0 : 0d 0:00:00.00</a:t>
            </a:r>
          </a:p>
          <a:p>
            <a:pPr indent="0" lvl="0" marL="0" marR="0" rtl="0" algn="l">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Figure 9.8  MIB Browser Example (text based) for System Group</a:t>
            </a:r>
          </a:p>
        </p:txBody>
      </p:sp>
      <p:cxnSp>
        <p:nvCxnSpPr>
          <p:cNvPr id="465" name="Shape 465"/>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66" name="Shape 466"/>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67" name="Shape 467"/>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Browser</a:t>
            </a:r>
            <a:r>
              <a:rPr b="0" i="0" lang="en-US" sz="3200" u="none" cap="none" strike="noStrike">
                <a:solidFill>
                  <a:schemeClr val="dk1"/>
                </a:solidFill>
                <a:latin typeface="Arial"/>
                <a:ea typeface="Arial"/>
                <a:cs typeface="Arial"/>
                <a:sym typeface="Arial"/>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474" name="Shape 47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475" name="Shape 475"/>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476" name="Shape 476"/>
          <p:cNvSpPr txBox="1"/>
          <p:nvPr/>
        </p:nvSpPr>
        <p:spPr>
          <a:xfrm>
            <a:off x="533400" y="1143000"/>
            <a:ext cx="5413375" cy="2092324"/>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snmpsniff -I interface</a:t>
            </a:r>
          </a:p>
          <a:p>
            <a:pPr indent="0" lvl="0" marL="0" marR="0" rtl="0" algn="l">
              <a:lnSpc>
                <a:spcPct val="150000"/>
              </a:lnSpc>
              <a:spcBef>
                <a:spcPts val="0"/>
              </a:spcBef>
              <a:spcAft>
                <a:spcPts val="0"/>
              </a:spcAft>
              <a:buClr>
                <a:schemeClr val="dk1"/>
              </a:buClr>
              <a:buSzPct val="100000"/>
              <a:buFont typeface="Arial"/>
              <a:buChar char="•"/>
            </a:pP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A tool in Linux / FreeBSD environment</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Puts the interface in promiscuous mode and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captures snmp PDUs.</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Similar to </a:t>
            </a:r>
            <a:r>
              <a:rPr b="0" i="1" lang="en-US" sz="2000" u="none" cap="none" strike="noStrike">
                <a:solidFill>
                  <a:schemeClr val="dk1"/>
                </a:solidFill>
                <a:latin typeface="Arial"/>
                <a:ea typeface="Arial"/>
                <a:cs typeface="Arial"/>
                <a:sym typeface="Arial"/>
              </a:rPr>
              <a:t>tcpdump</a:t>
            </a:r>
          </a:p>
        </p:txBody>
      </p:sp>
      <p:sp>
        <p:nvSpPr>
          <p:cNvPr id="477" name="Shape 47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78" name="Shape 47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79" name="Shape 47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80" name="Shape 48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81" name="Shape 48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82" name="Shape 482"/>
          <p:cNvSpPr txBox="1"/>
          <p:nvPr>
            <p:ph type="title"/>
          </p:nvPr>
        </p:nvSpPr>
        <p:spPr>
          <a:xfrm>
            <a:off x="5334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Sniff</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7" name="Shape 487"/>
        <p:cNvGrpSpPr/>
        <p:nvPr/>
      </p:nvGrpSpPr>
      <p:grpSpPr>
        <a:xfrm>
          <a:off x="0" y="0"/>
          <a:ext cx="0" cy="0"/>
          <a:chOff x="0" y="0"/>
          <a:chExt cx="0" cy="0"/>
        </a:xfrm>
      </p:grpSpPr>
      <p:sp>
        <p:nvSpPr>
          <p:cNvPr id="488" name="Shape 48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489" name="Shape 48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490" name="Shape 490"/>
          <p:cNvSpPr txBox="1"/>
          <p:nvPr/>
        </p:nvSpPr>
        <p:spPr>
          <a:xfrm>
            <a:off x="0" y="48133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491" name="Shape 491"/>
          <p:cNvPicPr preferRelativeResize="0"/>
          <p:nvPr/>
        </p:nvPicPr>
        <p:blipFill rotWithShape="1">
          <a:blip r:embed="rId3">
            <a:alphaModFix/>
          </a:blip>
          <a:srcRect b="0" l="0" r="0" t="0"/>
          <a:stretch/>
        </p:blipFill>
        <p:spPr>
          <a:xfrm>
            <a:off x="381000" y="1447800"/>
            <a:ext cx="5984874" cy="2236787"/>
          </a:xfrm>
          <a:prstGeom prst="rect">
            <a:avLst/>
          </a:prstGeom>
          <a:noFill/>
          <a:ln>
            <a:noFill/>
          </a:ln>
        </p:spPr>
      </p:pic>
      <p:sp>
        <p:nvSpPr>
          <p:cNvPr id="492" name="Shape 492"/>
          <p:cNvSpPr txBox="1"/>
          <p:nvPr/>
        </p:nvSpPr>
        <p:spPr>
          <a:xfrm>
            <a:off x="441325" y="5268912"/>
            <a:ext cx="6242049" cy="25304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Analyzes data packets on any transmission line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including LAN</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Measurements made locally or remotely</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Probe (data capture device) captures data and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transfers to the protocol analyzer (no storage)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Data link between probe and protocol analyzer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either dial-up or dedicated link or LAN</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Protocol analyzer analyzes data at all protocol levels</a:t>
            </a:r>
          </a:p>
        </p:txBody>
      </p:sp>
      <p:sp>
        <p:nvSpPr>
          <p:cNvPr id="493" name="Shape 493"/>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494" name="Shape 49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495" name="Shape 495"/>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496" name="Shape 49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497" name="Shape 49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498" name="Shape 498"/>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Protocol Analyzer</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3" name="Shape 503"/>
        <p:cNvGrpSpPr/>
        <p:nvPr/>
      </p:nvGrpSpPr>
      <p:grpSpPr>
        <a:xfrm>
          <a:off x="0" y="0"/>
          <a:ext cx="0" cy="0"/>
          <a:chOff x="0" y="0"/>
          <a:chExt cx="0" cy="0"/>
        </a:xfrm>
      </p:grpSpPr>
      <p:sp>
        <p:nvSpPr>
          <p:cNvPr id="504" name="Shape 50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505" name="Shape 505"/>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506" name="Shape 506"/>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507" name="Shape 507"/>
          <p:cNvPicPr preferRelativeResize="0"/>
          <p:nvPr/>
        </p:nvPicPr>
        <p:blipFill rotWithShape="1">
          <a:blip r:embed="rId3">
            <a:alphaModFix/>
          </a:blip>
          <a:srcRect b="0" l="0" r="0" t="0"/>
          <a:stretch/>
        </p:blipFill>
        <p:spPr>
          <a:xfrm>
            <a:off x="685800" y="1676400"/>
            <a:ext cx="5413375" cy="2163761"/>
          </a:xfrm>
          <a:prstGeom prst="rect">
            <a:avLst/>
          </a:prstGeom>
          <a:noFill/>
          <a:ln>
            <a:noFill/>
          </a:ln>
        </p:spPr>
      </p:pic>
      <p:sp>
        <p:nvSpPr>
          <p:cNvPr id="508" name="Shape 508"/>
          <p:cNvSpPr txBox="1"/>
          <p:nvPr/>
        </p:nvSpPr>
        <p:spPr>
          <a:xfrm>
            <a:off x="457200" y="5181600"/>
            <a:ext cx="5949949" cy="28352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Network Associates Sniffer</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Stand-alone and Networked</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HP NetMetrix / HP OpenView</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Communication between probe and analyzer</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is using SNMP</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Data gathered and stored for an extended period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of time and analyzed later</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Used for gathering traffic statistics and used for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configuration management for performance tuning</a:t>
            </a:r>
          </a:p>
        </p:txBody>
      </p:sp>
      <p:sp>
        <p:nvSpPr>
          <p:cNvPr id="509" name="Shape 509"/>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10" name="Shape 51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11" name="Shape 511"/>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12" name="Shape 51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13" name="Shape 51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14" name="Shape 514"/>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RMON Probe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85" name="Shape 85"/>
          <p:cNvCxnSpPr/>
          <p:nvPr/>
        </p:nvCxnSpPr>
        <p:spPr>
          <a:xfrm>
            <a:off x="609600" y="4876800"/>
            <a:ext cx="5638800" cy="0"/>
          </a:xfrm>
          <a:prstGeom prst="straightConnector1">
            <a:avLst/>
          </a:prstGeom>
          <a:noFill/>
          <a:ln cap="rnd" cmpd="sng" w="12700">
            <a:solidFill>
              <a:schemeClr val="dk1"/>
            </a:solidFill>
            <a:prstDash val="solid"/>
            <a:miter/>
            <a:headEnd len="med" w="med" type="none"/>
            <a:tailEnd len="med" w="med" type="none"/>
          </a:ln>
        </p:spPr>
      </p:cxnSp>
      <p:sp>
        <p:nvSpPr>
          <p:cNvPr id="86" name="Shape 86"/>
          <p:cNvSpPr txBox="1"/>
          <p:nvPr/>
        </p:nvSpPr>
        <p:spPr>
          <a:xfrm>
            <a:off x="0" y="4876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87" name="Shape 87"/>
          <p:cNvSpPr txBox="1"/>
          <p:nvPr/>
        </p:nvSpPr>
        <p:spPr>
          <a:xfrm>
            <a:off x="5638800" y="8342311"/>
            <a:ext cx="6095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88" name="Shape 88"/>
          <p:cNvPicPr preferRelativeResize="0"/>
          <p:nvPr/>
        </p:nvPicPr>
        <p:blipFill rotWithShape="1">
          <a:blip r:embed="rId3">
            <a:alphaModFix/>
          </a:blip>
          <a:srcRect b="0" l="0" r="0" t="0"/>
          <a:stretch/>
        </p:blipFill>
        <p:spPr>
          <a:xfrm>
            <a:off x="381000" y="1752600"/>
            <a:ext cx="6042024" cy="3190874"/>
          </a:xfrm>
          <a:prstGeom prst="rect">
            <a:avLst/>
          </a:prstGeom>
          <a:noFill/>
          <a:ln>
            <a:noFill/>
          </a:ln>
        </p:spPr>
      </p:pic>
      <p:cxnSp>
        <p:nvCxnSpPr>
          <p:cNvPr id="89" name="Shape 8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0" name="Shape 90"/>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91" name="Shape 9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2" name="Shape 9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93" name="Shape 93"/>
          <p:cNvSpPr txBox="1"/>
          <p:nvPr/>
        </p:nvSpPr>
        <p:spPr>
          <a:xfrm>
            <a:off x="1890711" y="1293812"/>
            <a:ext cx="3076574" cy="3079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Table 9.1  Status-Monitoring Tools</a:t>
            </a:r>
          </a:p>
        </p:txBody>
      </p:sp>
      <p:sp>
        <p:nvSpPr>
          <p:cNvPr id="94" name="Shape 94"/>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Status Monitoring Tools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pic>
        <p:nvPicPr>
          <p:cNvPr id="521" name="Shape 521"/>
          <p:cNvPicPr preferRelativeResize="0"/>
          <p:nvPr/>
        </p:nvPicPr>
        <p:blipFill rotWithShape="1">
          <a:blip r:embed="rId3">
            <a:alphaModFix/>
          </a:blip>
          <a:srcRect b="0" l="0" r="0" t="0"/>
          <a:stretch/>
        </p:blipFill>
        <p:spPr>
          <a:xfrm>
            <a:off x="381000" y="1295400"/>
            <a:ext cx="6015036" cy="6019799"/>
          </a:xfrm>
          <a:prstGeom prst="rect">
            <a:avLst/>
          </a:prstGeom>
          <a:noFill/>
          <a:ln>
            <a:noFill/>
          </a:ln>
        </p:spPr>
      </p:pic>
      <p:sp>
        <p:nvSpPr>
          <p:cNvPr id="522" name="Shape 522"/>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23" name="Shape 52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24" name="Shape 524"/>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25" name="Shape 525"/>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26" name="Shape 526"/>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27" name="Shape 527"/>
          <p:cNvSpPr txBox="1"/>
          <p:nvPr>
            <p:ph type="title"/>
          </p:nvPr>
        </p:nvSpPr>
        <p:spPr>
          <a:xfrm>
            <a:off x="4572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Network Monitoring with RMON Probe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2" name="Shape 532"/>
        <p:cNvGrpSpPr/>
        <p:nvPr/>
      </p:nvGrpSpPr>
      <p:grpSpPr>
        <a:xfrm>
          <a:off x="0" y="0"/>
          <a:ext cx="0" cy="0"/>
          <a:chOff x="0" y="0"/>
          <a:chExt cx="0" cy="0"/>
        </a:xfrm>
      </p:grpSpPr>
      <p:sp>
        <p:nvSpPr>
          <p:cNvPr id="533" name="Shape 53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534" name="Shape 53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535" name="Shape 535"/>
          <p:cNvSpPr txBox="1"/>
          <p:nvPr/>
        </p:nvSpPr>
        <p:spPr>
          <a:xfrm>
            <a:off x="0" y="48133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536" name="Shape 536"/>
          <p:cNvSpPr txBox="1"/>
          <p:nvPr/>
        </p:nvSpPr>
        <p:spPr>
          <a:xfrm>
            <a:off x="685800" y="1219200"/>
            <a:ext cx="4646612" cy="188277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Protocol Analyzers</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RMON Probe / Protocol analyzer</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MRTG (Multi router traffic grouper)</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Home-grown program using </a:t>
            </a:r>
            <a:r>
              <a:rPr b="0" i="1" lang="en-US" sz="2000" u="none" cap="none" strike="noStrike">
                <a:solidFill>
                  <a:schemeClr val="dk1"/>
                </a:solidFill>
                <a:latin typeface="Arial"/>
                <a:ea typeface="Arial"/>
                <a:cs typeface="Arial"/>
                <a:sym typeface="Arial"/>
              </a:rPr>
              <a:t>tcpdump</a:t>
            </a:r>
            <a:r>
              <a:rPr b="0" i="0" lang="en-US" sz="2000" u="none" cap="none" strike="noStrike">
                <a:solidFill>
                  <a:schemeClr val="dk1"/>
                </a:solidFill>
                <a:latin typeface="Arial"/>
                <a:ea typeface="Arial"/>
                <a:cs typeface="Arial"/>
                <a:sym typeface="Arial"/>
              </a:rPr>
              <a:t> </a:t>
            </a:r>
          </a:p>
        </p:txBody>
      </p:sp>
      <p:sp>
        <p:nvSpPr>
          <p:cNvPr id="537" name="Shape 53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38" name="Shape 53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39" name="Shape 53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40" name="Shape 54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41" name="Shape 54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42" name="Shape 542"/>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Network Statistics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7" name="Shape 547"/>
        <p:cNvGrpSpPr/>
        <p:nvPr/>
      </p:nvGrpSpPr>
      <p:grpSpPr>
        <a:xfrm>
          <a:off x="0" y="0"/>
          <a:ext cx="0" cy="0"/>
          <a:chOff x="0" y="0"/>
          <a:chExt cx="0" cy="0"/>
        </a:xfrm>
      </p:grpSpPr>
      <p:sp>
        <p:nvSpPr>
          <p:cNvPr id="548" name="Shape 54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pic>
        <p:nvPicPr>
          <p:cNvPr id="549" name="Shape 549"/>
          <p:cNvPicPr preferRelativeResize="0"/>
          <p:nvPr/>
        </p:nvPicPr>
        <p:blipFill rotWithShape="1">
          <a:blip r:embed="rId3">
            <a:alphaModFix/>
          </a:blip>
          <a:srcRect b="0" l="0" r="0" t="0"/>
          <a:stretch/>
        </p:blipFill>
        <p:spPr>
          <a:xfrm>
            <a:off x="762000" y="1066800"/>
            <a:ext cx="5724524" cy="7339011"/>
          </a:xfrm>
          <a:prstGeom prst="rect">
            <a:avLst/>
          </a:prstGeom>
          <a:noFill/>
          <a:ln>
            <a:noFill/>
          </a:ln>
        </p:spPr>
      </p:pic>
      <p:sp>
        <p:nvSpPr>
          <p:cNvPr id="550" name="Shape 55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51" name="Shape 55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52" name="Shape 55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53" name="Shape 55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54" name="Shape 55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55" name="Shape 555"/>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Traffic Load: Source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0" name="Shape 560"/>
        <p:cNvGrpSpPr/>
        <p:nvPr/>
      </p:nvGrpSpPr>
      <p:grpSpPr>
        <a:xfrm>
          <a:off x="0" y="0"/>
          <a:ext cx="0" cy="0"/>
          <a:chOff x="0" y="0"/>
          <a:chExt cx="0" cy="0"/>
        </a:xfrm>
      </p:grpSpPr>
      <p:sp>
        <p:nvSpPr>
          <p:cNvPr id="561" name="Shape 56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pic>
        <p:nvPicPr>
          <p:cNvPr id="562" name="Shape 562"/>
          <p:cNvPicPr preferRelativeResize="0"/>
          <p:nvPr/>
        </p:nvPicPr>
        <p:blipFill rotWithShape="1">
          <a:blip r:embed="rId3">
            <a:alphaModFix/>
          </a:blip>
          <a:srcRect b="0" l="0" r="0" t="0"/>
          <a:stretch/>
        </p:blipFill>
        <p:spPr>
          <a:xfrm>
            <a:off x="1066800" y="1379537"/>
            <a:ext cx="5222874" cy="6651625"/>
          </a:xfrm>
          <a:prstGeom prst="rect">
            <a:avLst/>
          </a:prstGeom>
          <a:noFill/>
          <a:ln>
            <a:noFill/>
          </a:ln>
        </p:spPr>
      </p:pic>
      <p:sp>
        <p:nvSpPr>
          <p:cNvPr id="563" name="Shape 563"/>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64" name="Shape 56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65" name="Shape 565"/>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66" name="Shape 56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67" name="Shape 56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68" name="Shape 568"/>
          <p:cNvSpPr txBox="1"/>
          <p:nvPr/>
        </p:nvSpPr>
        <p:spPr>
          <a:xfrm>
            <a:off x="0" y="7696200"/>
            <a:ext cx="6858000"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Figure 9.13  Load Statistics: Monitoring of Destinations</a:t>
            </a:r>
          </a:p>
        </p:txBody>
      </p:sp>
      <p:sp>
        <p:nvSpPr>
          <p:cNvPr id="569" name="Shape 569"/>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Traffic Load: Destination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4" name="Shape 574"/>
        <p:cNvGrpSpPr/>
        <p:nvPr/>
      </p:nvGrpSpPr>
      <p:grpSpPr>
        <a:xfrm>
          <a:off x="0" y="0"/>
          <a:ext cx="0" cy="0"/>
          <a:chOff x="0" y="0"/>
          <a:chExt cx="0" cy="0"/>
        </a:xfrm>
      </p:grpSpPr>
      <p:sp>
        <p:nvSpPr>
          <p:cNvPr id="575" name="Shape 57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pic>
        <p:nvPicPr>
          <p:cNvPr id="576" name="Shape 576"/>
          <p:cNvPicPr preferRelativeResize="0"/>
          <p:nvPr/>
        </p:nvPicPr>
        <p:blipFill rotWithShape="1">
          <a:blip r:embed="rId3">
            <a:alphaModFix/>
          </a:blip>
          <a:srcRect b="0" l="0" r="0" t="0"/>
          <a:stretch/>
        </p:blipFill>
        <p:spPr>
          <a:xfrm>
            <a:off x="685800" y="1066800"/>
            <a:ext cx="5688011" cy="7065962"/>
          </a:xfrm>
          <a:prstGeom prst="rect">
            <a:avLst/>
          </a:prstGeom>
          <a:noFill/>
          <a:ln>
            <a:noFill/>
          </a:ln>
        </p:spPr>
      </p:pic>
      <p:sp>
        <p:nvSpPr>
          <p:cNvPr id="577" name="Shape 57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78" name="Shape 57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79" name="Shape 57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80" name="Shape 58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81" name="Shape 58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82" name="Shape 582"/>
          <p:cNvSpPr txBox="1"/>
          <p:nvPr/>
        </p:nvSpPr>
        <p:spPr>
          <a:xfrm>
            <a:off x="609600" y="7924800"/>
            <a:ext cx="5638800"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Figure 9.14  Load Statistics: Monitoring of Conversation Pairs</a:t>
            </a:r>
          </a:p>
        </p:txBody>
      </p:sp>
      <p:sp>
        <p:nvSpPr>
          <p:cNvPr id="583" name="Shape 583"/>
          <p:cNvSpPr txBox="1"/>
          <p:nvPr>
            <p:ph type="title"/>
          </p:nvPr>
        </p:nvSpPr>
        <p:spPr>
          <a:xfrm>
            <a:off x="6096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Traffic Load: Conversation</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8" name="Shape 588"/>
        <p:cNvGrpSpPr/>
        <p:nvPr/>
      </p:nvGrpSpPr>
      <p:grpSpPr>
        <a:xfrm>
          <a:off x="0" y="0"/>
          <a:ext cx="0" cy="0"/>
          <a:chOff x="0" y="0"/>
          <a:chExt cx="0" cy="0"/>
        </a:xfrm>
      </p:grpSpPr>
      <p:sp>
        <p:nvSpPr>
          <p:cNvPr id="589" name="Shape 58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pic>
        <p:nvPicPr>
          <p:cNvPr id="590" name="Shape 590"/>
          <p:cNvPicPr preferRelativeResize="0"/>
          <p:nvPr/>
        </p:nvPicPr>
        <p:blipFill rotWithShape="1">
          <a:blip r:embed="rId3">
            <a:alphaModFix/>
          </a:blip>
          <a:srcRect b="0" l="0" r="0" t="0"/>
          <a:stretch/>
        </p:blipFill>
        <p:spPr>
          <a:xfrm>
            <a:off x="381000" y="1752600"/>
            <a:ext cx="5983286" cy="5275262"/>
          </a:xfrm>
          <a:prstGeom prst="rect">
            <a:avLst/>
          </a:prstGeom>
          <a:noFill/>
          <a:ln>
            <a:noFill/>
          </a:ln>
        </p:spPr>
      </p:pic>
      <p:sp>
        <p:nvSpPr>
          <p:cNvPr id="591" name="Shape 591"/>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592" name="Shape 59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593" name="Shape 59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594" name="Shape 59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595" name="Shape 59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596" name="Shape 596"/>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Protocol Distribution</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1" name="Shape 601"/>
        <p:cNvGrpSpPr/>
        <p:nvPr/>
      </p:nvGrpSpPr>
      <p:grpSpPr>
        <a:xfrm>
          <a:off x="0" y="0"/>
          <a:ext cx="0" cy="0"/>
          <a:chOff x="0" y="0"/>
          <a:chExt cx="0" cy="0"/>
        </a:xfrm>
      </p:grpSpPr>
      <p:sp>
        <p:nvSpPr>
          <p:cNvPr id="602" name="Shape 60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03" name="Shape 60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604" name="Shape 60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605" name="Shape 605"/>
          <p:cNvSpPr txBox="1"/>
          <p:nvPr/>
        </p:nvSpPr>
        <p:spPr>
          <a:xfrm>
            <a:off x="593725" y="1077912"/>
            <a:ext cx="5876924" cy="270827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Multi Router Traffic Grouper (Oeticker and Rand)</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www.ee.ethz.ch/stats/mrtg/</a:t>
            </a:r>
          </a:p>
          <a:p>
            <a:pPr indent="0" lvl="0" marL="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Generates graphic presentation of traffic on Web</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Daily view</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Weekly view</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Monthly view</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Yearly view</a:t>
            </a:r>
          </a:p>
        </p:txBody>
      </p:sp>
      <p:sp>
        <p:nvSpPr>
          <p:cNvPr id="606" name="Shape 60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607" name="Shape 60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08" name="Shape 608"/>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609" name="Shape 60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10" name="Shape 61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11" name="Shape 611"/>
          <p:cNvSpPr txBox="1"/>
          <p:nvPr>
            <p:ph type="title"/>
          </p:nvPr>
        </p:nvSpPr>
        <p:spPr>
          <a:xfrm>
            <a:off x="4572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MRTG</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6" name="Shape 616"/>
        <p:cNvGrpSpPr/>
        <p:nvPr/>
      </p:nvGrpSpPr>
      <p:grpSpPr>
        <a:xfrm>
          <a:off x="0" y="0"/>
          <a:ext cx="0" cy="0"/>
          <a:chOff x="0" y="0"/>
          <a:chExt cx="0" cy="0"/>
        </a:xfrm>
      </p:grpSpPr>
      <p:sp>
        <p:nvSpPr>
          <p:cNvPr id="617" name="Shape 61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18" name="Shape 61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19" name="Shape 619"/>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620" name="Shape 620"/>
          <p:cNvSpPr txBox="1"/>
          <p:nvPr>
            <p:ph type="title"/>
          </p:nvPr>
        </p:nvSpPr>
        <p:spPr>
          <a:xfrm>
            <a:off x="457200" y="3962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MIB Engineering</a:t>
            </a:r>
          </a:p>
        </p:txBody>
      </p:sp>
      <p:cxnSp>
        <p:nvCxnSpPr>
          <p:cNvPr id="621" name="Shape 62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22" name="Shape 62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7" name="Shape 627"/>
        <p:cNvGrpSpPr/>
        <p:nvPr/>
      </p:nvGrpSpPr>
      <p:grpSpPr>
        <a:xfrm>
          <a:off x="0" y="0"/>
          <a:ext cx="0" cy="0"/>
          <a:chOff x="0" y="0"/>
          <a:chExt cx="0" cy="0"/>
        </a:xfrm>
      </p:grpSpPr>
      <p:sp>
        <p:nvSpPr>
          <p:cNvPr id="628" name="Shape 62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29" name="Shape 62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630" name="Shape 630"/>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631" name="Shape 63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32" name="Shape 632"/>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633" name="Shape 633"/>
          <p:cNvSpPr txBox="1"/>
          <p:nvPr>
            <p:ph type="title"/>
          </p:nvPr>
        </p:nvSpPr>
        <p:spPr>
          <a:xfrm>
            <a:off x="533400" y="533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MIB Engineering: What &amp; Why</a:t>
            </a:r>
          </a:p>
        </p:txBody>
      </p:sp>
      <p:cxnSp>
        <p:nvCxnSpPr>
          <p:cNvPr id="634" name="Shape 63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35" name="Shape 63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36" name="Shape 636"/>
          <p:cNvSpPr txBox="1"/>
          <p:nvPr/>
        </p:nvSpPr>
        <p:spPr>
          <a:xfrm>
            <a:off x="441325" y="1458912"/>
            <a:ext cx="6375399" cy="1920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Designing of MIB is </a:t>
            </a:r>
            <a:r>
              <a:rPr b="1" i="0" lang="en-US" sz="2000" u="none" cap="none" strike="noStrike">
                <a:solidFill>
                  <a:schemeClr val="dk1"/>
                </a:solidFill>
                <a:latin typeface="Arial"/>
                <a:ea typeface="Arial"/>
                <a:cs typeface="Arial"/>
                <a:sym typeface="Arial"/>
              </a:rPr>
              <a:t>MIB Engineering</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MIB contains SNMP model info of managed object</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Manager’s view is of the NE is limited to MIB view</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MIB view is embedded in NE and hence  permanent</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Common constructs, </a:t>
            </a:r>
            <a:r>
              <a:rPr b="1" i="0" lang="en-US" sz="2000" u="none" cap="none" strike="noStrike">
                <a:solidFill>
                  <a:schemeClr val="dk1"/>
                </a:solidFill>
                <a:latin typeface="Arial"/>
                <a:ea typeface="Arial"/>
                <a:cs typeface="Arial"/>
                <a:sym typeface="Arial"/>
              </a:rPr>
              <a:t>idioms</a:t>
            </a:r>
            <a:r>
              <a:rPr b="0" i="0" lang="en-US" sz="2000" u="none" cap="none" strike="noStrike">
                <a:solidFill>
                  <a:schemeClr val="dk1"/>
                </a:solidFill>
                <a:latin typeface="Arial"/>
                <a:ea typeface="Arial"/>
                <a:cs typeface="Arial"/>
                <a:sym typeface="Arial"/>
              </a:rPr>
              <a:t>, used in MIB are defined</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by SMI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1" name="Shape 641"/>
        <p:cNvGrpSpPr/>
        <p:nvPr/>
      </p:nvGrpSpPr>
      <p:grpSpPr>
        <a:xfrm>
          <a:off x="0" y="0"/>
          <a:ext cx="0" cy="0"/>
          <a:chOff x="0" y="0"/>
          <a:chExt cx="0" cy="0"/>
        </a:xfrm>
      </p:grpSpPr>
      <p:sp>
        <p:nvSpPr>
          <p:cNvPr id="642" name="Shape 64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43" name="Shape 643"/>
          <p:cNvCxnSpPr/>
          <p:nvPr/>
        </p:nvCxnSpPr>
        <p:spPr>
          <a:xfrm>
            <a:off x="609600" y="6781800"/>
            <a:ext cx="5638800" cy="0"/>
          </a:xfrm>
          <a:prstGeom prst="straightConnector1">
            <a:avLst/>
          </a:prstGeom>
          <a:noFill/>
          <a:ln cap="rnd" cmpd="sng" w="12700">
            <a:solidFill>
              <a:schemeClr val="dk1"/>
            </a:solidFill>
            <a:prstDash val="solid"/>
            <a:miter/>
            <a:headEnd len="med" w="med" type="none"/>
            <a:tailEnd len="med" w="med" type="none"/>
          </a:ln>
        </p:spPr>
      </p:cxnSp>
      <p:sp>
        <p:nvSpPr>
          <p:cNvPr id="644" name="Shape 644"/>
          <p:cNvSpPr txBox="1"/>
          <p:nvPr/>
        </p:nvSpPr>
        <p:spPr>
          <a:xfrm>
            <a:off x="0" y="6781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645" name="Shape 64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46" name="Shape 646"/>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647" name="Shape 647"/>
          <p:cNvSpPr txBox="1"/>
          <p:nvPr>
            <p:ph type="title"/>
          </p:nvPr>
        </p:nvSpPr>
        <p:spPr>
          <a:xfrm>
            <a:off x="533400" y="533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SMI: Principles</a:t>
            </a:r>
          </a:p>
        </p:txBody>
      </p:sp>
      <p:cxnSp>
        <p:nvCxnSpPr>
          <p:cNvPr id="648" name="Shape 64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49" name="Shape 64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50" name="Shape 650"/>
          <p:cNvSpPr txBox="1"/>
          <p:nvPr/>
        </p:nvSpPr>
        <p:spPr>
          <a:xfrm>
            <a:off x="381000" y="1219200"/>
            <a:ext cx="6486524" cy="5273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Element defined by a set of variables, called objects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Objects constricted to a limited number of data types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Data types: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scalar,  primitive or atomic type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e.g.: Boolean, Integer, IP address, String, counter,.</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Constructed types :</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Array: </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0" lang="en-US" sz="2000" u="sng" cap="none" strike="noStrike">
                <a:solidFill>
                  <a:schemeClr val="dk1"/>
                </a:solidFill>
                <a:latin typeface="Arial"/>
                <a:ea typeface="Arial"/>
                <a:cs typeface="Arial"/>
                <a:sym typeface="Arial"/>
              </a:rPr>
              <a:t>Ordered set</a:t>
            </a:r>
            <a:r>
              <a:rPr b="0" i="0" lang="en-US" sz="2000" u="none" cap="none" strike="noStrike">
                <a:solidFill>
                  <a:schemeClr val="dk1"/>
                </a:solidFill>
                <a:latin typeface="Arial"/>
                <a:ea typeface="Arial"/>
                <a:cs typeface="Arial"/>
                <a:sym typeface="Arial"/>
              </a:rPr>
              <a:t> of elements</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All elements are of </a:t>
            </a:r>
            <a:r>
              <a:rPr b="0" i="0" lang="en-US" sz="2000" u="sng" cap="none" strike="noStrike">
                <a:solidFill>
                  <a:schemeClr val="dk1"/>
                </a:solidFill>
                <a:latin typeface="Arial"/>
                <a:ea typeface="Arial"/>
                <a:cs typeface="Arial"/>
                <a:sym typeface="Arial"/>
              </a:rPr>
              <a:t>same type</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Each element identified by an</a:t>
            </a:r>
            <a:r>
              <a:rPr b="0" i="1" lang="en-US" sz="2000" u="none" cap="none" strike="noStrike">
                <a:solidFill>
                  <a:schemeClr val="dk1"/>
                </a:solidFill>
                <a:latin typeface="Arial"/>
                <a:ea typeface="Arial"/>
                <a:cs typeface="Arial"/>
                <a:sym typeface="Arial"/>
              </a:rPr>
              <a:t> </a:t>
            </a:r>
            <a:r>
              <a:rPr b="0" i="0" lang="en-US" sz="2000" u="sng" cap="none" strike="noStrike">
                <a:solidFill>
                  <a:schemeClr val="dk1"/>
                </a:solidFill>
                <a:latin typeface="Arial"/>
                <a:ea typeface="Arial"/>
                <a:cs typeface="Arial"/>
                <a:sym typeface="Arial"/>
              </a:rPr>
              <a:t>index</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Record:</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0" lang="en-US" sz="2000" u="sng" cap="none" strike="noStrike">
                <a:solidFill>
                  <a:schemeClr val="dk1"/>
                </a:solidFill>
                <a:latin typeface="Arial"/>
                <a:ea typeface="Arial"/>
                <a:cs typeface="Arial"/>
                <a:sym typeface="Arial"/>
              </a:rPr>
              <a:t>Ordered collection</a:t>
            </a:r>
            <a:r>
              <a:rPr b="0" i="0" lang="en-US" sz="2000" u="none" cap="none" strike="noStrike">
                <a:solidFill>
                  <a:schemeClr val="dk1"/>
                </a:solidFill>
                <a:latin typeface="Arial"/>
                <a:ea typeface="Arial"/>
                <a:cs typeface="Arial"/>
                <a:sym typeface="Arial"/>
              </a:rPr>
              <a:t> of elements</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Elements are of </a:t>
            </a:r>
            <a:r>
              <a:rPr b="0" i="0" lang="en-US" sz="2000" u="sng" cap="none" strike="noStrike">
                <a:solidFill>
                  <a:schemeClr val="dk1"/>
                </a:solidFill>
                <a:latin typeface="Arial"/>
                <a:ea typeface="Arial"/>
                <a:cs typeface="Arial"/>
                <a:sym typeface="Arial"/>
              </a:rPr>
              <a:t>different types</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Each element referred to by</a:t>
            </a:r>
            <a:r>
              <a:rPr b="0" i="0" lang="en-US" sz="2000" u="sng" cap="none" strike="noStrike">
                <a:solidFill>
                  <a:schemeClr val="dk1"/>
                </a:solidFill>
                <a:latin typeface="Arial"/>
                <a:ea typeface="Arial"/>
                <a:cs typeface="Arial"/>
                <a:sym typeface="Arial"/>
              </a:rPr>
              <a:t> name</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Set</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Unordered collection of elements</a:t>
            </a:r>
          </a:p>
          <a:p>
            <a:pPr indent="0" lvl="3" marL="13716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Elements of same or different types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01" name="Shape 101"/>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02" name="Shape 102"/>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03" name="Shape 103"/>
          <p:cNvSpPr txBox="1"/>
          <p:nvPr/>
        </p:nvSpPr>
        <p:spPr>
          <a:xfrm>
            <a:off x="5638800" y="8342311"/>
            <a:ext cx="6095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4" name="Shape 104"/>
          <p:cNvSpPr txBox="1"/>
          <p:nvPr/>
        </p:nvSpPr>
        <p:spPr>
          <a:xfrm>
            <a:off x="304800" y="1363662"/>
            <a:ext cx="5883274"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Used to assign/read an address to/of an interface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Option -a is to display all interfaces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Notice two interface loop-back (lo0) and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Ethernet (hme0)</a:t>
            </a:r>
          </a:p>
        </p:txBody>
      </p:sp>
      <p:pic>
        <p:nvPicPr>
          <p:cNvPr id="105" name="Shape 105"/>
          <p:cNvPicPr preferRelativeResize="0"/>
          <p:nvPr/>
        </p:nvPicPr>
        <p:blipFill rotWithShape="1">
          <a:blip r:embed="rId3">
            <a:alphaModFix/>
          </a:blip>
          <a:srcRect b="0" l="0" r="0" t="0"/>
          <a:stretch/>
        </p:blipFill>
        <p:spPr>
          <a:xfrm>
            <a:off x="609600" y="5791200"/>
            <a:ext cx="6934199" cy="2205037"/>
          </a:xfrm>
          <a:prstGeom prst="rect">
            <a:avLst/>
          </a:prstGeom>
          <a:noFill/>
          <a:ln>
            <a:noFill/>
          </a:ln>
        </p:spPr>
      </p:pic>
      <p:sp>
        <p:nvSpPr>
          <p:cNvPr id="106" name="Shape 106"/>
          <p:cNvSpPr txBox="1"/>
          <p:nvPr/>
        </p:nvSpPr>
        <p:spPr>
          <a:xfrm>
            <a:off x="517525" y="5307012"/>
            <a:ext cx="1243012" cy="4159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a:t>
            </a:r>
          </a:p>
        </p:txBody>
      </p:sp>
      <p:cxnSp>
        <p:nvCxnSpPr>
          <p:cNvPr id="107" name="Shape 10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08" name="Shape 108"/>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09" name="Shape 10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0" name="Shape 110"/>
          <p:cNvSpPr txBox="1"/>
          <p:nvPr/>
        </p:nvSpPr>
        <p:spPr>
          <a:xfrm>
            <a:off x="533400" y="247650"/>
            <a:ext cx="5714999"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11" name="Shape 111"/>
          <p:cNvSpPr txBox="1"/>
          <p:nvPr>
            <p:ph type="title"/>
          </p:nvPr>
        </p:nvSpPr>
        <p:spPr>
          <a:xfrm>
            <a:off x="457200" y="609600"/>
            <a:ext cx="582929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ifConfig</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5" name="Shape 655"/>
        <p:cNvGrpSpPr/>
        <p:nvPr/>
      </p:nvGrpSpPr>
      <p:grpSpPr>
        <a:xfrm>
          <a:off x="0" y="0"/>
          <a:ext cx="0" cy="0"/>
          <a:chOff x="0" y="0"/>
          <a:chExt cx="0" cy="0"/>
        </a:xfrm>
      </p:grpSpPr>
      <p:sp>
        <p:nvSpPr>
          <p:cNvPr id="656" name="Shape 65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57" name="Shape 657"/>
          <p:cNvCxnSpPr/>
          <p:nvPr/>
        </p:nvCxnSpPr>
        <p:spPr>
          <a:xfrm>
            <a:off x="609600" y="5715000"/>
            <a:ext cx="5638800" cy="0"/>
          </a:xfrm>
          <a:prstGeom prst="straightConnector1">
            <a:avLst/>
          </a:prstGeom>
          <a:noFill/>
          <a:ln cap="rnd" cmpd="sng" w="12700">
            <a:solidFill>
              <a:schemeClr val="dk1"/>
            </a:solidFill>
            <a:prstDash val="solid"/>
            <a:miter/>
            <a:headEnd len="med" w="med" type="none"/>
            <a:tailEnd len="med" w="med" type="none"/>
          </a:ln>
        </p:spPr>
      </p:cxnSp>
      <p:sp>
        <p:nvSpPr>
          <p:cNvPr id="658" name="Shape 658"/>
          <p:cNvSpPr txBox="1"/>
          <p:nvPr/>
        </p:nvSpPr>
        <p:spPr>
          <a:xfrm>
            <a:off x="0" y="57150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659" name="Shape 659"/>
          <p:cNvSpPr txBox="1"/>
          <p:nvPr>
            <p:ph type="title"/>
          </p:nvPr>
        </p:nvSpPr>
        <p:spPr>
          <a:xfrm>
            <a:off x="533400" y="533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Example of Set: </a:t>
            </a:r>
            <a:r>
              <a:rPr b="1" i="1" lang="en-US" sz="3200" u="none" cap="none" strike="noStrike">
                <a:solidFill>
                  <a:schemeClr val="dk1"/>
                </a:solidFill>
                <a:latin typeface="Arial"/>
                <a:ea typeface="Arial"/>
                <a:cs typeface="Arial"/>
                <a:sym typeface="Arial"/>
              </a:rPr>
              <a:t>ifTable</a:t>
            </a:r>
          </a:p>
        </p:txBody>
      </p:sp>
      <p:cxnSp>
        <p:nvCxnSpPr>
          <p:cNvPr id="660" name="Shape 66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61" name="Shape 66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cxnSp>
        <p:nvCxnSpPr>
          <p:cNvPr id="662" name="Shape 66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63" name="Shape 66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pic>
        <p:nvPicPr>
          <p:cNvPr id="664" name="Shape 664"/>
          <p:cNvPicPr preferRelativeResize="0"/>
          <p:nvPr/>
        </p:nvPicPr>
        <p:blipFill rotWithShape="1">
          <a:blip r:embed="rId3">
            <a:alphaModFix/>
          </a:blip>
          <a:srcRect b="0" l="0" r="0" t="0"/>
          <a:stretch/>
        </p:blipFill>
        <p:spPr>
          <a:xfrm>
            <a:off x="381000" y="1066800"/>
            <a:ext cx="6216650" cy="4560886"/>
          </a:xfrm>
          <a:prstGeom prst="rect">
            <a:avLst/>
          </a:prstGeom>
          <a:noFill/>
          <a:ln>
            <a:noFill/>
          </a:ln>
        </p:spPr>
      </p:pic>
      <p:sp>
        <p:nvSpPr>
          <p:cNvPr id="665" name="Shape 665"/>
          <p:cNvSpPr txBox="1"/>
          <p:nvPr/>
        </p:nvSpPr>
        <p:spPr>
          <a:xfrm>
            <a:off x="15875" y="6096000"/>
            <a:ext cx="6842124"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ifTable</a:t>
            </a:r>
            <a:r>
              <a:rPr b="0" i="0" lang="en-US" sz="2000" u="none" cap="none" strike="noStrike">
                <a:solidFill>
                  <a:schemeClr val="dk1"/>
                </a:solidFill>
                <a:latin typeface="Arial"/>
                <a:ea typeface="Arial"/>
                <a:cs typeface="Arial"/>
                <a:sym typeface="Arial"/>
              </a:rPr>
              <a:t> is an </a:t>
            </a:r>
            <a:r>
              <a:rPr b="0" i="0" lang="en-US" sz="2000" u="sng" cap="none" strike="noStrike">
                <a:solidFill>
                  <a:schemeClr val="dk1"/>
                </a:solidFill>
                <a:latin typeface="Arial"/>
                <a:ea typeface="Arial"/>
                <a:cs typeface="Arial"/>
                <a:sym typeface="Arial"/>
              </a:rPr>
              <a:t>array </a:t>
            </a:r>
            <a:r>
              <a:rPr b="0" i="0" lang="en-US" sz="2000" u="none" cap="none" strike="noStrike">
                <a:solidFill>
                  <a:schemeClr val="dk1"/>
                </a:solidFill>
                <a:latin typeface="Arial"/>
                <a:ea typeface="Arial"/>
                <a:cs typeface="Arial"/>
                <a:sym typeface="Arial"/>
              </a:rPr>
              <a:t>of instantiation of </a:t>
            </a:r>
            <a:r>
              <a:rPr b="0" i="1" lang="en-US" sz="2000" u="none" cap="none" strike="noStrike">
                <a:solidFill>
                  <a:schemeClr val="dk1"/>
                </a:solidFill>
                <a:latin typeface="Arial"/>
                <a:ea typeface="Arial"/>
                <a:cs typeface="Arial"/>
                <a:sym typeface="Arial"/>
              </a:rPr>
              <a:t>ifEntry</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One </a:t>
            </a:r>
            <a:r>
              <a:rPr b="0" i="0" lang="en-US" sz="2000" u="sng" cap="none" strike="noStrike">
                <a:solidFill>
                  <a:schemeClr val="dk1"/>
                </a:solidFill>
                <a:latin typeface="Arial"/>
                <a:ea typeface="Arial"/>
                <a:cs typeface="Arial"/>
                <a:sym typeface="Arial"/>
              </a:rPr>
              <a:t>element</a:t>
            </a:r>
            <a:r>
              <a:rPr b="0" i="0" lang="en-US" sz="2000" u="none" cap="none" strike="noStrike">
                <a:solidFill>
                  <a:schemeClr val="dk1"/>
                </a:solidFill>
                <a:latin typeface="Arial"/>
                <a:ea typeface="Arial"/>
                <a:cs typeface="Arial"/>
                <a:sym typeface="Arial"/>
              </a:rPr>
              <a:t> for each interface in the node with an </a:t>
            </a:r>
            <a:r>
              <a:rPr b="0" i="1" lang="en-US" sz="2000" u="none" cap="none" strike="noStrike">
                <a:solidFill>
                  <a:schemeClr val="dk1"/>
                </a:solidFill>
                <a:latin typeface="Arial"/>
                <a:ea typeface="Arial"/>
                <a:cs typeface="Arial"/>
                <a:sym typeface="Arial"/>
              </a:rPr>
              <a:t>ifIndex</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Each element in the table contains a </a:t>
            </a:r>
            <a:r>
              <a:rPr b="0" i="0" lang="en-US" sz="2000" u="sng" cap="none" strike="noStrike">
                <a:solidFill>
                  <a:schemeClr val="dk1"/>
                </a:solidFill>
                <a:latin typeface="Arial"/>
                <a:ea typeface="Arial"/>
                <a:cs typeface="Arial"/>
                <a:sym typeface="Arial"/>
              </a:rPr>
              <a:t>record</a:t>
            </a:r>
            <a:r>
              <a:rPr b="0" i="0" lang="en-US" sz="2000" u="none" cap="none" strike="noStrike">
                <a:solidFill>
                  <a:schemeClr val="dk1"/>
                </a:solidFill>
                <a:latin typeface="Arial"/>
                <a:ea typeface="Arial"/>
                <a:cs typeface="Arial"/>
                <a:sym typeface="Arial"/>
              </a:rPr>
              <a:t> with</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a:t>
            </a:r>
            <a:r>
              <a:rPr b="0" i="0" lang="en-US" sz="2000" u="sng" cap="none" strike="noStrike">
                <a:solidFill>
                  <a:schemeClr val="dk1"/>
                </a:solidFill>
                <a:latin typeface="Arial"/>
                <a:ea typeface="Arial"/>
                <a:cs typeface="Arial"/>
                <a:sym typeface="Arial"/>
              </a:rPr>
              <a:t>several fields (variables)</a:t>
            </a:r>
            <a:r>
              <a:rPr b="0" i="0" lang="en-US" sz="2000" u="none" cap="none" strike="noStrike">
                <a:solidFill>
                  <a:schemeClr val="dk1"/>
                </a:solidFill>
                <a:latin typeface="Arial"/>
                <a:ea typeface="Arial"/>
                <a:cs typeface="Arial"/>
                <a:sym typeface="Arial"/>
              </a:rPr>
              <a:t> describing the interface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0" name="Shape 670"/>
        <p:cNvGrpSpPr/>
        <p:nvPr/>
      </p:nvGrpSpPr>
      <p:grpSpPr>
        <a:xfrm>
          <a:off x="0" y="0"/>
          <a:ext cx="0" cy="0"/>
          <a:chOff x="0" y="0"/>
          <a:chExt cx="0" cy="0"/>
        </a:xfrm>
      </p:grpSpPr>
      <p:sp>
        <p:nvSpPr>
          <p:cNvPr id="671" name="Shape 67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72" name="Shape 672"/>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673" name="Shape 673"/>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674" name="Shape 67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75" name="Shape 675"/>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676" name="Shape 676"/>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Example of Set: Trap Filter</a:t>
            </a:r>
          </a:p>
        </p:txBody>
      </p:sp>
      <p:cxnSp>
        <p:nvCxnSpPr>
          <p:cNvPr id="677" name="Shape 67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78" name="Shape 67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79" name="Shape 679"/>
          <p:cNvSpPr txBox="1"/>
          <p:nvPr/>
        </p:nvSpPr>
        <p:spPr>
          <a:xfrm>
            <a:off x="381000" y="1828800"/>
            <a:ext cx="5719762" cy="222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Definition of a trap filter in an agent</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TrapFilter ::= SET OF Conditions</a:t>
            </a:r>
            <a:br>
              <a:rPr b="0" i="0" lang="en-US" sz="2000" u="none" cap="none" strike="noStrike">
                <a:solidFill>
                  <a:schemeClr val="dk1"/>
                </a:solidFill>
                <a:latin typeface="Arial"/>
                <a:ea typeface="Arial"/>
                <a:cs typeface="Arial"/>
                <a:sym typeface="Arial"/>
              </a:rPr>
            </a:b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Set of conditions are AND’ed together</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Trap forwarded when all conditions are satisfied</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Order of evaluation of the conditions irrelevant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4" name="Shape 684"/>
        <p:cNvGrpSpPr/>
        <p:nvPr/>
      </p:nvGrpSpPr>
      <p:grpSpPr>
        <a:xfrm>
          <a:off x="0" y="0"/>
          <a:ext cx="0" cy="0"/>
          <a:chOff x="0" y="0"/>
          <a:chExt cx="0" cy="0"/>
        </a:xfrm>
      </p:grpSpPr>
      <p:sp>
        <p:nvSpPr>
          <p:cNvPr id="685" name="Shape 68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686" name="Shape 686"/>
          <p:cNvCxnSpPr/>
          <p:nvPr/>
        </p:nvCxnSpPr>
        <p:spPr>
          <a:xfrm>
            <a:off x="609600" y="5638800"/>
            <a:ext cx="5638800" cy="0"/>
          </a:xfrm>
          <a:prstGeom prst="straightConnector1">
            <a:avLst/>
          </a:prstGeom>
          <a:noFill/>
          <a:ln cap="rnd" cmpd="sng" w="12700">
            <a:solidFill>
              <a:schemeClr val="dk1"/>
            </a:solidFill>
            <a:prstDash val="solid"/>
            <a:miter/>
            <a:headEnd len="med" w="med" type="none"/>
            <a:tailEnd len="med" w="med" type="none"/>
          </a:ln>
        </p:spPr>
      </p:cxnSp>
      <p:sp>
        <p:nvSpPr>
          <p:cNvPr id="687" name="Shape 687"/>
          <p:cNvSpPr txBox="1"/>
          <p:nvPr/>
        </p:nvSpPr>
        <p:spPr>
          <a:xfrm>
            <a:off x="0" y="5638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688" name="Shape 68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689" name="Shape 689"/>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690" name="Shape 690"/>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SNMP / SMI Limitations</a:t>
            </a:r>
          </a:p>
        </p:txBody>
      </p:sp>
      <p:cxnSp>
        <p:nvCxnSpPr>
          <p:cNvPr id="691" name="Shape 69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692" name="Shape 69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693" name="Shape 693"/>
          <p:cNvSpPr txBox="1"/>
          <p:nvPr/>
        </p:nvSpPr>
        <p:spPr>
          <a:xfrm>
            <a:off x="288925" y="1458912"/>
            <a:ext cx="6340475" cy="3967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Restrictions on the construction of types </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Array can contain record and vice versa</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Array can contain record that can contain other records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Array cannot contain a record that contains an array</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Two records with the collection of identical records in </a:t>
            </a:r>
          </a:p>
          <a:p>
            <a:pPr indent="0" lvl="1" marL="45720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two parts of a MIB has to have different names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SNMP limitation</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SNMP has variables and access methods,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t>
            </a:r>
            <a:r>
              <a:rPr b="0" i="0" lang="en-US" sz="1800" u="sng" cap="none" strike="noStrike">
                <a:solidFill>
                  <a:schemeClr val="dk1"/>
                </a:solidFill>
                <a:latin typeface="Arial"/>
                <a:ea typeface="Arial"/>
                <a:cs typeface="Arial"/>
                <a:sym typeface="Arial"/>
              </a:rPr>
              <a:t>not</a:t>
            </a:r>
            <a:r>
              <a:rPr b="0" i="0" lang="en-US" sz="1800" u="none" cap="none" strike="noStrike">
                <a:solidFill>
                  <a:schemeClr val="dk1"/>
                </a:solidFill>
                <a:latin typeface="Arial"/>
                <a:ea typeface="Arial"/>
                <a:cs typeface="Arial"/>
                <a:sym typeface="Arial"/>
              </a:rPr>
              <a:t> methods to perform actions (See section 3.9)</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Other restrictions include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PDU size limits the number of objects for access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SNMP transaction very limited compared to db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transactions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8" name="Shape 698"/>
        <p:cNvGrpSpPr/>
        <p:nvPr/>
      </p:nvGrpSpPr>
      <p:grpSpPr>
        <a:xfrm>
          <a:off x="0" y="0"/>
          <a:ext cx="0" cy="0"/>
          <a:chOff x="0" y="0"/>
          <a:chExt cx="0" cy="0"/>
        </a:xfrm>
      </p:grpSpPr>
      <p:sp>
        <p:nvSpPr>
          <p:cNvPr id="699" name="Shape 69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00" name="Shape 700"/>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701" name="Shape 701"/>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02" name="Shape 70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03" name="Shape 703"/>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04" name="Shape 704"/>
          <p:cNvSpPr txBox="1"/>
          <p:nvPr>
            <p:ph type="title"/>
          </p:nvPr>
        </p:nvSpPr>
        <p:spPr>
          <a:xfrm>
            <a:off x="533400" y="533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Counters vs Rates in NMS</a:t>
            </a:r>
          </a:p>
        </p:txBody>
      </p:sp>
      <p:cxnSp>
        <p:nvCxnSpPr>
          <p:cNvPr id="705" name="Shape 705"/>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06" name="Shape 706"/>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07" name="Shape 707"/>
          <p:cNvSpPr txBox="1"/>
          <p:nvPr/>
        </p:nvSpPr>
        <p:spPr>
          <a:xfrm>
            <a:off x="517525" y="1458912"/>
            <a:ext cx="6011861" cy="28352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Rates play key role in performance measurements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Rates impact of design of buffers in NEs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Counters are used to measure rates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Rate calculation depends on averaging time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Different applications require rates based on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different averaging time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MIB does not include rates; NMS computes it</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Above factors should be considered in the NMS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design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2" name="Shape 712"/>
        <p:cNvGrpSpPr/>
        <p:nvPr/>
      </p:nvGrpSpPr>
      <p:grpSpPr>
        <a:xfrm>
          <a:off x="0" y="0"/>
          <a:ext cx="0" cy="0"/>
          <a:chOff x="0" y="0"/>
          <a:chExt cx="0" cy="0"/>
        </a:xfrm>
      </p:grpSpPr>
      <p:sp>
        <p:nvSpPr>
          <p:cNvPr id="713" name="Shape 71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14" name="Shape 71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715" name="Shape 715"/>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16" name="Shape 71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17" name="Shape 717"/>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18" name="Shape 718"/>
          <p:cNvSpPr txBox="1"/>
          <p:nvPr>
            <p:ph type="title"/>
          </p:nvPr>
        </p:nvSpPr>
        <p:spPr>
          <a:xfrm>
            <a:off x="609600" y="609600"/>
            <a:ext cx="5562600"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Object-Oriented Approach to</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MIB Engineering</a:t>
            </a:r>
          </a:p>
        </p:txBody>
      </p:sp>
      <p:cxnSp>
        <p:nvCxnSpPr>
          <p:cNvPr id="719" name="Shape 71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20" name="Shape 72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21" name="Shape 721"/>
          <p:cNvSpPr txBox="1"/>
          <p:nvPr/>
        </p:nvSpPr>
        <p:spPr>
          <a:xfrm>
            <a:off x="104775" y="5334000"/>
            <a:ext cx="6753225" cy="2862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Two options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Total object-oriented network management</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e.g., XML network management (Chapter 16)</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Conversion of SNMP scalar MIB to O-O information</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modeling (this Chapter)</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e.g. Router with network interface with individual</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IF MIBs for each technology can be modeled</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using inheritance classes</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22" name="Shape 722"/>
          <p:cNvSpPr txBox="1"/>
          <p:nvPr/>
        </p:nvSpPr>
        <p:spPr>
          <a:xfrm>
            <a:off x="0" y="0"/>
            <a:ext cx="6858000"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723" name="Shape 723"/>
          <p:cNvPicPr preferRelativeResize="0"/>
          <p:nvPr/>
        </p:nvPicPr>
        <p:blipFill rotWithShape="1">
          <a:blip r:embed="rId3">
            <a:alphaModFix/>
          </a:blip>
          <a:srcRect b="0" l="0" r="0" t="0"/>
          <a:stretch/>
        </p:blipFill>
        <p:spPr>
          <a:xfrm>
            <a:off x="838200" y="1447800"/>
            <a:ext cx="5276849" cy="3038475"/>
          </a:xfrm>
          <a:prstGeom prst="rect">
            <a:avLst/>
          </a:prstGeom>
          <a:noFill/>
          <a:ln>
            <a:noFill/>
          </a:ln>
        </p:spPr>
      </p:pic>
      <p:sp>
        <p:nvSpPr>
          <p:cNvPr id="724" name="Shape 724"/>
          <p:cNvSpPr txBox="1"/>
          <p:nvPr/>
        </p:nvSpPr>
        <p:spPr>
          <a:xfrm>
            <a:off x="898525" y="4205287"/>
            <a:ext cx="5060950" cy="2762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Figure 9.17  Inheritance Used to Define Various Network Interfaces</a:t>
            </a:r>
            <a:r>
              <a:rPr b="0" i="0" lang="en-US" sz="600" u="none" cap="none" strike="noStrike">
                <a:solidFill>
                  <a:schemeClr val="dk1"/>
                </a:solidFill>
                <a:latin typeface="Arial"/>
                <a:ea typeface="Arial"/>
                <a:cs typeface="Arial"/>
                <a:sym typeface="Arial"/>
              </a:rPr>
              <a:t>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9" name="Shape 729"/>
        <p:cNvGrpSpPr/>
        <p:nvPr/>
      </p:nvGrpSpPr>
      <p:grpSpPr>
        <a:xfrm>
          <a:off x="0" y="0"/>
          <a:ext cx="0" cy="0"/>
          <a:chOff x="0" y="0"/>
          <a:chExt cx="0" cy="0"/>
        </a:xfrm>
      </p:grpSpPr>
      <p:sp>
        <p:nvSpPr>
          <p:cNvPr id="730" name="Shape 73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31" name="Shape 731"/>
          <p:cNvCxnSpPr/>
          <p:nvPr/>
        </p:nvCxnSpPr>
        <p:spPr>
          <a:xfrm>
            <a:off x="609600" y="5791200"/>
            <a:ext cx="5638800" cy="0"/>
          </a:xfrm>
          <a:prstGeom prst="straightConnector1">
            <a:avLst/>
          </a:prstGeom>
          <a:noFill/>
          <a:ln cap="rnd" cmpd="sng" w="12700">
            <a:solidFill>
              <a:schemeClr val="dk1"/>
            </a:solidFill>
            <a:prstDash val="solid"/>
            <a:miter/>
            <a:headEnd len="med" w="med" type="none"/>
            <a:tailEnd len="med" w="med" type="none"/>
          </a:ln>
        </p:spPr>
      </p:cxnSp>
      <p:sp>
        <p:nvSpPr>
          <p:cNvPr id="732" name="Shape 732"/>
          <p:cNvSpPr txBox="1"/>
          <p:nvPr/>
        </p:nvSpPr>
        <p:spPr>
          <a:xfrm>
            <a:off x="0" y="57912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33" name="Shape 73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34" name="Shape 734"/>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35" name="Shape 735"/>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Object-Oriented Approach to</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MIB Engineering (Contd.)</a:t>
            </a:r>
          </a:p>
        </p:txBody>
      </p:sp>
      <p:cxnSp>
        <p:nvCxnSpPr>
          <p:cNvPr id="736" name="Shape 73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37" name="Shape 73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38" name="Shape 738"/>
          <p:cNvSpPr txBox="1"/>
          <p:nvPr/>
        </p:nvSpPr>
        <p:spPr>
          <a:xfrm>
            <a:off x="533400" y="1447800"/>
            <a:ext cx="5915025" cy="1616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Naming</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Use of MIB group prefix for same name in different subtrees</a:t>
            </a:r>
          </a:p>
          <a:p>
            <a:pPr indent="0" lvl="1" marL="45720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e.g.: </a:t>
            </a:r>
            <a:r>
              <a:rPr b="0" i="1" lang="en-US" sz="2000" u="none" cap="none" strike="noStrike">
                <a:solidFill>
                  <a:schemeClr val="dk1"/>
                </a:solidFill>
                <a:latin typeface="Arial"/>
                <a:ea typeface="Arial"/>
                <a:cs typeface="Arial"/>
                <a:sym typeface="Arial"/>
              </a:rPr>
              <a:t>mib2.system.sysdescr</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mib-2.interfaces.ifTable.ifEntry.ifDescr</a:t>
            </a:r>
          </a:p>
        </p:txBody>
      </p:sp>
      <p:sp>
        <p:nvSpPr>
          <p:cNvPr id="739" name="Shape 739"/>
          <p:cNvSpPr txBox="1"/>
          <p:nvPr/>
        </p:nvSpPr>
        <p:spPr>
          <a:xfrm>
            <a:off x="457200" y="1447800"/>
            <a:ext cx="6096000" cy="1600199"/>
          </a:xfrm>
          <a:prstGeom prst="rect">
            <a:avLst/>
          </a:prstGeom>
          <a:no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40" name="Shape 740"/>
          <p:cNvSpPr txBox="1"/>
          <p:nvPr/>
        </p:nvSpPr>
        <p:spPr>
          <a:xfrm>
            <a:off x="457200" y="3276600"/>
            <a:ext cx="6096000" cy="2362200"/>
          </a:xfrm>
          <a:prstGeom prst="rect">
            <a:avLst/>
          </a:prstGeom>
          <a:noFill/>
          <a:ln cap="rnd"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41" name="Shape 741"/>
          <p:cNvSpPr txBox="1"/>
          <p:nvPr/>
        </p:nvSpPr>
        <p:spPr>
          <a:xfrm>
            <a:off x="457200" y="3276600"/>
            <a:ext cx="5408611" cy="1616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Instantiation</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Router r1, r2;	//Statically create 2 routers</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Router *r3;</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 . . 		// Dynamic creation of a router</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if (condition) r3 = new Router;</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6" name="Shape 746"/>
        <p:cNvGrpSpPr/>
        <p:nvPr/>
      </p:nvGrpSpPr>
      <p:grpSpPr>
        <a:xfrm>
          <a:off x="0" y="0"/>
          <a:ext cx="0" cy="0"/>
          <a:chOff x="0" y="0"/>
          <a:chExt cx="0" cy="0"/>
        </a:xfrm>
      </p:grpSpPr>
      <p:sp>
        <p:nvSpPr>
          <p:cNvPr id="747" name="Shape 74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48" name="Shape 748"/>
          <p:cNvCxnSpPr/>
          <p:nvPr/>
        </p:nvCxnSpPr>
        <p:spPr>
          <a:xfrm>
            <a:off x="609600" y="5791200"/>
            <a:ext cx="5638800" cy="0"/>
          </a:xfrm>
          <a:prstGeom prst="straightConnector1">
            <a:avLst/>
          </a:prstGeom>
          <a:noFill/>
          <a:ln cap="rnd" cmpd="sng" w="12700">
            <a:solidFill>
              <a:schemeClr val="dk1"/>
            </a:solidFill>
            <a:prstDash val="solid"/>
            <a:miter/>
            <a:headEnd len="med" w="med" type="none"/>
            <a:tailEnd len="med" w="med" type="none"/>
          </a:ln>
        </p:spPr>
      </p:cxnSp>
      <p:sp>
        <p:nvSpPr>
          <p:cNvPr id="749" name="Shape 749"/>
          <p:cNvSpPr txBox="1"/>
          <p:nvPr/>
        </p:nvSpPr>
        <p:spPr>
          <a:xfrm>
            <a:off x="0" y="57912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50" name="Shape 75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51" name="Shape 75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52" name="Shape 752"/>
          <p:cNvSpPr txBox="1"/>
          <p:nvPr>
            <p:ph idx="4294967295"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Object-Oriented Approach to</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MIB Engineering (Contd.)</a:t>
            </a:r>
          </a:p>
        </p:txBody>
      </p:sp>
      <p:cxnSp>
        <p:nvCxnSpPr>
          <p:cNvPr id="753" name="Shape 75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54" name="Shape 75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55" name="Shape 755"/>
          <p:cNvSpPr txBox="1"/>
          <p:nvPr/>
        </p:nvSpPr>
        <p:spPr>
          <a:xfrm>
            <a:off x="0" y="1828800"/>
            <a:ext cx="6597649" cy="1920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Recommended pracitices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 of unique prefix: e.g., if, tcp, etc</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Extensive use of tables: e.g., </a:t>
            </a:r>
            <a:r>
              <a:rPr b="0" i="1" lang="en-US" sz="2000" u="none" cap="none" strike="noStrike">
                <a:solidFill>
                  <a:schemeClr val="dk1"/>
                </a:solidFill>
                <a:latin typeface="Arial"/>
                <a:ea typeface="Arial"/>
                <a:cs typeface="Arial"/>
                <a:sym typeface="Arial"/>
              </a:rPr>
              <a:t>ifTable</a:t>
            </a:r>
            <a:r>
              <a:rPr b="0" i="0" lang="en-US" sz="2000" u="none" cap="none" strike="noStrike">
                <a:solidFill>
                  <a:schemeClr val="dk1"/>
                </a:solidFill>
                <a:latin typeface="Arial"/>
                <a:ea typeface="Arial"/>
                <a:cs typeface="Arial"/>
                <a:sym typeface="Arial"/>
              </a:rPr>
              <a:t>, </a:t>
            </a:r>
            <a:r>
              <a:rPr b="0" i="1" lang="en-US" sz="2000" u="none" cap="none" strike="noStrike">
                <a:solidFill>
                  <a:schemeClr val="dk1"/>
                </a:solidFill>
                <a:latin typeface="Arial"/>
                <a:ea typeface="Arial"/>
                <a:cs typeface="Arial"/>
                <a:sym typeface="Arial"/>
              </a:rPr>
              <a:t>tcpConnTable</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Dynamic creation of rows and </a:t>
            </a:r>
            <a:r>
              <a:rPr b="0" i="1" lang="en-US" sz="2000" u="none" cap="none" strike="noStrike">
                <a:solidFill>
                  <a:schemeClr val="dk1"/>
                </a:solidFill>
                <a:latin typeface="Arial"/>
                <a:ea typeface="Arial"/>
                <a:cs typeface="Arial"/>
                <a:sym typeface="Arial"/>
              </a:rPr>
              <a:t>ifNumber</a:t>
            </a:r>
          </a:p>
          <a:p>
            <a:pPr indent="0" lvl="1" marL="457200" marR="0" rtl="0" algn="l">
              <a:lnSpc>
                <a:spcPct val="100000"/>
              </a:lnSpc>
              <a:spcBef>
                <a:spcPts val="0"/>
              </a:spcBef>
              <a:spcAft>
                <a:spcPts val="0"/>
              </a:spcAft>
              <a:buClr>
                <a:schemeClr val="dk1"/>
              </a:buClr>
              <a:buSzPct val="100000"/>
              <a:buFont typeface="Arial"/>
              <a:buChar char="•"/>
            </a:pP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Copy-and-paste of certain blocks of MIB definition</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from one subtree to another</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0" name="Shape 760"/>
        <p:cNvGrpSpPr/>
        <p:nvPr/>
      </p:nvGrpSpPr>
      <p:grpSpPr>
        <a:xfrm>
          <a:off x="0" y="0"/>
          <a:ext cx="0" cy="0"/>
          <a:chOff x="0" y="0"/>
          <a:chExt cx="0" cy="0"/>
        </a:xfrm>
      </p:grpSpPr>
      <p:sp>
        <p:nvSpPr>
          <p:cNvPr id="761" name="Shape 76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62" name="Shape 762"/>
          <p:cNvCxnSpPr/>
          <p:nvPr/>
        </p:nvCxnSpPr>
        <p:spPr>
          <a:xfrm>
            <a:off x="609600" y="5486400"/>
            <a:ext cx="5638800" cy="0"/>
          </a:xfrm>
          <a:prstGeom prst="straightConnector1">
            <a:avLst/>
          </a:prstGeom>
          <a:noFill/>
          <a:ln cap="rnd" cmpd="sng" w="12700">
            <a:solidFill>
              <a:schemeClr val="dk1"/>
            </a:solidFill>
            <a:prstDash val="solid"/>
            <a:miter/>
            <a:headEnd len="med" w="med" type="none"/>
            <a:tailEnd len="med" w="med" type="none"/>
          </a:ln>
        </p:spPr>
      </p:cxnSp>
      <p:sp>
        <p:nvSpPr>
          <p:cNvPr id="763" name="Shape 763"/>
          <p:cNvSpPr txBox="1"/>
          <p:nvPr/>
        </p:nvSpPr>
        <p:spPr>
          <a:xfrm>
            <a:off x="0" y="54864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64" name="Shape 76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65" name="Shape 765"/>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66" name="Shape 766"/>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MIB ENGINEERING: SMI Tables</a:t>
            </a:r>
          </a:p>
        </p:txBody>
      </p:sp>
      <p:cxnSp>
        <p:nvCxnSpPr>
          <p:cNvPr id="767" name="Shape 76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68" name="Shape 76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69" name="Shape 769"/>
          <p:cNvSpPr txBox="1"/>
          <p:nvPr/>
        </p:nvSpPr>
        <p:spPr>
          <a:xfrm>
            <a:off x="441325" y="1382712"/>
            <a:ext cx="6416675" cy="4054475"/>
          </a:xfrm>
          <a:prstGeom prst="rect">
            <a:avLst/>
          </a:prstGeom>
          <a:noFill/>
          <a:ln>
            <a:noFill/>
          </a:ln>
        </p:spPr>
        <p:txBody>
          <a:bodyPr anchorCtr="0" anchor="t" bIns="45700" lIns="91425" rIns="91425" tIns="45700">
            <a:noAutofit/>
          </a:bodyPr>
          <a:lstStyle/>
          <a:p>
            <a:pPr indent="-381000" lvl="0" marL="3810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Problem:</a:t>
            </a:r>
          </a:p>
          <a:p>
            <a:pPr indent="0" lvl="1" marL="4953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Indexing of tables to uniquely define a row</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is complex, especially if it is “multiple-index”</a:t>
            </a:r>
          </a:p>
          <a:p>
            <a:pPr indent="0" lvl="1" marL="4953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Retrieving a row in from a large table is extremely</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time-consuming and may even time-out</a:t>
            </a:r>
          </a:p>
          <a:p>
            <a:pPr indent="-381000" lvl="0" marL="3810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Solutions to consider in MIB engineering:</a:t>
            </a:r>
          </a:p>
          <a:p>
            <a:pPr indent="0" lvl="1" marL="495300" marR="0" rtl="0" algn="l">
              <a:lnSpc>
                <a:spcPct val="100000"/>
              </a:lnSpc>
              <a:spcBef>
                <a:spcPts val="0"/>
              </a:spcBef>
              <a:spcAft>
                <a:spcPts val="0"/>
              </a:spcAft>
              <a:buClr>
                <a:schemeClr val="dk1"/>
              </a:buClr>
              <a:buSzPct val="100000"/>
              <a:buFont typeface="Arial"/>
              <a:buAutoNum type="arabicPeriod"/>
            </a:pPr>
            <a:r>
              <a:rPr b="0" i="0" lang="en-US" sz="2000" u="none" cap="none" strike="noStrike">
                <a:solidFill>
                  <a:schemeClr val="dk1"/>
                </a:solidFill>
                <a:latin typeface="Arial"/>
                <a:ea typeface="Arial"/>
                <a:cs typeface="Arial"/>
                <a:sym typeface="Arial"/>
              </a:rPr>
              <a:t> Sequence number as index; e.g. port number</a:t>
            </a:r>
          </a:p>
          <a:p>
            <a:pPr indent="0" lvl="1" marL="495300" marR="0" rtl="0" algn="l">
              <a:lnSpc>
                <a:spcPct val="100000"/>
              </a:lnSpc>
              <a:spcBef>
                <a:spcPts val="0"/>
              </a:spcBef>
              <a:spcAft>
                <a:spcPts val="0"/>
              </a:spcAft>
              <a:buClr>
                <a:schemeClr val="dk1"/>
              </a:buClr>
              <a:buSzPct val="100000"/>
              <a:buFont typeface="Arial"/>
              <a:buAutoNum type="arabicPeriod"/>
            </a:pPr>
            <a:r>
              <a:rPr b="0" i="0" lang="en-US" sz="2000" u="none" cap="none" strike="noStrike">
                <a:solidFill>
                  <a:schemeClr val="dk1"/>
                </a:solidFill>
                <a:latin typeface="Arial"/>
                <a:ea typeface="Arial"/>
                <a:cs typeface="Arial"/>
                <a:sym typeface="Arial"/>
              </a:rPr>
              <a:t> Create unique name as index by adding prefix	</a:t>
            </a:r>
            <a:r>
              <a:rPr b="0" i="1" lang="en-US" sz="2000" u="none" cap="none" strike="noStrike">
                <a:solidFill>
                  <a:schemeClr val="dk1"/>
                </a:solidFill>
                <a:latin typeface="Arial"/>
                <a:ea typeface="Arial"/>
                <a:cs typeface="Arial"/>
                <a:sym typeface="Arial"/>
              </a:rPr>
              <a:t>appTable.appEntry.appPath.’A’.’p’.’a’.’c’.’h’.’e’</a:t>
            </a:r>
            <a:br>
              <a:rPr b="0" i="1" lang="en-US" sz="2000" u="none" cap="none" strike="noStrike">
                <a:solidFill>
                  <a:schemeClr val="dk1"/>
                </a:solidFill>
                <a:latin typeface="Arial"/>
                <a:ea typeface="Arial"/>
                <a:cs typeface="Arial"/>
                <a:sym typeface="Arial"/>
              </a:rPr>
            </a:br>
            <a:r>
              <a:rPr b="0" i="1" lang="en-US" sz="2000" u="none" cap="none" strike="noStrike">
                <a:solidFill>
                  <a:schemeClr val="dk1"/>
                </a:solidFill>
                <a:latin typeface="Arial"/>
                <a:ea typeface="Arial"/>
                <a:cs typeface="Arial"/>
                <a:sym typeface="Arial"/>
              </a:rPr>
              <a:t>appTable.appEntry.appPath.65.112.97.99.104.101</a:t>
            </a:r>
          </a:p>
          <a:p>
            <a:pPr indent="0" lvl="1" marL="495300" marR="0" rtl="0" algn="l">
              <a:lnSpc>
                <a:spcPct val="100000"/>
              </a:lnSpc>
              <a:spcBef>
                <a:spcPts val="0"/>
              </a:spcBef>
              <a:spcAft>
                <a:spcPts val="0"/>
              </a:spcAft>
              <a:buClr>
                <a:schemeClr val="dk1"/>
              </a:buClr>
              <a:buSzPct val="100000"/>
              <a:buFont typeface="Arial"/>
              <a:buAutoNum type="arabicPeriod"/>
            </a:pPr>
            <a:r>
              <a:rPr b="0" i="0" lang="en-US" sz="2000" u="none" cap="none" strike="noStrike">
                <a:solidFill>
                  <a:schemeClr val="dk1"/>
                </a:solidFill>
                <a:latin typeface="Arial"/>
                <a:ea typeface="Arial"/>
                <a:cs typeface="Arial"/>
                <a:sym typeface="Arial"/>
              </a:rPr>
              <a:t> OID as Index based on vendor product</a:t>
            </a:r>
          </a:p>
          <a:p>
            <a:pPr indent="0" lvl="1" marL="495300" marR="0" rtl="0" algn="l">
              <a:lnSpc>
                <a:spcPct val="100000"/>
              </a:lnSpc>
              <a:spcBef>
                <a:spcPts val="0"/>
              </a:spcBef>
              <a:spcAft>
                <a:spcPts val="0"/>
              </a:spcAft>
              <a:buClr>
                <a:schemeClr val="dk1"/>
              </a:buClr>
              <a:buSzPct val="100000"/>
              <a:buFont typeface="Arial"/>
              <a:buAutoNum type="arabicPeriod"/>
            </a:pP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Multidimensional tables with multiple index;</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Need to select, prioritize and organize the table</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4" name="Shape 774"/>
        <p:cNvGrpSpPr/>
        <p:nvPr/>
      </p:nvGrpSpPr>
      <p:grpSpPr>
        <a:xfrm>
          <a:off x="0" y="0"/>
          <a:ext cx="0" cy="0"/>
          <a:chOff x="0" y="0"/>
          <a:chExt cx="0" cy="0"/>
        </a:xfrm>
      </p:grpSpPr>
      <p:sp>
        <p:nvSpPr>
          <p:cNvPr id="775" name="Shape 77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76" name="Shape 776"/>
          <p:cNvCxnSpPr/>
          <p:nvPr/>
        </p:nvCxnSpPr>
        <p:spPr>
          <a:xfrm>
            <a:off x="609600" y="5422900"/>
            <a:ext cx="5638800" cy="0"/>
          </a:xfrm>
          <a:prstGeom prst="straightConnector1">
            <a:avLst/>
          </a:prstGeom>
          <a:noFill/>
          <a:ln cap="rnd" cmpd="sng" w="12700">
            <a:solidFill>
              <a:schemeClr val="dk1"/>
            </a:solidFill>
            <a:prstDash val="solid"/>
            <a:miter/>
            <a:headEnd len="med" w="med" type="none"/>
            <a:tailEnd len="med" w="med" type="none"/>
          </a:ln>
        </p:spPr>
      </p:cxnSp>
      <p:sp>
        <p:nvSpPr>
          <p:cNvPr id="777" name="Shape 777"/>
          <p:cNvSpPr txBox="1"/>
          <p:nvPr/>
        </p:nvSpPr>
        <p:spPr>
          <a:xfrm>
            <a:off x="0" y="54229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78" name="Shape 77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79" name="Shape 779"/>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80" name="Shape 780"/>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MIB Engineering: SMI Actions</a:t>
            </a:r>
          </a:p>
        </p:txBody>
      </p:sp>
      <p:cxnSp>
        <p:nvCxnSpPr>
          <p:cNvPr id="781" name="Shape 78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82" name="Shape 78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783" name="Shape 783"/>
          <p:cNvSpPr txBox="1"/>
          <p:nvPr/>
        </p:nvSpPr>
        <p:spPr>
          <a:xfrm>
            <a:off x="517525" y="5268912"/>
            <a:ext cx="18414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784" name="Shape 784"/>
          <p:cNvSpPr txBox="1"/>
          <p:nvPr/>
        </p:nvSpPr>
        <p:spPr>
          <a:xfrm>
            <a:off x="457200" y="6019800"/>
            <a:ext cx="5911850" cy="1616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Problem: No actions in SNMP defined (as in OSI</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CMIP/CMISE)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Solution: Define an action MIB that can be </a:t>
            </a:r>
            <a:r>
              <a:rPr b="0" i="1" lang="en-US" sz="2000" u="none" cap="none" strike="noStrike">
                <a:solidFill>
                  <a:schemeClr val="dk1"/>
                </a:solidFill>
                <a:latin typeface="Arial"/>
                <a:ea typeface="Arial"/>
                <a:cs typeface="Arial"/>
                <a:sym typeface="Arial"/>
              </a:rPr>
              <a:t>set</a:t>
            </a:r>
            <a:r>
              <a:rPr b="0" i="0" lang="en-US" sz="2000" u="none" cap="none" strike="noStrike">
                <a:solidFill>
                  <a:schemeClr val="dk1"/>
                </a:solidFill>
                <a:latin typeface="Arial"/>
                <a:ea typeface="Arial"/>
                <a:cs typeface="Arial"/>
                <a:sym typeface="Arial"/>
              </a:rPr>
              <a:t> to</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perform actions similar to </a:t>
            </a:r>
            <a:r>
              <a:rPr b="0" i="1" lang="en-US" sz="2000" u="none" cap="none" strike="noStrike">
                <a:solidFill>
                  <a:schemeClr val="dk1"/>
                </a:solidFill>
                <a:latin typeface="Arial"/>
                <a:ea typeface="Arial"/>
                <a:cs typeface="Arial"/>
                <a:sym typeface="Arial"/>
              </a:rPr>
              <a:t>ifAdminStatus</a:t>
            </a:r>
            <a:br>
              <a:rPr b="0" i="1" lang="en-US" sz="2000" u="none" cap="none" strike="noStrike">
                <a:solidFill>
                  <a:schemeClr val="dk1"/>
                </a:solidFill>
                <a:latin typeface="Arial"/>
                <a:ea typeface="Arial"/>
                <a:cs typeface="Arial"/>
                <a:sym typeface="Arial"/>
              </a:rPr>
            </a:b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up(1), down(2), and testing(3)</a:t>
            </a:r>
          </a:p>
        </p:txBody>
      </p:sp>
      <p:sp>
        <p:nvSpPr>
          <p:cNvPr id="785" name="Shape 785"/>
          <p:cNvSpPr txBox="1"/>
          <p:nvPr/>
        </p:nvSpPr>
        <p:spPr>
          <a:xfrm>
            <a:off x="0" y="1219200"/>
            <a:ext cx="5867400" cy="3514724"/>
          </a:xfrm>
          <a:prstGeom prst="rect">
            <a:avLst/>
          </a:prstGeom>
          <a:noFill/>
          <a:ln>
            <a:noFill/>
          </a:ln>
        </p:spPr>
        <p:txBody>
          <a:bodyPr anchorCtr="0" anchor="ctr" bIns="45700" lIns="91425" rIns="91425" tIns="45700">
            <a:noAutofit/>
          </a:bodyPr>
          <a:lstStyle/>
          <a:p>
            <a:pPr indent="457200" lvl="0" marL="0" marR="0" rtl="0" algn="ctr">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ifAdminStatus</a:t>
            </a:r>
            <a:r>
              <a:rPr b="0" i="0" lang="en-US" sz="1600" u="none" cap="none" strike="noStrike">
                <a:solidFill>
                  <a:schemeClr val="dk1"/>
                </a:solidFill>
                <a:latin typeface="Arial"/>
                <a:ea typeface="Arial"/>
                <a:cs typeface="Arial"/>
                <a:sym typeface="Arial"/>
              </a:rPr>
              <a:t> OBJECT-TYPE</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SYNTAX  INTEGER {</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up(1),       -- ready to pass packets</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down(2),</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testing(3)   -- in some test mode</a:t>
            </a:r>
          </a:p>
          <a:p>
            <a:pPr indent="45720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ACCESS  read-write</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STATUS  mandatory</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DESCRIPTION</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desired state of the interface. The</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testing(3) state indicates that no operational</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packets can be passed."</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no operational</a:t>
            </a:r>
          </a:p>
          <a:p>
            <a:pPr indent="45720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packets can be passed ::= { ifEntry 7 }</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0" name="Shape 790"/>
        <p:cNvGrpSpPr/>
        <p:nvPr/>
      </p:nvGrpSpPr>
      <p:grpSpPr>
        <a:xfrm>
          <a:off x="0" y="0"/>
          <a:ext cx="0" cy="0"/>
          <a:chOff x="0" y="0"/>
          <a:chExt cx="0" cy="0"/>
        </a:xfrm>
      </p:grpSpPr>
      <p:sp>
        <p:nvSpPr>
          <p:cNvPr id="791" name="Shape 79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792" name="Shape 792"/>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793" name="Shape 793"/>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794" name="Shape 79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795" name="Shape 795"/>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796" name="Shape 796"/>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MIB Engineering: SMI Transactions</a:t>
            </a:r>
          </a:p>
        </p:txBody>
      </p:sp>
      <p:cxnSp>
        <p:nvCxnSpPr>
          <p:cNvPr id="797" name="Shape 79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798" name="Shape 79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pSp>
        <p:nvGrpSpPr>
          <p:cNvPr id="799" name="Shape 799"/>
          <p:cNvGrpSpPr/>
          <p:nvPr/>
        </p:nvGrpSpPr>
        <p:grpSpPr>
          <a:xfrm>
            <a:off x="228599" y="1600199"/>
            <a:ext cx="6362699" cy="1954211"/>
            <a:chOff x="1143000" y="3162300"/>
            <a:chExt cx="16287749" cy="4886324"/>
          </a:xfrm>
        </p:grpSpPr>
        <p:grpSp>
          <p:nvGrpSpPr>
            <p:cNvPr id="800" name="Shape 800"/>
            <p:cNvGrpSpPr/>
            <p:nvPr/>
          </p:nvGrpSpPr>
          <p:grpSpPr>
            <a:xfrm>
              <a:off x="1143000" y="3162300"/>
              <a:ext cx="16287749" cy="4886324"/>
              <a:chOff x="1143000" y="3162300"/>
              <a:chExt cx="16287749" cy="4886324"/>
            </a:xfrm>
          </p:grpSpPr>
          <p:cxnSp>
            <p:nvCxnSpPr>
              <p:cNvPr id="801" name="Shape 801"/>
              <p:cNvCxnSpPr/>
              <p:nvPr/>
            </p:nvCxnSpPr>
            <p:spPr>
              <a:xfrm>
                <a:off x="9786936" y="3948112"/>
                <a:ext cx="3309937" cy="2809875"/>
              </a:xfrm>
              <a:prstGeom prst="straightConnector1">
                <a:avLst/>
              </a:prstGeom>
              <a:noFill/>
              <a:ln cap="rnd" cmpd="sng" w="9525">
                <a:solidFill>
                  <a:srgbClr val="000000"/>
                </a:solidFill>
                <a:prstDash val="solid"/>
                <a:miter/>
                <a:headEnd len="med" w="med" type="none"/>
                <a:tailEnd len="med" w="med" type="none"/>
              </a:ln>
            </p:spPr>
          </p:cxnSp>
          <p:cxnSp>
            <p:nvCxnSpPr>
              <p:cNvPr id="802" name="Shape 802"/>
              <p:cNvCxnSpPr/>
              <p:nvPr/>
            </p:nvCxnSpPr>
            <p:spPr>
              <a:xfrm flipH="1">
                <a:off x="2571749" y="3948112"/>
                <a:ext cx="7215187" cy="2909887"/>
              </a:xfrm>
              <a:prstGeom prst="straightConnector1">
                <a:avLst/>
              </a:prstGeom>
              <a:noFill/>
              <a:ln cap="rnd" cmpd="sng" w="9525">
                <a:solidFill>
                  <a:srgbClr val="000000"/>
                </a:solidFill>
                <a:prstDash val="solid"/>
                <a:miter/>
                <a:headEnd len="med" w="med" type="none"/>
                <a:tailEnd len="med" w="med" type="none"/>
              </a:ln>
            </p:spPr>
          </p:cxnSp>
          <p:cxnSp>
            <p:nvCxnSpPr>
              <p:cNvPr id="803" name="Shape 803"/>
              <p:cNvCxnSpPr/>
              <p:nvPr/>
            </p:nvCxnSpPr>
            <p:spPr>
              <a:xfrm flipH="1">
                <a:off x="7143749" y="3948112"/>
                <a:ext cx="2643186" cy="2909887"/>
              </a:xfrm>
              <a:prstGeom prst="straightConnector1">
                <a:avLst/>
              </a:prstGeom>
              <a:noFill/>
              <a:ln cap="rnd" cmpd="sng" w="9525">
                <a:solidFill>
                  <a:srgbClr val="000000"/>
                </a:solidFill>
                <a:prstDash val="solid"/>
                <a:miter/>
                <a:headEnd len="med" w="med" type="none"/>
                <a:tailEnd len="med" w="med" type="none"/>
              </a:ln>
            </p:spPr>
          </p:cxnSp>
          <p:cxnSp>
            <p:nvCxnSpPr>
              <p:cNvPr id="804" name="Shape 804"/>
              <p:cNvCxnSpPr/>
              <p:nvPr/>
            </p:nvCxnSpPr>
            <p:spPr>
              <a:xfrm>
                <a:off x="9786936" y="3948112"/>
                <a:ext cx="666749" cy="2809875"/>
              </a:xfrm>
              <a:prstGeom prst="straightConnector1">
                <a:avLst/>
              </a:prstGeom>
              <a:noFill/>
              <a:ln cap="rnd" cmpd="sng" w="9525">
                <a:solidFill>
                  <a:srgbClr val="000000"/>
                </a:solidFill>
                <a:prstDash val="solid"/>
                <a:miter/>
                <a:headEnd len="med" w="med" type="none"/>
                <a:tailEnd len="med" w="med" type="none"/>
              </a:ln>
            </p:spPr>
          </p:cxnSp>
          <p:sp>
            <p:nvSpPr>
              <p:cNvPr id="805" name="Shape 805"/>
              <p:cNvSpPr txBox="1"/>
              <p:nvPr/>
            </p:nvSpPr>
            <p:spPr>
              <a:xfrm>
                <a:off x="8715375" y="3162300"/>
                <a:ext cx="2214561" cy="785811"/>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aRoot</a:t>
                </a:r>
              </a:p>
            </p:txBody>
          </p:sp>
          <p:sp>
            <p:nvSpPr>
              <p:cNvPr id="806" name="Shape 806"/>
              <p:cNvSpPr txBox="1"/>
              <p:nvPr/>
            </p:nvSpPr>
            <p:spPr>
              <a:xfrm>
                <a:off x="8858250" y="6858000"/>
                <a:ext cx="2857499" cy="1190624"/>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aManagerInfo (1002)</a:t>
                </a:r>
              </a:p>
            </p:txBody>
          </p:sp>
          <p:sp>
            <p:nvSpPr>
              <p:cNvPr id="807" name="Shape 807"/>
              <p:cNvSpPr txBox="1"/>
              <p:nvPr/>
            </p:nvSpPr>
            <p:spPr>
              <a:xfrm>
                <a:off x="1143000" y="6858000"/>
                <a:ext cx="2524124" cy="1190624"/>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aData</a:t>
                </a:r>
              </a:p>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(1)</a:t>
                </a:r>
              </a:p>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808" name="Shape 808"/>
              <p:cNvSpPr txBox="1"/>
              <p:nvPr/>
            </p:nvSpPr>
            <p:spPr>
              <a:xfrm>
                <a:off x="6000750" y="6858000"/>
                <a:ext cx="2524124" cy="1190624"/>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aLock</a:t>
                </a:r>
              </a:p>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(1001)</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 </a:t>
                </a:r>
              </a:p>
              <a:p>
                <a:pPr indent="0" lvl="0" marL="0" marR="0" rtl="0" algn="ctr">
                  <a:lnSpc>
                    <a:spcPct val="100000"/>
                  </a:lnSpc>
                  <a:spcBef>
                    <a:spcPts val="0"/>
                  </a:spcBef>
                  <a:spcAft>
                    <a:spcPts val="0"/>
                  </a:spcAft>
                  <a:buClr>
                    <a:schemeClr val="dk1"/>
                  </a:buClr>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809" name="Shape 809"/>
              <p:cNvSpPr txBox="1"/>
              <p:nvPr/>
            </p:nvSpPr>
            <p:spPr>
              <a:xfrm>
                <a:off x="12025311" y="6757986"/>
                <a:ext cx="2524124" cy="1190624"/>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aTimeout </a:t>
                </a:r>
              </a:p>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(1003)</a:t>
                </a:r>
              </a:p>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cxnSp>
            <p:nvCxnSpPr>
              <p:cNvPr id="810" name="Shape 810"/>
              <p:cNvCxnSpPr/>
              <p:nvPr/>
            </p:nvCxnSpPr>
            <p:spPr>
              <a:xfrm>
                <a:off x="9786936" y="3948112"/>
                <a:ext cx="5786437" cy="2809875"/>
              </a:xfrm>
              <a:prstGeom prst="straightConnector1">
                <a:avLst/>
              </a:prstGeom>
              <a:noFill/>
              <a:ln cap="rnd" cmpd="sng" w="9525">
                <a:solidFill>
                  <a:srgbClr val="000000"/>
                </a:solidFill>
                <a:prstDash val="solid"/>
                <a:miter/>
                <a:headEnd len="med" w="med" type="none"/>
                <a:tailEnd len="med" w="med" type="none"/>
              </a:ln>
            </p:spPr>
          </p:cxnSp>
          <p:sp>
            <p:nvSpPr>
              <p:cNvPr id="811" name="Shape 811"/>
              <p:cNvSpPr txBox="1"/>
              <p:nvPr/>
            </p:nvSpPr>
            <p:spPr>
              <a:xfrm>
                <a:off x="14716125" y="6757986"/>
                <a:ext cx="2714624" cy="1190624"/>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aForceUnlock</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(1004)</a:t>
                </a:r>
              </a:p>
            </p:txBody>
          </p:sp>
        </p:grpSp>
        <p:sp>
          <p:nvSpPr>
            <p:cNvPr id="812" name="Shape 812"/>
            <p:cNvSpPr txBox="1"/>
            <p:nvPr/>
          </p:nvSpPr>
          <p:spPr>
            <a:xfrm>
              <a:off x="4000500" y="7143750"/>
              <a:ext cx="1428749" cy="857250"/>
            </a:xfrm>
            <a:prstGeom prst="rect">
              <a:avLst/>
            </a:prstGeom>
            <a:solidFill>
              <a:srgbClr val="FFFFF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 . .</a:t>
              </a:r>
            </a:p>
          </p:txBody>
        </p:sp>
      </p:grpSp>
      <p:sp>
        <p:nvSpPr>
          <p:cNvPr id="813" name="Shape 813"/>
          <p:cNvSpPr txBox="1"/>
          <p:nvPr/>
        </p:nvSpPr>
        <p:spPr>
          <a:xfrm>
            <a:off x="441325" y="5446712"/>
            <a:ext cx="5610224"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MIB for process oriented transactions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e.g. aRoot above for locking and unlocking data</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for troubleshooting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8" name="Shape 118"/>
          <p:cNvCxnSpPr/>
          <p:nvPr/>
        </p:nvCxnSpPr>
        <p:spPr>
          <a:xfrm>
            <a:off x="609600" y="4252912"/>
            <a:ext cx="5638800" cy="0"/>
          </a:xfrm>
          <a:prstGeom prst="straightConnector1">
            <a:avLst/>
          </a:prstGeom>
          <a:noFill/>
          <a:ln cap="rnd" cmpd="sng" w="12700">
            <a:solidFill>
              <a:schemeClr val="dk1"/>
            </a:solidFill>
            <a:prstDash val="solid"/>
            <a:miter/>
            <a:headEnd len="med" w="med" type="none"/>
            <a:tailEnd len="med" w="med" type="none"/>
          </a:ln>
        </p:spPr>
      </p:cxnSp>
      <p:sp>
        <p:nvSpPr>
          <p:cNvPr id="119" name="Shape 119"/>
          <p:cNvSpPr txBox="1"/>
          <p:nvPr/>
        </p:nvSpPr>
        <p:spPr>
          <a:xfrm>
            <a:off x="5638800" y="8342311"/>
            <a:ext cx="6095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0" name="Shape 120"/>
          <p:cNvSpPr txBox="1"/>
          <p:nvPr/>
        </p:nvSpPr>
        <p:spPr>
          <a:xfrm>
            <a:off x="304800" y="1066800"/>
            <a:ext cx="6172199" cy="27765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Most basic tool for internet management</a:t>
            </a:r>
          </a:p>
          <a:p>
            <a:pPr indent="0" lvl="0" marL="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Based on ICMP ECHO_REQUEST message</a:t>
            </a:r>
          </a:p>
          <a:p>
            <a:pPr indent="0" lvl="0" marL="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on all TCP/IP stacks</a:t>
            </a:r>
          </a:p>
          <a:p>
            <a:pPr indent="0" lvl="0" marL="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for measuring connectivity</a:t>
            </a:r>
          </a:p>
          <a:p>
            <a:pPr indent="0" lvl="0" marL="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for measuring packet loss</a:t>
            </a:r>
          </a:p>
          <a:p>
            <a:pPr indent="0" lvl="0" marL="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Can do autodiscovery of TCP/IP equipped stations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on single segment</a:t>
            </a:r>
          </a:p>
        </p:txBody>
      </p:sp>
      <p:sp>
        <p:nvSpPr>
          <p:cNvPr id="121" name="Shape 121"/>
          <p:cNvSpPr txBox="1"/>
          <p:nvPr/>
        </p:nvSpPr>
        <p:spPr>
          <a:xfrm>
            <a:off x="457200" y="5294312"/>
            <a:ext cx="5832474" cy="2781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ping 205.152.8.138</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PING 205.152.8.138 (205.152.8.138): 56 data bytes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64 bytes from 205.152.8.138: icmp_seq=0 ttl=17 time=14.8 ms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64 bytes from 205.152.8.138: icmp_seq=1 ttl=17 time=20.2 ms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64 bytes from 205.152.8.138: icmp_seq=2 ttl=17 time=15.7 ms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64 bytes from 205.152.8.138: icmp_seq=3 ttl=17 time=21.6 ms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64 bytes from 205.152.8.138: icmp_seq=4 ttl=17 time=20.0 ms</a:t>
            </a:r>
          </a:p>
          <a:p>
            <a:pPr indent="0" lvl="0" marL="0" marR="0" rtl="0" algn="l">
              <a:lnSpc>
                <a:spcPct val="100000"/>
              </a:lnSpc>
              <a:spcBef>
                <a:spcPts val="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--- 205.152.8.138 ping statistics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5 packets transmitted, 5 packets received, 0% packet loss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round-trip min/avg/max = 14.8/18.4/21.6 ms</a:t>
            </a:r>
          </a:p>
        </p:txBody>
      </p:sp>
      <p:sp>
        <p:nvSpPr>
          <p:cNvPr id="122" name="Shape 122"/>
          <p:cNvSpPr txBox="1"/>
          <p:nvPr/>
        </p:nvSpPr>
        <p:spPr>
          <a:xfrm>
            <a:off x="0" y="42672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23" name="Shape 123"/>
          <p:cNvSpPr txBox="1"/>
          <p:nvPr/>
        </p:nvSpPr>
        <p:spPr>
          <a:xfrm>
            <a:off x="441325" y="4760912"/>
            <a:ext cx="12430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a:t>
            </a:r>
          </a:p>
        </p:txBody>
      </p:sp>
      <p:cxnSp>
        <p:nvCxnSpPr>
          <p:cNvPr id="124" name="Shape 12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25" name="Shape 125"/>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26" name="Shape 12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27" name="Shape 12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28" name="Shape 128"/>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Ping</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8" name="Shape 818"/>
        <p:cNvGrpSpPr/>
        <p:nvPr/>
      </p:nvGrpSpPr>
      <p:grpSpPr>
        <a:xfrm>
          <a:off x="0" y="0"/>
          <a:ext cx="0" cy="0"/>
          <a:chOff x="0" y="0"/>
          <a:chExt cx="0" cy="0"/>
        </a:xfrm>
      </p:grpSpPr>
      <p:sp>
        <p:nvSpPr>
          <p:cNvPr id="819" name="Shape 81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820" name="Shape 82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821" name="Shape 82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822" name="Shape 822"/>
          <p:cNvSpPr txBox="1"/>
          <p:nvPr>
            <p:ph type="title"/>
          </p:nvPr>
        </p:nvSpPr>
        <p:spPr>
          <a:xfrm>
            <a:off x="457200" y="4114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NMS Design</a:t>
            </a:r>
          </a:p>
        </p:txBody>
      </p:sp>
      <p:cxnSp>
        <p:nvCxnSpPr>
          <p:cNvPr id="823" name="Shape 82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824" name="Shape 82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9" name="Shape 829"/>
        <p:cNvGrpSpPr/>
        <p:nvPr/>
      </p:nvGrpSpPr>
      <p:grpSpPr>
        <a:xfrm>
          <a:off x="0" y="0"/>
          <a:ext cx="0" cy="0"/>
          <a:chOff x="0" y="0"/>
          <a:chExt cx="0" cy="0"/>
        </a:xfrm>
      </p:grpSpPr>
      <p:sp>
        <p:nvSpPr>
          <p:cNvPr id="830" name="Shape 83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831" name="Shape 831"/>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832" name="Shape 832"/>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833" name="Shape 83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834" name="Shape 834"/>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835" name="Shape 835"/>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Functional Requirements</a:t>
            </a:r>
          </a:p>
        </p:txBody>
      </p:sp>
      <p:cxnSp>
        <p:nvCxnSpPr>
          <p:cNvPr id="836" name="Shape 83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837" name="Shape 83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838" name="Shape 838"/>
          <p:cNvSpPr txBox="1"/>
          <p:nvPr/>
        </p:nvSpPr>
        <p:spPr>
          <a:xfrm>
            <a:off x="669925" y="1408112"/>
            <a:ext cx="3489325" cy="33877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Scalability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Heterogeneity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Geographic spread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Bursty Load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Real-time response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Batch processing</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Diverse users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Local and remote management</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Ease of use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Security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Data management</a:t>
            </a: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3" name="Shape 843"/>
        <p:cNvGrpSpPr/>
        <p:nvPr/>
      </p:nvGrpSpPr>
      <p:grpSpPr>
        <a:xfrm>
          <a:off x="0" y="0"/>
          <a:ext cx="0" cy="0"/>
          <a:chOff x="0" y="0"/>
          <a:chExt cx="0" cy="0"/>
        </a:xfrm>
      </p:grpSpPr>
      <p:sp>
        <p:nvSpPr>
          <p:cNvPr id="844" name="Shape 84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845" name="Shape 845"/>
          <p:cNvCxnSpPr/>
          <p:nvPr/>
        </p:nvCxnSpPr>
        <p:spPr>
          <a:xfrm>
            <a:off x="609600" y="5105400"/>
            <a:ext cx="5638800" cy="0"/>
          </a:xfrm>
          <a:prstGeom prst="straightConnector1">
            <a:avLst/>
          </a:prstGeom>
          <a:noFill/>
          <a:ln cap="rnd" cmpd="sng" w="12700">
            <a:solidFill>
              <a:schemeClr val="dk1"/>
            </a:solidFill>
            <a:prstDash val="solid"/>
            <a:miter/>
            <a:headEnd len="med" w="med" type="none"/>
            <a:tailEnd len="med" w="med" type="none"/>
          </a:ln>
        </p:spPr>
      </p:cxnSp>
      <p:sp>
        <p:nvSpPr>
          <p:cNvPr id="846" name="Shape 846"/>
          <p:cNvSpPr txBox="1"/>
          <p:nvPr/>
        </p:nvSpPr>
        <p:spPr>
          <a:xfrm>
            <a:off x="0" y="51054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847" name="Shape 84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848" name="Shape 848"/>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849" name="Shape 849"/>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NM Software Components</a:t>
            </a:r>
          </a:p>
        </p:txBody>
      </p:sp>
      <p:cxnSp>
        <p:nvCxnSpPr>
          <p:cNvPr id="850" name="Shape 85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851" name="Shape 85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852" name="Shape 852"/>
          <p:cNvSpPr txBox="1"/>
          <p:nvPr/>
        </p:nvSpPr>
        <p:spPr>
          <a:xfrm>
            <a:off x="1981200" y="1371600"/>
            <a:ext cx="3806824" cy="3444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11111"/>
              <a:buFont typeface="Arial"/>
              <a:buChar char="•"/>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NMS Server</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Centralized</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Distributed</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Local NMS / EMS</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Integrated NMS / MoM</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NMS Client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Local / Console</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Remote</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Dedicated</a:t>
            </a:r>
          </a:p>
          <a:p>
            <a:pPr indent="0" lvl="2" marL="9144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Browser-based</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7" name="Shape 857"/>
        <p:cNvGrpSpPr/>
        <p:nvPr/>
      </p:nvGrpSpPr>
      <p:grpSpPr>
        <a:xfrm>
          <a:off x="0" y="0"/>
          <a:ext cx="0" cy="0"/>
          <a:chOff x="0" y="0"/>
          <a:chExt cx="0" cy="0"/>
        </a:xfrm>
      </p:grpSpPr>
      <p:sp>
        <p:nvSpPr>
          <p:cNvPr id="858" name="Shape 85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859" name="Shape 859"/>
          <p:cNvCxnSpPr/>
          <p:nvPr/>
        </p:nvCxnSpPr>
        <p:spPr>
          <a:xfrm>
            <a:off x="609600" y="5715000"/>
            <a:ext cx="5638800" cy="0"/>
          </a:xfrm>
          <a:prstGeom prst="straightConnector1">
            <a:avLst/>
          </a:prstGeom>
          <a:noFill/>
          <a:ln cap="rnd" cmpd="sng" w="12700">
            <a:solidFill>
              <a:schemeClr val="dk1"/>
            </a:solidFill>
            <a:prstDash val="solid"/>
            <a:miter/>
            <a:headEnd len="med" w="med" type="none"/>
            <a:tailEnd len="med" w="med" type="none"/>
          </a:ln>
        </p:spPr>
      </p:cxnSp>
      <p:sp>
        <p:nvSpPr>
          <p:cNvPr id="860" name="Shape 860"/>
          <p:cNvSpPr txBox="1"/>
          <p:nvPr/>
        </p:nvSpPr>
        <p:spPr>
          <a:xfrm>
            <a:off x="0" y="57150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861" name="Shape 86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862" name="Shape 862"/>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863" name="Shape 863"/>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NMS Server Architecture</a:t>
            </a:r>
          </a:p>
        </p:txBody>
      </p:sp>
      <p:cxnSp>
        <p:nvCxnSpPr>
          <p:cNvPr id="864" name="Shape 86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865" name="Shape 86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pSp>
        <p:nvGrpSpPr>
          <p:cNvPr id="866" name="Shape 866"/>
          <p:cNvGrpSpPr/>
          <p:nvPr/>
        </p:nvGrpSpPr>
        <p:grpSpPr>
          <a:xfrm>
            <a:off x="990599" y="1295399"/>
            <a:ext cx="5181600" cy="4267200"/>
            <a:chOff x="2814636" y="5619750"/>
            <a:chExt cx="12615862" cy="10596562"/>
          </a:xfrm>
        </p:grpSpPr>
        <p:cxnSp>
          <p:nvCxnSpPr>
            <p:cNvPr id="867" name="Shape 867"/>
            <p:cNvCxnSpPr/>
            <p:nvPr/>
          </p:nvCxnSpPr>
          <p:spPr>
            <a:xfrm>
              <a:off x="6396037" y="12096750"/>
              <a:ext cx="0" cy="1119187"/>
            </a:xfrm>
            <a:prstGeom prst="straightConnector1">
              <a:avLst/>
            </a:prstGeom>
            <a:noFill/>
            <a:ln cap="rnd" cmpd="sng" w="9525">
              <a:solidFill>
                <a:srgbClr val="000000"/>
              </a:solidFill>
              <a:prstDash val="solid"/>
              <a:miter/>
              <a:headEnd len="med" w="med" type="none"/>
              <a:tailEnd len="med" w="med" type="none"/>
            </a:ln>
          </p:spPr>
        </p:cxnSp>
        <p:cxnSp>
          <p:nvCxnSpPr>
            <p:cNvPr id="868" name="Shape 868"/>
            <p:cNvCxnSpPr/>
            <p:nvPr/>
          </p:nvCxnSpPr>
          <p:spPr>
            <a:xfrm>
              <a:off x="8515350" y="12096750"/>
              <a:ext cx="0" cy="1119187"/>
            </a:xfrm>
            <a:prstGeom prst="straightConnector1">
              <a:avLst/>
            </a:prstGeom>
            <a:noFill/>
            <a:ln cap="rnd" cmpd="sng" w="9525">
              <a:solidFill>
                <a:srgbClr val="000000"/>
              </a:solidFill>
              <a:prstDash val="solid"/>
              <a:miter/>
              <a:headEnd len="med" w="med" type="none"/>
              <a:tailEnd len="med" w="med" type="none"/>
            </a:ln>
          </p:spPr>
        </p:cxnSp>
        <p:cxnSp>
          <p:nvCxnSpPr>
            <p:cNvPr id="869" name="Shape 869"/>
            <p:cNvCxnSpPr/>
            <p:nvPr/>
          </p:nvCxnSpPr>
          <p:spPr>
            <a:xfrm>
              <a:off x="10539411" y="12096750"/>
              <a:ext cx="0" cy="1119187"/>
            </a:xfrm>
            <a:prstGeom prst="straightConnector1">
              <a:avLst/>
            </a:prstGeom>
            <a:noFill/>
            <a:ln cap="rnd" cmpd="sng" w="9525">
              <a:solidFill>
                <a:srgbClr val="000000"/>
              </a:solidFill>
              <a:prstDash val="solid"/>
              <a:miter/>
              <a:headEnd len="med" w="med" type="none"/>
              <a:tailEnd len="med" w="med" type="none"/>
            </a:ln>
          </p:spPr>
        </p:cxnSp>
        <p:cxnSp>
          <p:nvCxnSpPr>
            <p:cNvPr id="870" name="Shape 870"/>
            <p:cNvCxnSpPr/>
            <p:nvPr/>
          </p:nvCxnSpPr>
          <p:spPr>
            <a:xfrm>
              <a:off x="12620625" y="12096750"/>
              <a:ext cx="0" cy="1119187"/>
            </a:xfrm>
            <a:prstGeom prst="straightConnector1">
              <a:avLst/>
            </a:prstGeom>
            <a:noFill/>
            <a:ln cap="rnd" cmpd="sng" w="9525">
              <a:solidFill>
                <a:srgbClr val="000000"/>
              </a:solidFill>
              <a:prstDash val="solid"/>
              <a:miter/>
              <a:headEnd len="med" w="med" type="none"/>
              <a:tailEnd len="med" w="med" type="none"/>
            </a:ln>
          </p:spPr>
        </p:cxnSp>
        <p:sp>
          <p:nvSpPr>
            <p:cNvPr id="871" name="Shape 871"/>
            <p:cNvSpPr txBox="1"/>
            <p:nvPr/>
          </p:nvSpPr>
          <p:spPr>
            <a:xfrm>
              <a:off x="4379912" y="12357100"/>
              <a:ext cx="2114550"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S N M P</a:t>
              </a:r>
            </a:p>
          </p:txBody>
        </p:sp>
        <p:sp>
          <p:nvSpPr>
            <p:cNvPr id="872" name="Shape 872"/>
            <p:cNvSpPr txBox="1"/>
            <p:nvPr/>
          </p:nvSpPr>
          <p:spPr>
            <a:xfrm>
              <a:off x="6378575" y="12404725"/>
              <a:ext cx="2109786"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C O R B A</a:t>
              </a:r>
            </a:p>
          </p:txBody>
        </p:sp>
        <p:sp>
          <p:nvSpPr>
            <p:cNvPr id="873" name="Shape 873"/>
            <p:cNvSpPr txBox="1"/>
            <p:nvPr/>
          </p:nvSpPr>
          <p:spPr>
            <a:xfrm>
              <a:off x="8531225" y="12404725"/>
              <a:ext cx="1824036"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C M I P</a:t>
              </a:r>
            </a:p>
          </p:txBody>
        </p:sp>
        <p:sp>
          <p:nvSpPr>
            <p:cNvPr id="874" name="Shape 874"/>
            <p:cNvSpPr txBox="1"/>
            <p:nvPr/>
          </p:nvSpPr>
          <p:spPr>
            <a:xfrm>
              <a:off x="10575925" y="12404725"/>
              <a:ext cx="2106611"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Proprietary</a:t>
              </a:r>
            </a:p>
          </p:txBody>
        </p:sp>
        <p:grpSp>
          <p:nvGrpSpPr>
            <p:cNvPr id="875" name="Shape 875"/>
            <p:cNvGrpSpPr/>
            <p:nvPr/>
          </p:nvGrpSpPr>
          <p:grpSpPr>
            <a:xfrm>
              <a:off x="4110037" y="7739061"/>
              <a:ext cx="1985961" cy="2881312"/>
              <a:chOff x="3919537" y="7548561"/>
              <a:chExt cx="1985961" cy="2881312"/>
            </a:xfrm>
          </p:grpSpPr>
          <p:sp>
            <p:nvSpPr>
              <p:cNvPr id="876" name="Shape 876"/>
              <p:cNvSpPr/>
              <p:nvPr/>
            </p:nvSpPr>
            <p:spPr>
              <a:xfrm>
                <a:off x="3919537" y="7548561"/>
                <a:ext cx="1985961" cy="2881312"/>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77" name="Shape 877"/>
              <p:cNvSpPr txBox="1"/>
              <p:nvPr/>
            </p:nvSpPr>
            <p:spPr>
              <a:xfrm>
                <a:off x="4143375" y="7856536"/>
                <a:ext cx="1492250" cy="9080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Config.</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Mgr</a:t>
                </a:r>
              </a:p>
            </p:txBody>
          </p:sp>
          <p:sp>
            <p:nvSpPr>
              <p:cNvPr id="878" name="Shape 878"/>
              <p:cNvSpPr/>
              <p:nvPr/>
            </p:nvSpPr>
            <p:spPr>
              <a:xfrm>
                <a:off x="4075112" y="9120186"/>
                <a:ext cx="1676399" cy="814386"/>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79" name="Shape 879"/>
              <p:cNvSpPr txBox="1"/>
              <p:nvPr/>
            </p:nvSpPr>
            <p:spPr>
              <a:xfrm>
                <a:off x="4032250" y="9293225"/>
                <a:ext cx="1776412" cy="5333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Discovery</a:t>
                </a:r>
              </a:p>
            </p:txBody>
          </p:sp>
        </p:grpSp>
        <p:grpSp>
          <p:nvGrpSpPr>
            <p:cNvPr id="880" name="Shape 880"/>
            <p:cNvGrpSpPr/>
            <p:nvPr/>
          </p:nvGrpSpPr>
          <p:grpSpPr>
            <a:xfrm>
              <a:off x="6705599" y="7572374"/>
              <a:ext cx="2057400" cy="2809875"/>
              <a:chOff x="6777036" y="7548561"/>
              <a:chExt cx="2057400" cy="2809875"/>
            </a:xfrm>
          </p:grpSpPr>
          <p:sp>
            <p:nvSpPr>
              <p:cNvPr id="881" name="Shape 881"/>
              <p:cNvSpPr/>
              <p:nvPr/>
            </p:nvSpPr>
            <p:spPr>
              <a:xfrm>
                <a:off x="6777036" y="7548561"/>
                <a:ext cx="2057400" cy="2809875"/>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2" name="Shape 882"/>
              <p:cNvSpPr/>
              <p:nvPr/>
            </p:nvSpPr>
            <p:spPr>
              <a:xfrm>
                <a:off x="6980236" y="9167811"/>
                <a:ext cx="1676399" cy="814386"/>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3" name="Shape 883"/>
              <p:cNvSpPr txBox="1"/>
              <p:nvPr/>
            </p:nvSpPr>
            <p:spPr>
              <a:xfrm>
                <a:off x="7008811" y="9148761"/>
                <a:ext cx="1562099" cy="8350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Data </a:t>
                </a:r>
              </a:p>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Collector</a:t>
                </a:r>
              </a:p>
            </p:txBody>
          </p:sp>
          <p:sp>
            <p:nvSpPr>
              <p:cNvPr id="884" name="Shape 884"/>
              <p:cNvSpPr txBox="1"/>
              <p:nvPr/>
            </p:nvSpPr>
            <p:spPr>
              <a:xfrm>
                <a:off x="7218361" y="8024811"/>
                <a:ext cx="1090612" cy="9064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Perf.</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Mgr</a:t>
                </a:r>
              </a:p>
            </p:txBody>
          </p:sp>
        </p:grpSp>
        <p:grpSp>
          <p:nvGrpSpPr>
            <p:cNvPr id="885" name="Shape 885"/>
            <p:cNvGrpSpPr/>
            <p:nvPr/>
          </p:nvGrpSpPr>
          <p:grpSpPr>
            <a:xfrm>
              <a:off x="13311187" y="7667625"/>
              <a:ext cx="2119312" cy="2524124"/>
              <a:chOff x="13311187" y="7667625"/>
              <a:chExt cx="2119312" cy="2524124"/>
            </a:xfrm>
          </p:grpSpPr>
          <p:sp>
            <p:nvSpPr>
              <p:cNvPr id="886" name="Shape 886"/>
              <p:cNvSpPr/>
              <p:nvPr/>
            </p:nvSpPr>
            <p:spPr>
              <a:xfrm>
                <a:off x="13311187" y="7667625"/>
                <a:ext cx="2119312" cy="2524124"/>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87" name="Shape 887"/>
              <p:cNvSpPr txBox="1"/>
              <p:nvPr/>
            </p:nvSpPr>
            <p:spPr>
              <a:xfrm>
                <a:off x="13558837" y="8234361"/>
                <a:ext cx="1489075" cy="9064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Fault</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Mgr</a:t>
                </a:r>
              </a:p>
            </p:txBody>
          </p:sp>
        </p:grpSp>
        <p:grpSp>
          <p:nvGrpSpPr>
            <p:cNvPr id="888" name="Shape 888"/>
            <p:cNvGrpSpPr/>
            <p:nvPr/>
          </p:nvGrpSpPr>
          <p:grpSpPr>
            <a:xfrm>
              <a:off x="9872661" y="8810625"/>
              <a:ext cx="2547936" cy="2714624"/>
              <a:chOff x="9896475" y="8572500"/>
              <a:chExt cx="2547936" cy="2714624"/>
            </a:xfrm>
          </p:grpSpPr>
          <p:sp>
            <p:nvSpPr>
              <p:cNvPr id="889" name="Shape 889"/>
              <p:cNvSpPr/>
              <p:nvPr/>
            </p:nvSpPr>
            <p:spPr>
              <a:xfrm>
                <a:off x="9896475" y="8572500"/>
                <a:ext cx="2547936" cy="2714624"/>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0" name="Shape 890"/>
              <p:cNvSpPr/>
              <p:nvPr/>
            </p:nvSpPr>
            <p:spPr>
              <a:xfrm>
                <a:off x="10596561" y="9247186"/>
                <a:ext cx="1223961" cy="1658936"/>
              </a:xfrm>
              <a:prstGeom prst="can">
                <a:avLst>
                  <a:gd fmla="val 25000" name="adj"/>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1" name="Shape 891"/>
              <p:cNvSpPr txBox="1"/>
              <p:nvPr/>
            </p:nvSpPr>
            <p:spPr>
              <a:xfrm>
                <a:off x="10475911" y="8678861"/>
                <a:ext cx="1492250" cy="5667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MODB</a:t>
                </a:r>
              </a:p>
            </p:txBody>
          </p:sp>
        </p:grpSp>
        <p:sp>
          <p:nvSpPr>
            <p:cNvPr id="892" name="Shape 892"/>
            <p:cNvSpPr/>
            <p:nvPr/>
          </p:nvSpPr>
          <p:spPr>
            <a:xfrm>
              <a:off x="10086975" y="6743700"/>
              <a:ext cx="1882775" cy="1639887"/>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Reports</a:t>
              </a:r>
            </a:p>
          </p:txBody>
        </p:sp>
        <p:cxnSp>
          <p:nvCxnSpPr>
            <p:cNvPr id="893" name="Shape 893"/>
            <p:cNvCxnSpPr/>
            <p:nvPr/>
          </p:nvCxnSpPr>
          <p:spPr>
            <a:xfrm>
              <a:off x="8715375" y="9366250"/>
              <a:ext cx="1252536" cy="325437"/>
            </a:xfrm>
            <a:prstGeom prst="straightConnector1">
              <a:avLst/>
            </a:prstGeom>
            <a:noFill/>
            <a:ln cap="rnd" cmpd="sng" w="9525">
              <a:solidFill>
                <a:srgbClr val="000000"/>
              </a:solidFill>
              <a:prstDash val="solid"/>
              <a:miter/>
              <a:headEnd len="lg" w="lg" type="stealth"/>
              <a:tailEnd len="lg" w="lg" type="stealth"/>
            </a:ln>
          </p:spPr>
        </p:cxnSp>
        <p:cxnSp>
          <p:nvCxnSpPr>
            <p:cNvPr id="894" name="Shape 894"/>
            <p:cNvCxnSpPr/>
            <p:nvPr/>
          </p:nvCxnSpPr>
          <p:spPr>
            <a:xfrm>
              <a:off x="5775325" y="10244136"/>
              <a:ext cx="4416424" cy="876300"/>
            </a:xfrm>
            <a:prstGeom prst="straightConnector1">
              <a:avLst/>
            </a:prstGeom>
            <a:noFill/>
            <a:ln cap="rnd" cmpd="sng" w="9525">
              <a:solidFill>
                <a:srgbClr val="000000"/>
              </a:solidFill>
              <a:prstDash val="solid"/>
              <a:miter/>
              <a:headEnd len="lg" w="lg" type="stealth"/>
              <a:tailEnd len="lg" w="lg" type="stealth"/>
            </a:ln>
          </p:spPr>
        </p:cxnSp>
        <p:cxnSp>
          <p:nvCxnSpPr>
            <p:cNvPr id="895" name="Shape 895"/>
            <p:cNvCxnSpPr/>
            <p:nvPr/>
          </p:nvCxnSpPr>
          <p:spPr>
            <a:xfrm>
              <a:off x="4381500" y="11953875"/>
              <a:ext cx="9786937" cy="0"/>
            </a:xfrm>
            <a:prstGeom prst="straightConnector1">
              <a:avLst/>
            </a:prstGeom>
            <a:noFill/>
            <a:ln cap="rnd" cmpd="sng" w="9525">
              <a:solidFill>
                <a:srgbClr val="000000"/>
              </a:solidFill>
              <a:prstDash val="solid"/>
              <a:miter/>
              <a:headEnd len="med" w="med" type="none"/>
              <a:tailEnd len="med" w="med" type="none"/>
            </a:ln>
          </p:spPr>
        </p:cxnSp>
        <p:cxnSp>
          <p:nvCxnSpPr>
            <p:cNvPr id="896" name="Shape 896"/>
            <p:cNvCxnSpPr/>
            <p:nvPr/>
          </p:nvCxnSpPr>
          <p:spPr>
            <a:xfrm>
              <a:off x="4381500" y="12096750"/>
              <a:ext cx="9786937" cy="0"/>
            </a:xfrm>
            <a:prstGeom prst="straightConnector1">
              <a:avLst/>
            </a:prstGeom>
            <a:noFill/>
            <a:ln cap="rnd" cmpd="sng" w="9525">
              <a:solidFill>
                <a:srgbClr val="000000"/>
              </a:solidFill>
              <a:prstDash val="solid"/>
              <a:miter/>
              <a:headEnd len="med" w="med" type="none"/>
              <a:tailEnd len="med" w="med" type="none"/>
            </a:ln>
          </p:spPr>
        </p:cxnSp>
        <p:cxnSp>
          <p:nvCxnSpPr>
            <p:cNvPr id="897" name="Shape 897"/>
            <p:cNvCxnSpPr/>
            <p:nvPr/>
          </p:nvCxnSpPr>
          <p:spPr>
            <a:xfrm>
              <a:off x="4381500" y="13215937"/>
              <a:ext cx="9786937" cy="0"/>
            </a:xfrm>
            <a:prstGeom prst="straightConnector1">
              <a:avLst/>
            </a:prstGeom>
            <a:noFill/>
            <a:ln cap="rnd" cmpd="sng" w="9525">
              <a:solidFill>
                <a:srgbClr val="000000"/>
              </a:solidFill>
              <a:prstDash val="solid"/>
              <a:miter/>
              <a:headEnd len="med" w="med" type="none"/>
              <a:tailEnd len="med" w="med" type="none"/>
            </a:ln>
          </p:spPr>
        </p:cxnSp>
        <p:cxnSp>
          <p:nvCxnSpPr>
            <p:cNvPr id="898" name="Shape 898"/>
            <p:cNvCxnSpPr/>
            <p:nvPr/>
          </p:nvCxnSpPr>
          <p:spPr>
            <a:xfrm>
              <a:off x="4405312" y="14239875"/>
              <a:ext cx="9786937" cy="0"/>
            </a:xfrm>
            <a:prstGeom prst="straightConnector1">
              <a:avLst/>
            </a:prstGeom>
            <a:noFill/>
            <a:ln cap="rnd" cmpd="sng" w="9525">
              <a:solidFill>
                <a:srgbClr val="000000"/>
              </a:solidFill>
              <a:prstDash val="solid"/>
              <a:miter/>
              <a:headEnd len="med" w="med" type="none"/>
              <a:tailEnd len="med" w="med" type="none"/>
            </a:ln>
          </p:spPr>
        </p:cxnSp>
        <p:cxnSp>
          <p:nvCxnSpPr>
            <p:cNvPr id="899" name="Shape 899"/>
            <p:cNvCxnSpPr/>
            <p:nvPr/>
          </p:nvCxnSpPr>
          <p:spPr>
            <a:xfrm>
              <a:off x="4405312" y="15216187"/>
              <a:ext cx="9786937" cy="0"/>
            </a:xfrm>
            <a:prstGeom prst="straightConnector1">
              <a:avLst/>
            </a:prstGeom>
            <a:noFill/>
            <a:ln cap="rnd" cmpd="sng" w="9525">
              <a:solidFill>
                <a:srgbClr val="000000"/>
              </a:solidFill>
              <a:prstDash val="solid"/>
              <a:miter/>
              <a:headEnd len="med" w="med" type="none"/>
              <a:tailEnd len="med" w="med" type="none"/>
            </a:ln>
          </p:spPr>
        </p:cxnSp>
        <p:cxnSp>
          <p:nvCxnSpPr>
            <p:cNvPr id="900" name="Shape 900"/>
            <p:cNvCxnSpPr/>
            <p:nvPr/>
          </p:nvCxnSpPr>
          <p:spPr>
            <a:xfrm>
              <a:off x="5238750" y="10596561"/>
              <a:ext cx="517524" cy="1357312"/>
            </a:xfrm>
            <a:prstGeom prst="straightConnector1">
              <a:avLst/>
            </a:prstGeom>
            <a:noFill/>
            <a:ln cap="rnd" cmpd="sng" w="9525">
              <a:solidFill>
                <a:srgbClr val="000000"/>
              </a:solidFill>
              <a:prstDash val="solid"/>
              <a:miter/>
              <a:headEnd len="lg" w="lg" type="stealth"/>
              <a:tailEnd len="lg" w="lg" type="stealth"/>
            </a:ln>
          </p:spPr>
        </p:cxnSp>
        <p:cxnSp>
          <p:nvCxnSpPr>
            <p:cNvPr id="901" name="Shape 901"/>
            <p:cNvCxnSpPr/>
            <p:nvPr/>
          </p:nvCxnSpPr>
          <p:spPr>
            <a:xfrm>
              <a:off x="7691436" y="10358436"/>
              <a:ext cx="0" cy="1595436"/>
            </a:xfrm>
            <a:prstGeom prst="straightConnector1">
              <a:avLst/>
            </a:prstGeom>
            <a:noFill/>
            <a:ln cap="rnd" cmpd="sng" w="9525">
              <a:solidFill>
                <a:srgbClr val="000000"/>
              </a:solidFill>
              <a:prstDash val="solid"/>
              <a:miter/>
              <a:headEnd len="lg" w="lg" type="stealth"/>
              <a:tailEnd len="lg" w="lg" type="stealth"/>
            </a:ln>
          </p:spPr>
        </p:cxnSp>
        <p:cxnSp>
          <p:nvCxnSpPr>
            <p:cNvPr id="902" name="Shape 902"/>
            <p:cNvCxnSpPr/>
            <p:nvPr/>
          </p:nvCxnSpPr>
          <p:spPr>
            <a:xfrm>
              <a:off x="11087100" y="8359775"/>
              <a:ext cx="0" cy="490537"/>
            </a:xfrm>
            <a:prstGeom prst="straightConnector1">
              <a:avLst/>
            </a:prstGeom>
            <a:noFill/>
            <a:ln cap="rnd" cmpd="sng" w="9525">
              <a:solidFill>
                <a:srgbClr val="000000"/>
              </a:solidFill>
              <a:prstDash val="solid"/>
              <a:miter/>
              <a:headEnd len="lg" w="lg" type="stealth"/>
              <a:tailEnd len="lg" w="lg" type="stealth"/>
            </a:ln>
          </p:spPr>
        </p:cxnSp>
        <p:cxnSp>
          <p:nvCxnSpPr>
            <p:cNvPr id="903" name="Shape 903"/>
            <p:cNvCxnSpPr/>
            <p:nvPr/>
          </p:nvCxnSpPr>
          <p:spPr>
            <a:xfrm flipH="1" rot="10800000">
              <a:off x="12396786" y="9691687"/>
              <a:ext cx="1136649" cy="341311"/>
            </a:xfrm>
            <a:prstGeom prst="straightConnector1">
              <a:avLst/>
            </a:prstGeom>
            <a:noFill/>
            <a:ln cap="rnd" cmpd="sng" w="9525">
              <a:solidFill>
                <a:srgbClr val="000000"/>
              </a:solidFill>
              <a:prstDash val="solid"/>
              <a:miter/>
              <a:headEnd len="lg" w="lg" type="stealth"/>
              <a:tailEnd len="lg" w="lg" type="stealth"/>
            </a:ln>
          </p:spPr>
        </p:cxnSp>
        <p:cxnSp>
          <p:nvCxnSpPr>
            <p:cNvPr id="904" name="Shape 904"/>
            <p:cNvCxnSpPr/>
            <p:nvPr/>
          </p:nvCxnSpPr>
          <p:spPr>
            <a:xfrm flipH="1">
              <a:off x="13182600" y="10125075"/>
              <a:ext cx="795337" cy="1828800"/>
            </a:xfrm>
            <a:prstGeom prst="straightConnector1">
              <a:avLst/>
            </a:prstGeom>
            <a:noFill/>
            <a:ln cap="rnd" cmpd="sng" w="9525">
              <a:solidFill>
                <a:srgbClr val="000000"/>
              </a:solidFill>
              <a:prstDash val="solid"/>
              <a:miter/>
              <a:headEnd len="lg" w="lg" type="stealth"/>
              <a:tailEnd len="lg" w="lg" type="stealth"/>
            </a:ln>
          </p:spPr>
        </p:cxnSp>
        <p:cxnSp>
          <p:nvCxnSpPr>
            <p:cNvPr id="905" name="Shape 905"/>
            <p:cNvCxnSpPr/>
            <p:nvPr/>
          </p:nvCxnSpPr>
          <p:spPr>
            <a:xfrm>
              <a:off x="4357687" y="5905500"/>
              <a:ext cx="10667999" cy="0"/>
            </a:xfrm>
            <a:prstGeom prst="straightConnector1">
              <a:avLst/>
            </a:prstGeom>
            <a:noFill/>
            <a:ln cap="rnd" cmpd="sng" w="9525">
              <a:solidFill>
                <a:srgbClr val="000000"/>
              </a:solidFill>
              <a:prstDash val="solid"/>
              <a:miter/>
              <a:headEnd len="med" w="med" type="none"/>
              <a:tailEnd len="med" w="med" type="none"/>
            </a:ln>
          </p:spPr>
        </p:cxnSp>
        <p:cxnSp>
          <p:nvCxnSpPr>
            <p:cNvPr id="906" name="Shape 906"/>
            <p:cNvCxnSpPr/>
            <p:nvPr/>
          </p:nvCxnSpPr>
          <p:spPr>
            <a:xfrm>
              <a:off x="4381500" y="6548437"/>
              <a:ext cx="10667999" cy="0"/>
            </a:xfrm>
            <a:prstGeom prst="straightConnector1">
              <a:avLst/>
            </a:prstGeom>
            <a:noFill/>
            <a:ln cap="rnd" cmpd="sng" w="9525">
              <a:solidFill>
                <a:srgbClr val="000000"/>
              </a:solidFill>
              <a:prstDash val="solid"/>
              <a:miter/>
              <a:headEnd len="med" w="med" type="none"/>
              <a:tailEnd len="med" w="med" type="none"/>
            </a:ln>
          </p:spPr>
        </p:cxnSp>
        <p:sp>
          <p:nvSpPr>
            <p:cNvPr id="907" name="Shape 907"/>
            <p:cNvSpPr txBox="1"/>
            <p:nvPr/>
          </p:nvSpPr>
          <p:spPr>
            <a:xfrm>
              <a:off x="2895600" y="5784850"/>
              <a:ext cx="1681161" cy="9064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User</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Interface</a:t>
              </a:r>
            </a:p>
          </p:txBody>
        </p:sp>
        <p:cxnSp>
          <p:nvCxnSpPr>
            <p:cNvPr id="908" name="Shape 908"/>
            <p:cNvCxnSpPr/>
            <p:nvPr/>
          </p:nvCxnSpPr>
          <p:spPr>
            <a:xfrm>
              <a:off x="6334125" y="5905500"/>
              <a:ext cx="0" cy="642936"/>
            </a:xfrm>
            <a:prstGeom prst="straightConnector1">
              <a:avLst/>
            </a:prstGeom>
            <a:noFill/>
            <a:ln cap="rnd" cmpd="sng" w="9525">
              <a:solidFill>
                <a:srgbClr val="000000"/>
              </a:solidFill>
              <a:prstDash val="solid"/>
              <a:miter/>
              <a:headEnd len="med" w="med" type="none"/>
              <a:tailEnd len="med" w="med" type="none"/>
            </a:ln>
          </p:spPr>
        </p:cxnSp>
        <p:cxnSp>
          <p:nvCxnSpPr>
            <p:cNvPr id="909" name="Shape 909"/>
            <p:cNvCxnSpPr/>
            <p:nvPr/>
          </p:nvCxnSpPr>
          <p:spPr>
            <a:xfrm>
              <a:off x="8453436" y="5905500"/>
              <a:ext cx="0" cy="642936"/>
            </a:xfrm>
            <a:prstGeom prst="straightConnector1">
              <a:avLst/>
            </a:prstGeom>
            <a:noFill/>
            <a:ln cap="rnd" cmpd="sng" w="9525">
              <a:solidFill>
                <a:srgbClr val="000000"/>
              </a:solidFill>
              <a:prstDash val="solid"/>
              <a:miter/>
              <a:headEnd len="med" w="med" type="none"/>
              <a:tailEnd len="med" w="med" type="none"/>
            </a:ln>
          </p:spPr>
        </p:cxnSp>
        <p:cxnSp>
          <p:nvCxnSpPr>
            <p:cNvPr id="910" name="Shape 910"/>
            <p:cNvCxnSpPr/>
            <p:nvPr/>
          </p:nvCxnSpPr>
          <p:spPr>
            <a:xfrm>
              <a:off x="10668000" y="5905500"/>
              <a:ext cx="0" cy="642936"/>
            </a:xfrm>
            <a:prstGeom prst="straightConnector1">
              <a:avLst/>
            </a:prstGeom>
            <a:noFill/>
            <a:ln cap="rnd" cmpd="sng" w="9525">
              <a:solidFill>
                <a:srgbClr val="000000"/>
              </a:solidFill>
              <a:prstDash val="solid"/>
              <a:miter/>
              <a:headEnd len="med" w="med" type="none"/>
              <a:tailEnd len="med" w="med" type="none"/>
            </a:ln>
          </p:spPr>
        </p:cxnSp>
        <p:cxnSp>
          <p:nvCxnSpPr>
            <p:cNvPr id="911" name="Shape 911"/>
            <p:cNvCxnSpPr/>
            <p:nvPr/>
          </p:nvCxnSpPr>
          <p:spPr>
            <a:xfrm>
              <a:off x="12930186" y="5905500"/>
              <a:ext cx="0" cy="642936"/>
            </a:xfrm>
            <a:prstGeom prst="straightConnector1">
              <a:avLst/>
            </a:prstGeom>
            <a:noFill/>
            <a:ln cap="rnd" cmpd="sng" w="9525">
              <a:solidFill>
                <a:srgbClr val="000000"/>
              </a:solidFill>
              <a:prstDash val="solid"/>
              <a:miter/>
              <a:headEnd len="med" w="med" type="none"/>
              <a:tailEnd len="med" w="med" type="none"/>
            </a:ln>
          </p:spPr>
        </p:cxnSp>
        <p:sp>
          <p:nvSpPr>
            <p:cNvPr id="912" name="Shape 912"/>
            <p:cNvSpPr txBox="1"/>
            <p:nvPr/>
          </p:nvSpPr>
          <p:spPr>
            <a:xfrm>
              <a:off x="4681537" y="5954712"/>
              <a:ext cx="1220786" cy="568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G U I</a:t>
              </a:r>
            </a:p>
          </p:txBody>
        </p:sp>
        <p:sp>
          <p:nvSpPr>
            <p:cNvPr id="913" name="Shape 913"/>
            <p:cNvSpPr txBox="1"/>
            <p:nvPr/>
          </p:nvSpPr>
          <p:spPr>
            <a:xfrm>
              <a:off x="6777036" y="5973762"/>
              <a:ext cx="1328737" cy="568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W e b</a:t>
              </a:r>
            </a:p>
          </p:txBody>
        </p:sp>
        <p:sp>
          <p:nvSpPr>
            <p:cNvPr id="914" name="Shape 914"/>
            <p:cNvSpPr txBox="1"/>
            <p:nvPr/>
          </p:nvSpPr>
          <p:spPr>
            <a:xfrm>
              <a:off x="8774111" y="5954712"/>
              <a:ext cx="1516061" cy="568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E m a i l</a:t>
              </a:r>
            </a:p>
          </p:txBody>
        </p:sp>
        <p:sp>
          <p:nvSpPr>
            <p:cNvPr id="915" name="Shape 915"/>
            <p:cNvSpPr txBox="1"/>
            <p:nvPr/>
          </p:nvSpPr>
          <p:spPr>
            <a:xfrm>
              <a:off x="11066461" y="5954712"/>
              <a:ext cx="1681161" cy="568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S M S</a:t>
              </a:r>
            </a:p>
          </p:txBody>
        </p:sp>
        <p:sp>
          <p:nvSpPr>
            <p:cNvPr id="916" name="Shape 916"/>
            <p:cNvSpPr txBox="1"/>
            <p:nvPr/>
          </p:nvSpPr>
          <p:spPr>
            <a:xfrm>
              <a:off x="13181012" y="5619750"/>
              <a:ext cx="1685925" cy="9858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 .</a:t>
              </a:r>
            </a:p>
          </p:txBody>
        </p:sp>
        <p:sp>
          <p:nvSpPr>
            <p:cNvPr id="917" name="Shape 917"/>
            <p:cNvSpPr txBox="1"/>
            <p:nvPr/>
          </p:nvSpPr>
          <p:spPr>
            <a:xfrm>
              <a:off x="12588875" y="12001500"/>
              <a:ext cx="1685925" cy="9858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 .</a:t>
              </a:r>
            </a:p>
          </p:txBody>
        </p:sp>
        <p:sp>
          <p:nvSpPr>
            <p:cNvPr id="918" name="Shape 918"/>
            <p:cNvSpPr txBox="1"/>
            <p:nvPr/>
          </p:nvSpPr>
          <p:spPr>
            <a:xfrm>
              <a:off x="8043861" y="13385800"/>
              <a:ext cx="2744786"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T C P / U D P</a:t>
              </a:r>
            </a:p>
          </p:txBody>
        </p:sp>
        <p:sp>
          <p:nvSpPr>
            <p:cNvPr id="919" name="Shape 919"/>
            <p:cNvSpPr txBox="1"/>
            <p:nvPr/>
          </p:nvSpPr>
          <p:spPr>
            <a:xfrm>
              <a:off x="7970836" y="14406562"/>
              <a:ext cx="2744786" cy="6080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I P</a:t>
              </a:r>
            </a:p>
          </p:txBody>
        </p:sp>
        <p:sp>
          <p:nvSpPr>
            <p:cNvPr id="920" name="Shape 920"/>
            <p:cNvSpPr/>
            <p:nvPr/>
          </p:nvSpPr>
          <p:spPr>
            <a:xfrm>
              <a:off x="9105900" y="15454312"/>
              <a:ext cx="466725" cy="762000"/>
            </a:xfrm>
            <a:prstGeom prst="upDownArrow">
              <a:avLst>
                <a:gd fmla="val 50000" name="adj1"/>
                <a:gd fmla="val 50000" name="adj2"/>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21" name="Shape 921"/>
            <p:cNvSpPr txBox="1"/>
            <p:nvPr/>
          </p:nvSpPr>
          <p:spPr>
            <a:xfrm>
              <a:off x="9404350" y="15554325"/>
              <a:ext cx="1562099" cy="606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To NEs</a:t>
              </a:r>
            </a:p>
          </p:txBody>
        </p:sp>
        <p:sp>
          <p:nvSpPr>
            <p:cNvPr id="922" name="Shape 922"/>
            <p:cNvSpPr txBox="1"/>
            <p:nvPr/>
          </p:nvSpPr>
          <p:spPr>
            <a:xfrm>
              <a:off x="2814636" y="12261850"/>
              <a:ext cx="1689100" cy="9064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Mgmt</a:t>
              </a:r>
            </a:p>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Protocols</a:t>
              </a:r>
            </a:p>
          </p:txBody>
        </p:sp>
      </p:grpSp>
      <p:sp>
        <p:nvSpPr>
          <p:cNvPr id="923" name="Shape 923"/>
          <p:cNvSpPr txBox="1"/>
          <p:nvPr/>
        </p:nvSpPr>
        <p:spPr>
          <a:xfrm>
            <a:off x="593725" y="6056312"/>
            <a:ext cx="5191125"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Modular architecture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Managed object database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Configuration Manager / Discovery Module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Fault Manager</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Performance Manager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Module Layers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Lower (core) layer: Performs business logic</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Upper layer: Graphical User Interface (GUI)</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8" name="Shape 928"/>
        <p:cNvGrpSpPr/>
        <p:nvPr/>
      </p:nvGrpSpPr>
      <p:grpSpPr>
        <a:xfrm>
          <a:off x="0" y="0"/>
          <a:ext cx="0" cy="0"/>
          <a:chOff x="0" y="0"/>
          <a:chExt cx="0" cy="0"/>
        </a:xfrm>
      </p:grpSpPr>
      <p:sp>
        <p:nvSpPr>
          <p:cNvPr id="929" name="Shape 92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930" name="Shape 930"/>
          <p:cNvCxnSpPr/>
          <p:nvPr/>
        </p:nvCxnSpPr>
        <p:spPr>
          <a:xfrm>
            <a:off x="609600" y="5562600"/>
            <a:ext cx="5638800" cy="0"/>
          </a:xfrm>
          <a:prstGeom prst="straightConnector1">
            <a:avLst/>
          </a:prstGeom>
          <a:noFill/>
          <a:ln cap="rnd" cmpd="sng" w="12700">
            <a:solidFill>
              <a:schemeClr val="dk1"/>
            </a:solidFill>
            <a:prstDash val="solid"/>
            <a:miter/>
            <a:headEnd len="med" w="med" type="none"/>
            <a:tailEnd len="med" w="med" type="none"/>
          </a:ln>
        </p:spPr>
      </p:cxnSp>
      <p:sp>
        <p:nvSpPr>
          <p:cNvPr id="931" name="Shape 931"/>
          <p:cNvSpPr txBox="1"/>
          <p:nvPr/>
        </p:nvSpPr>
        <p:spPr>
          <a:xfrm>
            <a:off x="0" y="5562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932" name="Shape 93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33" name="Shape 933"/>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934" name="Shape 934"/>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Server Key Design Decisions</a:t>
            </a:r>
          </a:p>
        </p:txBody>
      </p:sp>
      <p:cxnSp>
        <p:nvCxnSpPr>
          <p:cNvPr id="935" name="Shape 935"/>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36" name="Shape 936"/>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937" name="Shape 937"/>
          <p:cNvSpPr txBox="1"/>
          <p:nvPr/>
        </p:nvSpPr>
        <p:spPr>
          <a:xfrm>
            <a:off x="0" y="2509836"/>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38" name="Shape 938"/>
          <p:cNvSpPr txBox="1"/>
          <p:nvPr/>
        </p:nvSpPr>
        <p:spPr>
          <a:xfrm>
            <a:off x="381000" y="1905000"/>
            <a:ext cx="6111875"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Modular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Object-oriented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Scalable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Real-time response for handling notifications; Priority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Software structure: Threads and Processes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Relational DBMS: Oracle, DB2, SQL</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GUI: Browser-based.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User-friendly interface</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3" name="Shape 943"/>
        <p:cNvGrpSpPr/>
        <p:nvPr/>
      </p:nvGrpSpPr>
      <p:grpSpPr>
        <a:xfrm>
          <a:off x="0" y="0"/>
          <a:ext cx="0" cy="0"/>
          <a:chOff x="0" y="0"/>
          <a:chExt cx="0" cy="0"/>
        </a:xfrm>
      </p:grpSpPr>
      <p:sp>
        <p:nvSpPr>
          <p:cNvPr id="944" name="Shape 94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945" name="Shape 945"/>
          <p:cNvCxnSpPr/>
          <p:nvPr/>
        </p:nvCxnSpPr>
        <p:spPr>
          <a:xfrm>
            <a:off x="609600" y="5562600"/>
            <a:ext cx="5638800" cy="0"/>
          </a:xfrm>
          <a:prstGeom prst="straightConnector1">
            <a:avLst/>
          </a:prstGeom>
          <a:noFill/>
          <a:ln cap="rnd" cmpd="sng" w="12700">
            <a:solidFill>
              <a:schemeClr val="dk1"/>
            </a:solidFill>
            <a:prstDash val="solid"/>
            <a:miter/>
            <a:headEnd len="med" w="med" type="none"/>
            <a:tailEnd len="med" w="med" type="none"/>
          </a:ln>
        </p:spPr>
      </p:cxnSp>
      <p:sp>
        <p:nvSpPr>
          <p:cNvPr id="946" name="Shape 946"/>
          <p:cNvSpPr txBox="1"/>
          <p:nvPr/>
        </p:nvSpPr>
        <p:spPr>
          <a:xfrm>
            <a:off x="0" y="5562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947" name="Shape 94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48" name="Shape 948"/>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949" name="Shape 949"/>
          <p:cNvSpPr txBox="1"/>
          <p:nvPr>
            <p:ph idx="4294967295"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Design Decisions: Scalability</a:t>
            </a:r>
          </a:p>
        </p:txBody>
      </p:sp>
      <p:cxnSp>
        <p:nvCxnSpPr>
          <p:cNvPr id="950" name="Shape 95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51" name="Shape 95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952" name="Shape 952"/>
          <p:cNvSpPr txBox="1"/>
          <p:nvPr/>
        </p:nvSpPr>
        <p:spPr>
          <a:xfrm>
            <a:off x="0" y="2509836"/>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953" name="Shape 953"/>
          <p:cNvPicPr preferRelativeResize="0"/>
          <p:nvPr/>
        </p:nvPicPr>
        <p:blipFill rotWithShape="1">
          <a:blip r:embed="rId3">
            <a:alphaModFix/>
          </a:blip>
          <a:srcRect b="0" l="0" r="0" t="0"/>
          <a:stretch/>
        </p:blipFill>
        <p:spPr>
          <a:xfrm>
            <a:off x="609600" y="1219200"/>
            <a:ext cx="5238750" cy="4124325"/>
          </a:xfrm>
          <a:prstGeom prst="rect">
            <a:avLst/>
          </a:prstGeom>
          <a:noFill/>
          <a:ln>
            <a:noFill/>
          </a:ln>
        </p:spPr>
      </p:pic>
      <p:sp>
        <p:nvSpPr>
          <p:cNvPr id="954" name="Shape 954"/>
          <p:cNvSpPr txBox="1"/>
          <p:nvPr/>
        </p:nvSpPr>
        <p:spPr>
          <a:xfrm>
            <a:off x="457200" y="6019800"/>
            <a:ext cx="6156324"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Limited scalability achieved with more powerful hardware: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Compare (a) and (b)</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Scalability increased with multiple CPUs sharing memory</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(SMP): (c) above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As SMP gets expensive, redesign software with cluster of</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MSPs interconnected by high-speed LAN: (d) above</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9" name="Shape 959"/>
        <p:cNvGrpSpPr/>
        <p:nvPr/>
      </p:nvGrpSpPr>
      <p:grpSpPr>
        <a:xfrm>
          <a:off x="0" y="0"/>
          <a:ext cx="0" cy="0"/>
          <a:chOff x="0" y="0"/>
          <a:chExt cx="0" cy="0"/>
        </a:xfrm>
      </p:grpSpPr>
      <p:sp>
        <p:nvSpPr>
          <p:cNvPr id="960" name="Shape 96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961" name="Shape 961"/>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962" name="Shape 962"/>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963" name="Shape 96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64" name="Shape 964"/>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965" name="Shape 965"/>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Discovery Module</a:t>
            </a:r>
          </a:p>
        </p:txBody>
      </p:sp>
      <p:cxnSp>
        <p:nvCxnSpPr>
          <p:cNvPr id="966" name="Shape 96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67" name="Shape 96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968" name="Shape 968"/>
          <p:cNvSpPr txBox="1"/>
          <p:nvPr/>
        </p:nvSpPr>
        <p:spPr>
          <a:xfrm>
            <a:off x="609600" y="1828800"/>
            <a:ext cx="5356225" cy="20145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Discovers topology of network</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Auto-discovery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Manual configuration</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Discovery queries for NEs in specified range of IP</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Found IP NEs are queried for specific details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Discovery process is configures with parameters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given in the above table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3" name="Shape 973"/>
        <p:cNvGrpSpPr/>
        <p:nvPr/>
      </p:nvGrpSpPr>
      <p:grpSpPr>
        <a:xfrm>
          <a:off x="0" y="0"/>
          <a:ext cx="0" cy="0"/>
          <a:chOff x="0" y="0"/>
          <a:chExt cx="0" cy="0"/>
        </a:xfrm>
      </p:grpSpPr>
      <p:sp>
        <p:nvSpPr>
          <p:cNvPr id="974" name="Shape 97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975" name="Shape 975"/>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976" name="Shape 976"/>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977" name="Shape 97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78" name="Shape 978"/>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979" name="Shape 979"/>
          <p:cNvSpPr txBox="1"/>
          <p:nvPr>
            <p:ph idx="4294967295"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Discovery Parameters </a:t>
            </a:r>
          </a:p>
        </p:txBody>
      </p:sp>
      <p:cxnSp>
        <p:nvCxnSpPr>
          <p:cNvPr id="980" name="Shape 98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81" name="Shape 98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aphicFrame>
        <p:nvGraphicFramePr>
          <p:cNvPr id="982" name="Shape 982"/>
          <p:cNvGraphicFramePr/>
          <p:nvPr/>
        </p:nvGraphicFramePr>
        <p:xfrm>
          <a:off x="838200" y="1447800"/>
          <a:ext cx="3000000" cy="3000000"/>
        </p:xfrm>
        <a:graphic>
          <a:graphicData uri="http://schemas.openxmlformats.org/drawingml/2006/table">
            <a:tbl>
              <a:tblPr>
                <a:noFill/>
                <a:tableStyleId>{4B3BC37E-D401-46B4-AA91-3138AB413337}</a:tableStyleId>
              </a:tblPr>
              <a:tblGrid>
                <a:gridCol w="1377950"/>
                <a:gridCol w="1657350"/>
                <a:gridCol w="2178050"/>
              </a:tblGrid>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Parameter</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Value</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Description</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61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IP addresses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10.0.0.1 </a:t>
                      </a: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Times New Roman"/>
                          <a:ea typeface="Times New Roman"/>
                          <a:cs typeface="Times New Roman"/>
                          <a:sym typeface="Times New Roman"/>
                        </a:rPr>
                        <a:t> 10.0.0.254, 192.168.0.0 / 24</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 range or list of IP addresses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397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Wait Interval</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10 secs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Waiting time between discovery of successive IPs to minimize load on the network</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SNMP version</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v1</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v1, v2c, or v3</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SNMP community</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Times New Roman"/>
                          <a:ea typeface="Times New Roman"/>
                          <a:cs typeface="Times New Roman"/>
                          <a:sym typeface="Times New Roman"/>
                        </a:rPr>
                        <a:t>public</a:t>
                      </a:r>
                      <a:r>
                        <a:rPr b="0" i="0" lang="en-US" sz="1200" u="none" cap="none" strike="noStrike">
                          <a:solidFill>
                            <a:schemeClr val="dk1"/>
                          </a:solidFill>
                          <a:latin typeface="Arial"/>
                          <a:ea typeface="Arial"/>
                          <a:cs typeface="Arial"/>
                          <a:sym typeface="Arial"/>
                        </a:rPr>
                        <a:t>”</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 commonly-used value</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Discover types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Router, server, switch</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Only elements of these types are added to the MODB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Ignore types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PC, UPS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Elements of these types are not added to the MODB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983" name="Shape 983"/>
          <p:cNvSpPr txBox="1"/>
          <p:nvPr/>
        </p:nvSpPr>
        <p:spPr>
          <a:xfrm>
            <a:off x="593725" y="5446712"/>
            <a:ext cx="5546724"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Discovery parameters are set in the discovery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configuration file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Discovery parameters chosen to manage the scope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of NEs discovered and the time for discovery run</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8" name="Shape 988"/>
        <p:cNvGrpSpPr/>
        <p:nvPr/>
      </p:nvGrpSpPr>
      <p:grpSpPr>
        <a:xfrm>
          <a:off x="0" y="0"/>
          <a:ext cx="0" cy="0"/>
          <a:chOff x="0" y="0"/>
          <a:chExt cx="0" cy="0"/>
        </a:xfrm>
      </p:grpSpPr>
      <p:sp>
        <p:nvSpPr>
          <p:cNvPr id="989" name="Shape 98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990" name="Shape 99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991" name="Shape 99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992" name="Shape 992"/>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Discovery Procedure</a:t>
            </a:r>
          </a:p>
        </p:txBody>
      </p:sp>
      <p:cxnSp>
        <p:nvCxnSpPr>
          <p:cNvPr id="993" name="Shape 99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994" name="Shape 99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995" name="Shape 995"/>
          <p:cNvSpPr txBox="1"/>
          <p:nvPr/>
        </p:nvSpPr>
        <p:spPr>
          <a:xfrm>
            <a:off x="-228600" y="460375"/>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996" name="Shape 996"/>
          <p:cNvSpPr txBox="1"/>
          <p:nvPr/>
        </p:nvSpPr>
        <p:spPr>
          <a:xfrm>
            <a:off x="228600" y="460375"/>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997" name="Shape 997"/>
          <p:cNvPicPr preferRelativeResize="0"/>
          <p:nvPr/>
        </p:nvPicPr>
        <p:blipFill rotWithShape="1">
          <a:blip r:embed="rId3">
            <a:alphaModFix/>
          </a:blip>
          <a:srcRect b="0" l="0" r="0" t="0"/>
          <a:stretch/>
        </p:blipFill>
        <p:spPr>
          <a:xfrm>
            <a:off x="1624012" y="1295400"/>
            <a:ext cx="4167186" cy="6934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2" name="Shape 1002"/>
        <p:cNvGrpSpPr/>
        <p:nvPr/>
      </p:nvGrpSpPr>
      <p:grpSpPr>
        <a:xfrm>
          <a:off x="0" y="0"/>
          <a:ext cx="0" cy="0"/>
          <a:chOff x="0" y="0"/>
          <a:chExt cx="0" cy="0"/>
        </a:xfrm>
      </p:grpSpPr>
      <p:sp>
        <p:nvSpPr>
          <p:cNvPr id="1003" name="Shape 100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004" name="Shape 100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005" name="Shape 1005"/>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006" name="Shape 100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007" name="Shape 1007"/>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008" name="Shape 1008"/>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Rediscovery</a:t>
            </a:r>
          </a:p>
        </p:txBody>
      </p:sp>
      <p:cxnSp>
        <p:nvCxnSpPr>
          <p:cNvPr id="1009" name="Shape 100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010" name="Shape 101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011" name="Shape 1011"/>
          <p:cNvSpPr txBox="1"/>
          <p:nvPr/>
        </p:nvSpPr>
        <p:spPr>
          <a:xfrm>
            <a:off x="517525" y="1560512"/>
            <a:ext cx="5911850" cy="2563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Periodic check by NMS NEs in the network with MDB</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for changes in the network</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Deleted NEs are detected by scheduled polling and to</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be manually deleted by the operator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New NEs are discovered by simpler discovery process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and added to MDB</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Discovered components are compared to the ones in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MDB and the difference reported for appropriate action</a:t>
            </a: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5" name="Shape 135"/>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6" name="Shape 136"/>
          <p:cNvSpPr txBox="1"/>
          <p:nvPr/>
        </p:nvSpPr>
        <p:spPr>
          <a:xfrm>
            <a:off x="5638800" y="8342311"/>
            <a:ext cx="6857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7" name="Shape 137"/>
          <p:cNvSpPr txBox="1"/>
          <p:nvPr/>
        </p:nvSpPr>
        <p:spPr>
          <a:xfrm>
            <a:off x="457200" y="1143000"/>
            <a:ext cx="5867400" cy="3300412"/>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An interactive program for querying Internet</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Domain Name System servers</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Converts a hostname into an IP address and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vice versa querying DNS</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Useful to identify the subnet a host or node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belongs to</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Lists contents of a domain, displaying DNS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record</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with BSD UNIX; FTP from uunet.uu.net</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in Windows NT</a:t>
            </a:r>
          </a:p>
        </p:txBody>
      </p:sp>
      <p:pic>
        <p:nvPicPr>
          <p:cNvPr id="138" name="Shape 138"/>
          <p:cNvPicPr preferRelativeResize="0"/>
          <p:nvPr/>
        </p:nvPicPr>
        <p:blipFill rotWithShape="1">
          <a:blip r:embed="rId3">
            <a:alphaModFix/>
          </a:blip>
          <a:srcRect b="0" l="0" r="0" t="0"/>
          <a:stretch/>
        </p:blipFill>
        <p:spPr>
          <a:xfrm>
            <a:off x="609600" y="5791200"/>
            <a:ext cx="5486399" cy="1835150"/>
          </a:xfrm>
          <a:prstGeom prst="rect">
            <a:avLst/>
          </a:prstGeom>
          <a:noFill/>
          <a:ln>
            <a:noFill/>
          </a:ln>
        </p:spPr>
      </p:pic>
      <p:sp>
        <p:nvSpPr>
          <p:cNvPr id="139" name="Shape 139"/>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40" name="Shape 140"/>
          <p:cNvSpPr txBox="1"/>
          <p:nvPr/>
        </p:nvSpPr>
        <p:spPr>
          <a:xfrm>
            <a:off x="441325" y="5307012"/>
            <a:ext cx="131286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Example:</a:t>
            </a:r>
          </a:p>
        </p:txBody>
      </p:sp>
      <p:cxnSp>
        <p:nvCxnSpPr>
          <p:cNvPr id="141" name="Shape 14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2" name="Shape 14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3" name="Shape 14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4" name="Shape 14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5" name="Shape 145"/>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nslookup</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6" name="Shape 1016"/>
        <p:cNvGrpSpPr/>
        <p:nvPr/>
      </p:nvGrpSpPr>
      <p:grpSpPr>
        <a:xfrm>
          <a:off x="0" y="0"/>
          <a:ext cx="0" cy="0"/>
          <a:chOff x="0" y="0"/>
          <a:chExt cx="0" cy="0"/>
        </a:xfrm>
      </p:grpSpPr>
      <p:sp>
        <p:nvSpPr>
          <p:cNvPr id="1017" name="Shape 101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018" name="Shape 1018"/>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019" name="Shape 1019"/>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020" name="Shape 102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021" name="Shape 102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022" name="Shape 1022"/>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Topology</a:t>
            </a:r>
          </a:p>
        </p:txBody>
      </p:sp>
      <p:cxnSp>
        <p:nvCxnSpPr>
          <p:cNvPr id="1023" name="Shape 102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024" name="Shape 102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pSp>
        <p:nvGrpSpPr>
          <p:cNvPr id="1025" name="Shape 1025"/>
          <p:cNvGrpSpPr/>
          <p:nvPr/>
        </p:nvGrpSpPr>
        <p:grpSpPr>
          <a:xfrm>
            <a:off x="761999" y="1219200"/>
            <a:ext cx="4953000" cy="3352799"/>
            <a:chOff x="5861050" y="15619412"/>
            <a:chExt cx="8008937" cy="6142036"/>
          </a:xfrm>
        </p:grpSpPr>
        <p:sp>
          <p:nvSpPr>
            <p:cNvPr id="1026" name="Shape 1026"/>
            <p:cNvSpPr txBox="1"/>
            <p:nvPr/>
          </p:nvSpPr>
          <p:spPr>
            <a:xfrm>
              <a:off x="6845300" y="15619412"/>
              <a:ext cx="5738811" cy="2547936"/>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R</a:t>
              </a:r>
              <a:r>
                <a:rPr b="0" baseline="-25000" i="0" lang="en-US" sz="1200" u="none" cap="none" strike="noStrike">
                  <a:solidFill>
                    <a:schemeClr val="dk1"/>
                  </a:solidFill>
                  <a:latin typeface="Arial"/>
                  <a:ea typeface="Arial"/>
                  <a:cs typeface="Arial"/>
                  <a:sym typeface="Arial"/>
                </a:rPr>
                <a:t>1</a:t>
              </a:r>
            </a:p>
          </p:txBody>
        </p:sp>
        <p:sp>
          <p:nvSpPr>
            <p:cNvPr id="1027" name="Shape 1027"/>
            <p:cNvSpPr txBox="1"/>
            <p:nvPr/>
          </p:nvSpPr>
          <p:spPr>
            <a:xfrm>
              <a:off x="6702425" y="17667287"/>
              <a:ext cx="1736724" cy="5953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192.168.0.6</a:t>
              </a:r>
            </a:p>
          </p:txBody>
        </p:sp>
        <p:sp>
          <p:nvSpPr>
            <p:cNvPr id="1028" name="Shape 1028"/>
            <p:cNvSpPr txBox="1"/>
            <p:nvPr/>
          </p:nvSpPr>
          <p:spPr>
            <a:xfrm>
              <a:off x="8820150" y="17667287"/>
              <a:ext cx="1741486" cy="5953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192.168.1.1</a:t>
              </a:r>
            </a:p>
          </p:txBody>
        </p:sp>
        <p:sp>
          <p:nvSpPr>
            <p:cNvPr id="1029" name="Shape 1029"/>
            <p:cNvSpPr txBox="1"/>
            <p:nvPr/>
          </p:nvSpPr>
          <p:spPr>
            <a:xfrm>
              <a:off x="10964861" y="17667287"/>
              <a:ext cx="1739899" cy="5953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59.96.172.9</a:t>
              </a:r>
            </a:p>
          </p:txBody>
        </p:sp>
        <p:sp>
          <p:nvSpPr>
            <p:cNvPr id="1030" name="Shape 1030"/>
            <p:cNvSpPr txBox="1"/>
            <p:nvPr/>
          </p:nvSpPr>
          <p:spPr>
            <a:xfrm>
              <a:off x="9369425" y="20975637"/>
              <a:ext cx="906462" cy="785811"/>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R</a:t>
              </a:r>
              <a:r>
                <a:rPr b="0" baseline="-25000" i="0" lang="en-US" sz="1000" u="none" cap="none" strike="noStrike">
                  <a:solidFill>
                    <a:schemeClr val="dk1"/>
                  </a:solidFill>
                  <a:latin typeface="Arial"/>
                  <a:ea typeface="Arial"/>
                  <a:cs typeface="Arial"/>
                  <a:sym typeface="Arial"/>
                </a:rPr>
                <a:t>2</a:t>
              </a:r>
            </a:p>
          </p:txBody>
        </p:sp>
        <p:sp>
          <p:nvSpPr>
            <p:cNvPr id="1031" name="Shape 1031"/>
            <p:cNvSpPr txBox="1"/>
            <p:nvPr/>
          </p:nvSpPr>
          <p:spPr>
            <a:xfrm>
              <a:off x="11417300" y="20929600"/>
              <a:ext cx="904875" cy="785811"/>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000" u="none" cap="none" strike="noStrike">
                  <a:solidFill>
                    <a:schemeClr val="dk1"/>
                  </a:solidFill>
                  <a:latin typeface="Arial"/>
                  <a:ea typeface="Arial"/>
                  <a:cs typeface="Arial"/>
                  <a:sym typeface="Arial"/>
                </a:rPr>
                <a:t>R</a:t>
              </a:r>
              <a:r>
                <a:rPr b="0" baseline="-25000" i="0" lang="en-US" sz="1000" u="none" cap="none" strike="noStrike">
                  <a:solidFill>
                    <a:schemeClr val="dk1"/>
                  </a:solidFill>
                  <a:latin typeface="Arial"/>
                  <a:ea typeface="Arial"/>
                  <a:cs typeface="Arial"/>
                  <a:sym typeface="Arial"/>
                </a:rPr>
                <a:t>3</a:t>
              </a:r>
            </a:p>
          </p:txBody>
        </p:sp>
        <p:cxnSp>
          <p:nvCxnSpPr>
            <p:cNvPr id="1032" name="Shape 1032"/>
            <p:cNvCxnSpPr/>
            <p:nvPr/>
          </p:nvCxnSpPr>
          <p:spPr>
            <a:xfrm>
              <a:off x="9725025" y="18167350"/>
              <a:ext cx="0" cy="2808286"/>
            </a:xfrm>
            <a:prstGeom prst="straightConnector1">
              <a:avLst/>
            </a:prstGeom>
            <a:noFill/>
            <a:ln cap="rnd" cmpd="sng" w="9525">
              <a:solidFill>
                <a:srgbClr val="000000"/>
              </a:solidFill>
              <a:prstDash val="solid"/>
              <a:miter/>
              <a:headEnd len="med" w="med" type="none"/>
              <a:tailEnd len="med" w="med" type="none"/>
            </a:ln>
          </p:spPr>
        </p:cxnSp>
        <p:sp>
          <p:nvSpPr>
            <p:cNvPr id="1033" name="Shape 1033"/>
            <p:cNvSpPr txBox="1"/>
            <p:nvPr/>
          </p:nvSpPr>
          <p:spPr>
            <a:xfrm>
              <a:off x="8105775" y="20499387"/>
              <a:ext cx="1739899" cy="596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192.168.1.2</a:t>
              </a:r>
            </a:p>
          </p:txBody>
        </p:sp>
        <p:sp>
          <p:nvSpPr>
            <p:cNvPr id="1034" name="Shape 1034"/>
            <p:cNvSpPr txBox="1"/>
            <p:nvPr/>
          </p:nvSpPr>
          <p:spPr>
            <a:xfrm>
              <a:off x="11839575" y="20477162"/>
              <a:ext cx="2030412" cy="593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59.96.172.23</a:t>
              </a:r>
            </a:p>
          </p:txBody>
        </p:sp>
        <p:sp>
          <p:nvSpPr>
            <p:cNvPr id="1035" name="Shape 1035"/>
            <p:cNvSpPr txBox="1"/>
            <p:nvPr/>
          </p:nvSpPr>
          <p:spPr>
            <a:xfrm>
              <a:off x="5861050" y="18548350"/>
              <a:ext cx="1412874" cy="833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100 M</a:t>
              </a:r>
              <a:br>
                <a:rPr b="0" i="1" lang="en-US" sz="800" u="none" cap="none" strike="noStrike">
                  <a:solidFill>
                    <a:schemeClr val="dk1"/>
                  </a:solidFill>
                  <a:latin typeface="Arial"/>
                  <a:ea typeface="Arial"/>
                  <a:cs typeface="Arial"/>
                  <a:sym typeface="Arial"/>
                </a:rPr>
              </a:br>
              <a:r>
                <a:rPr b="0" i="1" lang="en-US" sz="800" u="none" cap="none" strike="noStrike">
                  <a:solidFill>
                    <a:schemeClr val="dk1"/>
                  </a:solidFill>
                  <a:latin typeface="Arial"/>
                  <a:ea typeface="Arial"/>
                  <a:cs typeface="Arial"/>
                  <a:sym typeface="Arial"/>
                </a:rPr>
                <a:t>Ethernet</a:t>
              </a:r>
            </a:p>
          </p:txBody>
        </p:sp>
        <p:sp>
          <p:nvSpPr>
            <p:cNvPr id="1036" name="Shape 1036"/>
            <p:cNvSpPr txBox="1"/>
            <p:nvPr/>
          </p:nvSpPr>
          <p:spPr>
            <a:xfrm>
              <a:off x="8837611" y="18310225"/>
              <a:ext cx="1152525" cy="833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64K</a:t>
              </a:r>
            </a:p>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PPP</a:t>
              </a:r>
            </a:p>
          </p:txBody>
        </p:sp>
        <p:sp>
          <p:nvSpPr>
            <p:cNvPr id="1037" name="Shape 1037"/>
            <p:cNvSpPr txBox="1"/>
            <p:nvPr/>
          </p:nvSpPr>
          <p:spPr>
            <a:xfrm>
              <a:off x="11864975" y="18238787"/>
              <a:ext cx="1147762" cy="831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2 M</a:t>
              </a:r>
            </a:p>
            <a:p>
              <a:pPr indent="0" lvl="0" marL="0" marR="0" rtl="0" algn="l">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HDLC</a:t>
              </a:r>
            </a:p>
          </p:txBody>
        </p:sp>
        <p:cxnSp>
          <p:nvCxnSpPr>
            <p:cNvPr id="1038" name="Shape 1038"/>
            <p:cNvCxnSpPr/>
            <p:nvPr/>
          </p:nvCxnSpPr>
          <p:spPr>
            <a:xfrm>
              <a:off x="7570786" y="18167350"/>
              <a:ext cx="1587" cy="2144712"/>
            </a:xfrm>
            <a:prstGeom prst="straightConnector1">
              <a:avLst/>
            </a:prstGeom>
            <a:noFill/>
            <a:ln cap="rnd" cmpd="sng" w="123825">
              <a:solidFill>
                <a:srgbClr val="000000"/>
              </a:solidFill>
              <a:prstDash val="solid"/>
              <a:miter/>
              <a:headEnd len="med" w="med" type="none"/>
              <a:tailEnd len="med" w="med" type="none"/>
            </a:ln>
          </p:spPr>
        </p:cxnSp>
        <p:cxnSp>
          <p:nvCxnSpPr>
            <p:cNvPr id="1039" name="Shape 1039"/>
            <p:cNvCxnSpPr/>
            <p:nvPr/>
          </p:nvCxnSpPr>
          <p:spPr>
            <a:xfrm>
              <a:off x="11837986" y="18167350"/>
              <a:ext cx="1587" cy="2757486"/>
            </a:xfrm>
            <a:prstGeom prst="straightConnector1">
              <a:avLst/>
            </a:prstGeom>
            <a:noFill/>
            <a:ln cap="rnd" cmpd="sng" w="50800">
              <a:solidFill>
                <a:srgbClr val="000000"/>
              </a:solidFill>
              <a:prstDash val="solid"/>
              <a:miter/>
              <a:headEnd len="med" w="med" type="none"/>
              <a:tailEnd len="med" w="med" type="none"/>
            </a:ln>
          </p:spPr>
        </p:cxnSp>
      </p:grpSp>
      <p:sp>
        <p:nvSpPr>
          <p:cNvPr id="1040" name="Shape 1040"/>
          <p:cNvSpPr txBox="1"/>
          <p:nvPr/>
        </p:nvSpPr>
        <p:spPr>
          <a:xfrm>
            <a:off x="295275" y="5257800"/>
            <a:ext cx="6562725"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Topology shows the nodes and interconnections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Nodes are routers and switches; Hubs are non-managed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Router information collected from router MIB variables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ipAdEntAddr &amp; ipAdEntIfIndex (ipAddressTable)</a:t>
            </a:r>
          </a:p>
          <a:p>
            <a:pPr indent="0" lvl="1" marL="457200" marR="0" rtl="0" algn="l">
              <a:lnSpc>
                <a:spcPct val="100000"/>
              </a:lnSpc>
              <a:spcBef>
                <a:spcPts val="0"/>
              </a:spcBef>
              <a:spcAft>
                <a:spcPts val="0"/>
              </a:spcAft>
              <a:buClr>
                <a:schemeClr val="dk1"/>
              </a:buClr>
              <a:buSzPct val="100000"/>
              <a:buFont typeface="Arial"/>
              <a:buChar char="•"/>
            </a:pPr>
            <a:r>
              <a:rPr b="0" i="1" lang="en-US" sz="1800" u="none" cap="none" strike="noStrike">
                <a:solidFill>
                  <a:schemeClr val="dk1"/>
                </a:solidFill>
                <a:latin typeface="Arial"/>
                <a:ea typeface="Arial"/>
                <a:cs typeface="Arial"/>
                <a:sym typeface="Arial"/>
              </a:rPr>
              <a:t> ipForwardNextHop ipForwardIfIndex (ipForwardingTable)</a:t>
            </a:r>
          </a:p>
          <a:p>
            <a:pPr indent="0" lvl="1" marL="457200" marR="0" rtl="0" algn="l">
              <a:lnSpc>
                <a:spcPct val="100000"/>
              </a:lnSpc>
              <a:spcBef>
                <a:spcPts val="0"/>
              </a:spcBef>
              <a:spcAft>
                <a:spcPts val="0"/>
              </a:spcAft>
              <a:buClr>
                <a:schemeClr val="dk1"/>
              </a:buClr>
              <a:buSzPct val="100000"/>
              <a:buFont typeface="Arial"/>
              <a:buChar char="•"/>
            </a:pPr>
            <a:r>
              <a:rPr b="0" i="1" lang="en-US" sz="1800" u="none" cap="none" strike="noStrike">
                <a:solidFill>
                  <a:schemeClr val="dk1"/>
                </a:solidFill>
                <a:latin typeface="Arial"/>
                <a:ea typeface="Arial"/>
                <a:cs typeface="Arial"/>
                <a:sym typeface="Arial"/>
              </a:rPr>
              <a:t> ifType  &amp;</a:t>
            </a: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ifSpeed</a:t>
            </a: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 (ifTable)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Switch information (RFC 1493)</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dot1dBaseNumPorts</a:t>
            </a:r>
          </a:p>
          <a:p>
            <a:pPr indent="0" lvl="1" marL="457200" marR="0" rtl="0" algn="l">
              <a:lnSpc>
                <a:spcPct val="100000"/>
              </a:lnSpc>
              <a:spcBef>
                <a:spcPts val="0"/>
              </a:spcBef>
              <a:spcAft>
                <a:spcPts val="0"/>
              </a:spcAft>
              <a:buClr>
                <a:schemeClr val="dk1"/>
              </a:buClr>
              <a:buSzPct val="100000"/>
              <a:buFont typeface="Arial"/>
              <a:buChar char="•"/>
            </a:pPr>
            <a:r>
              <a:rPr b="0" i="1" lang="en-US" sz="1800" u="none" cap="none" strike="noStrike">
                <a:solidFill>
                  <a:schemeClr val="dk1"/>
                </a:solidFill>
                <a:latin typeface="Arial"/>
                <a:ea typeface="Arial"/>
                <a:cs typeface="Arial"/>
                <a:sym typeface="Arial"/>
              </a:rPr>
              <a:t> dot1dStpPortTable</a:t>
            </a:r>
          </a:p>
          <a:p>
            <a:pPr indent="0" lvl="1" marL="457200" marR="0" rtl="0" algn="l">
              <a:lnSpc>
                <a:spcPct val="100000"/>
              </a:lnSpc>
              <a:spcBef>
                <a:spcPts val="0"/>
              </a:spcBef>
              <a:spcAft>
                <a:spcPts val="0"/>
              </a:spcAft>
              <a:buClr>
                <a:schemeClr val="dk1"/>
              </a:buClr>
              <a:buSzPct val="100000"/>
              <a:buFont typeface="Arial"/>
              <a:buChar char="•"/>
            </a:pPr>
            <a:r>
              <a:rPr b="0" i="1" lang="en-US" sz="1800" u="none" cap="none" strike="noStrike">
                <a:solidFill>
                  <a:schemeClr val="dk1"/>
                </a:solidFill>
                <a:latin typeface="Arial"/>
                <a:ea typeface="Arial"/>
                <a:cs typeface="Arial"/>
                <a:sym typeface="Arial"/>
              </a:rPr>
              <a:t> dot1dTpfDbTable</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5" name="Shape 1045"/>
        <p:cNvGrpSpPr/>
        <p:nvPr/>
      </p:nvGrpSpPr>
      <p:grpSpPr>
        <a:xfrm>
          <a:off x="0" y="0"/>
          <a:ext cx="0" cy="0"/>
          <a:chOff x="0" y="0"/>
          <a:chExt cx="0" cy="0"/>
        </a:xfrm>
      </p:grpSpPr>
      <p:sp>
        <p:nvSpPr>
          <p:cNvPr id="1046" name="Shape 104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047" name="Shape 1047"/>
          <p:cNvCxnSpPr/>
          <p:nvPr/>
        </p:nvCxnSpPr>
        <p:spPr>
          <a:xfrm>
            <a:off x="609600" y="5334000"/>
            <a:ext cx="5638800" cy="0"/>
          </a:xfrm>
          <a:prstGeom prst="straightConnector1">
            <a:avLst/>
          </a:prstGeom>
          <a:noFill/>
          <a:ln cap="rnd" cmpd="sng" w="12700">
            <a:solidFill>
              <a:schemeClr val="dk1"/>
            </a:solidFill>
            <a:prstDash val="solid"/>
            <a:miter/>
            <a:headEnd len="med" w="med" type="none"/>
            <a:tailEnd len="med" w="med" type="none"/>
          </a:ln>
        </p:spPr>
      </p:cxnSp>
      <p:sp>
        <p:nvSpPr>
          <p:cNvPr id="1048" name="Shape 1048"/>
          <p:cNvSpPr txBox="1"/>
          <p:nvPr/>
        </p:nvSpPr>
        <p:spPr>
          <a:xfrm>
            <a:off x="0" y="53340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049" name="Shape 104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050" name="Shape 1050"/>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051" name="Shape 1051"/>
          <p:cNvSpPr txBox="1"/>
          <p:nvPr>
            <p:ph type="title"/>
          </p:nvPr>
        </p:nvSpPr>
        <p:spPr>
          <a:xfrm>
            <a:off x="304800" y="685800"/>
            <a:ext cx="62483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Thread Pool for Speedy Discovery</a:t>
            </a:r>
          </a:p>
        </p:txBody>
      </p:sp>
      <p:cxnSp>
        <p:nvCxnSpPr>
          <p:cNvPr id="1052" name="Shape 105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053" name="Shape 105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pSp>
        <p:nvGrpSpPr>
          <p:cNvPr id="1054" name="Shape 1054"/>
          <p:cNvGrpSpPr/>
          <p:nvPr/>
        </p:nvGrpSpPr>
        <p:grpSpPr>
          <a:xfrm>
            <a:off x="1219199" y="1371600"/>
            <a:ext cx="4516436" cy="3648075"/>
            <a:chOff x="3155950" y="2614611"/>
            <a:chExt cx="11288712" cy="9120188"/>
          </a:xfrm>
        </p:grpSpPr>
        <p:cxnSp>
          <p:nvCxnSpPr>
            <p:cNvPr id="1055" name="Shape 1055"/>
            <p:cNvCxnSpPr/>
            <p:nvPr/>
          </p:nvCxnSpPr>
          <p:spPr>
            <a:xfrm flipH="1">
              <a:off x="9239249" y="4068762"/>
              <a:ext cx="112711" cy="1042986"/>
            </a:xfrm>
            <a:prstGeom prst="straightConnector1">
              <a:avLst/>
            </a:prstGeom>
            <a:noFill/>
            <a:ln cap="rnd" cmpd="sng" w="9525">
              <a:solidFill>
                <a:srgbClr val="000000"/>
              </a:solidFill>
              <a:prstDash val="solid"/>
              <a:miter/>
              <a:headEnd len="med" w="med" type="none"/>
              <a:tailEnd len="med" w="med" type="triangle"/>
            </a:ln>
          </p:spPr>
        </p:cxnSp>
        <p:cxnSp>
          <p:nvCxnSpPr>
            <p:cNvPr id="1056" name="Shape 1056"/>
            <p:cNvCxnSpPr/>
            <p:nvPr/>
          </p:nvCxnSpPr>
          <p:spPr>
            <a:xfrm>
              <a:off x="8502650" y="5805487"/>
              <a:ext cx="1333499" cy="0"/>
            </a:xfrm>
            <a:prstGeom prst="straightConnector1">
              <a:avLst/>
            </a:prstGeom>
            <a:noFill/>
            <a:ln cap="rnd" cmpd="sng" w="9525">
              <a:solidFill>
                <a:srgbClr val="000000"/>
              </a:solidFill>
              <a:prstDash val="solid"/>
              <a:miter/>
              <a:headEnd len="med" w="med" type="none"/>
              <a:tailEnd len="med" w="med" type="none"/>
            </a:ln>
          </p:spPr>
        </p:cxnSp>
        <p:sp>
          <p:nvSpPr>
            <p:cNvPr id="1057" name="Shape 1057"/>
            <p:cNvSpPr/>
            <p:nvPr/>
          </p:nvSpPr>
          <p:spPr>
            <a:xfrm>
              <a:off x="7024686" y="2614611"/>
              <a:ext cx="4238625" cy="1428749"/>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1000"/>
                </a:spcAft>
                <a:buClr>
                  <a:schemeClr val="dk1"/>
                </a:buClr>
                <a:buSzPct val="25000"/>
                <a:buFont typeface="Calibri"/>
                <a:buNone/>
              </a:pPr>
              <a:r>
                <a:rPr b="0" i="0" lang="en-US" sz="1100" u="none" cap="none" strike="noStrike">
                  <a:solidFill>
                    <a:schemeClr val="dk1"/>
                  </a:solidFill>
                  <a:latin typeface="Calibri"/>
                  <a:ea typeface="Calibri"/>
                  <a:cs typeface="Calibri"/>
                  <a:sym typeface="Calibri"/>
                </a:rPr>
                <a:t>Discovery Controller</a:t>
              </a:r>
            </a:p>
          </p:txBody>
        </p:sp>
        <p:cxnSp>
          <p:nvCxnSpPr>
            <p:cNvPr id="1058" name="Shape 1058"/>
            <p:cNvCxnSpPr/>
            <p:nvPr/>
          </p:nvCxnSpPr>
          <p:spPr>
            <a:xfrm>
              <a:off x="8502650" y="5353050"/>
              <a:ext cx="1427162" cy="1587"/>
            </a:xfrm>
            <a:prstGeom prst="straightConnector1">
              <a:avLst/>
            </a:prstGeom>
            <a:noFill/>
            <a:ln cap="rnd" cmpd="sng" w="9525">
              <a:solidFill>
                <a:srgbClr val="000000"/>
              </a:solidFill>
              <a:prstDash val="solid"/>
              <a:miter/>
              <a:headEnd len="med" w="med" type="none"/>
              <a:tailEnd len="med" w="med" type="none"/>
            </a:ln>
          </p:spPr>
        </p:cxnSp>
        <p:cxnSp>
          <p:nvCxnSpPr>
            <p:cNvPr id="1059" name="Shape 1059"/>
            <p:cNvCxnSpPr/>
            <p:nvPr/>
          </p:nvCxnSpPr>
          <p:spPr>
            <a:xfrm flipH="1">
              <a:off x="6143624" y="5805487"/>
              <a:ext cx="3024187" cy="2524124"/>
            </a:xfrm>
            <a:prstGeom prst="straightConnector1">
              <a:avLst/>
            </a:prstGeom>
            <a:noFill/>
            <a:ln cap="rnd" cmpd="sng" w="9525">
              <a:solidFill>
                <a:srgbClr val="000000"/>
              </a:solidFill>
              <a:prstDash val="solid"/>
              <a:miter/>
              <a:headEnd len="med" w="med" type="none"/>
              <a:tailEnd len="med" w="med" type="triangle"/>
            </a:ln>
          </p:spPr>
        </p:cxnSp>
        <p:cxnSp>
          <p:nvCxnSpPr>
            <p:cNvPr id="1060" name="Shape 1060"/>
            <p:cNvCxnSpPr/>
            <p:nvPr/>
          </p:nvCxnSpPr>
          <p:spPr>
            <a:xfrm>
              <a:off x="9167811" y="5805487"/>
              <a:ext cx="3095625" cy="2524124"/>
            </a:xfrm>
            <a:prstGeom prst="straightConnector1">
              <a:avLst/>
            </a:prstGeom>
            <a:noFill/>
            <a:ln cap="rnd" cmpd="sng" w="9525">
              <a:solidFill>
                <a:srgbClr val="000000"/>
              </a:solidFill>
              <a:prstDash val="solid"/>
              <a:miter/>
              <a:headEnd len="med" w="med" type="none"/>
              <a:tailEnd len="med" w="med" type="triangle"/>
            </a:ln>
          </p:spPr>
        </p:cxnSp>
        <p:cxnSp>
          <p:nvCxnSpPr>
            <p:cNvPr id="1061" name="Shape 1061"/>
            <p:cNvCxnSpPr/>
            <p:nvPr/>
          </p:nvCxnSpPr>
          <p:spPr>
            <a:xfrm>
              <a:off x="8394700" y="5568950"/>
              <a:ext cx="1535112" cy="1587"/>
            </a:xfrm>
            <a:prstGeom prst="straightConnector1">
              <a:avLst/>
            </a:prstGeom>
            <a:noFill/>
            <a:ln cap="rnd" cmpd="sng" w="9525">
              <a:solidFill>
                <a:srgbClr val="000000"/>
              </a:solidFill>
              <a:prstDash val="solid"/>
              <a:miter/>
              <a:headEnd len="med" w="med" type="none"/>
              <a:tailEnd len="med" w="med" type="none"/>
            </a:ln>
          </p:spPr>
        </p:cxnSp>
        <p:cxnSp>
          <p:nvCxnSpPr>
            <p:cNvPr id="1062" name="Shape 1062"/>
            <p:cNvCxnSpPr/>
            <p:nvPr/>
          </p:nvCxnSpPr>
          <p:spPr>
            <a:xfrm>
              <a:off x="8597900" y="5162550"/>
              <a:ext cx="1333499" cy="0"/>
            </a:xfrm>
            <a:prstGeom prst="straightConnector1">
              <a:avLst/>
            </a:prstGeom>
            <a:noFill/>
            <a:ln cap="rnd" cmpd="sng" w="9525">
              <a:solidFill>
                <a:srgbClr val="000000"/>
              </a:solidFill>
              <a:prstDash val="solid"/>
              <a:miter/>
              <a:headEnd len="med" w="med" type="none"/>
              <a:tailEnd len="med" w="med" type="none"/>
            </a:ln>
          </p:spPr>
        </p:cxnSp>
        <p:cxnSp>
          <p:nvCxnSpPr>
            <p:cNvPr id="1063" name="Shape 1063"/>
            <p:cNvCxnSpPr/>
            <p:nvPr/>
          </p:nvCxnSpPr>
          <p:spPr>
            <a:xfrm>
              <a:off x="9167811" y="5805487"/>
              <a:ext cx="1587" cy="2476500"/>
            </a:xfrm>
            <a:prstGeom prst="straightConnector1">
              <a:avLst/>
            </a:prstGeom>
            <a:noFill/>
            <a:ln cap="rnd" cmpd="sng" w="9525">
              <a:solidFill>
                <a:srgbClr val="000000"/>
              </a:solidFill>
              <a:prstDash val="solid"/>
              <a:miter/>
              <a:headEnd len="med" w="med" type="none"/>
              <a:tailEnd len="med" w="med" type="triangle"/>
            </a:ln>
          </p:spPr>
        </p:cxnSp>
        <p:sp>
          <p:nvSpPr>
            <p:cNvPr id="1064" name="Shape 1064"/>
            <p:cNvSpPr/>
            <p:nvPr/>
          </p:nvSpPr>
          <p:spPr>
            <a:xfrm>
              <a:off x="4953000" y="8329611"/>
              <a:ext cx="2643186" cy="952499"/>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i="0" lang="en-US" sz="1000" u="none" cap="none" strike="noStrike">
                  <a:solidFill>
                    <a:schemeClr val="dk1"/>
                  </a:solidFill>
                  <a:latin typeface="Calibri"/>
                  <a:ea typeface="Calibri"/>
                  <a:cs typeface="Calibri"/>
                  <a:sym typeface="Calibri"/>
                </a:rPr>
                <a:t>Worker 1</a:t>
              </a:r>
            </a:p>
          </p:txBody>
        </p:sp>
        <p:sp>
          <p:nvSpPr>
            <p:cNvPr id="1065" name="Shape 1065"/>
            <p:cNvSpPr/>
            <p:nvPr/>
          </p:nvSpPr>
          <p:spPr>
            <a:xfrm>
              <a:off x="8072436" y="8281986"/>
              <a:ext cx="2643186" cy="952499"/>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i="0" lang="en-US" sz="1000" u="none" cap="none" strike="noStrike">
                  <a:solidFill>
                    <a:schemeClr val="dk1"/>
                  </a:solidFill>
                  <a:latin typeface="Calibri"/>
                  <a:ea typeface="Calibri"/>
                  <a:cs typeface="Calibri"/>
                  <a:sym typeface="Calibri"/>
                </a:rPr>
                <a:t>Worker 2</a:t>
              </a:r>
            </a:p>
          </p:txBody>
        </p:sp>
        <p:sp>
          <p:nvSpPr>
            <p:cNvPr id="1066" name="Shape 1066"/>
            <p:cNvSpPr/>
            <p:nvPr/>
          </p:nvSpPr>
          <p:spPr>
            <a:xfrm>
              <a:off x="11620500" y="8281986"/>
              <a:ext cx="2824162" cy="1000125"/>
            </a:xfrm>
            <a:prstGeom prst="ellipse">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i="0" lang="en-US" sz="1000" u="none" cap="none" strike="noStrike">
                  <a:solidFill>
                    <a:schemeClr val="dk1"/>
                  </a:solidFill>
                  <a:latin typeface="Calibri"/>
                  <a:ea typeface="Calibri"/>
                  <a:cs typeface="Calibri"/>
                  <a:sym typeface="Calibri"/>
                </a:rPr>
                <a:t>Worker 100</a:t>
              </a:r>
            </a:p>
          </p:txBody>
        </p:sp>
        <p:cxnSp>
          <p:nvCxnSpPr>
            <p:cNvPr id="1067" name="Shape 1067"/>
            <p:cNvCxnSpPr/>
            <p:nvPr/>
          </p:nvCxnSpPr>
          <p:spPr>
            <a:xfrm flipH="1">
              <a:off x="5713411" y="3852862"/>
              <a:ext cx="2095499" cy="4524374"/>
            </a:xfrm>
            <a:prstGeom prst="straightConnector1">
              <a:avLst/>
            </a:prstGeom>
            <a:noFill/>
            <a:ln cap="rnd" cmpd="sng" w="9525">
              <a:solidFill>
                <a:srgbClr val="000000"/>
              </a:solidFill>
              <a:prstDash val="solid"/>
              <a:miter/>
              <a:headEnd len="med" w="med" type="none"/>
              <a:tailEnd len="med" w="med" type="triangle"/>
            </a:ln>
          </p:spPr>
        </p:cxnSp>
        <p:cxnSp>
          <p:nvCxnSpPr>
            <p:cNvPr id="1068" name="Shape 1068"/>
            <p:cNvCxnSpPr/>
            <p:nvPr/>
          </p:nvCxnSpPr>
          <p:spPr>
            <a:xfrm flipH="1">
              <a:off x="9931400" y="3995737"/>
              <a:ext cx="307974" cy="4333875"/>
            </a:xfrm>
            <a:prstGeom prst="straightConnector1">
              <a:avLst/>
            </a:prstGeom>
            <a:noFill/>
            <a:ln cap="rnd" cmpd="sng" w="9525">
              <a:solidFill>
                <a:srgbClr val="000000"/>
              </a:solidFill>
              <a:prstDash val="solid"/>
              <a:miter/>
              <a:headEnd len="med" w="med" type="none"/>
              <a:tailEnd len="med" w="med" type="triangle"/>
            </a:ln>
          </p:spPr>
        </p:cxnSp>
        <p:cxnSp>
          <p:nvCxnSpPr>
            <p:cNvPr id="1069" name="Shape 1069"/>
            <p:cNvCxnSpPr/>
            <p:nvPr/>
          </p:nvCxnSpPr>
          <p:spPr>
            <a:xfrm>
              <a:off x="10453686" y="3852862"/>
              <a:ext cx="2309812" cy="4429124"/>
            </a:xfrm>
            <a:prstGeom prst="straightConnector1">
              <a:avLst/>
            </a:prstGeom>
            <a:noFill/>
            <a:ln cap="rnd" cmpd="sng" w="9525">
              <a:solidFill>
                <a:srgbClr val="000000"/>
              </a:solidFill>
              <a:prstDash val="solid"/>
              <a:miter/>
              <a:headEnd len="med" w="med" type="none"/>
              <a:tailEnd len="med" w="med" type="triangle"/>
            </a:ln>
          </p:spPr>
        </p:cxnSp>
        <p:cxnSp>
          <p:nvCxnSpPr>
            <p:cNvPr id="1070" name="Shape 1070"/>
            <p:cNvCxnSpPr/>
            <p:nvPr/>
          </p:nvCxnSpPr>
          <p:spPr>
            <a:xfrm flipH="1">
              <a:off x="6143625" y="9282111"/>
              <a:ext cx="23812" cy="1595436"/>
            </a:xfrm>
            <a:prstGeom prst="straightConnector1">
              <a:avLst/>
            </a:prstGeom>
            <a:noFill/>
            <a:ln cap="rnd" cmpd="sng" w="9525">
              <a:solidFill>
                <a:srgbClr val="000000"/>
              </a:solidFill>
              <a:prstDash val="solid"/>
              <a:miter/>
              <a:headEnd len="med" w="med" type="none"/>
              <a:tailEnd len="med" w="med" type="none"/>
            </a:ln>
          </p:spPr>
        </p:cxnSp>
        <p:cxnSp>
          <p:nvCxnSpPr>
            <p:cNvPr id="1071" name="Shape 1071"/>
            <p:cNvCxnSpPr/>
            <p:nvPr/>
          </p:nvCxnSpPr>
          <p:spPr>
            <a:xfrm flipH="1">
              <a:off x="9282112" y="9282111"/>
              <a:ext cx="23812" cy="1595436"/>
            </a:xfrm>
            <a:prstGeom prst="straightConnector1">
              <a:avLst/>
            </a:prstGeom>
            <a:noFill/>
            <a:ln cap="rnd" cmpd="sng" w="9525">
              <a:solidFill>
                <a:srgbClr val="000000"/>
              </a:solidFill>
              <a:prstDash val="solid"/>
              <a:miter/>
              <a:headEnd len="med" w="med" type="none"/>
              <a:tailEnd len="med" w="med" type="none"/>
            </a:ln>
          </p:spPr>
        </p:cxnSp>
        <p:cxnSp>
          <p:nvCxnSpPr>
            <p:cNvPr id="1072" name="Shape 1072"/>
            <p:cNvCxnSpPr/>
            <p:nvPr/>
          </p:nvCxnSpPr>
          <p:spPr>
            <a:xfrm flipH="1">
              <a:off x="12906374" y="9329736"/>
              <a:ext cx="23812" cy="1547811"/>
            </a:xfrm>
            <a:prstGeom prst="straightConnector1">
              <a:avLst/>
            </a:prstGeom>
            <a:noFill/>
            <a:ln cap="rnd" cmpd="sng" w="9525">
              <a:solidFill>
                <a:srgbClr val="000000"/>
              </a:solidFill>
              <a:prstDash val="solid"/>
              <a:miter/>
              <a:headEnd len="med" w="med" type="none"/>
              <a:tailEnd len="med" w="med" type="none"/>
            </a:ln>
          </p:spPr>
        </p:cxnSp>
        <p:sp>
          <p:nvSpPr>
            <p:cNvPr id="1073" name="Shape 1073"/>
            <p:cNvSpPr txBox="1"/>
            <p:nvPr/>
          </p:nvSpPr>
          <p:spPr>
            <a:xfrm>
              <a:off x="5357812" y="10877550"/>
              <a:ext cx="8216900" cy="857250"/>
            </a:xfrm>
            <a:prstGeom prst="rect">
              <a:avLst/>
            </a:prstGeom>
            <a:solidFill>
              <a:srgbClr val="FFFFFF"/>
            </a:soli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1000"/>
                </a:spcAft>
                <a:buClr>
                  <a:schemeClr val="dk1"/>
                </a:buClr>
                <a:buSzPct val="25000"/>
                <a:buFont typeface="Calibri"/>
                <a:buNone/>
              </a:pPr>
              <a:r>
                <a:rPr b="0" i="0" lang="en-US" sz="1400" u="none" cap="none" strike="noStrike">
                  <a:solidFill>
                    <a:schemeClr val="dk1"/>
                  </a:solidFill>
                  <a:latin typeface="Calibri"/>
                  <a:ea typeface="Calibri"/>
                  <a:cs typeface="Calibri"/>
                  <a:sym typeface="Calibri"/>
                </a:rPr>
                <a:t>SNMP/ICMP/IP</a:t>
              </a:r>
            </a:p>
          </p:txBody>
        </p:sp>
        <p:sp>
          <p:nvSpPr>
            <p:cNvPr id="1074" name="Shape 1074"/>
            <p:cNvSpPr txBox="1"/>
            <p:nvPr/>
          </p:nvSpPr>
          <p:spPr>
            <a:xfrm>
              <a:off x="3251200" y="4424362"/>
              <a:ext cx="1547811" cy="547687"/>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1000"/>
                </a:spcAft>
                <a:buClr>
                  <a:schemeClr val="dk1"/>
                </a:buClr>
                <a:buSzPct val="25000"/>
                <a:buFont typeface="Calibri"/>
                <a:buNone/>
              </a:pPr>
              <a:r>
                <a:rPr b="0" i="0" lang="en-US" sz="900" u="none" cap="none" strike="noStrike">
                  <a:solidFill>
                    <a:schemeClr val="dk1"/>
                  </a:solidFill>
                  <a:latin typeface="Calibri"/>
                  <a:ea typeface="Calibri"/>
                  <a:cs typeface="Calibri"/>
                  <a:sym typeface="Calibri"/>
                </a:rPr>
                <a:t>Control</a:t>
              </a:r>
            </a:p>
          </p:txBody>
        </p:sp>
        <p:cxnSp>
          <p:nvCxnSpPr>
            <p:cNvPr id="1075" name="Shape 1075"/>
            <p:cNvCxnSpPr/>
            <p:nvPr/>
          </p:nvCxnSpPr>
          <p:spPr>
            <a:xfrm>
              <a:off x="3155950" y="5138737"/>
              <a:ext cx="1643062" cy="0"/>
            </a:xfrm>
            <a:prstGeom prst="straightConnector1">
              <a:avLst/>
            </a:prstGeom>
            <a:noFill/>
            <a:ln cap="rnd" cmpd="sng" w="9525">
              <a:solidFill>
                <a:srgbClr val="000000"/>
              </a:solidFill>
              <a:prstDash val="solid"/>
              <a:miter/>
              <a:headEnd len="med" w="med" type="none"/>
              <a:tailEnd len="med" w="med" type="triangle"/>
            </a:ln>
          </p:spPr>
        </p:cxnSp>
        <p:sp>
          <p:nvSpPr>
            <p:cNvPr id="1076" name="Shape 1076"/>
            <p:cNvSpPr txBox="1"/>
            <p:nvPr/>
          </p:nvSpPr>
          <p:spPr>
            <a:xfrm>
              <a:off x="3155950" y="5353050"/>
              <a:ext cx="1547811" cy="547687"/>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1000"/>
                </a:spcAft>
                <a:buClr>
                  <a:schemeClr val="dk1"/>
                </a:buClr>
                <a:buSzPct val="25000"/>
                <a:buFont typeface="Calibri"/>
                <a:buNone/>
              </a:pPr>
              <a:r>
                <a:rPr b="0" i="0" lang="en-US" sz="900" u="none" cap="none" strike="noStrike">
                  <a:solidFill>
                    <a:schemeClr val="dk1"/>
                  </a:solidFill>
                  <a:latin typeface="Calibri"/>
                  <a:ea typeface="Calibri"/>
                  <a:cs typeface="Calibri"/>
                  <a:sym typeface="Calibri"/>
                </a:rPr>
                <a:t>Data</a:t>
              </a:r>
            </a:p>
          </p:txBody>
        </p:sp>
        <p:cxnSp>
          <p:nvCxnSpPr>
            <p:cNvPr id="1077" name="Shape 1077"/>
            <p:cNvCxnSpPr/>
            <p:nvPr/>
          </p:nvCxnSpPr>
          <p:spPr>
            <a:xfrm>
              <a:off x="3155950" y="6115050"/>
              <a:ext cx="1643062" cy="0"/>
            </a:xfrm>
            <a:prstGeom prst="straightConnector1">
              <a:avLst/>
            </a:prstGeom>
            <a:noFill/>
            <a:ln cap="rnd" cmpd="sng" w="9525">
              <a:solidFill>
                <a:srgbClr val="000000"/>
              </a:solidFill>
              <a:prstDash val="solid"/>
              <a:miter/>
              <a:headEnd len="med" w="med" type="none"/>
              <a:tailEnd len="med" w="med" type="triangle"/>
            </a:ln>
          </p:spPr>
        </p:cxnSp>
        <p:sp>
          <p:nvSpPr>
            <p:cNvPr id="1078" name="Shape 1078"/>
            <p:cNvSpPr/>
            <p:nvPr/>
          </p:nvSpPr>
          <p:spPr>
            <a:xfrm flipH="1" rot="10800000">
              <a:off x="11114086" y="8615362"/>
              <a:ext cx="149225" cy="166686"/>
            </a:xfrm>
            <a:prstGeom prst="flowChartConnector">
              <a:avLst/>
            </a:prstGeom>
            <a:gradFill>
              <a:gsLst>
                <a:gs pos="0">
                  <a:srgbClr val="000000"/>
                </a:gs>
                <a:gs pos="100000">
                  <a:srgbClr val="000000"/>
                </a:gs>
              </a:gsLst>
              <a:lin ang="5400000" scaled="0"/>
            </a:gra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79" name="Shape 1079"/>
            <p:cNvSpPr/>
            <p:nvPr/>
          </p:nvSpPr>
          <p:spPr>
            <a:xfrm flipH="1" rot="10800000">
              <a:off x="10834686" y="8615362"/>
              <a:ext cx="149225" cy="166686"/>
            </a:xfrm>
            <a:prstGeom prst="flowChartConnector">
              <a:avLst/>
            </a:prstGeom>
            <a:gradFill>
              <a:gsLst>
                <a:gs pos="0">
                  <a:srgbClr val="000000"/>
                </a:gs>
                <a:gs pos="100000">
                  <a:srgbClr val="000000"/>
                </a:gs>
              </a:gsLst>
              <a:lin ang="5400000" scaled="0"/>
            </a:gra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80" name="Shape 1080"/>
            <p:cNvSpPr/>
            <p:nvPr/>
          </p:nvSpPr>
          <p:spPr>
            <a:xfrm flipH="1" rot="10800000">
              <a:off x="11345861" y="8615362"/>
              <a:ext cx="149225" cy="166686"/>
            </a:xfrm>
            <a:prstGeom prst="flowChartConnector">
              <a:avLst/>
            </a:prstGeom>
            <a:gradFill>
              <a:gsLst>
                <a:gs pos="0">
                  <a:srgbClr val="000000"/>
                </a:gs>
                <a:gs pos="100000">
                  <a:srgbClr val="000000"/>
                </a:gs>
              </a:gsLst>
              <a:lin ang="5400000" scaled="0"/>
            </a:grad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081" name="Shape 1081"/>
            <p:cNvSpPr txBox="1"/>
            <p:nvPr/>
          </p:nvSpPr>
          <p:spPr>
            <a:xfrm>
              <a:off x="7264400" y="5162550"/>
              <a:ext cx="1331912" cy="547687"/>
            </a:xfrm>
            <a:prstGeom prst="rect">
              <a:avLst/>
            </a:prstGeom>
            <a:solidFill>
              <a:srgbClr val="FFFFFF"/>
            </a:solidFill>
            <a:ln>
              <a:noFill/>
            </a:ln>
          </p:spPr>
          <p:txBody>
            <a:bodyPr anchorCtr="0" anchor="t" bIns="45700" lIns="91425" rIns="91425" tIns="45700">
              <a:noAutofit/>
            </a:bodyPr>
            <a:lstStyle/>
            <a:p>
              <a:pPr indent="0" lvl="0" marL="0" marR="0" rtl="0" algn="ctr">
                <a:lnSpc>
                  <a:spcPct val="100000"/>
                </a:lnSpc>
                <a:spcBef>
                  <a:spcPts val="0"/>
                </a:spcBef>
                <a:spcAft>
                  <a:spcPts val="1000"/>
                </a:spcAft>
                <a:buClr>
                  <a:schemeClr val="dk1"/>
                </a:buClr>
                <a:buSzPct val="25000"/>
                <a:buFont typeface="Calibri"/>
                <a:buNone/>
              </a:pPr>
              <a:r>
                <a:rPr b="0" i="0" lang="en-US" sz="900" u="none" cap="none" strike="noStrike">
                  <a:solidFill>
                    <a:schemeClr val="dk1"/>
                  </a:solidFill>
                  <a:latin typeface="Calibri"/>
                  <a:ea typeface="Calibri"/>
                  <a:cs typeface="Calibri"/>
                  <a:sym typeface="Calibri"/>
                </a:rPr>
                <a:t>Task Q</a:t>
              </a:r>
            </a:p>
          </p:txBody>
        </p:sp>
        <p:cxnSp>
          <p:nvCxnSpPr>
            <p:cNvPr id="1082" name="Shape 1082"/>
            <p:cNvCxnSpPr/>
            <p:nvPr/>
          </p:nvCxnSpPr>
          <p:spPr>
            <a:xfrm>
              <a:off x="8596311" y="4878387"/>
              <a:ext cx="0" cy="928686"/>
            </a:xfrm>
            <a:prstGeom prst="straightConnector1">
              <a:avLst/>
            </a:prstGeom>
            <a:noFill/>
            <a:ln cap="rnd" cmpd="sng" w="9525">
              <a:solidFill>
                <a:srgbClr val="000000"/>
              </a:solidFill>
              <a:prstDash val="solid"/>
              <a:miter/>
              <a:headEnd len="med" w="med" type="none"/>
              <a:tailEnd len="med" w="med" type="none"/>
            </a:ln>
          </p:spPr>
        </p:cxnSp>
        <p:cxnSp>
          <p:nvCxnSpPr>
            <p:cNvPr id="1083" name="Shape 1083"/>
            <p:cNvCxnSpPr/>
            <p:nvPr/>
          </p:nvCxnSpPr>
          <p:spPr>
            <a:xfrm>
              <a:off x="8597900" y="5808662"/>
              <a:ext cx="1333499" cy="0"/>
            </a:xfrm>
            <a:prstGeom prst="straightConnector1">
              <a:avLst/>
            </a:prstGeom>
            <a:noFill/>
            <a:ln cap="rnd" cmpd="sng" w="9525">
              <a:solidFill>
                <a:srgbClr val="000000"/>
              </a:solidFill>
              <a:prstDash val="solid"/>
              <a:miter/>
              <a:headEnd len="med" w="med" type="none"/>
              <a:tailEnd len="med" w="med" type="none"/>
            </a:ln>
          </p:spPr>
        </p:cxnSp>
        <p:cxnSp>
          <p:nvCxnSpPr>
            <p:cNvPr id="1084" name="Shape 1084"/>
            <p:cNvCxnSpPr/>
            <p:nvPr/>
          </p:nvCxnSpPr>
          <p:spPr>
            <a:xfrm rot="10800000">
              <a:off x="9931400" y="4876800"/>
              <a:ext cx="0" cy="928686"/>
            </a:xfrm>
            <a:prstGeom prst="straightConnector1">
              <a:avLst/>
            </a:prstGeom>
            <a:noFill/>
            <a:ln cap="rnd" cmpd="sng" w="9525">
              <a:solidFill>
                <a:srgbClr val="000000"/>
              </a:solidFill>
              <a:prstDash val="solid"/>
              <a:miter/>
              <a:headEnd len="med" w="med" type="none"/>
              <a:tailEnd len="med" w="med" type="none"/>
            </a:ln>
          </p:spPr>
        </p:cxnSp>
      </p:grpSp>
      <p:sp>
        <p:nvSpPr>
          <p:cNvPr id="1085" name="Shape 1085"/>
          <p:cNvSpPr txBox="1"/>
          <p:nvPr/>
        </p:nvSpPr>
        <p:spPr>
          <a:xfrm>
            <a:off x="296862" y="6019800"/>
            <a:ext cx="6561136"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Single threaded discovery is slow for large network discovery</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Lower % IP address in use, larger the discovery time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Use concurrent discovery using pool of worker threads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Discovery controller creates task queue, each task with 1 or</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more Ips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It then creates a number of worker threads to do parallel</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processing</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0" name="Shape 1090"/>
        <p:cNvGrpSpPr/>
        <p:nvPr/>
      </p:nvGrpSpPr>
      <p:grpSpPr>
        <a:xfrm>
          <a:off x="0" y="0"/>
          <a:ext cx="0" cy="0"/>
          <a:chOff x="0" y="0"/>
          <a:chExt cx="0" cy="0"/>
        </a:xfrm>
      </p:grpSpPr>
      <p:sp>
        <p:nvSpPr>
          <p:cNvPr id="1091" name="Shape 109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092" name="Shape 1092"/>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cxnSp>
        <p:nvCxnSpPr>
          <p:cNvPr id="1093" name="Shape 109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094" name="Shape 1094"/>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095" name="Shape 1095"/>
          <p:cNvSpPr txBox="1"/>
          <p:nvPr>
            <p:ph type="title"/>
          </p:nvPr>
        </p:nvSpPr>
        <p:spPr>
          <a:xfrm>
            <a:off x="6858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Single Thread vs Mutithread discovery</a:t>
            </a:r>
          </a:p>
        </p:txBody>
      </p:sp>
      <p:cxnSp>
        <p:nvCxnSpPr>
          <p:cNvPr id="1096" name="Shape 109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097" name="Shape 109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aphicFrame>
        <p:nvGraphicFramePr>
          <p:cNvPr id="1098" name="Shape 1098"/>
          <p:cNvGraphicFramePr/>
          <p:nvPr/>
        </p:nvGraphicFramePr>
        <p:xfrm>
          <a:off x="685800" y="2133600"/>
          <a:ext cx="3000000" cy="3000000"/>
        </p:xfrm>
        <a:graphic>
          <a:graphicData uri="http://schemas.openxmlformats.org/drawingml/2006/table">
            <a:tbl>
              <a:tblPr>
                <a:noFill/>
                <a:tableStyleId>{4B3BC37E-D401-46B4-AA91-3138AB413337}</a:tableStyleId>
              </a:tblPr>
              <a:tblGrid>
                <a:gridCol w="1490650"/>
                <a:gridCol w="828675"/>
                <a:gridCol w="1058850"/>
                <a:gridCol w="1047750"/>
                <a:gridCol w="1060450"/>
              </a:tblGrid>
              <a:tr h="2476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 Addresses in Use</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5%</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20%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50%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100%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476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Total Assignable  Addresses</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vMerge="1"/>
                <a:tc vMerge="1"/>
                <a:tc vMerge="1"/>
                <a:tc vMerge="1"/>
              </a:tr>
              <a:tr h="3603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 Class C ~ 250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2.0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1.7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1.2hr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0.3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5275">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10 Class C ~ 2,500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20.0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17.4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12.2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3.5 hr</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873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 Class B ~ 65,000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21.6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18.8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13.2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3.8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95275">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16 Class B ~ 1,000,000</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332.8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289.4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202.5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900" u="none" cap="none" strike="noStrike">
                          <a:solidFill>
                            <a:schemeClr val="dk1"/>
                          </a:solidFill>
                          <a:latin typeface="Arial"/>
                          <a:ea typeface="Arial"/>
                          <a:cs typeface="Arial"/>
                          <a:sym typeface="Arial"/>
                        </a:rPr>
                        <a:t>57.9 dy</a:t>
                      </a:r>
                    </a:p>
                  </a:txBody>
                  <a:tcPr marT="0" marB="0" marR="55150" marL="5515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1099" name="Shape 1099"/>
          <p:cNvSpPr txBox="1"/>
          <p:nvPr/>
        </p:nvSpPr>
        <p:spPr>
          <a:xfrm>
            <a:off x="0" y="1447800"/>
            <a:ext cx="6858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 9.7  Time to Complete Discovery Sequentially</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(Note: Numbers in italics are days, normal font in hours)</a:t>
            </a:r>
          </a:p>
        </p:txBody>
      </p:sp>
      <p:graphicFrame>
        <p:nvGraphicFramePr>
          <p:cNvPr id="1100" name="Shape 1100"/>
          <p:cNvGraphicFramePr/>
          <p:nvPr/>
        </p:nvGraphicFramePr>
        <p:xfrm>
          <a:off x="609600" y="5943600"/>
          <a:ext cx="3000000" cy="3000000"/>
        </p:xfrm>
        <a:graphic>
          <a:graphicData uri="http://schemas.openxmlformats.org/drawingml/2006/table">
            <a:tbl>
              <a:tblPr>
                <a:noFill/>
                <a:tableStyleId>{4B3BC37E-D401-46B4-AA91-3138AB413337}</a:tableStyleId>
              </a:tblPr>
              <a:tblGrid>
                <a:gridCol w="1712900"/>
                <a:gridCol w="814375"/>
                <a:gridCol w="989000"/>
                <a:gridCol w="979475"/>
                <a:gridCol w="990600"/>
              </a:tblGrid>
              <a:tr h="257175">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 in Addresses Use</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5%</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20%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50%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rowSpan="2">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100%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238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Total Assignable Addresses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vMerge="1"/>
                <a:tc vMerge="1"/>
                <a:tc vMerge="1"/>
                <a:tc vMerge="1"/>
              </a:tr>
              <a:tr h="3762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 Class C ~250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72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63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44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13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111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10 Class C ~2,500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719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625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438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125 s</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064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 Class B ~65,000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5.2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4.5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3.2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0.9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1115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16 Class B ~1,000,000</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79.9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69.4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48.6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r">
                        <a:lnSpc>
                          <a:spcPct val="100000"/>
                        </a:lnSpc>
                        <a:spcBef>
                          <a:spcPts val="0"/>
                        </a:spcBef>
                        <a:spcAft>
                          <a:spcPts val="0"/>
                        </a:spcAft>
                        <a:buClr>
                          <a:schemeClr val="dk1"/>
                        </a:buClr>
                        <a:buSzPct val="25000"/>
                        <a:buFont typeface="Arial"/>
                        <a:buNone/>
                      </a:pPr>
                      <a:r>
                        <a:rPr b="0" i="1" lang="en-US" sz="800" u="none" cap="none" strike="noStrike">
                          <a:solidFill>
                            <a:schemeClr val="dk1"/>
                          </a:solidFill>
                          <a:latin typeface="Arial"/>
                          <a:ea typeface="Arial"/>
                          <a:cs typeface="Arial"/>
                          <a:sym typeface="Arial"/>
                        </a:rPr>
                        <a:t>13.9 hr</a:t>
                      </a:r>
                    </a:p>
                  </a:txBody>
                  <a:tcPr marT="0" marB="0" marR="51525" marL="5152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1101" name="Shape 1101"/>
          <p:cNvSpPr txBox="1"/>
          <p:nvPr/>
        </p:nvSpPr>
        <p:spPr>
          <a:xfrm>
            <a:off x="0" y="5257800"/>
            <a:ext cx="6858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9.8  Time to Complete Discovery with 10 Concurrent Threads</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(Note: Numbers in italics are hours, normal font in secs)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6" name="Shape 1106"/>
        <p:cNvGrpSpPr/>
        <p:nvPr/>
      </p:nvGrpSpPr>
      <p:grpSpPr>
        <a:xfrm>
          <a:off x="0" y="0"/>
          <a:ext cx="0" cy="0"/>
          <a:chOff x="0" y="0"/>
          <a:chExt cx="0" cy="0"/>
        </a:xfrm>
      </p:grpSpPr>
      <p:sp>
        <p:nvSpPr>
          <p:cNvPr id="1107" name="Shape 110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08" name="Shape 1108"/>
          <p:cNvCxnSpPr/>
          <p:nvPr/>
        </p:nvCxnSpPr>
        <p:spPr>
          <a:xfrm>
            <a:off x="609600" y="6019800"/>
            <a:ext cx="5638800" cy="0"/>
          </a:xfrm>
          <a:prstGeom prst="straightConnector1">
            <a:avLst/>
          </a:prstGeom>
          <a:noFill/>
          <a:ln cap="rnd" cmpd="sng" w="12700">
            <a:solidFill>
              <a:schemeClr val="dk1"/>
            </a:solidFill>
            <a:prstDash val="solid"/>
            <a:miter/>
            <a:headEnd len="med" w="med" type="none"/>
            <a:tailEnd len="med" w="med" type="none"/>
          </a:ln>
        </p:spPr>
      </p:cxnSp>
      <p:sp>
        <p:nvSpPr>
          <p:cNvPr id="1109" name="Shape 1109"/>
          <p:cNvSpPr txBox="1"/>
          <p:nvPr/>
        </p:nvSpPr>
        <p:spPr>
          <a:xfrm>
            <a:off x="0" y="6019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110" name="Shape 111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11" name="Shape 111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12" name="Shape 1112"/>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Performance  Manager</a:t>
            </a:r>
          </a:p>
        </p:txBody>
      </p:sp>
      <p:cxnSp>
        <p:nvCxnSpPr>
          <p:cNvPr id="1113" name="Shape 111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14" name="Shape 111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115" name="Shape 1115"/>
          <p:cNvSpPr txBox="1"/>
          <p:nvPr/>
        </p:nvSpPr>
        <p:spPr>
          <a:xfrm>
            <a:off x="746125" y="1331912"/>
            <a:ext cx="5911850" cy="3937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Two major functions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Data Collection</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Analysis and report generation</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Data Collection</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Offline: Use local data collector and periodic batch</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transmittal to NMS. Should have NE id, OID, Value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and timestamp</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Online: For real-time performance analysis: </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Issues</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Overloading of the server</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Overloading the network </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Overloading the agent</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Poll configuration</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Database schema</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0" name="Shape 1120"/>
        <p:cNvGrpSpPr/>
        <p:nvPr/>
      </p:nvGrpSpPr>
      <p:grpSpPr>
        <a:xfrm>
          <a:off x="0" y="0"/>
          <a:ext cx="0" cy="0"/>
          <a:chOff x="0" y="0"/>
          <a:chExt cx="0" cy="0"/>
        </a:xfrm>
      </p:grpSpPr>
      <p:sp>
        <p:nvSpPr>
          <p:cNvPr id="1121" name="Shape 112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22" name="Shape 1122"/>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123" name="Shape 1123"/>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124" name="Shape 112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25" name="Shape 1125"/>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26" name="Shape 1126"/>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Poll Configuration</a:t>
            </a:r>
          </a:p>
        </p:txBody>
      </p:sp>
      <p:cxnSp>
        <p:nvCxnSpPr>
          <p:cNvPr id="1127" name="Shape 112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28" name="Shape 112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129" name="Shape 1129"/>
          <p:cNvSpPr txBox="1"/>
          <p:nvPr/>
        </p:nvSpPr>
        <p:spPr>
          <a:xfrm>
            <a:off x="517525" y="1408112"/>
            <a:ext cx="5356225" cy="25638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Frequency of polling</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Fast ( backbone traffic) - 30secs to 2 minutes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Slow (free disk space) - once an hour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Dynamic polling</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Increase polling frequency during critical time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(Congestion in traffic)</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Keep the network load within limits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Concurrency of polling in large networks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Mitigate overrun (delay) in scheduled polling</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4" name="Shape 1134"/>
        <p:cNvGrpSpPr/>
        <p:nvPr/>
      </p:nvGrpSpPr>
      <p:grpSpPr>
        <a:xfrm>
          <a:off x="0" y="0"/>
          <a:ext cx="0" cy="0"/>
          <a:chOff x="0" y="0"/>
          <a:chExt cx="0" cy="0"/>
        </a:xfrm>
      </p:grpSpPr>
      <p:sp>
        <p:nvSpPr>
          <p:cNvPr id="1135" name="Shape 113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36" name="Shape 1136"/>
          <p:cNvCxnSpPr/>
          <p:nvPr/>
        </p:nvCxnSpPr>
        <p:spPr>
          <a:xfrm>
            <a:off x="533400" y="6019800"/>
            <a:ext cx="5638800" cy="0"/>
          </a:xfrm>
          <a:prstGeom prst="straightConnector1">
            <a:avLst/>
          </a:prstGeom>
          <a:noFill/>
          <a:ln cap="rnd" cmpd="sng" w="12700">
            <a:solidFill>
              <a:schemeClr val="dk1"/>
            </a:solidFill>
            <a:prstDash val="solid"/>
            <a:miter/>
            <a:headEnd len="med" w="med" type="none"/>
            <a:tailEnd len="med" w="med" type="none"/>
          </a:ln>
        </p:spPr>
      </p:cxnSp>
      <p:sp>
        <p:nvSpPr>
          <p:cNvPr id="1137" name="Shape 1137"/>
          <p:cNvSpPr txBox="1"/>
          <p:nvPr/>
        </p:nvSpPr>
        <p:spPr>
          <a:xfrm>
            <a:off x="0" y="59563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138" name="Shape 113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39" name="Shape 1139"/>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40" name="Shape 1140"/>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Database Schema</a:t>
            </a:r>
          </a:p>
        </p:txBody>
      </p:sp>
      <p:cxnSp>
        <p:nvCxnSpPr>
          <p:cNvPr id="1141" name="Shape 114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42" name="Shape 114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143" name="Shape 1143"/>
          <p:cNvSpPr txBox="1"/>
          <p:nvPr/>
        </p:nvSpPr>
        <p:spPr>
          <a:xfrm>
            <a:off x="533400" y="6324600"/>
            <a:ext cx="5867400" cy="2047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Database grows rapidly</a:t>
            </a: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Database should be easily and rapidly accessible</a:t>
            </a: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Careful design needed based on size and application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needs</a:t>
            </a: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Polled data can be stored in multiple tables</a:t>
            </a:r>
          </a:p>
          <a:p>
            <a:pPr indent="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One table per NE</a:t>
            </a:r>
          </a:p>
          <a:p>
            <a:pPr indent="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One table per variable</a:t>
            </a:r>
          </a:p>
          <a:p>
            <a:pPr indent="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One table per day / period</a:t>
            </a:r>
          </a:p>
        </p:txBody>
      </p:sp>
      <p:sp>
        <p:nvSpPr>
          <p:cNvPr id="1144" name="Shape 1144"/>
          <p:cNvSpPr txBox="1"/>
          <p:nvPr/>
        </p:nvSpPr>
        <p:spPr>
          <a:xfrm>
            <a:off x="1066800" y="1219200"/>
            <a:ext cx="4572000" cy="27463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9.9  Typical Growth of Collected Data (56 B / Record)</a:t>
            </a:r>
          </a:p>
        </p:txBody>
      </p:sp>
      <p:graphicFrame>
        <p:nvGraphicFramePr>
          <p:cNvPr id="1145" name="Shape 1145"/>
          <p:cNvGraphicFramePr/>
          <p:nvPr/>
        </p:nvGraphicFramePr>
        <p:xfrm>
          <a:off x="609600" y="1524000"/>
          <a:ext cx="3000000" cy="3000000"/>
        </p:xfrm>
        <a:graphic>
          <a:graphicData uri="http://schemas.openxmlformats.org/drawingml/2006/table">
            <a:tbl>
              <a:tblPr>
                <a:noFill/>
                <a:tableStyleId>{4B3BC37E-D401-46B4-AA91-3138AB413337}</a:tableStyleId>
              </a:tblPr>
              <a:tblGrid>
                <a:gridCol w="1123950"/>
                <a:gridCol w="1123950"/>
                <a:gridCol w="1123950"/>
                <a:gridCol w="1123950"/>
                <a:gridCol w="1125525"/>
              </a:tblGrid>
              <a:tr h="517525">
                <a:tc>
                  <a:txBody>
                    <a:bodyPr>
                      <a:noAutofit/>
                    </a:bodyPr>
                    <a:lstStyle/>
                    <a:p>
                      <a:pPr indent="0" lvl="0" marL="0" marR="0" rtl="0" algn="l">
                        <a:spcBef>
                          <a:spcPts val="0"/>
                        </a:spcBef>
                        <a:buSzPct val="25000"/>
                        <a:buNone/>
                      </a:pPr>
                      <a:r>
                        <a:t/>
                      </a:r>
                      <a:endParaRPr sz="1800" u="none" cap="none" strike="noStrike">
                        <a:solidFill>
                          <a:schemeClr val="dk1"/>
                        </a:solidFill>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day</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week</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month</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year</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5600">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Number of records</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29 m</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201 m</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863 m</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10, 501m</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6550">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Database size</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1.6GB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11.3GB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48.3 GB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588 GB</a:t>
                      </a:r>
                    </a:p>
                  </a:txBody>
                  <a:tcPr marT="0" marB="0" marR="0" marL="0"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1146" name="Shape 1146"/>
          <p:cNvSpPr txBox="1"/>
          <p:nvPr/>
        </p:nvSpPr>
        <p:spPr>
          <a:xfrm>
            <a:off x="1219200" y="2971800"/>
            <a:ext cx="4502150" cy="2746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9.10  Comparison of Different DBMS Schema Designs</a:t>
            </a:r>
          </a:p>
        </p:txBody>
      </p:sp>
      <p:graphicFrame>
        <p:nvGraphicFramePr>
          <p:cNvPr id="1147" name="Shape 1147"/>
          <p:cNvGraphicFramePr/>
          <p:nvPr/>
        </p:nvGraphicFramePr>
        <p:xfrm>
          <a:off x="152400" y="3276600"/>
          <a:ext cx="3000000" cy="3000000"/>
        </p:xfrm>
        <a:graphic>
          <a:graphicData uri="http://schemas.openxmlformats.org/drawingml/2006/table">
            <a:tbl>
              <a:tblPr>
                <a:noFill/>
                <a:tableStyleId>{4B3BC37E-D401-46B4-AA91-3138AB413337}</a:tableStyleId>
              </a:tblPr>
              <a:tblGrid>
                <a:gridCol w="1554150"/>
                <a:gridCol w="1317625"/>
                <a:gridCol w="846125"/>
                <a:gridCol w="911225"/>
                <a:gridCol w="2000250"/>
              </a:tblGrid>
              <a:tr h="517525">
                <a:tc>
                  <a:txBody>
                    <a:bodyPr>
                      <a:noAutofit/>
                    </a:bodyPr>
                    <a:lstStyle/>
                    <a:p>
                      <a:pPr indent="0" lvl="0" marL="0" marR="0" rtl="0" algn="l">
                        <a:spcBef>
                          <a:spcPts val="0"/>
                        </a:spcBef>
                        <a:buSzPct val="25000"/>
                        <a:buNone/>
                      </a:pPr>
                      <a:r>
                        <a:t/>
                      </a:r>
                      <a:endParaRPr sz="1800" u="none" cap="none" strike="noStrike">
                        <a:solidFill>
                          <a:schemeClr val="dk1"/>
                        </a:solidFill>
                        <a:latin typeface="Times New Roman"/>
                        <a:ea typeface="Times New Roman"/>
                        <a:cs typeface="Times New Roman"/>
                        <a:sym typeface="Times New Roman"/>
                      </a:endParaRP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table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table/NE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table/OID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1 table/day</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3050">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Space / record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28 B</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20 B</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20 B</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20 B</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5600">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Number of open tables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Very large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Large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Few</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9400">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Insert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Slow</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Fast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Fast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Fast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820725">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Reports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 table,</a:t>
                      </a:r>
                    </a:p>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conflict with insert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 table,</a:t>
                      </a:r>
                    </a:p>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less conflict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Several tables,</a:t>
                      </a:r>
                    </a:p>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some conflict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1 table,</a:t>
                      </a:r>
                    </a:p>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Conflict for online reports,</a:t>
                      </a:r>
                    </a:p>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No Conflict for offline reports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Data safety</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Poor</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Good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Good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Very Good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2" name="Shape 1152"/>
        <p:cNvGrpSpPr/>
        <p:nvPr/>
      </p:nvGrpSpPr>
      <p:grpSpPr>
        <a:xfrm>
          <a:off x="0" y="0"/>
          <a:ext cx="0" cy="0"/>
          <a:chOff x="0" y="0"/>
          <a:chExt cx="0" cy="0"/>
        </a:xfrm>
      </p:grpSpPr>
      <p:sp>
        <p:nvSpPr>
          <p:cNvPr id="1153" name="Shape 115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54" name="Shape 115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155" name="Shape 1155"/>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156" name="Shape 115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57" name="Shape 1157"/>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58" name="Shape 1158"/>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Fault Manager</a:t>
            </a:r>
          </a:p>
        </p:txBody>
      </p:sp>
      <p:cxnSp>
        <p:nvCxnSpPr>
          <p:cNvPr id="1159" name="Shape 115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60" name="Shape 116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pic>
        <p:nvPicPr>
          <p:cNvPr id="1161" name="Shape 1161"/>
          <p:cNvPicPr preferRelativeResize="0"/>
          <p:nvPr/>
        </p:nvPicPr>
        <p:blipFill rotWithShape="1">
          <a:blip r:embed="rId3">
            <a:alphaModFix/>
          </a:blip>
          <a:srcRect b="0" l="0" r="0" t="0"/>
          <a:stretch/>
        </p:blipFill>
        <p:spPr>
          <a:xfrm>
            <a:off x="228600" y="1219200"/>
            <a:ext cx="6465886" cy="3270250"/>
          </a:xfrm>
          <a:prstGeom prst="rect">
            <a:avLst/>
          </a:prstGeom>
          <a:noFill/>
          <a:ln>
            <a:noFill/>
          </a:ln>
        </p:spPr>
      </p:pic>
      <p:sp>
        <p:nvSpPr>
          <p:cNvPr id="1162" name="Shape 1162"/>
          <p:cNvSpPr txBox="1"/>
          <p:nvPr/>
        </p:nvSpPr>
        <p:spPr>
          <a:xfrm>
            <a:off x="152400" y="5257800"/>
            <a:ext cx="6461124"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Event generation: </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Notification or trap indicator of fault</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Multiple consecutive status polls fail to receive response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Threshold crossing, e.g. performance limit</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Internal escalation of fault resolution</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Event filtering of unwanted events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Event correlation of repeated receipt of same fault event</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Conversion of event to alarm by alarm register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Root cause analysis of multiple alarms done alarm correlator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Alarm indications: Visual, audio, SMS / phone call, email, log</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7" name="Shape 1167"/>
        <p:cNvGrpSpPr/>
        <p:nvPr/>
      </p:nvGrpSpPr>
      <p:grpSpPr>
        <a:xfrm>
          <a:off x="0" y="0"/>
          <a:ext cx="0" cy="0"/>
          <a:chOff x="0" y="0"/>
          <a:chExt cx="0" cy="0"/>
        </a:xfrm>
      </p:grpSpPr>
      <p:sp>
        <p:nvSpPr>
          <p:cNvPr id="1168" name="Shape 116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69" name="Shape 116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170" name="Shape 1170"/>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171" name="Shape 117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72" name="Shape 1172"/>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73" name="Shape 1173"/>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Alarm Severity and Priority</a:t>
            </a:r>
          </a:p>
        </p:txBody>
      </p:sp>
      <p:cxnSp>
        <p:nvCxnSpPr>
          <p:cNvPr id="1174" name="Shape 117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75" name="Shape 117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pic>
        <p:nvPicPr>
          <p:cNvPr id="1176" name="Shape 1176"/>
          <p:cNvPicPr preferRelativeResize="0"/>
          <p:nvPr/>
        </p:nvPicPr>
        <p:blipFill rotWithShape="1">
          <a:blip r:embed="rId3">
            <a:alphaModFix/>
          </a:blip>
          <a:srcRect b="0" l="0" r="0" t="0"/>
          <a:stretch/>
        </p:blipFill>
        <p:spPr>
          <a:xfrm>
            <a:off x="2057400" y="1295400"/>
            <a:ext cx="4190999" cy="3365499"/>
          </a:xfrm>
          <a:prstGeom prst="rect">
            <a:avLst/>
          </a:prstGeom>
          <a:noFill/>
          <a:ln>
            <a:noFill/>
          </a:ln>
        </p:spPr>
      </p:pic>
      <p:cxnSp>
        <p:nvCxnSpPr>
          <p:cNvPr id="1177" name="Shape 1177"/>
          <p:cNvCxnSpPr/>
          <p:nvPr/>
        </p:nvCxnSpPr>
        <p:spPr>
          <a:xfrm>
            <a:off x="381000" y="2133600"/>
            <a:ext cx="0" cy="0"/>
          </a:xfrm>
          <a:prstGeom prst="straightConnector1">
            <a:avLst/>
          </a:prstGeom>
          <a:noFill/>
          <a:ln cap="rnd" cmpd="sng" w="9525">
            <a:solidFill>
              <a:schemeClr val="dk1"/>
            </a:solidFill>
            <a:prstDash val="solid"/>
            <a:miter/>
            <a:headEnd len="med" w="med" type="none"/>
            <a:tailEnd len="med" w="med" type="none"/>
          </a:ln>
        </p:spPr>
      </p:cxnSp>
      <p:cxnSp>
        <p:nvCxnSpPr>
          <p:cNvPr id="1178" name="Shape 1178"/>
          <p:cNvCxnSpPr/>
          <p:nvPr/>
        </p:nvCxnSpPr>
        <p:spPr>
          <a:xfrm>
            <a:off x="304800" y="2133600"/>
            <a:ext cx="457200" cy="0"/>
          </a:xfrm>
          <a:prstGeom prst="straightConnector1">
            <a:avLst/>
          </a:prstGeom>
          <a:noFill/>
          <a:ln cap="rnd" cmpd="sng" w="9525">
            <a:solidFill>
              <a:srgbClr val="FF5050"/>
            </a:solidFill>
            <a:prstDash val="solid"/>
            <a:miter/>
            <a:headEnd len="med" w="med" type="none"/>
            <a:tailEnd len="med" w="med" type="none"/>
          </a:ln>
        </p:spPr>
      </p:cxnSp>
      <p:sp>
        <p:nvSpPr>
          <p:cNvPr id="1179" name="Shape 1179"/>
          <p:cNvSpPr txBox="1"/>
          <p:nvPr/>
        </p:nvSpPr>
        <p:spPr>
          <a:xfrm>
            <a:off x="822325" y="1941511"/>
            <a:ext cx="8826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Critical</a:t>
            </a:r>
          </a:p>
        </p:txBody>
      </p:sp>
      <p:cxnSp>
        <p:nvCxnSpPr>
          <p:cNvPr id="1180" name="Shape 1180"/>
          <p:cNvCxnSpPr/>
          <p:nvPr/>
        </p:nvCxnSpPr>
        <p:spPr>
          <a:xfrm>
            <a:off x="304800" y="2514600"/>
            <a:ext cx="457200" cy="0"/>
          </a:xfrm>
          <a:prstGeom prst="straightConnector1">
            <a:avLst/>
          </a:prstGeom>
          <a:noFill/>
          <a:ln cap="rnd" cmpd="sng" w="9525">
            <a:solidFill>
              <a:schemeClr val="accent2"/>
            </a:solidFill>
            <a:prstDash val="solid"/>
            <a:miter/>
            <a:headEnd len="med" w="med" type="none"/>
            <a:tailEnd len="med" w="med" type="none"/>
          </a:ln>
        </p:spPr>
      </p:cxnSp>
      <p:sp>
        <p:nvSpPr>
          <p:cNvPr id="1181" name="Shape 1181"/>
          <p:cNvSpPr txBox="1"/>
          <p:nvPr/>
        </p:nvSpPr>
        <p:spPr>
          <a:xfrm>
            <a:off x="898525" y="2246311"/>
            <a:ext cx="7556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Major</a:t>
            </a:r>
          </a:p>
        </p:txBody>
      </p:sp>
      <p:sp>
        <p:nvSpPr>
          <p:cNvPr id="1182" name="Shape 1182"/>
          <p:cNvSpPr txBox="1"/>
          <p:nvPr/>
        </p:nvSpPr>
        <p:spPr>
          <a:xfrm>
            <a:off x="228600" y="5434012"/>
            <a:ext cx="6684961" cy="10699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Arial"/>
                <a:ea typeface="Arial"/>
                <a:cs typeface="Arial"/>
                <a:sym typeface="Arial"/>
              </a:rPr>
              <a:t>For each &lt;NE, subsystem, event&gt;, set the severity</a:t>
            </a:r>
          </a:p>
          <a:p>
            <a:pPr indent="-342900" lvl="0" marL="342900" marR="0" rtl="0" algn="l">
              <a:lnSpc>
                <a:spcPct val="10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Arial"/>
                <a:ea typeface="Arial"/>
                <a:cs typeface="Arial"/>
                <a:sym typeface="Arial"/>
              </a:rPr>
              <a:t>For each &lt;NE, subsystem, event&gt;, set the priority</a:t>
            </a:r>
          </a:p>
          <a:p>
            <a:pPr indent="-342900" lvl="0" marL="342900" marR="0" rtl="0" algn="l">
              <a:lnSpc>
                <a:spcPct val="10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Arial"/>
                <a:ea typeface="Arial"/>
                <a:cs typeface="Arial"/>
                <a:sym typeface="Arial"/>
              </a:rPr>
              <a:t>For each &lt;NE, subsystem, event, severity&gt;, set the alarm indication(s)</a:t>
            </a:r>
          </a:p>
          <a:p>
            <a:pPr indent="-342900" lvl="0" marL="342900" marR="0" rtl="0" algn="l">
              <a:lnSpc>
                <a:spcPct val="10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Arial"/>
                <a:ea typeface="Arial"/>
                <a:cs typeface="Arial"/>
                <a:sym typeface="Arial"/>
              </a:rPr>
              <a:t>For each &lt;NE, subsystem, event, priority&gt;, set the alarm indication(s)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7" name="Shape 1187"/>
        <p:cNvGrpSpPr/>
        <p:nvPr/>
      </p:nvGrpSpPr>
      <p:grpSpPr>
        <a:xfrm>
          <a:off x="0" y="0"/>
          <a:ext cx="0" cy="0"/>
          <a:chOff x="0" y="0"/>
          <a:chExt cx="0" cy="0"/>
        </a:xfrm>
      </p:grpSpPr>
      <p:sp>
        <p:nvSpPr>
          <p:cNvPr id="1188" name="Shape 118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189" name="Shape 118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190" name="Shape 1190"/>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191" name="Shape 1191"/>
          <p:cNvSpPr txBox="1"/>
          <p:nvPr>
            <p:ph idx="4294967295"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Alarm Finite State Machine</a:t>
            </a:r>
          </a:p>
        </p:txBody>
      </p:sp>
      <p:cxnSp>
        <p:nvCxnSpPr>
          <p:cNvPr id="1192" name="Shape 119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193" name="Shape 119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pic>
        <p:nvPicPr>
          <p:cNvPr id="1194" name="Shape 1194"/>
          <p:cNvPicPr preferRelativeResize="0"/>
          <p:nvPr/>
        </p:nvPicPr>
        <p:blipFill rotWithShape="1">
          <a:blip r:embed="rId3">
            <a:alphaModFix/>
          </a:blip>
          <a:srcRect b="0" l="0" r="0" t="0"/>
          <a:stretch/>
        </p:blipFill>
        <p:spPr>
          <a:xfrm>
            <a:off x="685800" y="1143000"/>
            <a:ext cx="5476874" cy="3295649"/>
          </a:xfrm>
          <a:prstGeom prst="rect">
            <a:avLst/>
          </a:prstGeom>
          <a:noFill/>
          <a:ln>
            <a:noFill/>
          </a:ln>
        </p:spPr>
      </p:pic>
      <p:sp>
        <p:nvSpPr>
          <p:cNvPr id="1195" name="Shape 1195"/>
          <p:cNvSpPr txBox="1"/>
          <p:nvPr/>
        </p:nvSpPr>
        <p:spPr>
          <a:xfrm>
            <a:off x="2209800" y="4937125"/>
            <a:ext cx="2436811" cy="27463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9.11  List of Alarm States</a:t>
            </a:r>
          </a:p>
        </p:txBody>
      </p:sp>
      <p:graphicFrame>
        <p:nvGraphicFramePr>
          <p:cNvPr id="1196" name="Shape 1196"/>
          <p:cNvGraphicFramePr/>
          <p:nvPr/>
        </p:nvGraphicFramePr>
        <p:xfrm>
          <a:off x="762000" y="5257800"/>
          <a:ext cx="3000000" cy="3000000"/>
        </p:xfrm>
        <a:graphic>
          <a:graphicData uri="http://schemas.openxmlformats.org/drawingml/2006/table">
            <a:tbl>
              <a:tblPr>
                <a:noFill/>
                <a:tableStyleId>{4B3BC37E-D401-46B4-AA91-3138AB413337}</a:tableStyleId>
              </a:tblPr>
              <a:tblGrid>
                <a:gridCol w="1028700"/>
                <a:gridCol w="4373550"/>
              </a:tblGrid>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Description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Initial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 new, unused alarm object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3817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Altering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The alarm is registered in the list of active alarms. The FM operator has not yet noticed the alarm. The FM uses various alarm indications to catch the attention of the operator.</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56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Pending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The operator has noticed the alarm. The FM is awaiting the results of corrective actions.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Zombie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The FM is aware that the fault condition is clear. The icon color is normal.  The operator has yet to indicate the corrective action taken.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3817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Closed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The operator and FM are both aware that the fault is closed. The alarm object is returned to the pool of unused alarms and is effectively in the initial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cxnSp>
        <p:nvCxnSpPr>
          <p:cNvPr id="1197" name="Shape 1197"/>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198" name="Shape 1198"/>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3" name="Shape 1203"/>
        <p:cNvGrpSpPr/>
        <p:nvPr/>
      </p:nvGrpSpPr>
      <p:grpSpPr>
        <a:xfrm>
          <a:off x="0" y="0"/>
          <a:ext cx="0" cy="0"/>
          <a:chOff x="0" y="0"/>
          <a:chExt cx="0" cy="0"/>
        </a:xfrm>
      </p:grpSpPr>
      <p:sp>
        <p:nvSpPr>
          <p:cNvPr id="1204" name="Shape 120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205" name="Shape 120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206" name="Shape 1206"/>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207" name="Shape 1207"/>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Alarm Finite State Machine</a:t>
            </a:r>
          </a:p>
        </p:txBody>
      </p:sp>
      <p:cxnSp>
        <p:nvCxnSpPr>
          <p:cNvPr id="1208" name="Shape 120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209" name="Shape 120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pic>
        <p:nvPicPr>
          <p:cNvPr id="1210" name="Shape 1210"/>
          <p:cNvPicPr preferRelativeResize="0"/>
          <p:nvPr/>
        </p:nvPicPr>
        <p:blipFill rotWithShape="1">
          <a:blip r:embed="rId3">
            <a:alphaModFix/>
          </a:blip>
          <a:srcRect b="0" l="0" r="0" t="0"/>
          <a:stretch/>
        </p:blipFill>
        <p:spPr>
          <a:xfrm>
            <a:off x="685800" y="1143000"/>
            <a:ext cx="5476874" cy="3295649"/>
          </a:xfrm>
          <a:prstGeom prst="rect">
            <a:avLst/>
          </a:prstGeom>
          <a:noFill/>
          <a:ln>
            <a:noFill/>
          </a:ln>
        </p:spPr>
      </p:pic>
      <p:sp>
        <p:nvSpPr>
          <p:cNvPr id="1211" name="Shape 1211"/>
          <p:cNvSpPr txBox="1"/>
          <p:nvPr/>
        </p:nvSpPr>
        <p:spPr>
          <a:xfrm>
            <a:off x="2133600" y="5029200"/>
            <a:ext cx="2371725" cy="27463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9.12  List of FSM Events</a:t>
            </a:r>
          </a:p>
        </p:txBody>
      </p:sp>
      <p:graphicFrame>
        <p:nvGraphicFramePr>
          <p:cNvPr id="1212" name="Shape 1212"/>
          <p:cNvGraphicFramePr/>
          <p:nvPr/>
        </p:nvGraphicFramePr>
        <p:xfrm>
          <a:off x="609600" y="5334000"/>
          <a:ext cx="3000000" cy="3000000"/>
        </p:xfrm>
        <a:graphic>
          <a:graphicData uri="http://schemas.openxmlformats.org/drawingml/2006/table">
            <a:tbl>
              <a:tblPr>
                <a:noFill/>
                <a:tableStyleId>{4B3BC37E-D401-46B4-AA91-3138AB413337}</a:tableStyleId>
              </a:tblPr>
              <a:tblGrid>
                <a:gridCol w="2760650"/>
                <a:gridCol w="3182925"/>
              </a:tblGrid>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Events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Description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Minor congestion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Utilization on a link exceeds 90%</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Major congestion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Utilization or a link exceeds 95%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46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Clear</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Utilization or a link exceeds 95%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56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Acknowledge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Operator invokes an FM menu or button to indicate awareness of a new alarm</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56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Service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Operator invokes an FM menu or button to indicate corrective action taken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cxnSp>
        <p:nvCxnSpPr>
          <p:cNvPr id="1213" name="Shape 1213"/>
          <p:cNvCxnSpPr/>
          <p:nvPr/>
        </p:nvCxnSpPr>
        <p:spPr>
          <a:xfrm>
            <a:off x="609600" y="4800600"/>
            <a:ext cx="5638800" cy="0"/>
          </a:xfrm>
          <a:prstGeom prst="straightConnector1">
            <a:avLst/>
          </a:prstGeom>
          <a:noFill/>
          <a:ln cap="rnd" cmpd="sng" w="12700">
            <a:solidFill>
              <a:schemeClr val="dk1"/>
            </a:solidFill>
            <a:prstDash val="solid"/>
            <a:miter/>
            <a:headEnd len="med" w="med" type="none"/>
            <a:tailEnd len="med" w="med" type="none"/>
          </a:ln>
        </p:spPr>
      </p:cxnSp>
      <p:sp>
        <p:nvSpPr>
          <p:cNvPr id="1214" name="Shape 1214"/>
          <p:cNvSpPr txBox="1"/>
          <p:nvPr/>
        </p:nvSpPr>
        <p:spPr>
          <a:xfrm>
            <a:off x="0" y="4800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0" name="Shape 150"/>
        <p:cNvGrpSpPr/>
        <p:nvPr/>
      </p:nvGrpSpPr>
      <p:grpSpPr>
        <a:xfrm>
          <a:off x="0" y="0"/>
          <a:ext cx="0" cy="0"/>
          <a:chOff x="0" y="0"/>
          <a:chExt cx="0" cy="0"/>
        </a:xfrm>
      </p:grpSpPr>
      <p:sp>
        <p:nvSpPr>
          <p:cNvPr id="151" name="Shape 15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2" name="Shape 152"/>
          <p:cNvCxnSpPr/>
          <p:nvPr/>
        </p:nvCxnSpPr>
        <p:spPr>
          <a:xfrm>
            <a:off x="609600" y="2566986"/>
            <a:ext cx="5638800" cy="0"/>
          </a:xfrm>
          <a:prstGeom prst="straightConnector1">
            <a:avLst/>
          </a:prstGeom>
          <a:noFill/>
          <a:ln cap="rnd" cmpd="sng" w="12700">
            <a:solidFill>
              <a:schemeClr val="dk1"/>
            </a:solidFill>
            <a:prstDash val="solid"/>
            <a:miter/>
            <a:headEnd len="med" w="med" type="none"/>
            <a:tailEnd len="med" w="med" type="none"/>
          </a:ln>
        </p:spPr>
      </p:cxnSp>
      <p:sp>
        <p:nvSpPr>
          <p:cNvPr id="153" name="Shape 153"/>
          <p:cNvSpPr txBox="1"/>
          <p:nvPr/>
        </p:nvSpPr>
        <p:spPr>
          <a:xfrm>
            <a:off x="5638800" y="8342311"/>
            <a:ext cx="685799"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4" name="Shape 154"/>
          <p:cNvSpPr txBox="1"/>
          <p:nvPr/>
        </p:nvSpPr>
        <p:spPr>
          <a:xfrm>
            <a:off x="762000" y="1219200"/>
            <a:ext cx="4948236" cy="703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Used to gather lots of information on hosts</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from DNS</a:t>
            </a:r>
          </a:p>
        </p:txBody>
      </p:sp>
      <p:sp>
        <p:nvSpPr>
          <p:cNvPr id="155" name="Shape 155"/>
          <p:cNvSpPr txBox="1"/>
          <p:nvPr/>
        </p:nvSpPr>
        <p:spPr>
          <a:xfrm>
            <a:off x="457200" y="3581400"/>
            <a:ext cx="6170612" cy="22986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000000"/>
              </a:buClr>
              <a:buSzPct val="25000"/>
              <a:buFont typeface="Arial"/>
              <a:buNone/>
            </a:pPr>
            <a:r>
              <a:rPr b="0" i="0" lang="en-US" sz="1600" u="none" cap="none" strike="noStrike">
                <a:solidFill>
                  <a:srgbClr val="000000"/>
                </a:solidFill>
                <a:latin typeface="Arial"/>
                <a:ea typeface="Arial"/>
                <a:cs typeface="Arial"/>
                <a:sym typeface="Arial"/>
              </a:rPr>
              <a:t>[beluga]~&gt; dig +nocomments nimbus.tenet.res.in</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nimbus.tenet.res.in.	604800	IN	A      203.199.255.4</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tenet.res.in.	604800	IN	NS   volcano.tenet.res.in. </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tenet.res.in.	604800	IN	NS   lantana.tenet.res.in. </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volcano.tenet.res.in.	604800	IN	A     203.199.255.3</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 Query time: 2 msec</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 SERVER: 203.199.255.3#53(203.199.255.3)</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 WHEN: Fri Mar  6 14:12:43 2009</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 MSG SIZE  rcvd: 149</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[beluga]~&gt;</a:t>
            </a:r>
          </a:p>
        </p:txBody>
      </p:sp>
      <p:sp>
        <p:nvSpPr>
          <p:cNvPr id="156" name="Shape 156"/>
          <p:cNvSpPr txBox="1"/>
          <p:nvPr/>
        </p:nvSpPr>
        <p:spPr>
          <a:xfrm>
            <a:off x="0" y="2590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57" name="Shape 157"/>
          <p:cNvSpPr txBox="1"/>
          <p:nvPr/>
        </p:nvSpPr>
        <p:spPr>
          <a:xfrm>
            <a:off x="441325" y="3084511"/>
            <a:ext cx="124301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a:t>
            </a:r>
          </a:p>
        </p:txBody>
      </p:sp>
      <p:cxnSp>
        <p:nvCxnSpPr>
          <p:cNvPr id="158" name="Shape 15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9" name="Shape 15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60" name="Shape 16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61" name="Shape 16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62" name="Shape 162"/>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Domain Name Groper: dig</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9" name="Shape 1219"/>
        <p:cNvGrpSpPr/>
        <p:nvPr/>
      </p:nvGrpSpPr>
      <p:grpSpPr>
        <a:xfrm>
          <a:off x="0" y="0"/>
          <a:ext cx="0" cy="0"/>
          <a:chOff x="0" y="0"/>
          <a:chExt cx="0" cy="0"/>
        </a:xfrm>
      </p:grpSpPr>
      <p:sp>
        <p:nvSpPr>
          <p:cNvPr id="1220" name="Shape 122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221" name="Shape 122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222" name="Shape 1222"/>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223" name="Shape 1223"/>
          <p:cNvSpPr txBox="1"/>
          <p:nvPr>
            <p:ph idx="4294967295"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Alarm Finite State Machine</a:t>
            </a:r>
          </a:p>
        </p:txBody>
      </p:sp>
      <p:cxnSp>
        <p:nvCxnSpPr>
          <p:cNvPr id="1224" name="Shape 122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225" name="Shape 122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pic>
        <p:nvPicPr>
          <p:cNvPr id="1226" name="Shape 1226"/>
          <p:cNvPicPr preferRelativeResize="0"/>
          <p:nvPr/>
        </p:nvPicPr>
        <p:blipFill rotWithShape="1">
          <a:blip r:embed="rId3">
            <a:alphaModFix/>
          </a:blip>
          <a:srcRect b="0" l="0" r="0" t="0"/>
          <a:stretch/>
        </p:blipFill>
        <p:spPr>
          <a:xfrm>
            <a:off x="685800" y="1143000"/>
            <a:ext cx="5476874" cy="3295649"/>
          </a:xfrm>
          <a:prstGeom prst="rect">
            <a:avLst/>
          </a:prstGeom>
          <a:noFill/>
          <a:ln>
            <a:noFill/>
          </a:ln>
        </p:spPr>
      </p:pic>
      <p:cxnSp>
        <p:nvCxnSpPr>
          <p:cNvPr id="1227" name="Shape 1227"/>
          <p:cNvCxnSpPr/>
          <p:nvPr/>
        </p:nvCxnSpPr>
        <p:spPr>
          <a:xfrm>
            <a:off x="609600" y="4267200"/>
            <a:ext cx="5638800" cy="0"/>
          </a:xfrm>
          <a:prstGeom prst="straightConnector1">
            <a:avLst/>
          </a:prstGeom>
          <a:noFill/>
          <a:ln cap="rnd" cmpd="sng" w="12700">
            <a:solidFill>
              <a:schemeClr val="dk1"/>
            </a:solidFill>
            <a:prstDash val="solid"/>
            <a:miter/>
            <a:headEnd len="med" w="med" type="none"/>
            <a:tailEnd len="med" w="med" type="none"/>
          </a:ln>
        </p:spPr>
      </p:cxnSp>
      <p:sp>
        <p:nvSpPr>
          <p:cNvPr id="1228" name="Shape 1228"/>
          <p:cNvSpPr txBox="1"/>
          <p:nvPr/>
        </p:nvSpPr>
        <p:spPr>
          <a:xfrm>
            <a:off x="0" y="42672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229" name="Shape 1229"/>
          <p:cNvSpPr txBox="1"/>
          <p:nvPr/>
        </p:nvSpPr>
        <p:spPr>
          <a:xfrm>
            <a:off x="1371600" y="4556125"/>
            <a:ext cx="4297361" cy="27463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Table 9.13  Transition Table for Alarm FSM in Figure 9.33</a:t>
            </a:r>
          </a:p>
        </p:txBody>
      </p:sp>
      <p:graphicFrame>
        <p:nvGraphicFramePr>
          <p:cNvPr id="1230" name="Shape 1230"/>
          <p:cNvGraphicFramePr/>
          <p:nvPr/>
        </p:nvGraphicFramePr>
        <p:xfrm>
          <a:off x="762000" y="5029200"/>
          <a:ext cx="3000000" cy="3000000"/>
        </p:xfrm>
        <a:graphic>
          <a:graphicData uri="http://schemas.openxmlformats.org/drawingml/2006/table">
            <a:tbl>
              <a:tblPr>
                <a:noFill/>
                <a:tableStyleId>{4B3BC37E-D401-46B4-AA91-3138AB413337}</a:tableStyleId>
              </a:tblPr>
              <a:tblGrid>
                <a:gridCol w="930275"/>
                <a:gridCol w="1028700"/>
                <a:gridCol w="1200150"/>
                <a:gridCol w="1200150"/>
                <a:gridCol w="1085850"/>
              </a:tblGrid>
              <a:tr h="517525">
                <a:tc>
                  <a:txBody>
                    <a:bodyPr>
                      <a:noAutofit/>
                    </a:bodyPr>
                    <a:lstStyle/>
                    <a:p>
                      <a:pPr indent="0" lvl="0" marL="0" marR="0" rtl="0" algn="l">
                        <a:spcBef>
                          <a:spcPts val="0"/>
                        </a:spcBef>
                        <a:buSzPct val="25000"/>
                        <a:buNone/>
                      </a:pPr>
                      <a:r>
                        <a:t/>
                      </a:r>
                      <a:endParaRPr sz="1800" u="none" cap="none" strike="noStrike">
                        <a:solidFill>
                          <a:schemeClr val="dk1"/>
                        </a:solidFill>
                        <a:latin typeface="Times New Roman"/>
                        <a:ea typeface="Times New Roman"/>
                        <a:cs typeface="Times New Roman"/>
                        <a:sym typeface="Times New Roman"/>
                      </a:endParaRP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Initial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Alerting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Pending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200" u="none" cap="none" strike="noStrike">
                          <a:solidFill>
                            <a:schemeClr val="dk1"/>
                          </a:solidFill>
                          <a:latin typeface="Times New Roman"/>
                          <a:ea typeface="Times New Roman"/>
                          <a:cs typeface="Times New Roman"/>
                          <a:sym typeface="Times New Roman"/>
                        </a:rPr>
                        <a:t>Zombie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Minor Congestion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 action </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Null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Null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8207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Major Congestion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 action </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If alarm severity is Minor then:</a:t>
                      </a:r>
                    </a:p>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Alerting action </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If alarm severity is Minor then:</a:t>
                      </a:r>
                    </a:p>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Alerting action </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Alert action </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Alerting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Acknowledge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Pending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Pending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5720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Service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Clear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Closed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Clear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Closed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667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Clear</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Null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Clear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Closed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Clear action</a:t>
                      </a:r>
                    </a:p>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Zombie state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1200" u="none" cap="none" strike="noStrike">
                          <a:solidFill>
                            <a:schemeClr val="dk1"/>
                          </a:solidFill>
                          <a:latin typeface="Times New Roman"/>
                          <a:ea typeface="Times New Roman"/>
                          <a:cs typeface="Times New Roman"/>
                          <a:sym typeface="Times New Roman"/>
                        </a:rPr>
                        <a:t>Null</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5" name="Shape 1235"/>
        <p:cNvGrpSpPr/>
        <p:nvPr/>
      </p:nvGrpSpPr>
      <p:grpSpPr>
        <a:xfrm>
          <a:off x="0" y="0"/>
          <a:ext cx="0" cy="0"/>
          <a:chOff x="0" y="0"/>
          <a:chExt cx="0" cy="0"/>
        </a:xfrm>
      </p:grpSpPr>
      <p:sp>
        <p:nvSpPr>
          <p:cNvPr id="1236" name="Shape 123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237" name="Shape 1237"/>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238" name="Shape 1238"/>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239" name="Shape 123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240" name="Shape 1240"/>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241" name="Shape 1241"/>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Root Cause Analysis</a:t>
            </a:r>
          </a:p>
        </p:txBody>
      </p:sp>
      <p:cxnSp>
        <p:nvCxnSpPr>
          <p:cNvPr id="1242" name="Shape 124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243" name="Shape 124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grpSp>
        <p:nvGrpSpPr>
          <p:cNvPr id="1244" name="Shape 1244"/>
          <p:cNvGrpSpPr/>
          <p:nvPr/>
        </p:nvGrpSpPr>
        <p:grpSpPr>
          <a:xfrm>
            <a:off x="1304924" y="1689100"/>
            <a:ext cx="4703761" cy="1885950"/>
            <a:chOff x="4429125" y="2905125"/>
            <a:chExt cx="11760200" cy="4714875"/>
          </a:xfrm>
        </p:grpSpPr>
        <p:grpSp>
          <p:nvGrpSpPr>
            <p:cNvPr id="1245" name="Shape 1245"/>
            <p:cNvGrpSpPr/>
            <p:nvPr/>
          </p:nvGrpSpPr>
          <p:grpSpPr>
            <a:xfrm>
              <a:off x="4429125" y="3571875"/>
              <a:ext cx="11760200" cy="4048124"/>
              <a:chOff x="4429125" y="15740062"/>
              <a:chExt cx="11760200" cy="4048124"/>
            </a:xfrm>
          </p:grpSpPr>
          <p:grpSp>
            <p:nvGrpSpPr>
              <p:cNvPr id="1246" name="Shape 1246"/>
              <p:cNvGrpSpPr/>
              <p:nvPr/>
            </p:nvGrpSpPr>
            <p:grpSpPr>
              <a:xfrm>
                <a:off x="4429125" y="15740062"/>
                <a:ext cx="11760200" cy="4048124"/>
                <a:chOff x="4429125" y="15978187"/>
                <a:chExt cx="11760200" cy="4048124"/>
              </a:xfrm>
            </p:grpSpPr>
            <p:sp>
              <p:nvSpPr>
                <p:cNvPr id="1247" name="Shape 1247"/>
                <p:cNvSpPr/>
                <p:nvPr/>
              </p:nvSpPr>
              <p:spPr>
                <a:xfrm>
                  <a:off x="4429125" y="15978187"/>
                  <a:ext cx="4010025" cy="3976687"/>
                </a:xfrm>
                <a:prstGeom prst="ellipse">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48" name="Shape 1248"/>
                <p:cNvSpPr txBox="1"/>
                <p:nvPr/>
              </p:nvSpPr>
              <p:spPr>
                <a:xfrm>
                  <a:off x="4718050" y="17692687"/>
                  <a:ext cx="1143000" cy="476249"/>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800" u="none" cap="none" strike="noStrike">
                      <a:solidFill>
                        <a:schemeClr val="dk1"/>
                      </a:solidFill>
                      <a:latin typeface="Arial"/>
                      <a:ea typeface="Arial"/>
                      <a:cs typeface="Arial"/>
                      <a:sym typeface="Arial"/>
                    </a:rPr>
                    <a:t>NMS</a:t>
                  </a:r>
                </a:p>
              </p:txBody>
            </p:sp>
            <p:sp>
              <p:nvSpPr>
                <p:cNvPr id="1249" name="Shape 1249"/>
                <p:cNvSpPr txBox="1"/>
                <p:nvPr/>
              </p:nvSpPr>
              <p:spPr>
                <a:xfrm>
                  <a:off x="7058025" y="17645062"/>
                  <a:ext cx="800099" cy="571500"/>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R</a:t>
                  </a:r>
                  <a:r>
                    <a:rPr b="1" baseline="-25000" i="0" lang="en-US" sz="900" u="none" cap="none" strike="noStrike">
                      <a:solidFill>
                        <a:schemeClr val="dk1"/>
                      </a:solidFill>
                      <a:latin typeface="Arial"/>
                      <a:ea typeface="Arial"/>
                      <a:cs typeface="Arial"/>
                      <a:sym typeface="Arial"/>
                    </a:rPr>
                    <a:t>1</a:t>
                  </a:r>
                </a:p>
              </p:txBody>
            </p:sp>
            <p:sp>
              <p:nvSpPr>
                <p:cNvPr id="1250" name="Shape 1250"/>
                <p:cNvSpPr/>
                <p:nvPr/>
              </p:nvSpPr>
              <p:spPr>
                <a:xfrm>
                  <a:off x="12179300" y="16049625"/>
                  <a:ext cx="4010025" cy="3976687"/>
                </a:xfrm>
                <a:prstGeom prst="ellipse">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251" name="Shape 1251"/>
                <p:cNvCxnSpPr/>
                <p:nvPr/>
              </p:nvCxnSpPr>
              <p:spPr>
                <a:xfrm>
                  <a:off x="14168437" y="16573500"/>
                  <a:ext cx="0" cy="2809875"/>
                </a:xfrm>
                <a:prstGeom prst="straightConnector1">
                  <a:avLst/>
                </a:prstGeom>
                <a:noFill/>
                <a:ln cap="rnd" cmpd="sng" w="9525">
                  <a:solidFill>
                    <a:srgbClr val="000000"/>
                  </a:solidFill>
                  <a:prstDash val="solid"/>
                  <a:miter/>
                  <a:headEnd len="med" w="med" type="none"/>
                  <a:tailEnd len="med" w="med" type="none"/>
                </a:ln>
              </p:spPr>
            </p:cxnSp>
            <p:sp>
              <p:nvSpPr>
                <p:cNvPr id="1252" name="Shape 1252"/>
                <p:cNvSpPr txBox="1"/>
                <p:nvPr/>
              </p:nvSpPr>
              <p:spPr>
                <a:xfrm>
                  <a:off x="12345986" y="17668875"/>
                  <a:ext cx="800099" cy="571500"/>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R</a:t>
                  </a:r>
                  <a:r>
                    <a:rPr b="1" baseline="-25000" i="0" lang="en-US" sz="900" u="none" cap="none" strike="noStrike">
                      <a:solidFill>
                        <a:schemeClr val="dk1"/>
                      </a:solidFill>
                      <a:latin typeface="Arial"/>
                      <a:ea typeface="Arial"/>
                      <a:cs typeface="Arial"/>
                      <a:sym typeface="Arial"/>
                    </a:rPr>
                    <a:t>2</a:t>
                  </a:r>
                </a:p>
              </p:txBody>
            </p:sp>
            <p:sp>
              <p:nvSpPr>
                <p:cNvPr id="1253" name="Shape 1253"/>
                <p:cNvSpPr txBox="1"/>
                <p:nvPr/>
              </p:nvSpPr>
              <p:spPr>
                <a:xfrm>
                  <a:off x="14582775" y="16573500"/>
                  <a:ext cx="800099" cy="571500"/>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S</a:t>
                  </a:r>
                  <a:r>
                    <a:rPr b="1" baseline="-25000" i="0" lang="en-US" sz="900" u="none" cap="none" strike="noStrike">
                      <a:solidFill>
                        <a:schemeClr val="dk1"/>
                      </a:solidFill>
                      <a:latin typeface="Arial"/>
                      <a:ea typeface="Arial"/>
                      <a:cs typeface="Arial"/>
                      <a:sym typeface="Arial"/>
                    </a:rPr>
                    <a:t>1</a:t>
                  </a:r>
                </a:p>
              </p:txBody>
            </p:sp>
            <p:sp>
              <p:nvSpPr>
                <p:cNvPr id="1254" name="Shape 1254"/>
                <p:cNvSpPr txBox="1"/>
                <p:nvPr/>
              </p:nvSpPr>
              <p:spPr>
                <a:xfrm>
                  <a:off x="14579600" y="18811875"/>
                  <a:ext cx="803275" cy="571500"/>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S</a:t>
                  </a:r>
                  <a:r>
                    <a:rPr b="1" baseline="-25000" i="0" lang="en-US" sz="900" u="none" cap="none" strike="noStrike">
                      <a:solidFill>
                        <a:schemeClr val="dk1"/>
                      </a:solidFill>
                      <a:latin typeface="Arial"/>
                      <a:ea typeface="Arial"/>
                      <a:cs typeface="Arial"/>
                      <a:sym typeface="Arial"/>
                    </a:rPr>
                    <a:t>3</a:t>
                  </a:r>
                </a:p>
              </p:txBody>
            </p:sp>
            <p:sp>
              <p:nvSpPr>
                <p:cNvPr id="1255" name="Shape 1255"/>
                <p:cNvSpPr txBox="1"/>
                <p:nvPr/>
              </p:nvSpPr>
              <p:spPr>
                <a:xfrm>
                  <a:off x="14582775" y="17907000"/>
                  <a:ext cx="800099" cy="571500"/>
                </a:xfrm>
                <a:prstGeom prst="rect">
                  <a:avLst/>
                </a:prstGeom>
                <a:noFill/>
                <a:ln cap="rnd"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S</a:t>
                  </a:r>
                  <a:r>
                    <a:rPr b="1" baseline="-25000" i="0" lang="en-US" sz="900" u="none" cap="none" strike="noStrike">
                      <a:solidFill>
                        <a:schemeClr val="dk1"/>
                      </a:solidFill>
                      <a:latin typeface="Arial"/>
                      <a:ea typeface="Arial"/>
                      <a:cs typeface="Arial"/>
                      <a:sym typeface="Arial"/>
                    </a:rPr>
                    <a:t>2</a:t>
                  </a:r>
                </a:p>
              </p:txBody>
            </p:sp>
            <p:sp>
              <p:nvSpPr>
                <p:cNvPr id="1256" name="Shape 1256"/>
                <p:cNvSpPr txBox="1"/>
                <p:nvPr/>
              </p:nvSpPr>
              <p:spPr>
                <a:xfrm>
                  <a:off x="13531850" y="18240375"/>
                  <a:ext cx="803275" cy="1285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L</a:t>
                  </a:r>
                  <a:br>
                    <a:rPr b="1" i="0" lang="en-US" sz="900" u="none" cap="none" strike="noStrike">
                      <a:solidFill>
                        <a:schemeClr val="dk1"/>
                      </a:solidFill>
                      <a:latin typeface="Arial"/>
                      <a:ea typeface="Arial"/>
                      <a:cs typeface="Arial"/>
                      <a:sym typeface="Arial"/>
                    </a:rPr>
                  </a:br>
                  <a:r>
                    <a:rPr b="1" i="0" lang="en-US" sz="900" u="none" cap="none" strike="noStrike">
                      <a:solidFill>
                        <a:schemeClr val="dk1"/>
                      </a:solidFill>
                      <a:latin typeface="Arial"/>
                      <a:ea typeface="Arial"/>
                      <a:cs typeface="Arial"/>
                      <a:sym typeface="Arial"/>
                    </a:rPr>
                    <a:t>A</a:t>
                  </a:r>
                  <a:br>
                    <a:rPr b="1" i="0" lang="en-US" sz="900" u="none" cap="none" strike="noStrike">
                      <a:solidFill>
                        <a:schemeClr val="dk1"/>
                      </a:solidFill>
                      <a:latin typeface="Arial"/>
                      <a:ea typeface="Arial"/>
                      <a:cs typeface="Arial"/>
                      <a:sym typeface="Arial"/>
                    </a:rPr>
                  </a:br>
                  <a:r>
                    <a:rPr b="1" i="0" lang="en-US" sz="900" u="none" cap="none" strike="noStrike">
                      <a:solidFill>
                        <a:schemeClr val="dk1"/>
                      </a:solidFill>
                      <a:latin typeface="Arial"/>
                      <a:ea typeface="Arial"/>
                      <a:cs typeface="Arial"/>
                      <a:sym typeface="Arial"/>
                    </a:rPr>
                    <a:t>N</a:t>
                  </a:r>
                </a:p>
              </p:txBody>
            </p:sp>
            <p:cxnSp>
              <p:nvCxnSpPr>
                <p:cNvPr id="1257" name="Shape 1257"/>
                <p:cNvCxnSpPr/>
                <p:nvPr/>
              </p:nvCxnSpPr>
              <p:spPr>
                <a:xfrm>
                  <a:off x="7858125" y="17907000"/>
                  <a:ext cx="4487862" cy="0"/>
                </a:xfrm>
                <a:prstGeom prst="straightConnector1">
                  <a:avLst/>
                </a:prstGeom>
                <a:noFill/>
                <a:ln cap="rnd" cmpd="sng" w="9525">
                  <a:solidFill>
                    <a:srgbClr val="000000"/>
                  </a:solidFill>
                  <a:prstDash val="solid"/>
                  <a:miter/>
                  <a:headEnd len="med" w="med" type="none"/>
                  <a:tailEnd len="med" w="med" type="none"/>
                </a:ln>
              </p:spPr>
            </p:cxnSp>
            <p:cxnSp>
              <p:nvCxnSpPr>
                <p:cNvPr id="1258" name="Shape 1258"/>
                <p:cNvCxnSpPr/>
                <p:nvPr/>
              </p:nvCxnSpPr>
              <p:spPr>
                <a:xfrm>
                  <a:off x="14168437" y="16835437"/>
                  <a:ext cx="411161" cy="0"/>
                </a:xfrm>
                <a:prstGeom prst="straightConnector1">
                  <a:avLst/>
                </a:prstGeom>
                <a:noFill/>
                <a:ln cap="rnd" cmpd="sng" w="9525">
                  <a:solidFill>
                    <a:srgbClr val="000000"/>
                  </a:solidFill>
                  <a:prstDash val="solid"/>
                  <a:miter/>
                  <a:headEnd len="med" w="med" type="none"/>
                  <a:tailEnd len="med" w="med" type="none"/>
                </a:ln>
              </p:spPr>
            </p:cxnSp>
            <p:cxnSp>
              <p:nvCxnSpPr>
                <p:cNvPr id="1259" name="Shape 1259"/>
                <p:cNvCxnSpPr/>
                <p:nvPr/>
              </p:nvCxnSpPr>
              <p:spPr>
                <a:xfrm>
                  <a:off x="14171612" y="18168937"/>
                  <a:ext cx="411161" cy="0"/>
                </a:xfrm>
                <a:prstGeom prst="straightConnector1">
                  <a:avLst/>
                </a:prstGeom>
                <a:noFill/>
                <a:ln cap="rnd" cmpd="sng" w="9525">
                  <a:solidFill>
                    <a:srgbClr val="000000"/>
                  </a:solidFill>
                  <a:prstDash val="solid"/>
                  <a:miter/>
                  <a:headEnd len="med" w="med" type="none"/>
                  <a:tailEnd len="med" w="med" type="none"/>
                </a:ln>
              </p:spPr>
            </p:cxnSp>
            <p:cxnSp>
              <p:nvCxnSpPr>
                <p:cNvPr id="1260" name="Shape 1260"/>
                <p:cNvCxnSpPr/>
                <p:nvPr/>
              </p:nvCxnSpPr>
              <p:spPr>
                <a:xfrm>
                  <a:off x="14216062" y="19073812"/>
                  <a:ext cx="411161" cy="0"/>
                </a:xfrm>
                <a:prstGeom prst="straightConnector1">
                  <a:avLst/>
                </a:prstGeom>
                <a:noFill/>
                <a:ln cap="rnd" cmpd="sng" w="9525">
                  <a:solidFill>
                    <a:srgbClr val="000000"/>
                  </a:solidFill>
                  <a:prstDash val="solid"/>
                  <a:miter/>
                  <a:headEnd len="med" w="med" type="none"/>
                  <a:tailEnd len="med" w="med" type="none"/>
                </a:ln>
              </p:spPr>
            </p:cxnSp>
          </p:grpSp>
          <p:cxnSp>
            <p:nvCxnSpPr>
              <p:cNvPr id="1261" name="Shape 1261"/>
              <p:cNvCxnSpPr/>
              <p:nvPr/>
            </p:nvCxnSpPr>
            <p:spPr>
              <a:xfrm>
                <a:off x="5861050" y="17668875"/>
                <a:ext cx="1196975" cy="0"/>
              </a:xfrm>
              <a:prstGeom prst="straightConnector1">
                <a:avLst/>
              </a:prstGeom>
              <a:noFill/>
              <a:ln cap="rnd" cmpd="sng" w="9525">
                <a:solidFill>
                  <a:srgbClr val="000000"/>
                </a:solidFill>
                <a:prstDash val="solid"/>
                <a:miter/>
                <a:headEnd len="med" w="med" type="none"/>
                <a:tailEnd len="med" w="med" type="none"/>
              </a:ln>
            </p:spPr>
          </p:cxnSp>
          <p:cxnSp>
            <p:nvCxnSpPr>
              <p:cNvPr id="1262" name="Shape 1262"/>
              <p:cNvCxnSpPr/>
              <p:nvPr/>
            </p:nvCxnSpPr>
            <p:spPr>
              <a:xfrm>
                <a:off x="13146087" y="17668875"/>
                <a:ext cx="1022349" cy="0"/>
              </a:xfrm>
              <a:prstGeom prst="straightConnector1">
                <a:avLst/>
              </a:prstGeom>
              <a:noFill/>
              <a:ln cap="rnd" cmpd="sng" w="9525">
                <a:solidFill>
                  <a:srgbClr val="000000"/>
                </a:solidFill>
                <a:prstDash val="solid"/>
                <a:miter/>
                <a:headEnd len="med" w="med" type="none"/>
                <a:tailEnd len="med" w="med" type="none"/>
              </a:ln>
            </p:spPr>
          </p:cxnSp>
        </p:grpSp>
        <p:sp>
          <p:nvSpPr>
            <p:cNvPr id="1263" name="Shape 1263"/>
            <p:cNvSpPr txBox="1"/>
            <p:nvPr/>
          </p:nvSpPr>
          <p:spPr>
            <a:xfrm>
              <a:off x="5262562" y="2905125"/>
              <a:ext cx="2286000" cy="690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100" u="none" cap="none" strike="noStrike">
                  <a:solidFill>
                    <a:schemeClr val="dk1"/>
                  </a:solidFill>
                  <a:latin typeface="Arial"/>
                  <a:ea typeface="Arial"/>
                  <a:cs typeface="Arial"/>
                  <a:sym typeface="Arial"/>
                </a:rPr>
                <a:t>Head Office</a:t>
              </a:r>
            </a:p>
          </p:txBody>
        </p:sp>
        <p:sp>
          <p:nvSpPr>
            <p:cNvPr id="1264" name="Shape 1264"/>
            <p:cNvSpPr txBox="1"/>
            <p:nvPr/>
          </p:nvSpPr>
          <p:spPr>
            <a:xfrm>
              <a:off x="12763500" y="2905125"/>
              <a:ext cx="2666999" cy="690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100" u="none" cap="none" strike="noStrike">
                  <a:solidFill>
                    <a:schemeClr val="dk1"/>
                  </a:solidFill>
                  <a:latin typeface="Arial"/>
                  <a:ea typeface="Arial"/>
                  <a:cs typeface="Arial"/>
                  <a:sym typeface="Arial"/>
                </a:rPr>
                <a:t>Branch Office</a:t>
              </a:r>
            </a:p>
          </p:txBody>
        </p:sp>
        <p:sp>
          <p:nvSpPr>
            <p:cNvPr id="1265" name="Shape 1265"/>
            <p:cNvSpPr txBox="1"/>
            <p:nvPr/>
          </p:nvSpPr>
          <p:spPr>
            <a:xfrm>
              <a:off x="9248775" y="4881562"/>
              <a:ext cx="1395411" cy="928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000" u="none" cap="none" strike="noStrike">
                  <a:solidFill>
                    <a:schemeClr val="dk1"/>
                  </a:solidFill>
                  <a:latin typeface="Arial"/>
                  <a:ea typeface="Arial"/>
                  <a:cs typeface="Arial"/>
                  <a:sym typeface="Arial"/>
                </a:rPr>
                <a:t>WAN</a:t>
              </a:r>
            </a:p>
          </p:txBody>
        </p:sp>
        <p:sp>
          <p:nvSpPr>
            <p:cNvPr id="1266" name="Shape 1266"/>
            <p:cNvSpPr txBox="1"/>
            <p:nvPr/>
          </p:nvSpPr>
          <p:spPr>
            <a:xfrm>
              <a:off x="9367836" y="5595937"/>
              <a:ext cx="1276349" cy="571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1" lang="en-US" sz="1000" u="none" cap="none" strike="noStrike">
                  <a:solidFill>
                    <a:schemeClr val="dk1"/>
                  </a:solidFill>
                  <a:latin typeface="Arial"/>
                  <a:ea typeface="Arial"/>
                  <a:cs typeface="Arial"/>
                  <a:sym typeface="Arial"/>
                </a:rPr>
                <a:t>link</a:t>
              </a:r>
            </a:p>
          </p:txBody>
        </p:sp>
      </p:grpSp>
      <p:sp>
        <p:nvSpPr>
          <p:cNvPr id="1267" name="Shape 1267"/>
          <p:cNvSpPr txBox="1"/>
          <p:nvPr/>
        </p:nvSpPr>
        <p:spPr>
          <a:xfrm>
            <a:off x="365125" y="5294312"/>
            <a:ext cx="6400799"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RCA shows one primaray alarm for one fault; Suppresses</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secondary alarms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RCA based on dependency, i.e., reachability by NMS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Status: </a:t>
            </a:r>
            <a:r>
              <a:rPr b="0" i="1" lang="en-US" sz="1800" u="none" cap="none" strike="noStrike">
                <a:solidFill>
                  <a:schemeClr val="dk1"/>
                </a:solidFill>
                <a:latin typeface="Arial"/>
                <a:ea typeface="Arial"/>
                <a:cs typeface="Arial"/>
                <a:sym typeface="Arial"/>
              </a:rPr>
              <a:t>Up, Down, Unreachable / Unknown</a:t>
            </a:r>
          </a:p>
          <a:p>
            <a:pPr indent="0" lvl="0" marL="0" marR="0" rtl="0" algn="l">
              <a:lnSpc>
                <a:spcPct val="100000"/>
              </a:lnSpc>
              <a:spcBef>
                <a:spcPts val="0"/>
              </a:spcBef>
              <a:spcAft>
                <a:spcPts val="0"/>
              </a:spcAft>
              <a:buClr>
                <a:schemeClr val="dk1"/>
              </a:buClr>
              <a:buSzPct val="100000"/>
              <a:buFont typeface="Arial"/>
              <a:buChar char="•"/>
            </a:pPr>
            <a:r>
              <a:rPr b="0" i="1"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R</a:t>
            </a:r>
            <a:r>
              <a:rPr b="0" baseline="-25000" i="0" lang="en-US" sz="1800" u="none" cap="none" strike="noStrike">
                <a:solidFill>
                  <a:schemeClr val="dk1"/>
                </a:solidFill>
                <a:latin typeface="Arial"/>
                <a:ea typeface="Arial"/>
                <a:cs typeface="Arial"/>
                <a:sym typeface="Arial"/>
              </a:rPr>
              <a:t>1</a:t>
            </a:r>
            <a:r>
              <a:rPr b="0" i="0" lang="en-US" sz="1800" u="none" cap="none" strike="noStrike">
                <a:solidFill>
                  <a:schemeClr val="dk1"/>
                </a:solidFill>
                <a:latin typeface="Arial"/>
                <a:ea typeface="Arial"/>
                <a:cs typeface="Arial"/>
                <a:sym typeface="Arial"/>
              </a:rPr>
              <a:t> failure primary node (shown red);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Link, R</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S</a:t>
            </a:r>
            <a:r>
              <a:rPr b="0" baseline="-25000" i="0" lang="en-US" sz="1800" u="none" cap="none" strike="noStrike">
                <a:solidFill>
                  <a:schemeClr val="dk1"/>
                </a:solidFill>
                <a:latin typeface="Arial"/>
                <a:ea typeface="Arial"/>
                <a:cs typeface="Arial"/>
                <a:sym typeface="Arial"/>
              </a:rPr>
              <a:t>1</a:t>
            </a:r>
            <a:r>
              <a:rPr b="0" i="0" lang="en-US" sz="1800" u="none" cap="none" strike="noStrike">
                <a:solidFill>
                  <a:schemeClr val="dk1"/>
                </a:solidFill>
                <a:latin typeface="Arial"/>
                <a:ea typeface="Arial"/>
                <a:cs typeface="Arial"/>
                <a:sym typeface="Arial"/>
              </a:rPr>
              <a:t>, S</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and S</a:t>
            </a:r>
            <a:r>
              <a:rPr b="0" baseline="-25000"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 are secondary failures (shown grey)</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2" name="Shape 1272"/>
        <p:cNvGrpSpPr/>
        <p:nvPr/>
      </p:nvGrpSpPr>
      <p:grpSpPr>
        <a:xfrm>
          <a:off x="0" y="0"/>
          <a:ext cx="0" cy="0"/>
          <a:chOff x="0" y="0"/>
          <a:chExt cx="0" cy="0"/>
        </a:xfrm>
      </p:grpSpPr>
      <p:sp>
        <p:nvSpPr>
          <p:cNvPr id="1273" name="Shape 127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274" name="Shape 1274"/>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275" name="Shape 1275"/>
          <p:cNvSpPr txBox="1"/>
          <p:nvPr/>
        </p:nvSpPr>
        <p:spPr>
          <a:xfrm>
            <a:off x="0" y="4800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276" name="Shape 127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277" name="Shape 1277"/>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278" name="Shape 1278"/>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Distributed Management</a:t>
            </a:r>
          </a:p>
        </p:txBody>
      </p:sp>
      <p:cxnSp>
        <p:nvCxnSpPr>
          <p:cNvPr id="1279" name="Shape 127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280" name="Shape 128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cxnSp>
        <p:nvCxnSpPr>
          <p:cNvPr id="1281" name="Shape 1281"/>
          <p:cNvCxnSpPr/>
          <p:nvPr/>
        </p:nvCxnSpPr>
        <p:spPr>
          <a:xfrm>
            <a:off x="4905375" y="2976561"/>
            <a:ext cx="0" cy="473075"/>
          </a:xfrm>
          <a:prstGeom prst="straightConnector1">
            <a:avLst/>
          </a:prstGeom>
          <a:noFill/>
          <a:ln cap="rnd" cmpd="sng" w="9525">
            <a:solidFill>
              <a:srgbClr val="000000"/>
            </a:solidFill>
            <a:prstDash val="solid"/>
            <a:miter/>
            <a:headEnd len="med" w="med" type="none"/>
            <a:tailEnd len="med" w="med" type="none"/>
          </a:ln>
        </p:spPr>
      </p:cxnSp>
      <p:cxnSp>
        <p:nvCxnSpPr>
          <p:cNvPr id="1282" name="Shape 1282"/>
          <p:cNvCxnSpPr/>
          <p:nvPr/>
        </p:nvCxnSpPr>
        <p:spPr>
          <a:xfrm>
            <a:off x="3962400" y="2743200"/>
            <a:ext cx="639762" cy="0"/>
          </a:xfrm>
          <a:prstGeom prst="straightConnector1">
            <a:avLst/>
          </a:prstGeom>
          <a:noFill/>
          <a:ln cap="rnd" cmpd="sng" w="9525">
            <a:solidFill>
              <a:srgbClr val="000000"/>
            </a:solidFill>
            <a:prstDash val="solid"/>
            <a:miter/>
            <a:headEnd len="lg" w="lg" type="stealth"/>
            <a:tailEnd len="lg" w="lg" type="stealth"/>
          </a:ln>
        </p:spPr>
      </p:cxnSp>
      <p:sp>
        <p:nvSpPr>
          <p:cNvPr id="1283" name="Shape 1283"/>
          <p:cNvSpPr/>
          <p:nvPr/>
        </p:nvSpPr>
        <p:spPr>
          <a:xfrm>
            <a:off x="3479800" y="1462087"/>
            <a:ext cx="350837" cy="649286"/>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L1</a:t>
            </a:r>
          </a:p>
        </p:txBody>
      </p:sp>
      <p:sp>
        <p:nvSpPr>
          <p:cNvPr id="1284" name="Shape 1284"/>
          <p:cNvSpPr/>
          <p:nvPr/>
        </p:nvSpPr>
        <p:spPr>
          <a:xfrm>
            <a:off x="4105275" y="3403600"/>
            <a:ext cx="350837" cy="295275"/>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Ln</a:t>
            </a:r>
          </a:p>
        </p:txBody>
      </p:sp>
      <p:sp>
        <p:nvSpPr>
          <p:cNvPr id="1285" name="Shape 1285"/>
          <p:cNvSpPr/>
          <p:nvPr/>
        </p:nvSpPr>
        <p:spPr>
          <a:xfrm>
            <a:off x="4587875" y="2517775"/>
            <a:ext cx="495299" cy="412749"/>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L2</a:t>
            </a:r>
          </a:p>
          <a:p>
            <a:pPr indent="0" lvl="0" marL="0" marR="0" rtl="0" algn="ctr">
              <a:lnSpc>
                <a:spcPct val="100000"/>
              </a:lnSpc>
              <a:spcBef>
                <a:spcPts val="0"/>
              </a:spcBef>
              <a:spcAft>
                <a:spcPts val="0"/>
              </a:spcAft>
              <a:buClr>
                <a:srgbClr val="000000"/>
              </a:buClr>
              <a:buSzPct val="25000"/>
              <a:buFont typeface="Arial"/>
              <a:buNone/>
            </a:pPr>
            <a:r>
              <a:rPr b="1" i="0" lang="en-US" sz="800" u="none" cap="none" strike="noStrike">
                <a:solidFill>
                  <a:srgbClr val="000000"/>
                </a:solidFill>
                <a:latin typeface="Arial"/>
                <a:ea typeface="Arial"/>
                <a:cs typeface="Arial"/>
                <a:sym typeface="Arial"/>
              </a:rPr>
              <a:t>F</a:t>
            </a:r>
          </a:p>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L2</a:t>
            </a:r>
          </a:p>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F</a:t>
            </a:r>
          </a:p>
          <a:p>
            <a:pPr indent="0" lvl="0" marL="0" marR="0" rtl="0" algn="l">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p:txBody>
      </p:sp>
      <p:sp>
        <p:nvSpPr>
          <p:cNvPr id="1286" name="Shape 1286"/>
          <p:cNvSpPr/>
          <p:nvPr/>
        </p:nvSpPr>
        <p:spPr>
          <a:xfrm>
            <a:off x="4633912" y="3403600"/>
            <a:ext cx="350837" cy="295275"/>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Ln</a:t>
            </a:r>
          </a:p>
        </p:txBody>
      </p:sp>
      <p:sp>
        <p:nvSpPr>
          <p:cNvPr id="1287" name="Shape 1287"/>
          <p:cNvSpPr/>
          <p:nvPr/>
        </p:nvSpPr>
        <p:spPr>
          <a:xfrm>
            <a:off x="2420936" y="3403600"/>
            <a:ext cx="350837" cy="295275"/>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Ln</a:t>
            </a:r>
          </a:p>
        </p:txBody>
      </p:sp>
      <p:sp>
        <p:nvSpPr>
          <p:cNvPr id="1288" name="Shape 1288"/>
          <p:cNvSpPr/>
          <p:nvPr/>
        </p:nvSpPr>
        <p:spPr>
          <a:xfrm>
            <a:off x="3046411" y="3403600"/>
            <a:ext cx="350837" cy="295275"/>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Ln</a:t>
            </a:r>
          </a:p>
        </p:txBody>
      </p:sp>
      <p:sp>
        <p:nvSpPr>
          <p:cNvPr id="1289" name="Shape 1289"/>
          <p:cNvSpPr/>
          <p:nvPr/>
        </p:nvSpPr>
        <p:spPr>
          <a:xfrm>
            <a:off x="2673350" y="2517775"/>
            <a:ext cx="406399" cy="412749"/>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L2</a:t>
            </a:r>
          </a:p>
          <a:p>
            <a:pPr indent="0" lvl="0" marL="0" marR="0" rtl="0" algn="ctr">
              <a:lnSpc>
                <a:spcPct val="100000"/>
              </a:lnSpc>
              <a:spcBef>
                <a:spcPts val="0"/>
              </a:spcBef>
              <a:spcAft>
                <a:spcPts val="0"/>
              </a:spcAft>
              <a:buClr>
                <a:schemeClr val="dk1"/>
              </a:buClr>
              <a:buSzPct val="25000"/>
              <a:buFont typeface="Arial"/>
              <a:buNone/>
            </a:pPr>
            <a:r>
              <a:rPr b="1" i="0" lang="en-US" sz="900" u="none" cap="none" strike="noStrike">
                <a:solidFill>
                  <a:schemeClr val="dk1"/>
                </a:solidFill>
                <a:latin typeface="Arial"/>
                <a:ea typeface="Arial"/>
                <a:cs typeface="Arial"/>
                <a:sym typeface="Arial"/>
              </a:rPr>
              <a:t>F/P</a:t>
            </a:r>
          </a:p>
        </p:txBody>
      </p:sp>
      <p:sp>
        <p:nvSpPr>
          <p:cNvPr id="1290" name="Shape 1290"/>
          <p:cNvSpPr/>
          <p:nvPr/>
        </p:nvSpPr>
        <p:spPr>
          <a:xfrm>
            <a:off x="3576637" y="3376612"/>
            <a:ext cx="350837" cy="295275"/>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Ln</a:t>
            </a:r>
          </a:p>
        </p:txBody>
      </p:sp>
      <p:cxnSp>
        <p:nvCxnSpPr>
          <p:cNvPr id="1291" name="Shape 1291"/>
          <p:cNvCxnSpPr/>
          <p:nvPr/>
        </p:nvCxnSpPr>
        <p:spPr>
          <a:xfrm flipH="1" rot="10800000">
            <a:off x="2936875" y="1954211"/>
            <a:ext cx="585786" cy="568324"/>
          </a:xfrm>
          <a:prstGeom prst="straightConnector1">
            <a:avLst/>
          </a:prstGeom>
          <a:noFill/>
          <a:ln cap="rnd" cmpd="sng" w="9525">
            <a:solidFill>
              <a:srgbClr val="000000"/>
            </a:solidFill>
            <a:prstDash val="solid"/>
            <a:miter/>
            <a:headEnd len="lg" w="lg" type="stealth"/>
            <a:tailEnd len="lg" w="lg" type="stealth"/>
          </a:ln>
        </p:spPr>
      </p:cxnSp>
      <p:cxnSp>
        <p:nvCxnSpPr>
          <p:cNvPr id="1292" name="Shape 1292"/>
          <p:cNvCxnSpPr/>
          <p:nvPr/>
        </p:nvCxnSpPr>
        <p:spPr>
          <a:xfrm rot="10800000">
            <a:off x="3659187" y="2105025"/>
            <a:ext cx="0" cy="412749"/>
          </a:xfrm>
          <a:prstGeom prst="straightConnector1">
            <a:avLst/>
          </a:prstGeom>
          <a:noFill/>
          <a:ln cap="rnd" cmpd="sng" w="9525">
            <a:solidFill>
              <a:srgbClr val="000000"/>
            </a:solidFill>
            <a:prstDash val="solid"/>
            <a:miter/>
            <a:headEnd len="lg" w="lg" type="stealth"/>
            <a:tailEnd len="lg" w="lg" type="stealth"/>
          </a:ln>
        </p:spPr>
      </p:cxnSp>
      <p:cxnSp>
        <p:nvCxnSpPr>
          <p:cNvPr id="1293" name="Shape 1293"/>
          <p:cNvCxnSpPr/>
          <p:nvPr/>
        </p:nvCxnSpPr>
        <p:spPr>
          <a:xfrm>
            <a:off x="3778250" y="1924050"/>
            <a:ext cx="987425" cy="598487"/>
          </a:xfrm>
          <a:prstGeom prst="straightConnector1">
            <a:avLst/>
          </a:prstGeom>
          <a:noFill/>
          <a:ln cap="rnd" cmpd="sng" w="9525">
            <a:solidFill>
              <a:srgbClr val="000000"/>
            </a:solidFill>
            <a:prstDash val="solid"/>
            <a:miter/>
            <a:headEnd len="lg" w="lg" type="stealth"/>
            <a:tailEnd len="lg" w="lg" type="stealth"/>
          </a:ln>
        </p:spPr>
      </p:cxnSp>
      <p:cxnSp>
        <p:nvCxnSpPr>
          <p:cNvPr id="1294" name="Shape 1294"/>
          <p:cNvCxnSpPr/>
          <p:nvPr/>
        </p:nvCxnSpPr>
        <p:spPr>
          <a:xfrm flipH="1">
            <a:off x="2551111" y="2930525"/>
            <a:ext cx="241299" cy="473075"/>
          </a:xfrm>
          <a:prstGeom prst="straightConnector1">
            <a:avLst/>
          </a:prstGeom>
          <a:noFill/>
          <a:ln cap="rnd" cmpd="sng" w="9525">
            <a:solidFill>
              <a:srgbClr val="000000"/>
            </a:solidFill>
            <a:prstDash val="solid"/>
            <a:miter/>
            <a:headEnd len="med" w="med" type="none"/>
            <a:tailEnd len="med" w="med" type="none"/>
          </a:ln>
        </p:spPr>
      </p:cxnSp>
      <p:cxnSp>
        <p:nvCxnSpPr>
          <p:cNvPr id="1295" name="Shape 1295"/>
          <p:cNvCxnSpPr/>
          <p:nvPr/>
        </p:nvCxnSpPr>
        <p:spPr>
          <a:xfrm>
            <a:off x="3033711" y="2930525"/>
            <a:ext cx="144462" cy="473075"/>
          </a:xfrm>
          <a:prstGeom prst="straightConnector1">
            <a:avLst/>
          </a:prstGeom>
          <a:noFill/>
          <a:ln cap="rnd" cmpd="sng" w="9525">
            <a:solidFill>
              <a:srgbClr val="000000"/>
            </a:solidFill>
            <a:prstDash val="solid"/>
            <a:miter/>
            <a:headEnd len="med" w="med" type="none"/>
            <a:tailEnd len="med" w="med" type="none"/>
          </a:ln>
        </p:spPr>
      </p:cxnSp>
      <p:cxnSp>
        <p:nvCxnSpPr>
          <p:cNvPr id="1296" name="Shape 1296"/>
          <p:cNvCxnSpPr/>
          <p:nvPr/>
        </p:nvCxnSpPr>
        <p:spPr>
          <a:xfrm>
            <a:off x="3706812" y="2911475"/>
            <a:ext cx="47625" cy="473075"/>
          </a:xfrm>
          <a:prstGeom prst="straightConnector1">
            <a:avLst/>
          </a:prstGeom>
          <a:noFill/>
          <a:ln cap="rnd" cmpd="sng" w="9525">
            <a:solidFill>
              <a:srgbClr val="000000"/>
            </a:solidFill>
            <a:prstDash val="solid"/>
            <a:miter/>
            <a:headEnd len="med" w="med" type="none"/>
            <a:tailEnd len="med" w="med" type="none"/>
          </a:ln>
        </p:spPr>
      </p:cxnSp>
      <p:cxnSp>
        <p:nvCxnSpPr>
          <p:cNvPr id="1297" name="Shape 1297"/>
          <p:cNvCxnSpPr/>
          <p:nvPr/>
        </p:nvCxnSpPr>
        <p:spPr>
          <a:xfrm flipH="1">
            <a:off x="4237037" y="2857500"/>
            <a:ext cx="431799" cy="531811"/>
          </a:xfrm>
          <a:prstGeom prst="straightConnector1">
            <a:avLst/>
          </a:prstGeom>
          <a:noFill/>
          <a:ln cap="rnd" cmpd="sng" w="9525">
            <a:solidFill>
              <a:srgbClr val="000000"/>
            </a:solidFill>
            <a:prstDash val="solid"/>
            <a:miter/>
            <a:headEnd len="med" w="med" type="none"/>
            <a:tailEnd len="med" w="med" type="none"/>
          </a:ln>
        </p:spPr>
      </p:cxnSp>
      <p:sp>
        <p:nvSpPr>
          <p:cNvPr id="1298" name="Shape 1298"/>
          <p:cNvSpPr/>
          <p:nvPr/>
        </p:nvSpPr>
        <p:spPr>
          <a:xfrm>
            <a:off x="3427412" y="2468561"/>
            <a:ext cx="495299" cy="412749"/>
          </a:xfrm>
          <a:prstGeom prst="ellipse">
            <a:avLst/>
          </a:prstGeom>
          <a:noFill/>
          <a:ln cap="rnd"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L2</a:t>
            </a:r>
          </a:p>
          <a:p>
            <a:pPr indent="0" lvl="0" marL="0" marR="0" rtl="0" algn="ctr">
              <a:lnSpc>
                <a:spcPct val="100000"/>
              </a:lnSpc>
              <a:spcBef>
                <a:spcPts val="0"/>
              </a:spcBef>
              <a:spcAft>
                <a:spcPts val="0"/>
              </a:spcAft>
              <a:buClr>
                <a:srgbClr val="000000"/>
              </a:buClr>
              <a:buSzPct val="25000"/>
              <a:buFont typeface="Arial"/>
              <a:buNone/>
            </a:pPr>
            <a:r>
              <a:rPr b="1" i="0" lang="en-US" sz="800" u="none" cap="none" strike="noStrike">
                <a:solidFill>
                  <a:srgbClr val="000000"/>
                </a:solidFill>
                <a:latin typeface="Arial"/>
                <a:ea typeface="Arial"/>
                <a:cs typeface="Arial"/>
                <a:sym typeface="Arial"/>
              </a:rPr>
              <a:t>P</a:t>
            </a:r>
          </a:p>
          <a:p>
            <a:pPr indent="0" lvl="0" marL="0" marR="0" rtl="0" algn="ctr">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L2</a:t>
            </a:r>
          </a:p>
          <a:p>
            <a:pPr indent="0" lvl="0" marL="0" marR="0" rtl="0" algn="ctr">
              <a:lnSpc>
                <a:spcPct val="100000"/>
              </a:lnSpc>
              <a:spcBef>
                <a:spcPts val="0"/>
              </a:spcBef>
              <a:spcAft>
                <a:spcPts val="0"/>
              </a:spcAft>
              <a:buClr>
                <a:srgbClr val="000000"/>
              </a:buClr>
              <a:buSzPct val="25000"/>
              <a:buFont typeface="Arial"/>
              <a:buNone/>
            </a:pPr>
            <a:r>
              <a:rPr b="0" i="0" lang="en-US" sz="1200" u="none" cap="none" strike="noStrike">
                <a:solidFill>
                  <a:srgbClr val="000000"/>
                </a:solidFill>
                <a:latin typeface="Arial"/>
                <a:ea typeface="Arial"/>
                <a:cs typeface="Arial"/>
                <a:sym typeface="Arial"/>
              </a:rPr>
              <a:t>P</a:t>
            </a:r>
          </a:p>
          <a:p>
            <a:pPr indent="0" lvl="0" marL="0" marR="0" rtl="0" algn="l">
              <a:lnSpc>
                <a:spcPct val="100000"/>
              </a:lnSpc>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
        <p:nvSpPr>
          <p:cNvPr id="1299" name="Shape 1299"/>
          <p:cNvSpPr/>
          <p:nvPr/>
        </p:nvSpPr>
        <p:spPr>
          <a:xfrm>
            <a:off x="7937" y="3363912"/>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00" name="Shape 1300"/>
          <p:cNvSpPr txBox="1"/>
          <p:nvPr/>
        </p:nvSpPr>
        <p:spPr>
          <a:xfrm>
            <a:off x="7937" y="3440112"/>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01" name="Shape 1301"/>
          <p:cNvSpPr txBox="1"/>
          <p:nvPr/>
        </p:nvSpPr>
        <p:spPr>
          <a:xfrm>
            <a:off x="517525" y="5294312"/>
            <a:ext cx="6130924"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Large networks managed by geographically distributed</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configuration</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Several managers running on different servers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Classification</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Weakly distributed: Hierarcical, vertical delegation</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Strongly distributed: Horizantal delegation allowed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Multitier architecture: Trade-off between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Flexibility vs Ease of implementation and deployment</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Topology: One parent NMS for each cluster of lower level</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NMSs    </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6" name="Shape 1306"/>
        <p:cNvGrpSpPr/>
        <p:nvPr/>
      </p:nvGrpSpPr>
      <p:grpSpPr>
        <a:xfrm>
          <a:off x="0" y="0"/>
          <a:ext cx="0" cy="0"/>
          <a:chOff x="0" y="0"/>
          <a:chExt cx="0" cy="0"/>
        </a:xfrm>
      </p:grpSpPr>
      <p:sp>
        <p:nvSpPr>
          <p:cNvPr id="1307" name="Shape 130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08" name="Shape 1308"/>
          <p:cNvCxnSpPr/>
          <p:nvPr/>
        </p:nvCxnSpPr>
        <p:spPr>
          <a:xfrm>
            <a:off x="609600" y="4114800"/>
            <a:ext cx="5638800" cy="0"/>
          </a:xfrm>
          <a:prstGeom prst="straightConnector1">
            <a:avLst/>
          </a:prstGeom>
          <a:noFill/>
          <a:ln cap="rnd" cmpd="sng" w="12700">
            <a:solidFill>
              <a:schemeClr val="dk1"/>
            </a:solidFill>
            <a:prstDash val="solid"/>
            <a:miter/>
            <a:headEnd len="med" w="med" type="none"/>
            <a:tailEnd len="med" w="med" type="none"/>
          </a:ln>
        </p:spPr>
      </p:cxnSp>
      <p:sp>
        <p:nvSpPr>
          <p:cNvPr id="1309" name="Shape 1309"/>
          <p:cNvSpPr txBox="1"/>
          <p:nvPr/>
        </p:nvSpPr>
        <p:spPr>
          <a:xfrm>
            <a:off x="0" y="4114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cxnSp>
        <p:nvCxnSpPr>
          <p:cNvPr id="1310" name="Shape 131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11" name="Shape 1311"/>
          <p:cNvSpPr txBox="1"/>
          <p:nvPr/>
        </p:nvSpPr>
        <p:spPr>
          <a:xfrm>
            <a:off x="180498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312" name="Shape 1312"/>
          <p:cNvSpPr txBox="1"/>
          <p:nvPr>
            <p:ph type="title"/>
          </p:nvPr>
        </p:nvSpPr>
        <p:spPr>
          <a:xfrm>
            <a:off x="609600" y="6858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Server Platforms</a:t>
            </a:r>
          </a:p>
        </p:txBody>
      </p:sp>
      <p:cxnSp>
        <p:nvCxnSpPr>
          <p:cNvPr id="1313" name="Shape 1313"/>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14" name="Shape 1314"/>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15" name="Shape 1315"/>
          <p:cNvSpPr txBox="1"/>
          <p:nvPr/>
        </p:nvSpPr>
        <p:spPr>
          <a:xfrm>
            <a:off x="517525" y="1560512"/>
            <a:ext cx="5884862"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Operating System Requirements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Support threads, processes and shared-memory</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multiprocessors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Large disk, RAM and peripherals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Variety of programming and scripting languages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Supports 3</a:t>
            </a:r>
            <a:r>
              <a:rPr b="0" baseline="30000" i="0" lang="en-US" sz="1800" u="none" cap="none" strike="noStrike">
                <a:solidFill>
                  <a:schemeClr val="dk1"/>
                </a:solidFill>
                <a:latin typeface="Arial"/>
                <a:ea typeface="Arial"/>
                <a:cs typeface="Arial"/>
                <a:sym typeface="Arial"/>
              </a:rPr>
              <a:t>rd</a:t>
            </a:r>
            <a:r>
              <a:rPr b="0" i="0" lang="en-US" sz="1800" u="none" cap="none" strike="noStrike">
                <a:solidFill>
                  <a:schemeClr val="dk1"/>
                </a:solidFill>
                <a:latin typeface="Arial"/>
                <a:ea typeface="Arial"/>
                <a:cs typeface="Arial"/>
                <a:sym typeface="Arial"/>
              </a:rPr>
              <a:t> party tools, components, and libraries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Examples: UNIX (Sun Solaris, IBM AIX, HPUX</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MacOS X, FreeBSD) and Microsoft Windows</a:t>
            </a:r>
          </a:p>
        </p:txBody>
      </p:sp>
      <p:sp>
        <p:nvSpPr>
          <p:cNvPr id="1316" name="Shape 1316"/>
          <p:cNvSpPr txBox="1"/>
          <p:nvPr/>
        </p:nvSpPr>
        <p:spPr>
          <a:xfrm>
            <a:off x="593725" y="4595812"/>
            <a:ext cx="5889624" cy="36623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Database Management System (DBMS) Requirements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Support large amount of data</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Support transactions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Good administrative tools</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Create indices</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Recover from table corruption</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Backups</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Performance tuning</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Examples: </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Open source: MySQL and PostgreSQL</a:t>
            </a:r>
          </a:p>
          <a:p>
            <a:pPr indent="0" lvl="2" marL="9144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Commercial: Oracle, IBM, db2,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Microsoft SQL Server, Sybase </a:t>
            </a: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21" name="Shape 1321"/>
        <p:cNvGrpSpPr/>
        <p:nvPr/>
      </p:nvGrpSpPr>
      <p:grpSpPr>
        <a:xfrm>
          <a:off x="0" y="0"/>
          <a:ext cx="0" cy="0"/>
          <a:chOff x="0" y="0"/>
          <a:chExt cx="0" cy="0"/>
        </a:xfrm>
      </p:grpSpPr>
      <p:sp>
        <p:nvSpPr>
          <p:cNvPr id="1322" name="Shape 132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23" name="Shape 132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24" name="Shape 132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325" name="Shape 132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326" name="Shape 132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27" name="Shape 132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328" name="Shape 1328"/>
          <p:cNvSpPr txBox="1"/>
          <p:nvPr>
            <p:ph idx="4294967295" type="title"/>
          </p:nvPr>
        </p:nvSpPr>
        <p:spPr>
          <a:xfrm>
            <a:off x="4572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NMS Client Design</a:t>
            </a:r>
          </a:p>
        </p:txBody>
      </p:sp>
      <p:cxnSp>
        <p:nvCxnSpPr>
          <p:cNvPr id="1329" name="Shape 132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30" name="Shape 133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31" name="Shape 1331"/>
          <p:cNvSpPr txBox="1"/>
          <p:nvPr/>
        </p:nvSpPr>
        <p:spPr>
          <a:xfrm>
            <a:off x="1600200" y="1600200"/>
            <a:ext cx="3814762" cy="2647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33333"/>
              <a:buFont typeface="Arial"/>
              <a:buChar char="•"/>
            </a:pPr>
            <a:r>
              <a:rPr b="0" i="0" lang="en-US" sz="18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Three approaches</a:t>
            </a:r>
            <a:br>
              <a:rPr b="0" i="0" lang="en-US" sz="2400" u="none" cap="none" strike="noStrike">
                <a:solidFill>
                  <a:schemeClr val="dk1"/>
                </a:solidFill>
                <a:latin typeface="Arial"/>
                <a:ea typeface="Arial"/>
                <a:cs typeface="Arial"/>
                <a:sym typeface="Arial"/>
              </a:rPr>
            </a:br>
          </a:p>
          <a:p>
            <a:pPr indent="0" lvl="1" marL="4572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Terminal client</a:t>
            </a:r>
            <a:br>
              <a:rPr b="0" i="0" lang="en-US" sz="2400" u="none" cap="none" strike="noStrike">
                <a:solidFill>
                  <a:schemeClr val="dk1"/>
                </a:solidFill>
                <a:latin typeface="Arial"/>
                <a:ea typeface="Arial"/>
                <a:cs typeface="Arial"/>
                <a:sym typeface="Arial"/>
              </a:rPr>
            </a:br>
          </a:p>
          <a:p>
            <a:pPr indent="0" lvl="1" marL="4572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Rich client</a:t>
            </a:r>
            <a:br>
              <a:rPr b="0" i="0" lang="en-US" sz="2400" u="none" cap="none" strike="noStrike">
                <a:solidFill>
                  <a:schemeClr val="dk1"/>
                </a:solidFill>
                <a:latin typeface="Arial"/>
                <a:ea typeface="Arial"/>
                <a:cs typeface="Arial"/>
                <a:sym typeface="Arial"/>
              </a:rPr>
            </a:br>
          </a:p>
          <a:p>
            <a:pPr indent="0" lvl="1" marL="4572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Browser or Web client</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6" name="Shape 1336"/>
        <p:cNvGrpSpPr/>
        <p:nvPr/>
      </p:nvGrpSpPr>
      <p:grpSpPr>
        <a:xfrm>
          <a:off x="0" y="0"/>
          <a:ext cx="0" cy="0"/>
          <a:chOff x="0" y="0"/>
          <a:chExt cx="0" cy="0"/>
        </a:xfrm>
      </p:grpSpPr>
      <p:sp>
        <p:nvSpPr>
          <p:cNvPr id="1337" name="Shape 133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38" name="Shape 1338"/>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39" name="Shape 1339"/>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340" name="Shape 134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341" name="Shape 134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42" name="Shape 134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343" name="Shape 1343"/>
          <p:cNvSpPr txBox="1"/>
          <p:nvPr>
            <p:ph idx="4294967295" type="title"/>
          </p:nvPr>
        </p:nvSpPr>
        <p:spPr>
          <a:xfrm>
            <a:off x="4572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Terminal Client</a:t>
            </a:r>
          </a:p>
        </p:txBody>
      </p:sp>
      <p:cxnSp>
        <p:nvCxnSpPr>
          <p:cNvPr id="1344" name="Shape 134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45" name="Shape 134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46" name="Shape 1346"/>
          <p:cNvSpPr txBox="1"/>
          <p:nvPr/>
        </p:nvSpPr>
        <p:spPr>
          <a:xfrm>
            <a:off x="746125" y="1712911"/>
            <a:ext cx="5343525"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“dumb” character-oriented terminal</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Terminal emulation software (xterm, Putty) on PC</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Connection to NMS via telnet or ssh over TCP/IP </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No GUI</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1" name="Shape 1351"/>
        <p:cNvGrpSpPr/>
        <p:nvPr/>
      </p:nvGrpSpPr>
      <p:grpSpPr>
        <a:xfrm>
          <a:off x="0" y="0"/>
          <a:ext cx="0" cy="0"/>
          <a:chOff x="0" y="0"/>
          <a:chExt cx="0" cy="0"/>
        </a:xfrm>
      </p:grpSpPr>
      <p:sp>
        <p:nvSpPr>
          <p:cNvPr id="1352" name="Shape 135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53" name="Shape 135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54" name="Shape 135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355" name="Shape 135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356" name="Shape 135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57" name="Shape 135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358" name="Shape 1358"/>
          <p:cNvSpPr txBox="1"/>
          <p:nvPr>
            <p:ph idx="4294967295" type="title"/>
          </p:nvPr>
        </p:nvSpPr>
        <p:spPr>
          <a:xfrm>
            <a:off x="4572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Rich Client</a:t>
            </a:r>
          </a:p>
        </p:txBody>
      </p:sp>
      <p:cxnSp>
        <p:nvCxnSpPr>
          <p:cNvPr id="1359" name="Shape 135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60" name="Shape 136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61" name="Shape 1361"/>
          <p:cNvSpPr txBox="1"/>
          <p:nvPr/>
        </p:nvSpPr>
        <p:spPr>
          <a:xfrm>
            <a:off x="746125" y="1331912"/>
            <a:ext cx="5978525"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PC runs special client application that works with server</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GUI interface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Runs NMS functionalities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Usually written in object-oriented languaage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Drawbacks</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Lack of portability</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Requires update with NMS server update</a:t>
            </a:r>
          </a:p>
          <a:p>
            <a:pPr indent="0" lvl="1" marL="45720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High degree of incompatibility with multiple servers </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66" name="Shape 1366"/>
        <p:cNvGrpSpPr/>
        <p:nvPr/>
      </p:nvGrpSpPr>
      <p:grpSpPr>
        <a:xfrm>
          <a:off x="0" y="0"/>
          <a:ext cx="0" cy="0"/>
          <a:chOff x="0" y="0"/>
          <a:chExt cx="0" cy="0"/>
        </a:xfrm>
      </p:grpSpPr>
      <p:sp>
        <p:nvSpPr>
          <p:cNvPr id="1367" name="Shape 136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68" name="Shape 1368"/>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69" name="Shape 1369"/>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370" name="Shape 137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371" name="Shape 137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72" name="Shape 137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373" name="Shape 1373"/>
          <p:cNvSpPr txBox="1"/>
          <p:nvPr>
            <p:ph idx="4294967295" type="title"/>
          </p:nvPr>
        </p:nvSpPr>
        <p:spPr>
          <a:xfrm>
            <a:off x="4572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Browser or Web Client</a:t>
            </a:r>
          </a:p>
        </p:txBody>
      </p:sp>
      <p:cxnSp>
        <p:nvCxnSpPr>
          <p:cNvPr id="1374" name="Shape 137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75" name="Shape 137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76" name="Shape 1376"/>
          <p:cNvSpPr txBox="1"/>
          <p:nvPr/>
        </p:nvSpPr>
        <p:spPr>
          <a:xfrm>
            <a:off x="365125" y="1712911"/>
            <a:ext cx="5673725"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de-facto standard now</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GUI capability </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Minimal NMS-dependent software in the client</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Portability between different browsers still a problem,</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but minimized</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Popular usage: Microsoft IE and Mozilla Firefox</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81" name="Shape 1381"/>
        <p:cNvGrpSpPr/>
        <p:nvPr/>
      </p:nvGrpSpPr>
      <p:grpSpPr>
        <a:xfrm>
          <a:off x="0" y="0"/>
          <a:ext cx="0" cy="0"/>
          <a:chOff x="0" y="0"/>
          <a:chExt cx="0" cy="0"/>
        </a:xfrm>
      </p:grpSpPr>
      <p:sp>
        <p:nvSpPr>
          <p:cNvPr id="1382" name="Shape 138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83" name="Shape 138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384" name="Shape 138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385" name="Shape 1385"/>
          <p:cNvSpPr txBox="1"/>
          <p:nvPr/>
        </p:nvSpPr>
        <p:spPr>
          <a:xfrm>
            <a:off x="609600" y="1600200"/>
            <a:ext cx="5507037" cy="3140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Management of data transport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IBM Netview, IBM Microcuse,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HP OpenView,  NMSWorks CygNet</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Systems management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CA Unicenter and Tivoli TME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Network and systems management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Partnerships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Telecommunications management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NMSWorks CygNet, Agilent CNMS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Service management and policy management</a:t>
            </a:r>
          </a:p>
        </p:txBody>
      </p:sp>
      <p:sp>
        <p:nvSpPr>
          <p:cNvPr id="1386" name="Shape 138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387" name="Shape 138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388" name="Shape 1388"/>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389" name="Shape 138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390" name="Shape 139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391" name="Shape 1391"/>
          <p:cNvSpPr txBox="1"/>
          <p:nvPr>
            <p:ph type="title"/>
          </p:nvPr>
        </p:nvSpPr>
        <p:spPr>
          <a:xfrm>
            <a:off x="228600" y="609600"/>
            <a:ext cx="6400799"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NMS for Enterprise &amp; Service Providers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96" name="Shape 1396"/>
        <p:cNvGrpSpPr/>
        <p:nvPr/>
      </p:nvGrpSpPr>
      <p:grpSpPr>
        <a:xfrm>
          <a:off x="0" y="0"/>
          <a:ext cx="0" cy="0"/>
          <a:chOff x="0" y="0"/>
          <a:chExt cx="0" cy="0"/>
        </a:xfrm>
      </p:grpSpPr>
      <p:sp>
        <p:nvSpPr>
          <p:cNvPr id="1397" name="Shape 139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398" name="Shape 1398"/>
          <p:cNvCxnSpPr/>
          <p:nvPr/>
        </p:nvCxnSpPr>
        <p:spPr>
          <a:xfrm>
            <a:off x="609600" y="6400800"/>
            <a:ext cx="5638800" cy="0"/>
          </a:xfrm>
          <a:prstGeom prst="straightConnector1">
            <a:avLst/>
          </a:prstGeom>
          <a:noFill/>
          <a:ln cap="rnd" cmpd="sng" w="12700">
            <a:solidFill>
              <a:schemeClr val="dk1"/>
            </a:solidFill>
            <a:prstDash val="solid"/>
            <a:miter/>
            <a:headEnd len="med" w="med" type="none"/>
            <a:tailEnd len="med" w="med" type="none"/>
          </a:ln>
        </p:spPr>
      </p:cxnSp>
      <p:sp>
        <p:nvSpPr>
          <p:cNvPr id="1399" name="Shape 1399"/>
          <p:cNvSpPr txBox="1"/>
          <p:nvPr/>
        </p:nvSpPr>
        <p:spPr>
          <a:xfrm>
            <a:off x="0" y="6400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400" name="Shape 1400"/>
          <p:cNvPicPr preferRelativeResize="0"/>
          <p:nvPr/>
        </p:nvPicPr>
        <p:blipFill rotWithShape="1">
          <a:blip r:embed="rId3">
            <a:alphaModFix/>
          </a:blip>
          <a:srcRect b="0" l="0" r="0" t="0"/>
          <a:stretch/>
        </p:blipFill>
        <p:spPr>
          <a:xfrm>
            <a:off x="989012" y="1371600"/>
            <a:ext cx="5072061" cy="4614861"/>
          </a:xfrm>
          <a:prstGeom prst="rect">
            <a:avLst/>
          </a:prstGeom>
          <a:noFill/>
          <a:ln>
            <a:noFill/>
          </a:ln>
        </p:spPr>
      </p:pic>
      <p:sp>
        <p:nvSpPr>
          <p:cNvPr id="1401" name="Shape 1401"/>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02" name="Shape 140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03" name="Shape 140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04" name="Shape 140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05" name="Shape 140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06" name="Shape 1406"/>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NMS Components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69" name="Shape 16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70" name="Shape 17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1" name="Shape 171"/>
          <p:cNvSpPr txBox="1"/>
          <p:nvPr/>
        </p:nvSpPr>
        <p:spPr>
          <a:xfrm>
            <a:off x="533400" y="1905000"/>
            <a:ext cx="5981699" cy="1035049"/>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Command: host</a:t>
            </a:r>
          </a:p>
          <a:p>
            <a:pPr indent="0" lvl="0" marL="0" marR="0" rtl="0" algn="l">
              <a:lnSpc>
                <a:spcPct val="75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Displays host names using DNS</a:t>
            </a:r>
          </a:p>
          <a:p>
            <a:pPr indent="0" lvl="0" marL="0" marR="0" rtl="0" algn="l">
              <a:lnSpc>
                <a:spcPct val="75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Available from ftp.nikhef.nl:/pub/network/host.tar.Z</a:t>
            </a:r>
          </a:p>
        </p:txBody>
      </p:sp>
      <p:sp>
        <p:nvSpPr>
          <p:cNvPr id="172" name="Shape 172"/>
          <p:cNvSpPr txBox="1"/>
          <p:nvPr/>
        </p:nvSpPr>
        <p:spPr>
          <a:xfrm>
            <a:off x="469900" y="5715000"/>
            <a:ext cx="6388099" cy="16176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host -a sun4-gw.cc.gatech.edu</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Trying null domain</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rcode = 0 (Success), ancount=1</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The following answer is not authoritative:</a:t>
            </a: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sun4-gw.cc.gatech.edu   85851 IN  A  130.207.111.100</a:t>
            </a:r>
          </a:p>
        </p:txBody>
      </p:sp>
      <p:sp>
        <p:nvSpPr>
          <p:cNvPr id="173" name="Shape 173"/>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74" name="Shape 174"/>
          <p:cNvSpPr txBox="1"/>
          <p:nvPr/>
        </p:nvSpPr>
        <p:spPr>
          <a:xfrm>
            <a:off x="441325" y="5307012"/>
            <a:ext cx="1243012" cy="4159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Example:</a:t>
            </a:r>
          </a:p>
        </p:txBody>
      </p:sp>
      <p:cxnSp>
        <p:nvCxnSpPr>
          <p:cNvPr id="175" name="Shape 17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76" name="Shape 176"/>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77" name="Shape 177"/>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78" name="Shape 178"/>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79" name="Shape 179"/>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Host</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11" name="Shape 1411"/>
        <p:cNvGrpSpPr/>
        <p:nvPr/>
      </p:nvGrpSpPr>
      <p:grpSpPr>
        <a:xfrm>
          <a:off x="0" y="0"/>
          <a:ext cx="0" cy="0"/>
          <a:chOff x="0" y="0"/>
          <a:chExt cx="0" cy="0"/>
        </a:xfrm>
      </p:grpSpPr>
      <p:sp>
        <p:nvSpPr>
          <p:cNvPr id="1412" name="Shape 141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413" name="Shape 1413"/>
          <p:cNvCxnSpPr/>
          <p:nvPr/>
        </p:nvCxnSpPr>
        <p:spPr>
          <a:xfrm>
            <a:off x="609600" y="6781800"/>
            <a:ext cx="5638800" cy="0"/>
          </a:xfrm>
          <a:prstGeom prst="straightConnector1">
            <a:avLst/>
          </a:prstGeom>
          <a:noFill/>
          <a:ln cap="rnd" cmpd="sng" w="12700">
            <a:solidFill>
              <a:schemeClr val="dk1"/>
            </a:solidFill>
            <a:prstDash val="solid"/>
            <a:miter/>
            <a:headEnd len="med" w="med" type="none"/>
            <a:tailEnd len="med" w="med" type="none"/>
          </a:ln>
        </p:spPr>
      </p:cxnSp>
      <p:sp>
        <p:nvSpPr>
          <p:cNvPr id="1414" name="Shape 1414"/>
          <p:cNvSpPr txBox="1"/>
          <p:nvPr/>
        </p:nvSpPr>
        <p:spPr>
          <a:xfrm>
            <a:off x="0" y="6781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415" name="Shape 1415"/>
          <p:cNvPicPr preferRelativeResize="0"/>
          <p:nvPr/>
        </p:nvPicPr>
        <p:blipFill rotWithShape="1">
          <a:blip r:embed="rId3">
            <a:alphaModFix/>
          </a:blip>
          <a:srcRect b="0" l="0" r="0" t="0"/>
          <a:stretch/>
        </p:blipFill>
        <p:spPr>
          <a:xfrm>
            <a:off x="762000" y="1143000"/>
            <a:ext cx="5592761" cy="5732462"/>
          </a:xfrm>
          <a:prstGeom prst="rect">
            <a:avLst/>
          </a:prstGeom>
          <a:noFill/>
          <a:ln>
            <a:noFill/>
          </a:ln>
        </p:spPr>
      </p:pic>
      <p:sp>
        <p:nvSpPr>
          <p:cNvPr id="1416" name="Shape 141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17" name="Shape 1417"/>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18" name="Shape 1418"/>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19" name="Shape 141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20" name="Shape 142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21" name="Shape 1421"/>
          <p:cNvSpPr txBox="1"/>
          <p:nvPr>
            <p:ph type="title"/>
          </p:nvPr>
        </p:nvSpPr>
        <p:spPr>
          <a:xfrm>
            <a:off x="533400" y="685800"/>
            <a:ext cx="582929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NMS Components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6" name="Shape 1426"/>
        <p:cNvGrpSpPr/>
        <p:nvPr/>
      </p:nvGrpSpPr>
      <p:grpSpPr>
        <a:xfrm>
          <a:off x="0" y="0"/>
          <a:ext cx="0" cy="0"/>
          <a:chOff x="0" y="0"/>
          <a:chExt cx="0" cy="0"/>
        </a:xfrm>
      </p:grpSpPr>
      <p:sp>
        <p:nvSpPr>
          <p:cNvPr id="1427" name="Shape 142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428" name="Shape 1428"/>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429" name="Shape 1429"/>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430" name="Shape 1430"/>
          <p:cNvPicPr preferRelativeResize="0"/>
          <p:nvPr/>
        </p:nvPicPr>
        <p:blipFill rotWithShape="1">
          <a:blip r:embed="rId3">
            <a:alphaModFix/>
          </a:blip>
          <a:srcRect b="0" l="0" r="0" t="0"/>
          <a:stretch/>
        </p:blipFill>
        <p:spPr>
          <a:xfrm>
            <a:off x="457200" y="1447800"/>
            <a:ext cx="5984874" cy="2684462"/>
          </a:xfrm>
          <a:prstGeom prst="rect">
            <a:avLst/>
          </a:prstGeom>
          <a:noFill/>
          <a:ln>
            <a:noFill/>
          </a:ln>
        </p:spPr>
      </p:pic>
      <p:sp>
        <p:nvSpPr>
          <p:cNvPr id="1431" name="Shape 1431"/>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32" name="Shape 143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33" name="Shape 143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34" name="Shape 143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35" name="Shape 143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36" name="Shape 1436"/>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Multi-NMS Configuration</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1" name="Shape 1441"/>
        <p:cNvGrpSpPr/>
        <p:nvPr/>
      </p:nvGrpSpPr>
      <p:grpSpPr>
        <a:xfrm>
          <a:off x="0" y="0"/>
          <a:ext cx="0" cy="0"/>
          <a:chOff x="0" y="0"/>
          <a:chExt cx="0" cy="0"/>
        </a:xfrm>
      </p:grpSpPr>
      <p:sp>
        <p:nvSpPr>
          <p:cNvPr id="1442" name="Shape 144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443" name="Shape 1443"/>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444" name="Shape 1444"/>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445" name="Shape 1445"/>
          <p:cNvSpPr txBox="1"/>
          <p:nvPr/>
        </p:nvSpPr>
        <p:spPr>
          <a:xfrm>
            <a:off x="533400" y="533400"/>
            <a:ext cx="56388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446" name="Shape 1446"/>
          <p:cNvSpPr txBox="1"/>
          <p:nvPr/>
        </p:nvSpPr>
        <p:spPr>
          <a:xfrm>
            <a:off x="533400" y="1219200"/>
            <a:ext cx="4630736"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Configure agents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Configure management systems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Community administration parameters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Community name</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MIB view</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Trap targets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Autodiscovery : Scope</a:t>
            </a:r>
          </a:p>
        </p:txBody>
      </p:sp>
      <p:sp>
        <p:nvSpPr>
          <p:cNvPr id="1447" name="Shape 144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48" name="Shape 144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49" name="Shape 144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50" name="Shape 145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51" name="Shape 145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52" name="Shape 1452"/>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Network Configuration</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7" name="Shape 1457"/>
        <p:cNvGrpSpPr/>
        <p:nvPr/>
      </p:nvGrpSpPr>
      <p:grpSpPr>
        <a:xfrm>
          <a:off x="0" y="0"/>
          <a:ext cx="0" cy="0"/>
          <a:chOff x="0" y="0"/>
          <a:chExt cx="0" cy="0"/>
        </a:xfrm>
      </p:grpSpPr>
      <p:sp>
        <p:nvSpPr>
          <p:cNvPr id="1458" name="Shape 145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459" name="Shape 1459"/>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460" name="Shape 1460"/>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461" name="Shape 1461"/>
          <p:cNvSpPr txBox="1"/>
          <p:nvPr/>
        </p:nvSpPr>
        <p:spPr>
          <a:xfrm>
            <a:off x="533400" y="1066800"/>
            <a:ext cx="5662612" cy="31416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By polling</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By traps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Failure indicated by pinging or traps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Ping frequency optimized for network load vs.</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quickness of detection</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trap messages: </a:t>
            </a:r>
            <a:r>
              <a:rPr b="0" i="1" lang="en-US" sz="2000" u="none" cap="none" strike="noStrike">
                <a:solidFill>
                  <a:schemeClr val="dk1"/>
                </a:solidFill>
                <a:latin typeface="Arial"/>
                <a:ea typeface="Arial"/>
                <a:cs typeface="Arial"/>
                <a:sym typeface="Arial"/>
              </a:rPr>
              <a:t>linkdown, linkUp, </a:t>
            </a:r>
            <a:br>
              <a:rPr b="0" i="1" lang="en-US" sz="2000" u="none" cap="none" strike="noStrike">
                <a:solidFill>
                  <a:schemeClr val="dk1"/>
                </a:solidFill>
                <a:latin typeface="Arial"/>
                <a:ea typeface="Arial"/>
                <a:cs typeface="Arial"/>
                <a:sym typeface="Arial"/>
              </a:rPr>
            </a:br>
            <a:r>
              <a:rPr b="0" i="1" lang="en-US" sz="2000" u="none" cap="none" strike="noStrike">
                <a:solidFill>
                  <a:schemeClr val="dk1"/>
                </a:solidFill>
                <a:latin typeface="Arial"/>
                <a:ea typeface="Arial"/>
                <a:cs typeface="Arial"/>
                <a:sym typeface="Arial"/>
              </a:rPr>
              <a:t>  coldStart, warmStart, etc.</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Network topology discovered by auto-discovery</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Monitoring done at multiple levels - “drilling”</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462" name="Shape 1462"/>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63" name="Shape 1463"/>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64" name="Shape 1464"/>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465" name="Shape 1465"/>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66" name="Shape 1466"/>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67" name="Shape 1467"/>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Network Monitoring</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72" name="Shape 1472"/>
        <p:cNvGrpSpPr/>
        <p:nvPr/>
      </p:nvGrpSpPr>
      <p:grpSpPr>
        <a:xfrm>
          <a:off x="0" y="0"/>
          <a:ext cx="0" cy="0"/>
          <a:chOff x="0" y="0"/>
          <a:chExt cx="0" cy="0"/>
        </a:xfrm>
      </p:grpSpPr>
      <p:sp>
        <p:nvSpPr>
          <p:cNvPr id="1473" name="Shape 147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1474" name="Shape 1474"/>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75" name="Shape 147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76" name="Shape 1476"/>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pic>
        <p:nvPicPr>
          <p:cNvPr id="1477" name="Shape 1477"/>
          <p:cNvPicPr preferRelativeResize="0"/>
          <p:nvPr/>
        </p:nvPicPr>
        <p:blipFill rotWithShape="1">
          <a:blip r:embed="rId3">
            <a:alphaModFix/>
          </a:blip>
          <a:srcRect b="0" l="0" r="0" t="0"/>
          <a:stretch/>
        </p:blipFill>
        <p:spPr>
          <a:xfrm>
            <a:off x="533400" y="1600200"/>
            <a:ext cx="5867400" cy="5386387"/>
          </a:xfrm>
          <a:prstGeom prst="rect">
            <a:avLst/>
          </a:prstGeom>
          <a:noFill/>
          <a:ln>
            <a:noFill/>
          </a:ln>
        </p:spPr>
      </p:pic>
      <p:cxnSp>
        <p:nvCxnSpPr>
          <p:cNvPr id="1478" name="Shape 147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79" name="Shape 147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80" name="Shape 1480"/>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Global View</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5" name="Shape 1485"/>
        <p:cNvGrpSpPr/>
        <p:nvPr/>
      </p:nvGrpSpPr>
      <p:grpSpPr>
        <a:xfrm>
          <a:off x="0" y="0"/>
          <a:ext cx="0" cy="0"/>
          <a:chOff x="0" y="0"/>
          <a:chExt cx="0" cy="0"/>
        </a:xfrm>
      </p:grpSpPr>
      <p:sp>
        <p:nvSpPr>
          <p:cNvPr id="1486" name="Shape 148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1487" name="Shape 148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488" name="Shape 1488"/>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489" name="Shape 1489"/>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pic>
        <p:nvPicPr>
          <p:cNvPr id="1490" name="Shape 1490"/>
          <p:cNvPicPr preferRelativeResize="0"/>
          <p:nvPr/>
        </p:nvPicPr>
        <p:blipFill rotWithShape="1">
          <a:blip r:embed="rId3">
            <a:alphaModFix/>
          </a:blip>
          <a:srcRect b="0" l="0" r="0" t="0"/>
          <a:stretch/>
        </p:blipFill>
        <p:spPr>
          <a:xfrm>
            <a:off x="381000" y="1600200"/>
            <a:ext cx="6096000" cy="5594349"/>
          </a:xfrm>
          <a:prstGeom prst="rect">
            <a:avLst/>
          </a:prstGeom>
          <a:noFill/>
          <a:ln>
            <a:noFill/>
          </a:ln>
        </p:spPr>
      </p:pic>
      <p:cxnSp>
        <p:nvCxnSpPr>
          <p:cNvPr id="1491" name="Shape 1491"/>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492" name="Shape 1492"/>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493" name="Shape 1493"/>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Domain View</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98" name="Shape 1498"/>
        <p:cNvGrpSpPr/>
        <p:nvPr/>
      </p:nvGrpSpPr>
      <p:grpSpPr>
        <a:xfrm>
          <a:off x="0" y="0"/>
          <a:ext cx="0" cy="0"/>
          <a:chOff x="0" y="0"/>
          <a:chExt cx="0" cy="0"/>
        </a:xfrm>
      </p:grpSpPr>
      <p:sp>
        <p:nvSpPr>
          <p:cNvPr id="1499" name="Shape 1499"/>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1500" name="Shape 150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501" name="Shape 150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02" name="Shape 150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pic>
        <p:nvPicPr>
          <p:cNvPr id="1503" name="Shape 1503"/>
          <p:cNvPicPr preferRelativeResize="0"/>
          <p:nvPr/>
        </p:nvPicPr>
        <p:blipFill rotWithShape="1">
          <a:blip r:embed="rId3">
            <a:alphaModFix/>
          </a:blip>
          <a:srcRect b="0" l="0" r="0" t="0"/>
          <a:stretch/>
        </p:blipFill>
        <p:spPr>
          <a:xfrm>
            <a:off x="304800" y="1447800"/>
            <a:ext cx="6096000" cy="5594349"/>
          </a:xfrm>
          <a:prstGeom prst="rect">
            <a:avLst/>
          </a:prstGeom>
          <a:noFill/>
          <a:ln>
            <a:noFill/>
          </a:ln>
        </p:spPr>
      </p:pic>
      <p:cxnSp>
        <p:nvCxnSpPr>
          <p:cNvPr id="1504" name="Shape 150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05" name="Shape 150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506" name="Shape 1506"/>
          <p:cNvSpPr txBox="1"/>
          <p:nvPr>
            <p:ph type="title"/>
          </p:nvPr>
        </p:nvSpPr>
        <p:spPr>
          <a:xfrm>
            <a:off x="533400" y="609600"/>
            <a:ext cx="58292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Interfaces View</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11" name="Shape 1511"/>
        <p:cNvGrpSpPr/>
        <p:nvPr/>
      </p:nvGrpSpPr>
      <p:grpSpPr>
        <a:xfrm>
          <a:off x="0" y="0"/>
          <a:ext cx="0" cy="0"/>
          <a:chOff x="0" y="0"/>
          <a:chExt cx="0" cy="0"/>
        </a:xfrm>
      </p:grpSpPr>
      <p:sp>
        <p:nvSpPr>
          <p:cNvPr id="1512" name="Shape 151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sp>
        <p:nvSpPr>
          <p:cNvPr id="1513" name="Shape 1513"/>
          <p:cNvSpPr txBox="1"/>
          <p:nvPr/>
        </p:nvSpPr>
        <p:spPr>
          <a:xfrm>
            <a:off x="457200" y="3810000"/>
            <a:ext cx="6172199" cy="4190999"/>
          </a:xfrm>
          <a:prstGeom prst="rect">
            <a:avLst/>
          </a:prstGeom>
          <a:noFill/>
          <a:ln>
            <a:noFill/>
          </a:ln>
        </p:spPr>
        <p:txBody>
          <a:bodyPr anchorCtr="0" anchor="t" bIns="46025" lIns="92075" rIns="92075" tIns="46025">
            <a:noAutofit/>
          </a:bodyPr>
          <a:lstStyle/>
          <a:p>
            <a:pPr indent="-177800" lvl="0" marL="17780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Enterprise NMS</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Hewlett-Packard OpenView</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IBM Micromuse</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NMSWorks CygNet</a:t>
            </a:r>
          </a:p>
          <a:p>
            <a:pPr indent="-177800" lvl="0" marL="177800"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Low End NMS</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SNMPc</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Open NMS</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Nagios</a:t>
            </a:r>
          </a:p>
          <a:p>
            <a:pPr indent="-177800" lvl="0" marL="177800"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System &amp; Network Management</a:t>
            </a:r>
          </a:p>
          <a:p>
            <a:pPr indent="-168275" lvl="1" marL="460375" marR="0" rtl="0" algn="l">
              <a:lnSpc>
                <a:spcPct val="80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Computer Associates Unicenter TNG</a:t>
            </a:r>
          </a:p>
          <a:p>
            <a:pPr indent="-168275" lvl="1" marL="460375" marR="0" rtl="0" algn="l">
              <a:lnSpc>
                <a:spcPct val="7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Tivoli TME / Netview</a:t>
            </a:r>
          </a:p>
          <a:p>
            <a:pPr indent="-168275" lvl="1" marL="460375" marR="0" rtl="0" algn="l">
              <a:lnSpc>
                <a:spcPct val="7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AdventNet Operations Manager</a:t>
            </a:r>
          </a:p>
          <a:p>
            <a:pPr indent="-168275" lvl="1" marL="460375" marR="0" rtl="0" algn="l">
              <a:lnSpc>
                <a:spcPct val="7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Big Brother</a:t>
            </a:r>
          </a:p>
          <a:p>
            <a:pPr indent="-168275" lvl="1" marL="460375" marR="0" rtl="0" algn="l">
              <a:lnSpc>
                <a:spcPct val="7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Spong</a:t>
            </a:r>
          </a:p>
        </p:txBody>
      </p:sp>
      <p:sp>
        <p:nvSpPr>
          <p:cNvPr id="1514" name="Shape 1514"/>
          <p:cNvSpPr txBox="1"/>
          <p:nvPr/>
        </p:nvSpPr>
        <p:spPr>
          <a:xfrm>
            <a:off x="608012" y="1524000"/>
            <a:ext cx="4338636" cy="1833562"/>
          </a:xfrm>
          <a:prstGeom prst="rect">
            <a:avLst/>
          </a:prstGeom>
          <a:noFill/>
          <a:ln>
            <a:noFill/>
          </a:ln>
        </p:spPr>
        <p:txBody>
          <a:bodyPr anchorCtr="0" anchor="t" bIns="45700" lIns="91425" rIns="91425" tIns="45700">
            <a:noAutofit/>
          </a:bodyPr>
          <a:lstStyle/>
          <a:p>
            <a:pPr indent="-177800" lvl="0" marL="17780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Low End NMS</a:t>
            </a:r>
          </a:p>
          <a:p>
            <a:pPr indent="-177800" lvl="0" marL="17780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Enterprise NMS</a:t>
            </a:r>
          </a:p>
          <a:p>
            <a:pPr indent="-127000" lvl="1" marL="45720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Centralized</a:t>
            </a:r>
          </a:p>
          <a:p>
            <a:pPr indent="-127000" lvl="1" marL="45720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Distributed</a:t>
            </a:r>
          </a:p>
          <a:p>
            <a:pPr indent="-177800" lvl="0" marL="177800" marR="0" rtl="0" algn="l">
              <a:lnSpc>
                <a:spcPct val="110000"/>
              </a:lnSpc>
              <a:spcBef>
                <a:spcPts val="0"/>
              </a:spcBef>
              <a:spcAft>
                <a:spcPts val="0"/>
              </a:spcAft>
              <a:buClr>
                <a:schemeClr val="dk1"/>
              </a:buClr>
              <a:buSzPct val="120000"/>
              <a:buFont typeface="Arial"/>
              <a:buChar char="•"/>
            </a:pPr>
            <a:r>
              <a:rPr b="0" i="0" lang="en-US" sz="2000" u="none" cap="none" strike="noStrike">
                <a:solidFill>
                  <a:schemeClr val="dk1"/>
                </a:solidFill>
                <a:latin typeface="Arial"/>
                <a:ea typeface="Arial"/>
                <a:cs typeface="Arial"/>
                <a:sym typeface="Arial"/>
              </a:rPr>
              <a:t>System and Network Management</a:t>
            </a:r>
            <a:r>
              <a:rPr b="0" i="0" lang="en-US" sz="2400" u="none" cap="none" strike="noStrike">
                <a:solidFill>
                  <a:schemeClr val="dk1"/>
                </a:solidFill>
                <a:latin typeface="Arial"/>
                <a:ea typeface="Arial"/>
                <a:cs typeface="Arial"/>
                <a:sym typeface="Arial"/>
              </a:rPr>
              <a:t> </a:t>
            </a:r>
          </a:p>
        </p:txBody>
      </p:sp>
      <p:cxnSp>
        <p:nvCxnSpPr>
          <p:cNvPr id="1515" name="Shape 1515"/>
          <p:cNvCxnSpPr/>
          <p:nvPr/>
        </p:nvCxnSpPr>
        <p:spPr>
          <a:xfrm>
            <a:off x="609600" y="3352800"/>
            <a:ext cx="5638800" cy="0"/>
          </a:xfrm>
          <a:prstGeom prst="straightConnector1">
            <a:avLst/>
          </a:prstGeom>
          <a:noFill/>
          <a:ln cap="rnd" cmpd="sng" w="12700">
            <a:solidFill>
              <a:schemeClr val="dk1"/>
            </a:solidFill>
            <a:prstDash val="solid"/>
            <a:miter/>
            <a:headEnd len="med" w="med" type="none"/>
            <a:tailEnd len="med" w="med" type="none"/>
          </a:ln>
        </p:spPr>
      </p:cxnSp>
      <p:sp>
        <p:nvSpPr>
          <p:cNvPr id="1516" name="Shape 1516"/>
          <p:cNvSpPr txBox="1"/>
          <p:nvPr/>
        </p:nvSpPr>
        <p:spPr>
          <a:xfrm>
            <a:off x="0" y="3352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517" name="Shape 1517"/>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518" name="Shape 151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19" name="Shape 151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cxnSp>
        <p:nvCxnSpPr>
          <p:cNvPr id="1520" name="Shape 152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21" name="Shape 1521"/>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522" name="Shape 1522"/>
          <p:cNvSpPr txBox="1"/>
          <p:nvPr>
            <p:ph type="title"/>
          </p:nvPr>
        </p:nvSpPr>
        <p:spPr>
          <a:xfrm>
            <a:off x="533400" y="609600"/>
            <a:ext cx="5829299"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Commercial / Open Source NMS &amp; System Solutions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27" name="Shape 1527"/>
        <p:cNvGrpSpPr/>
        <p:nvPr/>
      </p:nvGrpSpPr>
      <p:grpSpPr>
        <a:xfrm>
          <a:off x="0" y="0"/>
          <a:ext cx="0" cy="0"/>
          <a:chOff x="0" y="0"/>
          <a:chExt cx="0" cy="0"/>
        </a:xfrm>
      </p:grpSpPr>
      <p:sp>
        <p:nvSpPr>
          <p:cNvPr id="1528" name="Shape 1528"/>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29" name="Shape 1529"/>
          <p:cNvCxnSpPr/>
          <p:nvPr/>
        </p:nvCxnSpPr>
        <p:spPr>
          <a:xfrm>
            <a:off x="609600" y="5638800"/>
            <a:ext cx="5638800" cy="0"/>
          </a:xfrm>
          <a:prstGeom prst="straightConnector1">
            <a:avLst/>
          </a:prstGeom>
          <a:noFill/>
          <a:ln cap="rnd" cmpd="sng" w="12700">
            <a:solidFill>
              <a:schemeClr val="dk1"/>
            </a:solidFill>
            <a:prstDash val="solid"/>
            <a:miter/>
            <a:headEnd len="med" w="med" type="none"/>
            <a:tailEnd len="med" w="med" type="none"/>
          </a:ln>
        </p:spPr>
      </p:cxnSp>
      <p:sp>
        <p:nvSpPr>
          <p:cNvPr id="1530" name="Shape 1530"/>
          <p:cNvSpPr txBox="1"/>
          <p:nvPr/>
        </p:nvSpPr>
        <p:spPr>
          <a:xfrm>
            <a:off x="0" y="5638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531" name="Shape 1531"/>
          <p:cNvSpPr txBox="1"/>
          <p:nvPr/>
        </p:nvSpPr>
        <p:spPr>
          <a:xfrm>
            <a:off x="457200" y="1600200"/>
            <a:ext cx="5638800" cy="3632199"/>
          </a:xfrm>
          <a:prstGeom prst="rect">
            <a:avLst/>
          </a:prstGeom>
          <a:noFill/>
          <a:ln>
            <a:noFill/>
          </a:ln>
        </p:spPr>
        <p:txBody>
          <a:bodyPr anchorCtr="0" anchor="t" bIns="45700" lIns="91425" rIns="91425" tIns="45700">
            <a:noAutofit/>
          </a:bodyPr>
          <a:lstStyle/>
          <a:p>
            <a:pPr indent="-177800" lvl="0" marL="1778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Autodiscovery and mapping</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Drill-down views</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Fault monitoring</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Event monitoring</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MIB Browser</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SNMP tools</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Traffic monitoring</a:t>
            </a:r>
          </a:p>
          <a:p>
            <a:pPr indent="-177800" lvl="0" marL="177800" marR="0" rtl="0" algn="l">
              <a:lnSpc>
                <a:spcPct val="10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3rd party integration</a:t>
            </a:r>
          </a:p>
        </p:txBody>
      </p:sp>
      <p:sp>
        <p:nvSpPr>
          <p:cNvPr id="1532" name="Shape 1532"/>
          <p:cNvSpPr txBox="1"/>
          <p:nvPr/>
        </p:nvSpPr>
        <p:spPr>
          <a:xfrm>
            <a:off x="457200" y="6096000"/>
            <a:ext cx="5638800" cy="2017711"/>
          </a:xfrm>
          <a:prstGeom prst="rect">
            <a:avLst/>
          </a:prstGeom>
          <a:noFill/>
          <a:ln>
            <a:noFill/>
          </a:ln>
        </p:spPr>
        <p:txBody>
          <a:bodyPr anchorCtr="0" anchor="t" bIns="45700" lIns="91425" rIns="91425" tIns="45700">
            <a:noAutofit/>
          </a:bodyPr>
          <a:lstStyle/>
          <a:p>
            <a:pPr indent="-173037" lvl="0" marL="173037"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OpenView is Hewlett-Packard’s platform for Network Management</a:t>
            </a:r>
          </a:p>
          <a:p>
            <a:pPr indent="-173037" lvl="0" marL="173037"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Many NMSs use OpenView Platform: 	  CiscoWorks, CA TNG, Transcend</a:t>
            </a:r>
          </a:p>
          <a:p>
            <a:pPr indent="-173037" lvl="0" marL="173037"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NNM is HP NMS on OpenView</a:t>
            </a:r>
          </a:p>
          <a:p>
            <a:pPr indent="-173037" lvl="0" marL="173037"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Drill-down Map Hierarchy</a:t>
            </a:r>
            <a:r>
              <a:rPr b="0" i="0" lang="en-US" sz="1200" u="none" cap="none" strike="noStrike">
                <a:solidFill>
                  <a:schemeClr val="dk1"/>
                </a:solidFill>
                <a:latin typeface="Arial"/>
                <a:ea typeface="Arial"/>
                <a:cs typeface="Arial"/>
                <a:sym typeface="Arial"/>
              </a:rPr>
              <a:t> </a:t>
            </a:r>
          </a:p>
        </p:txBody>
      </p:sp>
      <p:sp>
        <p:nvSpPr>
          <p:cNvPr id="1533" name="Shape 1533"/>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534" name="Shape 1534"/>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35" name="Shape 1535"/>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536" name="Shape 153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37" name="Shape 153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538" name="Shape 1538"/>
          <p:cNvSpPr txBox="1"/>
          <p:nvPr>
            <p:ph type="title"/>
          </p:nvPr>
        </p:nvSpPr>
        <p:spPr>
          <a:xfrm>
            <a:off x="5334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HP OpenView </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Network Node Manager</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3" name="Shape 1543"/>
        <p:cNvGrpSpPr/>
        <p:nvPr/>
      </p:nvGrpSpPr>
      <p:grpSpPr>
        <a:xfrm>
          <a:off x="0" y="0"/>
          <a:ext cx="0" cy="0"/>
          <a:chOff x="0" y="0"/>
          <a:chExt cx="0" cy="0"/>
        </a:xfrm>
      </p:grpSpPr>
      <p:sp>
        <p:nvSpPr>
          <p:cNvPr id="1544" name="Shape 1544"/>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45" name="Shape 1545"/>
          <p:cNvCxnSpPr/>
          <p:nvPr/>
        </p:nvCxnSpPr>
        <p:spPr>
          <a:xfrm>
            <a:off x="609600" y="6019800"/>
            <a:ext cx="5638800" cy="0"/>
          </a:xfrm>
          <a:prstGeom prst="straightConnector1">
            <a:avLst/>
          </a:prstGeom>
          <a:noFill/>
          <a:ln cap="rnd" cmpd="sng" w="12700">
            <a:solidFill>
              <a:schemeClr val="dk1"/>
            </a:solidFill>
            <a:prstDash val="solid"/>
            <a:miter/>
            <a:headEnd len="med" w="med" type="none"/>
            <a:tailEnd len="med" w="med" type="none"/>
          </a:ln>
        </p:spPr>
      </p:cxnSp>
      <p:sp>
        <p:nvSpPr>
          <p:cNvPr id="1546" name="Shape 1546"/>
          <p:cNvSpPr txBox="1"/>
          <p:nvPr/>
        </p:nvSpPr>
        <p:spPr>
          <a:xfrm>
            <a:off x="0" y="6019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547" name="Shape 1547"/>
          <p:cNvPicPr preferRelativeResize="0"/>
          <p:nvPr/>
        </p:nvPicPr>
        <p:blipFill rotWithShape="1">
          <a:blip r:embed="rId3">
            <a:alphaModFix/>
          </a:blip>
          <a:srcRect b="0" l="0" r="0" t="0"/>
          <a:stretch/>
        </p:blipFill>
        <p:spPr>
          <a:xfrm>
            <a:off x="1447800" y="1371600"/>
            <a:ext cx="3886200" cy="4470399"/>
          </a:xfrm>
          <a:prstGeom prst="rect">
            <a:avLst/>
          </a:prstGeom>
          <a:noFill/>
          <a:ln>
            <a:noFill/>
          </a:ln>
        </p:spPr>
      </p:pic>
      <p:sp>
        <p:nvSpPr>
          <p:cNvPr id="1548" name="Shape 1548"/>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49" name="Shape 1549"/>
          <p:cNvSpPr txBox="1"/>
          <p:nvPr/>
        </p:nvSpPr>
        <p:spPr>
          <a:xfrm>
            <a:off x="533400" y="6400800"/>
            <a:ext cx="6019799" cy="1528762"/>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Open, modular, and distributed architecture</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Object-oriented design; TNM can be implemented</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Open API-based architecture</a:t>
            </a:r>
          </a:p>
          <a:p>
            <a:pPr indent="0" lvl="0" marL="0" marR="0" rtl="0" algn="l">
              <a:lnSpc>
                <a:spcPct val="80000"/>
              </a:lnSpc>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Easy vendor-specific NMS integration by 3rd party</a:t>
            </a:r>
          </a:p>
        </p:txBody>
      </p:sp>
      <p:cxnSp>
        <p:nvCxnSpPr>
          <p:cNvPr id="1550" name="Shape 1550"/>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51" name="Shape 1551"/>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552" name="Shape 1552"/>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53" name="Shape 1553"/>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554" name="Shape 1554"/>
          <p:cNvSpPr txBox="1"/>
          <p:nvPr>
            <p:ph type="title"/>
          </p:nvPr>
        </p:nvSpPr>
        <p:spPr>
          <a:xfrm>
            <a:off x="51435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HP OpenView Platform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86" name="Shape 186"/>
          <p:cNvCxnSpPr/>
          <p:nvPr/>
        </p:nvCxnSpPr>
        <p:spPr>
          <a:xfrm>
            <a:off x="609600" y="4813300"/>
            <a:ext cx="5638800" cy="0"/>
          </a:xfrm>
          <a:prstGeom prst="straightConnector1">
            <a:avLst/>
          </a:prstGeom>
          <a:noFill/>
          <a:ln cap="rnd" cmpd="sng" w="12700">
            <a:solidFill>
              <a:schemeClr val="dk1"/>
            </a:solidFill>
            <a:prstDash val="solid"/>
            <a:miter/>
            <a:headEnd len="med" w="med" type="none"/>
            <a:tailEnd len="med" w="med" type="none"/>
          </a:ln>
        </p:spPr>
      </p:cxnSp>
      <p:sp>
        <p:nvSpPr>
          <p:cNvPr id="187" name="Shape 187"/>
          <p:cNvSpPr txBox="1"/>
          <p:nvPr/>
        </p:nvSpPr>
        <p:spPr>
          <a:xfrm>
            <a:off x="0" y="4813300"/>
            <a:ext cx="1524000" cy="481011"/>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88" name="Shape 188"/>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89" name="Shape 189"/>
          <p:cNvSpPr txBox="1"/>
          <p:nvPr/>
        </p:nvSpPr>
        <p:spPr>
          <a:xfrm>
            <a:off x="212725" y="5226050"/>
            <a:ext cx="184149" cy="4175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90" name="Shape 190"/>
          <p:cNvSpPr txBox="1"/>
          <p:nvPr/>
        </p:nvSpPr>
        <p:spPr>
          <a:xfrm>
            <a:off x="374650" y="5181600"/>
            <a:ext cx="6032499" cy="31702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ping</a:t>
            </a:r>
            <a:r>
              <a:rPr b="0" i="0" lang="en-US" sz="1800" u="none" cap="none" strike="noStrike">
                <a:solidFill>
                  <a:schemeClr val="dk1"/>
                </a:solidFill>
                <a:latin typeface="Arial"/>
                <a:ea typeface="Arial"/>
                <a:cs typeface="Arial"/>
                <a:sym typeface="Arial"/>
              </a:rPr>
              <a:t> and </a:t>
            </a:r>
            <a:r>
              <a:rPr b="0" i="1" lang="en-US" sz="1800" u="none" cap="none" strike="noStrike">
                <a:solidFill>
                  <a:schemeClr val="dk1"/>
                </a:solidFill>
                <a:latin typeface="Arial"/>
                <a:ea typeface="Arial"/>
                <a:cs typeface="Arial"/>
                <a:sym typeface="Arial"/>
              </a:rPr>
              <a:t>bing</a:t>
            </a:r>
            <a:r>
              <a:rPr b="0" i="0" lang="en-US" sz="1800" u="none" cap="none" strike="noStrike">
                <a:solidFill>
                  <a:schemeClr val="dk1"/>
                </a:solidFill>
                <a:latin typeface="Arial"/>
                <a:ea typeface="Arial"/>
                <a:cs typeface="Arial"/>
                <a:sym typeface="Arial"/>
              </a:rPr>
              <a:t> used to measure the propagation</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characteristics of the transmission path</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ethereal</a:t>
            </a:r>
            <a:r>
              <a:rPr b="0" i="0" lang="en-US" sz="1800" u="none" cap="none" strike="noStrike">
                <a:solidFill>
                  <a:schemeClr val="dk1"/>
                </a:solidFill>
                <a:latin typeface="Arial"/>
                <a:ea typeface="Arial"/>
                <a:cs typeface="Arial"/>
                <a:sym typeface="Arial"/>
              </a:rPr>
              <a:t> (a.k.a. </a:t>
            </a:r>
            <a:r>
              <a:rPr b="0" i="1" lang="en-US" sz="1800" u="none" cap="none" strike="noStrike">
                <a:solidFill>
                  <a:schemeClr val="dk1"/>
                </a:solidFill>
                <a:latin typeface="Arial"/>
                <a:ea typeface="Arial"/>
                <a:cs typeface="Arial"/>
                <a:sym typeface="Arial"/>
              </a:rPr>
              <a:t>wireshark</a:t>
            </a:r>
            <a:r>
              <a:rPr b="0" i="0" lang="en-US" sz="1800" u="none" cap="none" strike="noStrike">
                <a:solidFill>
                  <a:schemeClr val="dk1"/>
                </a:solidFill>
                <a:latin typeface="Arial"/>
                <a:ea typeface="Arial"/>
                <a:cs typeface="Arial"/>
                <a:sym typeface="Arial"/>
              </a:rPr>
              <a:t>), and </a:t>
            </a:r>
            <a:r>
              <a:rPr b="0" i="1" lang="en-US" sz="1800" u="none" cap="none" strike="noStrike">
                <a:solidFill>
                  <a:schemeClr val="dk1"/>
                </a:solidFill>
                <a:latin typeface="Arial"/>
                <a:ea typeface="Arial"/>
                <a:cs typeface="Arial"/>
                <a:sym typeface="Arial"/>
              </a:rPr>
              <a:t>tcpdump</a:t>
            </a:r>
            <a:r>
              <a:rPr b="0" i="0" lang="en-US" sz="1800" u="none" cap="none" strike="noStrike">
                <a:solidFill>
                  <a:schemeClr val="dk1"/>
                </a:solidFill>
                <a:latin typeface="Arial"/>
                <a:ea typeface="Arial"/>
                <a:cs typeface="Arial"/>
                <a:sym typeface="Arial"/>
              </a:rPr>
              <a:t>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(also </a:t>
            </a:r>
            <a:r>
              <a:rPr b="0" i="1" lang="en-US" sz="1800" u="none" cap="none" strike="noStrike">
                <a:solidFill>
                  <a:schemeClr val="dk1"/>
                </a:solidFill>
                <a:latin typeface="Arial"/>
                <a:ea typeface="Arial"/>
                <a:cs typeface="Arial"/>
                <a:sym typeface="Arial"/>
              </a:rPr>
              <a:t>snoop)</a:t>
            </a:r>
            <a:r>
              <a:rPr b="0" i="0" lang="en-US" sz="1800" u="none" cap="none" strike="noStrike">
                <a:solidFill>
                  <a:schemeClr val="dk1"/>
                </a:solidFill>
                <a:latin typeface="Arial"/>
                <a:ea typeface="Arial"/>
                <a:cs typeface="Arial"/>
                <a:sym typeface="Arial"/>
              </a:rPr>
              <a:t>  puts the network interface in promiscuous </a:t>
            </a:r>
          </a:p>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mode and logs the data</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t>
            </a:r>
            <a:r>
              <a:rPr b="0" i="1" lang="en-US" sz="1800" u="none" cap="none" strike="noStrike">
                <a:solidFill>
                  <a:schemeClr val="dk1"/>
                </a:solidFill>
                <a:latin typeface="Arial"/>
                <a:ea typeface="Arial"/>
                <a:cs typeface="Arial"/>
                <a:sym typeface="Arial"/>
              </a:rPr>
              <a:t>iptrace</a:t>
            </a:r>
            <a:r>
              <a:rPr b="0" i="0" lang="en-US" sz="1800" u="none" cap="none" strike="noStrike">
                <a:solidFill>
                  <a:schemeClr val="dk1"/>
                </a:solidFill>
                <a:latin typeface="Arial"/>
                <a:ea typeface="Arial"/>
                <a:cs typeface="Arial"/>
                <a:sym typeface="Arial"/>
              </a:rPr>
              <a:t> uses NETMON program in UNIX and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produces 3 types of outputs:</a:t>
            </a:r>
          </a:p>
          <a:p>
            <a:pPr indent="-285750" lvl="1" marL="7429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IP traffic</a:t>
            </a:r>
          </a:p>
          <a:p>
            <a:pPr indent="-285750" lvl="1" marL="7429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Host traffic matrix</a:t>
            </a:r>
          </a:p>
          <a:p>
            <a:pPr indent="-285750" lvl="1" marL="7429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Abbreviated sampling of pre-defined number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of packets</a:t>
            </a:r>
          </a:p>
        </p:txBody>
      </p:sp>
      <p:cxnSp>
        <p:nvCxnSpPr>
          <p:cNvPr id="191" name="Shape 19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92" name="Shape 19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graphicFrame>
        <p:nvGraphicFramePr>
          <p:cNvPr id="193" name="Shape 193"/>
          <p:cNvGraphicFramePr/>
          <p:nvPr/>
        </p:nvGraphicFramePr>
        <p:xfrm>
          <a:off x="609600" y="1600200"/>
          <a:ext cx="3000000" cy="3000000"/>
        </p:xfrm>
        <a:graphic>
          <a:graphicData uri="http://schemas.openxmlformats.org/drawingml/2006/table">
            <a:tbl>
              <a:tblPr>
                <a:noFill/>
                <a:tableStyleId>{4B3BC37E-D401-46B4-AA91-3138AB413337}</a:tableStyleId>
              </a:tblPr>
              <a:tblGrid>
                <a:gridCol w="990600"/>
                <a:gridCol w="1066800"/>
                <a:gridCol w="3575050"/>
              </a:tblGrid>
              <a:tr h="5175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Name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Operating</a:t>
                      </a:r>
                    </a:p>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System</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Description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191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ping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UNIX / Windows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Used for measuring roundtrip packet loss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04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UNIX</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Measures point-to-point bandwidth of a link</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04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tcpdump</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UNIX</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Dumps traffic on a network</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17525">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getethers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UNIX</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Acquires all host addresses of an Ethernet LAN segment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048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iptrace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UNIX</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Measures performance of gateways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191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ethereal, wireshark</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Linux / Windows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Graphical tool to capture, inspect , and to save Ethernet packets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cxnSp>
        <p:nvCxnSpPr>
          <p:cNvPr id="194" name="Shape 19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95" name="Shape 19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96" name="Shape 196"/>
          <p:cNvSpPr txBox="1"/>
          <p:nvPr/>
        </p:nvSpPr>
        <p:spPr>
          <a:xfrm>
            <a:off x="1676400" y="1220787"/>
            <a:ext cx="3752849" cy="304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Table 9.2  Traffic-Monitoring Tools</a:t>
            </a:r>
          </a:p>
        </p:txBody>
      </p:sp>
      <p:sp>
        <p:nvSpPr>
          <p:cNvPr id="197" name="Shape 197"/>
          <p:cNvSpPr txBox="1"/>
          <p:nvPr>
            <p:ph type="title"/>
          </p:nvPr>
        </p:nvSpPr>
        <p:spPr>
          <a:xfrm>
            <a:off x="5334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Traffic Monitoring Tools</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59" name="Shape 1559"/>
        <p:cNvGrpSpPr/>
        <p:nvPr/>
      </p:nvGrpSpPr>
      <p:grpSpPr>
        <a:xfrm>
          <a:off x="0" y="0"/>
          <a:ext cx="0" cy="0"/>
          <a:chOff x="0" y="0"/>
          <a:chExt cx="0" cy="0"/>
        </a:xfrm>
      </p:grpSpPr>
      <p:sp>
        <p:nvSpPr>
          <p:cNvPr id="1560" name="Shape 1560"/>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61" name="Shape 1561"/>
          <p:cNvCxnSpPr/>
          <p:nvPr/>
        </p:nvCxnSpPr>
        <p:spPr>
          <a:xfrm>
            <a:off x="609600" y="6629400"/>
            <a:ext cx="5638800" cy="0"/>
          </a:xfrm>
          <a:prstGeom prst="straightConnector1">
            <a:avLst/>
          </a:prstGeom>
          <a:noFill/>
          <a:ln cap="rnd" cmpd="sng" w="12700">
            <a:solidFill>
              <a:schemeClr val="dk1"/>
            </a:solidFill>
            <a:prstDash val="solid"/>
            <a:miter/>
            <a:headEnd len="med" w="med" type="none"/>
            <a:tailEnd len="med" w="med" type="none"/>
          </a:ln>
        </p:spPr>
      </p:cxnSp>
      <p:sp>
        <p:nvSpPr>
          <p:cNvPr id="1562" name="Shape 1562"/>
          <p:cNvSpPr txBox="1"/>
          <p:nvPr/>
        </p:nvSpPr>
        <p:spPr>
          <a:xfrm>
            <a:off x="0" y="66294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563" name="Shape 1563"/>
          <p:cNvPicPr preferRelativeResize="0"/>
          <p:nvPr/>
        </p:nvPicPr>
        <p:blipFill rotWithShape="1">
          <a:blip r:embed="rId3">
            <a:alphaModFix/>
          </a:blip>
          <a:srcRect b="0" l="0" r="0" t="0"/>
          <a:stretch/>
        </p:blipFill>
        <p:spPr>
          <a:xfrm>
            <a:off x="685800" y="990600"/>
            <a:ext cx="5380037" cy="5486399"/>
          </a:xfrm>
          <a:prstGeom prst="rect">
            <a:avLst/>
          </a:prstGeom>
          <a:noFill/>
          <a:ln>
            <a:noFill/>
          </a:ln>
        </p:spPr>
      </p:pic>
      <p:sp>
        <p:nvSpPr>
          <p:cNvPr id="1564" name="Shape 1564"/>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65" name="Shape 1565"/>
          <p:cNvSpPr txBox="1"/>
          <p:nvPr/>
        </p:nvSpPr>
        <p:spPr>
          <a:xfrm>
            <a:off x="533400" y="7010400"/>
            <a:ext cx="6019799" cy="13715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16666"/>
              <a:buFont typeface="Arial"/>
              <a:buChar char="•"/>
            </a:pPr>
            <a:r>
              <a:rPr b="0" i="0" lang="en-US" sz="12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Postmaster integrates all management services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 multiple protocol stacks:  SNMP, CMIP, TCP/IP</a:t>
            </a:r>
          </a:p>
          <a:p>
            <a:pPr indent="0" lvl="0" marL="0" marR="0" rtl="0" algn="l">
              <a:lnSpc>
                <a:spcPct val="9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 Routing enables distributed message routing</a:t>
            </a:r>
          </a:p>
          <a:p>
            <a:pPr indent="0" lvl="0" marL="0" marR="0" rtl="0" algn="l">
              <a:lnSpc>
                <a:spcPct val="9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 Event services control event and alarm messages</a:t>
            </a:r>
          </a:p>
          <a:p>
            <a:pPr indent="0" lvl="0" marL="0" marR="0" rtl="0" algn="l">
              <a:lnSpc>
                <a:spcPct val="90000"/>
              </a:lnSpc>
              <a:spcBef>
                <a:spcPts val="700"/>
              </a:spcBef>
              <a:spcAft>
                <a:spcPts val="0"/>
              </a:spcAft>
              <a:buClr>
                <a:schemeClr val="dk1"/>
              </a:buClr>
              <a:buSzPct val="100000"/>
              <a:buFont typeface="Arial"/>
              <a:buChar char="•"/>
            </a:pPr>
            <a:r>
              <a:rPr b="0" i="0" lang="en-US" sz="1400" u="none" cap="none" strike="noStrike">
                <a:solidFill>
                  <a:schemeClr val="dk1"/>
                </a:solidFill>
                <a:latin typeface="Arial"/>
                <a:ea typeface="Arial"/>
                <a:cs typeface="Arial"/>
                <a:sym typeface="Arial"/>
              </a:rPr>
              <a:t> Management services interface with management applications via APIs</a:t>
            </a:r>
          </a:p>
        </p:txBody>
      </p:sp>
      <p:cxnSp>
        <p:nvCxnSpPr>
          <p:cNvPr id="1566" name="Shape 156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67" name="Shape 156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568" name="Shape 1568"/>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69" name="Shape 1569"/>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570" name="Shape 1570"/>
          <p:cNvSpPr txBox="1"/>
          <p:nvPr>
            <p:ph type="title"/>
          </p:nvPr>
        </p:nvSpPr>
        <p:spPr>
          <a:xfrm>
            <a:off x="533400" y="457200"/>
            <a:ext cx="5829299"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OpenView Distributed Platform</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5" name="Shape 1575"/>
        <p:cNvGrpSpPr/>
        <p:nvPr/>
      </p:nvGrpSpPr>
      <p:grpSpPr>
        <a:xfrm>
          <a:off x="0" y="0"/>
          <a:ext cx="0" cy="0"/>
          <a:chOff x="0" y="0"/>
          <a:chExt cx="0" cy="0"/>
        </a:xfrm>
      </p:grpSpPr>
      <p:sp>
        <p:nvSpPr>
          <p:cNvPr id="1576" name="Shape 1576"/>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77" name="Shape 1577"/>
          <p:cNvCxnSpPr/>
          <p:nvPr/>
        </p:nvCxnSpPr>
        <p:spPr>
          <a:xfrm>
            <a:off x="685800" y="6019800"/>
            <a:ext cx="5638800" cy="0"/>
          </a:xfrm>
          <a:prstGeom prst="straightConnector1">
            <a:avLst/>
          </a:prstGeom>
          <a:noFill/>
          <a:ln cap="rnd" cmpd="sng" w="12700">
            <a:solidFill>
              <a:schemeClr val="dk1"/>
            </a:solidFill>
            <a:prstDash val="solid"/>
            <a:miter/>
            <a:headEnd len="med" w="med" type="none"/>
            <a:tailEnd len="med" w="med" type="none"/>
          </a:ln>
        </p:spPr>
      </p:cxnSp>
      <p:sp>
        <p:nvSpPr>
          <p:cNvPr id="1578" name="Shape 1578"/>
          <p:cNvSpPr txBox="1"/>
          <p:nvPr/>
        </p:nvSpPr>
        <p:spPr>
          <a:xfrm>
            <a:off x="76200" y="6019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pic>
        <p:nvPicPr>
          <p:cNvPr id="1579" name="Shape 1579"/>
          <p:cNvPicPr preferRelativeResize="0"/>
          <p:nvPr/>
        </p:nvPicPr>
        <p:blipFill rotWithShape="1">
          <a:blip r:embed="rId3">
            <a:alphaModFix/>
          </a:blip>
          <a:srcRect b="0" l="0" r="0" t="0"/>
          <a:stretch/>
        </p:blipFill>
        <p:spPr>
          <a:xfrm>
            <a:off x="379412" y="1752600"/>
            <a:ext cx="5986461" cy="4259262"/>
          </a:xfrm>
          <a:prstGeom prst="rect">
            <a:avLst/>
          </a:prstGeom>
          <a:noFill/>
          <a:ln>
            <a:noFill/>
          </a:ln>
        </p:spPr>
      </p:pic>
      <p:sp>
        <p:nvSpPr>
          <p:cNvPr id="1580" name="Shape 158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81" name="Shape 1581"/>
          <p:cNvSpPr txBox="1"/>
          <p:nvPr/>
        </p:nvSpPr>
        <p:spPr>
          <a:xfrm>
            <a:off x="609600" y="6324600"/>
            <a:ext cx="6035674" cy="21018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An enterprise network managed by multiple NMSs</a:t>
            </a:r>
          </a:p>
          <a:p>
            <a:pPr indent="0" lvl="0" marL="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Collection stations could be regular NNMs or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entry-NNMs (100 nodes)</a:t>
            </a:r>
          </a:p>
          <a:p>
            <a:pPr indent="0" lvl="0" marL="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Filtered information sent to MoM (top level NNM)</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reduces traffic</a:t>
            </a:r>
          </a:p>
          <a:p>
            <a:pPr indent="0" lvl="0" marL="0" marR="0" rtl="0" algn="l">
              <a:lnSpc>
                <a:spcPct val="11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MoM integrates and presents enterprise data</a:t>
            </a:r>
          </a:p>
        </p:txBody>
      </p:sp>
      <p:cxnSp>
        <p:nvCxnSpPr>
          <p:cNvPr id="1582" name="Shape 1582"/>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83" name="Shape 1583"/>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cxnSp>
        <p:nvCxnSpPr>
          <p:cNvPr id="1584" name="Shape 1584"/>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585" name="Shape 1585"/>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586" name="Shape 1586"/>
          <p:cNvSpPr txBox="1"/>
          <p:nvPr>
            <p:ph type="title"/>
          </p:nvPr>
        </p:nvSpPr>
        <p:spPr>
          <a:xfrm>
            <a:off x="609600" y="609600"/>
            <a:ext cx="5829299" cy="609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Distributed OpenView NNMs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1" name="Shape 1591"/>
        <p:cNvGrpSpPr/>
        <p:nvPr/>
      </p:nvGrpSpPr>
      <p:grpSpPr>
        <a:xfrm>
          <a:off x="0" y="0"/>
          <a:ext cx="0" cy="0"/>
          <a:chOff x="0" y="0"/>
          <a:chExt cx="0" cy="0"/>
        </a:xfrm>
      </p:grpSpPr>
      <p:sp>
        <p:nvSpPr>
          <p:cNvPr id="1592" name="Shape 1592"/>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593" name="Shape 1593"/>
          <p:cNvCxnSpPr/>
          <p:nvPr/>
        </p:nvCxnSpPr>
        <p:spPr>
          <a:xfrm>
            <a:off x="685800" y="7239000"/>
            <a:ext cx="5638800" cy="0"/>
          </a:xfrm>
          <a:prstGeom prst="straightConnector1">
            <a:avLst/>
          </a:prstGeom>
          <a:noFill/>
          <a:ln cap="rnd" cmpd="sng" w="12700">
            <a:solidFill>
              <a:schemeClr val="dk1"/>
            </a:solidFill>
            <a:prstDash val="solid"/>
            <a:miter/>
            <a:headEnd len="med" w="med" type="none"/>
            <a:tailEnd len="med" w="med" type="none"/>
          </a:ln>
        </p:spPr>
      </p:cxnSp>
      <p:sp>
        <p:nvSpPr>
          <p:cNvPr id="1594" name="Shape 1594"/>
          <p:cNvSpPr txBox="1"/>
          <p:nvPr/>
        </p:nvSpPr>
        <p:spPr>
          <a:xfrm>
            <a:off x="76200" y="72390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595" name="Shape 1595"/>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596" name="Shape 1596"/>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597" name="Shape 1597"/>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598" name="Shape 1598"/>
          <p:cNvSpPr txBox="1"/>
          <p:nvPr/>
        </p:nvSpPr>
        <p:spPr>
          <a:xfrm>
            <a:off x="609600" y="1143000"/>
            <a:ext cx="5807075" cy="58832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Differs from Enterprise NMS – most based on IP</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Features specific to Telecom:</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Management of network based on legacy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equipment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Based on ITU-T standard vs. IP</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NMS necessitated to interface to EMS, not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NE</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Multivendor, multitechnology equipment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using diverse protocols</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Provisioning, such as SDH / SONET optical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network complex</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Dynamic accurate inventory management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critical for bandwidth provisioning</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Importance of QoS / SLA in voice call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management</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Real-time Service Impact Analysis on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network failures necessary</a:t>
            </a:r>
          </a:p>
          <a:p>
            <a:pPr indent="0" lvl="1" marL="4572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Telecom networks are large and hence more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difficult to manage</a:t>
            </a:r>
          </a:p>
        </p:txBody>
      </p:sp>
      <p:cxnSp>
        <p:nvCxnSpPr>
          <p:cNvPr id="1599" name="Shape 1599"/>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600" name="Shape 1600"/>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
        <p:nvSpPr>
          <p:cNvPr id="1601" name="Shape 1601"/>
          <p:cNvSpPr txBox="1"/>
          <p:nvPr>
            <p:ph type="title"/>
          </p:nvPr>
        </p:nvSpPr>
        <p:spPr>
          <a:xfrm>
            <a:off x="609600" y="609600"/>
            <a:ext cx="582929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Telecommunications NMS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06" name="Shape 1606"/>
        <p:cNvGrpSpPr/>
        <p:nvPr/>
      </p:nvGrpSpPr>
      <p:grpSpPr>
        <a:xfrm>
          <a:off x="0" y="0"/>
          <a:ext cx="0" cy="0"/>
          <a:chOff x="0" y="0"/>
          <a:chExt cx="0" cy="0"/>
        </a:xfrm>
      </p:grpSpPr>
      <p:sp>
        <p:nvSpPr>
          <p:cNvPr id="1607" name="Shape 160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608" name="Shape 1608"/>
          <p:cNvCxnSpPr/>
          <p:nvPr/>
        </p:nvCxnSpPr>
        <p:spPr>
          <a:xfrm>
            <a:off x="609600" y="5257800"/>
            <a:ext cx="5638800" cy="0"/>
          </a:xfrm>
          <a:prstGeom prst="straightConnector1">
            <a:avLst/>
          </a:prstGeom>
          <a:noFill/>
          <a:ln cap="rnd" cmpd="sng" w="12700">
            <a:solidFill>
              <a:schemeClr val="dk1"/>
            </a:solidFill>
            <a:prstDash val="solid"/>
            <a:miter/>
            <a:headEnd len="med" w="med" type="none"/>
            <a:tailEnd len="med" w="med" type="none"/>
          </a:ln>
        </p:spPr>
      </p:cxnSp>
      <p:sp>
        <p:nvSpPr>
          <p:cNvPr id="1609" name="Shape 1609"/>
          <p:cNvSpPr txBox="1"/>
          <p:nvPr/>
        </p:nvSpPr>
        <p:spPr>
          <a:xfrm>
            <a:off x="0" y="52578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610" name="Shape 161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611" name="Shape 161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612" name="Shape 161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613" name="Shape 1613"/>
          <p:cNvSpPr txBox="1"/>
          <p:nvPr>
            <p:ph type="title"/>
          </p:nvPr>
        </p:nvSpPr>
        <p:spPr>
          <a:xfrm>
            <a:off x="533400" y="533400"/>
            <a:ext cx="56769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CygNet Core Architecture</a:t>
            </a:r>
          </a:p>
        </p:txBody>
      </p:sp>
      <p:pic>
        <p:nvPicPr>
          <p:cNvPr id="1614" name="Shape 1614"/>
          <p:cNvPicPr preferRelativeResize="0"/>
          <p:nvPr/>
        </p:nvPicPr>
        <p:blipFill rotWithShape="1">
          <a:blip r:embed="rId3">
            <a:alphaModFix/>
          </a:blip>
          <a:srcRect b="0" l="0" r="0" t="0"/>
          <a:stretch/>
        </p:blipFill>
        <p:spPr>
          <a:xfrm>
            <a:off x="762000" y="1371600"/>
            <a:ext cx="5714999" cy="3635374"/>
          </a:xfrm>
          <a:prstGeom prst="rect">
            <a:avLst/>
          </a:prstGeom>
          <a:noFill/>
          <a:ln>
            <a:noFill/>
          </a:ln>
        </p:spPr>
      </p:pic>
      <p:sp>
        <p:nvSpPr>
          <p:cNvPr id="1615" name="Shape 1615"/>
          <p:cNvSpPr txBox="1"/>
          <p:nvPr/>
        </p:nvSpPr>
        <p:spPr>
          <a:xfrm>
            <a:off x="533400" y="5715000"/>
            <a:ext cx="6324600" cy="2593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Elements server discovers NEs and links and stores them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in Topo (Topology) database</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Alarm server receives events, does correlation, generates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alarms, stores, and sends notifications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Performance manager gathers telecommunication data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such as call data, generates statistics, and stores them</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Configuration manager is a tool to set the configuration of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  NEs</a:t>
            </a: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 User manager system security operations</a:t>
            </a:r>
          </a:p>
        </p:txBody>
      </p:sp>
      <p:cxnSp>
        <p:nvCxnSpPr>
          <p:cNvPr id="1616" name="Shape 161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617" name="Shape 161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22" name="Shape 1622"/>
        <p:cNvGrpSpPr/>
        <p:nvPr/>
      </p:nvGrpSpPr>
      <p:grpSpPr>
        <a:xfrm>
          <a:off x="0" y="0"/>
          <a:ext cx="0" cy="0"/>
          <a:chOff x="0" y="0"/>
          <a:chExt cx="0" cy="0"/>
        </a:xfrm>
      </p:grpSpPr>
      <p:sp>
        <p:nvSpPr>
          <p:cNvPr id="1623" name="Shape 1623"/>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624" name="Shape 1624"/>
          <p:cNvCxnSpPr/>
          <p:nvPr/>
        </p:nvCxnSpPr>
        <p:spPr>
          <a:xfrm>
            <a:off x="838200" y="6477000"/>
            <a:ext cx="5638800" cy="0"/>
          </a:xfrm>
          <a:prstGeom prst="straightConnector1">
            <a:avLst/>
          </a:prstGeom>
          <a:noFill/>
          <a:ln cap="rnd" cmpd="sng" w="12700">
            <a:solidFill>
              <a:schemeClr val="dk1"/>
            </a:solidFill>
            <a:prstDash val="solid"/>
            <a:miter/>
            <a:headEnd len="med" w="med" type="none"/>
            <a:tailEnd len="med" w="med" type="none"/>
          </a:ln>
        </p:spPr>
      </p:cxnSp>
      <p:sp>
        <p:nvSpPr>
          <p:cNvPr id="1625" name="Shape 1625"/>
          <p:cNvSpPr txBox="1"/>
          <p:nvPr/>
        </p:nvSpPr>
        <p:spPr>
          <a:xfrm>
            <a:off x="228600" y="64770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626" name="Shape 1626"/>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627" name="Shape 1627"/>
          <p:cNvCxnSpPr/>
          <p:nvPr/>
        </p:nvCxnSpPr>
        <p:spPr>
          <a:xfrm>
            <a:off x="533400" y="533400"/>
            <a:ext cx="5638800" cy="0"/>
          </a:xfrm>
          <a:prstGeom prst="straightConnector1">
            <a:avLst/>
          </a:prstGeom>
          <a:noFill/>
          <a:ln cap="rnd" cmpd="sng" w="12700">
            <a:solidFill>
              <a:schemeClr val="dk1"/>
            </a:solidFill>
            <a:prstDash val="solid"/>
            <a:miter/>
            <a:headEnd len="med" w="med" type="none"/>
            <a:tailEnd len="med" w="med" type="none"/>
          </a:ln>
        </p:spPr>
      </p:cxnSp>
      <p:sp>
        <p:nvSpPr>
          <p:cNvPr id="1628" name="Shape 1628"/>
          <p:cNvSpPr txBox="1"/>
          <p:nvPr/>
        </p:nvSpPr>
        <p:spPr>
          <a:xfrm>
            <a:off x="5105400" y="228600"/>
            <a:ext cx="935037"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12</a:t>
            </a:r>
          </a:p>
        </p:txBody>
      </p:sp>
      <p:cxnSp>
        <p:nvCxnSpPr>
          <p:cNvPr id="1629" name="Shape 1629"/>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630" name="Shape 1630"/>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631" name="Shape 1631"/>
          <p:cNvSpPr txBox="1"/>
          <p:nvPr>
            <p:ph type="title"/>
          </p:nvPr>
        </p:nvSpPr>
        <p:spPr>
          <a:xfrm>
            <a:off x="457200" y="609600"/>
            <a:ext cx="58292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3200" u="none" cap="none" strike="noStrike">
                <a:solidFill>
                  <a:schemeClr val="dk2"/>
                </a:solidFill>
                <a:latin typeface="Arial"/>
                <a:ea typeface="Arial"/>
                <a:cs typeface="Arial"/>
                <a:sym typeface="Arial"/>
              </a:rPr>
              <a:t>CygNet as Telecom NMS</a:t>
            </a:r>
          </a:p>
        </p:txBody>
      </p:sp>
      <p:sp>
        <p:nvSpPr>
          <p:cNvPr id="1632" name="Shape 1632"/>
          <p:cNvSpPr txBox="1"/>
          <p:nvPr/>
        </p:nvSpPr>
        <p:spPr>
          <a:xfrm>
            <a:off x="0" y="3138486"/>
            <a:ext cx="6858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633" name="Shape 1633"/>
          <p:cNvPicPr preferRelativeResize="0"/>
          <p:nvPr/>
        </p:nvPicPr>
        <p:blipFill rotWithShape="1">
          <a:blip r:embed="rId3">
            <a:alphaModFix/>
          </a:blip>
          <a:srcRect b="0" l="0" r="0" t="0"/>
          <a:stretch/>
        </p:blipFill>
        <p:spPr>
          <a:xfrm>
            <a:off x="-1752600" y="-228600"/>
            <a:ext cx="7772400" cy="6375399"/>
          </a:xfrm>
          <a:prstGeom prst="rect">
            <a:avLst/>
          </a:prstGeom>
          <a:noFill/>
          <a:ln>
            <a:noFill/>
          </a:ln>
        </p:spPr>
      </p:pic>
      <p:sp>
        <p:nvSpPr>
          <p:cNvPr id="1634" name="Shape 1634"/>
          <p:cNvSpPr txBox="1"/>
          <p:nvPr/>
        </p:nvSpPr>
        <p:spPr>
          <a:xfrm>
            <a:off x="685800" y="6858000"/>
            <a:ext cx="5883274"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CygNet NMS for telecom management is an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application on top of CygNet core module</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Custom module in the architecture enables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customization needed for telecom NMS</a:t>
            </a:r>
          </a:p>
        </p:txBody>
      </p:sp>
      <p:pic>
        <p:nvPicPr>
          <p:cNvPr id="1635" name="Shape 1635"/>
          <p:cNvPicPr preferRelativeResize="0"/>
          <p:nvPr/>
        </p:nvPicPr>
        <p:blipFill rotWithShape="1">
          <a:blip r:embed="rId4">
            <a:alphaModFix/>
          </a:blip>
          <a:srcRect b="0" l="0" r="0" t="0"/>
          <a:stretch/>
        </p:blipFill>
        <p:spPr>
          <a:xfrm>
            <a:off x="152400" y="1219200"/>
            <a:ext cx="5302250" cy="436244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40" name="Shape 1640"/>
        <p:cNvGrpSpPr/>
        <p:nvPr/>
      </p:nvGrpSpPr>
      <p:grpSpPr>
        <a:xfrm>
          <a:off x="0" y="0"/>
          <a:ext cx="0" cy="0"/>
          <a:chOff x="0" y="0"/>
          <a:chExt cx="0" cy="0"/>
        </a:xfrm>
      </p:grpSpPr>
      <p:sp>
        <p:nvSpPr>
          <p:cNvPr id="1641" name="Shape 1641"/>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642" name="Shape 1642"/>
          <p:cNvCxnSpPr/>
          <p:nvPr/>
        </p:nvCxnSpPr>
        <p:spPr>
          <a:xfrm>
            <a:off x="609600" y="5181600"/>
            <a:ext cx="5638800" cy="0"/>
          </a:xfrm>
          <a:prstGeom prst="straightConnector1">
            <a:avLst/>
          </a:prstGeom>
          <a:noFill/>
          <a:ln cap="rnd" cmpd="sng" w="12700">
            <a:solidFill>
              <a:schemeClr val="dk1"/>
            </a:solidFill>
            <a:prstDash val="solid"/>
            <a:miter/>
            <a:headEnd len="med" w="med" type="none"/>
            <a:tailEnd len="med" w="med" type="none"/>
          </a:ln>
        </p:spPr>
      </p:cxnSp>
      <p:sp>
        <p:nvSpPr>
          <p:cNvPr id="1643" name="Shape 1643"/>
          <p:cNvSpPr txBox="1"/>
          <p:nvPr/>
        </p:nvSpPr>
        <p:spPr>
          <a:xfrm>
            <a:off x="0" y="51816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644" name="Shape 1644"/>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645" name="Shape 1645"/>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646" name="Shape 1646"/>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647" name="Shape 1647"/>
          <p:cNvSpPr txBox="1"/>
          <p:nvPr>
            <p:ph type="title"/>
          </p:nvPr>
        </p:nvSpPr>
        <p:spPr>
          <a:xfrm>
            <a:off x="533400" y="533400"/>
            <a:ext cx="5638800"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CygNet Mediation Server</a:t>
            </a:r>
          </a:p>
        </p:txBody>
      </p:sp>
      <p:pic>
        <p:nvPicPr>
          <p:cNvPr id="1648" name="Shape 1648"/>
          <p:cNvPicPr preferRelativeResize="0"/>
          <p:nvPr/>
        </p:nvPicPr>
        <p:blipFill rotWithShape="1">
          <a:blip r:embed="rId3">
            <a:alphaModFix/>
          </a:blip>
          <a:srcRect b="0" l="0" r="0" t="0"/>
          <a:stretch/>
        </p:blipFill>
        <p:spPr>
          <a:xfrm>
            <a:off x="1295400" y="1371600"/>
            <a:ext cx="4343400" cy="3659186"/>
          </a:xfrm>
          <a:prstGeom prst="rect">
            <a:avLst/>
          </a:prstGeom>
          <a:noFill/>
          <a:ln>
            <a:noFill/>
          </a:ln>
        </p:spPr>
      </p:pic>
      <p:sp>
        <p:nvSpPr>
          <p:cNvPr id="1649" name="Shape 1649"/>
          <p:cNvSpPr txBox="1"/>
          <p:nvPr/>
        </p:nvSpPr>
        <p:spPr>
          <a:xfrm>
            <a:off x="457200" y="5638800"/>
            <a:ext cx="5959475" cy="19383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Mediation server enables handling of multivendor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multitechnology NEs</a:t>
            </a:r>
          </a:p>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Cygnet NMS with south-bound standard TMF 814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protocol is transparent to the multivendor multi-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technology due to the presence of mediation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server</a:t>
            </a:r>
          </a:p>
        </p:txBody>
      </p:sp>
      <p:cxnSp>
        <p:nvCxnSpPr>
          <p:cNvPr id="1650" name="Shape 1650"/>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651" name="Shape 1651"/>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6" name="Shape 1656"/>
        <p:cNvGrpSpPr/>
        <p:nvPr/>
      </p:nvGrpSpPr>
      <p:grpSpPr>
        <a:xfrm>
          <a:off x="0" y="0"/>
          <a:ext cx="0" cy="0"/>
          <a:chOff x="0" y="0"/>
          <a:chExt cx="0" cy="0"/>
        </a:xfrm>
      </p:grpSpPr>
      <p:sp>
        <p:nvSpPr>
          <p:cNvPr id="1657" name="Shape 1657"/>
          <p:cNvSpPr txBox="1"/>
          <p:nvPr/>
        </p:nvSpPr>
        <p:spPr>
          <a:xfrm>
            <a:off x="4876800" y="8458200"/>
            <a:ext cx="1428749" cy="53816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a:t>
            </a:r>
          </a:p>
        </p:txBody>
      </p:sp>
      <p:cxnSp>
        <p:nvCxnSpPr>
          <p:cNvPr id="1658" name="Shape 1658"/>
          <p:cNvCxnSpPr/>
          <p:nvPr/>
        </p:nvCxnSpPr>
        <p:spPr>
          <a:xfrm>
            <a:off x="609600" y="5867400"/>
            <a:ext cx="5638800" cy="0"/>
          </a:xfrm>
          <a:prstGeom prst="straightConnector1">
            <a:avLst/>
          </a:prstGeom>
          <a:noFill/>
          <a:ln cap="rnd" cmpd="sng" w="12700">
            <a:solidFill>
              <a:schemeClr val="dk1"/>
            </a:solidFill>
            <a:prstDash val="solid"/>
            <a:miter/>
            <a:headEnd len="med" w="med" type="none"/>
            <a:tailEnd len="med" w="med" type="none"/>
          </a:ln>
        </p:spPr>
      </p:cxnSp>
      <p:sp>
        <p:nvSpPr>
          <p:cNvPr id="1659" name="Shape 1659"/>
          <p:cNvSpPr txBox="1"/>
          <p:nvPr/>
        </p:nvSpPr>
        <p:spPr>
          <a:xfrm>
            <a:off x="0" y="5867400"/>
            <a:ext cx="1524000" cy="457200"/>
          </a:xfrm>
          <a:prstGeom prst="rect">
            <a:avLst/>
          </a:prstGeom>
          <a:noFill/>
          <a:ln>
            <a:noFill/>
          </a:ln>
        </p:spPr>
        <p:txBody>
          <a:bodyPr anchorCtr="0" anchor="t" bIns="46025" lIns="92075" rIns="92075" tIns="46025">
            <a:noAutofit/>
          </a:bodyPr>
          <a:lstStyle/>
          <a:p>
            <a:pPr indent="0" lvl="1"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Notes</a:t>
            </a:r>
          </a:p>
        </p:txBody>
      </p:sp>
      <p:sp>
        <p:nvSpPr>
          <p:cNvPr id="1660" name="Shape 1660"/>
          <p:cNvSpPr txBox="1"/>
          <p:nvPr/>
        </p:nvSpPr>
        <p:spPr>
          <a:xfrm>
            <a:off x="5638800" y="8342311"/>
            <a:ext cx="7620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cxnSp>
        <p:nvCxnSpPr>
          <p:cNvPr id="1661" name="Shape 1661"/>
          <p:cNvCxnSpPr/>
          <p:nvPr/>
        </p:nvCxnSpPr>
        <p:spPr>
          <a:xfrm>
            <a:off x="609600" y="8382000"/>
            <a:ext cx="5638800" cy="0"/>
          </a:xfrm>
          <a:prstGeom prst="straightConnector1">
            <a:avLst/>
          </a:prstGeom>
          <a:noFill/>
          <a:ln cap="rnd" cmpd="sng" w="12700">
            <a:solidFill>
              <a:schemeClr val="dk1"/>
            </a:solidFill>
            <a:prstDash val="solid"/>
            <a:miter/>
            <a:headEnd len="med" w="med" type="none"/>
            <a:tailEnd len="med" w="med" type="none"/>
          </a:ln>
        </p:spPr>
      </p:cxnSp>
      <p:sp>
        <p:nvSpPr>
          <p:cNvPr id="1662" name="Shape 1662"/>
          <p:cNvSpPr txBox="1"/>
          <p:nvPr/>
        </p:nvSpPr>
        <p:spPr>
          <a:xfrm>
            <a:off x="1747836" y="8458200"/>
            <a:ext cx="3462337"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Network Management: Principles and Practice</a:t>
            </a:r>
          </a:p>
          <a:p>
            <a:pPr indent="0" lvl="0" marL="0" marR="0" rtl="0" algn="ctr">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  Mani Subramanian and T. A. Gonsalves 2010</a:t>
            </a:r>
          </a:p>
        </p:txBody>
      </p:sp>
      <p:sp>
        <p:nvSpPr>
          <p:cNvPr id="1663" name="Shape 1663"/>
          <p:cNvSpPr txBox="1"/>
          <p:nvPr>
            <p:ph type="title"/>
          </p:nvPr>
        </p:nvSpPr>
        <p:spPr>
          <a:xfrm>
            <a:off x="0" y="533400"/>
            <a:ext cx="6705599" cy="533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CygNet OTNMS Architecture</a:t>
            </a:r>
          </a:p>
        </p:txBody>
      </p:sp>
      <p:pic>
        <p:nvPicPr>
          <p:cNvPr id="1664" name="Shape 1664"/>
          <p:cNvPicPr preferRelativeResize="0"/>
          <p:nvPr/>
        </p:nvPicPr>
        <p:blipFill rotWithShape="1">
          <a:blip r:embed="rId3">
            <a:alphaModFix/>
          </a:blip>
          <a:srcRect b="0" l="0" r="0" t="0"/>
          <a:stretch/>
        </p:blipFill>
        <p:spPr>
          <a:xfrm>
            <a:off x="0" y="1295400"/>
            <a:ext cx="4953000" cy="4511675"/>
          </a:xfrm>
          <a:prstGeom prst="rect">
            <a:avLst/>
          </a:prstGeom>
          <a:noFill/>
          <a:ln>
            <a:noFill/>
          </a:ln>
        </p:spPr>
      </p:pic>
      <p:sp>
        <p:nvSpPr>
          <p:cNvPr id="1665" name="Shape 1665"/>
          <p:cNvSpPr txBox="1"/>
          <p:nvPr/>
        </p:nvSpPr>
        <p:spPr>
          <a:xfrm>
            <a:off x="457200" y="6324600"/>
            <a:ext cx="5959475"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OTNMS (Optical Transport NMS) manages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multivendor multitechnology optical network from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service and network fulfillment to service and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network assurance </a:t>
            </a:r>
          </a:p>
        </p:txBody>
      </p:sp>
      <p:cxnSp>
        <p:nvCxnSpPr>
          <p:cNvPr id="1666" name="Shape 1666"/>
          <p:cNvCxnSpPr/>
          <p:nvPr/>
        </p:nvCxnSpPr>
        <p:spPr>
          <a:xfrm>
            <a:off x="533400" y="577850"/>
            <a:ext cx="5638800" cy="0"/>
          </a:xfrm>
          <a:prstGeom prst="straightConnector1">
            <a:avLst/>
          </a:prstGeom>
          <a:noFill/>
          <a:ln cap="rnd" cmpd="sng" w="12700">
            <a:solidFill>
              <a:schemeClr val="dk1"/>
            </a:solidFill>
            <a:prstDash val="solid"/>
            <a:miter/>
            <a:headEnd len="med" w="med" type="none"/>
            <a:tailEnd len="med" w="med" type="none"/>
          </a:ln>
        </p:spPr>
      </p:cxnSp>
      <p:sp>
        <p:nvSpPr>
          <p:cNvPr id="1667" name="Shape 1667"/>
          <p:cNvSpPr txBox="1"/>
          <p:nvPr/>
        </p:nvSpPr>
        <p:spPr>
          <a:xfrm>
            <a:off x="533400" y="247650"/>
            <a:ext cx="5714999"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Chapter 9 	                   Network Management Tools, Systems, and Engineering</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