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3.xml"/>
  <Override ContentType="application/vnd.openxmlformats-officedocument.presentationml.slide+xml" PartName="/ppt/slides/slide38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37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6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slide+xml" PartName="/ppt/slides/slide40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y="9144000" cx="6858000"/>
  <p:notesSz cx="6858000" cy="9220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393E264-FB8D-4FC4-8156-01A30BB70F84}">
  <a:tblStyle styleId="{9393E264-FB8D-4FC4-8156-01A30BB70F84}" styleName="Table_0"/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20" Type="http://schemas.openxmlformats.org/officeDocument/2006/relationships/slide" Target="slides/slide1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22" Type="http://schemas.openxmlformats.org/officeDocument/2006/relationships/slide" Target="slides/slide17.xml"/><Relationship Id="rId44" Type="http://schemas.openxmlformats.org/officeDocument/2006/relationships/slide" Target="slides/slide39.xml"/><Relationship Id="rId21" Type="http://schemas.openxmlformats.org/officeDocument/2006/relationships/slide" Target="slides/slide16.xml"/><Relationship Id="rId43" Type="http://schemas.openxmlformats.org/officeDocument/2006/relationships/slide" Target="slides/slide38.xml"/><Relationship Id="rId24" Type="http://schemas.openxmlformats.org/officeDocument/2006/relationships/slide" Target="slides/slide19.xml"/><Relationship Id="rId46" Type="http://schemas.openxmlformats.org/officeDocument/2006/relationships/slide" Target="slides/slide41.xml"/><Relationship Id="rId23" Type="http://schemas.openxmlformats.org/officeDocument/2006/relationships/slide" Target="slides/slide18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39" Type="http://schemas.openxmlformats.org/officeDocument/2006/relationships/slide" Target="slides/slide34.xml"/><Relationship Id="rId16" Type="http://schemas.openxmlformats.org/officeDocument/2006/relationships/slide" Target="slides/slide11.xml"/><Relationship Id="rId38" Type="http://schemas.openxmlformats.org/officeDocument/2006/relationships/slide" Target="slides/slide33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2" name="Shape 2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6" name="Shape 23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4" name="Shape 25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8" name="Shape 28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4" name="Shape 30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9" name="Shape 31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Shape 33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3" name="Shape 33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Shape 34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9" name="Shape 34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" name="Shape 7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Shape 36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6" name="Shape 36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Shape 38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3" name="Shape 38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0" name="Shape 40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Shape 41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7" name="Shape 41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Shape 43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34" name="Shape 43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49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" name="Shape 45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1" name="Shape 45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1" name="Shape 47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Shape 48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7" name="Shape 48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Shape 5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2" name="Shape 5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Shape 51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18" name="Shape 51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3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Shape 53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5" name="Shape 53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0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Shape 55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2" name="Shape 55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Shape 56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9" name="Shape 56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Shape 58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85" name="Shape 58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00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Shape 6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2" name="Shape 6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Shape 61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9" name="Shape 61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Shape 63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37" name="Shape 63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Shape 65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53" name="Shape 65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Shape 66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9" name="Shape 66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3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Shape 68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5" name="Shape 68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Shape 70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02" name="Shape 70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Shape 71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8" name="Shape 71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6" name="Shape 13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2" name="Shape 152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8" name="Shape 168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5" name="Shape 18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3" type="body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4" type="body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6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0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09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5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4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6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8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9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0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2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23.png"/><Relationship Id="rId4" Type="http://schemas.openxmlformats.org/officeDocument/2006/relationships/image" Target="../media/image24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5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26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0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6" name="Shape 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" name="Shape 57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58" name="Shape 5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" name="Shape 59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5867400" y="8382000"/>
            <a:ext cx="381000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61" name="Shape 61"/>
          <p:cNvSpPr txBox="1"/>
          <p:nvPr/>
        </p:nvSpPr>
        <p:spPr>
          <a:xfrm>
            <a:off x="533400" y="533400"/>
            <a:ext cx="5638800" cy="427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Management: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1828800" y="8458200"/>
            <a:ext cx="18414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3" name="Shape 6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" name="Shape 64"/>
          <p:cNvSpPr txBox="1"/>
          <p:nvPr/>
        </p:nvSpPr>
        <p:spPr>
          <a:xfrm>
            <a:off x="533400" y="228600"/>
            <a:ext cx="584835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  <p:sp>
        <p:nvSpPr>
          <p:cNvPr id="65" name="Shape 6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6" name="Shape 6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" name="Shape 6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hape 2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05" name="Shape 205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6" name="Shape 206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07" name="Shape 2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8" name="Shape 20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Shape 209"/>
          <p:cNvSpPr txBox="1"/>
          <p:nvPr/>
        </p:nvSpPr>
        <p:spPr>
          <a:xfrm>
            <a:off x="4572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and Access Control</a:t>
            </a:r>
          </a:p>
        </p:txBody>
      </p:sp>
      <p:pic>
        <p:nvPicPr>
          <p:cNvPr id="210" name="Shape 2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676400"/>
            <a:ext cx="5299075" cy="1296986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Shape 211"/>
          <p:cNvSpPr txBox="1"/>
          <p:nvPr/>
        </p:nvSpPr>
        <p:spPr>
          <a:xfrm>
            <a:off x="533400" y="5410200"/>
            <a:ext cx="6019799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at the message level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Privacy of message via secure communication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Flexible access control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Who can access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What can be accessed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Flexible MIB views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13" name="Shape 21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4" name="Shape 21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15" name="Shape 2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6" name="Shape 216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1" name="Shape 2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22" name="Shape 222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3" name="Shape 223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24" name="Shape 22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5" name="Shape 225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Shape 22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Applications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609600" y="5410200"/>
            <a:ext cx="5097462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Application	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Command generator 	get-request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Command responder	get-response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originator 	trap generation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receiver	trap processing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Proxy Forwarder	get-bulk to get-next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(SNMP versions only)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Other			Special application</a:t>
            </a:r>
          </a:p>
        </p:txBody>
      </p:sp>
      <p:pic>
        <p:nvPicPr>
          <p:cNvPr id="228" name="Shape 2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371600"/>
            <a:ext cx="5302250" cy="2271711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30" name="Shape 23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1" name="Shape 23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32" name="Shape 23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3" name="Shape 233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8" name="Shape 23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39" name="Shape 239"/>
          <p:cNvCxnSpPr/>
          <p:nvPr/>
        </p:nvCxnSpPr>
        <p:spPr>
          <a:xfrm>
            <a:off x="609600" y="4191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0" name="Shape 240"/>
          <p:cNvSpPr txBox="1"/>
          <p:nvPr/>
        </p:nvSpPr>
        <p:spPr>
          <a:xfrm>
            <a:off x="0" y="4191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41" name="Shape 2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2" name="Shape 242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Shape 243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Names</a:t>
            </a:r>
          </a:p>
        </p:txBody>
      </p:sp>
      <p:sp>
        <p:nvSpPr>
          <p:cNvPr id="244" name="Shape 244"/>
          <p:cNvSpPr txBox="1"/>
          <p:nvPr/>
        </p:nvSpPr>
        <p:spPr>
          <a:xfrm>
            <a:off x="898525" y="1154112"/>
            <a:ext cx="4791075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Engine ID	snmpEngineID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Principal		principal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Who: person or group or application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Name		securityName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human readable name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 Engine ID	contextEngineID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 Name		contextName</a:t>
            </a:r>
          </a:p>
        </p:txBody>
      </p:sp>
      <p:sp>
        <p:nvSpPr>
          <p:cNvPr id="245" name="Shape 245"/>
          <p:cNvSpPr txBox="1"/>
          <p:nvPr/>
        </p:nvSpPr>
        <p:spPr>
          <a:xfrm>
            <a:off x="685800" y="5486400"/>
            <a:ext cx="5073650" cy="25320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Engine ID	IP address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Principal	John Smith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Name	Administrator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Principal 	Li, David, Kristen, Rashmi,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Name	Operator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533400" y="4648200"/>
            <a:ext cx="5333999" cy="7032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SNMP agent can monitor more than one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element (context)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48" name="Shape 24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9" name="Shape 24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50" name="Shape 25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1" name="Shape 251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6" name="Shape 25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57" name="Shape 257"/>
          <p:cNvCxnSpPr/>
          <p:nvPr/>
        </p:nvCxnSpPr>
        <p:spPr>
          <a:xfrm>
            <a:off x="609600" y="4419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8" name="Shape 258"/>
          <p:cNvSpPr txBox="1"/>
          <p:nvPr/>
        </p:nvSpPr>
        <p:spPr>
          <a:xfrm>
            <a:off x="0" y="4419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59" name="Shape 25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0" name="Shape 260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685800" y="533400"/>
            <a:ext cx="5486399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Service Interface</a:t>
            </a:r>
          </a:p>
        </p:txBody>
      </p:sp>
      <p:pic>
        <p:nvPicPr>
          <p:cNvPr id="262" name="Shape 2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066800"/>
            <a:ext cx="6253161" cy="3062286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Shape 263"/>
          <p:cNvSpPr txBox="1"/>
          <p:nvPr/>
        </p:nvSpPr>
        <p:spPr>
          <a:xfrm>
            <a:off x="457200" y="4876800"/>
            <a:ext cx="6067425" cy="327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Abstract service interface is a conceptual interface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between modules, independent of implementation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Defines a set of primitives 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Primitives associated with receiving entities except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for Dispatcher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Dispatcher primitives associated with 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messages to and from applications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registering and un-registering of application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modules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transmitting to and receiving messages from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and OUT parameters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 information / result</a:t>
            </a:r>
          </a:p>
        </p:txBody>
      </p:sp>
      <p:sp>
        <p:nvSpPr>
          <p:cNvPr id="264" name="Shape 26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6" name="Shape 26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67" name="Shape 2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8" name="Shape 268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3" name="Shape 2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74" name="Shape 274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5" name="Shape 275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76" name="Shape 27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7" name="Shape 277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Shape 278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sendPDU Primitive </a:t>
            </a:r>
          </a:p>
        </p:txBody>
      </p:sp>
      <p:pic>
        <p:nvPicPr>
          <p:cNvPr id="279" name="Shape 2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5762" y="1320800"/>
            <a:ext cx="6245224" cy="2916236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Shape 280"/>
          <p:cNvSpPr txBox="1"/>
          <p:nvPr/>
        </p:nvSpPr>
        <p:spPr>
          <a:xfrm>
            <a:off x="441325" y="5268912"/>
            <a:ext cx="6330950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sendPdu request sent by the application module,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command generator, is associated with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receiving module, dispatcher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After the message is transmitted over the network,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dispatcher sends a handle to the command generator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 tracking the response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sendPdu is the IN parameter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sendPduHandle is the OUT parameter, shown as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coupled to the IN parameter</a:t>
            </a:r>
          </a:p>
        </p:txBody>
      </p:sp>
      <p:sp>
        <p:nvSpPr>
          <p:cNvPr id="281" name="Shape 28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82" name="Shape 28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3" name="Shape 28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284" name="Shape 28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5" name="Shape 285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0" name="Shape 29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91" name="Shape 291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2" name="Shape 292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93" name="Shape 29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4" name="Shape 294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Shape 295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Dispatcher Primitives</a:t>
            </a:r>
          </a:p>
        </p:txBody>
      </p:sp>
      <p:pic>
        <p:nvPicPr>
          <p:cNvPr id="296" name="Shape 2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447800"/>
            <a:ext cx="5634036" cy="3062286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Shape 29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298" name="Shape 29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9" name="Shape 2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00" name="Shape 3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1" name="Shape 301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6" name="Shape 30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07" name="Shape 3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08" name="Shape 30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Shape 309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 Generator</a:t>
            </a:r>
          </a:p>
        </p:txBody>
      </p:sp>
      <p:pic>
        <p:nvPicPr>
          <p:cNvPr id="310" name="Shape 3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5261" y="938212"/>
            <a:ext cx="6467474" cy="7267574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Shape 31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12" name="Shape 3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3" name="Shape 31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14" name="Shape 3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533400" y="8077200"/>
            <a:ext cx="56388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7.5  Command Generator Application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1" name="Shape 3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2" name="Shape 3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3" name="Shape 323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Shape 32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Command Responder</a:t>
            </a:r>
          </a:p>
        </p:txBody>
      </p:sp>
      <p:pic>
        <p:nvPicPr>
          <p:cNvPr id="325" name="Shape 3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143000"/>
            <a:ext cx="6356349" cy="7162799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Shape 32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27" name="Shape 32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8" name="Shape 32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29" name="Shape 3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0" name="Shape 330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5" name="Shape 33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6" name="Shape 33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7" name="Shape 337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8" name="Shape 338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Notification / Proxy</a:t>
            </a:r>
          </a:p>
        </p:txBody>
      </p:sp>
      <p:cxnSp>
        <p:nvCxnSpPr>
          <p:cNvPr id="339" name="Shape 339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0" name="Shape 340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41" name="Shape 341"/>
          <p:cNvSpPr txBox="1"/>
          <p:nvPr/>
        </p:nvSpPr>
        <p:spPr>
          <a:xfrm>
            <a:off x="381000" y="1066800"/>
            <a:ext cx="6284912" cy="46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originator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Generates trap and inform messages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Determines target, SNMP version, and security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Decides context information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receiver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Registers with SNMP engine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Receives notification messages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Proxy forwarder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Proxy server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Handles only SNMP messages by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Command generator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Command responder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generator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Report indicator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Uses the translation table in the proxy group MIB</a:t>
            </a:r>
          </a:p>
        </p:txBody>
      </p:sp>
      <p:sp>
        <p:nvSpPr>
          <p:cNvPr id="342" name="Shape 34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43" name="Shape 34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4" name="Shape 34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45" name="Shape 34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6" name="Shape 346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1" name="Shape 35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52" name="Shape 35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3" name="Shape 353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Shape 35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SNMpV2 MIB</a:t>
            </a:r>
          </a:p>
        </p:txBody>
      </p:sp>
      <p:pic>
        <p:nvPicPr>
          <p:cNvPr id="355" name="Shape 3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143000"/>
            <a:ext cx="5564187" cy="47609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6" name="Shape 356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7" name="Shape 357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58" name="Shape 358"/>
          <p:cNvSpPr txBox="1"/>
          <p:nvPr/>
        </p:nvSpPr>
        <p:spPr>
          <a:xfrm>
            <a:off x="457200" y="6172200"/>
            <a:ext cx="5480049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SNMPv3 MIB developed under snmpModules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placeholder not used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60" name="Shape 36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1" name="Shape 3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62" name="Shape 3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63" name="Shape 363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hape 7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" name="Shape 74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75" name="Shape 7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6" name="Shape 76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867400" y="8382000"/>
            <a:ext cx="381000" cy="2746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1828800" y="8458200"/>
            <a:ext cx="18414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9" name="Shape 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" name="Shape 80"/>
          <p:cNvSpPr txBox="1"/>
          <p:nvPr/>
        </p:nvSpPr>
        <p:spPr>
          <a:xfrm>
            <a:off x="533400" y="228600"/>
            <a:ext cx="5848350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  <p:sp>
        <p:nvSpPr>
          <p:cNvPr id="81" name="Shape 81"/>
          <p:cNvSpPr txBox="1"/>
          <p:nvPr>
            <p:ph type="title"/>
          </p:nvPr>
        </p:nvSpPr>
        <p:spPr>
          <a:xfrm>
            <a:off x="533400" y="533400"/>
            <a:ext cx="5638800" cy="533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57200" y="1219200"/>
            <a:ext cx="5829299" cy="6705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features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Documentation architecture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Formalized SNMP architecture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engine ID and name for network entity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applications and primitives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architecture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Integrates the three SNMP versions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Message processing module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Dispatcher module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enhancement capability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 security model, USM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Derived from user ID and password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Authentication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Privacy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Message timeliness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View-based access control model, VACM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Configure set of MIB views for agent with contexts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Family of subtrees in MIB views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VACM process 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Shape 8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84" name="Shape 8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5" name="Shape 8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8" name="Shape 36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69" name="Shape 369"/>
          <p:cNvCxnSpPr/>
          <p:nvPr/>
        </p:nvCxnSpPr>
        <p:spPr>
          <a:xfrm>
            <a:off x="609600" y="4724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0" name="Shape 370"/>
          <p:cNvSpPr txBox="1"/>
          <p:nvPr/>
        </p:nvSpPr>
        <p:spPr>
          <a:xfrm>
            <a:off x="0" y="4724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71" name="Shape 37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2" name="Shape 372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Shape 373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MIB</a:t>
            </a:r>
          </a:p>
        </p:txBody>
      </p:sp>
      <p:pic>
        <p:nvPicPr>
          <p:cNvPr id="374" name="Shape 3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295400"/>
            <a:ext cx="5556249" cy="3052761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Shape 375"/>
          <p:cNvSpPr txBox="1"/>
          <p:nvPr/>
        </p:nvSpPr>
        <p:spPr>
          <a:xfrm>
            <a:off x="441325" y="5167312"/>
            <a:ext cx="5942012" cy="3025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snmpFrameworkMIB describes SNMP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 architecture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snmpMPDMIB identifies objects in the message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processing and dispatch subsystems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snmpTargetMIB and snmpNotificationMIB used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 notification generation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snmpProxyMIB defines translation table for proxy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forwarding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snmpUsm MIB defines user-based security model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objects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snmpVacmMIB defines objects for view-based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access control</a:t>
            </a:r>
          </a:p>
        </p:txBody>
      </p:sp>
      <p:sp>
        <p:nvSpPr>
          <p:cNvPr id="376" name="Shape 3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77" name="Shape 37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78" name="Shape 37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79" name="Shape 3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0" name="Shape 380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5" name="Shape 38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86" name="Shape 386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7" name="Shape 387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88" name="Shape 38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89" name="Shape 389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Shape 390"/>
          <p:cNvSpPr txBox="1"/>
          <p:nvPr/>
        </p:nvSpPr>
        <p:spPr>
          <a:xfrm>
            <a:off x="6096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Target MIB</a:t>
            </a:r>
          </a:p>
        </p:txBody>
      </p:sp>
      <p:sp>
        <p:nvSpPr>
          <p:cNvPr id="391" name="Shape 391"/>
          <p:cNvSpPr txBox="1"/>
          <p:nvPr/>
        </p:nvSpPr>
        <p:spPr>
          <a:xfrm>
            <a:off x="441325" y="4964112"/>
            <a:ext cx="6235699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 MIB contains two tables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 address table contains addresses of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targets for notifications (see notification group)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 address table also contains information for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establishing the transport parameters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 address table contains reference to the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second table, target parameter table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Target parameter table contains security parameters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for authentication and privacy</a:t>
            </a:r>
          </a:p>
        </p:txBody>
      </p:sp>
      <p:pic>
        <p:nvPicPr>
          <p:cNvPr id="392" name="Shape 3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371600"/>
            <a:ext cx="5553074" cy="2751136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Shape 39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394" name="Shape 39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5" name="Shape 39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396" name="Shape 39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97" name="Shape 397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2" name="Shape 4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03" name="Shape 403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4" name="Shape 404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05" name="Shape 40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06" name="Shape 406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Shape 407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Notification MIB</a:t>
            </a:r>
          </a:p>
        </p:txBody>
      </p:sp>
      <p:sp>
        <p:nvSpPr>
          <p:cNvPr id="408" name="Shape 408"/>
          <p:cNvSpPr txBox="1"/>
          <p:nvPr/>
        </p:nvSpPr>
        <p:spPr>
          <a:xfrm>
            <a:off x="441325" y="4964112"/>
            <a:ext cx="6151561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group contains three tables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Notify table contains groups of management targets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to receive notifications and the type of notifications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target addresses to receive notifications that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are listed in target address table (see target group)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are tagged here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profile table defines filter profiles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associated with target parameters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 filter table contains table profiles of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targets</a:t>
            </a:r>
          </a:p>
        </p:txBody>
      </p:sp>
      <p:pic>
        <p:nvPicPr>
          <p:cNvPr id="409" name="Shape 4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9012" y="1295400"/>
            <a:ext cx="4411661" cy="2659062"/>
          </a:xfrm>
          <a:prstGeom prst="rect">
            <a:avLst/>
          </a:prstGeom>
          <a:noFill/>
          <a:ln>
            <a:noFill/>
          </a:ln>
        </p:spPr>
      </p:pic>
      <p:sp>
        <p:nvSpPr>
          <p:cNvPr id="410" name="Shape 41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11" name="Shape 41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2" name="Shape 41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13" name="Shape 41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14" name="Shape 414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9" name="Shape 41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20" name="Shape 420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1" name="Shape 421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22" name="Shape 42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3" name="Shape 423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Shape 424"/>
          <p:cNvSpPr txBox="1"/>
          <p:nvPr/>
        </p:nvSpPr>
        <p:spPr>
          <a:xfrm>
            <a:off x="6096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Threats</a:t>
            </a:r>
          </a:p>
        </p:txBody>
      </p:sp>
      <p:pic>
        <p:nvPicPr>
          <p:cNvPr id="425" name="Shape 4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219200"/>
            <a:ext cx="5527675" cy="3627436"/>
          </a:xfrm>
          <a:prstGeom prst="rect">
            <a:avLst/>
          </a:prstGeom>
          <a:noFill/>
          <a:ln>
            <a:noFill/>
          </a:ln>
        </p:spPr>
      </p:pic>
      <p:sp>
        <p:nvSpPr>
          <p:cNvPr id="426" name="Shape 426"/>
          <p:cNvSpPr txBox="1"/>
          <p:nvPr/>
        </p:nvSpPr>
        <p:spPr>
          <a:xfrm>
            <a:off x="457200" y="5257800"/>
            <a:ext cx="6221411" cy="3141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Modification of information: Contents modified by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unauthorized user, does not include address change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Masquerade: change of originating address by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unauthorized user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Fragments of message altered by an unauthorized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user to modify the meaning of the message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Disclosure is eavesdropping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Disclosure does not require interception of message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Denial of service and traffic analysis are not con-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sidered as threats</a:t>
            </a:r>
          </a:p>
        </p:txBody>
      </p:sp>
      <p:sp>
        <p:nvSpPr>
          <p:cNvPr id="427" name="Shape 42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28" name="Shape 42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29" name="Shape 42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30" name="Shape 43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1" name="Shape 431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6" name="Shape 43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37" name="Shape 437"/>
          <p:cNvCxnSpPr/>
          <p:nvPr/>
        </p:nvCxnSpPr>
        <p:spPr>
          <a:xfrm>
            <a:off x="609600" y="457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8" name="Shape 438"/>
          <p:cNvSpPr txBox="1"/>
          <p:nvPr/>
        </p:nvSpPr>
        <p:spPr>
          <a:xfrm>
            <a:off x="0" y="4572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39" name="Shape 43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0" name="Shape 440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Shape 441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Services</a:t>
            </a:r>
          </a:p>
        </p:txBody>
      </p:sp>
      <p:pic>
        <p:nvPicPr>
          <p:cNvPr id="442" name="Shape 4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143000"/>
            <a:ext cx="5759449" cy="3414712"/>
          </a:xfrm>
          <a:prstGeom prst="rect">
            <a:avLst/>
          </a:prstGeom>
          <a:noFill/>
          <a:ln>
            <a:noFill/>
          </a:ln>
        </p:spPr>
      </p:pic>
      <p:sp>
        <p:nvSpPr>
          <p:cNvPr id="443" name="Shape 443"/>
          <p:cNvSpPr txBox="1"/>
          <p:nvPr/>
        </p:nvSpPr>
        <p:spPr>
          <a:xfrm>
            <a:off x="533400" y="4953000"/>
            <a:ext cx="6065837" cy="3446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integrity: 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HMAC-MD5-96 / HMAC-SHA-96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origin authentication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Append to the message a unique Identifier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associated with authoritative SNMP engine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Privacy / confidentiality: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Timeliness: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Authoritative Engine ID, no. of engine boots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time in seconds</a:t>
            </a:r>
          </a:p>
        </p:txBody>
      </p:sp>
      <p:sp>
        <p:nvSpPr>
          <p:cNvPr id="444" name="Shape 44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45" name="Shape 44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6" name="Shape 44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47" name="Shape 4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48" name="Shape 448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3" name="Shape 45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54" name="Shape 45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5" name="Shape 45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456" name="Shape 4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57" name="Shape 457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8" name="Shape 458"/>
          <p:cNvSpPr txBox="1"/>
          <p:nvPr/>
        </p:nvSpPr>
        <p:spPr>
          <a:xfrm>
            <a:off x="609600" y="5826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Role of SNMP Engines</a:t>
            </a:r>
          </a:p>
        </p:txBody>
      </p:sp>
      <p:sp>
        <p:nvSpPr>
          <p:cNvPr id="459" name="Shape 459"/>
          <p:cNvSpPr txBox="1"/>
          <p:nvPr/>
        </p:nvSpPr>
        <p:spPr>
          <a:xfrm>
            <a:off x="1447800" y="1371600"/>
            <a:ext cx="3581399" cy="1219199"/>
          </a:xfrm>
          <a:prstGeom prst="rect">
            <a:avLst/>
          </a:prstGeom>
          <a:solidFill>
            <a:schemeClr val="accent1"/>
          </a:solidFill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Non-Authoritative Engine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(NMS)</a:t>
            </a:r>
          </a:p>
        </p:txBody>
      </p:sp>
      <p:sp>
        <p:nvSpPr>
          <p:cNvPr id="460" name="Shape 460"/>
          <p:cNvSpPr txBox="1"/>
          <p:nvPr/>
        </p:nvSpPr>
        <p:spPr>
          <a:xfrm>
            <a:off x="1447800" y="3657600"/>
            <a:ext cx="3581399" cy="1143000"/>
          </a:xfrm>
          <a:prstGeom prst="rect">
            <a:avLst/>
          </a:prstGeom>
          <a:solidFill>
            <a:schemeClr val="accent1"/>
          </a:solidFill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Authoritative Engine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(Agent)</a:t>
            </a:r>
          </a:p>
        </p:txBody>
      </p:sp>
      <p:cxnSp>
        <p:nvCxnSpPr>
          <p:cNvPr id="461" name="Shape 461"/>
          <p:cNvCxnSpPr/>
          <p:nvPr/>
        </p:nvCxnSpPr>
        <p:spPr>
          <a:xfrm>
            <a:off x="2514600" y="2590800"/>
            <a:ext cx="0" cy="1066799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triangle"/>
          </a:ln>
        </p:spPr>
      </p:cxnSp>
      <p:cxnSp>
        <p:nvCxnSpPr>
          <p:cNvPr id="462" name="Shape 462"/>
          <p:cNvCxnSpPr/>
          <p:nvPr/>
        </p:nvCxnSpPr>
        <p:spPr>
          <a:xfrm rot="10800000">
            <a:off x="4038600" y="2590800"/>
            <a:ext cx="0" cy="1066799"/>
          </a:xfrm>
          <a:prstGeom prst="straightConnector1">
            <a:avLst/>
          </a:prstGeom>
          <a:noFill/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triangle"/>
          </a:ln>
        </p:spPr>
      </p:cxnSp>
      <p:sp>
        <p:nvSpPr>
          <p:cNvPr id="463" name="Shape 463"/>
          <p:cNvSpPr txBox="1"/>
          <p:nvPr/>
        </p:nvSpPr>
        <p:spPr>
          <a:xfrm>
            <a:off x="457200" y="5638800"/>
            <a:ext cx="6154736" cy="1617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Responsibility of Authoritative engine: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Unique SNMP engine ID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Time-stamp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Non-authoritative engine should keep a table of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time-stamp and authoritative engine ID</a:t>
            </a:r>
          </a:p>
        </p:txBody>
      </p:sp>
      <p:sp>
        <p:nvSpPr>
          <p:cNvPr id="464" name="Shape 46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65" name="Shape 4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6" name="Shape 46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67" name="Shape 4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68" name="Shape 468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73" name="Shape 4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74" name="Shape 4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75" name="Shape 475"/>
          <p:cNvSpPr txBox="1"/>
          <p:nvPr/>
        </p:nvSpPr>
        <p:spPr>
          <a:xfrm>
            <a:off x="898525" y="1306512"/>
            <a:ext cx="204786" cy="528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Shape 476"/>
          <p:cNvSpPr txBox="1"/>
          <p:nvPr/>
        </p:nvSpPr>
        <p:spPr>
          <a:xfrm>
            <a:off x="533400" y="5572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Message Format</a:t>
            </a:r>
          </a:p>
        </p:txBody>
      </p:sp>
      <p:pic>
        <p:nvPicPr>
          <p:cNvPr id="477" name="Shape 4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76350"/>
            <a:ext cx="6248399" cy="3627436"/>
          </a:xfrm>
          <a:prstGeom prst="rect">
            <a:avLst/>
          </a:prstGeom>
          <a:noFill/>
          <a:ln>
            <a:noFill/>
          </a:ln>
        </p:spPr>
      </p:pic>
      <p:sp>
        <p:nvSpPr>
          <p:cNvPr id="478" name="Shape 47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79" name="Shape 4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80" name="Shape 480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1" name="Shape 481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482" name="Shape 48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83" name="Shape 48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84" name="Shape 484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9" name="Shape 48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490" name="Shape 49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1" name="Shape 491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Shape 492"/>
          <p:cNvSpPr txBox="1"/>
          <p:nvPr/>
        </p:nvSpPr>
        <p:spPr>
          <a:xfrm>
            <a:off x="533400" y="5826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Message Format</a:t>
            </a:r>
          </a:p>
        </p:txBody>
      </p:sp>
      <p:pic>
        <p:nvPicPr>
          <p:cNvPr id="493" name="Shape 4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981200"/>
            <a:ext cx="6070600" cy="5524500"/>
          </a:xfrm>
          <a:prstGeom prst="rect">
            <a:avLst/>
          </a:prstGeom>
          <a:noFill/>
          <a:ln>
            <a:noFill/>
          </a:ln>
        </p:spPr>
      </p:pic>
      <p:sp>
        <p:nvSpPr>
          <p:cNvPr id="494" name="Shape 49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495" name="Shape 4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6" name="Shape 49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497" name="Shape 49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98" name="Shape 498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  <p:sp>
        <p:nvSpPr>
          <p:cNvPr id="499" name="Shape 499"/>
          <p:cNvSpPr txBox="1"/>
          <p:nvPr/>
        </p:nvSpPr>
        <p:spPr>
          <a:xfrm>
            <a:off x="304800" y="1447800"/>
            <a:ext cx="60197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7.7  SNMPv3 Message Format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4" name="Shape 5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05" name="Shape 50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6" name="Shape 50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07" name="Shape 5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08" name="Shape 50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Shape 509"/>
          <p:cNvSpPr txBox="1"/>
          <p:nvPr/>
        </p:nvSpPr>
        <p:spPr>
          <a:xfrm>
            <a:off x="5334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User-based Security Model</a:t>
            </a:r>
          </a:p>
        </p:txBody>
      </p:sp>
      <p:sp>
        <p:nvSpPr>
          <p:cNvPr id="510" name="Shape 510"/>
          <p:cNvSpPr txBox="1"/>
          <p:nvPr/>
        </p:nvSpPr>
        <p:spPr>
          <a:xfrm>
            <a:off x="457200" y="1195387"/>
            <a:ext cx="5884862" cy="2771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traditional user name concept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USM primitives across abstract service interfaces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service primitives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authenticateOutgoingMsg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authenticateIncomingMsg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Privacy Services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encryptData</a:t>
            </a:r>
          </a:p>
          <a:p>
            <a:pPr indent="0" lvl="2" marL="9144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decryptData </a:t>
            </a:r>
          </a:p>
        </p:txBody>
      </p:sp>
      <p:sp>
        <p:nvSpPr>
          <p:cNvPr id="511" name="Shape 51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12" name="Shape 5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3" name="Shape 51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14" name="Shape 5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15" name="Shape 515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0" name="Shape 52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1" name="Shape 521"/>
          <p:cNvSpPr txBox="1"/>
          <p:nvPr/>
        </p:nvSpPr>
        <p:spPr>
          <a:xfrm>
            <a:off x="898525" y="1306512"/>
            <a:ext cx="204786" cy="528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Shape 522"/>
          <p:cNvSpPr txBox="1"/>
          <p:nvPr/>
        </p:nvSpPr>
        <p:spPr>
          <a:xfrm>
            <a:off x="533400" y="557212"/>
            <a:ext cx="5608637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Secure Outgoing Message</a:t>
            </a:r>
          </a:p>
        </p:txBody>
      </p:sp>
      <p:pic>
        <p:nvPicPr>
          <p:cNvPr id="523" name="Shape 5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95400"/>
            <a:ext cx="6248399" cy="33162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24" name="Shape 524"/>
          <p:cNvCxnSpPr/>
          <p:nvPr/>
        </p:nvCxnSpPr>
        <p:spPr>
          <a:xfrm>
            <a:off x="609600" y="5029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5" name="Shape 525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26" name="Shape 526"/>
          <p:cNvSpPr txBox="1"/>
          <p:nvPr/>
        </p:nvSpPr>
        <p:spPr>
          <a:xfrm>
            <a:off x="457200" y="5486400"/>
            <a:ext cx="6019799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USM invokes privacy module w/ encryption key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 scopedPDU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Privacy module returns privacy parameters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encrypted scopedPDU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USM then invokes the authentication module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with authentication key and whole message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receives authenticated whole message</a:t>
            </a:r>
          </a:p>
        </p:txBody>
      </p:sp>
      <p:cxnSp>
        <p:nvCxnSpPr>
          <p:cNvPr id="527" name="Shape 52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28" name="Shape 52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29" name="Shape 52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0" name="Shape 53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31" name="Shape 53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2" name="Shape 532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hape 9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91" name="Shape 91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2" name="Shape 92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93" name="Shape 9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4" name="Shape 9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Features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609600" y="1143000"/>
            <a:ext cx="3671886" cy="2101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Modularization of document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Modularization of architecture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engine 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feature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Secure information</a:t>
            </a:r>
          </a:p>
          <a:p>
            <a:pPr indent="0" lvl="1" marL="45720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control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97" name="Shape 9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8" name="Shape 98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7" name="Shape 53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38" name="Shape 53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39" name="Shape 539"/>
          <p:cNvSpPr txBox="1"/>
          <p:nvPr/>
        </p:nvSpPr>
        <p:spPr>
          <a:xfrm>
            <a:off x="898525" y="1306512"/>
            <a:ext cx="204786" cy="528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Shape 540"/>
          <p:cNvSpPr txBox="1"/>
          <p:nvPr/>
        </p:nvSpPr>
        <p:spPr>
          <a:xfrm>
            <a:off x="533400" y="5572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Secure Incoming Message</a:t>
            </a:r>
          </a:p>
        </p:txBody>
      </p:sp>
      <p:pic>
        <p:nvPicPr>
          <p:cNvPr id="541" name="Shape 5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219200"/>
            <a:ext cx="6248399" cy="310991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2" name="Shape 542"/>
          <p:cNvCxnSpPr/>
          <p:nvPr/>
        </p:nvCxnSpPr>
        <p:spPr>
          <a:xfrm>
            <a:off x="609600" y="5181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3" name="Shape 543"/>
          <p:cNvSpPr txBox="1"/>
          <p:nvPr/>
        </p:nvSpPr>
        <p:spPr>
          <a:xfrm>
            <a:off x="0" y="5181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544" name="Shape 544"/>
          <p:cNvSpPr txBox="1"/>
          <p:nvPr/>
        </p:nvSpPr>
        <p:spPr>
          <a:xfrm>
            <a:off x="533400" y="5638800"/>
            <a:ext cx="6010274" cy="2062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Processing secure incoming message reverse of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secure outgoing message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validation done first by the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authentication module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Decryption of the message then done by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privacy module</a:t>
            </a:r>
          </a:p>
        </p:txBody>
      </p:sp>
      <p:sp>
        <p:nvSpPr>
          <p:cNvPr id="545" name="Shape 54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46" name="Shape 54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7" name="Shape 54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48" name="Shape 54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49" name="Shape 549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3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4" name="Shape 55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55" name="Shape 55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6" name="Shape 55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57" name="Shape 55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58" name="Shape 55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Shape 559"/>
          <p:cNvSpPr txBox="1"/>
          <p:nvPr/>
        </p:nvSpPr>
        <p:spPr>
          <a:xfrm>
            <a:off x="5334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Security Parameters</a:t>
            </a:r>
          </a:p>
        </p:txBody>
      </p:sp>
      <p:pic>
        <p:nvPicPr>
          <p:cNvPr id="560" name="Shape 5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90600"/>
            <a:ext cx="5486399" cy="4113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561" name="Shape 56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" y="5715000"/>
            <a:ext cx="6305550" cy="2590800"/>
          </a:xfrm>
          <a:prstGeom prst="rect">
            <a:avLst/>
          </a:prstGeom>
          <a:noFill/>
          <a:ln>
            <a:noFill/>
          </a:ln>
        </p:spPr>
      </p:pic>
      <p:sp>
        <p:nvSpPr>
          <p:cNvPr id="562" name="Shape 5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63" name="Shape 56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4" name="Shape 56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65" name="Shape 5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66" name="Shape 566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1" name="Shape 5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72" name="Shape 57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3" name="Shape 57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74" name="Shape 5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5" name="Shape 575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Shape 57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Privacy Module</a:t>
            </a:r>
          </a:p>
        </p:txBody>
      </p:sp>
      <p:sp>
        <p:nvSpPr>
          <p:cNvPr id="577" name="Shape 577"/>
          <p:cNvSpPr txBox="1"/>
          <p:nvPr/>
        </p:nvSpPr>
        <p:spPr>
          <a:xfrm>
            <a:off x="609600" y="1219200"/>
            <a:ext cx="5410200" cy="28352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Encryption and decryption of scoped PDU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(context engine ID, context name, and PDU)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CBC - DES (Cipher Block Chaining - Data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Encryption Standard) symmetric protocol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Encryption key (and initialization vector)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made up of secret key (user password),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timeliness value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Privacy parameter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salt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value (unique for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each packet) in CBC-DES</a:t>
            </a:r>
          </a:p>
        </p:txBody>
      </p:sp>
      <p:sp>
        <p:nvSpPr>
          <p:cNvPr id="578" name="Shape 57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79" name="Shape 5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0" name="Shape 58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81" name="Shape 5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2" name="Shape 582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6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7" name="Shape 5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88" name="Shape 588"/>
          <p:cNvCxnSpPr/>
          <p:nvPr/>
        </p:nvCxnSpPr>
        <p:spPr>
          <a:xfrm>
            <a:off x="381000" y="4953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89" name="Shape 589"/>
          <p:cNvSpPr txBox="1"/>
          <p:nvPr/>
        </p:nvSpPr>
        <p:spPr>
          <a:xfrm>
            <a:off x="0" y="5029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590" name="Shape 59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1" name="Shape 591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Shape 592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Authentication Key</a:t>
            </a:r>
          </a:p>
        </p:txBody>
      </p:sp>
      <p:sp>
        <p:nvSpPr>
          <p:cNvPr id="593" name="Shape 593"/>
          <p:cNvSpPr txBox="1"/>
          <p:nvPr/>
        </p:nvSpPr>
        <p:spPr>
          <a:xfrm>
            <a:off x="533400" y="1195387"/>
            <a:ext cx="5137150" cy="14319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Secret key for authentication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Derived from user (NMS) ID and password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MD5 or SHA-1 algorithm used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key is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digest2</a:t>
            </a:r>
          </a:p>
        </p:txBody>
      </p:sp>
      <p:sp>
        <p:nvSpPr>
          <p:cNvPr id="594" name="Shape 594"/>
          <p:cNvSpPr txBox="1"/>
          <p:nvPr/>
        </p:nvSpPr>
        <p:spPr>
          <a:xfrm>
            <a:off x="457200" y="5497512"/>
            <a:ext cx="5811836" cy="2530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Procedure: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Derive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digest0: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Password repeated until it forms 2</a:t>
            </a:r>
            <a:r>
              <a:rPr b="0" baseline="3000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octets.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Derive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digest1: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Hash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digest0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using MD5 or SHA-1.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Derive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digest2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Concatenate authoritative SNMP engine ID and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digest1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hash with the same algorithm</a:t>
            </a:r>
          </a:p>
        </p:txBody>
      </p:sp>
      <p:sp>
        <p:nvSpPr>
          <p:cNvPr id="595" name="Shape 59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596" name="Shape 59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7" name="Shape 59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598" name="Shape 59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99" name="Shape 599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3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04" name="Shape 6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05" name="Shape 605"/>
          <p:cNvCxnSpPr/>
          <p:nvPr/>
        </p:nvCxnSpPr>
        <p:spPr>
          <a:xfrm>
            <a:off x="609600" y="4495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6" name="Shape 606"/>
          <p:cNvSpPr txBox="1"/>
          <p:nvPr/>
        </p:nvSpPr>
        <p:spPr>
          <a:xfrm>
            <a:off x="0" y="4495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07" name="Shape 6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08" name="Shape 60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Shape 609"/>
          <p:cNvSpPr txBox="1"/>
          <p:nvPr/>
        </p:nvSpPr>
        <p:spPr>
          <a:xfrm>
            <a:off x="5334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Authentication Parameters</a:t>
            </a:r>
          </a:p>
        </p:txBody>
      </p:sp>
      <p:sp>
        <p:nvSpPr>
          <p:cNvPr id="610" name="Shape 610"/>
          <p:cNvSpPr txBox="1"/>
          <p:nvPr/>
        </p:nvSpPr>
        <p:spPr>
          <a:xfrm>
            <a:off x="457200" y="1143000"/>
            <a:ext cx="5478461" cy="14319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parameter is Hashed Message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Access Code (HMAC)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HMAC is 96-bit long (12 octets)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Derived from authentication key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authKey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</p:txBody>
      </p:sp>
      <p:sp>
        <p:nvSpPr>
          <p:cNvPr id="611" name="Shape 611"/>
          <p:cNvSpPr txBox="1"/>
          <p:nvPr/>
        </p:nvSpPr>
        <p:spPr>
          <a:xfrm>
            <a:off x="533400" y="4876800"/>
            <a:ext cx="5991224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Procedure: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Derive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extendedAuthKey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Supplement authKey with 0s to get 64-byte string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Define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ipad, opad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K1, and K2: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ipad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0x36 (00110110) repeated 64 times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= 0x5c (01011100) repeated 64 times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K1 =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extendedAuthKey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ipad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K2 =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extendedAuthKey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XOR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opad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3. Derive HMAC by hashing algorithm used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HMAC = H (K2, H (K1,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wholeMsg))</a:t>
            </a:r>
          </a:p>
        </p:txBody>
      </p:sp>
      <p:sp>
        <p:nvSpPr>
          <p:cNvPr id="612" name="Shape 61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13" name="Shape 61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4" name="Shape 61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15" name="Shape 61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6" name="Shape 616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21" name="Shape 6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22" name="Shape 622"/>
          <p:cNvCxnSpPr/>
          <p:nvPr/>
        </p:nvCxnSpPr>
        <p:spPr>
          <a:xfrm>
            <a:off x="609600" y="5399087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3" name="Shape 623"/>
          <p:cNvSpPr txBox="1"/>
          <p:nvPr/>
        </p:nvSpPr>
        <p:spPr>
          <a:xfrm>
            <a:off x="0" y="5399087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24" name="Shape 62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5" name="Shape 625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Shape 626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Encryption Protocol</a:t>
            </a:r>
          </a:p>
        </p:txBody>
      </p:sp>
      <p:pic>
        <p:nvPicPr>
          <p:cNvPr id="627" name="Shape 6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3189286"/>
            <a:ext cx="5527675" cy="2120899"/>
          </a:xfrm>
          <a:prstGeom prst="rect">
            <a:avLst/>
          </a:prstGeom>
          <a:noFill/>
          <a:ln>
            <a:noFill/>
          </a:ln>
        </p:spPr>
      </p:pic>
      <p:sp>
        <p:nvSpPr>
          <p:cNvPr id="628" name="Shape 628"/>
          <p:cNvSpPr txBox="1"/>
          <p:nvPr/>
        </p:nvSpPr>
        <p:spPr>
          <a:xfrm>
            <a:off x="304800" y="1066800"/>
            <a:ext cx="6421437" cy="21018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Cipher Block Chaining mode of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 Encryption Standard (CBC-DES) protocol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16-octet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privKey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 secret key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First 8-octet 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privKey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used as 56-bit DES key;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(Only 7 high-order bits of each octet used)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Last 8-octet of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privKey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used as pre-initialization vector</a:t>
            </a:r>
          </a:p>
        </p:txBody>
      </p:sp>
      <p:sp>
        <p:nvSpPr>
          <p:cNvPr id="629" name="Shape 629"/>
          <p:cNvSpPr txBox="1"/>
          <p:nvPr/>
        </p:nvSpPr>
        <p:spPr>
          <a:xfrm>
            <a:off x="533400" y="5867400"/>
            <a:ext cx="5792786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CBC Mode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Plaintext divided into 64-bit blocks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Each block is XOR-d with ciphertext of the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previous block and then encrypted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Use pre-IV (initialization vector) for prefixing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first message block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Shape 63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31" name="Shape 63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2" name="Shape 63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33" name="Shape 63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34" name="Shape 634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9" name="Shape 63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40" name="Shape 640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1" name="Shape 641"/>
          <p:cNvSpPr txBox="1"/>
          <p:nvPr/>
        </p:nvSpPr>
        <p:spPr>
          <a:xfrm>
            <a:off x="0" y="6172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42" name="Shape 64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3" name="Shape 643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Shape 644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Control</a:t>
            </a:r>
          </a:p>
        </p:txBody>
      </p:sp>
      <p:sp>
        <p:nvSpPr>
          <p:cNvPr id="645" name="Shape 645"/>
          <p:cNvSpPr txBox="1"/>
          <p:nvPr/>
        </p:nvSpPr>
        <p:spPr>
          <a:xfrm>
            <a:off x="457200" y="1066800"/>
            <a:ext cx="6096000" cy="49704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View-based Access Control Model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Groups: Name of the group comprising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security model and security name: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 SNMPv1, is community name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Level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 authentication - no privacy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- no privacy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 - privacy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Contexts: Names of the context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Views and View Families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view is a combination of view subtrees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Policy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read-view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write-view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notify-view</a:t>
            </a:r>
          </a:p>
          <a:p>
            <a: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not-accessible</a:t>
            </a:r>
          </a:p>
        </p:txBody>
      </p:sp>
      <p:sp>
        <p:nvSpPr>
          <p:cNvPr id="646" name="Shape 6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47" name="Shape 6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48" name="Shape 648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49" name="Shape 64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0" name="Shape 650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5" name="Shape 6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56" name="Shape 656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7" name="Shape 657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58" name="Shape 65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9" name="Shape 659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Shape 660"/>
          <p:cNvSpPr txBox="1"/>
          <p:nvPr/>
        </p:nvSpPr>
        <p:spPr>
          <a:xfrm>
            <a:off x="533400" y="533400"/>
            <a:ext cx="5714999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VCAM Process</a:t>
            </a:r>
          </a:p>
        </p:txBody>
      </p:sp>
      <p:sp>
        <p:nvSpPr>
          <p:cNvPr id="661" name="Shape 661"/>
          <p:cNvSpPr txBox="1"/>
          <p:nvPr/>
        </p:nvSpPr>
        <p:spPr>
          <a:xfrm>
            <a:off x="304800" y="1143000"/>
            <a:ext cx="6032499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Answers 6 questions: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1. Who are you (group)?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2. Where do you want to go (context)?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3. How secured are you to access the information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(security model and security level)?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4. Why do you want to access the information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(read, write, or send notification)?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5. What object (object type) do you want to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access?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6. Which object (object instance) do you want to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access?</a:t>
            </a:r>
          </a:p>
        </p:txBody>
      </p:sp>
      <p:sp>
        <p:nvSpPr>
          <p:cNvPr id="662" name="Shape 66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63" name="Shape 66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4" name="Shape 66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65" name="Shape 6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66" name="Shape 666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1" name="Shape 67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72" name="Shape 67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3" name="Shape 673"/>
          <p:cNvSpPr txBox="1"/>
          <p:nvPr/>
        </p:nvSpPr>
        <p:spPr>
          <a:xfrm>
            <a:off x="898525" y="1306512"/>
            <a:ext cx="204786" cy="528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4" name="Shape 674"/>
          <p:cNvSpPr txBox="1"/>
          <p:nvPr/>
        </p:nvSpPr>
        <p:spPr>
          <a:xfrm>
            <a:off x="533400" y="5572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VCAM Process</a:t>
            </a:r>
          </a:p>
        </p:txBody>
      </p:sp>
      <p:pic>
        <p:nvPicPr>
          <p:cNvPr id="675" name="Shape 6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" y="1258887"/>
            <a:ext cx="6400799" cy="4849811"/>
          </a:xfrm>
          <a:prstGeom prst="rect">
            <a:avLst/>
          </a:prstGeom>
          <a:noFill/>
          <a:ln>
            <a:noFill/>
          </a:ln>
        </p:spPr>
      </p:pic>
      <p:sp>
        <p:nvSpPr>
          <p:cNvPr id="676" name="Shape 6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77" name="Shape 67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78" name="Shape 678"/>
          <p:cNvCxnSpPr/>
          <p:nvPr/>
        </p:nvCxnSpPr>
        <p:spPr>
          <a:xfrm>
            <a:off x="609600" y="6248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79" name="Shape 679"/>
          <p:cNvSpPr txBox="1"/>
          <p:nvPr/>
        </p:nvSpPr>
        <p:spPr>
          <a:xfrm>
            <a:off x="0" y="6248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680" name="Shape 68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81" name="Shape 6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2" name="Shape 682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6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7" name="Shape 6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88" name="Shape 688"/>
          <p:cNvCxnSpPr/>
          <p:nvPr/>
        </p:nvCxnSpPr>
        <p:spPr>
          <a:xfrm>
            <a:off x="609600" y="5105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9" name="Shape 689"/>
          <p:cNvSpPr txBox="1"/>
          <p:nvPr/>
        </p:nvSpPr>
        <p:spPr>
          <a:xfrm>
            <a:off x="0" y="5105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690" name="Shape 69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1" name="Shape 691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Shape 692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VACM MIB</a:t>
            </a:r>
          </a:p>
        </p:txBody>
      </p:sp>
      <p:sp>
        <p:nvSpPr>
          <p:cNvPr id="693" name="Shape 693"/>
          <p:cNvSpPr txBox="1"/>
          <p:nvPr/>
        </p:nvSpPr>
        <p:spPr>
          <a:xfrm>
            <a:off x="533400" y="5486400"/>
            <a:ext cx="6130924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Four tables used to achieve access control: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 defined by security-to-group table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 defined by context table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determines access allowed and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view name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View tree family table determines the MIB view,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which is very flexible</a:t>
            </a:r>
          </a:p>
        </p:txBody>
      </p:sp>
      <p:pic>
        <p:nvPicPr>
          <p:cNvPr id="694" name="Shape 6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587" y="1219200"/>
            <a:ext cx="5105399" cy="3446461"/>
          </a:xfrm>
          <a:prstGeom prst="rect">
            <a:avLst/>
          </a:prstGeom>
          <a:noFill/>
          <a:ln>
            <a:noFill/>
          </a:ln>
        </p:spPr>
      </p:pic>
      <p:sp>
        <p:nvSpPr>
          <p:cNvPr id="695" name="Shape 69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696" name="Shape 69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7" name="Shape 69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98" name="Shape 69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99" name="Shape 699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Shape 1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5" name="Shape 10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6" name="Shape 10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Documentation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609600" y="4800600"/>
            <a:ext cx="5935662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Compare this to the document organization in Chapter 4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09" name="Shape 10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0" name="Shape 110"/>
          <p:cNvSpPr txBox="1"/>
          <p:nvPr/>
        </p:nvSpPr>
        <p:spPr>
          <a:xfrm>
            <a:off x="0" y="2819400"/>
            <a:ext cx="6858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066800"/>
            <a:ext cx="6019799" cy="4005261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2209800" y="5257800"/>
            <a:ext cx="3886200" cy="2762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7.1 SNMPv3 RFCs</a:t>
            </a:r>
          </a:p>
        </p:txBody>
      </p:sp>
      <p:graphicFrame>
        <p:nvGraphicFramePr>
          <p:cNvPr id="113" name="Shape 113"/>
          <p:cNvGraphicFramePr/>
          <p:nvPr/>
        </p:nvGraphicFramePr>
        <p:xfrm>
          <a:off x="609600" y="5562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{9393E264-FB8D-4FC4-8156-01A30BB70F84}</a:tableStyleId>
              </a:tblPr>
              <a:tblGrid>
                <a:gridCol w="917575"/>
                <a:gridCol w="4541825"/>
              </a:tblGrid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3410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Introduction and Applicability Statements (not STD)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3411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Architecture for Describing SNMP Management Frameworks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3412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Message Processing and Dispatching for SNMP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3413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SNMPv3 Applications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3414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User-based Security Model (USM) for SNMPv3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3415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View-based Access Control Model for SNMP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3416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Version 2 of the Protocol Operations for SNMP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3417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Transport Mappings for SNMP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3418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MIB for SNMP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  <a:tr h="274625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RFC 3584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SNMPv3 Coexistence and Transition (BCP 74) </a:t>
                      </a:r>
                    </a:p>
                  </a:txBody>
                  <a:tcPr marT="0" marB="0" marR="0" marL="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</a:tr>
            </a:tbl>
          </a:graphicData>
        </a:graphic>
      </p:graphicFrame>
      <p:cxnSp>
        <p:nvCxnSpPr>
          <p:cNvPr id="114" name="Shape 11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5" name="Shape 11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16" name="Shape 11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7" name="Shape 117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4" name="Shape 70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05" name="Shape 705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6" name="Shape 706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07" name="Shape 70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08" name="Shape 708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9" name="Shape 709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Views</a:t>
            </a:r>
          </a:p>
        </p:txBody>
      </p:sp>
      <p:sp>
        <p:nvSpPr>
          <p:cNvPr id="710" name="Shape 710"/>
          <p:cNvSpPr txBox="1"/>
          <p:nvPr/>
        </p:nvSpPr>
        <p:spPr>
          <a:xfrm>
            <a:off x="609600" y="1143000"/>
            <a:ext cx="6248399" cy="34782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Simple view: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1.3.6.1.2.1.1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Complex view: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 information relevant to a particular interface –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system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interfaces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Family view subtrees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View with all columnar objects in a row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appear as separate subtree. 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IDENTIFIER (family name)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paired with bit-string value (family mask)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to select or suppress columnar objects</a:t>
            </a:r>
          </a:p>
        </p:txBody>
      </p:sp>
      <p:sp>
        <p:nvSpPr>
          <p:cNvPr id="711" name="Shape 71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12" name="Shape 7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3" name="Shape 71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714" name="Shape 71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15" name="Shape 715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0" name="Shape 72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21" name="Shape 721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2" name="Shape 722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723" name="Shape 72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24" name="Shape 724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Shape 725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VACM MIB View</a:t>
            </a:r>
          </a:p>
        </p:txBody>
      </p:sp>
      <p:pic>
        <p:nvPicPr>
          <p:cNvPr id="726" name="Shape 7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066800"/>
            <a:ext cx="5029199" cy="3970337"/>
          </a:xfrm>
          <a:prstGeom prst="rect">
            <a:avLst/>
          </a:prstGeom>
          <a:noFill/>
          <a:ln>
            <a:noFill/>
          </a:ln>
        </p:spPr>
      </p:pic>
      <p:sp>
        <p:nvSpPr>
          <p:cNvPr id="727" name="Shape 727"/>
          <p:cNvSpPr txBox="1"/>
          <p:nvPr/>
        </p:nvSpPr>
        <p:spPr>
          <a:xfrm>
            <a:off x="533400" y="5715000"/>
            <a:ext cx="5745161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Family view name =  “system”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Family subtree = 1.3.6.1.2.1.1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Family mask = “” (implies all 1s by convention)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Family type = 1 (implies value to be included)</a:t>
            </a:r>
          </a:p>
        </p:txBody>
      </p:sp>
      <p:sp>
        <p:nvSpPr>
          <p:cNvPr id="728" name="Shape 72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729" name="Shape 7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30" name="Shape 73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731" name="Shape 73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32" name="Shape 732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hape 12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3" name="Shape 123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4" name="Shape 124"/>
          <p:cNvSpPr txBox="1"/>
          <p:nvPr/>
        </p:nvSpPr>
        <p:spPr>
          <a:xfrm>
            <a:off x="0" y="6172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25" name="Shape 12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6" name="Shape 12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Architecture</a:t>
            </a:r>
          </a:p>
        </p:txBody>
      </p:sp>
      <p:pic>
        <p:nvPicPr>
          <p:cNvPr id="127" name="Shape 1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066800"/>
            <a:ext cx="5484812" cy="509269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457200" y="6553200"/>
            <a:ext cx="6154736" cy="17398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entity is a node with an SNMP management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element - either an agent or manager or both</a:t>
            </a:r>
          </a:p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Three names associated with an entity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Entities: SNMP engine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Identities: Principal and security name</a:t>
            </a:r>
          </a:p>
          <a:p>
            <a:pPr indent="0" lvl="1" marL="457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Management Information: Context engine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30" name="Shape 13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1" name="Shape 13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32" name="Shape 13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3" name="Shape 133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8" name="Shape 13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39" name="Shape 139"/>
          <p:cNvCxnSpPr/>
          <p:nvPr/>
        </p:nvCxnSpPr>
        <p:spPr>
          <a:xfrm>
            <a:off x="609600" y="4876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0" name="Shape 140"/>
          <p:cNvSpPr txBox="1"/>
          <p:nvPr/>
        </p:nvSpPr>
        <p:spPr>
          <a:xfrm>
            <a:off x="0" y="4876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41" name="Shape 14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2" name="Shape 142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Engine ID</a:t>
            </a:r>
          </a:p>
        </p:txBody>
      </p:sp>
      <p:pic>
        <p:nvPicPr>
          <p:cNvPr id="143" name="Shape 1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0375" y="1219200"/>
            <a:ext cx="5883274" cy="2103436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/>
          <p:nvPr/>
        </p:nvSpPr>
        <p:spPr>
          <a:xfrm>
            <a:off x="381000" y="5562600"/>
            <a:ext cx="6284912" cy="1766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Each SNMP engine has a unique ID: 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snmpEngineID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Acme Networks  {enterprises 696}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SNMPv1 snmpEngineID  ‘000002b8’H</a:t>
            </a: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SNMPv3 snmpEngineID  ‘800002b8’H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(the 1st octet is 1000 0000)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46" name="Shape 14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7" name="Shape 14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48" name="Shape 14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9" name="Shape 149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4" name="Shape 15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55" name="Shape 155"/>
          <p:cNvCxnSpPr/>
          <p:nvPr/>
        </p:nvCxnSpPr>
        <p:spPr>
          <a:xfrm>
            <a:off x="609600" y="5791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6" name="Shape 156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57" name="Shape 15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8" name="Shape 158"/>
          <p:cNvSpPr txBox="1"/>
          <p:nvPr/>
        </p:nvSpPr>
        <p:spPr>
          <a:xfrm>
            <a:off x="533400" y="533400"/>
            <a:ext cx="5700711" cy="1077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SNMPv3 Engine ID Format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5th Octet</a:t>
            </a:r>
          </a:p>
        </p:txBody>
      </p:sp>
      <p:pic>
        <p:nvPicPr>
          <p:cNvPr id="159" name="Shape 1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600200"/>
            <a:ext cx="5486399" cy="3941761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/>
        </p:nvSpPr>
        <p:spPr>
          <a:xfrm>
            <a:off x="533400" y="6172200"/>
            <a:ext cx="6324600" cy="1890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For SNMPv1 and SNMPv2: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Octet 5 is the method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Octet 6-12 is IP address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Examples: IBM host IP address 10.10.10.10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SNMPv1: 00 00 00 02 01 0A 0A 0A 0A 00 00 00</a:t>
            </a:r>
            <a:b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SNMPv3: 10 00 00 02 02 00 00 ... 00 00 00 0A 0A 0A 0A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62" name="Shape 16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3" name="Shape 16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64" name="Shape 16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5" name="Shape 165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0" name="Shape 17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71" name="Shape 171"/>
          <p:cNvCxnSpPr/>
          <p:nvPr/>
        </p:nvCxnSpPr>
        <p:spPr>
          <a:xfrm>
            <a:off x="609600" y="4419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2" name="Shape 172"/>
          <p:cNvSpPr txBox="1"/>
          <p:nvPr/>
        </p:nvSpPr>
        <p:spPr>
          <a:xfrm>
            <a:off x="0" y="4419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73" name="Shape 17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4" name="Shape 174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/>
          <p:nvPr/>
        </p:nvSpPr>
        <p:spPr>
          <a:xfrm>
            <a:off x="533400" y="533400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Dispatcher</a:t>
            </a:r>
          </a:p>
        </p:txBody>
      </p:sp>
      <p:pic>
        <p:nvPicPr>
          <p:cNvPr id="176" name="Shape 1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2000" y="1828800"/>
            <a:ext cx="5299075" cy="1296986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Shape 177"/>
          <p:cNvSpPr txBox="1"/>
          <p:nvPr/>
        </p:nvSpPr>
        <p:spPr>
          <a:xfrm>
            <a:off x="381000" y="4876800"/>
            <a:ext cx="6146799" cy="34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One dispatcher in an SNMP engine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Handles multiple version messages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Interfaces with application modules, network, and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message processing models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Three components for three functions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Transport mapper delivers messages over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transport protocol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 Dispatcher routes messages between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network and appropriate module of MPS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PDU dispatcher handles messages between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 and MPS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79" name="Shape 17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0" name="Shape 18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81" name="Shape 1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2" name="Shape 182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7" name="Shape 18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88" name="Shape 188"/>
          <p:cNvCxnSpPr/>
          <p:nvPr/>
        </p:nvCxnSpPr>
        <p:spPr>
          <a:xfrm>
            <a:off x="609600" y="4800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9" name="Shape 189"/>
          <p:cNvSpPr txBox="1"/>
          <p:nvPr/>
        </p:nvSpPr>
        <p:spPr>
          <a:xfrm>
            <a:off x="0" y="4800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90" name="Shape 19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1" name="Shape 191"/>
          <p:cNvSpPr txBox="1"/>
          <p:nvPr/>
        </p:nvSpPr>
        <p:spPr>
          <a:xfrm>
            <a:off x="898525" y="1306512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Shape 192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Message Processing Subsystem</a:t>
            </a:r>
          </a:p>
        </p:txBody>
      </p:sp>
      <p:pic>
        <p:nvPicPr>
          <p:cNvPr id="193" name="Shape 1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676400"/>
            <a:ext cx="5299075" cy="1296986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Shape 194"/>
          <p:cNvSpPr txBox="1"/>
          <p:nvPr/>
        </p:nvSpPr>
        <p:spPr>
          <a:xfrm>
            <a:off x="533400" y="5257800"/>
            <a:ext cx="6157912" cy="1420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Contains one or more Message Processing Models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One MPM for each SNMP version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SNMP version identified in the header</a:t>
            </a:r>
          </a:p>
        </p:txBody>
      </p:sp>
      <p:sp>
        <p:nvSpPr>
          <p:cNvPr id="195" name="Shape 19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96" name="Shape 19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7" name="Shape 19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198" name="Shape 19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9" name="Shape 199"/>
          <p:cNvSpPr txBox="1"/>
          <p:nvPr/>
        </p:nvSpPr>
        <p:spPr>
          <a:xfrm>
            <a:off x="533400" y="228600"/>
            <a:ext cx="5762624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7		     	                SNMP Management:  SNMPv3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