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</p:sldIdLst>
  <p:sldSz cy="9144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37" Type="http://schemas.openxmlformats.org/officeDocument/2006/relationships/slide" Target="slides/slide33.xml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39" Type="http://schemas.openxmlformats.org/officeDocument/2006/relationships/slide" Target="slides/slide35.xml"/><Relationship Id="rId16" Type="http://schemas.openxmlformats.org/officeDocument/2006/relationships/slide" Target="slides/slide12.xml"/><Relationship Id="rId38" Type="http://schemas.openxmlformats.org/officeDocument/2006/relationships/slide" Target="slides/slide34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3" name="Shape 53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6" name="Shape 186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0" name="Shape 200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2" name="Shape 212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4" name="Shape 224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2" name="Shape 242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7" name="Shape 257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1" name="Shape 271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3" name="Shape 283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5" name="Shape 295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7" name="Shape 307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" name="Shape 67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2" name="Shape 322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7" name="Shape 337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2" name="Shape 352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7" name="Shape 367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Shape 380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1" name="Shape 381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Shape 39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6" name="Shape 396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Shape 409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0" name="Shape 410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Shape 42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6" name="Shape 426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43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38" name="Shape 438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Shape 452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53" name="Shape 453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" name="Shape 82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Shape 464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65" name="Shape 465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Shape 47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79" name="Shape 479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Shape 492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93" name="Shape 493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5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50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07" name="Shape 507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23" name="Shape 523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37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Shape 53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39" name="Shape 539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2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4" name="Shape 554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2" name="Shape 112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6" name="Shape 126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i="0" lang="en-US" sz="12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40" name="Shape 140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7" name="Shape 157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1" name="Shape 171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 rot="5400000">
            <a:off x="1957387" y="3741737"/>
            <a:ext cx="7315200" cy="14573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 rot="5400000">
            <a:off x="-1033462" y="2360612"/>
            <a:ext cx="7315200" cy="4219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514350" y="2641600"/>
            <a:ext cx="5829299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type="ctrTitle"/>
          </p:nvPr>
        </p:nvSpPr>
        <p:spPr>
          <a:xfrm>
            <a:off x="514350" y="2840038"/>
            <a:ext cx="5829299" cy="196056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1" type="subTitle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 rot="5400000">
            <a:off x="685800" y="2470149"/>
            <a:ext cx="5486399" cy="5829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1344612" y="6400800"/>
            <a:ext cx="4114800" cy="7556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/>
          <p:nvPr>
            <p:ph idx="2" type="pic"/>
          </p:nvPr>
        </p:nvSpPr>
        <p:spPr>
          <a:xfrm>
            <a:off x="1344612" y="817562"/>
            <a:ext cx="4114800" cy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1344612" y="7156450"/>
            <a:ext cx="4114800" cy="10731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42900" y="363537"/>
            <a:ext cx="2255837" cy="1549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2681288" y="363537"/>
            <a:ext cx="3833811" cy="78041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2" type="body"/>
          </p:nvPr>
        </p:nvSpPr>
        <p:spPr>
          <a:xfrm>
            <a:off x="342900" y="1912938"/>
            <a:ext cx="2255837" cy="62547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x="342900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2" type="body"/>
          </p:nvPr>
        </p:nvSpPr>
        <p:spPr>
          <a:xfrm>
            <a:off x="342900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3" type="body"/>
          </p:nvPr>
        </p:nvSpPr>
        <p:spPr>
          <a:xfrm>
            <a:off x="3484562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4" type="body"/>
          </p:nvPr>
        </p:nvSpPr>
        <p:spPr>
          <a:xfrm>
            <a:off x="3484562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514350" y="2641600"/>
            <a:ext cx="2838450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3505200" y="2641600"/>
            <a:ext cx="2838450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541337" y="5875337"/>
            <a:ext cx="5829299" cy="1816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541337" y="3875087"/>
            <a:ext cx="5829299" cy="2000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514350" y="2641600"/>
            <a:ext cx="5829299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51435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2343150" y="8331200"/>
            <a:ext cx="2171700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0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0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09.png"/><Relationship Id="rId4" Type="http://schemas.openxmlformats.org/officeDocument/2006/relationships/image" Target="../media/image08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4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3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6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7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8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1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9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0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22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23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24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2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26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27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28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29.png"/><Relationship Id="rId4" Type="http://schemas.openxmlformats.org/officeDocument/2006/relationships/image" Target="../media/image34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30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31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3.png"/><Relationship Id="rId4" Type="http://schemas.openxmlformats.org/officeDocument/2006/relationships/image" Target="../media/image0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4.png"/><Relationship Id="rId4" Type="http://schemas.openxmlformats.org/officeDocument/2006/relationships/image" Target="../media/image0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hape 5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6" name="Shape 5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7" name="Shape 57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cxnSp>
        <p:nvCxnSpPr>
          <p:cNvPr id="58" name="Shape 5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9" name="Shape 5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0" name="Shape 60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61" name="Shape 61"/>
          <p:cNvSpPr txBox="1"/>
          <p:nvPr/>
        </p:nvSpPr>
        <p:spPr>
          <a:xfrm>
            <a:off x="685800" y="1905000"/>
            <a:ext cx="56388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Management: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SNMPv2</a:t>
            </a:r>
          </a:p>
        </p:txBody>
      </p:sp>
      <p:sp>
        <p:nvSpPr>
          <p:cNvPr id="62" name="Shape 6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63" name="Shape 63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64" name="Shape 6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8" name="Shape 18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89" name="Shape 18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90" name="Shape 190"/>
          <p:cNvSpPr txBox="1"/>
          <p:nvPr/>
        </p:nvSpPr>
        <p:spPr>
          <a:xfrm>
            <a:off x="6096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Expansion</a:t>
            </a:r>
          </a:p>
        </p:txBody>
      </p:sp>
      <p:cxnSp>
        <p:nvCxnSpPr>
          <p:cNvPr id="191" name="Shape 191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92" name="Shape 192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93" name="Shape 193"/>
          <p:cNvSpPr txBox="1"/>
          <p:nvPr/>
        </p:nvSpPr>
        <p:spPr>
          <a:xfrm>
            <a:off x="381000" y="1143000"/>
            <a:ext cx="6199187" cy="26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Augmentation of a table (dependent table)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adds additional columns to an existing table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(base table)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Dense table enables addition of more rows to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base table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Sparse table supplements less rows to a base table</a:t>
            </a:r>
          </a:p>
        </p:txBody>
      </p:sp>
      <p:sp>
        <p:nvSpPr>
          <p:cNvPr id="194" name="Shape 19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95" name="Shape 19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96" name="Shape 196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197" name="Shape 197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2" name="Shape 20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03" name="Shape 20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04" name="Shape 204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Augmentation of Tables</a:t>
            </a:r>
          </a:p>
        </p:txBody>
      </p:sp>
      <p:pic>
        <p:nvPicPr>
          <p:cNvPr id="205" name="Shape 20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295400"/>
            <a:ext cx="6269037" cy="6415087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Shape 20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07" name="Shape 20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08" name="Shape 208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209" name="Shape 20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4" name="Shape 21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15" name="Shape 21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16" name="Shape 216"/>
          <p:cNvSpPr txBox="1"/>
          <p:nvPr/>
        </p:nvSpPr>
        <p:spPr>
          <a:xfrm>
            <a:off x="0" y="457200"/>
            <a:ext cx="6858000" cy="523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Augmentation of Tables: Example</a:t>
            </a:r>
          </a:p>
        </p:txBody>
      </p:sp>
      <p:pic>
        <p:nvPicPr>
          <p:cNvPr id="217" name="Shape 2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1066800"/>
            <a:ext cx="5326062" cy="7262811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Shape 21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19" name="Shape 21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20" name="Shape 220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6" name="Shape 22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27" name="Shape 22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28" name="Shape 228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Textual Convention</a:t>
            </a:r>
          </a:p>
        </p:txBody>
      </p:sp>
      <p:cxnSp>
        <p:nvCxnSpPr>
          <p:cNvPr id="229" name="Shape 229"/>
          <p:cNvCxnSpPr/>
          <p:nvPr/>
        </p:nvCxnSpPr>
        <p:spPr>
          <a:xfrm>
            <a:off x="609600" y="3429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30" name="Shape 230"/>
          <p:cNvSpPr txBox="1"/>
          <p:nvPr/>
        </p:nvSpPr>
        <p:spPr>
          <a:xfrm>
            <a:off x="0" y="3429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31" name="Shape 231"/>
          <p:cNvSpPr txBox="1"/>
          <p:nvPr/>
        </p:nvSpPr>
        <p:spPr>
          <a:xfrm>
            <a:off x="533400" y="1066800"/>
            <a:ext cx="5530850" cy="2225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Enables defining new data types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Makes semantics of data types consistent and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human readable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Creates new data types using existing ones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and applies restrictions to them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 important textual convention in SNMPv2,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RowStatus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creates and deletes rows</a:t>
            </a:r>
          </a:p>
        </p:txBody>
      </p:sp>
      <p:pic>
        <p:nvPicPr>
          <p:cNvPr id="232" name="Shape 2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4191000"/>
            <a:ext cx="5387974" cy="1674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" name="Shape 2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8012" y="6405562"/>
            <a:ext cx="5386387" cy="1822449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Shape 234"/>
          <p:cNvSpPr txBox="1"/>
          <p:nvPr/>
        </p:nvSpPr>
        <p:spPr>
          <a:xfrm>
            <a:off x="457200" y="6019800"/>
            <a:ext cx="1416049" cy="39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SNMPv2:</a:t>
            </a:r>
          </a:p>
        </p:txBody>
      </p:sp>
      <p:sp>
        <p:nvSpPr>
          <p:cNvPr id="235" name="Shape 235"/>
          <p:cNvSpPr txBox="1"/>
          <p:nvPr/>
        </p:nvSpPr>
        <p:spPr>
          <a:xfrm>
            <a:off x="517525" y="3821112"/>
            <a:ext cx="1458911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SNMPV1: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37" name="Shape 23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38" name="Shape 238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239" name="Shape 23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4" name="Shape 24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45" name="Shape 24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46" name="Shape 246"/>
          <p:cNvSpPr txBox="1"/>
          <p:nvPr/>
        </p:nvSpPr>
        <p:spPr>
          <a:xfrm>
            <a:off x="0" y="457200"/>
            <a:ext cx="68580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Creation of Row: RowStatus</a:t>
            </a:r>
          </a:p>
        </p:txBody>
      </p:sp>
      <p:cxnSp>
        <p:nvCxnSpPr>
          <p:cNvPr id="247" name="Shape 247"/>
          <p:cNvCxnSpPr/>
          <p:nvPr/>
        </p:nvCxnSpPr>
        <p:spPr>
          <a:xfrm>
            <a:off x="609600" y="5105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48" name="Shape 248"/>
          <p:cNvSpPr txBox="1"/>
          <p:nvPr/>
        </p:nvSpPr>
        <p:spPr>
          <a:xfrm>
            <a:off x="0" y="5105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249" name="Shape 2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143000"/>
            <a:ext cx="5567361" cy="3165475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Shape 250"/>
          <p:cNvSpPr txBox="1"/>
          <p:nvPr/>
        </p:nvSpPr>
        <p:spPr>
          <a:xfrm>
            <a:off x="533400" y="5486400"/>
            <a:ext cx="5480049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Status: A new column is added to the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conceptual table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SYNTAX of Status is RowStatus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Value of RowStatus is Enumerated INTEGER</a:t>
            </a:r>
          </a:p>
        </p:txBody>
      </p:sp>
      <p:sp>
        <p:nvSpPr>
          <p:cNvPr id="251" name="Shape 25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52" name="Shape 25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53" name="Shape 253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254" name="Shape 25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9" name="Shape 25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60" name="Shape 26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61" name="Shape 261"/>
          <p:cNvSpPr txBox="1"/>
          <p:nvPr/>
        </p:nvSpPr>
        <p:spPr>
          <a:xfrm>
            <a:off x="533400" y="457200"/>
            <a:ext cx="5584825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Row Creation and Deletion</a:t>
            </a:r>
          </a:p>
        </p:txBody>
      </p:sp>
      <p:cxnSp>
        <p:nvCxnSpPr>
          <p:cNvPr id="262" name="Shape 262"/>
          <p:cNvCxnSpPr/>
          <p:nvPr/>
        </p:nvCxnSpPr>
        <p:spPr>
          <a:xfrm>
            <a:off x="914400" y="6096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63" name="Shape 263"/>
          <p:cNvSpPr txBox="1"/>
          <p:nvPr/>
        </p:nvSpPr>
        <p:spPr>
          <a:xfrm>
            <a:off x="304800" y="6096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264" name="Shape 26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9012" y="1143000"/>
            <a:ext cx="4856161" cy="4856161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Shape 26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66" name="Shape 26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67" name="Shape 267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268" name="Shape 26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3" name="Shape 27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74" name="Shape 27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75" name="Shape 275"/>
          <p:cNvSpPr txBox="1"/>
          <p:nvPr/>
        </p:nvSpPr>
        <p:spPr>
          <a:xfrm>
            <a:off x="0" y="457200"/>
            <a:ext cx="68580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Create-and-Go Row Creation</a:t>
            </a:r>
          </a:p>
        </p:txBody>
      </p:sp>
      <p:sp>
        <p:nvSpPr>
          <p:cNvPr id="276" name="Shape 27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77" name="Shape 27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78" name="Shape 278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279" name="Shape 27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pic>
        <p:nvPicPr>
          <p:cNvPr id="280" name="Shape 28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8787" y="2716211"/>
            <a:ext cx="5713412" cy="35702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5" name="Shape 28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86" name="Shape 28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87" name="Shape 287"/>
          <p:cNvSpPr txBox="1"/>
          <p:nvPr/>
        </p:nvSpPr>
        <p:spPr>
          <a:xfrm>
            <a:off x="609600" y="457200"/>
            <a:ext cx="5638800" cy="1077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Create-and-Wait: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Row Creation</a:t>
            </a:r>
          </a:p>
        </p:txBody>
      </p:sp>
      <p:pic>
        <p:nvPicPr>
          <p:cNvPr id="288" name="Shape 28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447800"/>
            <a:ext cx="6443661" cy="6913561"/>
          </a:xfrm>
          <a:prstGeom prst="rect">
            <a:avLst/>
          </a:prstGeom>
          <a:noFill/>
          <a:ln>
            <a:noFill/>
          </a:ln>
        </p:spPr>
      </p:pic>
      <p:sp>
        <p:nvSpPr>
          <p:cNvPr id="289" name="Shape 289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90" name="Shape 29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91" name="Shape 291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292" name="Shape 292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7" name="Shape 29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98" name="Shape 29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99" name="Shape 299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Row Deletion</a:t>
            </a:r>
          </a:p>
        </p:txBody>
      </p:sp>
      <p:pic>
        <p:nvPicPr>
          <p:cNvPr id="300" name="Shape 30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1187" y="1792286"/>
            <a:ext cx="5867400" cy="3667125"/>
          </a:xfrm>
          <a:prstGeom prst="rect">
            <a:avLst/>
          </a:prstGeom>
          <a:noFill/>
          <a:ln>
            <a:noFill/>
          </a:ln>
        </p:spPr>
      </p:pic>
      <p:sp>
        <p:nvSpPr>
          <p:cNvPr id="301" name="Shape 30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02" name="Shape 30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03" name="Shape 303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304" name="Shape 30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9" name="Shape 30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10" name="Shape 31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11" name="Shape 311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SNMPv2 MIB</a:t>
            </a:r>
          </a:p>
        </p:txBody>
      </p:sp>
      <p:pic>
        <p:nvPicPr>
          <p:cNvPr id="312" name="Shape 3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3587" y="1219200"/>
            <a:ext cx="5210174" cy="44577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3" name="Shape 313"/>
          <p:cNvCxnSpPr/>
          <p:nvPr/>
        </p:nvCxnSpPr>
        <p:spPr>
          <a:xfrm>
            <a:off x="914400" y="5715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14" name="Shape 314"/>
          <p:cNvSpPr txBox="1"/>
          <p:nvPr/>
        </p:nvSpPr>
        <p:spPr>
          <a:xfrm>
            <a:off x="304800" y="5715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762000" y="6096000"/>
            <a:ext cx="5575300" cy="2225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Security is a placeholder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System group: A table sysORTable added that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lists resources that the agent controls; NMS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configures NE through the agents.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Most of the objects in the SNMPv1 obsoleted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 Groups and Notification Groups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defined for conformance specifications.</a:t>
            </a:r>
          </a:p>
        </p:txBody>
      </p:sp>
      <p:sp>
        <p:nvSpPr>
          <p:cNvPr id="316" name="Shape 31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17" name="Shape 31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18" name="Shape 318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319" name="Shape 31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Shape 6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70" name="Shape 7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1" name="Shape 71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cxnSp>
        <p:nvCxnSpPr>
          <p:cNvPr id="72" name="Shape 7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73" name="Shape 7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4" name="Shape 74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75" name="Shape 7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76" name="Shape 76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77" name="Shape 77"/>
          <p:cNvSpPr txBox="1"/>
          <p:nvPr>
            <p:ph type="title"/>
          </p:nvPr>
        </p:nvSpPr>
        <p:spPr>
          <a:xfrm>
            <a:off x="685800" y="533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Objectives</a:t>
            </a:r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533400" y="1295400"/>
            <a:ext cx="5829299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Community-based security</a:t>
            </a:r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SNMPv2 enhancements</a:t>
            </a:r>
          </a:p>
          <a:p>
            <a:pPr indent="-285750" lvl="1" marL="7429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Additional messages</a:t>
            </a:r>
          </a:p>
          <a:p>
            <a:pPr indent="-285750" lvl="1" marL="7429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Formalization of SMI</a:t>
            </a:r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Get-bulk request and information-request</a:t>
            </a:r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MIB modifications</a:t>
            </a:r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Incompatibility with SNMPv1</a:t>
            </a:r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Proxy server </a:t>
            </a:r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Bilingual manager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Shape 7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4" name="Shape 32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25" name="Shape 32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26" name="Shape 326"/>
          <p:cNvSpPr txBox="1"/>
          <p:nvPr/>
        </p:nvSpPr>
        <p:spPr>
          <a:xfrm>
            <a:off x="609600" y="457200"/>
            <a:ext cx="5594349" cy="523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Conformance: OBJECT-GROUP</a:t>
            </a:r>
          </a:p>
        </p:txBody>
      </p:sp>
      <p:cxnSp>
        <p:nvCxnSpPr>
          <p:cNvPr id="327" name="Shape 327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28" name="Shape 328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329" name="Shape 3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5257800"/>
            <a:ext cx="5511800" cy="1804987"/>
          </a:xfrm>
          <a:prstGeom prst="rect">
            <a:avLst/>
          </a:prstGeom>
          <a:noFill/>
          <a:ln>
            <a:noFill/>
          </a:ln>
        </p:spPr>
      </p:pic>
      <p:sp>
        <p:nvSpPr>
          <p:cNvPr id="330" name="Shape 330"/>
          <p:cNvSpPr txBox="1"/>
          <p:nvPr/>
        </p:nvSpPr>
        <p:spPr>
          <a:xfrm>
            <a:off x="685800" y="1066800"/>
            <a:ext cx="5589586" cy="37861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Conformance defined by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OBJECT-GROUP macro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NOTIFICATION-GROUP macro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OBJECT-GROUP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Compiled during implementation, not at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run time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OBJECTS clause names each object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Every object belongs to an OBJECT-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GROUP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Access defined by MAX-ACCESS, the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maximum access privilege for the object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</a:p>
        </p:txBody>
      </p:sp>
      <p:sp>
        <p:nvSpPr>
          <p:cNvPr id="331" name="Shape 33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32" name="Shape 33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33" name="Shape 333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334" name="Shape 33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9" name="Shape 33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40" name="Shape 34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41" name="Shape 341"/>
          <p:cNvSpPr txBox="1"/>
          <p:nvPr/>
        </p:nvSpPr>
        <p:spPr>
          <a:xfrm>
            <a:off x="-19050" y="457200"/>
            <a:ext cx="6877050" cy="523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Conformance: NOTIFICATION-GROUP</a:t>
            </a:r>
          </a:p>
        </p:txBody>
      </p:sp>
      <p:cxnSp>
        <p:nvCxnSpPr>
          <p:cNvPr id="342" name="Shape 342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43" name="Shape 343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44" name="Shape 344"/>
          <p:cNvSpPr txBox="1"/>
          <p:nvPr/>
        </p:nvSpPr>
        <p:spPr>
          <a:xfrm>
            <a:off x="457200" y="1219200"/>
            <a:ext cx="5640386" cy="2225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NOTIFICATION-GROUP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Contains trap entities defined in SMIv1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NOTIFICATIONS clause identifies the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notifications in the group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NOTIFICATIONS-GROUP macro compiled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during implementation, not at run time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pic>
        <p:nvPicPr>
          <p:cNvPr id="345" name="Shape 3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5181600"/>
            <a:ext cx="5634036" cy="1504949"/>
          </a:xfrm>
          <a:prstGeom prst="rect">
            <a:avLst/>
          </a:prstGeom>
          <a:noFill/>
          <a:ln>
            <a:noFill/>
          </a:ln>
        </p:spPr>
      </p:pic>
      <p:sp>
        <p:nvSpPr>
          <p:cNvPr id="346" name="Shape 34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47" name="Shape 34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48" name="Shape 348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349" name="Shape 34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4" name="Shape 35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55" name="Shape 35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56" name="Shape 356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Compliance</a:t>
            </a:r>
          </a:p>
        </p:txBody>
      </p:sp>
      <p:cxnSp>
        <p:nvCxnSpPr>
          <p:cNvPr id="357" name="Shape 357"/>
          <p:cNvCxnSpPr/>
          <p:nvPr/>
        </p:nvCxnSpPr>
        <p:spPr>
          <a:xfrm>
            <a:off x="762000" y="3810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58" name="Shape 358"/>
          <p:cNvSpPr txBox="1"/>
          <p:nvPr/>
        </p:nvSpPr>
        <p:spPr>
          <a:xfrm>
            <a:off x="152400" y="3810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59" name="Shape 359"/>
          <p:cNvSpPr txBox="1"/>
          <p:nvPr/>
        </p:nvSpPr>
        <p:spPr>
          <a:xfrm>
            <a:off x="533400" y="1219200"/>
            <a:ext cx="4992687" cy="1006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Compliance has two classes of groups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MANDATORY-GROUPS ... Required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GROUP		          …Optional </a:t>
            </a:r>
          </a:p>
        </p:txBody>
      </p:sp>
      <p:pic>
        <p:nvPicPr>
          <p:cNvPr id="360" name="Shape 36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4419600"/>
            <a:ext cx="5640386" cy="3771900"/>
          </a:xfrm>
          <a:prstGeom prst="rect">
            <a:avLst/>
          </a:prstGeom>
          <a:noFill/>
          <a:ln>
            <a:noFill/>
          </a:ln>
        </p:spPr>
      </p:pic>
      <p:sp>
        <p:nvSpPr>
          <p:cNvPr id="361" name="Shape 36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62" name="Shape 36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63" name="Shape 363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364" name="Shape 36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9" name="Shape 36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70" name="Shape 370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Agent Capabilities</a:t>
            </a:r>
          </a:p>
        </p:txBody>
      </p:sp>
      <p:cxnSp>
        <p:nvCxnSpPr>
          <p:cNvPr id="371" name="Shape 371"/>
          <p:cNvCxnSpPr/>
          <p:nvPr/>
        </p:nvCxnSpPr>
        <p:spPr>
          <a:xfrm>
            <a:off x="609600" y="3429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72" name="Shape 372"/>
          <p:cNvSpPr txBox="1"/>
          <p:nvPr/>
        </p:nvSpPr>
        <p:spPr>
          <a:xfrm>
            <a:off x="0" y="3429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73" name="Shape 373"/>
          <p:cNvSpPr txBox="1"/>
          <p:nvPr/>
        </p:nvSpPr>
        <p:spPr>
          <a:xfrm>
            <a:off x="533400" y="1219200"/>
            <a:ext cx="5670549" cy="1006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AGENT-CAPABILITIES macro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SUPPORTS modules and includes groups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VARIATION identifies additional features 	</a:t>
            </a:r>
          </a:p>
        </p:txBody>
      </p:sp>
      <p:pic>
        <p:nvPicPr>
          <p:cNvPr id="374" name="Shape 37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8637" y="4038600"/>
            <a:ext cx="5478461" cy="4094162"/>
          </a:xfrm>
          <a:prstGeom prst="rect">
            <a:avLst/>
          </a:prstGeom>
          <a:noFill/>
          <a:ln>
            <a:noFill/>
          </a:ln>
        </p:spPr>
      </p:pic>
      <p:sp>
        <p:nvSpPr>
          <p:cNvPr id="375" name="Shape 37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76" name="Shape 37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77" name="Shape 377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378" name="Shape 37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3" name="Shape 38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84" name="Shape 38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85" name="Shape 385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SNMPv2 SNMP MIB</a:t>
            </a:r>
          </a:p>
        </p:txBody>
      </p:sp>
      <p:pic>
        <p:nvPicPr>
          <p:cNvPr id="386" name="Shape 38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4987" y="1219200"/>
            <a:ext cx="5562600" cy="504348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87" name="Shape 387"/>
          <p:cNvCxnSpPr/>
          <p:nvPr/>
        </p:nvCxnSpPr>
        <p:spPr>
          <a:xfrm>
            <a:off x="609600" y="6477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88" name="Shape 388"/>
          <p:cNvSpPr txBox="1"/>
          <p:nvPr/>
        </p:nvSpPr>
        <p:spPr>
          <a:xfrm>
            <a:off x="0" y="6477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89" name="Shape 389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90" name="Shape 390"/>
          <p:cNvSpPr txBox="1"/>
          <p:nvPr/>
        </p:nvSpPr>
        <p:spPr>
          <a:xfrm>
            <a:off x="533400" y="6934200"/>
            <a:ext cx="38544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Compare this to SNMPv1 MIB!</a:t>
            </a:r>
          </a:p>
        </p:txBody>
      </p:sp>
      <p:cxnSp>
        <p:nvCxnSpPr>
          <p:cNvPr id="391" name="Shape 39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92" name="Shape 392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393" name="Shape 39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8" name="Shape 39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99" name="Shape 39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00" name="Shape 400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snmpMIBObjects MIB</a:t>
            </a:r>
          </a:p>
        </p:txBody>
      </p:sp>
      <p:pic>
        <p:nvPicPr>
          <p:cNvPr id="401" name="Shape 40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8787" y="1371600"/>
            <a:ext cx="5789612" cy="380206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02" name="Shape 402"/>
          <p:cNvCxnSpPr/>
          <p:nvPr/>
        </p:nvCxnSpPr>
        <p:spPr>
          <a:xfrm>
            <a:off x="609600" y="5334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03" name="Shape 403"/>
          <p:cNvSpPr txBox="1"/>
          <p:nvPr/>
        </p:nvSpPr>
        <p:spPr>
          <a:xfrm>
            <a:off x="0" y="5334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404" name="Shape 40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05" name="Shape 40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06" name="Shape 406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407" name="Shape 407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2" name="Shape 41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13" name="Shape 41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14" name="Shape 414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SNMPv2 PDU</a:t>
            </a:r>
          </a:p>
        </p:txBody>
      </p:sp>
      <p:cxnSp>
        <p:nvCxnSpPr>
          <p:cNvPr id="415" name="Shape 415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16" name="Shape 416"/>
          <p:cNvSpPr txBox="1"/>
          <p:nvPr/>
        </p:nvSpPr>
        <p:spPr>
          <a:xfrm>
            <a:off x="0" y="4724400"/>
            <a:ext cx="1524000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417" name="Shape 4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625600"/>
            <a:ext cx="6172199" cy="1193800"/>
          </a:xfrm>
          <a:prstGeom prst="rect">
            <a:avLst/>
          </a:prstGeom>
          <a:noFill/>
          <a:ln>
            <a:noFill/>
          </a:ln>
        </p:spPr>
      </p:pic>
      <p:sp>
        <p:nvSpPr>
          <p:cNvPr id="418" name="Shape 418"/>
          <p:cNvSpPr txBox="1"/>
          <p:nvPr/>
        </p:nvSpPr>
        <p:spPr>
          <a:xfrm>
            <a:off x="533400" y="5181600"/>
            <a:ext cx="5916611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Standardized format for all messages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Interpretation of error status and error index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fields; In v1, if error occurs status and index field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filled, but varBindList blank </a:t>
            </a:r>
          </a:p>
        </p:txBody>
      </p:sp>
      <p:sp>
        <p:nvSpPr>
          <p:cNvPr id="419" name="Shape 419"/>
          <p:cNvSpPr txBox="1"/>
          <p:nvPr/>
        </p:nvSpPr>
        <p:spPr>
          <a:xfrm>
            <a:off x="571500" y="6807200"/>
            <a:ext cx="5376862" cy="1006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Interpretation in v2		Status	Index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varBindList ignored	     	    x	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varBind of index field ignored	    x	    x</a:t>
            </a:r>
          </a:p>
        </p:txBody>
      </p:sp>
      <p:sp>
        <p:nvSpPr>
          <p:cNvPr id="420" name="Shape 42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21" name="Shape 42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22" name="Shape 422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423" name="Shape 42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8" name="Shape 42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29" name="Shape 42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30" name="Shape 430"/>
          <p:cNvSpPr txBox="1"/>
          <p:nvPr/>
        </p:nvSpPr>
        <p:spPr>
          <a:xfrm>
            <a:off x="0" y="457200"/>
            <a:ext cx="6858000" cy="523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SNMPv2 PDU and Error Status</a:t>
            </a:r>
          </a:p>
        </p:txBody>
      </p:sp>
      <p:pic>
        <p:nvPicPr>
          <p:cNvPr id="431" name="Shape 4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4987" y="1066800"/>
            <a:ext cx="5603874" cy="6877050"/>
          </a:xfrm>
          <a:prstGeom prst="rect">
            <a:avLst/>
          </a:prstGeom>
          <a:noFill/>
          <a:ln>
            <a:noFill/>
          </a:ln>
        </p:spPr>
      </p:pic>
      <p:sp>
        <p:nvSpPr>
          <p:cNvPr id="432" name="Shape 43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33" name="Shape 43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34" name="Shape 434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435" name="Shape 43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0" name="Shape 44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41" name="Shape 44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42" name="Shape 442"/>
          <p:cNvSpPr txBox="1"/>
          <p:nvPr/>
        </p:nvSpPr>
        <p:spPr>
          <a:xfrm>
            <a:off x="533400" y="457200"/>
            <a:ext cx="5667374" cy="523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SNMPv2 GetBulkRequest PDU</a:t>
            </a:r>
          </a:p>
        </p:txBody>
      </p:sp>
      <p:cxnSp>
        <p:nvCxnSpPr>
          <p:cNvPr id="443" name="Shape 443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44" name="Shape 444"/>
          <p:cNvSpPr txBox="1"/>
          <p:nvPr/>
        </p:nvSpPr>
        <p:spPr>
          <a:xfrm>
            <a:off x="0" y="4724400"/>
            <a:ext cx="1524000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445" name="Shape 4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625600"/>
            <a:ext cx="6172199" cy="1195386"/>
          </a:xfrm>
          <a:prstGeom prst="rect">
            <a:avLst/>
          </a:prstGeom>
          <a:noFill/>
          <a:ln>
            <a:noFill/>
          </a:ln>
        </p:spPr>
      </p:pic>
      <p:sp>
        <p:nvSpPr>
          <p:cNvPr id="446" name="Shape 446"/>
          <p:cNvSpPr txBox="1"/>
          <p:nvPr/>
        </p:nvSpPr>
        <p:spPr>
          <a:xfrm>
            <a:off x="533400" y="5181600"/>
            <a:ext cx="5351461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Error status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field replaced by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Non-repeaters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Error index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field replaced by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Max repetitions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one-to-one relationship between request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and response</a:t>
            </a:r>
          </a:p>
        </p:txBody>
      </p:sp>
      <p:sp>
        <p:nvSpPr>
          <p:cNvPr id="447" name="Shape 44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48" name="Shape 44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49" name="Shape 449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450" name="Shape 45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5" name="Shape 45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56" name="Shape 45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57" name="Shape 457"/>
          <p:cNvSpPr txBox="1"/>
          <p:nvPr/>
        </p:nvSpPr>
        <p:spPr>
          <a:xfrm>
            <a:off x="0" y="457200"/>
            <a:ext cx="6858000" cy="523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Get-Bulk-Request: Generic MIB </a:t>
            </a:r>
          </a:p>
        </p:txBody>
      </p:sp>
      <p:pic>
        <p:nvPicPr>
          <p:cNvPr id="458" name="Shape 45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81062" y="1344612"/>
            <a:ext cx="5443537" cy="6454775"/>
          </a:xfrm>
          <a:prstGeom prst="rect">
            <a:avLst/>
          </a:prstGeom>
          <a:noFill/>
          <a:ln>
            <a:noFill/>
          </a:ln>
        </p:spPr>
      </p:pic>
      <p:sp>
        <p:nvSpPr>
          <p:cNvPr id="459" name="Shape 459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60" name="Shape 46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61" name="Shape 461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462" name="Shape 462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4" name="Shape 8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85" name="Shape 8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6" name="Shape 86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Changes</a:t>
            </a:r>
          </a:p>
        </p:txBody>
      </p:sp>
      <p:cxnSp>
        <p:nvCxnSpPr>
          <p:cNvPr id="87" name="Shape 87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8" name="Shape 88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x="457200" y="1219200"/>
            <a:ext cx="6092825" cy="3444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Bulk data transfer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Manager-to-manager message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Enhancements to SMI: SMIv2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Module definitions: MODULE-IDENTITY macro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 definitions: OBJECT-TYPE macro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Trap definitions: NOTIFICATION-TYPE macro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Textual conventions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Conformance statements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Row creation and deletion in table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MIB enhancements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Transport mappings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533400" y="5105400"/>
            <a:ext cx="5435599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Security features, originally to be in SNMPv2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moved to SNMPv3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SNMPv2, like SNMPv1, is community-based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administrative framework</a:t>
            </a:r>
          </a:p>
        </p:txBody>
      </p:sp>
      <p:sp>
        <p:nvSpPr>
          <p:cNvPr id="91" name="Shape 9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92" name="Shape 9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3" name="Shape 93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94" name="Shape 9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7" name="Shape 46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68" name="Shape 46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69" name="Shape 469"/>
          <p:cNvSpPr txBox="1"/>
          <p:nvPr/>
        </p:nvSpPr>
        <p:spPr>
          <a:xfrm>
            <a:off x="609600" y="457200"/>
            <a:ext cx="5591174" cy="523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Get-Next-Request Operation</a:t>
            </a:r>
          </a:p>
        </p:txBody>
      </p:sp>
      <p:pic>
        <p:nvPicPr>
          <p:cNvPr id="470" name="Shape 4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320800"/>
            <a:ext cx="6400799" cy="4443411"/>
          </a:xfrm>
          <a:prstGeom prst="rect">
            <a:avLst/>
          </a:prstGeom>
          <a:noFill/>
          <a:ln>
            <a:noFill/>
          </a:ln>
        </p:spPr>
      </p:pic>
      <p:sp>
        <p:nvSpPr>
          <p:cNvPr id="471" name="Shape 47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72" name="Shape 472"/>
          <p:cNvCxnSpPr/>
          <p:nvPr/>
        </p:nvCxnSpPr>
        <p:spPr>
          <a:xfrm>
            <a:off x="609600" y="5943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73" name="Shape 473"/>
          <p:cNvSpPr txBox="1"/>
          <p:nvPr/>
        </p:nvSpPr>
        <p:spPr>
          <a:xfrm>
            <a:off x="0" y="5943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74" name="Shape 47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75" name="Shape 475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476" name="Shape 476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1" name="Shape 48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82" name="Shape 48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83" name="Shape 483"/>
          <p:cNvSpPr txBox="1"/>
          <p:nvPr/>
        </p:nvSpPr>
        <p:spPr>
          <a:xfrm>
            <a:off x="0" y="457200"/>
            <a:ext cx="68580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Get-Bulk-Request Operation</a:t>
            </a:r>
          </a:p>
        </p:txBody>
      </p:sp>
      <p:pic>
        <p:nvPicPr>
          <p:cNvPr id="484" name="Shape 48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219200"/>
            <a:ext cx="6400799" cy="4459286"/>
          </a:xfrm>
          <a:prstGeom prst="rect">
            <a:avLst/>
          </a:prstGeom>
          <a:noFill/>
          <a:ln>
            <a:noFill/>
          </a:ln>
        </p:spPr>
      </p:pic>
      <p:sp>
        <p:nvSpPr>
          <p:cNvPr id="485" name="Shape 48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86" name="Shape 486"/>
          <p:cNvCxnSpPr/>
          <p:nvPr/>
        </p:nvCxnSpPr>
        <p:spPr>
          <a:xfrm>
            <a:off x="609600" y="5791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87" name="Shape 487"/>
          <p:cNvSpPr txBox="1"/>
          <p:nvPr/>
        </p:nvSpPr>
        <p:spPr>
          <a:xfrm>
            <a:off x="0" y="5791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88" name="Shape 48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89" name="Shape 489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490" name="Shape 49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4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5" name="Shape 49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96" name="Shape 49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97" name="Shape 497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Get-Bulk-Request Example</a:t>
            </a:r>
          </a:p>
        </p:txBody>
      </p:sp>
      <p:cxnSp>
        <p:nvCxnSpPr>
          <p:cNvPr id="498" name="Shape 498"/>
          <p:cNvCxnSpPr/>
          <p:nvPr/>
        </p:nvCxnSpPr>
        <p:spPr>
          <a:xfrm>
            <a:off x="609600" y="4800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99" name="Shape 499"/>
          <p:cNvSpPr txBox="1"/>
          <p:nvPr/>
        </p:nvSpPr>
        <p:spPr>
          <a:xfrm>
            <a:off x="0" y="4800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500" name="Shape 50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320800"/>
            <a:ext cx="6400799" cy="3235324"/>
          </a:xfrm>
          <a:prstGeom prst="rect">
            <a:avLst/>
          </a:prstGeom>
          <a:noFill/>
          <a:ln>
            <a:noFill/>
          </a:ln>
        </p:spPr>
      </p:pic>
      <p:sp>
        <p:nvSpPr>
          <p:cNvPr id="501" name="Shape 50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502" name="Shape 50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03" name="Shape 503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504" name="Shape 50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9" name="Shape 50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10" name="Shape 51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11" name="Shape 511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SNMPv2 Trap</a:t>
            </a:r>
          </a:p>
        </p:txBody>
      </p:sp>
      <p:pic>
        <p:nvPicPr>
          <p:cNvPr id="512" name="Shape 5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828800"/>
            <a:ext cx="6324600" cy="1208086"/>
          </a:xfrm>
          <a:prstGeom prst="rect">
            <a:avLst/>
          </a:prstGeom>
          <a:noFill/>
          <a:ln>
            <a:noFill/>
          </a:ln>
        </p:spPr>
      </p:pic>
      <p:pic>
        <p:nvPicPr>
          <p:cNvPr id="513" name="Shape 5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1000" y="6477000"/>
            <a:ext cx="6172199" cy="1930399"/>
          </a:xfrm>
          <a:prstGeom prst="rect">
            <a:avLst/>
          </a:prstGeom>
          <a:noFill/>
          <a:ln>
            <a:noFill/>
          </a:ln>
        </p:spPr>
      </p:pic>
      <p:sp>
        <p:nvSpPr>
          <p:cNvPr id="514" name="Shape 514"/>
          <p:cNvSpPr txBox="1"/>
          <p:nvPr/>
        </p:nvSpPr>
        <p:spPr>
          <a:xfrm>
            <a:off x="533400" y="4495800"/>
            <a:ext cx="5737225" cy="1631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Addition of NOTIFICATION-TYPE macro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OBJECTS clause, if present, defines order of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variable bindings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Positions 1 and 2 in VarBindList are sysUpTime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and snmpTrapOID</a:t>
            </a:r>
          </a:p>
        </p:txBody>
      </p:sp>
      <p:sp>
        <p:nvSpPr>
          <p:cNvPr id="515" name="Shape 51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516" name="Shape 51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17" name="Shape 517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518" name="Shape 51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19" name="Shape 519"/>
          <p:cNvCxnSpPr/>
          <p:nvPr/>
        </p:nvCxnSpPr>
        <p:spPr>
          <a:xfrm>
            <a:off x="609600" y="4114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20" name="Shape 520"/>
          <p:cNvSpPr txBox="1"/>
          <p:nvPr/>
        </p:nvSpPr>
        <p:spPr>
          <a:xfrm>
            <a:off x="0" y="4114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5" name="Shape 52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26" name="Shape 52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27" name="Shape 527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Inform-Request </a:t>
            </a:r>
          </a:p>
        </p:txBody>
      </p:sp>
      <p:cxnSp>
        <p:nvCxnSpPr>
          <p:cNvPr id="528" name="Shape 528"/>
          <p:cNvCxnSpPr/>
          <p:nvPr/>
        </p:nvCxnSpPr>
        <p:spPr>
          <a:xfrm>
            <a:off x="609600" y="3962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29" name="Shape 529"/>
          <p:cNvSpPr txBox="1"/>
          <p:nvPr/>
        </p:nvSpPr>
        <p:spPr>
          <a:xfrm>
            <a:off x="0" y="3962400"/>
            <a:ext cx="1524000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530" name="Shape 5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828800"/>
            <a:ext cx="6248399" cy="1193800"/>
          </a:xfrm>
          <a:prstGeom prst="rect">
            <a:avLst/>
          </a:prstGeom>
          <a:noFill/>
          <a:ln>
            <a:noFill/>
          </a:ln>
        </p:spPr>
      </p:pic>
      <p:sp>
        <p:nvSpPr>
          <p:cNvPr id="531" name="Shape 531"/>
          <p:cNvSpPr txBox="1"/>
          <p:nvPr/>
        </p:nvSpPr>
        <p:spPr>
          <a:xfrm>
            <a:off x="533400" y="4419600"/>
            <a:ext cx="5778499" cy="1631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Inform-Request behaves as trap in that the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message goes from one manager to another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unsolicited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receiving manager sends response to the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sending manager</a:t>
            </a:r>
          </a:p>
        </p:txBody>
      </p:sp>
      <p:sp>
        <p:nvSpPr>
          <p:cNvPr id="532" name="Shape 53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533" name="Shape 53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34" name="Shape 534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535" name="Shape 53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536" name="Shape 536"/>
          <p:cNvSpPr txBox="1"/>
          <p:nvPr/>
        </p:nvSpPr>
        <p:spPr>
          <a:xfrm>
            <a:off x="0" y="2743200"/>
            <a:ext cx="6858000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6.43  SNMPv2 Trap PDU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0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1" name="Shape 54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42" name="Shape 54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43" name="Shape 543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Bilingual Manager</a:t>
            </a:r>
          </a:p>
        </p:txBody>
      </p:sp>
      <p:cxnSp>
        <p:nvCxnSpPr>
          <p:cNvPr id="544" name="Shape 544"/>
          <p:cNvCxnSpPr/>
          <p:nvPr/>
        </p:nvCxnSpPr>
        <p:spPr>
          <a:xfrm>
            <a:off x="609600" y="4953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45" name="Shape 545"/>
          <p:cNvSpPr txBox="1"/>
          <p:nvPr/>
        </p:nvSpPr>
        <p:spPr>
          <a:xfrm>
            <a:off x="0" y="4876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546" name="Shape 54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3187" y="2133600"/>
            <a:ext cx="3494086" cy="2236787"/>
          </a:xfrm>
          <a:prstGeom prst="rect">
            <a:avLst/>
          </a:prstGeom>
          <a:noFill/>
          <a:ln>
            <a:noFill/>
          </a:ln>
        </p:spPr>
      </p:pic>
      <p:sp>
        <p:nvSpPr>
          <p:cNvPr id="547" name="Shape 547"/>
          <p:cNvSpPr txBox="1"/>
          <p:nvPr/>
        </p:nvSpPr>
        <p:spPr>
          <a:xfrm>
            <a:off x="533400" y="5334000"/>
            <a:ext cx="5638800" cy="1676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Compatibility with SNMPv1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Bilingual Manager</a:t>
            </a:r>
          </a:p>
          <a:p>
            <a:pPr indent="0" lvl="1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Proxy Server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Bilingual Manager expensive in resource and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operation </a:t>
            </a:r>
          </a:p>
        </p:txBody>
      </p:sp>
      <p:sp>
        <p:nvSpPr>
          <p:cNvPr id="548" name="Shape 54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549" name="Shape 54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50" name="Shape 550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551" name="Shape 55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55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6" name="Shape 55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57" name="Shape 55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58" name="Shape 558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Proxy Server</a:t>
            </a:r>
          </a:p>
        </p:txBody>
      </p:sp>
      <p:cxnSp>
        <p:nvCxnSpPr>
          <p:cNvPr id="559" name="Shape 559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id="560" name="Shape 56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1219200"/>
            <a:ext cx="5030786" cy="3224211"/>
          </a:xfrm>
          <a:prstGeom prst="rect">
            <a:avLst/>
          </a:prstGeom>
          <a:noFill/>
          <a:ln>
            <a:noFill/>
          </a:ln>
        </p:spPr>
      </p:pic>
      <p:pic>
        <p:nvPicPr>
          <p:cNvPr id="561" name="Shape 56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400" y="5029200"/>
            <a:ext cx="5943599" cy="2922586"/>
          </a:xfrm>
          <a:prstGeom prst="rect">
            <a:avLst/>
          </a:prstGeom>
          <a:noFill/>
          <a:ln>
            <a:noFill/>
          </a:ln>
        </p:spPr>
      </p:pic>
      <p:sp>
        <p:nvSpPr>
          <p:cNvPr id="562" name="Shape 56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563" name="Shape 56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64" name="Shape 564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565" name="Shape 56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9" name="Shape 9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00" name="Shape 10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01" name="Shape 101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SNMPv2 Internet Group</a:t>
            </a:r>
          </a:p>
        </p:txBody>
      </p:sp>
      <p:cxnSp>
        <p:nvCxnSpPr>
          <p:cNvPr id="102" name="Shape 102"/>
          <p:cNvCxnSpPr/>
          <p:nvPr/>
        </p:nvCxnSpPr>
        <p:spPr>
          <a:xfrm>
            <a:off x="609600" y="457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03" name="Shape 103"/>
          <p:cNvSpPr txBox="1"/>
          <p:nvPr/>
        </p:nvSpPr>
        <p:spPr>
          <a:xfrm>
            <a:off x="0" y="4572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104" name="Shape 10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1219200"/>
            <a:ext cx="5789612" cy="2290762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Shape 105"/>
          <p:cNvSpPr txBox="1"/>
          <p:nvPr/>
        </p:nvSpPr>
        <p:spPr>
          <a:xfrm>
            <a:off x="517525" y="4964112"/>
            <a:ext cx="5097462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Objects added to System group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Extensive modification of the SNMP group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Additional SNMPv2 group added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Security group is a placeholder</a:t>
            </a:r>
          </a:p>
        </p:txBody>
      </p:sp>
      <p:sp>
        <p:nvSpPr>
          <p:cNvPr id="106" name="Shape 10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07" name="Shape 10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08" name="Shape 108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4" name="Shape 11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15" name="Shape 11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16" name="Shape 116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SNMPv2 NM Architecture</a:t>
            </a:r>
          </a:p>
        </p:txBody>
      </p:sp>
      <p:pic>
        <p:nvPicPr>
          <p:cNvPr id="117" name="Shape 1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219200"/>
            <a:ext cx="6248399" cy="466725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Shape 11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19" name="Shape 119"/>
          <p:cNvCxnSpPr/>
          <p:nvPr/>
        </p:nvCxnSpPr>
        <p:spPr>
          <a:xfrm>
            <a:off x="609600" y="5943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20" name="Shape 120"/>
          <p:cNvSpPr txBox="1"/>
          <p:nvPr/>
        </p:nvSpPr>
        <p:spPr>
          <a:xfrm>
            <a:off x="0" y="5943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21" name="Shape 12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22" name="Shape 122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123" name="Shape 12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8" name="Shape 12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29" name="Shape 12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30" name="Shape 130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SNMPv2 New Messages</a:t>
            </a:r>
          </a:p>
        </p:txBody>
      </p:sp>
      <p:cxnSp>
        <p:nvCxnSpPr>
          <p:cNvPr id="131" name="Shape 131"/>
          <p:cNvCxnSpPr/>
          <p:nvPr/>
        </p:nvCxnSpPr>
        <p:spPr>
          <a:xfrm>
            <a:off x="609600" y="4648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32" name="Shape 132"/>
          <p:cNvSpPr txBox="1"/>
          <p:nvPr/>
        </p:nvSpPr>
        <p:spPr>
          <a:xfrm>
            <a:off x="0" y="4648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33" name="Shape 133"/>
          <p:cNvSpPr txBox="1"/>
          <p:nvPr/>
        </p:nvSpPr>
        <p:spPr>
          <a:xfrm>
            <a:off x="533400" y="1219200"/>
            <a:ext cx="4283075" cy="21018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inform-request</a:t>
            </a:r>
          </a:p>
          <a:p>
            <a:pPr indent="0" lvl="1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manager-to-manager message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get-bulk-request</a:t>
            </a:r>
          </a:p>
          <a:p>
            <a:pPr indent="0" lvl="1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transfer of large data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report</a:t>
            </a:r>
          </a:p>
          <a:p>
            <a:pPr indent="0" lvl="1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 used</a:t>
            </a:r>
          </a:p>
        </p:txBody>
      </p:sp>
      <p:sp>
        <p:nvSpPr>
          <p:cNvPr id="134" name="Shape 13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35" name="Shape 13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36" name="Shape 136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137" name="Shape 137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3" name="Shape 14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44" name="Shape 14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45" name="Shape 145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Module Identity Macro</a:t>
            </a:r>
          </a:p>
        </p:txBody>
      </p:sp>
      <p:cxnSp>
        <p:nvCxnSpPr>
          <p:cNvPr id="146" name="Shape 146"/>
          <p:cNvCxnSpPr/>
          <p:nvPr/>
        </p:nvCxnSpPr>
        <p:spPr>
          <a:xfrm>
            <a:off x="609600" y="447675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47" name="Shape 147"/>
          <p:cNvSpPr txBox="1"/>
          <p:nvPr/>
        </p:nvSpPr>
        <p:spPr>
          <a:xfrm>
            <a:off x="0" y="447675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148" name="Shape 1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0225" y="1066800"/>
            <a:ext cx="5476874" cy="3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Shape 14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0562" y="5867400"/>
            <a:ext cx="5634036" cy="2538412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Shape 150"/>
          <p:cNvSpPr txBox="1"/>
          <p:nvPr/>
        </p:nvSpPr>
        <p:spPr>
          <a:xfrm>
            <a:off x="762000" y="4902200"/>
            <a:ext cx="4983162" cy="9159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Module is a group of related assignments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MODULE-IDENTITY macro defines the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module definitions</a:t>
            </a:r>
          </a:p>
        </p:txBody>
      </p:sp>
      <p:sp>
        <p:nvSpPr>
          <p:cNvPr id="151" name="Shape 15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52" name="Shape 15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53" name="Shape 153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154" name="Shape 15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9" name="Shape 15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60" name="Shape 16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61" name="Shape 161"/>
          <p:cNvSpPr txBox="1"/>
          <p:nvPr/>
        </p:nvSpPr>
        <p:spPr>
          <a:xfrm>
            <a:off x="533400" y="457200"/>
            <a:ext cx="55626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 ??</a:t>
            </a:r>
          </a:p>
        </p:txBody>
      </p:sp>
      <p:cxnSp>
        <p:nvCxnSpPr>
          <p:cNvPr id="162" name="Shape 162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63" name="Shape 163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64" name="Shape 164"/>
          <p:cNvSpPr txBox="1"/>
          <p:nvPr/>
        </p:nvSpPr>
        <p:spPr>
          <a:xfrm>
            <a:off x="533400" y="1143000"/>
            <a:ext cx="5776912" cy="2282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 IDENTIFIER defines the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administrative</a:t>
            </a:r>
            <a:b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identification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 a node in the MIB </a:t>
            </a: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OBJECT-IDENTITY macro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assigns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 object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identifier to an object identifier in the MIB</a:t>
            </a: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OBJECT-TYPE macro defines the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 a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managed object</a:t>
            </a:r>
          </a:p>
        </p:txBody>
      </p:sp>
      <p:sp>
        <p:nvSpPr>
          <p:cNvPr id="165" name="Shape 16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66" name="Shape 16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67" name="Shape 167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168" name="Shape 16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3" name="Shape 17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74" name="Shape 17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75" name="Shape 175"/>
          <p:cNvSpPr txBox="1"/>
          <p:nvPr/>
        </p:nvSpPr>
        <p:spPr>
          <a:xfrm>
            <a:off x="0" y="457200"/>
            <a:ext cx="6858000" cy="523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OBJECT-IDENTITY / OBJECT-TYPE</a:t>
            </a:r>
          </a:p>
        </p:txBody>
      </p:sp>
      <p:cxnSp>
        <p:nvCxnSpPr>
          <p:cNvPr id="176" name="Shape 176"/>
          <p:cNvCxnSpPr/>
          <p:nvPr/>
        </p:nvCxnSpPr>
        <p:spPr>
          <a:xfrm>
            <a:off x="609600" y="4876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id="177" name="Shape 17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2587" y="2360611"/>
            <a:ext cx="5908675" cy="23891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Shape 17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1850" y="5335587"/>
            <a:ext cx="5281612" cy="2811461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Shape 179"/>
          <p:cNvSpPr txBox="1"/>
          <p:nvPr/>
        </p:nvSpPr>
        <p:spPr>
          <a:xfrm>
            <a:off x="288925" y="1154112"/>
            <a:ext cx="5551487" cy="1006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OBJECT-IDENTITY is high level description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OBJECT-TYPE details description needed for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implementation</a:t>
            </a:r>
          </a:p>
        </p:txBody>
      </p:sp>
      <p:sp>
        <p:nvSpPr>
          <p:cNvPr id="180" name="Shape 18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81" name="Shape 18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82" name="Shape 182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6		     	                SNMP Management:  SNMPv2</a:t>
            </a:r>
          </a:p>
        </p:txBody>
      </p:sp>
      <p:sp>
        <p:nvSpPr>
          <p:cNvPr id="183" name="Shape 18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