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9144000" cx="6858000"/>
  <p:notesSz cx="6858000" cy="9220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4" name="Shape 24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9" name="Shape 25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7" name="Shape 27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1" name="Shape 29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4" name="Shape 30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0" name="Shape 32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6" name="Shape 33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1" name="Shape 35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5" name="Shape 36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9" name="Shape 37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3" name="Shape 39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3" type="body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4" type="body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6.png"/><Relationship Id="rId4" Type="http://schemas.openxmlformats.org/officeDocument/2006/relationships/image" Target="../media/image07.png"/><Relationship Id="rId5" Type="http://schemas.openxmlformats.org/officeDocument/2006/relationships/image" Target="../media/image0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6.png"/><Relationship Id="rId4" Type="http://schemas.openxmlformats.org/officeDocument/2006/relationships/image" Target="../media/image2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7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9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1.png"/><Relationship Id="rId4" Type="http://schemas.openxmlformats.org/officeDocument/2006/relationships/image" Target="../media/image2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5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" name="Shape 56"/>
          <p:cNvSpPr txBox="1"/>
          <p:nvPr/>
        </p:nvSpPr>
        <p:spPr>
          <a:xfrm>
            <a:off x="457200" y="8382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57" name="Shape 57"/>
          <p:cNvSpPr txBox="1"/>
          <p:nvPr/>
        </p:nvSpPr>
        <p:spPr>
          <a:xfrm>
            <a:off x="0" y="533400"/>
            <a:ext cx="6858000" cy="4302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</a:t>
            </a: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</a:t>
            </a: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 and Functional Models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1812925" y="8458200"/>
            <a:ext cx="3332161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9" name="Shape 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" name="Shape 60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Shape 182"/>
          <p:cNvCxnSpPr/>
          <p:nvPr/>
        </p:nvCxnSpPr>
        <p:spPr>
          <a:xfrm>
            <a:off x="762000" y="7086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83" name="Shape 18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4" name="Shape 184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457200" y="7037386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0" y="457200"/>
            <a:ext cx="6858000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Generalized Administrative Model</a:t>
            </a:r>
          </a:p>
        </p:txBody>
      </p:sp>
      <p:pic>
        <p:nvPicPr>
          <p:cNvPr id="187" name="Shape 1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990600"/>
            <a:ext cx="4157662" cy="6342061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Shape 188"/>
          <p:cNvSpPr txBox="1"/>
          <p:nvPr/>
        </p:nvSpPr>
        <p:spPr>
          <a:xfrm>
            <a:off x="533400" y="7342186"/>
            <a:ext cx="5943599" cy="9239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Manager 1 manages community 1, manager 2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community 2, and manager 3 (MoM) both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communities 1 and 2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91" name="Shape 19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2" name="Shape 192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7" name="Shape 197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98" name="Shape 1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9" name="Shape 199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x="533400" y="48006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Proxy Access Policy</a:t>
            </a:r>
          </a:p>
        </p:txBody>
      </p:sp>
      <p:pic>
        <p:nvPicPr>
          <p:cNvPr id="202" name="Shape 2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143000"/>
            <a:ext cx="4270375" cy="3027362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Shape 203"/>
          <p:cNvSpPr txBox="1"/>
          <p:nvPr/>
        </p:nvSpPr>
        <p:spPr>
          <a:xfrm>
            <a:off x="593725" y="5257800"/>
            <a:ext cx="6264274" cy="1312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Proxy agent enables non-SNMP community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elements to be managed by an SNMP manager.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SNMP MIB is created to handle the non-SNMP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objects.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06" name="Shape 20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7" name="Shape 207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2" name="Shape 21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3" name="Shape 213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Protocol Entities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593725" y="1462087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685800" y="5181600"/>
            <a:ext cx="5802311" cy="2436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Protocol entities support application entities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between remote peer processes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 consists of: 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Version identifier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Community name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Protocol Data Unit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 encapsulated and transmitted</a:t>
            </a:r>
          </a:p>
        </p:txBody>
      </p:sp>
      <p:pic>
        <p:nvPicPr>
          <p:cNvPr id="217" name="Shape 2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533400"/>
            <a:ext cx="6511924" cy="3836986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Shape 2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19" name="Shape 219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0" name="Shape 220"/>
          <p:cNvSpPr txBox="1"/>
          <p:nvPr/>
        </p:nvSpPr>
        <p:spPr>
          <a:xfrm>
            <a:off x="533400" y="48006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22" name="Shape 22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3" name="Shape 223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8" name="Shape 22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9" name="Shape 229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and Set PDU</a:t>
            </a:r>
          </a:p>
        </p:txBody>
      </p:sp>
      <p:pic>
        <p:nvPicPr>
          <p:cNvPr id="231" name="Shape 2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447800"/>
            <a:ext cx="6019799" cy="1219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Shape 2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9125" y="4040187"/>
            <a:ext cx="5748336" cy="1954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Shape 23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0600" y="6324600"/>
            <a:ext cx="5470525" cy="1544636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Shape 234"/>
          <p:cNvSpPr txBox="1"/>
          <p:nvPr/>
        </p:nvSpPr>
        <p:spPr>
          <a:xfrm>
            <a:off x="457200" y="5943600"/>
            <a:ext cx="3778250" cy="3667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PDU Types: enumerated INTEGER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533400" y="3429000"/>
            <a:ext cx="5678486" cy="39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VarBindList: multiple instances of VarBind pairs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37" name="Shape 237"/>
          <p:cNvCxnSpPr/>
          <p:nvPr/>
        </p:nvCxnSpPr>
        <p:spPr>
          <a:xfrm>
            <a:off x="457200" y="2971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8" name="Shape 238"/>
          <p:cNvSpPr txBox="1"/>
          <p:nvPr/>
        </p:nvSpPr>
        <p:spPr>
          <a:xfrm>
            <a:off x="381000" y="29718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40" name="Shape 24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1" name="Shape 241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6" name="Shape 246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47" name="Shape 24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8" name="Shape 248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33400" y="48768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Error in Response</a:t>
            </a:r>
          </a:p>
        </p:txBody>
      </p:sp>
      <p:pic>
        <p:nvPicPr>
          <p:cNvPr id="251" name="Shape 2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992187"/>
            <a:ext cx="5495924" cy="2628899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Shape 252"/>
          <p:cNvSpPr txBox="1"/>
          <p:nvPr/>
        </p:nvSpPr>
        <p:spPr>
          <a:xfrm>
            <a:off x="457200" y="3962400"/>
            <a:ext cx="6172199" cy="701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Error Index: No. of VarBind that the first error occurred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55" name="Shape 2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6" name="Shape 256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1" name="Shape 26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2" name="Shape 262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Trap PDU</a:t>
            </a:r>
          </a:p>
        </p:txBody>
      </p:sp>
      <p:pic>
        <p:nvPicPr>
          <p:cNvPr id="264" name="Shape 2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219200"/>
            <a:ext cx="6172199" cy="609599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Shape 265"/>
          <p:cNvSpPr txBox="1"/>
          <p:nvPr/>
        </p:nvSpPr>
        <p:spPr>
          <a:xfrm>
            <a:off x="533400" y="5334000"/>
            <a:ext cx="6096000" cy="2532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Enterprise and agent address pertain to the system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generating the trap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Seven generic traps specified by enumerated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INTEGER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Specific trap is a trap not covered by enterprise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specific trap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Timestamp indicates elapsed time since last re-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initialization</a:t>
            </a:r>
          </a:p>
        </p:txBody>
      </p:sp>
      <p:pic>
        <p:nvPicPr>
          <p:cNvPr id="266" name="Shape 2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" y="2514600"/>
            <a:ext cx="5600699" cy="2349499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Shape 26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68" name="Shape 268"/>
          <p:cNvCxnSpPr/>
          <p:nvPr/>
        </p:nvCxnSpPr>
        <p:spPr>
          <a:xfrm>
            <a:off x="533400" y="4953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9" name="Shape 269"/>
          <p:cNvSpPr txBox="1"/>
          <p:nvPr/>
        </p:nvSpPr>
        <p:spPr>
          <a:xfrm>
            <a:off x="457200" y="4953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71" name="Shape 27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2" name="Shape 272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  <p:sp>
        <p:nvSpPr>
          <p:cNvPr id="273" name="Shape 273"/>
          <p:cNvSpPr txBox="1"/>
          <p:nvPr/>
        </p:nvSpPr>
        <p:spPr>
          <a:xfrm>
            <a:off x="0" y="18288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5.8  Get and Set Type PDUs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0" y="22098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5.1  Generic Traps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9" name="Shape 27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0" name="Shape 280"/>
          <p:cNvSpPr txBox="1"/>
          <p:nvPr/>
        </p:nvSpPr>
        <p:spPr>
          <a:xfrm>
            <a:off x="609600" y="1066800"/>
            <a:ext cx="5638800" cy="4175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Operations</a:t>
            </a:r>
          </a:p>
        </p:txBody>
      </p:sp>
      <p:pic>
        <p:nvPicPr>
          <p:cNvPr id="282" name="Shape 2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487487"/>
            <a:ext cx="5638800" cy="2878137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Shape 28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84" name="Shape 284"/>
          <p:cNvCxnSpPr/>
          <p:nvPr/>
        </p:nvCxnSpPr>
        <p:spPr>
          <a:xfrm>
            <a:off x="533400" y="4953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5" name="Shape 285"/>
          <p:cNvSpPr txBox="1"/>
          <p:nvPr/>
        </p:nvSpPr>
        <p:spPr>
          <a:xfrm>
            <a:off x="457200" y="4953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87" name="Shape 2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8" name="Shape 288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3" name="Shape 29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4" name="Shape 294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MIB for Get-Next-Request</a:t>
            </a:r>
          </a:p>
        </p:txBody>
      </p:sp>
      <p:pic>
        <p:nvPicPr>
          <p:cNvPr id="295" name="Shape 2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371600"/>
            <a:ext cx="5638800" cy="5313362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Shape 29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97" name="Shape 297"/>
          <p:cNvCxnSpPr/>
          <p:nvPr/>
        </p:nvCxnSpPr>
        <p:spPr>
          <a:xfrm>
            <a:off x="457200" y="6629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8" name="Shape 298"/>
          <p:cNvSpPr txBox="1"/>
          <p:nvPr/>
        </p:nvSpPr>
        <p:spPr>
          <a:xfrm>
            <a:off x="381000" y="66294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00" name="Shape 3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1" name="Shape 301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6" name="Shape 306"/>
          <p:cNvCxnSpPr/>
          <p:nvPr/>
        </p:nvCxnSpPr>
        <p:spPr>
          <a:xfrm>
            <a:off x="609600" y="4176712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07" name="Shape 3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8" name="Shape 308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457200" y="4191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Lexicographic Order</a:t>
            </a:r>
          </a:p>
        </p:txBody>
      </p:sp>
      <p:pic>
        <p:nvPicPr>
          <p:cNvPr id="311" name="Shape 3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295400"/>
            <a:ext cx="5637211" cy="30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Shape 312"/>
          <p:cNvSpPr txBox="1"/>
          <p:nvPr/>
        </p:nvSpPr>
        <p:spPr>
          <a:xfrm>
            <a:off x="304800" y="4572000"/>
            <a:ext cx="6264274" cy="3662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Procedure for ordering: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Start with leftmost digit as first position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Before increasing the order in the first position,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select the lowest digit in the second position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Continue the process till the lowest digit in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last position is captured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 the order in the last position until all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digits in the last position are captured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Move back to the last but one position and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repeat the process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Continue advancing to the first position until all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numbers are ordered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Tree structure for the above process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15" name="Shape 3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6" name="Shape 316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0" y="990600"/>
            <a:ext cx="68580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5.2  Lexicographic-Order Number Example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2" name="Shape 3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3" name="Shape 323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MIB Lexicographic Order</a:t>
            </a:r>
          </a:p>
        </p:txBody>
      </p:sp>
      <p:pic>
        <p:nvPicPr>
          <p:cNvPr id="325" name="Shape 3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7800" y="990600"/>
            <a:ext cx="3203575" cy="4100512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Shape 326"/>
          <p:cNvSpPr txBox="1"/>
          <p:nvPr/>
        </p:nvSpPr>
        <p:spPr>
          <a:xfrm>
            <a:off x="1050925" y="5802312"/>
            <a:ext cx="1450975" cy="2530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	3.1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	3.2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	Z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1.1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1.2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2.1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2.2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28" name="Shape 328"/>
          <p:cNvCxnSpPr/>
          <p:nvPr/>
        </p:nvCxnSpPr>
        <p:spPr>
          <a:xfrm>
            <a:off x="533400" y="5486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9" name="Shape 329"/>
          <p:cNvSpPr txBox="1"/>
          <p:nvPr/>
        </p:nvSpPr>
        <p:spPr>
          <a:xfrm>
            <a:off x="457200" y="54864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30" name="Shape 33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31" name="Shape 33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2" name="Shape 332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533400" y="51816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5.12  MIB for Operation Examples in Figures 5.13 and 5.15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hape 6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" name="Shape 67"/>
          <p:cNvSpPr txBox="1"/>
          <p:nvPr/>
        </p:nvSpPr>
        <p:spPr>
          <a:xfrm>
            <a:off x="457200" y="8382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1812925" y="8458200"/>
            <a:ext cx="3332161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9" name="Shape 6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0" name="Shape 70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  <p:sp>
        <p:nvSpPr>
          <p:cNvPr id="71" name="Shape 71"/>
          <p:cNvSpPr txBox="1"/>
          <p:nvPr>
            <p:ph type="title"/>
          </p:nvPr>
        </p:nvSpPr>
        <p:spPr>
          <a:xfrm>
            <a:off x="609600" y="5334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533400" y="12192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 model: Administrative and messages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Administrative structure</a:t>
            </a: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Community-based model</a:t>
            </a: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policy</a:t>
            </a:r>
          </a:p>
          <a:p>
            <a:pPr indent="-285750" lvl="1" marL="7429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MIB view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Message PDU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protocol specifications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operations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MIB</a:t>
            </a:r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functional model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8" name="Shape 33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9" name="Shape 339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0" y="4572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More Complex MIB Example</a:t>
            </a:r>
          </a:p>
        </p:txBody>
      </p:sp>
      <p:pic>
        <p:nvPicPr>
          <p:cNvPr id="341" name="Shape 3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143000"/>
            <a:ext cx="5638800" cy="3587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Shape 3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8312" y="5106987"/>
            <a:ext cx="5618162" cy="2809875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Shape 34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44" name="Shape 344"/>
          <p:cNvCxnSpPr/>
          <p:nvPr/>
        </p:nvCxnSpPr>
        <p:spPr>
          <a:xfrm>
            <a:off x="5334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5" name="Shape 345"/>
          <p:cNvSpPr txBox="1"/>
          <p:nvPr/>
        </p:nvSpPr>
        <p:spPr>
          <a:xfrm>
            <a:off x="457200" y="48768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46" name="Shape 34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47" name="Shape 3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8" name="Shape 348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3" name="Shape 35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4" name="Shape 354"/>
          <p:cNvSpPr txBox="1"/>
          <p:nvPr/>
        </p:nvSpPr>
        <p:spPr>
          <a:xfrm>
            <a:off x="609600" y="1066800"/>
            <a:ext cx="5638800" cy="4175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381000" y="457200"/>
            <a:ext cx="5770562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Get-Next-Request Operation</a:t>
            </a:r>
          </a:p>
        </p:txBody>
      </p:sp>
      <p:pic>
        <p:nvPicPr>
          <p:cNvPr id="356" name="Shape 3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295400"/>
            <a:ext cx="5943599" cy="3630612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Shape 35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58" name="Shape 358"/>
          <p:cNvCxnSpPr/>
          <p:nvPr/>
        </p:nvCxnSpPr>
        <p:spPr>
          <a:xfrm>
            <a:off x="533400" y="4953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9" name="Shape 359"/>
          <p:cNvSpPr txBox="1"/>
          <p:nvPr/>
        </p:nvSpPr>
        <p:spPr>
          <a:xfrm>
            <a:off x="457200" y="4953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61" name="Shape 36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2" name="Shape 362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/>
        </p:nvSpPr>
        <p:spPr>
          <a:xfrm>
            <a:off x="609600" y="1066800"/>
            <a:ext cx="5638800" cy="4175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381000" y="457200"/>
            <a:ext cx="5781674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Get-Next-Request Operation</a:t>
            </a:r>
          </a:p>
        </p:txBody>
      </p:sp>
      <p:pic>
        <p:nvPicPr>
          <p:cNvPr id="369" name="Shape 3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219200"/>
            <a:ext cx="5867400" cy="39036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0" name="Shape 370"/>
          <p:cNvCxnSpPr/>
          <p:nvPr/>
        </p:nvCxnSpPr>
        <p:spPr>
          <a:xfrm>
            <a:off x="5334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1" name="Shape 371"/>
          <p:cNvSpPr txBox="1"/>
          <p:nvPr/>
        </p:nvSpPr>
        <p:spPr>
          <a:xfrm>
            <a:off x="457200" y="52578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3" name="Shape 37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6" name="Shape 376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1" name="Shape 381"/>
          <p:cNvCxnSpPr/>
          <p:nvPr/>
        </p:nvCxnSpPr>
        <p:spPr>
          <a:xfrm>
            <a:off x="609600" y="4495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82" name="Shape 38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3" name="Shape 383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Sniffer Data</a:t>
            </a:r>
          </a:p>
        </p:txBody>
      </p:sp>
      <p:pic>
        <p:nvPicPr>
          <p:cNvPr id="385" name="Shape 3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5612" y="1066800"/>
            <a:ext cx="5907086" cy="3497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Shape 38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5287" y="4648200"/>
            <a:ext cx="5954712" cy="3713161"/>
          </a:xfrm>
          <a:prstGeom prst="rect">
            <a:avLst/>
          </a:prstGeom>
          <a:noFill/>
          <a:ln>
            <a:noFill/>
          </a:ln>
        </p:spPr>
      </p:pic>
      <p:sp>
        <p:nvSpPr>
          <p:cNvPr id="387" name="Shape 38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89" name="Shape 38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0" name="Shape 390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5" name="Shape 39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6" name="Shape 396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MIB</a:t>
            </a:r>
          </a:p>
        </p:txBody>
      </p:sp>
      <p:pic>
        <p:nvPicPr>
          <p:cNvPr id="398" name="Shape 3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990600"/>
            <a:ext cx="6172199" cy="4310062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Shape 399"/>
          <p:cNvSpPr txBox="1"/>
          <p:nvPr/>
        </p:nvSpPr>
        <p:spPr>
          <a:xfrm>
            <a:off x="609600" y="7620000"/>
            <a:ext cx="56388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Most of the MIB objects were not used and hence deprecated in SNMPv2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01" name="Shape 401"/>
          <p:cNvCxnSpPr/>
          <p:nvPr/>
        </p:nvCxnSpPr>
        <p:spPr>
          <a:xfrm>
            <a:off x="4572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2" name="Shape 402"/>
          <p:cNvSpPr txBox="1"/>
          <p:nvPr/>
        </p:nvSpPr>
        <p:spPr>
          <a:xfrm>
            <a:off x="457200" y="51816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03" name="Shape 403"/>
          <p:cNvSpPr txBox="1"/>
          <p:nvPr/>
        </p:nvSpPr>
        <p:spPr>
          <a:xfrm>
            <a:off x="498475" y="5562600"/>
            <a:ext cx="6359524" cy="95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MIB has too many objects that are not used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SNMPv2 obsoleted a large number of them</a:t>
            </a:r>
          </a:p>
        </p:txBody>
      </p:sp>
      <p:sp>
        <p:nvSpPr>
          <p:cNvPr id="404" name="Shape 40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05" name="Shape 40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6" name="Shape 406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Shape 78"/>
          <p:cNvCxnSpPr/>
          <p:nvPr/>
        </p:nvCxnSpPr>
        <p:spPr>
          <a:xfrm>
            <a:off x="609600" y="7086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9" name="Shape 7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" name="Shape 80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228600" y="7040561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Architecture</a:t>
            </a:r>
          </a:p>
        </p:txBody>
      </p:sp>
      <p:pic>
        <p:nvPicPr>
          <p:cNvPr id="83" name="Shape 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066800"/>
            <a:ext cx="6019799" cy="5943599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x="228600" y="7467600"/>
            <a:ext cx="6961187" cy="701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Truly s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imple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management protocol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Five messages, 3 from manager and 2 from agent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87" name="Shape 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8" name="Shape 88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hape 93"/>
          <p:cNvCxnSpPr/>
          <p:nvPr/>
        </p:nvCxnSpPr>
        <p:spPr>
          <a:xfrm>
            <a:off x="609600" y="4495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94" name="Shape 9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5" name="Shape 95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533400" y="4572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Messages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685800" y="1219200"/>
            <a:ext cx="5257799" cy="2532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106362" lvl="0" marL="106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Get-Request</a:t>
            </a:r>
          </a:p>
          <a:p>
            <a:pPr indent="-106362" lvl="0" marL="106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Get-Next-Request</a:t>
            </a:r>
          </a:p>
          <a:p>
            <a:pPr indent="-106362" lvl="0" marL="106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Set-Request</a:t>
            </a:r>
          </a:p>
          <a:p>
            <a:pPr indent="-106362" lvl="0" marL="106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Get-Response</a:t>
            </a:r>
          </a:p>
          <a:p>
            <a:pPr indent="-106362" lvl="0" marL="106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Generic trap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Specific trap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 stamp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609600" y="4953000"/>
            <a:ext cx="5834062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Generic trap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coldStart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warmStart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linkDown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linkUp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authenticationfailure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egpNeighborLoss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enterpriseSpecific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Specific trap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special measurements such as statistics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 stamp: Time since last initialization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02" name="Shape 1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3" name="Shape 103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Shape 108"/>
          <p:cNvCxnSpPr/>
          <p:nvPr/>
        </p:nvCxnSpPr>
        <p:spPr>
          <a:xfrm>
            <a:off x="6096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09" name="Shape 10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0" name="Shape 110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533400" y="47244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4572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Administrative Model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381000" y="1066800"/>
            <a:ext cx="6019799" cy="31702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Based on community profile and policy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Entities: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application entities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- Reside in management stations and network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elements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- Manager and agent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protocol entities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- Communication processes (PDU handlers)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- Peer processes that support application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entities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15" name="Shape 11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16" name="Shape 11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7" name="Shape 117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Shape 1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3" name="Shape 123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Community</a:t>
            </a:r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037" y="1150937"/>
            <a:ext cx="5768974" cy="3116261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 txBox="1"/>
          <p:nvPr/>
        </p:nvSpPr>
        <p:spPr>
          <a:xfrm>
            <a:off x="457200" y="5105400"/>
            <a:ext cx="6172199" cy="2836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in SNMPv1 is community based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scheme in manager and agent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Community: Pairing of two application entities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Community name: String of octets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applications in the same community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communicate with each other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could have multiple community names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Communication is not secured in SNMPv1 - no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encryption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28" name="Shape 128"/>
          <p:cNvCxnSpPr/>
          <p:nvPr/>
        </p:nvCxnSpPr>
        <p:spPr>
          <a:xfrm>
            <a:off x="3810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9" name="Shape 129"/>
          <p:cNvSpPr txBox="1"/>
          <p:nvPr/>
        </p:nvSpPr>
        <p:spPr>
          <a:xfrm>
            <a:off x="381000" y="47244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31" name="Shape 13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2" name="Shape 132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Shape 13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8" name="Shape 138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Community Profile</a:t>
            </a:r>
          </a:p>
        </p:txBody>
      </p:sp>
      <p:pic>
        <p:nvPicPr>
          <p:cNvPr id="140" name="Shape 1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19200"/>
            <a:ext cx="6021386" cy="2595562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Shape 141"/>
          <p:cNvSpPr txBox="1"/>
          <p:nvPr/>
        </p:nvSpPr>
        <p:spPr>
          <a:xfrm>
            <a:off x="457200" y="4724400"/>
            <a:ext cx="6248399" cy="3389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MIB view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agent is programmed to view only a subset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of managed objects of a network element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mode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Each community name is assigned an access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mode:  read-only and read-write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Community profile: MIB view + SNMP access mode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 on an object determined by community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profile and the access mode of the object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Total of four access privileges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Some objects, such as table and table entry are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non-accessible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43" name="Shape 143"/>
          <p:cNvCxnSpPr/>
          <p:nvPr/>
        </p:nvCxnSpPr>
        <p:spPr>
          <a:xfrm>
            <a:off x="457200" y="4267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4" name="Shape 144"/>
          <p:cNvSpPr txBox="1"/>
          <p:nvPr/>
        </p:nvSpPr>
        <p:spPr>
          <a:xfrm>
            <a:off x="457200" y="42672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46" name="Shape 14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7" name="Shape 147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2" name="Shape 152"/>
          <p:cNvCxnSpPr/>
          <p:nvPr/>
        </p:nvCxnSpPr>
        <p:spPr>
          <a:xfrm>
            <a:off x="609600" y="4495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53" name="Shape 15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4" name="Shape 154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381000" y="4572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Administrative Model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669925" y="1460500"/>
            <a:ext cx="5883274" cy="1008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Administrative model is SNMP access policy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community paired with SNMP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community profile is SNMP access policy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381000" y="5029200"/>
            <a:ext cx="3262312" cy="14033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Parameters: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Community / communities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/ Agents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 / Managers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61" name="Shape 16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2" name="Shape 162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7" name="Shape 167"/>
          <p:cNvCxnSpPr/>
          <p:nvPr/>
        </p:nvCxnSpPr>
        <p:spPr>
          <a:xfrm>
            <a:off x="609600" y="4495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68" name="Shape 16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9" name="Shape 169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533400" y="4572000"/>
            <a:ext cx="1031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533400" y="4572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Policy</a:t>
            </a:r>
          </a:p>
        </p:txBody>
      </p:sp>
      <p:pic>
        <p:nvPicPr>
          <p:cNvPr id="172" name="Shape 1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447800"/>
            <a:ext cx="4159250" cy="2214561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Shape 173"/>
          <p:cNvSpPr txBox="1"/>
          <p:nvPr/>
        </p:nvSpPr>
        <p:spPr>
          <a:xfrm>
            <a:off x="533400" y="5029200"/>
            <a:ext cx="5943599" cy="2532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 manages Community 1 and 2 network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components via Agents 1 and 2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1 has only view of Community Profile 1,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e.g., Cisco components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2 has only view of Community Profile 2,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e.g., 3Com components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 has total view of both Cisco and 3Com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components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76" name="Shape 17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7" name="Shape 177"/>
          <p:cNvSpPr txBox="1"/>
          <p:nvPr/>
        </p:nvSpPr>
        <p:spPr>
          <a:xfrm>
            <a:off x="533400" y="203200"/>
            <a:ext cx="57149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5        </a:t>
            </a:r>
            <a:r>
              <a:rPr b="0" i="0" lang="en-US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 Network Management:  Communication and Functional Models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